
<file path=[Content_Types].xml><?xml version="1.0" encoding="utf-8"?>
<Types xmlns="http://schemas.openxmlformats.org/package/2006/content-types">
  <Default Extension="tmp" ContentType="image/png"/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1"/>
  </p:notesMasterIdLst>
  <p:sldIdLst>
    <p:sldId id="259" r:id="rId2"/>
    <p:sldId id="260" r:id="rId3"/>
    <p:sldId id="256" r:id="rId4"/>
    <p:sldId id="267" r:id="rId5"/>
    <p:sldId id="257" r:id="rId6"/>
    <p:sldId id="261" r:id="rId7"/>
    <p:sldId id="262" r:id="rId8"/>
    <p:sldId id="265" r:id="rId9"/>
    <p:sldId id="266" r:id="rId10"/>
  </p:sldIdLst>
  <p:sldSz cx="12192000" cy="6858000"/>
  <p:notesSz cx="6858000" cy="9144000"/>
  <p:custDataLst>
    <p:tags r:id="rId12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A3DC"/>
    <a:srgbClr val="EA7E7E"/>
    <a:srgbClr val="41BB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81" autoAdjust="0"/>
    <p:restoredTop sz="85996" autoAdjust="0"/>
  </p:normalViewPr>
  <p:slideViewPr>
    <p:cSldViewPr snapToGrid="0">
      <p:cViewPr>
        <p:scale>
          <a:sx n="50" d="100"/>
          <a:sy n="50" d="100"/>
        </p:scale>
        <p:origin x="-432" y="408"/>
      </p:cViewPr>
      <p:guideLst>
        <p:guide orient="horz" pos="2160"/>
        <p:guide pos="384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CFCE5D-CA8F-4F64-970C-1893990B6229}" type="datetimeFigureOut">
              <a:rPr lang="en-US" smtClean="0"/>
              <a:t>27/01/2022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B92DDC-5723-4348-B74C-D46FE223E6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954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emf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9.emf"/><Relationship Id="rId5" Type="http://schemas.openxmlformats.org/officeDocument/2006/relationships/image" Target="../media/image8.emf"/><Relationship Id="rId4" Type="http://schemas.openxmlformats.org/officeDocument/2006/relationships/image" Target="../media/image7.emf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2.emf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7.emf"/><Relationship Id="rId5" Type="http://schemas.openxmlformats.org/officeDocument/2006/relationships/image" Target="../media/image16.emf"/><Relationship Id="rId4" Type="http://schemas.openxmlformats.org/officeDocument/2006/relationships/image" Target="../media/image15.emf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image" Target="../media/image18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0.emf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hủ Đề - Mục tiêu chủ đề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060714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3106797"/>
            <a:ext cx="105156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27/01/2022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52980" y="262439"/>
            <a:ext cx="1289022" cy="13275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>
            <a:duotone>
              <a:prstClr val="black"/>
              <a:schemeClr val="accent6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9758643" y="579185"/>
            <a:ext cx="1764536" cy="1010754"/>
          </a:xfrm>
          <a:prstGeom prst="rect">
            <a:avLst/>
          </a:prstGeom>
        </p:spPr>
      </p:pic>
      <p:grpSp>
        <p:nvGrpSpPr>
          <p:cNvPr id="13" name="Group 12"/>
          <p:cNvGrpSpPr/>
          <p:nvPr userDrawn="1"/>
        </p:nvGrpSpPr>
        <p:grpSpPr>
          <a:xfrm>
            <a:off x="3517905" y="460004"/>
            <a:ext cx="4157131" cy="1475193"/>
            <a:chOff x="3634320" y="261051"/>
            <a:chExt cx="4157131" cy="1475193"/>
          </a:xfrm>
        </p:grpSpPr>
        <p:pic>
          <p:nvPicPr>
            <p:cNvPr id="11" name="Picture 10"/>
            <p:cNvPicPr>
              <a:picLocks noChangeAspect="1"/>
            </p:cNvPicPr>
            <p:nvPr userDrawn="1"/>
          </p:nvPicPr>
          <p:blipFill rotWithShape="1">
            <a:blip r:embed="rId4" cstate="screen">
              <a:duotone>
                <a:prstClr val="black"/>
                <a:schemeClr val="accent6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b="81730"/>
            <a:stretch/>
          </p:blipFill>
          <p:spPr>
            <a:xfrm>
              <a:off x="4095749" y="261051"/>
              <a:ext cx="3695702" cy="341046"/>
            </a:xfrm>
            <a:prstGeom prst="rect">
              <a:avLst/>
            </a:prstGeom>
          </p:spPr>
        </p:pic>
        <p:pic>
          <p:nvPicPr>
            <p:cNvPr id="12" name="Picture 11"/>
            <p:cNvPicPr>
              <a:picLocks noChangeAspect="1"/>
            </p:cNvPicPr>
            <p:nvPr userDrawn="1"/>
          </p:nvPicPr>
          <p:blipFill rotWithShape="1">
            <a:blip r:embed="rId4">
              <a:duotone>
                <a:prstClr val="black"/>
                <a:schemeClr val="accent6">
                  <a:tint val="45000"/>
                  <a:satMod val="400000"/>
                </a:schemeClr>
              </a:duotone>
            </a:blip>
            <a:srcRect t="40212"/>
            <a:stretch/>
          </p:blipFill>
          <p:spPr>
            <a:xfrm>
              <a:off x="3634320" y="620207"/>
              <a:ext cx="3695702" cy="111603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26478829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4_Tiêu Đề Bài 1-Quyển 2-App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D2B39-EB6D-4221-8FBC-AEF76462664C}" type="datetimeFigureOut">
              <a:rPr lang="en-US" smtClean="0"/>
              <a:t>27/01/2022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AEF0F-3B20-4D09-BCE9-D55428049EF7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duotone>
              <a:schemeClr val="accent3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050954" y="5326987"/>
            <a:ext cx="1099310" cy="109931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>
            <a:duotone>
              <a:prstClr val="black"/>
              <a:schemeClr val="accent4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5089734" y="5305699"/>
            <a:ext cx="1099310" cy="109931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4">
            <a:duotone>
              <a:schemeClr val="accent6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0136361" y="5326987"/>
            <a:ext cx="1099310" cy="109931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5">
            <a:duotone>
              <a:schemeClr val="accent4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63012" y="278295"/>
            <a:ext cx="1360988" cy="179753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6">
            <a:duotone>
              <a:schemeClr val="accent6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0355448" y="619160"/>
            <a:ext cx="1760446" cy="14183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11594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Phan 2-Chủ đề C- Bài 1-Nội dung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D2B39-EB6D-4221-8FBC-AEF76462664C}" type="datetimeFigureOut">
              <a:rPr lang="en-US" smtClean="0"/>
              <a:t>27/01/2022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AEF0F-3B20-4D09-BCE9-D55428049EF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-1"/>
            <a:ext cx="12192000" cy="693019"/>
          </a:xfrm>
          <a:prstGeom prst="rect">
            <a:avLst/>
          </a:prstGeom>
          <a:solidFill>
            <a:srgbClr val="33A3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/>
          </a:p>
        </p:txBody>
      </p:sp>
      <p:sp>
        <p:nvSpPr>
          <p:cNvPr id="8" name="TextBox 7"/>
          <p:cNvSpPr txBox="1"/>
          <p:nvPr userDrawn="1"/>
        </p:nvSpPr>
        <p:spPr>
          <a:xfrm>
            <a:off x="510139" y="161842"/>
            <a:ext cx="24080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Chủ</a:t>
            </a:r>
            <a:r>
              <a:rPr lang="en-US" baseline="0" smtClean="0"/>
              <a:t> đề C</a:t>
            </a:r>
            <a:r>
              <a:rPr lang="en-US" smtClean="0"/>
              <a:t>. Microsoft Excel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6972300" y="190254"/>
            <a:ext cx="37497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</a:lstStyle>
          <a:p>
            <a:pPr lvl="0"/>
            <a:r>
              <a:rPr lang="en-US" smtClean="0"/>
              <a:t>Bài 1. Làm quen với dữ liệu trong trang tính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1275744" y="795485"/>
            <a:ext cx="9784733" cy="434799"/>
          </a:xfrm>
        </p:spPr>
        <p:txBody>
          <a:bodyPr vert="horz" lIns="91440" tIns="45720" rIns="91440" bIns="45720" rtlCol="0">
            <a:noAutofit/>
          </a:bodyPr>
          <a:lstStyle>
            <a:lvl1pPr>
              <a:defRPr lang="en-US" sz="2000" smtClean="0">
                <a:solidFill>
                  <a:schemeClr val="bg2"/>
                </a:solidFill>
              </a:defRPr>
            </a:lvl1pPr>
            <a:lvl2pPr>
              <a:defRPr lang="en-US" smtClean="0">
                <a:solidFill>
                  <a:schemeClr val="bg2"/>
                </a:solidFill>
              </a:defRPr>
            </a:lvl2pPr>
            <a:lvl3pPr>
              <a:defRPr lang="en-US" sz="2000" smtClean="0">
                <a:solidFill>
                  <a:schemeClr val="bg2"/>
                </a:solidFill>
              </a:defRPr>
            </a:lvl3pPr>
            <a:lvl4pPr>
              <a:defRPr lang="en-US" sz="2000" smtClean="0">
                <a:solidFill>
                  <a:schemeClr val="bg2"/>
                </a:solidFill>
              </a:defRPr>
            </a:lvl4pPr>
            <a:lvl5pPr>
              <a:defRPr lang="en-US" sz="2000">
                <a:solidFill>
                  <a:schemeClr val="bg2"/>
                </a:solidFill>
              </a:defRPr>
            </a:lvl5pPr>
          </a:lstStyle>
          <a:p>
            <a:pPr lvl="0" algn="ctr"/>
            <a:r>
              <a:rPr lang="en-US" smtClean="0"/>
              <a:t>Click to edit Master text styles</a:t>
            </a:r>
          </a:p>
          <a:p>
            <a:pPr lvl="1" algn="ctr"/>
            <a:r>
              <a:rPr lang="en-US" smtClean="0"/>
              <a:t>Second level</a:t>
            </a:r>
          </a:p>
          <a:p>
            <a:pPr lvl="2" algn="ctr"/>
            <a:r>
              <a:rPr lang="en-US" smtClean="0"/>
              <a:t>Third level</a:t>
            </a:r>
          </a:p>
          <a:p>
            <a:pPr lvl="3" algn="ctr"/>
            <a:r>
              <a:rPr lang="en-US" smtClean="0"/>
              <a:t>Fourth level</a:t>
            </a:r>
          </a:p>
          <a:p>
            <a:pPr lvl="4" algn="ctr"/>
            <a:r>
              <a:rPr lang="en-US" smtClean="0"/>
              <a:t>Fifth level</a:t>
            </a:r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09893" y="6013479"/>
            <a:ext cx="769607" cy="83530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>
            <a:duotone>
              <a:prstClr val="black"/>
              <a:schemeClr val="accent6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11375114" y="6112431"/>
            <a:ext cx="589681" cy="736353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5658196" y="6112432"/>
            <a:ext cx="577504" cy="758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08264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Phan 2-Chủ đề C-Bài 2-Nội dung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D2B39-EB6D-4221-8FBC-AEF76462664C}" type="datetimeFigureOut">
              <a:rPr lang="en-US" smtClean="0"/>
              <a:t>27/01/2022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AEF0F-3B20-4D09-BCE9-D55428049EF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-1"/>
            <a:ext cx="12192000" cy="693019"/>
          </a:xfrm>
          <a:prstGeom prst="rect">
            <a:avLst/>
          </a:prstGeom>
          <a:solidFill>
            <a:srgbClr val="33A3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/>
          </a:p>
        </p:txBody>
      </p:sp>
      <p:sp>
        <p:nvSpPr>
          <p:cNvPr id="8" name="TextBox 7"/>
          <p:cNvSpPr txBox="1"/>
          <p:nvPr userDrawn="1"/>
        </p:nvSpPr>
        <p:spPr>
          <a:xfrm>
            <a:off x="510139" y="161842"/>
            <a:ext cx="24080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Chủ</a:t>
            </a:r>
            <a:r>
              <a:rPr lang="en-US" baseline="0" smtClean="0"/>
              <a:t> đề C</a:t>
            </a:r>
            <a:r>
              <a:rPr lang="en-US" smtClean="0"/>
              <a:t>. Microsoft Excel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8215780" y="161842"/>
            <a:ext cx="24961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</a:lstStyle>
          <a:p>
            <a:pPr lvl="0"/>
            <a:r>
              <a:rPr lang="en-US" smtClean="0"/>
              <a:t>Bài 2. Tớ biết quản lý dữ liệu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1275744" y="795485"/>
            <a:ext cx="9784733" cy="414593"/>
          </a:xfrm>
        </p:spPr>
        <p:txBody>
          <a:bodyPr vert="horz" lIns="91440" tIns="45720" rIns="91440" bIns="45720" rtlCol="0">
            <a:noAutofit/>
          </a:bodyPr>
          <a:lstStyle>
            <a:lvl1pPr>
              <a:defRPr lang="en-US" sz="2000" smtClean="0">
                <a:solidFill>
                  <a:schemeClr val="bg2"/>
                </a:solidFill>
              </a:defRPr>
            </a:lvl1pPr>
            <a:lvl2pPr>
              <a:defRPr lang="en-US" smtClean="0">
                <a:solidFill>
                  <a:schemeClr val="bg2"/>
                </a:solidFill>
              </a:defRPr>
            </a:lvl2pPr>
            <a:lvl3pPr>
              <a:defRPr lang="en-US" sz="2000" smtClean="0">
                <a:solidFill>
                  <a:schemeClr val="bg2"/>
                </a:solidFill>
              </a:defRPr>
            </a:lvl3pPr>
            <a:lvl4pPr>
              <a:defRPr lang="en-US" sz="2000" smtClean="0">
                <a:solidFill>
                  <a:schemeClr val="bg2"/>
                </a:solidFill>
              </a:defRPr>
            </a:lvl4pPr>
            <a:lvl5pPr>
              <a:defRPr lang="en-US" sz="2000">
                <a:solidFill>
                  <a:schemeClr val="bg2"/>
                </a:solidFill>
              </a:defRPr>
            </a:lvl5pPr>
          </a:lstStyle>
          <a:p>
            <a:pPr lvl="0" algn="ctr"/>
            <a:r>
              <a:rPr lang="en-US" smtClean="0"/>
              <a:t>Click to edit Master text styles</a:t>
            </a:r>
          </a:p>
          <a:p>
            <a:pPr lvl="1" algn="ctr"/>
            <a:r>
              <a:rPr lang="en-US" smtClean="0"/>
              <a:t>Second level</a:t>
            </a:r>
          </a:p>
          <a:p>
            <a:pPr lvl="2" algn="ctr"/>
            <a:r>
              <a:rPr lang="en-US" smtClean="0"/>
              <a:t>Third level</a:t>
            </a:r>
          </a:p>
          <a:p>
            <a:pPr lvl="3" algn="ctr"/>
            <a:r>
              <a:rPr lang="en-US" smtClean="0"/>
              <a:t>Fourth level</a:t>
            </a:r>
          </a:p>
          <a:p>
            <a:pPr lvl="4" algn="ctr"/>
            <a:r>
              <a:rPr lang="en-US" smtClean="0"/>
              <a:t>Fifth level</a:t>
            </a:r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32379" y="5180774"/>
            <a:ext cx="1286730" cy="1242080"/>
          </a:xfrm>
          <a:prstGeom prst="rect">
            <a:avLst/>
          </a:prstGeom>
        </p:spPr>
      </p:pic>
      <p:pic>
        <p:nvPicPr>
          <p:cNvPr id="3" name="Picture 2"/>
          <p:cNvPicPr>
            <a:picLocks/>
          </p:cNvPicPr>
          <p:nvPr userDrawn="1"/>
        </p:nvPicPr>
        <p:blipFill rotWithShape="1">
          <a:blip r:embed="rId3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 l="46282" t="9668" r="6808" b="46282"/>
          <a:stretch/>
        </p:blipFill>
        <p:spPr>
          <a:xfrm>
            <a:off x="10351839" y="6081424"/>
            <a:ext cx="576208" cy="576208"/>
          </a:xfrm>
          <a:prstGeom prst="ellipse">
            <a:avLst/>
          </a:prstGeom>
        </p:spPr>
      </p:pic>
      <p:pic>
        <p:nvPicPr>
          <p:cNvPr id="13" name="Picture 12"/>
          <p:cNvPicPr>
            <a:picLocks/>
          </p:cNvPicPr>
          <p:nvPr userDrawn="1"/>
        </p:nvPicPr>
        <p:blipFill rotWithShape="1">
          <a:blip r:embed="rId4"/>
          <a:srcRect l="46531" t="8384" r="8122" b="46269"/>
          <a:stretch/>
        </p:blipFill>
        <p:spPr>
          <a:xfrm>
            <a:off x="11317087" y="5300012"/>
            <a:ext cx="576208" cy="576208"/>
          </a:xfrm>
          <a:prstGeom prst="ellipse">
            <a:avLst/>
          </a:prstGeom>
        </p:spPr>
      </p:pic>
      <p:pic>
        <p:nvPicPr>
          <p:cNvPr id="14" name="Picture 13"/>
          <p:cNvPicPr>
            <a:picLocks noChangeAspect="1"/>
          </p:cNvPicPr>
          <p:nvPr userDrawn="1"/>
        </p:nvPicPr>
        <p:blipFill rotWithShape="1">
          <a:blip r:embed="rId5"/>
          <a:srcRect l="46789" t="7662" r="7667" b="47081"/>
          <a:stretch/>
        </p:blipFill>
        <p:spPr>
          <a:xfrm>
            <a:off x="10351839" y="5331308"/>
            <a:ext cx="578144" cy="574486"/>
          </a:xfrm>
          <a:prstGeom prst="ellipse">
            <a:avLst/>
          </a:prstGeom>
        </p:spPr>
      </p:pic>
      <p:pic>
        <p:nvPicPr>
          <p:cNvPr id="15" name="Picture 14"/>
          <p:cNvPicPr>
            <a:picLocks/>
          </p:cNvPicPr>
          <p:nvPr userDrawn="1"/>
        </p:nvPicPr>
        <p:blipFill rotWithShape="1">
          <a:blip r:embed="rId6"/>
          <a:srcRect l="46486" t="8251" r="7813" b="46048"/>
          <a:stretch/>
        </p:blipFill>
        <p:spPr>
          <a:xfrm>
            <a:off x="11317087" y="6105176"/>
            <a:ext cx="576208" cy="576208"/>
          </a:xfrm>
          <a:prstGeom prst="ellipse">
            <a:avLst/>
          </a:prstGeom>
        </p:spPr>
      </p:pic>
      <p:sp>
        <p:nvSpPr>
          <p:cNvPr id="12" name="Text Placeholder 11"/>
          <p:cNvSpPr>
            <a:spLocks noGrp="1"/>
          </p:cNvSpPr>
          <p:nvPr>
            <p:ph type="body" sz="quarter" idx="14"/>
          </p:nvPr>
        </p:nvSpPr>
        <p:spPr>
          <a:xfrm>
            <a:off x="632379" y="1661189"/>
            <a:ext cx="10972800" cy="515937"/>
          </a:xfrm>
        </p:spPr>
        <p:txBody>
          <a:bodyPr>
            <a:noAutofit/>
          </a:bodyPr>
          <a:lstStyle>
            <a:lvl1pPr marL="182880" indent="-182880">
              <a:buFont typeface="Arial" panose="020B0604020202020204" pitchFamily="34" charset="0"/>
              <a:buChar char="•"/>
              <a:defRPr sz="1800">
                <a:latin typeface="+mj-lt"/>
              </a:defRPr>
            </a:lvl1pPr>
            <a:lvl2pPr marL="411480" indent="-182880">
              <a:buFont typeface="Arial" panose="020B0604020202020204" pitchFamily="34" charset="0"/>
              <a:buChar char="•"/>
              <a:defRPr sz="1800">
                <a:latin typeface="+mj-lt"/>
              </a:defRPr>
            </a:lvl2pPr>
            <a:lvl3pPr marL="640080" indent="-182880">
              <a:buFont typeface="Arial" panose="020B0604020202020204" pitchFamily="34" charset="0"/>
              <a:buChar char="•"/>
              <a:defRPr sz="1800">
                <a:latin typeface="+mj-lt"/>
              </a:defRPr>
            </a:lvl3pPr>
            <a:lvl4pPr marL="868680" indent="-182880">
              <a:buFont typeface="Arial" panose="020B0604020202020204" pitchFamily="34" charset="0"/>
              <a:buChar char="•"/>
              <a:defRPr sz="1800">
                <a:latin typeface="+mj-lt"/>
              </a:defRPr>
            </a:lvl4pPr>
            <a:lvl5pPr marL="1097280" indent="-182880">
              <a:buFont typeface="Arial" panose="020B0604020202020204" pitchFamily="34" charset="0"/>
              <a:buChar char="•"/>
              <a:defRPr sz="1800">
                <a:latin typeface="+mj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4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-Chủ đề B--Bài 1-Nội dung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D2B39-EB6D-4221-8FBC-AEF76462664C}" type="datetimeFigureOut">
              <a:rPr lang="en-US" smtClean="0"/>
              <a:t>27/01/2022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AEF0F-3B20-4D09-BCE9-D55428049EF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-1"/>
            <a:ext cx="12192000" cy="693019"/>
          </a:xfrm>
          <a:prstGeom prst="rect">
            <a:avLst/>
          </a:prstGeom>
          <a:solidFill>
            <a:srgbClr val="33A3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838200" y="876223"/>
            <a:ext cx="10515600" cy="4572000"/>
          </a:xfrm>
        </p:spPr>
        <p:txBody>
          <a:bodyPr>
            <a:noAutofit/>
          </a:bodyPr>
          <a:lstStyle>
            <a:lvl1pPr marL="0" indent="0" algn="ctr">
              <a:buClr>
                <a:schemeClr val="bg2"/>
              </a:buClr>
              <a:buNone/>
              <a:defRPr sz="320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1313" indent="-341313" algn="l">
              <a:buClr>
                <a:schemeClr val="bg2"/>
              </a:buClr>
              <a:buFont typeface="Wingdings 2" panose="05020102010507070707" pitchFamily="18" charset="2"/>
              <a:buChar char=""/>
              <a:defRPr sz="300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627063" indent="-285750" algn="l">
              <a:buClr>
                <a:schemeClr val="bg2"/>
              </a:buClr>
              <a:buFont typeface="Wingdings 2" panose="05020102010507070707" pitchFamily="18" charset="2"/>
              <a:buChar char=""/>
              <a:defRPr sz="280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914400" indent="-287338" algn="l">
              <a:buClr>
                <a:schemeClr val="bg2"/>
              </a:buClr>
              <a:buFont typeface="Wingdings 2" panose="05020102010507070707" pitchFamily="18" charset="2"/>
              <a:buChar char=""/>
              <a:defRPr sz="260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1309688" indent="-395288" algn="l">
              <a:buClr>
                <a:schemeClr val="bg2"/>
              </a:buClr>
              <a:buFont typeface="Wingdings 2" panose="05020102010507070707" pitchFamily="18" charset="2"/>
              <a:buChar char=""/>
              <a:defRPr sz="240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11606" y="5510662"/>
            <a:ext cx="690660" cy="912192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>
            <a:duotone>
              <a:prstClr val="black"/>
              <a:schemeClr val="accent6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10691243" y="5631428"/>
            <a:ext cx="1114312" cy="897788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4953000" y="5044171"/>
            <a:ext cx="2286000" cy="1758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29565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47BD2B39-EB6D-4221-8FBC-AEF76462664C}" type="datetimeFigureOut">
              <a:rPr lang="en-US" smtClean="0"/>
              <a:t>27/01/2022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AC7AEF0F-3B20-4D09-BCE9-D55428049E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37251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3" r:id="rId1"/>
    <p:sldLayoutId id="2147483698" r:id="rId2"/>
    <p:sldLayoutId id="2147483715" r:id="rId3"/>
    <p:sldLayoutId id="2147483716" r:id="rId4"/>
    <p:sldLayoutId id="2147483724" r:id="rId5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tmp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tmp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24.tmp"/><Relationship Id="rId4" Type="http://schemas.microsoft.com/office/2007/relationships/hdphoto" Target="../media/hdphoto1.wdp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7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73723" y="3028008"/>
            <a:ext cx="11875168" cy="167640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it-IT" sz="4800" b="1" dirty="0"/>
              <a:t>Di chuyển trong trang </a:t>
            </a:r>
            <a:r>
              <a:rPr lang="it-IT" sz="4800" b="1" dirty="0" smtClean="0"/>
              <a:t>tính </a:t>
            </a:r>
            <a:r>
              <a:rPr lang="en-US" sz="4800" b="1" dirty="0" err="1"/>
              <a:t>Quản</a:t>
            </a:r>
            <a:r>
              <a:rPr lang="en-US" sz="4800" b="1" dirty="0"/>
              <a:t> </a:t>
            </a:r>
            <a:r>
              <a:rPr lang="en-US" sz="4800" b="1" dirty="0" err="1"/>
              <a:t>lý</a:t>
            </a:r>
            <a:r>
              <a:rPr lang="en-US" sz="4800" b="1" dirty="0"/>
              <a:t> </a:t>
            </a:r>
            <a:r>
              <a:rPr lang="en-US" sz="4800" b="1" dirty="0" err="1"/>
              <a:t>các</a:t>
            </a:r>
            <a:r>
              <a:rPr lang="en-US" sz="4800" b="1" dirty="0"/>
              <a:t> </a:t>
            </a:r>
            <a:r>
              <a:rPr lang="en-US" sz="4800" b="1" dirty="0" err="1"/>
              <a:t>trang</a:t>
            </a:r>
            <a:r>
              <a:rPr lang="en-US" sz="4800" b="1" dirty="0"/>
              <a:t> </a:t>
            </a:r>
            <a:r>
              <a:rPr lang="en-US" sz="4800" b="1" dirty="0" err="1" smtClean="0"/>
              <a:t>tính</a:t>
            </a:r>
            <a:endParaRPr lang="en-US" sz="4800" b="1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652717" y="2250079"/>
            <a:ext cx="10515600" cy="1174639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Tin 4 –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Tuần</a:t>
            </a:r>
            <a:r>
              <a:rPr 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</a:t>
            </a:r>
            <a:endParaRPr lang="en-US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 Placeholder 3"/>
          <p:cNvSpPr txBox="1">
            <a:spLocks/>
          </p:cNvSpPr>
          <p:nvPr/>
        </p:nvSpPr>
        <p:spPr>
          <a:xfrm>
            <a:off x="953507" y="909185"/>
            <a:ext cx="10515600" cy="117463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tx1"/>
              </a:buClr>
              <a:buFont typeface="Wingdings 2" panose="05020102010507070707" pitchFamily="18" charset="2"/>
              <a:buNone/>
              <a:defRPr sz="3200" kern="1200">
                <a:solidFill>
                  <a:schemeClr val="tx2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 2" panose="05020102010507070707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 2" panose="05020102010507070707" pitchFamily="18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 2" panose="05020102010507070707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 2" panose="05020102010507070707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208777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763555" y="800691"/>
            <a:ext cx="10515600" cy="802675"/>
          </a:xfrm>
        </p:spPr>
        <p:txBody>
          <a:bodyPr/>
          <a:lstStyle/>
          <a:p>
            <a:r>
              <a:rPr lang="en-US" b="1" dirty="0" err="1" smtClean="0"/>
              <a:t>Nội</a:t>
            </a:r>
            <a:r>
              <a:rPr lang="en-US" b="1" dirty="0" smtClean="0"/>
              <a:t> dung </a:t>
            </a:r>
            <a:r>
              <a:rPr lang="en-US" b="1" dirty="0" err="1" smtClean="0"/>
              <a:t>bài</a:t>
            </a:r>
            <a:r>
              <a:rPr lang="en-US" b="1" dirty="0" smtClean="0"/>
              <a:t> </a:t>
            </a:r>
            <a:r>
              <a:rPr lang="en-US" b="1" dirty="0" err="1" smtClean="0"/>
              <a:t>học</a:t>
            </a:r>
            <a:endParaRPr lang="en-US" b="1" dirty="0"/>
          </a:p>
        </p:txBody>
      </p:sp>
      <p:sp>
        <p:nvSpPr>
          <p:cNvPr id="4" name="Rectangle 3"/>
          <p:cNvSpPr/>
          <p:nvPr/>
        </p:nvSpPr>
        <p:spPr>
          <a:xfrm>
            <a:off x="2464526" y="1392935"/>
            <a:ext cx="871147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just">
              <a:lnSpc>
                <a:spcPct val="150000"/>
              </a:lnSpc>
              <a:buAutoNum type="arabicPeriod"/>
            </a:pP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 </a:t>
            </a:r>
            <a:r>
              <a:rPr 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chuyển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trang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endParaRPr lang="en-US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 algn="just">
              <a:lnSpc>
                <a:spcPct val="150000"/>
              </a:lnSpc>
              <a:buAutoNum type="alphaLcPeriod"/>
            </a:pPr>
            <a:r>
              <a:rPr 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thanh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cuộn</a:t>
            </a:r>
            <a:endParaRPr lang="en-US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 algn="just">
              <a:lnSpc>
                <a:spcPct val="150000"/>
              </a:lnSpc>
              <a:buAutoNum type="alphaLcPeriod"/>
            </a:pPr>
            <a:r>
              <a:rPr 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bàn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phím</a:t>
            </a:r>
            <a:endParaRPr lang="en-US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 algn="just">
              <a:lnSpc>
                <a:spcPct val="150000"/>
              </a:lnSpc>
              <a:buAutoNum type="alphaLcPeriod"/>
            </a:pPr>
            <a:r>
              <a:rPr 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Goto</a:t>
            </a:r>
            <a:endParaRPr lang="en-US" sz="24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Quản</a:t>
            </a:r>
            <a:r>
              <a:rPr lang="en-US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lý</a:t>
            </a:r>
            <a:r>
              <a:rPr lang="en-US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trang</a:t>
            </a:r>
            <a:r>
              <a:rPr lang="en-US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endParaRPr lang="en-US" sz="24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50000"/>
              </a:lnSpc>
              <a:buAutoNum type="alphaLcPeriod"/>
            </a:pPr>
            <a:r>
              <a:rPr lang="en-US" sz="2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en-US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lang="en-US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them,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xóa</a:t>
            </a:r>
            <a:r>
              <a:rPr lang="en-US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sao</a:t>
            </a:r>
            <a:r>
              <a:rPr lang="en-US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chép</a:t>
            </a:r>
            <a:r>
              <a:rPr lang="en-US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di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chuyển</a:t>
            </a:r>
            <a:r>
              <a:rPr lang="en-US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trang</a:t>
            </a:r>
            <a:r>
              <a:rPr lang="en-US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indent="-342900" algn="just">
              <a:lnSpc>
                <a:spcPct val="150000"/>
              </a:lnSpc>
              <a:buAutoNum type="alphaLcPeriod"/>
            </a:pPr>
            <a:r>
              <a:rPr lang="en-US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Sao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chép</a:t>
            </a:r>
            <a:r>
              <a:rPr lang="en-US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chuyển</a:t>
            </a:r>
            <a:r>
              <a:rPr lang="en-US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trang</a:t>
            </a:r>
            <a:r>
              <a:rPr lang="en-US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sổ</a:t>
            </a:r>
            <a:r>
              <a:rPr lang="en-US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này</a:t>
            </a:r>
            <a:r>
              <a:rPr lang="en-US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sang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sổ</a:t>
            </a:r>
            <a:r>
              <a:rPr lang="en-US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85845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algn="ctr"/>
            <a:r>
              <a:rPr lang="it-IT" b="1" dirty="0"/>
              <a:t>Di chuyển trong trang </a:t>
            </a:r>
            <a:r>
              <a:rPr lang="it-IT" b="1" dirty="0" smtClean="0"/>
              <a:t>tính</a:t>
            </a:r>
            <a:endParaRPr lang="it-IT" b="1" dirty="0"/>
          </a:p>
        </p:txBody>
      </p:sp>
      <p:sp>
        <p:nvSpPr>
          <p:cNvPr id="3" name="Rectangle 2"/>
          <p:cNvSpPr/>
          <p:nvPr/>
        </p:nvSpPr>
        <p:spPr>
          <a:xfrm>
            <a:off x="927100" y="1113390"/>
            <a:ext cx="112648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vi-VN" sz="2000" b="1" dirty="0">
                <a:solidFill>
                  <a:srgbClr val="211C1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Sử dụng thanh cuộn</a:t>
            </a:r>
            <a:r>
              <a:rPr lang="vi-VN" sz="2000" dirty="0">
                <a:solidFill>
                  <a:srgbClr val="211C1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en-US" sz="2000" dirty="0" smtClean="0">
              <a:solidFill>
                <a:srgbClr val="211C1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vi-VN" sz="2000" dirty="0" smtClean="0">
                <a:solidFill>
                  <a:srgbClr val="211C1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Nhấp </a:t>
            </a:r>
            <a:r>
              <a:rPr lang="vi-VN" sz="2000" dirty="0">
                <a:solidFill>
                  <a:srgbClr val="211C1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chuột vào các mũi tên ở phía cuối để di chuyển đến một dòng hoặc một cột tại một thời điểm. </a:t>
            </a:r>
            <a:endParaRPr lang="en-US" sz="2000" dirty="0" smtClean="0">
              <a:solidFill>
                <a:srgbClr val="211C1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vi-VN" sz="2000" dirty="0" smtClean="0">
                <a:solidFill>
                  <a:srgbClr val="211C1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Nhấp </a:t>
            </a:r>
            <a:r>
              <a:rPr lang="vi-VN" sz="2000" dirty="0">
                <a:solidFill>
                  <a:srgbClr val="211C1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chuột và kéo hộp cuộn để hiển thị vị trí khác trong trang tính. </a:t>
            </a:r>
            <a:endParaRPr lang="en-US" sz="2000" dirty="0" smtClean="0">
              <a:solidFill>
                <a:srgbClr val="211C1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vi-VN" sz="2000" b="1" dirty="0" smtClean="0">
                <a:solidFill>
                  <a:srgbClr val="211C1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Sử </a:t>
            </a:r>
            <a:r>
              <a:rPr lang="vi-VN" sz="2000" b="1" dirty="0">
                <a:solidFill>
                  <a:srgbClr val="211C1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dụng bàn phím: </a:t>
            </a:r>
            <a:endParaRPr lang="en-US" sz="2000" b="1" dirty="0" smtClean="0">
              <a:solidFill>
                <a:srgbClr val="211C1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211C1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</a:t>
            </a:r>
            <a:r>
              <a:rPr lang="vi-VN" sz="2000" dirty="0" smtClean="0">
                <a:solidFill>
                  <a:srgbClr val="211C1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vi-VN" sz="2000" dirty="0">
                <a:solidFill>
                  <a:srgbClr val="211C1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Nhấn các phím chỉ hướng để di chuyển đến một ô tại một thời điểm. </a:t>
            </a:r>
            <a:endParaRPr lang="en-US" sz="2000" dirty="0" smtClean="0">
              <a:solidFill>
                <a:srgbClr val="211C1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vi-VN" sz="2000" b="1" dirty="0" smtClean="0">
                <a:solidFill>
                  <a:srgbClr val="211C1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Home</a:t>
            </a:r>
            <a:r>
              <a:rPr lang="vi-VN" sz="2000" dirty="0">
                <a:solidFill>
                  <a:srgbClr val="211C1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Di chuyển đến cột A trong dòng hiện tại. </a:t>
            </a:r>
            <a:endParaRPr lang="en-US" sz="2000" dirty="0" smtClean="0">
              <a:solidFill>
                <a:srgbClr val="211C1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vi-VN" sz="2000" b="1" dirty="0" smtClean="0">
                <a:solidFill>
                  <a:srgbClr val="211C1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Ctrl </a:t>
            </a:r>
            <a:r>
              <a:rPr lang="vi-VN" sz="2000" b="1" dirty="0">
                <a:solidFill>
                  <a:srgbClr val="211C1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Home</a:t>
            </a:r>
            <a:r>
              <a:rPr lang="vi-VN" sz="2000" dirty="0">
                <a:solidFill>
                  <a:srgbClr val="211C1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Di chuyển tới ô A1. </a:t>
            </a:r>
            <a:endParaRPr lang="en-US" sz="2000" dirty="0" smtClean="0">
              <a:solidFill>
                <a:srgbClr val="211C1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vi-VN" sz="2000" b="1" dirty="0" smtClean="0">
                <a:solidFill>
                  <a:srgbClr val="211C1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Ctrl </a:t>
            </a:r>
            <a:r>
              <a:rPr lang="vi-VN" sz="2000" b="1" dirty="0">
                <a:solidFill>
                  <a:srgbClr val="211C1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End</a:t>
            </a:r>
            <a:r>
              <a:rPr lang="vi-VN" sz="2000" dirty="0">
                <a:solidFill>
                  <a:srgbClr val="211C1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Di chuyển tới ô cuối cùng có dữ liệu trong bản báo cáo của bạn. </a:t>
            </a:r>
            <a:endParaRPr lang="en-US" sz="2000" dirty="0" smtClean="0">
              <a:solidFill>
                <a:srgbClr val="211C1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000" b="1" dirty="0" err="1" smtClean="0">
                <a:solidFill>
                  <a:srgbClr val="211C1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sz="2000" b="1" dirty="0" smtClean="0">
                <a:solidFill>
                  <a:srgbClr val="211C1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rgbClr val="211C1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000" b="1" dirty="0" smtClean="0">
                <a:solidFill>
                  <a:srgbClr val="211C1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Go To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vi-VN" sz="2000" b="1" dirty="0" smtClean="0">
                <a:solidFill>
                  <a:srgbClr val="211C1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Ctrl </a:t>
            </a:r>
            <a:r>
              <a:rPr lang="vi-VN" sz="2000" b="1" dirty="0">
                <a:solidFill>
                  <a:srgbClr val="211C1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G </a:t>
            </a:r>
            <a:r>
              <a:rPr lang="vi-VN" sz="2000" dirty="0">
                <a:solidFill>
                  <a:srgbClr val="211C1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hoặc </a:t>
            </a:r>
            <a:r>
              <a:rPr lang="vi-VN" sz="2000" b="1" dirty="0">
                <a:solidFill>
                  <a:srgbClr val="211C1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F5</a:t>
            </a:r>
            <a:r>
              <a:rPr lang="vi-VN" sz="2000" dirty="0">
                <a:solidFill>
                  <a:srgbClr val="211C1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Hiển thị hộp thoại </a:t>
            </a:r>
            <a:r>
              <a:rPr lang="vi-VN" sz="2000" b="1" dirty="0">
                <a:solidFill>
                  <a:srgbClr val="211C1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 To </a:t>
            </a:r>
            <a:r>
              <a:rPr lang="vi-VN" sz="2000" dirty="0">
                <a:solidFill>
                  <a:srgbClr val="211C1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 cho phép bạn di chuyển nhanh chóng đến địa chỉ ô, tên của dải ô, hoặc dấu trang (bookmark). Bạn cũng có thể sử dụng nút </a:t>
            </a:r>
            <a:r>
              <a:rPr lang="vi-VN" sz="2000" b="1" dirty="0">
                <a:solidFill>
                  <a:srgbClr val="211C1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Special </a:t>
            </a:r>
            <a:r>
              <a:rPr lang="vi-VN" sz="2000" dirty="0">
                <a:solidFill>
                  <a:srgbClr val="211C1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 hộp thoại </a:t>
            </a:r>
            <a:r>
              <a:rPr lang="vi-VN" sz="2000" b="1" dirty="0">
                <a:solidFill>
                  <a:srgbClr val="211C1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 To </a:t>
            </a:r>
            <a:r>
              <a:rPr lang="vi-VN" sz="2000" dirty="0">
                <a:solidFill>
                  <a:srgbClr val="211C1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 tìm kiếm kiểu thông tin xác định. </a:t>
            </a:r>
            <a:endParaRPr lang="vi-VN" sz="20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6843" y="3098800"/>
            <a:ext cx="1311297" cy="302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33131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1289598" y="1072576"/>
            <a:ext cx="9784733" cy="2986806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di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chuyển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trang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>
              <a:lnSpc>
                <a:spcPct val="100000"/>
              </a:lnSpc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phím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thanh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cuộn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Go To</a:t>
            </a:r>
          </a:p>
          <a:p>
            <a:pPr>
              <a:lnSpc>
                <a:spcPct val="100000"/>
              </a:lnSpc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D.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3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7935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206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206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1206471" y="752967"/>
            <a:ext cx="9784733" cy="434799"/>
          </a:xfrm>
        </p:spPr>
        <p:txBody>
          <a:bodyPr/>
          <a:lstStyle/>
          <a:p>
            <a:pPr algn="ctr"/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Quản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lý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trang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178" y="1151708"/>
            <a:ext cx="11353722" cy="2007046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663719" y="4800753"/>
            <a:ext cx="1123733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vi-VN" sz="2400" dirty="0">
                <a:solidFill>
                  <a:srgbClr val="211C1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 trang tính có thể được đổi tên, thêm, xóa, sao chép và được di chuyển bên trong một sổ tính. </a:t>
            </a:r>
            <a:endParaRPr lang="en-US" sz="2400" dirty="0" smtClean="0">
              <a:solidFill>
                <a:srgbClr val="211C1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vi-VN" sz="2400" dirty="0" smtClean="0">
                <a:solidFill>
                  <a:srgbClr val="211C1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2400" dirty="0" smtClean="0">
                <a:solidFill>
                  <a:srgbClr val="211C1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211C1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 smtClean="0">
                <a:solidFill>
                  <a:srgbClr val="211C1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211C1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vi-VN" sz="2400" dirty="0" smtClean="0">
                <a:solidFill>
                  <a:srgbClr val="211C1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>
                <a:solidFill>
                  <a:srgbClr val="211C1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sử dụng các nút cuộn thẻ để hiển thị nhiều thẻ trang tính nếu cần. </a:t>
            </a:r>
            <a:endParaRPr lang="vi-VN" sz="2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4571" y="3158754"/>
            <a:ext cx="4569204" cy="1523070"/>
          </a:xfrm>
          <a:prstGeom prst="rect">
            <a:avLst/>
          </a:prstGeom>
        </p:spPr>
      </p:pic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86375" y="3277682"/>
            <a:ext cx="1383096" cy="12435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060502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trang</a:t>
            </a:r>
            <a:r>
              <a:rPr 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endParaRPr lang="en-US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4642" y="3183484"/>
            <a:ext cx="6735115" cy="326753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5705" y="1830489"/>
            <a:ext cx="6725589" cy="3210373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3924300" y="5829300"/>
            <a:ext cx="2781300" cy="342900"/>
          </a:xfrm>
          <a:prstGeom prst="rect">
            <a:avLst/>
          </a:prstGeom>
          <a:ln w="57150">
            <a:solidFill>
              <a:srgbClr val="FF0000"/>
            </a:solidFill>
          </a:ln>
        </p:spPr>
        <p:txBody>
          <a:bodyPr wrap="square" rtlCol="0" anchor="ctr">
            <a:spAutoFit/>
          </a:bodyPr>
          <a:lstStyle/>
          <a:p>
            <a:pPr algn="ctr">
              <a:lnSpc>
                <a:spcPct val="150000"/>
              </a:lnSpc>
            </a:pPr>
            <a:endParaRPr lang="en-US">
              <a:solidFill>
                <a:srgbClr val="211D1E"/>
              </a:solidFill>
              <a:latin typeface="+mj-lt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4514850" y="4817249"/>
            <a:ext cx="800100" cy="1050151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42065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1319990" y="1684421"/>
            <a:ext cx="3281508" cy="3112838"/>
          </a:xfrm>
        </p:spPr>
        <p:txBody>
          <a:bodyPr/>
          <a:lstStyle/>
          <a:p>
            <a:r>
              <a:rPr lang="en-US" sz="24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1:</a:t>
            </a:r>
          </a:p>
          <a:p>
            <a:r>
              <a:rPr lang="en-US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24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Nhấp</a:t>
            </a:r>
            <a:r>
              <a:rPr lang="en-US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chuột</a:t>
            </a:r>
            <a:r>
              <a:rPr lang="en-US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endParaRPr lang="en-US" sz="2400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24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Rename</a:t>
            </a:r>
            <a:endParaRPr lang="en-US" sz="2400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sz="24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Nhập</a:t>
            </a:r>
            <a:r>
              <a:rPr lang="en-US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lang="en-US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mới</a:t>
            </a:r>
            <a:endParaRPr lang="en-US" sz="2400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en-US" sz="24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Nhấn</a:t>
            </a:r>
            <a:r>
              <a:rPr lang="en-US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Enter</a:t>
            </a:r>
            <a:endParaRPr lang="en-US" sz="24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 Placeholder 1"/>
          <p:cNvSpPr txBox="1">
            <a:spLocks/>
          </p:cNvSpPr>
          <p:nvPr/>
        </p:nvSpPr>
        <p:spPr>
          <a:xfrm>
            <a:off x="1113514" y="1107258"/>
            <a:ext cx="3915686" cy="5771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tx1"/>
              </a:buClr>
              <a:buFont typeface="Wingdings" pitchFamily="2" charset="2"/>
              <a:buChar char=""/>
              <a:defRPr lang="en-US" sz="2000" kern="1200" smtClean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4114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lang="en-US" sz="2000" kern="1200" smtClean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2pPr>
            <a:lvl3pPr marL="6400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lang="en-US" sz="2000" kern="1200" smtClean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3pPr>
            <a:lvl4pPr marL="8686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lang="en-US" sz="2000" kern="1200" smtClean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4pPr>
            <a:lvl5pPr marL="10972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lang="en-US" sz="200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5pPr>
            <a:lvl6pPr marL="12846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718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29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062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en-US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lang="en-US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trang</a:t>
            </a:r>
            <a:r>
              <a:rPr lang="en-US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endParaRPr lang="en-US" sz="24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 Placeholder 1"/>
          <p:cNvSpPr txBox="1">
            <a:spLocks/>
          </p:cNvSpPr>
          <p:nvPr/>
        </p:nvSpPr>
        <p:spPr>
          <a:xfrm>
            <a:off x="4434582" y="1637940"/>
            <a:ext cx="3281508" cy="226814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tx1"/>
              </a:buClr>
              <a:buFont typeface="Wingdings" pitchFamily="2" charset="2"/>
              <a:buChar char=""/>
              <a:defRPr lang="en-US" sz="2000" kern="1200" smtClean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4114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lang="en-US" sz="2000" kern="1200" smtClean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2pPr>
            <a:lvl3pPr marL="6400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lang="en-US" sz="2000" kern="1200" smtClean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3pPr>
            <a:lvl4pPr marL="8686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lang="en-US" sz="2000" kern="1200" smtClean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4pPr>
            <a:lvl5pPr marL="10972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lang="en-US" sz="200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5pPr>
            <a:lvl6pPr marL="12846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718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29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062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2:</a:t>
            </a:r>
          </a:p>
          <a:p>
            <a:r>
              <a:rPr lang="en-US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24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Nhấp</a:t>
            </a:r>
            <a:r>
              <a:rPr lang="en-US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đúp</a:t>
            </a:r>
            <a:r>
              <a:rPr lang="en-US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chuột</a:t>
            </a:r>
            <a:endParaRPr lang="en-US" sz="2400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24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Nhập</a:t>
            </a:r>
            <a:r>
              <a:rPr lang="en-US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lang="en-US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mới</a:t>
            </a:r>
            <a:endParaRPr lang="en-US" sz="2400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sz="24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Nhấn</a:t>
            </a:r>
            <a:r>
              <a:rPr lang="en-US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Enter</a:t>
            </a:r>
            <a:endParaRPr lang="en-US" sz="24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 Placeholder 1"/>
          <p:cNvSpPr txBox="1">
            <a:spLocks/>
          </p:cNvSpPr>
          <p:nvPr/>
        </p:nvSpPr>
        <p:spPr>
          <a:xfrm>
            <a:off x="8161447" y="1637937"/>
            <a:ext cx="3281508" cy="226814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tx1"/>
              </a:buClr>
              <a:buFont typeface="Wingdings" pitchFamily="2" charset="2"/>
              <a:buChar char=""/>
              <a:defRPr lang="en-US" sz="2000" kern="1200" smtClean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4114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lang="en-US" sz="2000" kern="1200" smtClean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2pPr>
            <a:lvl3pPr marL="6400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lang="en-US" sz="2000" kern="1200" smtClean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3pPr>
            <a:lvl4pPr marL="8686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lang="en-US" sz="2000" kern="1200" smtClean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4pPr>
            <a:lvl5pPr marL="10972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lang="en-US" sz="200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5pPr>
            <a:lvl6pPr marL="12846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718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29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062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3:</a:t>
            </a:r>
          </a:p>
          <a:p>
            <a:r>
              <a:rPr lang="en-US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24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thẻ</a:t>
            </a:r>
            <a:r>
              <a:rPr lang="en-US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Home</a:t>
            </a:r>
          </a:p>
          <a:p>
            <a:r>
              <a:rPr lang="en-US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24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Format</a:t>
            </a:r>
          </a:p>
          <a:p>
            <a:r>
              <a:rPr lang="en-US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sz="24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Rename Sheet</a:t>
            </a:r>
          </a:p>
          <a:p>
            <a:r>
              <a:rPr lang="en-US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en-US" sz="24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Nhập</a:t>
            </a:r>
            <a:r>
              <a:rPr lang="en-US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lang="en-US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mới</a:t>
            </a:r>
            <a:endParaRPr lang="en-US" sz="2400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en-US" sz="24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Nhấn</a:t>
            </a:r>
            <a:r>
              <a:rPr lang="en-US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Enter</a:t>
            </a:r>
            <a:endParaRPr lang="en-US" sz="24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1271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1275744" y="795485"/>
            <a:ext cx="9784733" cy="2198437"/>
          </a:xfrm>
        </p:spPr>
        <p:txBody>
          <a:bodyPr/>
          <a:lstStyle/>
          <a:p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Thêm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trang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endParaRPr lang="en-US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1: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Nhấn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nút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dấu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2: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Nhấn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nút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chuột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Insert</a:t>
            </a:r>
          </a:p>
          <a:p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3: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thẻ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Home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Chọn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Insert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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Chọn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Insert Sheet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11506540"/>
              </p:ext>
            </p:extLst>
          </p:nvPr>
        </p:nvGraphicFramePr>
        <p:xfrm>
          <a:off x="4752338" y="1243399"/>
          <a:ext cx="527032" cy="4969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5" name="Bitmap Image" r:id="rId3" imgW="333360" imgH="314280" progId="Paint.Picture">
                  <p:embed/>
                </p:oleObj>
              </mc:Choice>
              <mc:Fallback>
                <p:oleObj name="Bitmap Image" r:id="rId3" imgW="333360" imgH="314280" progId="Paint.Picture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752338" y="1243399"/>
                        <a:ext cx="527032" cy="49691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 Placeholder 1"/>
          <p:cNvSpPr txBox="1">
            <a:spLocks/>
          </p:cNvSpPr>
          <p:nvPr/>
        </p:nvSpPr>
        <p:spPr>
          <a:xfrm>
            <a:off x="1275744" y="3244633"/>
            <a:ext cx="9784733" cy="188965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tx1"/>
              </a:buClr>
              <a:buFont typeface="Wingdings" pitchFamily="2" charset="2"/>
              <a:buChar char=""/>
              <a:defRPr lang="en-US" sz="2000" kern="1200" smtClean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4114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lang="en-US" sz="2000" kern="1200" smtClean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2pPr>
            <a:lvl3pPr marL="6400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lang="en-US" sz="2000" kern="1200" smtClean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3pPr>
            <a:lvl4pPr marL="8686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lang="en-US" sz="2000" kern="1200" smtClean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4pPr>
            <a:lvl5pPr marL="10972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lang="en-US" sz="200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5pPr>
            <a:lvl6pPr marL="12846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718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29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062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Xóa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trang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endParaRPr lang="en-US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1: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Nhấn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nút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chuột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Delete</a:t>
            </a:r>
          </a:p>
          <a:p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2: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thẻ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Home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Chọn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Delete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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Chọn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Delete Sheet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18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1317308" y="1391230"/>
            <a:ext cx="9784733" cy="2492392"/>
          </a:xfrm>
        </p:spPr>
        <p:txBody>
          <a:bodyPr/>
          <a:lstStyle/>
          <a:p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Sao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chép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di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chuyển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trang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sổ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endParaRPr lang="en-US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Clr>
                <a:srgbClr val="33A3DC"/>
              </a:buClr>
              <a:buFont typeface="+mj-lt"/>
              <a:buAutoNum type="arabicPeriod"/>
            </a:pPr>
            <a:r>
              <a:rPr lang="en-US" sz="2800" dirty="0" err="1" smtClean="0">
                <a:solidFill>
                  <a:srgbClr val="33A3D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Nhấp</a:t>
            </a:r>
            <a:r>
              <a:rPr lang="en-US" sz="2800" dirty="0" smtClean="0">
                <a:solidFill>
                  <a:srgbClr val="33A3D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33A3D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chuột</a:t>
            </a:r>
            <a:r>
              <a:rPr lang="en-US" sz="2800" dirty="0" smtClean="0">
                <a:solidFill>
                  <a:srgbClr val="33A3D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33A3D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endParaRPr lang="en-US" sz="2800" dirty="0">
              <a:solidFill>
                <a:srgbClr val="33A3D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Clr>
                <a:srgbClr val="33A3DC"/>
              </a:buClr>
              <a:buFont typeface="+mj-lt"/>
              <a:buAutoNum type="arabicPeriod"/>
            </a:pPr>
            <a:r>
              <a:rPr lang="en-US" sz="2800" dirty="0" err="1" smtClean="0">
                <a:solidFill>
                  <a:srgbClr val="33A3D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sz="2800" dirty="0" smtClean="0">
                <a:solidFill>
                  <a:srgbClr val="33A3D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smtClean="0">
                <a:solidFill>
                  <a:srgbClr val="33A3D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Move or Copy</a:t>
            </a:r>
          </a:p>
          <a:p>
            <a:pPr marL="457200" indent="-457200">
              <a:buClr>
                <a:srgbClr val="33A3DC"/>
              </a:buClr>
              <a:buFont typeface="+mj-lt"/>
              <a:buAutoNum type="arabicPeriod"/>
            </a:pPr>
            <a:r>
              <a:rPr lang="en-US" sz="2800" dirty="0" err="1" smtClean="0">
                <a:solidFill>
                  <a:srgbClr val="33A3D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Hộp</a:t>
            </a:r>
            <a:r>
              <a:rPr lang="en-US" sz="2800" dirty="0" smtClean="0">
                <a:solidFill>
                  <a:srgbClr val="33A3D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33A3D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thoại</a:t>
            </a:r>
            <a:r>
              <a:rPr lang="en-US" sz="2800" dirty="0" smtClean="0">
                <a:solidFill>
                  <a:srgbClr val="33A3D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solidFill>
                  <a:srgbClr val="33A3D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Move or </a:t>
            </a:r>
            <a:r>
              <a:rPr lang="en-US" sz="2800" b="1" dirty="0" smtClean="0">
                <a:solidFill>
                  <a:srgbClr val="33A3D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Copy</a:t>
            </a:r>
            <a:r>
              <a:rPr lang="en-US" sz="2800" dirty="0" smtClean="0">
                <a:solidFill>
                  <a:srgbClr val="33A3D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dirty="0" err="1" smtClean="0">
                <a:solidFill>
                  <a:srgbClr val="33A3D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sz="2800" dirty="0" smtClean="0">
                <a:solidFill>
                  <a:srgbClr val="33A3D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33A3D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vị</a:t>
            </a:r>
            <a:r>
              <a:rPr lang="en-US" sz="2800" dirty="0" smtClean="0">
                <a:solidFill>
                  <a:srgbClr val="33A3D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33A3D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trí</a:t>
            </a:r>
            <a:r>
              <a:rPr lang="en-US" sz="2800" dirty="0" smtClean="0">
                <a:solidFill>
                  <a:srgbClr val="33A3D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33A3D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muốn</a:t>
            </a:r>
            <a:r>
              <a:rPr lang="en-US" sz="2800" dirty="0" smtClean="0">
                <a:solidFill>
                  <a:srgbClr val="33A3D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33A3D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chuyển</a:t>
            </a:r>
            <a:r>
              <a:rPr lang="en-US" sz="2800" dirty="0" smtClean="0">
                <a:solidFill>
                  <a:srgbClr val="33A3D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33A3D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endParaRPr lang="en-US" sz="2800" dirty="0" smtClean="0">
              <a:solidFill>
                <a:srgbClr val="33A3D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Clr>
                <a:srgbClr val="33A3DC"/>
              </a:buClr>
              <a:buFont typeface="+mj-lt"/>
              <a:buAutoNum type="arabicPeriod"/>
            </a:pPr>
            <a:r>
              <a:rPr lang="en-US" sz="2800" dirty="0" err="1" smtClean="0">
                <a:solidFill>
                  <a:srgbClr val="33A3D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sz="2800" dirty="0" smtClean="0">
                <a:solidFill>
                  <a:srgbClr val="33A3D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smtClean="0">
                <a:solidFill>
                  <a:srgbClr val="33A3D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OK</a:t>
            </a:r>
            <a:endParaRPr lang="en-US" sz="2800" b="1" dirty="0">
              <a:solidFill>
                <a:srgbClr val="33A3D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4863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nded">
  <a:themeElements>
    <a:clrScheme name="Banded">
      <a:dk1>
        <a:srgbClr val="2C2C2C"/>
      </a:dk1>
      <a:lt1>
        <a:srgbClr val="FFFFFF"/>
      </a:lt1>
      <a:dk2>
        <a:srgbClr val="099BDD"/>
      </a:dk2>
      <a:lt2>
        <a:srgbClr val="F2F2F2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Font chuẩn">
      <a:majorFont>
        <a:latin typeface="UTM Duepuntozero"/>
        <a:ea typeface=""/>
        <a:cs typeface=""/>
      </a:majorFont>
      <a:minorFont>
        <a:latin typeface="UTM Duepuntozero"/>
        <a:ea typeface=""/>
        <a:cs typeface="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>
    <a:spDef>
      <a:spPr/>
      <a:bodyPr wrap="square">
        <a:spAutoFit/>
      </a:bodyPr>
      <a:lstStyle>
        <a:defPPr>
          <a:lnSpc>
            <a:spcPct val="150000"/>
          </a:lnSpc>
          <a:defRPr>
            <a:solidFill>
              <a:srgbClr val="211D1E"/>
            </a:solidFill>
            <a:latin typeface="+mj-lt"/>
          </a:defRPr>
        </a:defPPr>
      </a:lstStyle>
    </a:spDef>
  </a:objectDefaults>
  <a:extraClrSchemeLst/>
  <a:extLst>
    <a:ext uri="{05A4C25C-085E-4340-85A3-A5531E510DB2}">
      <thm15:themeFamily xmlns:thm15="http://schemas.microsoft.com/office/thememl/2012/main" name="Banded" id="{98DFF888-2449-4D28-977C-6306C017633E}" vid="{9792607F-9579-4224-82FF-9C88C3E1E53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13366</TotalTime>
  <Words>494</Words>
  <Application>Microsoft Office PowerPoint</Application>
  <PresentationFormat>Widescreen</PresentationFormat>
  <Paragraphs>58</Paragraphs>
  <Slides>9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Arial</vt:lpstr>
      <vt:lpstr>Calibri</vt:lpstr>
      <vt:lpstr>Times New Roman</vt:lpstr>
      <vt:lpstr>UTM Duepuntozero</vt:lpstr>
      <vt:lpstr>Wingdings</vt:lpstr>
      <vt:lpstr>Wingdings 2</vt:lpstr>
      <vt:lpstr>Banded</vt:lpstr>
      <vt:lpstr>Bitmap Image</vt:lpstr>
      <vt:lpstr>Di chuyển trong trang tính Quản lý các trang tính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Nguyen Thanh Trung</dc:creator>
  <cp:lastModifiedBy>TOPICA</cp:lastModifiedBy>
  <cp:revision>331</cp:revision>
  <dcterms:created xsi:type="dcterms:W3CDTF">2014-06-09T03:12:12Z</dcterms:created>
  <dcterms:modified xsi:type="dcterms:W3CDTF">2022-01-27T01:32:16Z</dcterms:modified>
</cp:coreProperties>
</file>