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0"/>
  </p:notesMasterIdLst>
  <p:sldIdLst>
    <p:sldId id="316" r:id="rId2"/>
    <p:sldId id="386" r:id="rId3"/>
    <p:sldId id="361" r:id="rId4"/>
    <p:sldId id="378" r:id="rId5"/>
    <p:sldId id="387" r:id="rId6"/>
    <p:sldId id="388" r:id="rId7"/>
    <p:sldId id="389" r:id="rId8"/>
    <p:sldId id="385"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ài 2. Tớ biết quản lý dữ liệu" id="{5C4DB356-7F28-40D2-BA68-4F234D0EEDB3}">
          <p14:sldIdLst>
            <p14:sldId id="316"/>
            <p14:sldId id="386"/>
            <p14:sldId id="361"/>
            <p14:sldId id="378"/>
            <p14:sldId id="387"/>
            <p14:sldId id="388"/>
            <p14:sldId id="389"/>
            <p14:sldId id="38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E7E"/>
    <a:srgbClr val="33A3DC"/>
    <a:srgbClr val="41B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81" autoAdjust="0"/>
    <p:restoredTop sz="85996" autoAdjust="0"/>
  </p:normalViewPr>
  <p:slideViewPr>
    <p:cSldViewPr snapToGrid="0">
      <p:cViewPr varScale="1">
        <p:scale>
          <a:sx n="65" d="100"/>
          <a:sy n="65" d="100"/>
        </p:scale>
        <p:origin x="84" y="150"/>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04/02/2022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04/02/2022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grpSp>
        <p:nvGrpSpPr>
          <p:cNvPr id="13" name="Group 12"/>
          <p:cNvGrpSpPr/>
          <p:nvPr userDrawn="1"/>
        </p:nvGrpSpPr>
        <p:grpSpPr>
          <a:xfrm>
            <a:off x="3517905" y="460004"/>
            <a:ext cx="4157131" cy="1475193"/>
            <a:chOff x="3634320" y="261051"/>
            <a:chExt cx="4157131" cy="1475193"/>
          </a:xfrm>
        </p:grpSpPr>
        <p:pic>
          <p:nvPicPr>
            <p:cNvPr id="11" name="Picture 10"/>
            <p:cNvPicPr>
              <a:picLocks noChangeAspect="1"/>
            </p:cNvPicPr>
            <p:nvPr userDrawn="1"/>
          </p:nvPicPr>
          <p:blipFill rotWithShape="1">
            <a:blip r:embed="rId4" cstate="screen">
              <a:duotone>
                <a:prstClr val="black"/>
                <a:schemeClr val="accent6">
                  <a:tint val="45000"/>
                  <a:satMod val="400000"/>
                </a:schemeClr>
              </a:duotone>
              <a:extLst>
                <a:ext uri="{28A0092B-C50C-407E-A947-70E740481C1C}">
                  <a14:useLocalDpi xmlns:a14="http://schemas.microsoft.com/office/drawing/2010/main"/>
                </a:ext>
              </a:extLst>
            </a:blip>
            <a:srcRect b="81730"/>
            <a:stretch/>
          </p:blipFill>
          <p:spPr>
            <a:xfrm>
              <a:off x="4095749" y="261051"/>
              <a:ext cx="3695702" cy="341046"/>
            </a:xfrm>
            <a:prstGeom prst="rect">
              <a:avLst/>
            </a:prstGeom>
          </p:spPr>
        </p:pic>
        <p:pic>
          <p:nvPicPr>
            <p:cNvPr id="12" name="Picture 11"/>
            <p:cNvPicPr>
              <a:picLocks noChangeAspect="1"/>
            </p:cNvPicPr>
            <p:nvPr userDrawn="1"/>
          </p:nvPicPr>
          <p:blipFill rotWithShape="1">
            <a:blip r:embed="rId4">
              <a:duotone>
                <a:prstClr val="black"/>
                <a:schemeClr val="accent6">
                  <a:tint val="45000"/>
                  <a:satMod val="400000"/>
                </a:schemeClr>
              </a:duotone>
            </a:blip>
            <a:srcRect t="40212"/>
            <a:stretch/>
          </p:blipFill>
          <p:spPr>
            <a:xfrm>
              <a:off x="3634320" y="620207"/>
              <a:ext cx="3695702" cy="1116037"/>
            </a:xfrm>
            <a:prstGeom prst="rect">
              <a:avLst/>
            </a:prstGeom>
          </p:spPr>
        </p:pic>
      </p:grpSp>
    </p:spTree>
    <p:extLst>
      <p:ext uri="{BB962C8B-B14F-4D97-AF65-F5344CB8AC3E}">
        <p14:creationId xmlns:p14="http://schemas.microsoft.com/office/powerpoint/2010/main" val="42647882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4_Tiêu Đề Bài 1-Quyển 2-Apps">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04/02/2022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8" name="Picture 7"/>
          <p:cNvPicPr>
            <a:picLocks noChangeAspect="1"/>
          </p:cNvPicPr>
          <p:nvPr userDrawn="1"/>
        </p:nvPicPr>
        <p:blipFill>
          <a:blip r:embed="rId2">
            <a:duotone>
              <a:schemeClr val="accent3">
                <a:shade val="45000"/>
                <a:satMod val="135000"/>
              </a:schemeClr>
              <a:prstClr val="white"/>
            </a:duotone>
          </a:blip>
          <a:stretch>
            <a:fillRect/>
          </a:stretch>
        </p:blipFill>
        <p:spPr>
          <a:xfrm>
            <a:off x="1050954" y="5326987"/>
            <a:ext cx="1099310" cy="1099310"/>
          </a:xfrm>
          <a:prstGeom prst="rect">
            <a:avLst/>
          </a:prstGeom>
        </p:spPr>
      </p:pic>
      <p:pic>
        <p:nvPicPr>
          <p:cNvPr id="9" name="Picture 8"/>
          <p:cNvPicPr>
            <a:picLocks noChangeAspect="1"/>
          </p:cNvPicPr>
          <p:nvPr userDrawn="1"/>
        </p:nvPicPr>
        <p:blipFill>
          <a:blip r:embed="rId3">
            <a:duotone>
              <a:prstClr val="black"/>
              <a:schemeClr val="accent4">
                <a:tint val="45000"/>
                <a:satMod val="400000"/>
              </a:schemeClr>
            </a:duotone>
          </a:blip>
          <a:stretch>
            <a:fillRect/>
          </a:stretch>
        </p:blipFill>
        <p:spPr>
          <a:xfrm>
            <a:off x="5089734" y="5305699"/>
            <a:ext cx="1099310" cy="1099310"/>
          </a:xfrm>
          <a:prstGeom prst="rect">
            <a:avLst/>
          </a:prstGeom>
        </p:spPr>
      </p:pic>
      <p:pic>
        <p:nvPicPr>
          <p:cNvPr id="11" name="Picture 10"/>
          <p:cNvPicPr>
            <a:picLocks noChangeAspect="1"/>
          </p:cNvPicPr>
          <p:nvPr userDrawn="1"/>
        </p:nvPicPr>
        <p:blipFill>
          <a:blip r:embed="rId4">
            <a:duotone>
              <a:schemeClr val="accent6">
                <a:shade val="45000"/>
                <a:satMod val="135000"/>
              </a:schemeClr>
              <a:prstClr val="white"/>
            </a:duotone>
          </a:blip>
          <a:stretch>
            <a:fillRect/>
          </a:stretch>
        </p:blipFill>
        <p:spPr>
          <a:xfrm>
            <a:off x="10136361" y="5326987"/>
            <a:ext cx="1099310" cy="1099310"/>
          </a:xfrm>
          <a:prstGeom prst="rect">
            <a:avLst/>
          </a:prstGeom>
        </p:spPr>
      </p:pic>
      <p:pic>
        <p:nvPicPr>
          <p:cNvPr id="13" name="Picture 12"/>
          <p:cNvPicPr>
            <a:picLocks noChangeAspect="1"/>
          </p:cNvPicPr>
          <p:nvPr userDrawn="1"/>
        </p:nvPicPr>
        <p:blipFill>
          <a:blip r:embed="rId5">
            <a:duotone>
              <a:schemeClr val="accent4">
                <a:shade val="45000"/>
                <a:satMod val="135000"/>
              </a:schemeClr>
              <a:prstClr val="white"/>
            </a:duotone>
          </a:blip>
          <a:stretch>
            <a:fillRect/>
          </a:stretch>
        </p:blipFill>
        <p:spPr>
          <a:xfrm>
            <a:off x="163012" y="278295"/>
            <a:ext cx="1360988" cy="1797530"/>
          </a:xfrm>
          <a:prstGeom prst="rect">
            <a:avLst/>
          </a:prstGeom>
        </p:spPr>
      </p:pic>
      <p:pic>
        <p:nvPicPr>
          <p:cNvPr id="15" name="Picture 14"/>
          <p:cNvPicPr>
            <a:picLocks noChangeAspect="1"/>
          </p:cNvPicPr>
          <p:nvPr userDrawn="1"/>
        </p:nvPicPr>
        <p:blipFill>
          <a:blip r:embed="rId6">
            <a:duotone>
              <a:schemeClr val="accent6">
                <a:shade val="45000"/>
                <a:satMod val="135000"/>
              </a:schemeClr>
              <a:prstClr val="white"/>
            </a:duotone>
          </a:blip>
          <a:stretch>
            <a:fillRect/>
          </a:stretch>
        </p:blipFill>
        <p:spPr>
          <a:xfrm>
            <a:off x="10355448" y="619160"/>
            <a:ext cx="1760446" cy="1418370"/>
          </a:xfrm>
          <a:prstGeom prst="rect">
            <a:avLst/>
          </a:prstGeom>
        </p:spPr>
      </p:pic>
    </p:spTree>
    <p:extLst>
      <p:ext uri="{BB962C8B-B14F-4D97-AF65-F5344CB8AC3E}">
        <p14:creationId xmlns:p14="http://schemas.microsoft.com/office/powerpoint/2010/main" val="23511594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Phan 2-Chủ đề C- 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04/02/2022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2408032" cy="369332"/>
          </a:xfrm>
          <a:prstGeom prst="rect">
            <a:avLst/>
          </a:prstGeom>
          <a:noFill/>
        </p:spPr>
        <p:txBody>
          <a:bodyPr wrap="none" rtlCol="0">
            <a:spAutoFit/>
          </a:bodyPr>
          <a:lstStyle/>
          <a:p>
            <a:r>
              <a:rPr lang="en-US" smtClean="0"/>
              <a:t>Chủ</a:t>
            </a:r>
            <a:r>
              <a:rPr lang="en-US" baseline="0" smtClean="0"/>
              <a:t> đề C</a:t>
            </a:r>
            <a:r>
              <a:rPr lang="en-US" smtClean="0"/>
              <a:t>. Microsoft Excel</a:t>
            </a:r>
          </a:p>
        </p:txBody>
      </p:sp>
      <p:sp>
        <p:nvSpPr>
          <p:cNvPr id="9" name="TextBox 8"/>
          <p:cNvSpPr txBox="1"/>
          <p:nvPr userDrawn="1"/>
        </p:nvSpPr>
        <p:spPr>
          <a:xfrm>
            <a:off x="6972300" y="190254"/>
            <a:ext cx="3749744" cy="369332"/>
          </a:xfrm>
          <a:prstGeom prst="rect">
            <a:avLst/>
          </a:prstGeom>
          <a:noFill/>
        </p:spPr>
        <p:txBody>
          <a:bodyPr wrap="none" rtlCol="0">
            <a:spAutoFit/>
          </a:bodyPr>
          <a:lstStyle>
            <a:defPPr>
              <a:defRPr lang="en-US"/>
            </a:defPPr>
          </a:lstStyle>
          <a:p>
            <a:pPr lvl="0"/>
            <a:r>
              <a:rPr lang="en-US" smtClean="0"/>
              <a:t>Bài 1. Làm quen với dữ liệu trong trang tính</a:t>
            </a:r>
          </a:p>
        </p:txBody>
      </p:sp>
      <p:sp>
        <p:nvSpPr>
          <p:cNvPr id="11" name="Text Placeholder 10"/>
          <p:cNvSpPr>
            <a:spLocks noGrp="1"/>
          </p:cNvSpPr>
          <p:nvPr>
            <p:ph type="body" sz="quarter" idx="13"/>
          </p:nvPr>
        </p:nvSpPr>
        <p:spPr>
          <a:xfrm>
            <a:off x="1275744" y="795485"/>
            <a:ext cx="9784733" cy="434799"/>
          </a:xfrm>
        </p:spPr>
        <p:txBody>
          <a:bodyPr vert="horz" lIns="91440" tIns="45720" rIns="91440" bIns="45720" rtlCol="0">
            <a:noAutofit/>
          </a:bodyPr>
          <a:lstStyle>
            <a:lvl1pPr>
              <a:defRPr lang="en-US" sz="2000" smtClean="0">
                <a:solidFill>
                  <a:schemeClr val="bg2"/>
                </a:solidFill>
              </a:defRPr>
            </a:lvl1pPr>
            <a:lvl2pPr>
              <a:defRPr lang="en-US" smtClean="0">
                <a:solidFill>
                  <a:schemeClr val="bg2"/>
                </a:solidFill>
              </a:defRPr>
            </a:lvl2pPr>
            <a:lvl3pPr>
              <a:defRPr lang="en-US" sz="2000" smtClean="0">
                <a:solidFill>
                  <a:schemeClr val="bg2"/>
                </a:solidFill>
              </a:defRPr>
            </a:lvl3pPr>
            <a:lvl4pPr>
              <a:defRPr lang="en-US" sz="2000" smtClean="0">
                <a:solidFill>
                  <a:schemeClr val="bg2"/>
                </a:solidFill>
              </a:defRPr>
            </a:lvl4pPr>
            <a:lvl5pPr>
              <a:defRPr lang="en-US" sz="2000">
                <a:solidFill>
                  <a:schemeClr val="bg2"/>
                </a:solidFill>
              </a:defRPr>
            </a:lvl5pPr>
          </a:lstStyle>
          <a:p>
            <a:pPr lvl="0" algn="ctr"/>
            <a:r>
              <a:rPr lang="en-US" smtClean="0"/>
              <a:t>Click to edit Master text styles</a:t>
            </a:r>
          </a:p>
          <a:p>
            <a:pPr lvl="1" algn="ctr"/>
            <a:r>
              <a:rPr lang="en-US" smtClean="0"/>
              <a:t>Second level</a:t>
            </a:r>
          </a:p>
          <a:p>
            <a:pPr lvl="2" algn="ctr"/>
            <a:r>
              <a:rPr lang="en-US" smtClean="0"/>
              <a:t>Third level</a:t>
            </a:r>
          </a:p>
          <a:p>
            <a:pPr lvl="3" algn="ctr"/>
            <a:r>
              <a:rPr lang="en-US" smtClean="0"/>
              <a:t>Fourth level</a:t>
            </a:r>
          </a:p>
          <a:p>
            <a:pPr lvl="4" algn="ctr"/>
            <a:r>
              <a:rPr lang="en-US" smtClean="0"/>
              <a:t>Fifth level</a:t>
            </a:r>
            <a:endParaRPr lang="en-US"/>
          </a:p>
        </p:txBody>
      </p:sp>
      <p:pic>
        <p:nvPicPr>
          <p:cNvPr id="2" name="Picture 1"/>
          <p:cNvPicPr>
            <a:picLocks noChangeAspect="1"/>
          </p:cNvPicPr>
          <p:nvPr userDrawn="1"/>
        </p:nvPicPr>
        <p:blipFill>
          <a:blip r:embed="rId2"/>
          <a:stretch>
            <a:fillRect/>
          </a:stretch>
        </p:blipFill>
        <p:spPr>
          <a:xfrm>
            <a:off x="758784" y="5293653"/>
            <a:ext cx="1050544" cy="1140226"/>
          </a:xfrm>
          <a:prstGeom prst="rect">
            <a:avLst/>
          </a:prstGeom>
        </p:spPr>
      </p:pic>
      <p:pic>
        <p:nvPicPr>
          <p:cNvPr id="3" name="Picture 2"/>
          <p:cNvPicPr>
            <a:picLocks noChangeAspect="1"/>
          </p:cNvPicPr>
          <p:nvPr userDrawn="1"/>
        </p:nvPicPr>
        <p:blipFill>
          <a:blip r:embed="rId3">
            <a:duotone>
              <a:prstClr val="black"/>
              <a:schemeClr val="accent6">
                <a:tint val="45000"/>
                <a:satMod val="400000"/>
              </a:schemeClr>
            </a:duotone>
          </a:blip>
          <a:stretch>
            <a:fillRect/>
          </a:stretch>
        </p:blipFill>
        <p:spPr>
          <a:xfrm>
            <a:off x="10918500" y="5332667"/>
            <a:ext cx="885572" cy="1105842"/>
          </a:xfrm>
          <a:prstGeom prst="rect">
            <a:avLst/>
          </a:prstGeom>
        </p:spPr>
      </p:pic>
      <p:pic>
        <p:nvPicPr>
          <p:cNvPr id="10" name="Picture 9"/>
          <p:cNvPicPr>
            <a:picLocks noChangeAspect="1"/>
          </p:cNvPicPr>
          <p:nvPr userDrawn="1"/>
        </p:nvPicPr>
        <p:blipFill>
          <a:blip r:embed="rId4"/>
          <a:stretch>
            <a:fillRect/>
          </a:stretch>
        </p:blipFill>
        <p:spPr>
          <a:xfrm>
            <a:off x="5658196" y="5721008"/>
            <a:ext cx="875608" cy="1149712"/>
          </a:xfrm>
          <a:prstGeom prst="rect">
            <a:avLst/>
          </a:prstGeom>
        </p:spPr>
      </p:pic>
    </p:spTree>
    <p:extLst>
      <p:ext uri="{BB962C8B-B14F-4D97-AF65-F5344CB8AC3E}">
        <p14:creationId xmlns:p14="http://schemas.microsoft.com/office/powerpoint/2010/main" val="30808264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Phan 2-Chủ đề C-Bài 2-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04/02/2022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2408032" cy="369332"/>
          </a:xfrm>
          <a:prstGeom prst="rect">
            <a:avLst/>
          </a:prstGeom>
          <a:noFill/>
        </p:spPr>
        <p:txBody>
          <a:bodyPr wrap="none" rtlCol="0">
            <a:spAutoFit/>
          </a:bodyPr>
          <a:lstStyle/>
          <a:p>
            <a:r>
              <a:rPr lang="en-US" smtClean="0"/>
              <a:t>Chủ</a:t>
            </a:r>
            <a:r>
              <a:rPr lang="en-US" baseline="0" smtClean="0"/>
              <a:t> đề C</a:t>
            </a:r>
            <a:r>
              <a:rPr lang="en-US" smtClean="0"/>
              <a:t>. Microsoft Excel</a:t>
            </a:r>
          </a:p>
        </p:txBody>
      </p:sp>
      <p:sp>
        <p:nvSpPr>
          <p:cNvPr id="9" name="TextBox 8"/>
          <p:cNvSpPr txBox="1"/>
          <p:nvPr userDrawn="1"/>
        </p:nvSpPr>
        <p:spPr>
          <a:xfrm>
            <a:off x="8215780" y="161842"/>
            <a:ext cx="2496196" cy="369332"/>
          </a:xfrm>
          <a:prstGeom prst="rect">
            <a:avLst/>
          </a:prstGeom>
          <a:noFill/>
        </p:spPr>
        <p:txBody>
          <a:bodyPr wrap="none" rtlCol="0">
            <a:spAutoFit/>
          </a:bodyPr>
          <a:lstStyle>
            <a:defPPr>
              <a:defRPr lang="en-US"/>
            </a:defPPr>
          </a:lstStyle>
          <a:p>
            <a:pPr lvl="0"/>
            <a:r>
              <a:rPr lang="en-US" smtClean="0"/>
              <a:t>Bài 2. Tớ biết quản lý dữ liệu</a:t>
            </a:r>
          </a:p>
        </p:txBody>
      </p:sp>
      <p:sp>
        <p:nvSpPr>
          <p:cNvPr id="11" name="Text Placeholder 10"/>
          <p:cNvSpPr>
            <a:spLocks noGrp="1"/>
          </p:cNvSpPr>
          <p:nvPr>
            <p:ph type="body" sz="quarter" idx="13"/>
          </p:nvPr>
        </p:nvSpPr>
        <p:spPr>
          <a:xfrm>
            <a:off x="1275744" y="795485"/>
            <a:ext cx="9784733" cy="414593"/>
          </a:xfrm>
        </p:spPr>
        <p:txBody>
          <a:bodyPr vert="horz" lIns="91440" tIns="45720" rIns="91440" bIns="45720" rtlCol="0">
            <a:noAutofit/>
          </a:bodyPr>
          <a:lstStyle>
            <a:lvl1pPr>
              <a:defRPr lang="en-US" sz="2000" smtClean="0">
                <a:solidFill>
                  <a:schemeClr val="bg2"/>
                </a:solidFill>
              </a:defRPr>
            </a:lvl1pPr>
            <a:lvl2pPr>
              <a:defRPr lang="en-US" smtClean="0">
                <a:solidFill>
                  <a:schemeClr val="bg2"/>
                </a:solidFill>
              </a:defRPr>
            </a:lvl2pPr>
            <a:lvl3pPr>
              <a:defRPr lang="en-US" sz="2000" smtClean="0">
                <a:solidFill>
                  <a:schemeClr val="bg2"/>
                </a:solidFill>
              </a:defRPr>
            </a:lvl3pPr>
            <a:lvl4pPr>
              <a:defRPr lang="en-US" sz="2000" smtClean="0">
                <a:solidFill>
                  <a:schemeClr val="bg2"/>
                </a:solidFill>
              </a:defRPr>
            </a:lvl4pPr>
            <a:lvl5pPr>
              <a:defRPr lang="en-US" sz="2000">
                <a:solidFill>
                  <a:schemeClr val="bg2"/>
                </a:solidFill>
              </a:defRPr>
            </a:lvl5pPr>
          </a:lstStyle>
          <a:p>
            <a:pPr lvl="0" algn="ctr"/>
            <a:r>
              <a:rPr lang="en-US" smtClean="0"/>
              <a:t>Click to edit Master text styles</a:t>
            </a:r>
          </a:p>
          <a:p>
            <a:pPr lvl="1" algn="ctr"/>
            <a:r>
              <a:rPr lang="en-US" smtClean="0"/>
              <a:t>Second level</a:t>
            </a:r>
          </a:p>
          <a:p>
            <a:pPr lvl="2" algn="ctr"/>
            <a:r>
              <a:rPr lang="en-US" smtClean="0"/>
              <a:t>Third level</a:t>
            </a:r>
          </a:p>
          <a:p>
            <a:pPr lvl="3" algn="ctr"/>
            <a:r>
              <a:rPr lang="en-US" smtClean="0"/>
              <a:t>Fourth level</a:t>
            </a:r>
          </a:p>
          <a:p>
            <a:pPr lvl="4" algn="ctr"/>
            <a:r>
              <a:rPr lang="en-US" smtClean="0"/>
              <a:t>Fifth level</a:t>
            </a:r>
            <a:endParaRPr lang="en-US"/>
          </a:p>
        </p:txBody>
      </p:sp>
      <p:pic>
        <p:nvPicPr>
          <p:cNvPr id="2" name="Picture 1"/>
          <p:cNvPicPr>
            <a:picLocks noChangeAspect="1"/>
          </p:cNvPicPr>
          <p:nvPr userDrawn="1"/>
        </p:nvPicPr>
        <p:blipFill>
          <a:blip r:embed="rId2"/>
          <a:stretch>
            <a:fillRect/>
          </a:stretch>
        </p:blipFill>
        <p:spPr>
          <a:xfrm>
            <a:off x="632379" y="5180774"/>
            <a:ext cx="1286730" cy="1242080"/>
          </a:xfrm>
          <a:prstGeom prst="rect">
            <a:avLst/>
          </a:prstGeom>
        </p:spPr>
      </p:pic>
      <p:pic>
        <p:nvPicPr>
          <p:cNvPr id="3" name="Picture 2"/>
          <p:cNvPicPr>
            <a:picLocks/>
          </p:cNvPicPr>
          <p:nvPr userDrawn="1"/>
        </p:nvPicPr>
        <p:blipFill rotWithShape="1">
          <a:blip r:embed="rId3">
            <a:duotone>
              <a:prstClr val="black"/>
              <a:schemeClr val="accent6">
                <a:tint val="45000"/>
                <a:satMod val="400000"/>
              </a:schemeClr>
            </a:duotone>
          </a:blip>
          <a:srcRect l="46282" t="9668" r="6808" b="46282"/>
          <a:stretch/>
        </p:blipFill>
        <p:spPr>
          <a:xfrm>
            <a:off x="10856964" y="6199587"/>
            <a:ext cx="576208" cy="576208"/>
          </a:xfrm>
          <a:prstGeom prst="ellipse">
            <a:avLst/>
          </a:prstGeom>
        </p:spPr>
      </p:pic>
      <p:pic>
        <p:nvPicPr>
          <p:cNvPr id="13" name="Picture 12"/>
          <p:cNvPicPr>
            <a:picLocks/>
          </p:cNvPicPr>
          <p:nvPr userDrawn="1"/>
        </p:nvPicPr>
        <p:blipFill rotWithShape="1">
          <a:blip r:embed="rId4"/>
          <a:srcRect l="46531" t="8384" r="8122" b="46269"/>
          <a:stretch/>
        </p:blipFill>
        <p:spPr>
          <a:xfrm>
            <a:off x="11589948" y="5588116"/>
            <a:ext cx="576208" cy="576208"/>
          </a:xfrm>
          <a:prstGeom prst="ellipse">
            <a:avLst/>
          </a:prstGeom>
        </p:spPr>
      </p:pic>
      <p:pic>
        <p:nvPicPr>
          <p:cNvPr id="14" name="Picture 13"/>
          <p:cNvPicPr>
            <a:picLocks noChangeAspect="1"/>
          </p:cNvPicPr>
          <p:nvPr userDrawn="1"/>
        </p:nvPicPr>
        <p:blipFill rotWithShape="1">
          <a:blip r:embed="rId5"/>
          <a:srcRect l="46789" t="7662" r="7667" b="47081"/>
          <a:stretch/>
        </p:blipFill>
        <p:spPr>
          <a:xfrm>
            <a:off x="10869095" y="5583789"/>
            <a:ext cx="578144" cy="574486"/>
          </a:xfrm>
          <a:prstGeom prst="ellipse">
            <a:avLst/>
          </a:prstGeom>
        </p:spPr>
      </p:pic>
      <p:pic>
        <p:nvPicPr>
          <p:cNvPr id="15" name="Picture 14"/>
          <p:cNvPicPr>
            <a:picLocks/>
          </p:cNvPicPr>
          <p:nvPr userDrawn="1"/>
        </p:nvPicPr>
        <p:blipFill rotWithShape="1">
          <a:blip r:embed="rId6"/>
          <a:srcRect l="46486" t="8251" r="7813" b="46048"/>
          <a:stretch/>
        </p:blipFill>
        <p:spPr>
          <a:xfrm>
            <a:off x="11605179" y="6207912"/>
            <a:ext cx="576208" cy="576208"/>
          </a:xfrm>
          <a:prstGeom prst="ellipse">
            <a:avLst/>
          </a:prstGeom>
        </p:spPr>
      </p:pic>
      <p:sp>
        <p:nvSpPr>
          <p:cNvPr id="12" name="Text Placeholder 11"/>
          <p:cNvSpPr>
            <a:spLocks noGrp="1"/>
          </p:cNvSpPr>
          <p:nvPr>
            <p:ph type="body" sz="quarter" idx="14"/>
          </p:nvPr>
        </p:nvSpPr>
        <p:spPr>
          <a:xfrm>
            <a:off x="632379" y="1661189"/>
            <a:ext cx="10972800" cy="515937"/>
          </a:xfrm>
        </p:spPr>
        <p:txBody>
          <a:bodyPr>
            <a:noAutofit/>
          </a:bodyPr>
          <a:lstStyle>
            <a:lvl1pPr marL="182880" indent="-182880">
              <a:buFont typeface="Arial" panose="020B0604020202020204" pitchFamily="34" charset="0"/>
              <a:buChar char="•"/>
              <a:defRPr sz="1800">
                <a:latin typeface="+mj-lt"/>
              </a:defRPr>
            </a:lvl1pPr>
            <a:lvl2pPr marL="411480" indent="-182880">
              <a:buFont typeface="Arial" panose="020B0604020202020204" pitchFamily="34" charset="0"/>
              <a:buChar char="•"/>
              <a:defRPr sz="1800">
                <a:latin typeface="+mj-lt"/>
              </a:defRPr>
            </a:lvl2pPr>
            <a:lvl3pPr marL="640080" indent="-182880">
              <a:buFont typeface="Arial" panose="020B0604020202020204" pitchFamily="34" charset="0"/>
              <a:buChar char="•"/>
              <a:defRPr sz="1800">
                <a:latin typeface="+mj-lt"/>
              </a:defRPr>
            </a:lvl3pPr>
            <a:lvl4pPr marL="868680" indent="-182880">
              <a:buFont typeface="Arial" panose="020B0604020202020204" pitchFamily="34" charset="0"/>
              <a:buChar char="•"/>
              <a:defRPr sz="1800">
                <a:latin typeface="+mj-lt"/>
              </a:defRPr>
            </a:lvl4pPr>
            <a:lvl5pPr marL="1097280" indent="-182880">
              <a:buFont typeface="Arial" panose="020B0604020202020204" pitchFamily="34" charset="0"/>
              <a:buChar char="•"/>
              <a:defRPr sz="18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64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04/02/2022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2948124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7BD2B39-EB6D-4221-8FBC-AEF76462664C}" type="datetimeFigureOut">
              <a:rPr lang="en-US" smtClean="0"/>
              <a:t>04/02/2022</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C7AEF0F-3B20-4D09-BCE9-D55428049EF7}" type="slidenum">
              <a:rPr lang="en-US" smtClean="0"/>
              <a:t>‹#›</a:t>
            </a:fld>
            <a:endParaRPr lang="en-US"/>
          </a:p>
        </p:txBody>
      </p:sp>
    </p:spTree>
    <p:extLst>
      <p:ext uri="{BB962C8B-B14F-4D97-AF65-F5344CB8AC3E}">
        <p14:creationId xmlns:p14="http://schemas.microsoft.com/office/powerpoint/2010/main" val="1244372513"/>
      </p:ext>
    </p:extLst>
  </p:cSld>
  <p:clrMap bg1="dk1" tx1="lt1" bg2="dk2" tx2="lt2" accent1="accent1" accent2="accent2" accent3="accent3" accent4="accent4" accent5="accent5" accent6="accent6" hlink="hlink" folHlink="folHlink"/>
  <p:sldLayoutIdLst>
    <p:sldLayoutId id="2147483723" r:id="rId1"/>
    <p:sldLayoutId id="2147483698" r:id="rId2"/>
    <p:sldLayoutId id="2147483715" r:id="rId3"/>
    <p:sldLayoutId id="2147483716" r:id="rId4"/>
    <p:sldLayoutId id="2147483724" r:id="rId5"/>
  </p:sldLayoutIdLst>
  <p:timing>
    <p:tnLst>
      <p:par>
        <p:cTn id="1" dur="indefinite" restart="never" nodeType="tmRoot"/>
      </p:par>
    </p:tnLst>
  </p:timing>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161" y="2128482"/>
            <a:ext cx="10515600" cy="1676400"/>
          </a:xfrm>
        </p:spPr>
        <p:txBody>
          <a:bodyPr>
            <a:noAutofit/>
          </a:bodyPr>
          <a:lstStyle/>
          <a:p>
            <a:r>
              <a:rPr lang="en-US" sz="4000" smtClean="0"/>
              <a:t/>
            </a:r>
            <a:br>
              <a:rPr lang="en-US" sz="4000" smtClean="0"/>
            </a:br>
            <a:r>
              <a:rPr lang="en-US" sz="4000" b="1" smtClean="0">
                <a:solidFill>
                  <a:srgbClr val="FFFFFF"/>
                </a:solidFill>
                <a:latin typeface="UTM Duepuntozero"/>
              </a:rPr>
              <a:t>Bài 2.</a:t>
            </a:r>
            <a:r>
              <a:rPr lang="en-US" sz="4000" b="1" smtClean="0"/>
              <a:t/>
            </a:r>
            <a:br>
              <a:rPr lang="en-US" sz="4000" b="1" smtClean="0"/>
            </a:br>
            <a:r>
              <a:rPr lang="en-US" sz="4000"/>
              <a:t>Tớ biết quản lý dữ liệu</a:t>
            </a:r>
            <a:endParaRPr lang="en-US" sz="4000">
              <a:latin typeface="UTM Duepuntozero" panose="02040603050506020204" pitchFamily="18" charset="0"/>
            </a:endParaRPr>
          </a:p>
        </p:txBody>
      </p:sp>
      <p:sp>
        <p:nvSpPr>
          <p:cNvPr id="3" name="Text Placeholder 2"/>
          <p:cNvSpPr>
            <a:spLocks noGrp="1"/>
          </p:cNvSpPr>
          <p:nvPr>
            <p:ph type="body" idx="1"/>
          </p:nvPr>
        </p:nvSpPr>
        <p:spPr>
          <a:xfrm>
            <a:off x="986100" y="4659908"/>
            <a:ext cx="10515600" cy="1041449"/>
          </a:xfrm>
        </p:spPr>
        <p:txBody>
          <a:bodyPr numCol="2">
            <a:noAutofit/>
          </a:bodyPr>
          <a:lstStyle/>
          <a:p>
            <a:pPr marL="342900" indent="-342900" algn="l">
              <a:buFont typeface="Arial" panose="020B0604020202020204" pitchFamily="34" charset="0"/>
              <a:buChar char="•"/>
            </a:pPr>
            <a:r>
              <a:rPr lang="vi-VN" b="1"/>
              <a:t>Sử dụng các công thức đơn giản để tính toán. </a:t>
            </a:r>
            <a:endParaRPr lang="en-US" b="1" smtClean="0"/>
          </a:p>
          <a:p>
            <a:pPr marL="342900" indent="-342900" algn="l">
              <a:buFont typeface="Arial" panose="020B0604020202020204" pitchFamily="34" charset="0"/>
              <a:buChar char="•"/>
            </a:pPr>
            <a:r>
              <a:rPr lang="vi-VN" b="1" smtClean="0"/>
              <a:t>Lựa </a:t>
            </a:r>
            <a:r>
              <a:rPr lang="vi-VN" b="1"/>
              <a:t>chọn các loại biểu đồ để biểu diễn số liệu.</a:t>
            </a:r>
            <a:endParaRPr lang="en-US"/>
          </a:p>
        </p:txBody>
      </p:sp>
      <p:sp>
        <p:nvSpPr>
          <p:cNvPr id="4" name="TextBox 3"/>
          <p:cNvSpPr txBox="1"/>
          <p:nvPr/>
        </p:nvSpPr>
        <p:spPr>
          <a:xfrm>
            <a:off x="903368" y="4032340"/>
            <a:ext cx="10317187" cy="400110"/>
          </a:xfrm>
          <a:prstGeom prst="rect">
            <a:avLst/>
          </a:prstGeom>
          <a:noFill/>
        </p:spPr>
        <p:txBody>
          <a:bodyPr wrap="square" rtlCol="0">
            <a:spAutoFit/>
          </a:bodyPr>
          <a:lstStyle/>
          <a:p>
            <a:r>
              <a:rPr lang="vi-VN" sz="2000">
                <a:solidFill>
                  <a:schemeClr val="tx2"/>
                </a:solidFill>
              </a:rPr>
              <a:t>Trong </a:t>
            </a:r>
            <a:r>
              <a:rPr lang="en-US" sz="2000" smtClean="0">
                <a:solidFill>
                  <a:schemeClr val="tx2"/>
                </a:solidFill>
              </a:rPr>
              <a:t>bài học</a:t>
            </a:r>
            <a:r>
              <a:rPr lang="vi-VN" sz="2000" smtClean="0">
                <a:solidFill>
                  <a:schemeClr val="tx2"/>
                </a:solidFill>
              </a:rPr>
              <a:t> </a:t>
            </a:r>
            <a:r>
              <a:rPr lang="vi-VN" sz="2000">
                <a:solidFill>
                  <a:schemeClr val="tx2"/>
                </a:solidFill>
              </a:rPr>
              <a:t>này, bạn sẽ được trang bị thêm một số kỹ năng thao tác trên số liệu như: </a:t>
            </a:r>
            <a:endParaRPr lang="en-US" sz="2000">
              <a:solidFill>
                <a:schemeClr val="tx2"/>
              </a:solidFill>
            </a:endParaRPr>
          </a:p>
        </p:txBody>
      </p:sp>
    </p:spTree>
    <p:extLst>
      <p:ext uri="{BB962C8B-B14F-4D97-AF65-F5344CB8AC3E}">
        <p14:creationId xmlns:p14="http://schemas.microsoft.com/office/powerpoint/2010/main" val="3103934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3352801" y="207820"/>
            <a:ext cx="8320173" cy="677004"/>
          </a:xfrm>
        </p:spPr>
        <p:txBody>
          <a:bodyPr vert="horz" lIns="91440" tIns="45720" rIns="91440" bIns="45720" rtlCol="0" anchor="ctr">
            <a:normAutofit/>
          </a:bodyPr>
          <a:lstStyle/>
          <a:p>
            <a:pPr algn="r"/>
            <a:r>
              <a:rPr lang="en-US" sz="3600" cap="none"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cap="none"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cap="none"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cap="none"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cap="none"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3600" cap="none"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ìm</a:t>
            </a:r>
            <a:r>
              <a:rPr lang="en-US" sz="3600" cap="none"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cap="none"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hiểu</a:t>
            </a:r>
            <a:r>
              <a:rPr lang="en-US" sz="3600" cap="none"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cap="none"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kiến</a:t>
            </a:r>
            <a:r>
              <a:rPr lang="en-US" sz="3600" cap="none"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cap="none"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endParaRPr lang="en-US" sz="3600" cap="none"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7" name="Picture 26"/>
          <p:cNvPicPr/>
          <p:nvPr/>
        </p:nvPicPr>
        <p:blipFill>
          <a:blip r:embed="rId2">
            <a:extLst>
              <a:ext uri="{28A0092B-C50C-407E-A947-70E740481C1C}">
                <a14:useLocalDpi xmlns:a14="http://schemas.microsoft.com/office/drawing/2010/main" val="0"/>
              </a:ext>
            </a:extLst>
          </a:blip>
          <a:srcRect/>
          <a:stretch>
            <a:fillRect/>
          </a:stretch>
        </p:blipFill>
        <p:spPr bwMode="auto">
          <a:xfrm>
            <a:off x="237011" y="1092644"/>
            <a:ext cx="987425" cy="914400"/>
          </a:xfrm>
          <a:prstGeom prst="rect">
            <a:avLst/>
          </a:prstGeom>
          <a:noFill/>
          <a:ln>
            <a:noFill/>
          </a:ln>
        </p:spPr>
      </p:pic>
      <p:sp>
        <p:nvSpPr>
          <p:cNvPr id="19" name="TextBox 18"/>
          <p:cNvSpPr txBox="1"/>
          <p:nvPr/>
        </p:nvSpPr>
        <p:spPr>
          <a:xfrm>
            <a:off x="2445745" y="2197013"/>
            <a:ext cx="9227229" cy="2985433"/>
          </a:xfrm>
          <a:prstGeom prst="rect">
            <a:avLst/>
          </a:prstGeom>
          <a:noFill/>
        </p:spPr>
        <p:txBody>
          <a:bodyPr wrap="square" rtlCol="0">
            <a:spAutoFit/>
          </a:bodyPr>
          <a:lstStyle/>
          <a:p>
            <a:pPr marL="571500" indent="-571500" algn="just">
              <a:spcAft>
                <a:spcPts val="1200"/>
              </a:spcAft>
              <a:buFont typeface="Arial" panose="020B0604020202020204" pitchFamily="34" charset="0"/>
              <a:buChar char="•"/>
            </a:pPr>
            <a:r>
              <a:rPr lang="en-US" sz="2800" dirty="0" err="1">
                <a:ln/>
                <a:latin typeface="Times New Roman" panose="02020603050405020304" pitchFamily="18" charset="0"/>
                <a:cs typeface="Times New Roman" panose="02020603050405020304" pitchFamily="18" charset="0"/>
              </a:rPr>
              <a:t>Bảng</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tính</a:t>
            </a:r>
            <a:r>
              <a:rPr lang="en-US" sz="2800" dirty="0">
                <a:ln/>
                <a:latin typeface="Times New Roman" panose="02020603050405020304" pitchFamily="18" charset="0"/>
                <a:cs typeface="Times New Roman" panose="02020603050405020304" pitchFamily="18" charset="0"/>
              </a:rPr>
              <a:t> </a:t>
            </a:r>
            <a:r>
              <a:rPr lang="en-US" sz="2800" dirty="0" smtClean="0">
                <a:ln/>
                <a:latin typeface="Times New Roman" panose="02020603050405020304" pitchFamily="18" charset="0"/>
                <a:cs typeface="Times New Roman" panose="02020603050405020304" pitchFamily="18" charset="0"/>
              </a:rPr>
              <a:t>Excel </a:t>
            </a:r>
            <a:r>
              <a:rPr lang="en-US" sz="2800" dirty="0" err="1">
                <a:ln/>
                <a:latin typeface="Times New Roman" panose="02020603050405020304" pitchFamily="18" charset="0"/>
                <a:cs typeface="Times New Roman" panose="02020603050405020304" pitchFamily="18" charset="0"/>
              </a:rPr>
              <a:t>có</a:t>
            </a:r>
            <a:r>
              <a:rPr lang="en-US" sz="2800" dirty="0">
                <a:ln/>
                <a:latin typeface="Times New Roman" panose="02020603050405020304" pitchFamily="18" charset="0"/>
                <a:cs typeface="Times New Roman" panose="02020603050405020304" pitchFamily="18" charset="0"/>
              </a:rPr>
              <a:t> </a:t>
            </a:r>
            <a:r>
              <a:rPr lang="en-US" sz="2800" dirty="0" err="1" smtClean="0">
                <a:ln/>
                <a:latin typeface="Times New Roman" panose="02020603050405020304" pitchFamily="18" charset="0"/>
                <a:cs typeface="Times New Roman" panose="02020603050405020304" pitchFamily="18" charset="0"/>
              </a:rPr>
              <a:t>khả</a:t>
            </a:r>
            <a:r>
              <a:rPr lang="en-US" sz="2800" dirty="0" smtClean="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năng</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tính</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toán</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kết</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quả</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của</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các</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phép</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tính</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cơ</a:t>
            </a:r>
            <a:r>
              <a:rPr lang="en-US" sz="2800" dirty="0">
                <a:ln/>
                <a:latin typeface="Times New Roman" panose="02020603050405020304" pitchFamily="18" charset="0"/>
                <a:cs typeface="Times New Roman" panose="02020603050405020304" pitchFamily="18" charset="0"/>
              </a:rPr>
              <a:t> </a:t>
            </a:r>
            <a:r>
              <a:rPr lang="en-US" sz="2800" dirty="0" err="1" smtClean="0">
                <a:ln/>
                <a:latin typeface="Times New Roman" panose="02020603050405020304" pitchFamily="18" charset="0"/>
                <a:cs typeface="Times New Roman" panose="02020603050405020304" pitchFamily="18" charset="0"/>
              </a:rPr>
              <a:t>bản</a:t>
            </a:r>
            <a:r>
              <a:rPr lang="en-US" sz="2800" dirty="0" smtClean="0">
                <a:ln/>
                <a:latin typeface="Times New Roman" panose="02020603050405020304" pitchFamily="18" charset="0"/>
                <a:cs typeface="Times New Roman" panose="02020603050405020304" pitchFamily="18" charset="0"/>
              </a:rPr>
              <a:t>.</a:t>
            </a:r>
          </a:p>
          <a:p>
            <a:pPr marL="571500" indent="-571500" algn="just">
              <a:spcAft>
                <a:spcPts val="1200"/>
              </a:spcAft>
              <a:buFont typeface="Arial" panose="020B0604020202020204" pitchFamily="34" charset="0"/>
              <a:buChar char="•"/>
            </a:pPr>
            <a:r>
              <a:rPr lang="en-US" sz="2800" dirty="0" err="1" smtClean="0">
                <a:ln/>
                <a:latin typeface="Times New Roman" panose="02020603050405020304" pitchFamily="18" charset="0"/>
                <a:cs typeface="Times New Roman" panose="02020603050405020304" pitchFamily="18" charset="0"/>
              </a:rPr>
              <a:t>Có</a:t>
            </a:r>
            <a:r>
              <a:rPr lang="en-US" sz="2800" dirty="0" smtClean="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thể</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sao</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chép</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cách</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tính</a:t>
            </a:r>
            <a:r>
              <a:rPr lang="en-US" sz="2800" dirty="0">
                <a:ln/>
                <a:latin typeface="Times New Roman" panose="02020603050405020304" pitchFamily="18" charset="0"/>
                <a:cs typeface="Times New Roman" panose="02020603050405020304" pitchFamily="18" charset="0"/>
              </a:rPr>
              <a:t> sang </a:t>
            </a:r>
            <a:r>
              <a:rPr lang="en-US" sz="2800" dirty="0" err="1">
                <a:ln/>
                <a:latin typeface="Times New Roman" panose="02020603050405020304" pitchFamily="18" charset="0"/>
                <a:cs typeface="Times New Roman" panose="02020603050405020304" pitchFamily="18" charset="0"/>
              </a:rPr>
              <a:t>hàng</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hoặc</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cột</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bên</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cạnh</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để</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tự</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động</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tính</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toán</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cho</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các</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kết</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quả</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kế</a:t>
            </a:r>
            <a:r>
              <a:rPr lang="en-US" sz="2800" dirty="0">
                <a:ln/>
                <a:latin typeface="Times New Roman" panose="02020603050405020304" pitchFamily="18" charset="0"/>
                <a:cs typeface="Times New Roman" panose="02020603050405020304" pitchFamily="18" charset="0"/>
              </a:rPr>
              <a:t> </a:t>
            </a:r>
            <a:r>
              <a:rPr lang="en-US" sz="2800" dirty="0" err="1" smtClean="0">
                <a:ln/>
                <a:latin typeface="Times New Roman" panose="02020603050405020304" pitchFamily="18" charset="0"/>
                <a:cs typeface="Times New Roman" panose="02020603050405020304" pitchFamily="18" charset="0"/>
              </a:rPr>
              <a:t>tiếp</a:t>
            </a:r>
            <a:r>
              <a:rPr lang="en-US" sz="2800" dirty="0" smtClean="0">
                <a:ln/>
                <a:latin typeface="Times New Roman" panose="02020603050405020304" pitchFamily="18" charset="0"/>
                <a:cs typeface="Times New Roman" panose="02020603050405020304" pitchFamily="18" charset="0"/>
              </a:rPr>
              <a:t>. </a:t>
            </a:r>
          </a:p>
          <a:p>
            <a:pPr marL="571500" indent="-571500" algn="just">
              <a:spcAft>
                <a:spcPts val="1200"/>
              </a:spcAft>
              <a:buFont typeface="Arial" panose="020B0604020202020204" pitchFamily="34" charset="0"/>
              <a:buChar char="•"/>
            </a:pPr>
            <a:r>
              <a:rPr lang="en-US" sz="2800" dirty="0" err="1" smtClean="0">
                <a:ln/>
                <a:latin typeface="Times New Roman" panose="02020603050405020304" pitchFamily="18" charset="0"/>
                <a:cs typeface="Times New Roman" panose="02020603050405020304" pitchFamily="18" charset="0"/>
              </a:rPr>
              <a:t>Khi</a:t>
            </a:r>
            <a:r>
              <a:rPr lang="en-US" sz="2800" dirty="0" smtClean="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điều</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chỉnh</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dữ</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liệu</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kết</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quả</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đã</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tính</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cũng</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sẽ</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được</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tự</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động</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điều</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chỉnh</a:t>
            </a:r>
            <a:r>
              <a:rPr lang="en-US" sz="2800" dirty="0">
                <a:ln/>
                <a:latin typeface="Times New Roman" panose="02020603050405020304" pitchFamily="18" charset="0"/>
                <a:cs typeface="Times New Roman" panose="02020603050405020304" pitchFamily="18" charset="0"/>
              </a:rPr>
              <a:t> </a:t>
            </a:r>
            <a:r>
              <a:rPr lang="en-US" sz="2800" dirty="0" err="1">
                <a:ln/>
                <a:latin typeface="Times New Roman" panose="02020603050405020304" pitchFamily="18" charset="0"/>
                <a:cs typeface="Times New Roman" panose="02020603050405020304" pitchFamily="18" charset="0"/>
              </a:rPr>
              <a:t>lại</a:t>
            </a:r>
            <a:r>
              <a:rPr lang="en-US" sz="2800" dirty="0">
                <a:ln/>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247192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animEffect transition="in" filter="fade">
                                      <p:cBhvr>
                                        <p:cTn id="14" dur="1000"/>
                                        <p:tgtEl>
                                          <p:spTgt spid="19">
                                            <p:txEl>
                                              <p:pRg st="1" end="1"/>
                                            </p:txEl>
                                          </p:spTgt>
                                        </p:tgtEl>
                                      </p:cBhvr>
                                    </p:animEffect>
                                    <p:anim calcmode="lin" valueType="num">
                                      <p:cBhvr>
                                        <p:cTn id="1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xEl>
                                              <p:pRg st="2" end="2"/>
                                            </p:txEl>
                                          </p:spTgt>
                                        </p:tgtEl>
                                        <p:attrNameLst>
                                          <p:attrName>style.visibility</p:attrName>
                                        </p:attrNameLst>
                                      </p:cBhvr>
                                      <p:to>
                                        <p:strVal val="visible"/>
                                      </p:to>
                                    </p:set>
                                    <p:animEffect transition="in" filter="fade">
                                      <p:cBhvr>
                                        <p:cTn id="21" dur="1000"/>
                                        <p:tgtEl>
                                          <p:spTgt spid="19">
                                            <p:txEl>
                                              <p:pRg st="2" end="2"/>
                                            </p:txEl>
                                          </p:spTgt>
                                        </p:tgtEl>
                                      </p:cBhvr>
                                    </p:animEffect>
                                    <p:anim calcmode="lin" valueType="num">
                                      <p:cBhvr>
                                        <p:cTn id="22"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pPr algn="ctr"/>
            <a:r>
              <a:rPr lang="vi-VN" sz="2800" b="1" dirty="0"/>
              <a:t>Tạo các công thức đơn </a:t>
            </a:r>
            <a:r>
              <a:rPr lang="vi-VN" sz="2800" b="1" dirty="0" smtClean="0"/>
              <a:t>giản</a:t>
            </a:r>
            <a:endParaRPr lang="vi-VN" sz="2800" b="1" dirty="0"/>
          </a:p>
        </p:txBody>
      </p:sp>
      <p:pic>
        <p:nvPicPr>
          <p:cNvPr id="8" name="Picture 7"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3604" y="1253115"/>
            <a:ext cx="9281160" cy="1666770"/>
          </a:xfrm>
          <a:prstGeom prst="rect">
            <a:avLst/>
          </a:prstGeom>
        </p:spPr>
      </p:pic>
      <p:pic>
        <p:nvPicPr>
          <p:cNvPr id="9" name="Picture 8"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7440" y="3138603"/>
            <a:ext cx="7921339" cy="1044073"/>
          </a:xfrm>
          <a:prstGeom prst="rect">
            <a:avLst/>
          </a:prstGeom>
        </p:spPr>
      </p:pic>
      <p:sp>
        <p:nvSpPr>
          <p:cNvPr id="10" name="Rectangle 9"/>
          <p:cNvSpPr/>
          <p:nvPr/>
        </p:nvSpPr>
        <p:spPr>
          <a:xfrm>
            <a:off x="1898073" y="4182676"/>
            <a:ext cx="9796983" cy="1754326"/>
          </a:xfrm>
          <a:prstGeom prst="rect">
            <a:avLst/>
          </a:prstGeom>
        </p:spPr>
        <p:txBody>
          <a:bodyPr wrap="square">
            <a:spAutoFit/>
          </a:bodyPr>
          <a:lstStyle/>
          <a:p>
            <a:pPr>
              <a:lnSpc>
                <a:spcPct val="150000"/>
              </a:lnSpc>
            </a:pPr>
            <a:r>
              <a:rPr lang="en-US" sz="2400" dirty="0" smtClean="0">
                <a:solidFill>
                  <a:srgbClr val="211C1E"/>
                </a:solidFill>
                <a:latin typeface="+mj-lt"/>
              </a:rPr>
              <a:t>	</a:t>
            </a:r>
            <a:r>
              <a:rPr lang="vi-VN" sz="2400" dirty="0" smtClean="0">
                <a:solidFill>
                  <a:srgbClr val="211C1E"/>
                </a:solidFill>
                <a:latin typeface="+mj-lt"/>
              </a:rPr>
              <a:t>Các </a:t>
            </a:r>
            <a:r>
              <a:rPr lang="vi-VN" sz="2400" dirty="0">
                <a:solidFill>
                  <a:srgbClr val="211C1E"/>
                </a:solidFill>
                <a:latin typeface="+mj-lt"/>
              </a:rPr>
              <a:t>công thức có thể được liên kết từ trang tính này với các trang tính khác, khi bạn thay đổi các giá trị hoặc số lượng trong trang tính đang hoạt động, các ô trong những trang tính khác cũng tự động được cập nhật. </a:t>
            </a:r>
            <a:endParaRPr lang="vi-VN" sz="2400" dirty="0">
              <a:solidFill>
                <a:srgbClr val="000000"/>
              </a:solidFill>
              <a:latin typeface="+mj-lt"/>
            </a:endParaRPr>
          </a:p>
        </p:txBody>
      </p:sp>
    </p:spTree>
    <p:extLst>
      <p:ext uri="{BB962C8B-B14F-4D97-AF65-F5344CB8AC3E}">
        <p14:creationId xmlns:p14="http://schemas.microsoft.com/office/powerpoint/2010/main" val="3699588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pPr algn="ctr"/>
            <a:r>
              <a:rPr lang="vi-VN" sz="2400" b="1" dirty="0"/>
              <a:t>Tạo các công thức đơn </a:t>
            </a:r>
            <a:r>
              <a:rPr lang="vi-VN" sz="2400" b="1" dirty="0" smtClean="0"/>
              <a:t>giản</a:t>
            </a:r>
            <a:endParaRPr lang="vi-VN" sz="2400" b="1" dirty="0"/>
          </a:p>
        </p:txBody>
      </p:sp>
      <p:sp>
        <p:nvSpPr>
          <p:cNvPr id="3" name="Rectangle 2"/>
          <p:cNvSpPr/>
          <p:nvPr/>
        </p:nvSpPr>
        <p:spPr>
          <a:xfrm>
            <a:off x="1662545" y="1067070"/>
            <a:ext cx="10086110" cy="5078313"/>
          </a:xfrm>
          <a:prstGeom prst="rect">
            <a:avLst/>
          </a:prstGeom>
        </p:spPr>
        <p:txBody>
          <a:bodyPr wrap="square">
            <a:spAutoFit/>
          </a:bodyPr>
          <a:lstStyle/>
          <a:p>
            <a:pPr marL="285750" indent="-285750">
              <a:lnSpc>
                <a:spcPct val="150000"/>
              </a:lnSpc>
              <a:buFont typeface="Arial" panose="020B0604020202020204" pitchFamily="34" charset="0"/>
              <a:buChar char="•"/>
            </a:pPr>
            <a:r>
              <a:rPr lang="vi-VN" sz="2400" dirty="0" smtClean="0">
                <a:solidFill>
                  <a:srgbClr val="211C1E"/>
                </a:solidFill>
                <a:latin typeface="+mj-lt"/>
              </a:rPr>
              <a:t>Để </a:t>
            </a:r>
            <a:r>
              <a:rPr lang="vi-VN" sz="2400" dirty="0">
                <a:solidFill>
                  <a:srgbClr val="211C1E"/>
                </a:solidFill>
                <a:latin typeface="+mj-lt"/>
              </a:rPr>
              <a:t>bắt đầu nhập công thức trong bất kỳ ô nào, bạn cần nhập dấu bằng (=). </a:t>
            </a:r>
            <a:endParaRPr lang="en-US" sz="2400" dirty="0" smtClean="0">
              <a:solidFill>
                <a:srgbClr val="211C1E"/>
              </a:solidFill>
              <a:latin typeface="+mj-lt"/>
            </a:endParaRPr>
          </a:p>
          <a:p>
            <a:pPr marL="285750" indent="-285750">
              <a:lnSpc>
                <a:spcPct val="150000"/>
              </a:lnSpc>
              <a:buFont typeface="Arial" panose="020B0604020202020204" pitchFamily="34" charset="0"/>
              <a:buChar char="•"/>
            </a:pPr>
            <a:r>
              <a:rPr lang="vi-VN" sz="2400" dirty="0" smtClean="0">
                <a:solidFill>
                  <a:srgbClr val="211C1E"/>
                </a:solidFill>
                <a:latin typeface="+mj-lt"/>
              </a:rPr>
              <a:t>Bạn </a:t>
            </a:r>
            <a:r>
              <a:rPr lang="vi-VN" sz="2400" dirty="0">
                <a:solidFill>
                  <a:srgbClr val="211C1E"/>
                </a:solidFill>
                <a:latin typeface="+mj-lt"/>
              </a:rPr>
              <a:t>có thể nhập địa chỉ của ô trong công thức bằng cách nhập trực tiếp vào ô, hoặc nhấp chuột vào các ô liên quan. </a:t>
            </a:r>
            <a:endParaRPr lang="en-US" sz="2400" dirty="0" smtClean="0">
              <a:solidFill>
                <a:srgbClr val="211C1E"/>
              </a:solidFill>
              <a:latin typeface="+mj-lt"/>
            </a:endParaRPr>
          </a:p>
          <a:p>
            <a:pPr marL="285750" indent="-285750">
              <a:lnSpc>
                <a:spcPct val="150000"/>
              </a:lnSpc>
              <a:buFont typeface="Arial" panose="020B0604020202020204" pitchFamily="34" charset="0"/>
              <a:buChar char="•"/>
            </a:pPr>
            <a:r>
              <a:rPr lang="vi-VN" sz="2400" dirty="0" smtClean="0">
                <a:solidFill>
                  <a:srgbClr val="211C1E"/>
                </a:solidFill>
                <a:latin typeface="+mj-lt"/>
              </a:rPr>
              <a:t>Ô </a:t>
            </a:r>
            <a:r>
              <a:rPr lang="vi-VN" sz="2400" dirty="0">
                <a:solidFill>
                  <a:srgbClr val="211C1E"/>
                </a:solidFill>
                <a:latin typeface="+mj-lt"/>
              </a:rPr>
              <a:t>mà bạn nhập công thức sẽ hiển thị kết quả của công thức trong chính ô đó; công thức đó có thể được quan sát trên thanh công </a:t>
            </a:r>
            <a:r>
              <a:rPr lang="vi-VN" sz="2400" dirty="0" smtClean="0">
                <a:solidFill>
                  <a:srgbClr val="211C1E"/>
                </a:solidFill>
                <a:latin typeface="+mj-lt"/>
              </a:rPr>
              <a:t>thức.</a:t>
            </a:r>
            <a:endParaRPr lang="en-US" sz="2400" dirty="0" smtClean="0">
              <a:solidFill>
                <a:srgbClr val="211C1E"/>
              </a:solidFill>
              <a:latin typeface="+mj-lt"/>
            </a:endParaRPr>
          </a:p>
          <a:p>
            <a:pPr marL="285750" indent="-285750">
              <a:lnSpc>
                <a:spcPct val="150000"/>
              </a:lnSpc>
              <a:buFont typeface="Arial" panose="020B0604020202020204" pitchFamily="34" charset="0"/>
              <a:buChar char="•"/>
            </a:pPr>
            <a:r>
              <a:rPr lang="vi-VN" sz="2400" dirty="0" smtClean="0">
                <a:solidFill>
                  <a:srgbClr val="211C1E"/>
                </a:solidFill>
                <a:latin typeface="+mj-lt"/>
              </a:rPr>
              <a:t>Nếu </a:t>
            </a:r>
            <a:r>
              <a:rPr lang="vi-VN" sz="2400" dirty="0">
                <a:solidFill>
                  <a:srgbClr val="211C1E"/>
                </a:solidFill>
                <a:latin typeface="+mj-lt"/>
              </a:rPr>
              <a:t>bạn cần thay đổi công thức, bạn có thể sử dụng phím </a:t>
            </a:r>
            <a:r>
              <a:rPr lang="vi-VN" sz="2400" b="1" dirty="0">
                <a:solidFill>
                  <a:srgbClr val="211C1E"/>
                </a:solidFill>
                <a:latin typeface="+mj-lt"/>
              </a:rPr>
              <a:t>F2 </a:t>
            </a:r>
            <a:r>
              <a:rPr lang="vi-VN" sz="2400" dirty="0">
                <a:solidFill>
                  <a:srgbClr val="211C1E"/>
                </a:solidFill>
                <a:latin typeface="+mj-lt"/>
              </a:rPr>
              <a:t>để chỉnh sửa công thức trong ô, thay vì phải nhập lại cả công thức từ đầu. </a:t>
            </a:r>
            <a:endParaRPr lang="en-US" sz="2400" dirty="0" smtClean="0">
              <a:solidFill>
                <a:srgbClr val="211C1E"/>
              </a:solidFill>
              <a:latin typeface="+mj-lt"/>
            </a:endParaRPr>
          </a:p>
          <a:p>
            <a:pPr marL="285750" indent="-285750">
              <a:lnSpc>
                <a:spcPct val="150000"/>
              </a:lnSpc>
              <a:buFont typeface="Arial" panose="020B0604020202020204" pitchFamily="34" charset="0"/>
              <a:buChar char="•"/>
            </a:pPr>
            <a:r>
              <a:rPr lang="vi-VN" sz="2400" dirty="0">
                <a:solidFill>
                  <a:srgbClr val="000000"/>
                </a:solidFill>
                <a:latin typeface="+mj-lt"/>
              </a:rPr>
              <a:t>Các ký hiệu sau thường được sử dụng trong Excel để biểu diễn các toán tử toán học chuẩn:</a:t>
            </a:r>
          </a:p>
        </p:txBody>
      </p:sp>
      <p:pic>
        <p:nvPicPr>
          <p:cNvPr id="4" name="Picture 3"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58900" y="5730608"/>
            <a:ext cx="2246700" cy="829551"/>
          </a:xfrm>
          <a:prstGeom prst="rect">
            <a:avLst/>
          </a:prstGeom>
        </p:spPr>
      </p:pic>
    </p:spTree>
    <p:extLst>
      <p:ext uri="{BB962C8B-B14F-4D97-AF65-F5344CB8AC3E}">
        <p14:creationId xmlns:p14="http://schemas.microsoft.com/office/powerpoint/2010/main" val="3394799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8"/>
          <p:cNvSpPr>
            <a:spLocks noGrp="1"/>
          </p:cNvSpPr>
          <p:nvPr>
            <p:ph type="title"/>
          </p:nvPr>
        </p:nvSpPr>
        <p:spPr>
          <a:xfrm>
            <a:off x="3352801" y="207820"/>
            <a:ext cx="8320173" cy="677004"/>
          </a:xfrm>
        </p:spPr>
        <p:txBody>
          <a:bodyPr vert="horz" lIns="91440" tIns="45720" rIns="91440" bIns="45720" rtlCol="0" anchor="ctr">
            <a:normAutofit/>
          </a:bodyPr>
          <a:lstStyle/>
          <a:p>
            <a:pPr algn="r"/>
            <a:r>
              <a:rPr lang="en-US" sz="3600" cap="none"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cap="none"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cap="none"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cap="none"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cap="none"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3600" cap="none"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rải</a:t>
            </a:r>
            <a:r>
              <a:rPr lang="en-US" sz="3600" cap="none"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cap="none"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nghiệm</a:t>
            </a:r>
            <a:endParaRPr lang="en-US" sz="3600" cap="none"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1" name="Picture 20"/>
          <p:cNvPicPr/>
          <p:nvPr/>
        </p:nvPicPr>
        <p:blipFill>
          <a:blip r:embed="rId2">
            <a:extLst>
              <a:ext uri="{28A0092B-C50C-407E-A947-70E740481C1C}">
                <a14:useLocalDpi xmlns:a14="http://schemas.microsoft.com/office/drawing/2010/main" val="0"/>
              </a:ext>
            </a:extLst>
          </a:blip>
          <a:srcRect/>
          <a:stretch>
            <a:fillRect/>
          </a:stretch>
        </p:blipFill>
        <p:spPr bwMode="auto">
          <a:xfrm>
            <a:off x="239710" y="1091835"/>
            <a:ext cx="987425" cy="914400"/>
          </a:xfrm>
          <a:prstGeom prst="rect">
            <a:avLst/>
          </a:prstGeom>
          <a:noFill/>
          <a:ln>
            <a:noFill/>
          </a:ln>
        </p:spPr>
      </p:pic>
      <p:sp>
        <p:nvSpPr>
          <p:cNvPr id="8" name="TextBox 7"/>
          <p:cNvSpPr txBox="1"/>
          <p:nvPr/>
        </p:nvSpPr>
        <p:spPr>
          <a:xfrm>
            <a:off x="4476523" y="957252"/>
            <a:ext cx="7196451" cy="523220"/>
          </a:xfrm>
          <a:prstGeom prst="rect">
            <a:avLst/>
          </a:prstGeom>
          <a:noFill/>
        </p:spPr>
        <p:txBody>
          <a:bodyPr wrap="square" rtlCol="0">
            <a:spAutoFit/>
          </a:bodyPr>
          <a:lstStyle/>
          <a:p>
            <a:pPr algn="r"/>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Nhập công thức để tính toán</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7" name="TextBox 36"/>
          <p:cNvSpPr txBox="1"/>
          <p:nvPr/>
        </p:nvSpPr>
        <p:spPr>
          <a:xfrm>
            <a:off x="128150" y="2358355"/>
            <a:ext cx="3944509" cy="1692771"/>
          </a:xfrm>
          <a:prstGeom prst="rect">
            <a:avLst/>
          </a:prstGeom>
          <a:noFill/>
        </p:spPr>
        <p:txBody>
          <a:bodyPr wrap="square" rtlCol="0">
            <a:spAutoFit/>
          </a:bodyPr>
          <a:lstStyle/>
          <a:p>
            <a:pPr algn="just"/>
            <a:r>
              <a:rPr lang="en-US" sz="2600" smtClean="0">
                <a:latin typeface="Times New Roman" panose="02020603050405020304" pitchFamily="18" charset="0"/>
                <a:cs typeface="Times New Roman" panose="02020603050405020304" pitchFamily="18" charset="0"/>
              </a:rPr>
              <a:t>a) – Nhấp chuột chọn ô F7.</a:t>
            </a:r>
          </a:p>
          <a:p>
            <a:pPr algn="just"/>
            <a:r>
              <a:rPr lang="en-US" sz="2600" smtClean="0">
                <a:latin typeface="Times New Roman" panose="02020603050405020304" pitchFamily="18" charset="0"/>
                <a:cs typeface="Times New Roman" panose="02020603050405020304" pitchFamily="18" charset="0"/>
              </a:rPr>
              <a:t>    - </a:t>
            </a:r>
            <a:r>
              <a:rPr lang="en-US" sz="2600">
                <a:latin typeface="Times New Roman" panose="02020603050405020304" pitchFamily="18" charset="0"/>
                <a:cs typeface="Times New Roman" panose="02020603050405020304" pitchFamily="18" charset="0"/>
              </a:rPr>
              <a:t>Nhập vào biểu thức:</a:t>
            </a:r>
          </a:p>
          <a:p>
            <a:pPr algn="just"/>
            <a:r>
              <a:rPr lang="en-US" sz="2600">
                <a:latin typeface="Times New Roman" panose="02020603050405020304" pitchFamily="18" charset="0"/>
                <a:cs typeface="Times New Roman" panose="02020603050405020304" pitchFamily="18" charset="0"/>
              </a:rPr>
              <a:t>	</a:t>
            </a:r>
            <a:r>
              <a:rPr lang="en-US" sz="2600" smtClean="0">
                <a:latin typeface="Times New Roman" panose="02020603050405020304" pitchFamily="18" charset="0"/>
                <a:cs typeface="Times New Roman" panose="02020603050405020304" pitchFamily="18" charset="0"/>
              </a:rPr>
              <a:t>   </a:t>
            </a:r>
            <a:r>
              <a:rPr lang="en-US" sz="2600" b="1" smtClean="0">
                <a:latin typeface="Times New Roman" panose="02020603050405020304" pitchFamily="18" charset="0"/>
                <a:cs typeface="Times New Roman" panose="02020603050405020304" pitchFamily="18" charset="0"/>
              </a:rPr>
              <a:t>=D7+E7</a:t>
            </a:r>
          </a:p>
          <a:p>
            <a:pPr algn="just"/>
            <a:r>
              <a:rPr lang="en-US" sz="2600" smtClean="0">
                <a:latin typeface="Times New Roman" panose="02020603050405020304" pitchFamily="18" charset="0"/>
                <a:cs typeface="Times New Roman" panose="02020603050405020304" pitchFamily="18" charset="0"/>
              </a:rPr>
              <a:t>    - Nhấn </a:t>
            </a:r>
            <a:r>
              <a:rPr lang="en-US" sz="2600">
                <a:latin typeface="Times New Roman" panose="02020603050405020304" pitchFamily="18" charset="0"/>
                <a:cs typeface="Times New Roman" panose="02020603050405020304" pitchFamily="18" charset="0"/>
              </a:rPr>
              <a:t>phím </a:t>
            </a:r>
            <a:r>
              <a:rPr lang="en-US" sz="2600" b="1">
                <a:latin typeface="Times New Roman" panose="02020603050405020304" pitchFamily="18" charset="0"/>
                <a:cs typeface="Times New Roman" panose="02020603050405020304" pitchFamily="18" charset="0"/>
              </a:rPr>
              <a:t>Enter</a:t>
            </a:r>
            <a:r>
              <a:rPr lang="en-US" sz="2600" smtClean="0">
                <a:latin typeface="Times New Roman" panose="02020603050405020304" pitchFamily="18" charset="0"/>
                <a:cs typeface="Times New Roman" panose="02020603050405020304" pitchFamily="18" charset="0"/>
              </a:rPr>
              <a:t>.</a:t>
            </a:r>
            <a:endParaRPr lang="en-US" sz="2600" b="1">
              <a:latin typeface="Times New Roman" panose="02020603050405020304" pitchFamily="18" charset="0"/>
              <a:cs typeface="Times New Roman" panose="02020603050405020304" pitchFamily="18" charset="0"/>
            </a:endParaRPr>
          </a:p>
        </p:txBody>
      </p:sp>
      <p:sp>
        <p:nvSpPr>
          <p:cNvPr id="41" name="TextBox 40"/>
          <p:cNvSpPr txBox="1"/>
          <p:nvPr/>
        </p:nvSpPr>
        <p:spPr>
          <a:xfrm>
            <a:off x="128150" y="2358355"/>
            <a:ext cx="3944509" cy="2893100"/>
          </a:xfrm>
          <a:prstGeom prst="rect">
            <a:avLst/>
          </a:prstGeom>
          <a:noFill/>
        </p:spPr>
        <p:txBody>
          <a:bodyPr wrap="square" rtlCol="0">
            <a:spAutoFit/>
          </a:bodyPr>
          <a:lstStyle/>
          <a:p>
            <a:pPr algn="just"/>
            <a:r>
              <a:rPr lang="en-US" sz="2600">
                <a:latin typeface="Times New Roman" panose="02020603050405020304" pitchFamily="18" charset="0"/>
                <a:cs typeface="Times New Roman" panose="02020603050405020304" pitchFamily="18" charset="0"/>
              </a:rPr>
              <a:t>b</a:t>
            </a:r>
            <a:r>
              <a:rPr lang="en-US" sz="2600" smtClean="0">
                <a:latin typeface="Times New Roman" panose="02020603050405020304" pitchFamily="18" charset="0"/>
                <a:cs typeface="Times New Roman" panose="02020603050405020304" pitchFamily="18" charset="0"/>
              </a:rPr>
              <a:t>) – Nhấp chuột chọn ô </a:t>
            </a:r>
            <a:r>
              <a:rPr lang="en-US" sz="2600" b="1" smtClean="0">
                <a:latin typeface="Times New Roman" panose="02020603050405020304" pitchFamily="18" charset="0"/>
                <a:cs typeface="Times New Roman" panose="02020603050405020304" pitchFamily="18" charset="0"/>
              </a:rPr>
              <a:t>F8</a:t>
            </a:r>
            <a:r>
              <a:rPr lang="en-US" sz="2600" smtClean="0">
                <a:latin typeface="Times New Roman" panose="02020603050405020304" pitchFamily="18" charset="0"/>
                <a:cs typeface="Times New Roman" panose="02020603050405020304" pitchFamily="18" charset="0"/>
              </a:rPr>
              <a:t>.</a:t>
            </a:r>
          </a:p>
          <a:p>
            <a:pPr algn="just"/>
            <a:r>
              <a:rPr lang="en-US" sz="2600" smtClean="0">
                <a:latin typeface="Times New Roman" panose="02020603050405020304" pitchFamily="18" charset="0"/>
                <a:cs typeface="Times New Roman" panose="02020603050405020304" pitchFamily="18" charset="0"/>
              </a:rPr>
              <a:t>    - </a:t>
            </a:r>
            <a:r>
              <a:rPr lang="en-US" sz="2600">
                <a:latin typeface="Times New Roman" panose="02020603050405020304" pitchFamily="18" charset="0"/>
                <a:cs typeface="Times New Roman" panose="02020603050405020304" pitchFamily="18" charset="0"/>
              </a:rPr>
              <a:t>Nhập </a:t>
            </a:r>
            <a:r>
              <a:rPr lang="en-US" sz="2600" smtClean="0">
                <a:latin typeface="Times New Roman" panose="02020603050405020304" pitchFamily="18" charset="0"/>
                <a:cs typeface="Times New Roman" panose="02020603050405020304" pitchFamily="18" charset="0"/>
              </a:rPr>
              <a:t>dấu “</a:t>
            </a:r>
            <a:r>
              <a:rPr lang="en-US" sz="2600" b="1" smtClean="0">
                <a:latin typeface="Times New Roman" panose="02020603050405020304" pitchFamily="18" charset="0"/>
                <a:cs typeface="Times New Roman" panose="02020603050405020304" pitchFamily="18" charset="0"/>
              </a:rPr>
              <a:t>=</a:t>
            </a:r>
            <a:r>
              <a:rPr lang="en-US" sz="2600" smtClean="0">
                <a:latin typeface="Times New Roman" panose="02020603050405020304" pitchFamily="18" charset="0"/>
                <a:cs typeface="Times New Roman" panose="02020603050405020304" pitchFamily="18" charset="0"/>
              </a:rPr>
              <a:t>“</a:t>
            </a:r>
            <a:endParaRPr lang="en-US" sz="2600">
              <a:latin typeface="Times New Roman" panose="02020603050405020304" pitchFamily="18" charset="0"/>
              <a:cs typeface="Times New Roman" panose="02020603050405020304" pitchFamily="18" charset="0"/>
            </a:endParaRPr>
          </a:p>
          <a:p>
            <a:pPr algn="just"/>
            <a:r>
              <a:rPr lang="en-US" sz="2600" smtClean="0">
                <a:latin typeface="Times New Roman" panose="02020603050405020304" pitchFamily="18" charset="0"/>
                <a:cs typeface="Times New Roman" panose="02020603050405020304" pitchFamily="18" charset="0"/>
              </a:rPr>
              <a:t>    - Nhấp chuột chọn ô </a:t>
            </a:r>
            <a:r>
              <a:rPr lang="en-US" sz="2600" b="1" smtClean="0">
                <a:latin typeface="Times New Roman" panose="02020603050405020304" pitchFamily="18" charset="0"/>
                <a:cs typeface="Times New Roman" panose="02020603050405020304" pitchFamily="18" charset="0"/>
              </a:rPr>
              <a:t>D8</a:t>
            </a:r>
          </a:p>
          <a:p>
            <a:pPr algn="just"/>
            <a:r>
              <a:rPr lang="en-US" sz="2600">
                <a:latin typeface="Times New Roman" panose="02020603050405020304" pitchFamily="18" charset="0"/>
                <a:cs typeface="Times New Roman" panose="02020603050405020304" pitchFamily="18" charset="0"/>
              </a:rPr>
              <a:t> </a:t>
            </a:r>
            <a:r>
              <a:rPr lang="en-US" sz="2600" smtClean="0">
                <a:latin typeface="Times New Roman" panose="02020603050405020304" pitchFamily="18" charset="0"/>
                <a:cs typeface="Times New Roman" panose="02020603050405020304" pitchFamily="18" charset="0"/>
              </a:rPr>
              <a:t>   - Nhập tiếp dấu “</a:t>
            </a:r>
            <a:r>
              <a:rPr lang="en-US" sz="2600" b="1" smtClean="0">
                <a:latin typeface="Times New Roman" panose="02020603050405020304" pitchFamily="18" charset="0"/>
                <a:cs typeface="Times New Roman" panose="02020603050405020304" pitchFamily="18" charset="0"/>
              </a:rPr>
              <a:t>+</a:t>
            </a:r>
            <a:r>
              <a:rPr lang="en-US" sz="2600" smtClean="0">
                <a:latin typeface="Times New Roman" panose="02020603050405020304" pitchFamily="18" charset="0"/>
                <a:cs typeface="Times New Roman" panose="02020603050405020304" pitchFamily="18" charset="0"/>
              </a:rPr>
              <a:t>”</a:t>
            </a:r>
          </a:p>
          <a:p>
            <a:pPr algn="just"/>
            <a:r>
              <a:rPr lang="en-US" sz="2600">
                <a:latin typeface="Times New Roman" panose="02020603050405020304" pitchFamily="18" charset="0"/>
                <a:cs typeface="Times New Roman" panose="02020603050405020304" pitchFamily="18" charset="0"/>
              </a:rPr>
              <a:t> </a:t>
            </a:r>
            <a:r>
              <a:rPr lang="en-US" sz="2600" smtClean="0">
                <a:latin typeface="Times New Roman" panose="02020603050405020304" pitchFamily="18" charset="0"/>
                <a:cs typeface="Times New Roman" panose="02020603050405020304" pitchFamily="18" charset="0"/>
              </a:rPr>
              <a:t>   - </a:t>
            </a:r>
            <a:r>
              <a:rPr lang="en-US" sz="2600">
                <a:latin typeface="Times New Roman" panose="02020603050405020304" pitchFamily="18" charset="0"/>
                <a:cs typeface="Times New Roman" panose="02020603050405020304" pitchFamily="18" charset="0"/>
              </a:rPr>
              <a:t>Nhấp chuột chọn ô </a:t>
            </a:r>
            <a:r>
              <a:rPr lang="en-US" sz="2600" b="1" smtClean="0">
                <a:latin typeface="Times New Roman" panose="02020603050405020304" pitchFamily="18" charset="0"/>
                <a:cs typeface="Times New Roman" panose="02020603050405020304" pitchFamily="18" charset="0"/>
              </a:rPr>
              <a:t>E8</a:t>
            </a:r>
          </a:p>
          <a:p>
            <a:pPr algn="just"/>
            <a:r>
              <a:rPr lang="en-US" sz="2600" smtClean="0">
                <a:latin typeface="Times New Roman" panose="02020603050405020304" pitchFamily="18" charset="0"/>
                <a:cs typeface="Times New Roman" panose="02020603050405020304" pitchFamily="18" charset="0"/>
              </a:rPr>
              <a:t>    - Nhấn </a:t>
            </a:r>
            <a:r>
              <a:rPr lang="en-US" sz="2600">
                <a:latin typeface="Times New Roman" panose="02020603050405020304" pitchFamily="18" charset="0"/>
                <a:cs typeface="Times New Roman" panose="02020603050405020304" pitchFamily="18" charset="0"/>
              </a:rPr>
              <a:t>phím </a:t>
            </a:r>
            <a:r>
              <a:rPr lang="en-US" sz="2600" b="1">
                <a:latin typeface="Times New Roman" panose="02020603050405020304" pitchFamily="18" charset="0"/>
                <a:cs typeface="Times New Roman" panose="02020603050405020304" pitchFamily="18" charset="0"/>
              </a:rPr>
              <a:t>Enter</a:t>
            </a:r>
            <a:r>
              <a:rPr lang="en-US" sz="2600">
                <a:latin typeface="Times New Roman" panose="02020603050405020304" pitchFamily="18" charset="0"/>
                <a:cs typeface="Times New Roman" panose="02020603050405020304" pitchFamily="18" charset="0"/>
              </a:rPr>
              <a:t>.</a:t>
            </a:r>
          </a:p>
          <a:p>
            <a:pPr algn="just"/>
            <a:endParaRPr lang="en-US" sz="26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69633" y="2082446"/>
            <a:ext cx="7563907" cy="3390955"/>
          </a:xfrm>
          <a:prstGeom prst="rect">
            <a:avLst/>
          </a:prstGeom>
        </p:spPr>
      </p:pic>
      <p:sp>
        <p:nvSpPr>
          <p:cNvPr id="17" name="Rounded Rectangle 16"/>
          <p:cNvSpPr/>
          <p:nvPr/>
        </p:nvSpPr>
        <p:spPr>
          <a:xfrm>
            <a:off x="10270697" y="3766772"/>
            <a:ext cx="1413428" cy="1919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69633" y="2082446"/>
            <a:ext cx="7608521" cy="3401568"/>
          </a:xfrm>
          <a:prstGeom prst="rect">
            <a:avLst/>
          </a:prstGeom>
        </p:spPr>
      </p:pic>
      <p:sp>
        <p:nvSpPr>
          <p:cNvPr id="38" name="Rounded Rectangle 37"/>
          <p:cNvSpPr/>
          <p:nvPr/>
        </p:nvSpPr>
        <p:spPr>
          <a:xfrm>
            <a:off x="10259546" y="3760882"/>
            <a:ext cx="1473994" cy="1978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69633" y="2082446"/>
            <a:ext cx="7567349" cy="3401568"/>
          </a:xfrm>
          <a:prstGeom prst="rect">
            <a:avLst/>
          </a:prstGeom>
        </p:spPr>
      </p:pic>
      <p:sp>
        <p:nvSpPr>
          <p:cNvPr id="19" name="Rounded Rectangle 18"/>
          <p:cNvSpPr/>
          <p:nvPr/>
        </p:nvSpPr>
        <p:spPr>
          <a:xfrm>
            <a:off x="10262869" y="3969834"/>
            <a:ext cx="1473994" cy="1978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169633" y="2082446"/>
            <a:ext cx="7579205" cy="3401568"/>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169633" y="2082446"/>
            <a:ext cx="7541078" cy="3401568"/>
          </a:xfrm>
          <a:prstGeom prst="rect">
            <a:avLst/>
          </a:prstGeom>
        </p:spPr>
      </p:pic>
      <p:sp>
        <p:nvSpPr>
          <p:cNvPr id="22" name="Rounded Rectangle 21"/>
          <p:cNvSpPr/>
          <p:nvPr/>
        </p:nvSpPr>
        <p:spPr>
          <a:xfrm>
            <a:off x="7211266" y="3969834"/>
            <a:ext cx="1473994" cy="1978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169633" y="2082446"/>
            <a:ext cx="7567354" cy="3401568"/>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169633" y="2082446"/>
            <a:ext cx="7567352" cy="3401568"/>
          </a:xfrm>
          <a:prstGeom prst="rect">
            <a:avLst/>
          </a:prstGeom>
        </p:spPr>
      </p:pic>
      <p:sp>
        <p:nvSpPr>
          <p:cNvPr id="25" name="Rounded Rectangle 24"/>
          <p:cNvSpPr/>
          <p:nvPr/>
        </p:nvSpPr>
        <p:spPr>
          <a:xfrm>
            <a:off x="8796703" y="3980985"/>
            <a:ext cx="1473994" cy="1978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166190" y="2082445"/>
            <a:ext cx="7562088" cy="3405711"/>
          </a:xfrm>
          <a:prstGeom prst="rect">
            <a:avLst/>
          </a:prstGeom>
        </p:spPr>
      </p:pic>
    </p:spTree>
    <p:extLst>
      <p:ext uri="{BB962C8B-B14F-4D97-AF65-F5344CB8AC3E}">
        <p14:creationId xmlns:p14="http://schemas.microsoft.com/office/powerpoint/2010/main" val="12330928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7">
                                            <p:txEl>
                                              <p:pRg st="0" end="0"/>
                                            </p:txEl>
                                          </p:spTgt>
                                        </p:tgtEl>
                                        <p:attrNameLst>
                                          <p:attrName>style.visibility</p:attrName>
                                        </p:attrNameLst>
                                      </p:cBhvr>
                                      <p:to>
                                        <p:strVal val="visible"/>
                                      </p:to>
                                    </p:set>
                                    <p:animEffect transition="in" filter="fade">
                                      <p:cBhvr>
                                        <p:cTn id="9" dur="1000"/>
                                        <p:tgtEl>
                                          <p:spTgt spid="37">
                                            <p:txEl>
                                              <p:pRg st="0" end="0"/>
                                            </p:txEl>
                                          </p:spTgt>
                                        </p:tgtEl>
                                      </p:cBhvr>
                                    </p:animEffect>
                                    <p:anim calcmode="lin" valueType="num">
                                      <p:cBhvr>
                                        <p:cTn id="10"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1000"/>
                            </p:stCondLst>
                            <p:childTnLst>
                              <p:par>
                                <p:cTn id="16" presetID="6" presetClass="emph" presetSubtype="0" repeatCount="indefinite" autoRev="1" fill="hold" grpId="1" nodeType="afterEffect">
                                  <p:stCondLst>
                                    <p:cond delay="0"/>
                                  </p:stCondLst>
                                  <p:childTnLst>
                                    <p:animScale>
                                      <p:cBhvr>
                                        <p:cTn id="17" dur="2000" fill="hold"/>
                                        <p:tgtEl>
                                          <p:spTgt spid="17"/>
                                        </p:tgtEl>
                                      </p:cBhvr>
                                      <p:by x="120000" y="120000"/>
                                    </p:animScale>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7">
                                            <p:txEl>
                                              <p:pRg st="1" end="1"/>
                                            </p:txEl>
                                          </p:spTgt>
                                        </p:tgtEl>
                                        <p:attrNameLst>
                                          <p:attrName>style.visibility</p:attrName>
                                        </p:attrNameLst>
                                      </p:cBhvr>
                                      <p:to>
                                        <p:strVal val="visible"/>
                                      </p:to>
                                    </p:set>
                                    <p:animEffect transition="in" filter="fade">
                                      <p:cBhvr>
                                        <p:cTn id="22" dur="1000"/>
                                        <p:tgtEl>
                                          <p:spTgt spid="37">
                                            <p:txEl>
                                              <p:pRg st="1" end="1"/>
                                            </p:txEl>
                                          </p:spTgt>
                                        </p:tgtEl>
                                      </p:cBhvr>
                                    </p:animEffect>
                                    <p:anim calcmode="lin" valueType="num">
                                      <p:cBhvr>
                                        <p:cTn id="23" dur="1000" fill="hold"/>
                                        <p:tgtEl>
                                          <p:spTgt spid="3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7">
                                            <p:txEl>
                                              <p:pRg st="1" end="1"/>
                                            </p:txEl>
                                          </p:spTgt>
                                        </p:tgtEl>
                                        <p:attrNameLst>
                                          <p:attrName>ppt_y</p:attrName>
                                        </p:attrNameLst>
                                      </p:cBhvr>
                                      <p:tavLst>
                                        <p:tav tm="0">
                                          <p:val>
                                            <p:strVal val="#ppt_y+.1"/>
                                          </p:val>
                                        </p:tav>
                                        <p:tav tm="100000">
                                          <p:val>
                                            <p:strVal val="#ppt_y"/>
                                          </p:val>
                                        </p:tav>
                                      </p:tavLst>
                                    </p:anim>
                                  </p:childTnLst>
                                </p:cTn>
                              </p:par>
                              <p:par>
                                <p:cTn id="25" presetID="1" presetClass="exit" presetSubtype="0" fill="hold"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37">
                                            <p:txEl>
                                              <p:pRg st="2" end="2"/>
                                            </p:txEl>
                                          </p:spTgt>
                                        </p:tgtEl>
                                        <p:attrNameLst>
                                          <p:attrName>style.visibility</p:attrName>
                                        </p:attrNameLst>
                                      </p:cBhvr>
                                      <p:to>
                                        <p:strVal val="visible"/>
                                      </p:to>
                                    </p:set>
                                    <p:animEffect transition="in" filter="fade">
                                      <p:cBhvr>
                                        <p:cTn id="34" dur="1000"/>
                                        <p:tgtEl>
                                          <p:spTgt spid="37">
                                            <p:txEl>
                                              <p:pRg st="2" end="2"/>
                                            </p:txEl>
                                          </p:spTgt>
                                        </p:tgtEl>
                                      </p:cBhvr>
                                    </p:animEffect>
                                    <p:anim calcmode="lin" valueType="num">
                                      <p:cBhvr>
                                        <p:cTn id="35"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childTnLst>
                          </p:cTn>
                        </p:par>
                        <p:par>
                          <p:cTn id="40" fill="hold">
                            <p:stCondLst>
                              <p:cond delay="2000"/>
                            </p:stCondLst>
                            <p:childTnLst>
                              <p:par>
                                <p:cTn id="41" presetID="6" presetClass="emph" presetSubtype="0" repeatCount="indefinite" autoRev="1" fill="hold" grpId="1" nodeType="afterEffect">
                                  <p:stCondLst>
                                    <p:cond delay="0"/>
                                  </p:stCondLst>
                                  <p:childTnLst>
                                    <p:animScale>
                                      <p:cBhvr>
                                        <p:cTn id="42" dur="2000" fill="hold"/>
                                        <p:tgtEl>
                                          <p:spTgt spid="38"/>
                                        </p:tgtEl>
                                      </p:cBhvr>
                                      <p:by x="120000" y="120000"/>
                                    </p:animScale>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7">
                                            <p:txEl>
                                              <p:pRg st="3" end="3"/>
                                            </p:txEl>
                                          </p:spTgt>
                                        </p:tgtEl>
                                        <p:attrNameLst>
                                          <p:attrName>style.visibility</p:attrName>
                                        </p:attrNameLst>
                                      </p:cBhvr>
                                      <p:to>
                                        <p:strVal val="visible"/>
                                      </p:to>
                                    </p:set>
                                    <p:animEffect transition="in" filter="fade">
                                      <p:cBhvr>
                                        <p:cTn id="47" dur="1000"/>
                                        <p:tgtEl>
                                          <p:spTgt spid="37">
                                            <p:txEl>
                                              <p:pRg st="3" end="3"/>
                                            </p:txEl>
                                          </p:spTgt>
                                        </p:tgtEl>
                                      </p:cBhvr>
                                    </p:animEffect>
                                    <p:anim calcmode="lin" valueType="num">
                                      <p:cBhvr>
                                        <p:cTn id="48"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 presetClass="entr" presetSubtype="0"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3"/>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3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fade">
                                      <p:cBhvr>
                                        <p:cTn id="61" dur="1000"/>
                                        <p:tgtEl>
                                          <p:spTgt spid="41">
                                            <p:txEl>
                                              <p:pRg st="0" end="0"/>
                                            </p:txEl>
                                          </p:spTgt>
                                        </p:tgtEl>
                                      </p:cBhvr>
                                    </p:animEffect>
                                    <p:anim calcmode="lin" valueType="num">
                                      <p:cBhvr>
                                        <p:cTn id="62"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1">
                                            <p:txEl>
                                              <p:pRg st="0" end="0"/>
                                            </p:txEl>
                                          </p:spTgt>
                                        </p:tgtEl>
                                        <p:attrNameLst>
                                          <p:attrName>ppt_y</p:attrName>
                                        </p:attrNameLst>
                                      </p:cBhvr>
                                      <p:tavLst>
                                        <p:tav tm="0">
                                          <p:val>
                                            <p:strVal val="#ppt_y+.1"/>
                                          </p:val>
                                        </p:tav>
                                        <p:tav tm="100000">
                                          <p:val>
                                            <p:strVal val="#ppt_y"/>
                                          </p:val>
                                        </p:tav>
                                      </p:tavLst>
                                    </p:anim>
                                  </p:childTnLst>
                                </p:cTn>
                              </p:par>
                              <p:par>
                                <p:cTn id="64" presetID="1" presetClass="exit" presetSubtype="0" fill="hold" nodeType="withEffect">
                                  <p:stCondLst>
                                    <p:cond delay="0"/>
                                  </p:stCondLst>
                                  <p:childTnLst>
                                    <p:set>
                                      <p:cBhvr>
                                        <p:cTn id="65" dur="1" fill="hold">
                                          <p:stCondLst>
                                            <p:cond delay="0"/>
                                          </p:stCondLst>
                                        </p:cTn>
                                        <p:tgtEl>
                                          <p:spTgt spid="37">
                                            <p:txEl>
                                              <p:pRg st="0" end="0"/>
                                            </p:txEl>
                                          </p:spTgt>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37">
                                            <p:txEl>
                                              <p:pRg st="1" end="1"/>
                                            </p:txEl>
                                          </p:spTgt>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37">
                                            <p:txEl>
                                              <p:pRg st="2" end="2"/>
                                            </p:txEl>
                                          </p:spTgt>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37">
                                            <p:txEl>
                                              <p:pRg st="3" end="3"/>
                                            </p:txEl>
                                          </p:spTgt>
                                        </p:tgtEl>
                                        <p:attrNameLst>
                                          <p:attrName>style.visibility</p:attrName>
                                        </p:attrNameLst>
                                      </p:cBhvr>
                                      <p:to>
                                        <p:strVal val="hidden"/>
                                      </p:to>
                                    </p:set>
                                  </p:childTnLst>
                                </p:cTn>
                              </p:par>
                            </p:childTnLst>
                          </p:cTn>
                        </p:par>
                        <p:par>
                          <p:cTn id="72" fill="hold">
                            <p:stCondLst>
                              <p:cond delay="1000"/>
                            </p:stCondLst>
                            <p:childTnLst>
                              <p:par>
                                <p:cTn id="73" presetID="1"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par>
                          <p:cTn id="75" fill="hold">
                            <p:stCondLst>
                              <p:cond delay="1000"/>
                            </p:stCondLst>
                            <p:childTnLst>
                              <p:par>
                                <p:cTn id="76" presetID="6" presetClass="emph" presetSubtype="0" repeatCount="indefinite" autoRev="1" fill="hold" grpId="1" nodeType="afterEffect">
                                  <p:stCondLst>
                                    <p:cond delay="0"/>
                                  </p:stCondLst>
                                  <p:childTnLst>
                                    <p:animScale>
                                      <p:cBhvr>
                                        <p:cTn id="77" dur="2000" fill="hold"/>
                                        <p:tgtEl>
                                          <p:spTgt spid="19"/>
                                        </p:tgtEl>
                                      </p:cBhvr>
                                      <p:by x="120000" y="120000"/>
                                    </p:animScale>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1">
                                            <p:txEl>
                                              <p:pRg st="1" end="1"/>
                                            </p:txEl>
                                          </p:spTgt>
                                        </p:tgtEl>
                                        <p:attrNameLst>
                                          <p:attrName>style.visibility</p:attrName>
                                        </p:attrNameLst>
                                      </p:cBhvr>
                                      <p:to>
                                        <p:strVal val="visible"/>
                                      </p:to>
                                    </p:set>
                                    <p:animEffect transition="in" filter="fade">
                                      <p:cBhvr>
                                        <p:cTn id="82" dur="1000"/>
                                        <p:tgtEl>
                                          <p:spTgt spid="41">
                                            <p:txEl>
                                              <p:pRg st="1" end="1"/>
                                            </p:txEl>
                                          </p:spTgt>
                                        </p:tgtEl>
                                      </p:cBhvr>
                                    </p:animEffect>
                                    <p:anim calcmode="lin" valueType="num">
                                      <p:cBhvr>
                                        <p:cTn id="83" dur="1000" fill="hold"/>
                                        <p:tgtEl>
                                          <p:spTgt spid="41">
                                            <p:txEl>
                                              <p:pRg st="1" end="1"/>
                                            </p:txEl>
                                          </p:spTgt>
                                        </p:tgtEl>
                                        <p:attrNameLst>
                                          <p:attrName>ppt_x</p:attrName>
                                        </p:attrNameLst>
                                      </p:cBhvr>
                                      <p:tavLst>
                                        <p:tav tm="0">
                                          <p:val>
                                            <p:strVal val="#ppt_x"/>
                                          </p:val>
                                        </p:tav>
                                        <p:tav tm="100000">
                                          <p:val>
                                            <p:strVal val="#ppt_x"/>
                                          </p:val>
                                        </p:tav>
                                      </p:tavLst>
                                    </p:anim>
                                    <p:anim calcmode="lin" valueType="num">
                                      <p:cBhvr>
                                        <p:cTn id="84" dur="1000" fill="hold"/>
                                        <p:tgtEl>
                                          <p:spTgt spid="41">
                                            <p:txEl>
                                              <p:pRg st="1" end="1"/>
                                            </p:txEl>
                                          </p:spTgt>
                                        </p:tgtEl>
                                        <p:attrNameLst>
                                          <p:attrName>ppt_y</p:attrName>
                                        </p:attrNameLst>
                                      </p:cBhvr>
                                      <p:tavLst>
                                        <p:tav tm="0">
                                          <p:val>
                                            <p:strVal val="#ppt_y+.1"/>
                                          </p:val>
                                        </p:tav>
                                        <p:tav tm="100000">
                                          <p:val>
                                            <p:strVal val="#ppt_y"/>
                                          </p:val>
                                        </p:tav>
                                      </p:tavLst>
                                    </p:anim>
                                  </p:childTnLst>
                                </p:cTn>
                              </p:par>
                              <p:par>
                                <p:cTn id="85" presetID="1" presetClass="entr" presetSubtype="0" fill="hold" nodeType="withEffect">
                                  <p:stCondLst>
                                    <p:cond delay="0"/>
                                  </p:stCondLst>
                                  <p:childTnLst>
                                    <p:set>
                                      <p:cBhvr>
                                        <p:cTn id="86" dur="1" fill="hold">
                                          <p:stCondLst>
                                            <p:cond delay="0"/>
                                          </p:stCondLst>
                                        </p:cTn>
                                        <p:tgtEl>
                                          <p:spTgt spid="5"/>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4"/>
                                        </p:tgtEl>
                                        <p:attrNameLst>
                                          <p:attrName>style.visibility</p:attrName>
                                        </p:attrNameLst>
                                      </p:cBhvr>
                                      <p:to>
                                        <p:strVal val="hidden"/>
                                      </p:to>
                                    </p:set>
                                  </p:childTnLst>
                                </p:cTn>
                              </p:par>
                              <p:par>
                                <p:cTn id="89" presetID="1" presetClass="exit" presetSubtype="0" fill="hold" grpId="2" nodeType="withEffect">
                                  <p:stCondLst>
                                    <p:cond delay="0"/>
                                  </p:stCondLst>
                                  <p:childTnLst>
                                    <p:set>
                                      <p:cBhvr>
                                        <p:cTn id="90" dur="1" fill="hold">
                                          <p:stCondLst>
                                            <p:cond delay="0"/>
                                          </p:stCondLst>
                                        </p:cTn>
                                        <p:tgtEl>
                                          <p:spTgt spid="1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41">
                                            <p:txEl>
                                              <p:pRg st="2" end="2"/>
                                            </p:txEl>
                                          </p:spTgt>
                                        </p:tgtEl>
                                        <p:attrNameLst>
                                          <p:attrName>style.visibility</p:attrName>
                                        </p:attrNameLst>
                                      </p:cBhvr>
                                      <p:to>
                                        <p:strVal val="visible"/>
                                      </p:to>
                                    </p:set>
                                    <p:animEffect transition="in" filter="fade">
                                      <p:cBhvr>
                                        <p:cTn id="95" dur="1000"/>
                                        <p:tgtEl>
                                          <p:spTgt spid="41">
                                            <p:txEl>
                                              <p:pRg st="2" end="2"/>
                                            </p:txEl>
                                          </p:spTgt>
                                        </p:tgtEl>
                                      </p:cBhvr>
                                    </p:animEffect>
                                    <p:anim calcmode="lin" valueType="num">
                                      <p:cBhvr>
                                        <p:cTn id="96" dur="10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41">
                                            <p:txEl>
                                              <p:pRg st="2" end="2"/>
                                            </p:txEl>
                                          </p:spTgt>
                                        </p:tgtEl>
                                        <p:attrNameLst>
                                          <p:attrName>ppt_y</p:attrName>
                                        </p:attrNameLst>
                                      </p:cBhvr>
                                      <p:tavLst>
                                        <p:tav tm="0">
                                          <p:val>
                                            <p:strVal val="#ppt_y+.1"/>
                                          </p:val>
                                        </p:tav>
                                        <p:tav tm="100000">
                                          <p:val>
                                            <p:strVal val="#ppt_y"/>
                                          </p:val>
                                        </p:tav>
                                      </p:tavLst>
                                    </p:anim>
                                  </p:childTnLst>
                                </p:cTn>
                              </p:par>
                              <p:par>
                                <p:cTn id="98" presetID="1" presetClass="entr" presetSubtype="0" fill="hold" nodeType="withEffect">
                                  <p:stCondLst>
                                    <p:cond delay="0"/>
                                  </p:stCondLst>
                                  <p:childTnLst>
                                    <p:set>
                                      <p:cBhvr>
                                        <p:cTn id="99" dur="1" fill="hold">
                                          <p:stCondLst>
                                            <p:cond delay="0"/>
                                          </p:stCondLst>
                                        </p:cTn>
                                        <p:tgtEl>
                                          <p:spTgt spid="6"/>
                                        </p:tgtEl>
                                        <p:attrNameLst>
                                          <p:attrName>style.visibility</p:attrName>
                                        </p:attrNameLst>
                                      </p:cBhvr>
                                      <p:to>
                                        <p:strVal val="visible"/>
                                      </p:to>
                                    </p:set>
                                  </p:childTnLst>
                                </p:cTn>
                              </p:par>
                              <p:par>
                                <p:cTn id="100" presetID="1" presetClass="exit" presetSubtype="0" fill="hold" nodeType="withEffect">
                                  <p:stCondLst>
                                    <p:cond delay="0"/>
                                  </p:stCondLst>
                                  <p:childTnLst>
                                    <p:set>
                                      <p:cBhvr>
                                        <p:cTn id="101" dur="1" fill="hold">
                                          <p:stCondLst>
                                            <p:cond delay="0"/>
                                          </p:stCondLst>
                                        </p:cTn>
                                        <p:tgtEl>
                                          <p:spTgt spid="5"/>
                                        </p:tgtEl>
                                        <p:attrNameLst>
                                          <p:attrName>style.visibility</p:attrName>
                                        </p:attrNameLst>
                                      </p:cBhvr>
                                      <p:to>
                                        <p:strVal val="hidden"/>
                                      </p:to>
                                    </p:set>
                                  </p:childTnLst>
                                </p:cTn>
                              </p:par>
                            </p:childTnLst>
                          </p:cTn>
                        </p:par>
                        <p:par>
                          <p:cTn id="102" fill="hold">
                            <p:stCondLst>
                              <p:cond delay="1000"/>
                            </p:stCondLst>
                            <p:childTnLst>
                              <p:par>
                                <p:cTn id="103" presetID="1" presetClass="entr" presetSubtype="0" fill="hold" grpId="0" nodeType="afterEffect">
                                  <p:stCondLst>
                                    <p:cond delay="0"/>
                                  </p:stCondLst>
                                  <p:childTnLst>
                                    <p:set>
                                      <p:cBhvr>
                                        <p:cTn id="104" dur="1" fill="hold">
                                          <p:stCondLst>
                                            <p:cond delay="0"/>
                                          </p:stCondLst>
                                        </p:cTn>
                                        <p:tgtEl>
                                          <p:spTgt spid="22"/>
                                        </p:tgtEl>
                                        <p:attrNameLst>
                                          <p:attrName>style.visibility</p:attrName>
                                        </p:attrNameLst>
                                      </p:cBhvr>
                                      <p:to>
                                        <p:strVal val="visible"/>
                                      </p:to>
                                    </p:set>
                                  </p:childTnLst>
                                </p:cTn>
                              </p:par>
                            </p:childTnLst>
                          </p:cTn>
                        </p:par>
                        <p:par>
                          <p:cTn id="105" fill="hold">
                            <p:stCondLst>
                              <p:cond delay="1000"/>
                            </p:stCondLst>
                            <p:childTnLst>
                              <p:par>
                                <p:cTn id="106" presetID="6" presetClass="emph" presetSubtype="0" repeatCount="indefinite" autoRev="1" fill="hold" grpId="1" nodeType="afterEffect">
                                  <p:stCondLst>
                                    <p:cond delay="0"/>
                                  </p:stCondLst>
                                  <p:childTnLst>
                                    <p:animScale>
                                      <p:cBhvr>
                                        <p:cTn id="107" dur="2000" fill="hold"/>
                                        <p:tgtEl>
                                          <p:spTgt spid="22"/>
                                        </p:tgtEl>
                                      </p:cBhvr>
                                      <p:by x="120000" y="120000"/>
                                    </p:animScale>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1">
                                            <p:txEl>
                                              <p:pRg st="3" end="3"/>
                                            </p:txEl>
                                          </p:spTgt>
                                        </p:tgtEl>
                                        <p:attrNameLst>
                                          <p:attrName>style.visibility</p:attrName>
                                        </p:attrNameLst>
                                      </p:cBhvr>
                                      <p:to>
                                        <p:strVal val="visible"/>
                                      </p:to>
                                    </p:set>
                                    <p:animEffect transition="in" filter="fade">
                                      <p:cBhvr>
                                        <p:cTn id="112" dur="1000"/>
                                        <p:tgtEl>
                                          <p:spTgt spid="41">
                                            <p:txEl>
                                              <p:pRg st="3" end="3"/>
                                            </p:txEl>
                                          </p:spTgt>
                                        </p:tgtEl>
                                      </p:cBhvr>
                                    </p:animEffect>
                                    <p:anim calcmode="lin" valueType="num">
                                      <p:cBhvr>
                                        <p:cTn id="113" dur="10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114" dur="1000" fill="hold"/>
                                        <p:tgtEl>
                                          <p:spTgt spid="41">
                                            <p:txEl>
                                              <p:pRg st="3" end="3"/>
                                            </p:txEl>
                                          </p:spTgt>
                                        </p:tgtEl>
                                        <p:attrNameLst>
                                          <p:attrName>ppt_y</p:attrName>
                                        </p:attrNameLst>
                                      </p:cBhvr>
                                      <p:tavLst>
                                        <p:tav tm="0">
                                          <p:val>
                                            <p:strVal val="#ppt_y+.1"/>
                                          </p:val>
                                        </p:tav>
                                        <p:tav tm="100000">
                                          <p:val>
                                            <p:strVal val="#ppt_y"/>
                                          </p:val>
                                        </p:tav>
                                      </p:tavLst>
                                    </p:anim>
                                  </p:childTnLst>
                                </p:cTn>
                              </p:par>
                              <p:par>
                                <p:cTn id="115" presetID="1" presetClass="entr" presetSubtype="0" fill="hold" nodeType="withEffect">
                                  <p:stCondLst>
                                    <p:cond delay="0"/>
                                  </p:stCondLst>
                                  <p:childTnLst>
                                    <p:set>
                                      <p:cBhvr>
                                        <p:cTn id="116" dur="1" fill="hold">
                                          <p:stCondLst>
                                            <p:cond delay="0"/>
                                          </p:stCondLst>
                                        </p:cTn>
                                        <p:tgtEl>
                                          <p:spTgt spid="7"/>
                                        </p:tgtEl>
                                        <p:attrNameLst>
                                          <p:attrName>style.visibility</p:attrName>
                                        </p:attrNameLst>
                                      </p:cBhvr>
                                      <p:to>
                                        <p:strVal val="visible"/>
                                      </p:to>
                                    </p:set>
                                  </p:childTnLst>
                                </p:cTn>
                              </p:par>
                              <p:par>
                                <p:cTn id="117" presetID="1" presetClass="exit" presetSubtype="0" fill="hold" nodeType="withEffect">
                                  <p:stCondLst>
                                    <p:cond delay="0"/>
                                  </p:stCondLst>
                                  <p:childTnLst>
                                    <p:set>
                                      <p:cBhvr>
                                        <p:cTn id="118" dur="1" fill="hold">
                                          <p:stCondLst>
                                            <p:cond delay="0"/>
                                          </p:stCondLst>
                                        </p:cTn>
                                        <p:tgtEl>
                                          <p:spTgt spid="6"/>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22"/>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41">
                                            <p:txEl>
                                              <p:pRg st="4" end="4"/>
                                            </p:txEl>
                                          </p:spTgt>
                                        </p:tgtEl>
                                        <p:attrNameLst>
                                          <p:attrName>style.visibility</p:attrName>
                                        </p:attrNameLst>
                                      </p:cBhvr>
                                      <p:to>
                                        <p:strVal val="visible"/>
                                      </p:to>
                                    </p:set>
                                    <p:animEffect transition="in" filter="fade">
                                      <p:cBhvr>
                                        <p:cTn id="125" dur="1000"/>
                                        <p:tgtEl>
                                          <p:spTgt spid="41">
                                            <p:txEl>
                                              <p:pRg st="4" end="4"/>
                                            </p:txEl>
                                          </p:spTgt>
                                        </p:tgtEl>
                                      </p:cBhvr>
                                    </p:animEffect>
                                    <p:anim calcmode="lin" valueType="num">
                                      <p:cBhvr>
                                        <p:cTn id="126" dur="1000" fill="hold"/>
                                        <p:tgtEl>
                                          <p:spTgt spid="41">
                                            <p:txEl>
                                              <p:pRg st="4" end="4"/>
                                            </p:txEl>
                                          </p:spTgt>
                                        </p:tgtEl>
                                        <p:attrNameLst>
                                          <p:attrName>ppt_x</p:attrName>
                                        </p:attrNameLst>
                                      </p:cBhvr>
                                      <p:tavLst>
                                        <p:tav tm="0">
                                          <p:val>
                                            <p:strVal val="#ppt_x"/>
                                          </p:val>
                                        </p:tav>
                                        <p:tav tm="100000">
                                          <p:val>
                                            <p:strVal val="#ppt_x"/>
                                          </p:val>
                                        </p:tav>
                                      </p:tavLst>
                                    </p:anim>
                                    <p:anim calcmode="lin" valueType="num">
                                      <p:cBhvr>
                                        <p:cTn id="127" dur="1000" fill="hold"/>
                                        <p:tgtEl>
                                          <p:spTgt spid="41">
                                            <p:txEl>
                                              <p:pRg st="4" end="4"/>
                                            </p:txEl>
                                          </p:spTgt>
                                        </p:tgtEl>
                                        <p:attrNameLst>
                                          <p:attrName>ppt_y</p:attrName>
                                        </p:attrNameLst>
                                      </p:cBhvr>
                                      <p:tavLst>
                                        <p:tav tm="0">
                                          <p:val>
                                            <p:strVal val="#ppt_y+.1"/>
                                          </p:val>
                                        </p:tav>
                                        <p:tav tm="100000">
                                          <p:val>
                                            <p:strVal val="#ppt_y"/>
                                          </p:val>
                                        </p:tav>
                                      </p:tavLst>
                                    </p:anim>
                                  </p:childTnLst>
                                </p:cTn>
                              </p:par>
                              <p:par>
                                <p:cTn id="128" presetID="1" presetClass="entr" presetSubtype="0" fill="hold" nodeType="withEffect">
                                  <p:stCondLst>
                                    <p:cond delay="0"/>
                                  </p:stCondLst>
                                  <p:childTnLst>
                                    <p:set>
                                      <p:cBhvr>
                                        <p:cTn id="129" dur="1" fill="hold">
                                          <p:stCondLst>
                                            <p:cond delay="0"/>
                                          </p:stCondLst>
                                        </p:cTn>
                                        <p:tgtEl>
                                          <p:spTgt spid="9"/>
                                        </p:tgtEl>
                                        <p:attrNameLst>
                                          <p:attrName>style.visibility</p:attrName>
                                        </p:attrNameLst>
                                      </p:cBhvr>
                                      <p:to>
                                        <p:strVal val="visible"/>
                                      </p:to>
                                    </p:set>
                                  </p:childTnLst>
                                </p:cTn>
                              </p:par>
                              <p:par>
                                <p:cTn id="130" presetID="1" presetClass="exit" presetSubtype="0" fill="hold" nodeType="withEffect">
                                  <p:stCondLst>
                                    <p:cond delay="0"/>
                                  </p:stCondLst>
                                  <p:childTnLst>
                                    <p:set>
                                      <p:cBhvr>
                                        <p:cTn id="131" dur="1" fill="hold">
                                          <p:stCondLst>
                                            <p:cond delay="0"/>
                                          </p:stCondLst>
                                        </p:cTn>
                                        <p:tgtEl>
                                          <p:spTgt spid="7"/>
                                        </p:tgtEl>
                                        <p:attrNameLst>
                                          <p:attrName>style.visibility</p:attrName>
                                        </p:attrNameLst>
                                      </p:cBhvr>
                                      <p:to>
                                        <p:strVal val="hidden"/>
                                      </p:to>
                                    </p:set>
                                  </p:childTnLst>
                                </p:cTn>
                              </p:par>
                            </p:childTnLst>
                          </p:cTn>
                        </p:par>
                        <p:par>
                          <p:cTn id="132" fill="hold">
                            <p:stCondLst>
                              <p:cond delay="1000"/>
                            </p:stCondLst>
                            <p:childTnLst>
                              <p:par>
                                <p:cTn id="133" presetID="1" presetClass="entr" presetSubtype="0" fill="hold" grpId="0" nodeType="afterEffect">
                                  <p:stCondLst>
                                    <p:cond delay="0"/>
                                  </p:stCondLst>
                                  <p:childTnLst>
                                    <p:set>
                                      <p:cBhvr>
                                        <p:cTn id="134" dur="1" fill="hold">
                                          <p:stCondLst>
                                            <p:cond delay="0"/>
                                          </p:stCondLst>
                                        </p:cTn>
                                        <p:tgtEl>
                                          <p:spTgt spid="25"/>
                                        </p:tgtEl>
                                        <p:attrNameLst>
                                          <p:attrName>style.visibility</p:attrName>
                                        </p:attrNameLst>
                                      </p:cBhvr>
                                      <p:to>
                                        <p:strVal val="visible"/>
                                      </p:to>
                                    </p:set>
                                  </p:childTnLst>
                                </p:cTn>
                              </p:par>
                            </p:childTnLst>
                          </p:cTn>
                        </p:par>
                        <p:par>
                          <p:cTn id="135" fill="hold">
                            <p:stCondLst>
                              <p:cond delay="1000"/>
                            </p:stCondLst>
                            <p:childTnLst>
                              <p:par>
                                <p:cTn id="136" presetID="6" presetClass="emph" presetSubtype="0" repeatCount="indefinite" autoRev="1" fill="hold" grpId="1" nodeType="afterEffect">
                                  <p:stCondLst>
                                    <p:cond delay="0"/>
                                  </p:stCondLst>
                                  <p:childTnLst>
                                    <p:animScale>
                                      <p:cBhvr>
                                        <p:cTn id="137" dur="2000" fill="hold"/>
                                        <p:tgtEl>
                                          <p:spTgt spid="25"/>
                                        </p:tgtEl>
                                      </p:cBhvr>
                                      <p:by x="120000" y="120000"/>
                                    </p:animScale>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nodeType="clickEffect">
                                  <p:stCondLst>
                                    <p:cond delay="0"/>
                                  </p:stCondLst>
                                  <p:childTnLst>
                                    <p:set>
                                      <p:cBhvr>
                                        <p:cTn id="141" dur="1" fill="hold">
                                          <p:stCondLst>
                                            <p:cond delay="0"/>
                                          </p:stCondLst>
                                        </p:cTn>
                                        <p:tgtEl>
                                          <p:spTgt spid="41">
                                            <p:txEl>
                                              <p:pRg st="5" end="5"/>
                                            </p:txEl>
                                          </p:spTgt>
                                        </p:tgtEl>
                                        <p:attrNameLst>
                                          <p:attrName>style.visibility</p:attrName>
                                        </p:attrNameLst>
                                      </p:cBhvr>
                                      <p:to>
                                        <p:strVal val="visible"/>
                                      </p:to>
                                    </p:set>
                                    <p:animEffect transition="in" filter="fade">
                                      <p:cBhvr>
                                        <p:cTn id="142" dur="1000"/>
                                        <p:tgtEl>
                                          <p:spTgt spid="41">
                                            <p:txEl>
                                              <p:pRg st="5" end="5"/>
                                            </p:txEl>
                                          </p:spTgt>
                                        </p:tgtEl>
                                      </p:cBhvr>
                                    </p:animEffect>
                                    <p:anim calcmode="lin" valueType="num">
                                      <p:cBhvr>
                                        <p:cTn id="143" dur="10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144" dur="10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000"/>
                            </p:stCondLst>
                            <p:childTnLst>
                              <p:par>
                                <p:cTn id="146" presetID="1" presetClass="entr" presetSubtype="0" fill="hold" nodeType="afterEffect">
                                  <p:stCondLst>
                                    <p:cond delay="0"/>
                                  </p:stCondLst>
                                  <p:childTnLst>
                                    <p:set>
                                      <p:cBhvr>
                                        <p:cTn id="147" dur="1" fill="hold">
                                          <p:stCondLst>
                                            <p:cond delay="0"/>
                                          </p:stCondLst>
                                        </p:cTn>
                                        <p:tgtEl>
                                          <p:spTgt spid="10"/>
                                        </p:tgtEl>
                                        <p:attrNameLst>
                                          <p:attrName>style.visibility</p:attrName>
                                        </p:attrNameLst>
                                      </p:cBhvr>
                                      <p:to>
                                        <p:strVal val="visible"/>
                                      </p:to>
                                    </p:set>
                                  </p:childTnLst>
                                </p:cTn>
                              </p:par>
                              <p:par>
                                <p:cTn id="148" presetID="1" presetClass="exit" presetSubtype="0" fill="hold" nodeType="withEffect">
                                  <p:stCondLst>
                                    <p:cond delay="0"/>
                                  </p:stCondLst>
                                  <p:childTnLst>
                                    <p:set>
                                      <p:cBhvr>
                                        <p:cTn id="14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38" grpId="0" animBg="1"/>
      <p:bldP spid="38" grpId="1" animBg="1"/>
      <p:bldP spid="38" grpId="2" animBg="1"/>
      <p:bldP spid="19" grpId="0" animBg="1"/>
      <p:bldP spid="19" grpId="1" animBg="1"/>
      <p:bldP spid="19" grpId="2" animBg="1"/>
      <p:bldP spid="22" grpId="0" animBg="1"/>
      <p:bldP spid="22" grpId="1" animBg="1"/>
      <p:bldP spid="22" grpId="2"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37010" y="1192549"/>
            <a:ext cx="987425" cy="914400"/>
          </a:xfrm>
          <a:prstGeom prst="rect">
            <a:avLst/>
          </a:prstGeom>
          <a:noFill/>
          <a:ln>
            <a:noFill/>
          </a:ln>
        </p:spPr>
      </p:pic>
      <p:sp>
        <p:nvSpPr>
          <p:cNvPr id="21" name="Title 18"/>
          <p:cNvSpPr txBox="1">
            <a:spLocks/>
          </p:cNvSpPr>
          <p:nvPr/>
        </p:nvSpPr>
        <p:spPr>
          <a:xfrm>
            <a:off x="3352801" y="207820"/>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3" name="TextBox 12"/>
          <p:cNvSpPr txBox="1"/>
          <p:nvPr/>
        </p:nvSpPr>
        <p:spPr>
          <a:xfrm>
            <a:off x="4455105" y="952973"/>
            <a:ext cx="7196451" cy="523220"/>
          </a:xfrm>
          <a:prstGeom prst="rect">
            <a:avLst/>
          </a:prstGeom>
          <a:noFill/>
        </p:spPr>
        <p:txBody>
          <a:bodyPr wrap="square" rtlCol="0">
            <a:spAutoFit/>
          </a:bodyPr>
          <a:lstStyle/>
          <a:p>
            <a:pPr algn="r"/>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Sao chép công thức</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19" name="Picture 18"/>
          <p:cNvPicPr/>
          <p:nvPr/>
        </p:nvPicPr>
        <p:blipFill rotWithShape="1">
          <a:blip r:embed="rId3" cstate="print">
            <a:extLst>
              <a:ext uri="{28A0092B-C50C-407E-A947-70E740481C1C}">
                <a14:useLocalDpi xmlns:a14="http://schemas.microsoft.com/office/drawing/2010/main" val="0"/>
              </a:ext>
            </a:extLst>
          </a:blip>
          <a:srcRect/>
          <a:stretch/>
        </p:blipFill>
        <p:spPr bwMode="auto">
          <a:xfrm>
            <a:off x="4072658" y="1742756"/>
            <a:ext cx="7609553" cy="3376930"/>
          </a:xfrm>
          <a:prstGeom prst="rect">
            <a:avLst/>
          </a:prstGeom>
          <a:ln>
            <a:noFill/>
          </a:ln>
          <a:extLst>
            <a:ext uri="{53640926-AAD7-44D8-BBD7-CCE9431645EC}">
              <a14:shadowObscured xmlns:a14="http://schemas.microsoft.com/office/drawing/2010/main"/>
            </a:ext>
          </a:extLst>
        </p:spPr>
      </p:pic>
      <p:sp>
        <p:nvSpPr>
          <p:cNvPr id="20" name="Oval 19"/>
          <p:cNvSpPr/>
          <p:nvPr/>
        </p:nvSpPr>
        <p:spPr>
          <a:xfrm>
            <a:off x="11491455" y="3364406"/>
            <a:ext cx="342235" cy="34223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1535879" y="3416696"/>
            <a:ext cx="253388" cy="253388"/>
            <a:chOff x="9485523" y="5389248"/>
            <a:chExt cx="253388" cy="253388"/>
          </a:xfrm>
        </p:grpSpPr>
        <p:cxnSp>
          <p:nvCxnSpPr>
            <p:cNvPr id="4" name="Straight Connector 3"/>
            <p:cNvCxnSpPr/>
            <p:nvPr/>
          </p:nvCxnSpPr>
          <p:spPr>
            <a:xfrm>
              <a:off x="9485523" y="5506324"/>
              <a:ext cx="2533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9485523" y="5515942"/>
              <a:ext cx="2533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28149" y="2358355"/>
            <a:ext cx="3944509" cy="492443"/>
          </a:xfrm>
          <a:prstGeom prst="rect">
            <a:avLst/>
          </a:prstGeom>
          <a:noFill/>
        </p:spPr>
        <p:txBody>
          <a:bodyPr wrap="square" rtlCol="0">
            <a:spAutoFit/>
          </a:bodyPr>
          <a:lstStyle/>
          <a:p>
            <a:pPr algn="just"/>
            <a:r>
              <a:rPr lang="en-US" sz="2600" smtClean="0">
                <a:latin typeface="Times New Roman" panose="02020603050405020304" pitchFamily="18" charset="0"/>
                <a:cs typeface="Times New Roman" panose="02020603050405020304" pitchFamily="18" charset="0"/>
              </a:rPr>
              <a:t>1. Nhấp chuột chọn ô </a:t>
            </a:r>
            <a:r>
              <a:rPr lang="en-US" sz="2600" b="1" smtClean="0">
                <a:latin typeface="Times New Roman" panose="02020603050405020304" pitchFamily="18" charset="0"/>
                <a:cs typeface="Times New Roman" panose="02020603050405020304" pitchFamily="18" charset="0"/>
              </a:rPr>
              <a:t>F7</a:t>
            </a:r>
            <a:r>
              <a:rPr lang="en-US" sz="2600" smtClean="0">
                <a:latin typeface="Times New Roman" panose="02020603050405020304" pitchFamily="18" charset="0"/>
                <a:cs typeface="Times New Roman" panose="02020603050405020304" pitchFamily="18" charset="0"/>
              </a:rPr>
              <a:t>.</a:t>
            </a:r>
          </a:p>
        </p:txBody>
      </p:sp>
      <p:sp>
        <p:nvSpPr>
          <p:cNvPr id="26" name="TextBox 25"/>
          <p:cNvSpPr txBox="1"/>
          <p:nvPr/>
        </p:nvSpPr>
        <p:spPr>
          <a:xfrm>
            <a:off x="128149" y="2891426"/>
            <a:ext cx="3944509" cy="892552"/>
          </a:xfrm>
          <a:prstGeom prst="rect">
            <a:avLst/>
          </a:prstGeom>
          <a:noFill/>
        </p:spPr>
        <p:txBody>
          <a:bodyPr wrap="square" rtlCol="0">
            <a:spAutoFit/>
          </a:bodyPr>
          <a:lstStyle/>
          <a:p>
            <a:pPr algn="just"/>
            <a:r>
              <a:rPr lang="en-US" sz="2600">
                <a:latin typeface="Times New Roman" panose="02020603050405020304" pitchFamily="18" charset="0"/>
                <a:cs typeface="Times New Roman" panose="02020603050405020304" pitchFamily="18" charset="0"/>
              </a:rPr>
              <a:t>2</a:t>
            </a:r>
            <a:r>
              <a:rPr lang="en-US" sz="2600" smtClean="0">
                <a:latin typeface="Times New Roman" panose="02020603050405020304" pitchFamily="18" charset="0"/>
                <a:cs typeface="Times New Roman" panose="02020603050405020304" pitchFamily="18" charset="0"/>
              </a:rPr>
              <a:t>. Di chuyển con trỏ chuột đến góc dưới phải của ô. </a:t>
            </a:r>
          </a:p>
        </p:txBody>
      </p:sp>
      <p:sp>
        <p:nvSpPr>
          <p:cNvPr id="28" name="TextBox 27"/>
          <p:cNvSpPr txBox="1"/>
          <p:nvPr/>
        </p:nvSpPr>
        <p:spPr>
          <a:xfrm>
            <a:off x="104806" y="3783978"/>
            <a:ext cx="3944509" cy="1292662"/>
          </a:xfrm>
          <a:prstGeom prst="rect">
            <a:avLst/>
          </a:prstGeom>
          <a:noFill/>
        </p:spPr>
        <p:txBody>
          <a:bodyPr wrap="square" rtlCol="0">
            <a:spAutoFit/>
          </a:bodyPr>
          <a:lstStyle/>
          <a:p>
            <a:pPr algn="just"/>
            <a:r>
              <a:rPr lang="en-US" sz="2600" smtClean="0">
                <a:latin typeface="Times New Roman" panose="02020603050405020304" pitchFamily="18" charset="0"/>
                <a:cs typeface="Times New Roman" panose="02020603050405020304" pitchFamily="18" charset="0"/>
              </a:rPr>
              <a:t>3. Khi con trỏ chuột biến thành dấu    thì nhấn giữ và kéo xuống đến ô </a:t>
            </a:r>
            <a:r>
              <a:rPr lang="en-US" sz="2600" b="1" smtClean="0">
                <a:latin typeface="Times New Roman" panose="02020603050405020304" pitchFamily="18" charset="0"/>
                <a:cs typeface="Times New Roman" panose="02020603050405020304" pitchFamily="18" charset="0"/>
              </a:rPr>
              <a:t>F14</a:t>
            </a:r>
            <a:r>
              <a:rPr lang="en-US" sz="2600" smtClean="0">
                <a:latin typeface="Times New Roman" panose="02020603050405020304" pitchFamily="18" charset="0"/>
                <a:cs typeface="Times New Roman" panose="02020603050405020304" pitchFamily="18" charset="0"/>
              </a:rPr>
              <a:t>.</a:t>
            </a:r>
          </a:p>
        </p:txBody>
      </p:sp>
      <p:pic>
        <p:nvPicPr>
          <p:cNvPr id="29" name="Picture 28"/>
          <p:cNvPicPr/>
          <p:nvPr/>
        </p:nvPicPr>
        <p:blipFill rotWithShape="1">
          <a:blip r:embed="rId4" cstate="print">
            <a:extLst>
              <a:ext uri="{28A0092B-C50C-407E-A947-70E740481C1C}">
                <a14:useLocalDpi xmlns:a14="http://schemas.microsoft.com/office/drawing/2010/main" val="0"/>
              </a:ext>
            </a:extLst>
          </a:blip>
          <a:srcRect/>
          <a:stretch/>
        </p:blipFill>
        <p:spPr bwMode="auto">
          <a:xfrm>
            <a:off x="4072658" y="1742757"/>
            <a:ext cx="7820087" cy="3699576"/>
          </a:xfrm>
          <a:prstGeom prst="rect">
            <a:avLst/>
          </a:prstGeom>
          <a:ln>
            <a:noFill/>
          </a:ln>
          <a:extLst>
            <a:ext uri="{53640926-AAD7-44D8-BBD7-CCE9431645EC}">
              <a14:shadowObscured xmlns:a14="http://schemas.microsoft.com/office/drawing/2010/main"/>
            </a:ext>
          </a:extLst>
        </p:spPr>
      </p:pic>
      <p:grpSp>
        <p:nvGrpSpPr>
          <p:cNvPr id="30" name="Group 29"/>
          <p:cNvGrpSpPr/>
          <p:nvPr/>
        </p:nvGrpSpPr>
        <p:grpSpPr>
          <a:xfrm>
            <a:off x="1571716" y="4336666"/>
            <a:ext cx="253388" cy="253388"/>
            <a:chOff x="9485523" y="5389248"/>
            <a:chExt cx="253388" cy="253388"/>
          </a:xfrm>
        </p:grpSpPr>
        <p:cxnSp>
          <p:nvCxnSpPr>
            <p:cNvPr id="31" name="Straight Connector 30"/>
            <p:cNvCxnSpPr/>
            <p:nvPr/>
          </p:nvCxnSpPr>
          <p:spPr>
            <a:xfrm>
              <a:off x="9485523" y="5506324"/>
              <a:ext cx="2533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9485523" y="5515942"/>
              <a:ext cx="2533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1504653" y="5052600"/>
            <a:ext cx="253388" cy="253388"/>
            <a:chOff x="9485523" y="5389248"/>
            <a:chExt cx="253388" cy="253388"/>
          </a:xfrm>
        </p:grpSpPr>
        <p:cxnSp>
          <p:nvCxnSpPr>
            <p:cNvPr id="25" name="Straight Connector 24"/>
            <p:cNvCxnSpPr/>
            <p:nvPr/>
          </p:nvCxnSpPr>
          <p:spPr>
            <a:xfrm>
              <a:off x="9485523" y="5506324"/>
              <a:ext cx="2533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9485523" y="5515942"/>
              <a:ext cx="2533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05758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1000"/>
                                        <p:tgtEl>
                                          <p:spTgt spid="24">
                                            <p:txEl>
                                              <p:pRg st="0" end="0"/>
                                            </p:txEl>
                                          </p:spTgt>
                                        </p:tgtEl>
                                      </p:cBhvr>
                                    </p:animEffect>
                                    <p:anim calcmode="lin" valueType="num">
                                      <p:cBhvr>
                                        <p:cTn id="12"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fade">
                                      <p:cBhvr>
                                        <p:cTn id="18" dur="1000"/>
                                        <p:tgtEl>
                                          <p:spTgt spid="26">
                                            <p:txEl>
                                              <p:pRg st="0" end="0"/>
                                            </p:txEl>
                                          </p:spTgt>
                                        </p:tgtEl>
                                      </p:cBhvr>
                                    </p:animEffect>
                                    <p:anim calcmode="lin" valueType="num">
                                      <p:cBhvr>
                                        <p:cTn id="19"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fade">
                                      <p:cBhvr>
                                        <p:cTn id="25" dur="1000"/>
                                        <p:tgtEl>
                                          <p:spTgt spid="28">
                                            <p:txEl>
                                              <p:pRg st="0" end="0"/>
                                            </p:txEl>
                                          </p:spTgt>
                                        </p:tgtEl>
                                      </p:cBhvr>
                                    </p:animEffect>
                                    <p:anim calcmode="lin" valueType="num">
                                      <p:cBhvr>
                                        <p:cTn id="26"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8">
                                            <p:txEl>
                                              <p:pRg st="0" end="0"/>
                                            </p:txEl>
                                          </p:spTgt>
                                        </p:tgtEl>
                                        <p:attrNameLst>
                                          <p:attrName>ppt_y</p:attrName>
                                        </p:attrNameLst>
                                      </p:cBhvr>
                                      <p:tavLst>
                                        <p:tav tm="0">
                                          <p:val>
                                            <p:strVal val="#ppt_y+.1"/>
                                          </p:val>
                                        </p:tav>
                                        <p:tav tm="100000">
                                          <p:val>
                                            <p:strVal val="#ppt_y"/>
                                          </p:val>
                                        </p:tav>
                                      </p:tavLst>
                                    </p:anim>
                                  </p:childTnLst>
                                </p:cTn>
                              </p:par>
                              <p:par>
                                <p:cTn id="28" presetID="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1" nodeType="after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par>
                          <p:cTn id="35" fill="hold">
                            <p:stCondLst>
                              <p:cond delay="1000"/>
                            </p:stCondLst>
                            <p:childTnLst>
                              <p:par>
                                <p:cTn id="36" presetID="6" presetClass="emph" presetSubtype="0" repeatCount="indefinite" fill="hold" grpId="0" nodeType="afterEffect">
                                  <p:stCondLst>
                                    <p:cond delay="0"/>
                                  </p:stCondLst>
                                  <p:childTnLst>
                                    <p:animScale>
                                      <p:cBhvr>
                                        <p:cTn id="37" dur="2000" fill="hold"/>
                                        <p:tgtEl>
                                          <p:spTgt spid="20"/>
                                        </p:tgtEl>
                                      </p:cBhvr>
                                      <p:by x="150000" y="150000"/>
                                    </p:animScale>
                                  </p:childTnLst>
                                </p:cTn>
                              </p:par>
                            </p:childTnLst>
                          </p:cTn>
                        </p:par>
                        <p:par>
                          <p:cTn id="38" fill="hold">
                            <p:stCondLst>
                              <p:cond delay="3000"/>
                            </p:stCondLst>
                            <p:childTnLst>
                              <p:par>
                                <p:cTn id="39" presetID="1"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xit" presetSubtype="0" fill="hold" grpId="2"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par>
                          <p:cTn id="43" fill="hold">
                            <p:stCondLst>
                              <p:cond delay="3000"/>
                            </p:stCondLst>
                            <p:childTnLst>
                              <p:par>
                                <p:cTn id="44" presetID="1"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p:nvPr/>
        </p:nvPicPr>
        <p:blipFill rotWithShape="1">
          <a:blip r:embed="rId2" cstate="print">
            <a:extLst>
              <a:ext uri="{28A0092B-C50C-407E-A947-70E740481C1C}">
                <a14:useLocalDpi xmlns:a14="http://schemas.microsoft.com/office/drawing/2010/main" val="0"/>
              </a:ext>
            </a:extLst>
          </a:blip>
          <a:srcRect/>
          <a:stretch/>
        </p:blipFill>
        <p:spPr bwMode="auto">
          <a:xfrm>
            <a:off x="3319569" y="2205463"/>
            <a:ext cx="7447200" cy="3699577"/>
          </a:xfrm>
          <a:prstGeom prst="rect">
            <a:avLst/>
          </a:prstGeom>
          <a:ln>
            <a:noFill/>
          </a:ln>
          <a:extLst>
            <a:ext uri="{53640926-AAD7-44D8-BBD7-CCE9431645EC}">
              <a14:shadowObscured xmlns:a14="http://schemas.microsoft.com/office/drawing/2010/main"/>
            </a:ext>
          </a:extLst>
        </p:spPr>
      </p:pic>
      <p:sp>
        <p:nvSpPr>
          <p:cNvPr id="11" name="Title 18"/>
          <p:cNvSpPr txBox="1">
            <a:spLocks/>
          </p:cNvSpPr>
          <p:nvPr/>
        </p:nvSpPr>
        <p:spPr>
          <a:xfrm>
            <a:off x="3352801" y="207820"/>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Khám</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chia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sẻ</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3" name="TextBox 72"/>
          <p:cNvSpPr txBox="1"/>
          <p:nvPr/>
        </p:nvSpPr>
        <p:spPr>
          <a:xfrm>
            <a:off x="1961535" y="884824"/>
            <a:ext cx="9711439" cy="954107"/>
          </a:xfrm>
          <a:prstGeom prst="rect">
            <a:avLst/>
          </a:prstGeom>
          <a:noFill/>
        </p:spPr>
        <p:txBody>
          <a:bodyPr wrap="square" rtlCol="0">
            <a:spAutoFit/>
          </a:bodyPr>
          <a:lstStyle/>
          <a:p>
            <a:pPr algn="just"/>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hãy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tất</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tính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sau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sau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hành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tính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toán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sao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chép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thành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tính</a:t>
            </a:r>
            <a:r>
              <a:rPr lang="en-US" sz="2800" dirty="0" smtClean="0">
                <a:solidFill>
                  <a:srgbClr val="002060"/>
                </a:solidFill>
                <a:latin typeface="Times New Roman" panose="02020603050405020304" pitchFamily="18" charset="0"/>
                <a:cs typeface="Times New Roman" panose="02020603050405020304" pitchFamily="18" charset="0"/>
              </a:rPr>
              <a:t>.</a:t>
            </a:r>
            <a:endParaRPr lang="en-US" sz="2800" dirty="0">
              <a:ln/>
              <a:solidFill>
                <a:srgbClr val="002060"/>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39118" y="1091835"/>
            <a:ext cx="987425" cy="914400"/>
          </a:xfrm>
          <a:prstGeom prst="rect">
            <a:avLst/>
          </a:prstGeom>
          <a:noFill/>
          <a:ln>
            <a:noFill/>
          </a:ln>
        </p:spPr>
      </p:pic>
    </p:spTree>
    <p:extLst>
      <p:ext uri="{BB962C8B-B14F-4D97-AF65-F5344CB8AC3E}">
        <p14:creationId xmlns:p14="http://schemas.microsoft.com/office/powerpoint/2010/main" val="32382622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smtClean="0"/>
              <a:t>Kết thúc</a:t>
            </a:r>
            <a:endParaRPr lang="en-US" sz="480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301170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Custom 1">
      <a:majorFont>
        <a:latin typeface="Times New Roman"/>
        <a:ea typeface=""/>
        <a:cs typeface=""/>
      </a:majorFont>
      <a:minorFont>
        <a:latin typeface="Times New Roman"/>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spDef>
      <a:spPr/>
      <a:bodyPr wrap="square">
        <a:spAutoFit/>
      </a:bodyPr>
      <a:lstStyle>
        <a:defPPr>
          <a:lnSpc>
            <a:spcPct val="150000"/>
          </a:lnSpc>
          <a:defRPr>
            <a:solidFill>
              <a:srgbClr val="211D1E"/>
            </a:solidFill>
            <a:latin typeface="+mj-lt"/>
          </a:defRPr>
        </a:defPPr>
      </a:lstStyle>
    </a:spDef>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412</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Times New Roman</vt:lpstr>
      <vt:lpstr>UTM Duepuntozero</vt:lpstr>
      <vt:lpstr>Wingdings</vt:lpstr>
      <vt:lpstr>Banded</vt:lpstr>
      <vt:lpstr> Bài 2. Tớ biết quản lý dữ liệu</vt:lpstr>
      <vt:lpstr>Hoạt động: Tìm hiểu kiến thức</vt:lpstr>
      <vt:lpstr>PowerPoint Presentation</vt:lpstr>
      <vt:lpstr>PowerPoint Presentation</vt:lpstr>
      <vt:lpstr>Hoạt động: Trải nghiệm</vt:lpstr>
      <vt:lpstr>PowerPoint Presentation</vt:lpstr>
      <vt:lpstr>PowerPoint Presentation</vt:lpstr>
      <vt:lpstr>Kết thúc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2022-02-04T09:32:09Z</dcterms:created>
  <dcterms:modified xsi:type="dcterms:W3CDTF">2022-02-04T09:57:19Z</dcterms:modified>
</cp:coreProperties>
</file>