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10"/>
  </p:notesMasterIdLst>
  <p:sldIdLst>
    <p:sldId id="316" r:id="rId2"/>
    <p:sldId id="386" r:id="rId3"/>
    <p:sldId id="388" r:id="rId4"/>
    <p:sldId id="380" r:id="rId5"/>
    <p:sldId id="381" r:id="rId6"/>
    <p:sldId id="382" r:id="rId7"/>
    <p:sldId id="384" r:id="rId8"/>
    <p:sldId id="389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B9"/>
    <a:srgbClr val="EA7E7E"/>
    <a:srgbClr val="33A3DC"/>
    <a:srgbClr val="41B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81" autoAdjust="0"/>
    <p:restoredTop sz="85996" autoAdjust="0"/>
  </p:normalViewPr>
  <p:slideViewPr>
    <p:cSldViewPr snapToGrid="0">
      <p:cViewPr varScale="1">
        <p:scale>
          <a:sx n="60" d="100"/>
          <a:sy n="60" d="100"/>
        </p:scale>
        <p:origin x="96" y="26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FCE5D-CA8F-4F64-970C-1893990B6229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92DDC-5723-4348-B74C-D46FE223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ủ Đề - Mục tiêu chủ đ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60585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34" y="1749191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20/02/2022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980" y="262439"/>
            <a:ext cx="1289022" cy="132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58643" y="579185"/>
            <a:ext cx="1764536" cy="1010754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671758" y="188592"/>
            <a:ext cx="3916398" cy="1135241"/>
            <a:chOff x="3634320" y="261051"/>
            <a:chExt cx="4157131" cy="1475193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4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81730"/>
            <a:stretch/>
          </p:blipFill>
          <p:spPr>
            <a:xfrm>
              <a:off x="4095749" y="261051"/>
              <a:ext cx="3695702" cy="34104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t="40212"/>
            <a:stretch/>
          </p:blipFill>
          <p:spPr>
            <a:xfrm>
              <a:off x="3634320" y="620207"/>
              <a:ext cx="3695702" cy="1116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4788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êu Đề Bài 1-Quyển 2-Ap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0954" y="5326987"/>
            <a:ext cx="1099310" cy="1099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89734" y="5305699"/>
            <a:ext cx="1099310" cy="1099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36361" y="5326987"/>
            <a:ext cx="1099310" cy="1099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012" y="278295"/>
            <a:ext cx="1360988" cy="17975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55448" y="619160"/>
            <a:ext cx="1760446" cy="141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59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an 2-Chủ đề C- 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240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Chủ</a:t>
            </a:r>
            <a:r>
              <a:rPr lang="en-US" baseline="0" smtClean="0"/>
              <a:t> đề C</a:t>
            </a:r>
            <a:r>
              <a:rPr lang="en-US" smtClean="0"/>
              <a:t>. Microsoft Excel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972300" y="190254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pPr lvl="0"/>
            <a:r>
              <a:rPr lang="en-US" smtClean="0"/>
              <a:t>Bài 1. Làm quen với dữ liệu trong trang tính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434799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000" smtClean="0">
                <a:solidFill>
                  <a:schemeClr val="bg2"/>
                </a:solidFill>
              </a:defRPr>
            </a:lvl1pPr>
            <a:lvl2pPr>
              <a:defRPr lang="en-US" smtClean="0">
                <a:solidFill>
                  <a:schemeClr val="bg2"/>
                </a:solidFill>
              </a:defRPr>
            </a:lvl2pPr>
            <a:lvl3pPr>
              <a:defRPr lang="en-US" sz="2000" smtClean="0">
                <a:solidFill>
                  <a:schemeClr val="bg2"/>
                </a:solidFill>
              </a:defRPr>
            </a:lvl3pPr>
            <a:lvl4pPr>
              <a:defRPr lang="en-US" sz="2000" smtClean="0">
                <a:solidFill>
                  <a:schemeClr val="bg2"/>
                </a:solidFill>
              </a:defRPr>
            </a:lvl4pPr>
            <a:lvl5pPr>
              <a:defRPr lang="en-US" sz="2000">
                <a:solidFill>
                  <a:schemeClr val="bg2"/>
                </a:solidFill>
              </a:defRPr>
            </a:lvl5pPr>
          </a:lstStyle>
          <a:p>
            <a:pPr lvl="0" algn="ctr"/>
            <a:r>
              <a:rPr lang="en-US" smtClean="0"/>
              <a:t>Click to edit Master text styles</a:t>
            </a:r>
          </a:p>
          <a:p>
            <a:pPr lvl="1" algn="ctr"/>
            <a:r>
              <a:rPr lang="en-US" smtClean="0"/>
              <a:t>Second level</a:t>
            </a:r>
          </a:p>
          <a:p>
            <a:pPr lvl="2" algn="ctr"/>
            <a:r>
              <a:rPr lang="en-US" smtClean="0"/>
              <a:t>Third level</a:t>
            </a:r>
          </a:p>
          <a:p>
            <a:pPr lvl="3" algn="ctr"/>
            <a:r>
              <a:rPr lang="en-US" smtClean="0"/>
              <a:t>Fourth level</a:t>
            </a:r>
          </a:p>
          <a:p>
            <a:pPr lvl="4" algn="ctr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84" y="5293653"/>
            <a:ext cx="1050544" cy="1140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18500" y="5332667"/>
            <a:ext cx="885572" cy="11058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58196" y="5721008"/>
            <a:ext cx="875608" cy="114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26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an 2-Chủ đề C-Bài 2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41459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000" smtClean="0">
                <a:solidFill>
                  <a:schemeClr val="bg2"/>
                </a:solidFill>
              </a:defRPr>
            </a:lvl1pPr>
            <a:lvl2pPr>
              <a:defRPr lang="en-US" smtClean="0">
                <a:solidFill>
                  <a:schemeClr val="bg2"/>
                </a:solidFill>
              </a:defRPr>
            </a:lvl2pPr>
            <a:lvl3pPr>
              <a:defRPr lang="en-US" sz="2000" smtClean="0">
                <a:solidFill>
                  <a:schemeClr val="bg2"/>
                </a:solidFill>
              </a:defRPr>
            </a:lvl3pPr>
            <a:lvl4pPr>
              <a:defRPr lang="en-US" sz="2000" smtClean="0">
                <a:solidFill>
                  <a:schemeClr val="bg2"/>
                </a:solidFill>
              </a:defRPr>
            </a:lvl4pPr>
            <a:lvl5pPr>
              <a:defRPr lang="en-US" sz="2000">
                <a:solidFill>
                  <a:schemeClr val="bg2"/>
                </a:solidFill>
              </a:defRPr>
            </a:lvl5pPr>
          </a:lstStyle>
          <a:p>
            <a:pPr lvl="0" algn="ctr"/>
            <a:r>
              <a:rPr lang="en-US" smtClean="0"/>
              <a:t>Click to edit Master text styles</a:t>
            </a:r>
          </a:p>
          <a:p>
            <a:pPr lvl="1" algn="ctr"/>
            <a:r>
              <a:rPr lang="en-US" smtClean="0"/>
              <a:t>Second level</a:t>
            </a:r>
          </a:p>
          <a:p>
            <a:pPr lvl="2" algn="ctr"/>
            <a:r>
              <a:rPr lang="en-US" smtClean="0"/>
              <a:t>Third level</a:t>
            </a:r>
          </a:p>
          <a:p>
            <a:pPr lvl="3" algn="ctr"/>
            <a:r>
              <a:rPr lang="en-US" smtClean="0"/>
              <a:t>Fourth level</a:t>
            </a:r>
          </a:p>
          <a:p>
            <a:pPr lvl="4" algn="ctr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2379" y="5180774"/>
            <a:ext cx="1286730" cy="124208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 userDrawn="1"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46282" t="9668" r="6808" b="46282"/>
          <a:stretch/>
        </p:blipFill>
        <p:spPr>
          <a:xfrm>
            <a:off x="10351839" y="6081424"/>
            <a:ext cx="576208" cy="576208"/>
          </a:xfrm>
          <a:prstGeom prst="ellipse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 rotWithShape="1">
          <a:blip r:embed="rId4"/>
          <a:srcRect l="46531" t="8384" r="8122" b="46269"/>
          <a:stretch/>
        </p:blipFill>
        <p:spPr>
          <a:xfrm>
            <a:off x="11317087" y="5300012"/>
            <a:ext cx="576208" cy="576208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/>
          <a:srcRect l="46789" t="7662" r="7667" b="47081"/>
          <a:stretch/>
        </p:blipFill>
        <p:spPr>
          <a:xfrm>
            <a:off x="10351839" y="5331308"/>
            <a:ext cx="578144" cy="574486"/>
          </a:xfrm>
          <a:prstGeom prst="ellipse">
            <a:avLst/>
          </a:prstGeom>
        </p:spPr>
      </p:pic>
      <p:pic>
        <p:nvPicPr>
          <p:cNvPr id="15" name="Picture 14"/>
          <p:cNvPicPr>
            <a:picLocks/>
          </p:cNvPicPr>
          <p:nvPr userDrawn="1"/>
        </p:nvPicPr>
        <p:blipFill rotWithShape="1">
          <a:blip r:embed="rId6"/>
          <a:srcRect l="46486" t="8251" r="7813" b="46048"/>
          <a:stretch/>
        </p:blipFill>
        <p:spPr>
          <a:xfrm>
            <a:off x="11317087" y="6105176"/>
            <a:ext cx="576208" cy="576208"/>
          </a:xfrm>
          <a:prstGeom prst="ellipse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32379" y="1661189"/>
            <a:ext cx="10972800" cy="515937"/>
          </a:xfrm>
        </p:spPr>
        <p:txBody>
          <a:bodyPr>
            <a:noAutofit/>
          </a:bodyPr>
          <a:lstStyle>
            <a:lvl1pPr marL="182880" indent="-182880">
              <a:buFont typeface="Arial" panose="020B0604020202020204" pitchFamily="34" charset="0"/>
              <a:buChar char="•"/>
              <a:defRPr sz="1800">
                <a:latin typeface="+mj-lt"/>
              </a:defRPr>
            </a:lvl1pPr>
            <a:lvl2pPr marL="411480" indent="-182880">
              <a:buFont typeface="Arial" panose="020B0604020202020204" pitchFamily="34" charset="0"/>
              <a:buChar char="•"/>
              <a:defRPr sz="1800">
                <a:latin typeface="+mj-lt"/>
              </a:defRPr>
            </a:lvl2pPr>
            <a:lvl3pPr marL="640080" indent="-182880">
              <a:buFont typeface="Arial" panose="020B0604020202020204" pitchFamily="34" charset="0"/>
              <a:buChar char="•"/>
              <a:defRPr sz="1800">
                <a:latin typeface="+mj-lt"/>
              </a:defRPr>
            </a:lvl3pPr>
            <a:lvl4pPr marL="868680" indent="-182880">
              <a:buFont typeface="Arial" panose="020B0604020202020204" pitchFamily="34" charset="0"/>
              <a:buChar char="•"/>
              <a:defRPr sz="1800">
                <a:latin typeface="+mj-lt"/>
              </a:defRPr>
            </a:lvl4pPr>
            <a:lvl5pPr marL="1097280" indent="-182880">
              <a:buFont typeface="Arial" panose="020B0604020202020204" pitchFamily="34" charset="0"/>
              <a:buChar char="•"/>
              <a:defRPr sz="1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7BD2B39-EB6D-4221-8FBC-AEF76462664C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72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698" r:id="rId2"/>
    <p:sldLayoutId id="2147483715" r:id="rId3"/>
    <p:sldLayoutId id="2147483716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00" y="1685137"/>
            <a:ext cx="10515600" cy="1676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err="1" smtClean="0">
                <a:solidFill>
                  <a:srgbClr val="FFFFFF"/>
                </a:solidFill>
              </a:rPr>
              <a:t>Bài</a:t>
            </a:r>
            <a:r>
              <a:rPr lang="en-US" sz="4000" b="1" dirty="0" smtClean="0">
                <a:solidFill>
                  <a:srgbClr val="FFFFFF"/>
                </a:solidFill>
              </a:rPr>
              <a:t> </a:t>
            </a:r>
            <a:r>
              <a:rPr lang="en-US" sz="4000" b="1" dirty="0" smtClean="0">
                <a:solidFill>
                  <a:srgbClr val="FFFFFF"/>
                </a:solidFill>
              </a:rPr>
              <a:t>2.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err="1"/>
              <a:t>Tớ</a:t>
            </a:r>
            <a:r>
              <a:rPr lang="en-US" sz="4000" b="1" dirty="0"/>
              <a:t> </a:t>
            </a:r>
            <a:r>
              <a:rPr lang="en-US" sz="4000" b="1" dirty="0" err="1"/>
              <a:t>biết</a:t>
            </a:r>
            <a:r>
              <a:rPr lang="en-US" sz="4000" b="1" dirty="0"/>
              <a:t> </a:t>
            </a:r>
            <a:r>
              <a:rPr lang="en-US" sz="4000" b="1" dirty="0" err="1"/>
              <a:t>quản</a:t>
            </a:r>
            <a:r>
              <a:rPr lang="en-US" sz="4000" b="1" dirty="0"/>
              <a:t> </a:t>
            </a:r>
            <a:r>
              <a:rPr lang="en-US" sz="4000" b="1" dirty="0" err="1"/>
              <a:t>lý</a:t>
            </a:r>
            <a:r>
              <a:rPr lang="en-US" sz="4000" b="1" dirty="0"/>
              <a:t> </a:t>
            </a:r>
            <a:r>
              <a:rPr lang="en-US" sz="4000" b="1" dirty="0" err="1"/>
              <a:t>dữ</a:t>
            </a:r>
            <a:r>
              <a:rPr lang="en-US" sz="4000" b="1" dirty="0"/>
              <a:t> </a:t>
            </a:r>
            <a:r>
              <a:rPr lang="en-US" sz="4000" b="1" dirty="0" err="1"/>
              <a:t>liệu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100" y="4659908"/>
            <a:ext cx="10515600" cy="1041449"/>
          </a:xfrm>
        </p:spPr>
        <p:txBody>
          <a:bodyPr numCol="2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vi-VN" sz="2400" b="1" dirty="0"/>
              <a:t>Sử dụng các công thức đơn giản để tính toán. </a:t>
            </a:r>
            <a:endParaRPr lang="en-US" sz="24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vi-VN" sz="2400" b="1" dirty="0" smtClean="0"/>
              <a:t>Lựa </a:t>
            </a:r>
            <a:r>
              <a:rPr lang="vi-VN" sz="2400" b="1" dirty="0"/>
              <a:t>chọn các loại biểu đồ để biểu diễn số liệu.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86100" y="3713685"/>
            <a:ext cx="10317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tx2"/>
                </a:solidFill>
              </a:rPr>
              <a:t>Trong </a:t>
            </a:r>
            <a:r>
              <a:rPr lang="en-US" sz="2400" dirty="0" err="1" smtClean="0">
                <a:solidFill>
                  <a:schemeClr val="tx2"/>
                </a:solidFill>
              </a:rPr>
              <a:t>bài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học</a:t>
            </a:r>
            <a:r>
              <a:rPr lang="vi-VN" sz="2400" dirty="0" smtClean="0">
                <a:solidFill>
                  <a:schemeClr val="tx2"/>
                </a:solidFill>
              </a:rPr>
              <a:t> </a:t>
            </a:r>
            <a:r>
              <a:rPr lang="vi-VN" sz="2400" dirty="0">
                <a:solidFill>
                  <a:schemeClr val="tx2"/>
                </a:solidFill>
              </a:rPr>
              <a:t>này, bạn sẽ được trang bị thêm một số kỹ năng thao tác trên số liệu như: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34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00" y="1685137"/>
            <a:ext cx="10515600" cy="167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fr-FR" sz="4400" b="1" dirty="0" err="1" smtClean="0"/>
              <a:t>Chèn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biểu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đồ</a:t>
            </a:r>
            <a:r>
              <a:rPr lang="fr-FR" sz="4400" b="1" dirty="0" smtClean="0"/>
              <a:t> - </a:t>
            </a:r>
            <a:r>
              <a:rPr lang="fr-FR" sz="4400" b="1" dirty="0" err="1" smtClean="0"/>
              <a:t>Các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thành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phần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của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biểu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đồ</a:t>
            </a:r>
            <a:endParaRPr lang="en-US" sz="2800" b="1" dirty="0">
              <a:latin typeface="UTM Duepuntozer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3368" y="4032340"/>
            <a:ext cx="10317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SGK </a:t>
            </a:r>
            <a:r>
              <a:rPr lang="en-US" sz="2800" b="1" dirty="0" err="1" smtClean="0">
                <a:solidFill>
                  <a:schemeClr val="tx2"/>
                </a:solidFill>
              </a:rPr>
              <a:t>trang</a:t>
            </a:r>
            <a:r>
              <a:rPr lang="en-US" sz="2800" b="1" dirty="0" smtClean="0">
                <a:solidFill>
                  <a:schemeClr val="tx2"/>
                </a:solidFill>
              </a:rPr>
              <a:t> 25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90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26412" y="207513"/>
            <a:ext cx="10378767" cy="641701"/>
          </a:xfrm>
        </p:spPr>
        <p:txBody>
          <a:bodyPr/>
          <a:lstStyle/>
          <a:p>
            <a:r>
              <a:rPr lang="pt-BR" sz="2400" b="1" dirty="0" smtClean="0"/>
              <a:t>Quan sát các hình ảnh và cho biết file đã sử dụng cái gì để mô tả dữ liệu của bảng? </a:t>
            </a:r>
            <a:endParaRPr lang="en-U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403709"/>
              </p:ext>
            </p:extLst>
          </p:nvPr>
        </p:nvGraphicFramePr>
        <p:xfrm>
          <a:off x="1226412" y="1410456"/>
          <a:ext cx="4572000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Bitmap Image" r:id="rId3" imgW="4572000" imgH="2419200" progId="Paint.Picture">
                  <p:embed/>
                </p:oleObj>
              </mc:Choice>
              <mc:Fallback>
                <p:oleObj name="Bitmap Image" r:id="rId3" imgW="4572000" imgH="24192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6412" y="1410456"/>
                        <a:ext cx="4572000" cy="241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916288"/>
              </p:ext>
            </p:extLst>
          </p:nvPr>
        </p:nvGraphicFramePr>
        <p:xfrm>
          <a:off x="6499779" y="1043744"/>
          <a:ext cx="5105400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Bitmap Image" r:id="rId5" imgW="5105520" imgH="3152880" progId="Paint.Picture">
                  <p:embed/>
                </p:oleObj>
              </mc:Choice>
              <mc:Fallback>
                <p:oleObj name="Bitmap Image" r:id="rId5" imgW="5105520" imgH="31528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99779" y="1043744"/>
                        <a:ext cx="5105400" cy="315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713018" y="4757761"/>
            <a:ext cx="34684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4000" b="1" dirty="0">
                <a:solidFill>
                  <a:srgbClr val="FF0000"/>
                </a:solidFill>
              </a:rPr>
              <a:t> Biểu đồ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4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963316"/>
              </p:ext>
            </p:extLst>
          </p:nvPr>
        </p:nvGraphicFramePr>
        <p:xfrm>
          <a:off x="1665562" y="3771900"/>
          <a:ext cx="8866909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Bitmap Image" r:id="rId3" imgW="12230280" imgH="4257720" progId="Paint.Picture">
                  <p:embed/>
                </p:oleObj>
              </mc:Choice>
              <mc:Fallback>
                <p:oleObj name="Bitmap Image" r:id="rId3" imgW="12230280" imgH="42577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5562" y="3771900"/>
                        <a:ext cx="8866909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40217" y="256108"/>
            <a:ext cx="9784733" cy="414593"/>
          </a:xfrm>
        </p:spPr>
        <p:txBody>
          <a:bodyPr/>
          <a:lstStyle/>
          <a:p>
            <a:pPr algn="ctr"/>
            <a:r>
              <a:rPr lang="en-US" sz="3200" b="1" dirty="0" err="1" smtClean="0"/>
              <a:t>Chèn</a:t>
            </a:r>
            <a:r>
              <a:rPr lang="en-US" sz="3200" b="1" dirty="0" smtClean="0"/>
              <a:t> </a:t>
            </a:r>
            <a:r>
              <a:rPr lang="en-US" sz="3200" b="1" dirty="0" err="1"/>
              <a:t>biểu</a:t>
            </a:r>
            <a:r>
              <a:rPr lang="en-US" sz="3200" b="1" dirty="0"/>
              <a:t> </a:t>
            </a:r>
            <a:r>
              <a:rPr lang="en-US" sz="3200" b="1" dirty="0" err="1" smtClean="0"/>
              <a:t>đồ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187999" y="826410"/>
            <a:ext cx="10201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dễ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7999" y="2079508"/>
            <a:ext cx="6096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 bước chèn biểu đồ: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B1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chọn dữ liệu cần tạo biểu đồ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B2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Insert </a:t>
            </a:r>
            <a:r>
              <a:rPr lang="nl-N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nl-N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Chart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B3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Chọn kiểu biểu đồ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2751" y="5823386"/>
            <a:ext cx="312906" cy="369332"/>
          </a:xfrm>
          <a:prstGeom prst="rect">
            <a:avLst/>
          </a:prstGeom>
          <a:solidFill>
            <a:srgbClr val="F9F9B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81201" y="3719205"/>
            <a:ext cx="457200" cy="584991"/>
          </a:xfrm>
          <a:prstGeom prst="ellipse">
            <a:avLst/>
          </a:prstGeom>
          <a:solidFill>
            <a:srgbClr val="F9F9B9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81576" y="3935427"/>
            <a:ext cx="457200" cy="584991"/>
          </a:xfrm>
          <a:prstGeom prst="ellipse">
            <a:avLst/>
          </a:prstGeom>
          <a:solidFill>
            <a:srgbClr val="F9F9B9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3779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23870" y="282138"/>
            <a:ext cx="9784733" cy="414593"/>
          </a:xfrm>
        </p:spPr>
        <p:txBody>
          <a:bodyPr/>
          <a:lstStyle/>
          <a:p>
            <a:pPr algn="ctr"/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loại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biểu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đồ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506136" y="962410"/>
            <a:ext cx="11685864" cy="256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200" b="1" dirty="0">
                <a:solidFill>
                  <a:srgbClr val="211C1E"/>
                </a:solidFill>
              </a:rPr>
              <a:t>Cột </a:t>
            </a:r>
            <a:r>
              <a:rPr lang="vi-VN" sz="2200" b="1" dirty="0" smtClean="0">
                <a:solidFill>
                  <a:srgbClr val="211C1E"/>
                </a:solidFill>
                <a:latin typeface="+mj-lt"/>
              </a:rPr>
              <a:t>(</a:t>
            </a:r>
            <a:r>
              <a:rPr lang="vi-VN" sz="2200" b="1" dirty="0" smtClean="0">
                <a:solidFill>
                  <a:srgbClr val="211C1E"/>
                </a:solidFill>
              </a:rPr>
              <a:t>Column</a:t>
            </a:r>
            <a:r>
              <a:rPr lang="vi-VN" sz="2200" b="1" dirty="0" smtClean="0">
                <a:solidFill>
                  <a:srgbClr val="211C1E"/>
                </a:solidFill>
                <a:latin typeface="+mj-lt"/>
              </a:rPr>
              <a:t>): </a:t>
            </a:r>
            <a:r>
              <a:rPr lang="vi-VN" sz="2200" dirty="0">
                <a:solidFill>
                  <a:srgbClr val="211C1E"/>
                </a:solidFill>
                <a:latin typeface="+mj-lt"/>
              </a:rPr>
              <a:t>So sánh các giá trị theo thời gian hoặc các thể loại dữ liệu theo chiều </a:t>
            </a:r>
            <a:r>
              <a:rPr lang="vi-VN" sz="2200" dirty="0" smtClean="0">
                <a:solidFill>
                  <a:srgbClr val="211C1E"/>
                </a:solidFill>
                <a:latin typeface="+mj-lt"/>
              </a:rPr>
              <a:t>dọc.</a:t>
            </a:r>
            <a:endParaRPr lang="en-US" sz="2200" dirty="0" smtClean="0">
              <a:solidFill>
                <a:srgbClr val="211C1E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200" b="1" dirty="0">
                <a:solidFill>
                  <a:srgbClr val="211C1E"/>
                </a:solidFill>
              </a:rPr>
              <a:t>Đường </a:t>
            </a:r>
            <a:r>
              <a:rPr lang="vi-VN" sz="2200" b="1" dirty="0" smtClean="0">
                <a:solidFill>
                  <a:srgbClr val="211C1E"/>
                </a:solidFill>
                <a:latin typeface="+mj-lt"/>
              </a:rPr>
              <a:t>(</a:t>
            </a:r>
            <a:r>
              <a:rPr lang="vi-VN" sz="2200" b="1" dirty="0" smtClean="0">
                <a:solidFill>
                  <a:srgbClr val="211C1E"/>
                </a:solidFill>
              </a:rPr>
              <a:t>Line</a:t>
            </a:r>
            <a:r>
              <a:rPr lang="vi-VN" sz="2200" b="1" dirty="0" smtClean="0">
                <a:solidFill>
                  <a:srgbClr val="211C1E"/>
                </a:solidFill>
                <a:latin typeface="+mj-lt"/>
              </a:rPr>
              <a:t>): </a:t>
            </a:r>
            <a:r>
              <a:rPr lang="vi-VN" sz="2200" dirty="0">
                <a:solidFill>
                  <a:srgbClr val="211C1E"/>
                </a:solidFill>
                <a:latin typeface="+mj-lt"/>
              </a:rPr>
              <a:t>So sánh xu hướng tiếp </a:t>
            </a:r>
            <a:r>
              <a:rPr lang="vi-VN" sz="2200" dirty="0" smtClean="0">
                <a:solidFill>
                  <a:srgbClr val="211C1E"/>
                </a:solidFill>
                <a:latin typeface="+mj-lt"/>
              </a:rPr>
              <a:t>theo.</a:t>
            </a:r>
            <a:endParaRPr lang="en-US" sz="2200" dirty="0" smtClean="0">
              <a:solidFill>
                <a:srgbClr val="211C1E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200" b="1" dirty="0">
                <a:solidFill>
                  <a:srgbClr val="211C1E"/>
                </a:solidFill>
              </a:rPr>
              <a:t>Bánh </a:t>
            </a:r>
            <a:r>
              <a:rPr lang="vi-VN" sz="2200" b="1" dirty="0" smtClean="0">
                <a:solidFill>
                  <a:srgbClr val="211C1E"/>
                </a:solidFill>
                <a:latin typeface="+mj-lt"/>
              </a:rPr>
              <a:t>(</a:t>
            </a:r>
            <a:r>
              <a:rPr lang="vi-VN" sz="2200" b="1" dirty="0">
                <a:solidFill>
                  <a:srgbClr val="211C1E"/>
                </a:solidFill>
              </a:rPr>
              <a:t>Pie</a:t>
            </a:r>
            <a:r>
              <a:rPr lang="vi-VN" sz="2200" b="1" dirty="0" smtClean="0">
                <a:solidFill>
                  <a:srgbClr val="211C1E"/>
                </a:solidFill>
                <a:latin typeface="+mj-lt"/>
              </a:rPr>
              <a:t>)</a:t>
            </a:r>
            <a:r>
              <a:rPr lang="vi-VN" sz="2200" dirty="0" smtClean="0">
                <a:solidFill>
                  <a:srgbClr val="211C1E"/>
                </a:solidFill>
                <a:latin typeface="+mj-lt"/>
              </a:rPr>
              <a:t>: </a:t>
            </a:r>
            <a:r>
              <a:rPr lang="vi-VN" sz="2200" dirty="0">
                <a:solidFill>
                  <a:srgbClr val="211C1E"/>
                </a:solidFill>
                <a:latin typeface="+mj-lt"/>
              </a:rPr>
              <a:t>So sách các chuỗi dữ liệu với tổng giá </a:t>
            </a:r>
            <a:r>
              <a:rPr lang="vi-VN" sz="2200" dirty="0" smtClean="0">
                <a:solidFill>
                  <a:srgbClr val="211C1E"/>
                </a:solidFill>
                <a:latin typeface="+mj-lt"/>
              </a:rPr>
              <a:t>trị.</a:t>
            </a:r>
            <a:endParaRPr lang="en-US" sz="2200" dirty="0" smtClean="0">
              <a:solidFill>
                <a:srgbClr val="211C1E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200" b="1" dirty="0">
                <a:solidFill>
                  <a:srgbClr val="211C1E"/>
                </a:solidFill>
              </a:rPr>
              <a:t>Thanh </a:t>
            </a:r>
            <a:r>
              <a:rPr lang="vi-VN" sz="2200" b="1" dirty="0" smtClean="0">
                <a:solidFill>
                  <a:srgbClr val="211C1E"/>
                </a:solidFill>
                <a:latin typeface="+mj-lt"/>
              </a:rPr>
              <a:t>(</a:t>
            </a:r>
            <a:r>
              <a:rPr lang="vi-VN" sz="2200" b="1" dirty="0">
                <a:solidFill>
                  <a:srgbClr val="211C1E"/>
                </a:solidFill>
              </a:rPr>
              <a:t>Bar</a:t>
            </a:r>
            <a:r>
              <a:rPr lang="vi-VN" sz="2200" b="1" dirty="0" smtClean="0">
                <a:solidFill>
                  <a:srgbClr val="211C1E"/>
                </a:solidFill>
                <a:latin typeface="+mj-lt"/>
              </a:rPr>
              <a:t>): </a:t>
            </a:r>
            <a:r>
              <a:rPr lang="vi-VN" sz="2200" dirty="0">
                <a:solidFill>
                  <a:srgbClr val="211C1E"/>
                </a:solidFill>
                <a:latin typeface="+mj-lt"/>
              </a:rPr>
              <a:t>So sánh các giá trị theo thời gian hoặc các thể loại dữ liệu theo chiều ngang. </a:t>
            </a:r>
            <a:endParaRPr lang="vi-VN" sz="22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716" y="3295716"/>
            <a:ext cx="7069122" cy="30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5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820446" y="67635"/>
            <a:ext cx="9784733" cy="414593"/>
          </a:xfrm>
        </p:spPr>
        <p:txBody>
          <a:bodyPr/>
          <a:lstStyle/>
          <a:p>
            <a:pPr algn="ctr"/>
            <a:r>
              <a:rPr lang="en-US" sz="2400" b="1" dirty="0" err="1"/>
              <a:t>Thay</a:t>
            </a:r>
            <a:r>
              <a:rPr lang="en-US" sz="2400" b="1" dirty="0"/>
              <a:t> </a:t>
            </a:r>
            <a:r>
              <a:rPr lang="en-US" sz="2400" b="1" dirty="0" err="1"/>
              <a:t>đổi</a:t>
            </a:r>
            <a:r>
              <a:rPr lang="en-US" sz="2400" b="1" dirty="0"/>
              <a:t> </a:t>
            </a:r>
            <a:r>
              <a:rPr lang="en-US" sz="2400" b="1" dirty="0" err="1"/>
              <a:t>bố</a:t>
            </a:r>
            <a:r>
              <a:rPr lang="en-US" sz="2400" b="1" dirty="0"/>
              <a:t> </a:t>
            </a:r>
            <a:r>
              <a:rPr lang="en-US" sz="2400" b="1" dirty="0" err="1"/>
              <a:t>cục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biểu</a:t>
            </a:r>
            <a:r>
              <a:rPr lang="en-US" sz="2400" b="1" dirty="0"/>
              <a:t> </a:t>
            </a:r>
            <a:r>
              <a:rPr lang="en-US" sz="2400" b="1" dirty="0" err="1" smtClean="0"/>
              <a:t>đồ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2379" y="1893993"/>
            <a:ext cx="6779074" cy="2124748"/>
          </a:xfrm>
        </p:spPr>
        <p:txBody>
          <a:bodyPr/>
          <a:lstStyle/>
          <a:p>
            <a:pPr algn="just">
              <a:buClrTx/>
            </a:pPr>
            <a:r>
              <a:rPr lang="vi-VN" sz="2400" b="1" dirty="0" smtClean="0">
                <a:solidFill>
                  <a:schemeClr val="bg1"/>
                </a:solidFill>
              </a:rPr>
              <a:t>Chart </a:t>
            </a:r>
            <a:r>
              <a:rPr lang="vi-VN" sz="2400" b="1" dirty="0">
                <a:solidFill>
                  <a:schemeClr val="bg1"/>
                </a:solidFill>
              </a:rPr>
              <a:t>Title</a:t>
            </a:r>
            <a:r>
              <a:rPr lang="vi-VN" sz="2400" dirty="0">
                <a:solidFill>
                  <a:schemeClr val="bg1"/>
                </a:solidFill>
              </a:rPr>
              <a:t> (Tiêu đề biểu đồ): Thêm tiêu đề cho biểu đồ</a:t>
            </a:r>
          </a:p>
          <a:p>
            <a:pPr algn="just">
              <a:buClrTx/>
            </a:pPr>
            <a:r>
              <a:rPr lang="vi-VN" sz="2400" b="1" dirty="0" smtClean="0">
                <a:solidFill>
                  <a:schemeClr val="bg1"/>
                </a:solidFill>
              </a:rPr>
              <a:t>Axis </a:t>
            </a:r>
            <a:r>
              <a:rPr lang="vi-VN" sz="2400" b="1" dirty="0">
                <a:solidFill>
                  <a:schemeClr val="bg1"/>
                </a:solidFill>
              </a:rPr>
              <a:t>Titles</a:t>
            </a:r>
            <a:r>
              <a:rPr lang="vi-VN" sz="2400" dirty="0">
                <a:solidFill>
                  <a:schemeClr val="bg1"/>
                </a:solidFill>
              </a:rPr>
              <a:t> (Tiêu đề trục): Thêm các tiêu đề vào trục ngang và dọc; Bạn cũng có thể </a:t>
            </a:r>
            <a:r>
              <a:rPr lang="vi-VN" sz="2400" dirty="0" smtClean="0">
                <a:solidFill>
                  <a:schemeClr val="bg1"/>
                </a:solidFill>
              </a:rPr>
              <a:t>tùy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vi-VN" sz="2400" dirty="0" smtClean="0">
                <a:solidFill>
                  <a:schemeClr val="bg1"/>
                </a:solidFill>
              </a:rPr>
              <a:t>chỉnh </a:t>
            </a:r>
            <a:r>
              <a:rPr lang="vi-VN" sz="2400" dirty="0">
                <a:solidFill>
                  <a:schemeClr val="bg1"/>
                </a:solidFill>
              </a:rPr>
              <a:t>các mục trong biểu đồ, chẳng hạn như đơn vị sử dụng trong trục dọc.</a:t>
            </a:r>
          </a:p>
          <a:p>
            <a:pPr algn="just">
              <a:buClrTx/>
            </a:pPr>
            <a:r>
              <a:rPr lang="vi-VN" sz="2400" b="1" dirty="0" smtClean="0">
                <a:solidFill>
                  <a:schemeClr val="bg1"/>
                </a:solidFill>
              </a:rPr>
              <a:t>Legend</a:t>
            </a:r>
            <a:r>
              <a:rPr lang="vi-VN" sz="2400" dirty="0" smtClean="0">
                <a:solidFill>
                  <a:schemeClr val="bg1"/>
                </a:solidFill>
              </a:rPr>
              <a:t> </a:t>
            </a:r>
            <a:r>
              <a:rPr lang="vi-VN" sz="2400" dirty="0">
                <a:solidFill>
                  <a:schemeClr val="bg1"/>
                </a:solidFill>
              </a:rPr>
              <a:t>(Giải thích chuỗi dữ liệu): Bao gồm phần giải thích các chuỗi dữ liệu (legend) và </a:t>
            </a:r>
            <a:r>
              <a:rPr lang="vi-VN" sz="2400" dirty="0" smtClean="0">
                <a:solidFill>
                  <a:schemeClr val="bg1"/>
                </a:solidFill>
              </a:rPr>
              <a:t>vị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vi-VN" sz="2400" dirty="0" smtClean="0">
                <a:solidFill>
                  <a:schemeClr val="bg1"/>
                </a:solidFill>
              </a:rPr>
              <a:t>trí </a:t>
            </a:r>
            <a:r>
              <a:rPr lang="vi-VN" sz="2400" dirty="0">
                <a:solidFill>
                  <a:schemeClr val="bg1"/>
                </a:solidFill>
              </a:rPr>
              <a:t>của nó trong biểu đồ</a:t>
            </a:r>
            <a:r>
              <a:rPr lang="vi-VN" sz="2400" dirty="0" smtClean="0">
                <a:solidFill>
                  <a:schemeClr val="bg1"/>
                </a:solidFill>
              </a:rPr>
              <a:t>.</a:t>
            </a:r>
            <a:endParaRPr lang="vi-VN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368" y="1845855"/>
            <a:ext cx="3202527" cy="33788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8147" y="460860"/>
            <a:ext cx="105717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17170" algn="l"/>
              </a:tabLst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 khi tạo biểu đồ ta có thể thay đổi bố cục biểu đồ để tạo ra giao diện cho biểu đồ mà bạn muốn.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217170" algn="l"/>
              </a:tabLst>
            </a:pP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 đổi những thành phần nào của biểu đồ?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17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226412" y="103326"/>
            <a:ext cx="9784733" cy="414593"/>
          </a:xfrm>
        </p:spPr>
        <p:txBody>
          <a:bodyPr/>
          <a:lstStyle/>
          <a:p>
            <a:pPr algn="ctr"/>
            <a:r>
              <a:rPr lang="en-US" sz="2400" b="1"/>
              <a:t>Thay đổi bố cục của biểu </a:t>
            </a:r>
            <a:r>
              <a:rPr lang="en-US" sz="2400" b="1" smtClean="0"/>
              <a:t>đồ</a:t>
            </a:r>
            <a:endParaRPr lang="en-US" sz="24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8000" y="810957"/>
            <a:ext cx="10972800" cy="515937"/>
          </a:xfrm>
        </p:spPr>
        <p:txBody>
          <a:bodyPr/>
          <a:lstStyle/>
          <a:p>
            <a:pPr>
              <a:buClrTx/>
            </a:pPr>
            <a:r>
              <a:rPr lang="vi-VN" sz="2400" b="1" dirty="0" smtClean="0">
                <a:solidFill>
                  <a:schemeClr val="bg1"/>
                </a:solidFill>
              </a:rPr>
              <a:t>Data </a:t>
            </a:r>
            <a:r>
              <a:rPr lang="vi-VN" sz="2400" b="1" dirty="0">
                <a:solidFill>
                  <a:schemeClr val="bg1"/>
                </a:solidFill>
              </a:rPr>
              <a:t>Labels </a:t>
            </a:r>
            <a:r>
              <a:rPr lang="vi-VN" sz="2400" dirty="0">
                <a:solidFill>
                  <a:schemeClr val="bg1"/>
                </a:solidFill>
              </a:rPr>
              <a:t>(Nhãn dữ liệu): Bao gồm các nhãn dữ liệu trên biểu đồ.</a:t>
            </a:r>
          </a:p>
          <a:p>
            <a:pPr>
              <a:buClrTx/>
            </a:pPr>
            <a:r>
              <a:rPr lang="vi-VN" sz="2400" b="1" dirty="0" smtClean="0">
                <a:solidFill>
                  <a:schemeClr val="bg1"/>
                </a:solidFill>
              </a:rPr>
              <a:t>Data </a:t>
            </a:r>
            <a:r>
              <a:rPr lang="vi-VN" sz="2400" b="1" dirty="0">
                <a:solidFill>
                  <a:schemeClr val="bg1"/>
                </a:solidFill>
              </a:rPr>
              <a:t>Table</a:t>
            </a:r>
            <a:r>
              <a:rPr lang="vi-VN" sz="2400" dirty="0">
                <a:solidFill>
                  <a:schemeClr val="bg1"/>
                </a:solidFill>
              </a:rPr>
              <a:t> (Bảng dữ liệu): Hiển thị dữ liệu của biểu đồ và nằm bên dưới biểu đồ.</a:t>
            </a:r>
          </a:p>
          <a:p>
            <a:pPr>
              <a:buClrTx/>
            </a:pPr>
            <a:r>
              <a:rPr lang="vi-VN" sz="2400" b="1" dirty="0" smtClean="0">
                <a:solidFill>
                  <a:schemeClr val="bg1"/>
                </a:solidFill>
              </a:rPr>
              <a:t>Axes</a:t>
            </a:r>
            <a:r>
              <a:rPr lang="vi-VN" sz="2400" dirty="0" smtClean="0">
                <a:solidFill>
                  <a:schemeClr val="bg1"/>
                </a:solidFill>
              </a:rPr>
              <a:t> </a:t>
            </a:r>
            <a:r>
              <a:rPr lang="vi-VN" sz="2400" dirty="0">
                <a:solidFill>
                  <a:schemeClr val="bg1"/>
                </a:solidFill>
              </a:rPr>
              <a:t>(Các trục): Bao gồm các nhãn trên các trục ngang và dọc.</a:t>
            </a:r>
          </a:p>
          <a:p>
            <a:pPr>
              <a:buClrTx/>
            </a:pPr>
            <a:r>
              <a:rPr lang="vi-VN" sz="2400" b="1" dirty="0" smtClean="0">
                <a:solidFill>
                  <a:schemeClr val="bg1"/>
                </a:solidFill>
              </a:rPr>
              <a:t>Gridlines</a:t>
            </a:r>
            <a:r>
              <a:rPr lang="vi-VN" sz="2400" dirty="0" smtClean="0">
                <a:solidFill>
                  <a:schemeClr val="bg1"/>
                </a:solidFill>
              </a:rPr>
              <a:t> </a:t>
            </a:r>
            <a:r>
              <a:rPr lang="vi-VN" sz="2400" dirty="0">
                <a:solidFill>
                  <a:schemeClr val="bg1"/>
                </a:solidFill>
              </a:rPr>
              <a:t>(Ô lưới): Bao gồm các ô lưới trên biểu đồ.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320" y="3242916"/>
            <a:ext cx="6787859" cy="346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28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45908" y="75737"/>
            <a:ext cx="10972800" cy="515937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Ví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dụ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44812"/>
              </p:ext>
            </p:extLst>
          </p:nvPr>
        </p:nvGraphicFramePr>
        <p:xfrm>
          <a:off x="796168" y="470868"/>
          <a:ext cx="10645221" cy="6387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Bitmap Image" r:id="rId3" imgW="7191360" imgH="4314960" progId="Paint.Picture">
                  <p:embed/>
                </p:oleObj>
              </mc:Choice>
              <mc:Fallback>
                <p:oleObj name="Bitmap Image" r:id="rId3" imgW="7191360" imgH="4314960" progId="Paint.Picture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6168" y="470868"/>
                        <a:ext cx="10645221" cy="6387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508813"/>
              </p:ext>
            </p:extLst>
          </p:nvPr>
        </p:nvGraphicFramePr>
        <p:xfrm>
          <a:off x="5617152" y="0"/>
          <a:ext cx="5525220" cy="292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Bitmap Image" r:id="rId5" imgW="4572000" imgH="2419200" progId="Paint.Picture">
                  <p:embed/>
                </p:oleObj>
              </mc:Choice>
              <mc:Fallback>
                <p:oleObj name="Bitmap Image" r:id="rId5" imgW="4572000" imgH="2419200" progId="Paint.Picture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7152" y="0"/>
                        <a:ext cx="5525220" cy="292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3930316" y="1661190"/>
            <a:ext cx="1925052" cy="23320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165558" y="3993278"/>
            <a:ext cx="689810" cy="7712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8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>
          <a:lnSpc>
            <a:spcPct val="150000"/>
          </a:lnSpc>
          <a:defRPr>
            <a:solidFill>
              <a:srgbClr val="211D1E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418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UTM Duepuntozero</vt:lpstr>
      <vt:lpstr>Wingdings</vt:lpstr>
      <vt:lpstr>Banded</vt:lpstr>
      <vt:lpstr>Paintbrush Picture</vt:lpstr>
      <vt:lpstr>Bài 2. Tớ biết quản lý dữ liệu</vt:lpstr>
      <vt:lpstr> Chèn biểu đồ - Các thành phần của biểu đồ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2022-02-20T12:14:40Z</dcterms:created>
  <dcterms:modified xsi:type="dcterms:W3CDTF">2022-02-20T12:14:47Z</dcterms:modified>
</cp:coreProperties>
</file>