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5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6.xml" ContentType="application/vnd.openxmlformats-officedocument.presentationml.notesSlide+xml"/>
  <Override PartName="/ppt/tags/tag19.xml" ContentType="application/vnd.openxmlformats-officedocument.presentationml.tags+xml"/>
  <Override PartName="/ppt/notesSlides/notesSlide7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heme/themeOverride4.xml" ContentType="application/vnd.openxmlformats-officedocument.themeOverride+xml"/>
  <Override PartName="/ppt/tags/tag36.xml" ContentType="application/vnd.openxmlformats-officedocument.presentationml.tags+xml"/>
  <Override PartName="/ppt/notesSlides/notesSlide8.xml" ContentType="application/vnd.openxmlformats-officedocument.presentationml.notesSlide+xml"/>
  <Override PartName="/ppt/tags/tag37.xml" ContentType="application/vnd.openxmlformats-officedocument.presentationml.tags+xml"/>
  <Override PartName="/ppt/notesSlides/notesSlide9.xml" ContentType="application/vnd.openxmlformats-officedocument.presentationml.notesSlide+xml"/>
  <Override PartName="/ppt/tags/tag38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319" r:id="rId5"/>
    <p:sldId id="321" r:id="rId6"/>
    <p:sldId id="320" r:id="rId7"/>
    <p:sldId id="322" r:id="rId8"/>
    <p:sldId id="323" r:id="rId9"/>
    <p:sldId id="329" r:id="rId10"/>
    <p:sldId id="313" r:id="rId11"/>
    <p:sldId id="325" r:id="rId12"/>
    <p:sldId id="306" r:id="rId13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68AC7A"/>
    <a:srgbClr val="529084"/>
    <a:srgbClr val="43756C"/>
    <a:srgbClr val="E3943C"/>
    <a:srgbClr val="6A4B2E"/>
    <a:srgbClr val="F3D35A"/>
    <a:srgbClr val="D1F2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29" autoAdjust="0"/>
  </p:normalViewPr>
  <p:slideViewPr>
    <p:cSldViewPr snapToGrid="0">
      <p:cViewPr varScale="1">
        <p:scale>
          <a:sx n="65" d="100"/>
          <a:sy n="65" d="100"/>
        </p:scale>
        <p:origin x="85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19B5F-BF25-4B3D-AAD2-271E16EACD1C}" type="datetimeFigureOut">
              <a:rPr lang="zh-CN" altLang="en-US" smtClean="0"/>
              <a:t>2022/2/4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0D9430-8BE5-4EE2-8DE9-20E42445A7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8036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D9430-8BE5-4EE2-8DE9-20E42445A7F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45328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D9430-8BE5-4EE2-8DE9-20E42445A7F4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4758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D9430-8BE5-4EE2-8DE9-20E42445A7F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5215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D9430-8BE5-4EE2-8DE9-20E42445A7F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9672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D9430-8BE5-4EE2-8DE9-20E42445A7F4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9672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D9430-8BE5-4EE2-8DE9-20E42445A7F4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2738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D9430-8BE5-4EE2-8DE9-20E42445A7F4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96725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D9430-8BE5-4EE2-8DE9-20E42445A7F4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27387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D9430-8BE5-4EE2-8DE9-20E42445A7F4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27387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D9430-8BE5-4EE2-8DE9-20E42445A7F4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2738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2173C4-1986-450D-AC7E-0ECA4099E2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02594DB-D89A-49B6-94B5-BDB061394A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E460B8C-8B39-4BAA-B2E7-BAEF2EE69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978C1-D2CC-4652-BE4C-6B55623E5868}" type="datetimeFigureOut">
              <a:rPr lang="zh-CN" altLang="en-US" smtClean="0"/>
              <a:t>2022/2/4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C6BB4B0-C0F5-4FDA-A785-AA2129DF1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E8B6068-9E88-4E07-917E-1B5AEAC65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D719-EE6B-459F-BB1D-8B46458787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137335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8A9A3B-9B72-4B76-8DAD-98CADB53B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5CF679B-06E6-4E96-B27A-DA15142AC7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28921B5-7502-4707-B168-49AEE5C5D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978C1-D2CC-4652-BE4C-6B55623E5868}" type="datetimeFigureOut">
              <a:rPr lang="zh-CN" altLang="en-US" smtClean="0"/>
              <a:t>2022/2/4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1FFE8B8-676B-4453-856A-5D08C7532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D08F932-90C2-4732-B78D-404A266D7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D719-EE6B-459F-BB1D-8B46458787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0297523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A0FB77E-EE39-4E71-8799-4AD931B1C5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9622311-9F67-4A9C-A2D4-C14EB2E9AA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195ED25-6D5A-4E3C-9C8C-CF7DC6EA5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978C1-D2CC-4652-BE4C-6B55623E5868}" type="datetimeFigureOut">
              <a:rPr lang="zh-CN" altLang="en-US" smtClean="0"/>
              <a:t>2022/2/4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F3ECD97-5078-44C5-AA4A-4E420EE89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A669FB9-8443-42FC-BCFB-A5BF74BA1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D719-EE6B-459F-BB1D-8B46458787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085909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F8D6CC-F970-489B-A1C0-60DB5C25E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8C78C2E-7685-4034-B3FC-E7B64EBE3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E1BA85F-B4EC-4E11-BDAF-3ACBD5A7E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978C1-D2CC-4652-BE4C-6B55623E5868}" type="datetimeFigureOut">
              <a:rPr lang="zh-CN" altLang="en-US" smtClean="0"/>
              <a:t>2022/2/4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3EA6F81-B076-4379-8DFB-1FB357DA8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C07BCCB-2B3D-44F3-9CA8-ACDF488F4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D719-EE6B-459F-BB1D-8B46458787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7134873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055329-945E-4BC0-A4F0-A290683E4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71B8756-850F-410A-BC20-6BCC6E9EB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5A68C51-68B3-44F0-9D3F-59DA9820E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978C1-D2CC-4652-BE4C-6B55623E5868}" type="datetimeFigureOut">
              <a:rPr lang="zh-CN" altLang="en-US" smtClean="0"/>
              <a:t>2022/2/4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8B5B8A9-EE5D-42DF-BC8B-93034E0D2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C76395B-4A8A-4287-B5BE-38249FA5B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D719-EE6B-459F-BB1D-8B46458787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7284710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D38156-860F-4CD7-B6FF-32903628D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F9BF8EC-C9AA-4195-94C2-BA20D3B58E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A56C189-A9BF-4684-B424-D7D741676E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713D11E-07E9-4930-A926-8BBFE6BB1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978C1-D2CC-4652-BE4C-6B55623E5868}" type="datetimeFigureOut">
              <a:rPr lang="zh-CN" altLang="en-US" smtClean="0"/>
              <a:t>2022/2/4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131BB36-C9FF-4F3E-B95A-7CD38C015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8182A5F-0835-41FA-AFB3-F45408F00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D719-EE6B-459F-BB1D-8B46458787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5462461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44A696-8921-4C56-BDE7-546F348E9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D328E5C-CDBC-4CF7-9D73-59F184505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B8E705F-332B-497C-BC73-1019D35096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3087FC8-9858-450F-A885-630AD9B029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BEE1CD0-0E28-443C-8C94-535F20F51C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02882EFE-3CE0-4AC6-AA71-157DDAF03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978C1-D2CC-4652-BE4C-6B55623E5868}" type="datetimeFigureOut">
              <a:rPr lang="zh-CN" altLang="en-US" smtClean="0"/>
              <a:t>2022/2/4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1A04B3FE-04DC-4013-9D4C-9F7F36058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5688C6D-0C61-48B5-8CB6-8B8FBD640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D719-EE6B-459F-BB1D-8B46458787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6886023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DCE14A-385B-46E2-AF79-8878FF986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D2110A8-3ABC-4DFF-B402-14D149047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978C1-D2CC-4652-BE4C-6B55623E5868}" type="datetimeFigureOut">
              <a:rPr lang="zh-CN" altLang="en-US" smtClean="0"/>
              <a:t>2022/2/4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6292C7A-4423-4513-80A7-670B18063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0C4765D-17A4-42E9-84D8-4FADD7385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D719-EE6B-459F-BB1D-8B46458787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1013253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D2B7137-4F5D-467A-A74A-E4838A3C3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978C1-D2CC-4652-BE4C-6B55623E5868}" type="datetimeFigureOut">
              <a:rPr lang="zh-CN" altLang="en-US" smtClean="0"/>
              <a:t>2022/2/4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B9A0EF5-BEA8-4932-9CE5-390B4F227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D9A3F9E-2F77-43AD-9A80-FC09E14D3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D719-EE6B-459F-BB1D-8B46458787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5504035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6089AC-F800-4F89-A8FD-5BDCFB249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29F7EE5-510F-4CA5-B798-769A4B4A3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D7D1304-5B76-4D16-BAB4-90330D3065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E278514-B8C7-430C-BA67-9FCF7CF79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978C1-D2CC-4652-BE4C-6B55623E5868}" type="datetimeFigureOut">
              <a:rPr lang="zh-CN" altLang="en-US" smtClean="0"/>
              <a:t>2022/2/4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4FF16F9-FF5F-4B1B-BBCE-96D422F26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51479C1-1B37-4F9B-9C0B-1F5BF42AC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D719-EE6B-459F-BB1D-8B46458787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6517031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224F56-CBFC-4B75-8167-63856BFC3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5228F2C-854F-4743-B8E5-58E893F3D8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5042F3D-2109-4F55-A484-062C7E2B54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576B166-4DC0-4667-AE9F-9ED56DD45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978C1-D2CC-4652-BE4C-6B55623E5868}" type="datetimeFigureOut">
              <a:rPr lang="zh-CN" altLang="en-US" smtClean="0"/>
              <a:t>2022/2/4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5C4265C-80CF-4EF6-ADB8-941341F39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AAB5CBA-CD9F-4C1F-836F-141D4E151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D719-EE6B-459F-BB1D-8B46458787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52433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1F2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8FEB8EC-B106-45BF-BB1E-DED43FF8D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8A6ADEA-BF04-4256-84DF-0FC20034A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7CAF5ED-950C-4E15-9B10-217DA502CB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978C1-D2CC-4652-BE4C-6B55623E5868}" type="datetimeFigureOut">
              <a:rPr lang="zh-CN" altLang="en-US" smtClean="0"/>
              <a:t>2022/2/4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AA20B8F-0887-47FA-91AF-E620A295D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32BB721-8B16-4DF1-80E6-D9C348064A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5D719-EE6B-459F-BB1D-8B46458787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132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8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4" Type="http://schemas.openxmlformats.org/officeDocument/2006/relationships/image" Target="../media/image1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9.png"/><Relationship Id="rId2" Type="http://schemas.openxmlformats.org/officeDocument/2006/relationships/tags" Target="../tags/tag36.x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28.png"/><Relationship Id="rId5" Type="http://schemas.openxmlformats.org/officeDocument/2006/relationships/image" Target="../media/image14.png"/><Relationship Id="rId4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notesSlide" Target="../notesSlides/notesSlide10.xml"/><Relationship Id="rId21" Type="http://schemas.openxmlformats.org/officeDocument/2006/relationships/image" Target="../media/image18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1" Type="http://schemas.openxmlformats.org/officeDocument/2006/relationships/tags" Target="../tags/tag38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4" Type="http://schemas.openxmlformats.org/officeDocument/2006/relationships/image" Target="../media/image1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10" Type="http://schemas.microsoft.com/office/2007/relationships/hdphoto" Target="../media/hdphoto1.wdp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tags" Target="../tags/tag3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2.xml"/><Relationship Id="rId1" Type="http://schemas.openxmlformats.org/officeDocument/2006/relationships/themeOverride" Target="../theme/themeOverride3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image" Target="../media/image2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tags" Target="../tags/tag8.xml"/><Relationship Id="rId7" Type="http://schemas.openxmlformats.org/officeDocument/2006/relationships/image" Target="../media/image25.pn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tags" Target="../tags/tag12.xml"/><Relationship Id="rId7" Type="http://schemas.openxmlformats.org/officeDocument/2006/relationships/notesSlide" Target="../notesSlides/notesSlide5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tags" Target="../tags/tag17.xml"/><Relationship Id="rId7" Type="http://schemas.openxmlformats.org/officeDocument/2006/relationships/image" Target="../media/image25.png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5" Type="http://schemas.openxmlformats.org/officeDocument/2006/relationships/image" Target="../media/image27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10" Type="http://schemas.openxmlformats.org/officeDocument/2006/relationships/image" Target="../media/image14.png"/><Relationship Id="rId4" Type="http://schemas.openxmlformats.org/officeDocument/2006/relationships/tags" Target="../tags/tag23.xml"/><Relationship Id="rId9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10" Type="http://schemas.openxmlformats.org/officeDocument/2006/relationships/image" Target="../media/image14.png"/><Relationship Id="rId4" Type="http://schemas.openxmlformats.org/officeDocument/2006/relationships/tags" Target="../tags/tag31.xml"/><Relationship Id="rId9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1F2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图片 85">
            <a:extLst>
              <a:ext uri="{FF2B5EF4-FFF2-40B4-BE49-F238E27FC236}">
                <a16:creationId xmlns:a16="http://schemas.microsoft.com/office/drawing/2014/main" id="{D7B7CFE0-8F74-4D40-B347-BFA6E69AFF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7764" y="4236827"/>
            <a:ext cx="1743607" cy="2688569"/>
          </a:xfrm>
          <a:prstGeom prst="rect">
            <a:avLst/>
          </a:prstGeom>
        </p:spPr>
      </p:pic>
      <p:sp>
        <p:nvSpPr>
          <p:cNvPr id="30" name="TextBox 26">
            <a:extLst>
              <a:ext uri="{FF2B5EF4-FFF2-40B4-BE49-F238E27FC236}">
                <a16:creationId xmlns:a16="http://schemas.microsoft.com/office/drawing/2014/main" id="{E5565EFF-784E-4143-93E7-5B9EF2C133B1}"/>
              </a:ext>
            </a:extLst>
          </p:cNvPr>
          <p:cNvSpPr txBox="1"/>
          <p:nvPr/>
        </p:nvSpPr>
        <p:spPr>
          <a:xfrm>
            <a:off x="3986726" y="321829"/>
            <a:ext cx="5122310" cy="800215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US" altLang="zh-CN" sz="4400" b="1" dirty="0" smtClean="0">
                <a:solidFill>
                  <a:srgbClr val="E3943C"/>
                </a:solidFill>
                <a:latin typeface="Arial" pitchFamily="34" charset="0"/>
                <a:ea typeface="微软雅黑" panose="020B0503020204020204" pitchFamily="34" charset="-122"/>
                <a:cs typeface="Arial" pitchFamily="34" charset="0"/>
              </a:rPr>
              <a:t>TIN HỌC LỚP 5</a:t>
            </a:r>
            <a:endParaRPr lang="zh-CN" altLang="en-US" sz="4400" b="1" dirty="0">
              <a:solidFill>
                <a:srgbClr val="E3943C"/>
              </a:solidFill>
              <a:latin typeface="Arial" pitchFamily="34" charset="0"/>
              <a:ea typeface="微软雅黑" panose="020B0503020204020204" pitchFamily="34" charset="-122"/>
              <a:cs typeface="Arial" pitchFamily="34" charset="0"/>
            </a:endParaRPr>
          </a:p>
        </p:txBody>
      </p:sp>
      <p:sp>
        <p:nvSpPr>
          <p:cNvPr id="37" name="TextBox 33">
            <a:extLst>
              <a:ext uri="{FF2B5EF4-FFF2-40B4-BE49-F238E27FC236}">
                <a16:creationId xmlns:a16="http://schemas.microsoft.com/office/drawing/2014/main" id="{F46EBE4B-7F3B-40BA-B448-DD8563431909}"/>
              </a:ext>
            </a:extLst>
          </p:cNvPr>
          <p:cNvSpPr txBox="1"/>
          <p:nvPr/>
        </p:nvSpPr>
        <p:spPr>
          <a:xfrm>
            <a:off x="1994688" y="2160556"/>
            <a:ext cx="8831099" cy="800215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altLang="zh-CN" sz="44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Bài</a:t>
            </a:r>
            <a:r>
              <a:rPr lang="en-US" altLang="zh-CN" sz="4400" b="1" i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zh-CN" sz="44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1: </a:t>
            </a:r>
            <a:r>
              <a:rPr lang="en-US" altLang="zh-CN" sz="44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Những</a:t>
            </a:r>
            <a:r>
              <a:rPr lang="en-US" altLang="zh-CN" sz="44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zh-CN" sz="44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gì</a:t>
            </a:r>
            <a:r>
              <a:rPr lang="en-US" altLang="zh-CN" sz="44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zh-CN" sz="44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em</a:t>
            </a:r>
            <a:r>
              <a:rPr lang="en-US" altLang="zh-CN" sz="44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zh-CN" sz="44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đã</a:t>
            </a:r>
            <a:r>
              <a:rPr lang="en-US" altLang="zh-CN" sz="44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zh-CN" sz="44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biết</a:t>
            </a:r>
            <a:r>
              <a:rPr lang="en-US" altLang="zh-CN" sz="44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(</a:t>
            </a:r>
            <a:r>
              <a:rPr lang="en-US" altLang="zh-CN" sz="44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Tiết</a:t>
            </a:r>
            <a:r>
              <a:rPr lang="en-US" altLang="zh-CN" sz="44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zh-CN" sz="44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1+2)</a:t>
            </a:r>
            <a:endParaRPr lang="zh-CN" altLang="en-US" sz="4400" b="1" i="1" dirty="0"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72" name="图片 71">
            <a:extLst>
              <a:ext uri="{FF2B5EF4-FFF2-40B4-BE49-F238E27FC236}">
                <a16:creationId xmlns:a16="http://schemas.microsoft.com/office/drawing/2014/main" id="{850A5876-3BA9-4032-8245-0ED5D07082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147173" y="3472290"/>
            <a:ext cx="3456732" cy="3865199"/>
          </a:xfrm>
          <a:prstGeom prst="rect">
            <a:avLst/>
          </a:prstGeom>
        </p:spPr>
      </p:pic>
      <p:pic>
        <p:nvPicPr>
          <p:cNvPr id="73" name="图片 72">
            <a:extLst>
              <a:ext uri="{FF2B5EF4-FFF2-40B4-BE49-F238E27FC236}">
                <a16:creationId xmlns:a16="http://schemas.microsoft.com/office/drawing/2014/main" id="{A2194861-2222-4D37-9B9B-DA1A254D7BF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30082" y="4321187"/>
            <a:ext cx="1463167" cy="2822693"/>
          </a:xfrm>
          <a:prstGeom prst="rect">
            <a:avLst/>
          </a:prstGeom>
        </p:spPr>
      </p:pic>
      <p:pic>
        <p:nvPicPr>
          <p:cNvPr id="74" name="图片 73">
            <a:extLst>
              <a:ext uri="{FF2B5EF4-FFF2-40B4-BE49-F238E27FC236}">
                <a16:creationId xmlns:a16="http://schemas.microsoft.com/office/drawing/2014/main" id="{5FC71F64-3410-42A9-9E39-E2712536443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46405" y="3980458"/>
            <a:ext cx="1639966" cy="3164098"/>
          </a:xfrm>
          <a:prstGeom prst="rect">
            <a:avLst/>
          </a:prstGeom>
        </p:spPr>
      </p:pic>
      <p:pic>
        <p:nvPicPr>
          <p:cNvPr id="75" name="图片 74">
            <a:extLst>
              <a:ext uri="{FF2B5EF4-FFF2-40B4-BE49-F238E27FC236}">
                <a16:creationId xmlns:a16="http://schemas.microsoft.com/office/drawing/2014/main" id="{B67111E5-442F-4BB3-991F-4282255F3A5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40713" y="4462795"/>
            <a:ext cx="1743607" cy="2682472"/>
          </a:xfrm>
          <a:prstGeom prst="rect">
            <a:avLst/>
          </a:prstGeom>
        </p:spPr>
      </p:pic>
      <p:pic>
        <p:nvPicPr>
          <p:cNvPr id="76" name="图片 75">
            <a:extLst>
              <a:ext uri="{FF2B5EF4-FFF2-40B4-BE49-F238E27FC236}">
                <a16:creationId xmlns:a16="http://schemas.microsoft.com/office/drawing/2014/main" id="{58E96149-7108-426E-AFF5-2E663D5FB0D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643230" y="4565929"/>
            <a:ext cx="2182557" cy="2243522"/>
          </a:xfrm>
          <a:prstGeom prst="rect">
            <a:avLst/>
          </a:prstGeom>
        </p:spPr>
      </p:pic>
      <p:pic>
        <p:nvPicPr>
          <p:cNvPr id="77" name="图片 76">
            <a:extLst>
              <a:ext uri="{FF2B5EF4-FFF2-40B4-BE49-F238E27FC236}">
                <a16:creationId xmlns:a16="http://schemas.microsoft.com/office/drawing/2014/main" id="{9FD36772-EA3B-4D1A-81FF-32149C6DA46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99363" y="4394495"/>
            <a:ext cx="1548518" cy="2767824"/>
          </a:xfrm>
          <a:prstGeom prst="rect">
            <a:avLst/>
          </a:prstGeom>
        </p:spPr>
      </p:pic>
      <p:pic>
        <p:nvPicPr>
          <p:cNvPr id="78" name="图片 77">
            <a:extLst>
              <a:ext uri="{FF2B5EF4-FFF2-40B4-BE49-F238E27FC236}">
                <a16:creationId xmlns:a16="http://schemas.microsoft.com/office/drawing/2014/main" id="{276FA5E7-F07A-43BF-BDC4-E590B27671D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451151" y="6064329"/>
            <a:ext cx="737680" cy="755970"/>
          </a:xfrm>
          <a:prstGeom prst="rect">
            <a:avLst/>
          </a:prstGeom>
        </p:spPr>
      </p:pic>
      <p:pic>
        <p:nvPicPr>
          <p:cNvPr id="79" name="图片 78">
            <a:extLst>
              <a:ext uri="{FF2B5EF4-FFF2-40B4-BE49-F238E27FC236}">
                <a16:creationId xmlns:a16="http://schemas.microsoft.com/office/drawing/2014/main" id="{E894F360-A9F0-4A42-80D8-3D9FFE35D20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94565" y="6145952"/>
            <a:ext cx="597460" cy="1054699"/>
          </a:xfrm>
          <a:prstGeom prst="rect">
            <a:avLst/>
          </a:prstGeom>
        </p:spPr>
      </p:pic>
      <p:pic>
        <p:nvPicPr>
          <p:cNvPr id="80" name="图片 79">
            <a:extLst>
              <a:ext uri="{FF2B5EF4-FFF2-40B4-BE49-F238E27FC236}">
                <a16:creationId xmlns:a16="http://schemas.microsoft.com/office/drawing/2014/main" id="{573CC78A-1868-4003-9BAB-23A2A99A485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208653" y="5449395"/>
            <a:ext cx="676715" cy="1682642"/>
          </a:xfrm>
          <a:prstGeom prst="rect">
            <a:avLst/>
          </a:prstGeom>
        </p:spPr>
      </p:pic>
      <p:pic>
        <p:nvPicPr>
          <p:cNvPr id="81" name="图片 80">
            <a:extLst>
              <a:ext uri="{FF2B5EF4-FFF2-40B4-BE49-F238E27FC236}">
                <a16:creationId xmlns:a16="http://schemas.microsoft.com/office/drawing/2014/main" id="{CE5CD477-71C6-4665-9EDE-6D2F17F98C1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638056" y="5661773"/>
            <a:ext cx="609653" cy="1524132"/>
          </a:xfrm>
          <a:prstGeom prst="rect">
            <a:avLst/>
          </a:prstGeom>
        </p:spPr>
      </p:pic>
      <p:pic>
        <p:nvPicPr>
          <p:cNvPr id="82" name="图片 81">
            <a:extLst>
              <a:ext uri="{FF2B5EF4-FFF2-40B4-BE49-F238E27FC236}">
                <a16:creationId xmlns:a16="http://schemas.microsoft.com/office/drawing/2014/main" id="{58992810-63D7-49DD-A8BD-9D01A1A26289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240342" y="6076357"/>
            <a:ext cx="731583" cy="755970"/>
          </a:xfrm>
          <a:prstGeom prst="rect">
            <a:avLst/>
          </a:prstGeom>
        </p:spPr>
      </p:pic>
      <p:pic>
        <p:nvPicPr>
          <p:cNvPr id="83" name="图片 82">
            <a:extLst>
              <a:ext uri="{FF2B5EF4-FFF2-40B4-BE49-F238E27FC236}">
                <a16:creationId xmlns:a16="http://schemas.microsoft.com/office/drawing/2014/main" id="{563B4DB3-D2BA-425E-98E8-5DF204D9EFC7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048903" y="5322950"/>
            <a:ext cx="676715" cy="1682642"/>
          </a:xfrm>
          <a:prstGeom prst="rect">
            <a:avLst/>
          </a:prstGeom>
        </p:spPr>
      </p:pic>
      <p:pic>
        <p:nvPicPr>
          <p:cNvPr id="84" name="图片 83">
            <a:extLst>
              <a:ext uri="{FF2B5EF4-FFF2-40B4-BE49-F238E27FC236}">
                <a16:creationId xmlns:a16="http://schemas.microsoft.com/office/drawing/2014/main" id="{F8DDBB8E-C196-48CE-B0CD-E27BB50E76E2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199235" y="5688003"/>
            <a:ext cx="1268078" cy="1542422"/>
          </a:xfrm>
          <a:prstGeom prst="rect">
            <a:avLst/>
          </a:prstGeom>
        </p:spPr>
      </p:pic>
      <p:pic>
        <p:nvPicPr>
          <p:cNvPr id="85" name="图片 84">
            <a:extLst>
              <a:ext uri="{FF2B5EF4-FFF2-40B4-BE49-F238E27FC236}">
                <a16:creationId xmlns:a16="http://schemas.microsoft.com/office/drawing/2014/main" id="{51FF7851-CDDA-473D-88C3-17B78A88CA07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9796366" y="3460495"/>
            <a:ext cx="3456732" cy="3865199"/>
          </a:xfrm>
          <a:prstGeom prst="rect">
            <a:avLst/>
          </a:prstGeom>
        </p:spPr>
      </p:pic>
      <p:pic>
        <p:nvPicPr>
          <p:cNvPr id="89" name="图片 88">
            <a:extLst>
              <a:ext uri="{FF2B5EF4-FFF2-40B4-BE49-F238E27FC236}">
                <a16:creationId xmlns:a16="http://schemas.microsoft.com/office/drawing/2014/main" id="{1CFE319A-FCDD-47D0-AC3C-44B7D3764D02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946565" y="2985355"/>
            <a:ext cx="1353429" cy="4267570"/>
          </a:xfrm>
          <a:prstGeom prst="rect">
            <a:avLst/>
          </a:prstGeom>
        </p:spPr>
      </p:pic>
      <p:pic>
        <p:nvPicPr>
          <p:cNvPr id="90" name="图片 89">
            <a:extLst>
              <a:ext uri="{FF2B5EF4-FFF2-40B4-BE49-F238E27FC236}">
                <a16:creationId xmlns:a16="http://schemas.microsoft.com/office/drawing/2014/main" id="{4F6E7E33-6BAC-43A3-ACD9-A22B8B77B07F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93327" y="1759755"/>
            <a:ext cx="1164437" cy="1201016"/>
          </a:xfrm>
          <a:prstGeom prst="rect">
            <a:avLst/>
          </a:prstGeom>
        </p:spPr>
      </p:pic>
      <p:pic>
        <p:nvPicPr>
          <p:cNvPr id="88" name="图片 87">
            <a:extLst>
              <a:ext uri="{FF2B5EF4-FFF2-40B4-BE49-F238E27FC236}">
                <a16:creationId xmlns:a16="http://schemas.microsoft.com/office/drawing/2014/main" id="{9EA91EAB-2198-4BCD-A454-68512A1A4979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9830495" y="2876499"/>
            <a:ext cx="1353429" cy="4267570"/>
          </a:xfrm>
          <a:prstGeom prst="rect">
            <a:avLst/>
          </a:prstGeom>
        </p:spPr>
      </p:pic>
      <p:sp>
        <p:nvSpPr>
          <p:cNvPr id="29" name="TextBox 26">
            <a:extLst>
              <a:ext uri="{FF2B5EF4-FFF2-40B4-BE49-F238E27FC236}">
                <a16:creationId xmlns:a16="http://schemas.microsoft.com/office/drawing/2014/main" id="{E5565EFF-784E-4143-93E7-5B9EF2C133B1}"/>
              </a:ext>
            </a:extLst>
          </p:cNvPr>
          <p:cNvSpPr txBox="1"/>
          <p:nvPr/>
        </p:nvSpPr>
        <p:spPr>
          <a:xfrm>
            <a:off x="2396819" y="1220552"/>
            <a:ext cx="9398828" cy="800215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US" altLang="zh-CN" sz="4400" b="1" dirty="0" smtClean="0">
                <a:solidFill>
                  <a:srgbClr val="C00000"/>
                </a:solidFill>
                <a:ea typeface="微软雅黑" panose="020B0503020204020204" pitchFamily="34" charset="-122"/>
              </a:rPr>
              <a:t>CHỦ ĐỀ 4 – THẾ GIỚI LOGO</a:t>
            </a:r>
            <a:endParaRPr lang="zh-CN" altLang="en-US" sz="4400" b="1" dirty="0">
              <a:solidFill>
                <a:srgbClr val="C00000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170088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A_图片 49">
            <a:extLst>
              <a:ext uri="{FF2B5EF4-FFF2-40B4-BE49-F238E27FC236}">
                <a16:creationId xmlns:a16="http://schemas.microsoft.com/office/drawing/2014/main" id="{307E62FA-9C4D-40FA-9BEA-74106901A595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72698" y="68602"/>
            <a:ext cx="676385" cy="822718"/>
          </a:xfrm>
          <a:prstGeom prst="rect">
            <a:avLst/>
          </a:prstGeom>
        </p:spPr>
      </p:pic>
      <p:sp>
        <p:nvSpPr>
          <p:cNvPr id="18" name="文本框 17">
            <a:extLst>
              <a:ext uri="{FF2B5EF4-FFF2-40B4-BE49-F238E27FC236}">
                <a16:creationId xmlns:a16="http://schemas.microsoft.com/office/drawing/2014/main" id="{BBB3E772-19E0-4198-9A8F-8E564E988694}"/>
              </a:ext>
            </a:extLst>
          </p:cNvPr>
          <p:cNvSpPr txBox="1"/>
          <p:nvPr/>
        </p:nvSpPr>
        <p:spPr>
          <a:xfrm>
            <a:off x="768132" y="87086"/>
            <a:ext cx="10915868" cy="126188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sz="2800" b="1" smtClean="0">
                <a:solidFill>
                  <a:srgbClr val="FF0000"/>
                </a:solidFill>
                <a:latin typeface="Arial" pitchFamily="34" charset="0"/>
                <a:ea typeface="微软雅黑" panose="020B0503020204020204" pitchFamily="34" charset="-122"/>
                <a:cs typeface="Arial" pitchFamily="34" charset="0"/>
              </a:rPr>
              <a:t>Bài 2 – SGK 85: </a:t>
            </a:r>
            <a:r>
              <a:rPr lang="en-US" sz="2800">
                <a:latin typeface="Arial" pitchFamily="34" charset="0"/>
                <a:cs typeface="Arial" pitchFamily="34" charset="0"/>
              </a:rPr>
              <a:t>Điền các câu lệnh, số đúng vào chỗ chấm để vẽ các hình theo mẫu rồi kiểm tra lại kết quả trên máy tính.</a:t>
            </a:r>
          </a:p>
          <a:p>
            <a:r>
              <a:rPr lang="en-US" altLang="zh-CN" sz="2000" b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4AE12E25-4F42-4589-9474-27A3BC197A10}"/>
              </a:ext>
            </a:extLst>
          </p:cNvPr>
          <p:cNvSpPr/>
          <p:nvPr/>
        </p:nvSpPr>
        <p:spPr>
          <a:xfrm>
            <a:off x="768132" y="501552"/>
            <a:ext cx="10499942" cy="5216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altLang="zh-CN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824747"/>
              </p:ext>
            </p:extLst>
          </p:nvPr>
        </p:nvGraphicFramePr>
        <p:xfrm>
          <a:off x="410890" y="1209776"/>
          <a:ext cx="11302139" cy="5333118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81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9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2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9125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latin typeface="Arial" pitchFamily="34" charset="0"/>
                          <a:cs typeface="Arial" pitchFamily="34" charset="0"/>
                        </a:rPr>
                        <a:t>Dòng</a:t>
                      </a:r>
                      <a:r>
                        <a:rPr lang="en-US" sz="2800" baseline="0" smtClean="0">
                          <a:latin typeface="Arial" pitchFamily="34" charset="0"/>
                          <a:cs typeface="Arial" pitchFamily="34" charset="0"/>
                        </a:rPr>
                        <a:t> lệnh 1</a:t>
                      </a:r>
                      <a:endParaRPr lang="en-US" sz="2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latin typeface="Arial" pitchFamily="34" charset="0"/>
                          <a:cs typeface="Arial" pitchFamily="34" charset="0"/>
                        </a:rPr>
                        <a:t>Dòng</a:t>
                      </a:r>
                      <a:r>
                        <a:rPr lang="en-US" sz="2800" baseline="0" smtClean="0">
                          <a:latin typeface="Arial" pitchFamily="34" charset="0"/>
                          <a:cs typeface="Arial" pitchFamily="34" charset="0"/>
                        </a:rPr>
                        <a:t> lệnh 2</a:t>
                      </a:r>
                      <a:endParaRPr lang="en-US" sz="2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latin typeface="Arial" pitchFamily="34" charset="0"/>
                          <a:cs typeface="Arial" pitchFamily="34" charset="0"/>
                        </a:rPr>
                        <a:t>Dòng</a:t>
                      </a:r>
                      <a:r>
                        <a:rPr lang="en-US" sz="2800" baseline="0" smtClean="0">
                          <a:latin typeface="Arial" pitchFamily="34" charset="0"/>
                          <a:cs typeface="Arial" pitchFamily="34" charset="0"/>
                        </a:rPr>
                        <a:t> lệnh 3</a:t>
                      </a:r>
                      <a:endParaRPr lang="en-US" sz="2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latin typeface="Arial" pitchFamily="34" charset="0"/>
                          <a:cs typeface="Arial" pitchFamily="34" charset="0"/>
                        </a:rPr>
                        <a:t>Kết</a:t>
                      </a:r>
                      <a:r>
                        <a:rPr lang="en-US" sz="2800" baseline="0" smtClean="0">
                          <a:latin typeface="Arial" pitchFamily="34" charset="0"/>
                          <a:cs typeface="Arial" pitchFamily="34" charset="0"/>
                        </a:rPr>
                        <a:t> quả</a:t>
                      </a:r>
                      <a:endParaRPr lang="en-US" sz="2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2528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2800" smtClean="0">
                          <a:latin typeface="Arial" pitchFamily="34" charset="0"/>
                          <a:cs typeface="Arial" pitchFamily="34" charset="0"/>
                        </a:rPr>
                        <a:t>FD 50 RT 120</a:t>
                      </a:r>
                    </a:p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2800" smtClean="0">
                          <a:latin typeface="Arial" pitchFamily="34" charset="0"/>
                          <a:cs typeface="Arial" pitchFamily="34" charset="0"/>
                        </a:rPr>
                        <a:t>FD 50 RT 120</a:t>
                      </a:r>
                    </a:p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280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………………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latin typeface="Arial" pitchFamily="34" charset="0"/>
                          <a:cs typeface="Arial" pitchFamily="34" charset="0"/>
                        </a:rPr>
                        <a:t>REPEAT</a:t>
                      </a:r>
                      <a:r>
                        <a:rPr lang="en-US" sz="2800" baseline="0" smtClean="0">
                          <a:latin typeface="Arial" pitchFamily="34" charset="0"/>
                          <a:cs typeface="Arial" pitchFamily="34" charset="0"/>
                        </a:rPr>
                        <a:t> 3 </a:t>
                      </a:r>
                    </a:p>
                    <a:p>
                      <a:pPr algn="ctr"/>
                      <a:r>
                        <a:rPr lang="en-US" sz="2800" baseline="0" smtClean="0">
                          <a:latin typeface="Arial" pitchFamily="34" charset="0"/>
                          <a:cs typeface="Arial" pitchFamily="34" charset="0"/>
                        </a:rPr>
                        <a:t>[FD 50 RT 120]</a:t>
                      </a:r>
                      <a:endParaRPr lang="en-US" sz="2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latin typeface="Arial" pitchFamily="34" charset="0"/>
                          <a:cs typeface="Arial" pitchFamily="34" charset="0"/>
                        </a:rPr>
                        <a:t>REPEAT 3 </a:t>
                      </a:r>
                    </a:p>
                    <a:p>
                      <a:pPr algn="ctr"/>
                      <a:r>
                        <a:rPr lang="en-US" sz="2800" smtClean="0">
                          <a:latin typeface="Arial" pitchFamily="34" charset="0"/>
                          <a:cs typeface="Arial" pitchFamily="34" charset="0"/>
                        </a:rPr>
                        <a:t>[FD 50 RT 360/</a:t>
                      </a:r>
                      <a:r>
                        <a:rPr lang="en-US" sz="280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  <a:r>
                        <a:rPr lang="en-US" sz="2800" smtClean="0"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en-US" sz="2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1465">
                <a:tc>
                  <a:txBody>
                    <a:bodyPr/>
                    <a:lstStyle/>
                    <a:p>
                      <a:endParaRPr lang="en-US" sz="280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4730" y="2000296"/>
            <a:ext cx="1853972" cy="1917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41516" y="4209144"/>
            <a:ext cx="2569029" cy="2763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>
                <a:latin typeface="Arial" pitchFamily="34" charset="0"/>
                <a:cs typeface="Arial" pitchFamily="34" charset="0"/>
              </a:rPr>
              <a:t>FD 50 RT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90</a:t>
            </a:r>
          </a:p>
          <a:p>
            <a:pPr>
              <a:lnSpc>
                <a:spcPct val="130000"/>
              </a:lnSpc>
            </a:pPr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………………</a:t>
            </a:r>
          </a:p>
          <a:p>
            <a:pPr>
              <a:lnSpc>
                <a:spcPct val="130000"/>
              </a:lnSpc>
            </a:pPr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………………</a:t>
            </a:r>
          </a:p>
          <a:p>
            <a:pPr>
              <a:lnSpc>
                <a:spcPct val="130000"/>
              </a:lnSpc>
            </a:pPr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………………</a:t>
            </a:r>
          </a:p>
          <a:p>
            <a:endParaRPr 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65716" y="4571998"/>
            <a:ext cx="29173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latin typeface="Arial" pitchFamily="34" charset="0"/>
                <a:cs typeface="Arial" pitchFamily="34" charset="0"/>
              </a:rPr>
              <a:t>REPEAT 4 </a:t>
            </a:r>
            <a:endParaRPr lang="en-US" sz="2800" smtClean="0">
              <a:latin typeface="Arial" pitchFamily="34" charset="0"/>
              <a:cs typeface="Arial" pitchFamily="34" charset="0"/>
            </a:endParaRPr>
          </a:p>
          <a:p>
            <a:r>
              <a:rPr lang="en-US" sz="2800" smtClean="0">
                <a:latin typeface="Arial" pitchFamily="34" charset="0"/>
                <a:cs typeface="Arial" pitchFamily="34" charset="0"/>
              </a:rPr>
              <a:t>[</a:t>
            </a:r>
            <a:r>
              <a:rPr lang="en-US" sz="2800">
                <a:latin typeface="Arial" pitchFamily="34" charset="0"/>
                <a:cs typeface="Arial" pitchFamily="34" charset="0"/>
              </a:rPr>
              <a:t>FD 50 RT </a:t>
            </a:r>
            <a:r>
              <a:rPr lang="en-US" sz="28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…</a:t>
            </a:r>
            <a:r>
              <a:rPr lang="en-US" sz="2800">
                <a:latin typeface="Arial" pitchFamily="34" charset="0"/>
                <a:cs typeface="Arial" pitchFamily="34" charset="0"/>
              </a:rPr>
              <a:t>    ]</a:t>
            </a:r>
          </a:p>
          <a:p>
            <a:endParaRPr lang="en-US" sz="2800"/>
          </a:p>
        </p:txBody>
      </p:sp>
      <p:sp>
        <p:nvSpPr>
          <p:cNvPr id="31" name="TextBox 30"/>
          <p:cNvSpPr txBox="1"/>
          <p:nvPr/>
        </p:nvSpPr>
        <p:spPr>
          <a:xfrm>
            <a:off x="6183091" y="4571998"/>
            <a:ext cx="36285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latin typeface="Arial" pitchFamily="34" charset="0"/>
                <a:cs typeface="Arial" pitchFamily="34" charset="0"/>
              </a:rPr>
              <a:t>REPEAT 4 </a:t>
            </a:r>
            <a:endParaRPr lang="en-US" sz="2800" smtClean="0">
              <a:latin typeface="Arial" pitchFamily="34" charset="0"/>
              <a:cs typeface="Arial" pitchFamily="34" charset="0"/>
            </a:endParaRPr>
          </a:p>
          <a:p>
            <a:r>
              <a:rPr lang="en-US" sz="2800" smtClean="0">
                <a:latin typeface="Arial" pitchFamily="34" charset="0"/>
                <a:cs typeface="Arial" pitchFamily="34" charset="0"/>
              </a:rPr>
              <a:t>[</a:t>
            </a:r>
            <a:r>
              <a:rPr lang="en-US" sz="2800">
                <a:latin typeface="Arial" pitchFamily="34" charset="0"/>
                <a:cs typeface="Arial" pitchFamily="34" charset="0"/>
              </a:rPr>
              <a:t>FD 50 RT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360/</a:t>
            </a:r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…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]</a:t>
            </a:r>
            <a:endParaRPr lang="en-US" sz="2800">
              <a:latin typeface="Arial" pitchFamily="34" charset="0"/>
              <a:cs typeface="Arial" pitchFamily="34" charset="0"/>
            </a:endParaRPr>
          </a:p>
          <a:p>
            <a:endParaRPr lang="en-US" sz="280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4730" y="4437174"/>
            <a:ext cx="1853972" cy="1738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99572" y="2935790"/>
            <a:ext cx="2743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FD 50 RT </a:t>
            </a:r>
            <a:r>
              <a:rPr lang="en-US" sz="28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120</a:t>
            </a:r>
            <a:endParaRPr lang="en-US" sz="28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737602" y="2877376"/>
            <a:ext cx="522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8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7001" y="4781063"/>
            <a:ext cx="2743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FD 50 RT </a:t>
            </a:r>
            <a:r>
              <a:rPr lang="en-US" sz="28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90</a:t>
            </a:r>
            <a:endParaRPr lang="en-US" sz="28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7001" y="5349077"/>
            <a:ext cx="2743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FD 50 RT </a:t>
            </a:r>
            <a:r>
              <a:rPr lang="en-US" sz="28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90</a:t>
            </a:r>
            <a:endParaRPr lang="en-US" sz="28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7002" y="5872297"/>
            <a:ext cx="2743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FD 50 RT </a:t>
            </a:r>
            <a:r>
              <a:rPr lang="en-US" sz="28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90</a:t>
            </a:r>
            <a:endParaRPr lang="en-US" sz="28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80000" y="4973857"/>
            <a:ext cx="711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90</a:t>
            </a:r>
            <a:endParaRPr lang="en-US" sz="28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643258" y="4973857"/>
            <a:ext cx="711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8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3081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31" grpId="0"/>
      <p:bldP spid="13" grpId="0"/>
      <p:bldP spid="14" grpId="0"/>
      <p:bldP spid="15" grpId="0"/>
      <p:bldP spid="16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A_图片 49">
            <a:extLst>
              <a:ext uri="{FF2B5EF4-FFF2-40B4-BE49-F238E27FC236}">
                <a16:creationId xmlns:a16="http://schemas.microsoft.com/office/drawing/2014/main" id="{307E62FA-9C4D-40FA-9BEA-74106901A595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72698" y="68602"/>
            <a:ext cx="676385" cy="822718"/>
          </a:xfrm>
          <a:prstGeom prst="rect">
            <a:avLst/>
          </a:prstGeom>
        </p:spPr>
      </p:pic>
      <p:sp>
        <p:nvSpPr>
          <p:cNvPr id="18" name="文本框 17">
            <a:extLst>
              <a:ext uri="{FF2B5EF4-FFF2-40B4-BE49-F238E27FC236}">
                <a16:creationId xmlns:a16="http://schemas.microsoft.com/office/drawing/2014/main" id="{BBB3E772-19E0-4198-9A8F-8E564E988694}"/>
              </a:ext>
            </a:extLst>
          </p:cNvPr>
          <p:cNvSpPr txBox="1"/>
          <p:nvPr/>
        </p:nvSpPr>
        <p:spPr>
          <a:xfrm>
            <a:off x="768132" y="87086"/>
            <a:ext cx="10915868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2800" b="1" smtClean="0">
                <a:solidFill>
                  <a:srgbClr val="FF0000"/>
                </a:solidFill>
                <a:latin typeface="Arial" pitchFamily="34" charset="0"/>
                <a:ea typeface="微软雅黑" panose="020B0503020204020204" pitchFamily="34" charset="-122"/>
                <a:cs typeface="Arial" pitchFamily="34" charset="0"/>
              </a:rPr>
              <a:t>Bài 2 – SGK 85: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4AE12E25-4F42-4589-9474-27A3BC197A10}"/>
              </a:ext>
            </a:extLst>
          </p:cNvPr>
          <p:cNvSpPr/>
          <p:nvPr/>
        </p:nvSpPr>
        <p:spPr>
          <a:xfrm>
            <a:off x="768132" y="501552"/>
            <a:ext cx="10499942" cy="5216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altLang="zh-CN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742387"/>
              </p:ext>
            </p:extLst>
          </p:nvPr>
        </p:nvGraphicFramePr>
        <p:xfrm>
          <a:off x="425404" y="716298"/>
          <a:ext cx="11302139" cy="5873188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81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7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6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6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9125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latin typeface="Arial" pitchFamily="34" charset="0"/>
                          <a:cs typeface="Arial" pitchFamily="34" charset="0"/>
                        </a:rPr>
                        <a:t>Dòng</a:t>
                      </a:r>
                      <a:r>
                        <a:rPr lang="en-US" sz="2800" baseline="0" smtClean="0">
                          <a:latin typeface="Arial" pitchFamily="34" charset="0"/>
                          <a:cs typeface="Arial" pitchFamily="34" charset="0"/>
                        </a:rPr>
                        <a:t> lệnh 1</a:t>
                      </a:r>
                      <a:endParaRPr lang="en-US" sz="2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latin typeface="Arial" pitchFamily="34" charset="0"/>
                          <a:cs typeface="Arial" pitchFamily="34" charset="0"/>
                        </a:rPr>
                        <a:t>Dòng</a:t>
                      </a:r>
                      <a:r>
                        <a:rPr lang="en-US" sz="2800" baseline="0" smtClean="0">
                          <a:latin typeface="Arial" pitchFamily="34" charset="0"/>
                          <a:cs typeface="Arial" pitchFamily="34" charset="0"/>
                        </a:rPr>
                        <a:t> lệnh 2</a:t>
                      </a:r>
                      <a:endParaRPr lang="en-US" sz="2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latin typeface="Arial" pitchFamily="34" charset="0"/>
                          <a:cs typeface="Arial" pitchFamily="34" charset="0"/>
                        </a:rPr>
                        <a:t>Dòng</a:t>
                      </a:r>
                      <a:r>
                        <a:rPr lang="en-US" sz="2800" baseline="0" smtClean="0">
                          <a:latin typeface="Arial" pitchFamily="34" charset="0"/>
                          <a:cs typeface="Arial" pitchFamily="34" charset="0"/>
                        </a:rPr>
                        <a:t> lệnh 3</a:t>
                      </a:r>
                      <a:endParaRPr lang="en-US" sz="2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latin typeface="Arial" pitchFamily="34" charset="0"/>
                          <a:cs typeface="Arial" pitchFamily="34" charset="0"/>
                        </a:rPr>
                        <a:t>Kết</a:t>
                      </a:r>
                      <a:r>
                        <a:rPr lang="en-US" sz="2800" baseline="0" smtClean="0">
                          <a:latin typeface="Arial" pitchFamily="34" charset="0"/>
                          <a:cs typeface="Arial" pitchFamily="34" charset="0"/>
                        </a:rPr>
                        <a:t> quả</a:t>
                      </a:r>
                      <a:endParaRPr lang="en-US" sz="2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926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800" smtClean="0">
                          <a:latin typeface="Arial" pitchFamily="34" charset="0"/>
                          <a:cs typeface="Arial" pitchFamily="34" charset="0"/>
                        </a:rPr>
                        <a:t>FD 50 RT 72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80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80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80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80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………………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latin typeface="Arial" pitchFamily="34" charset="0"/>
                          <a:cs typeface="Arial" pitchFamily="34" charset="0"/>
                        </a:rPr>
                        <a:t>REPEAT</a:t>
                      </a:r>
                      <a:r>
                        <a:rPr lang="en-US" sz="2800" baseline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aseline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…. </a:t>
                      </a:r>
                    </a:p>
                    <a:p>
                      <a:pPr algn="ctr"/>
                      <a:r>
                        <a:rPr lang="en-US" sz="2800" baseline="0" smtClean="0">
                          <a:latin typeface="Arial" pitchFamily="34" charset="0"/>
                          <a:cs typeface="Arial" pitchFamily="34" charset="0"/>
                        </a:rPr>
                        <a:t>[FD 50 RT </a:t>
                      </a:r>
                      <a:r>
                        <a:rPr lang="en-US" sz="2800" baseline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….</a:t>
                      </a:r>
                      <a:r>
                        <a:rPr lang="en-US" sz="2800" baseline="0" smtClean="0"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en-US" sz="2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latin typeface="Arial" pitchFamily="34" charset="0"/>
                          <a:cs typeface="Arial" pitchFamily="34" charset="0"/>
                        </a:rPr>
                        <a:t>REPEAT 5 </a:t>
                      </a:r>
                    </a:p>
                    <a:p>
                      <a:pPr algn="ctr"/>
                      <a:r>
                        <a:rPr lang="en-US" sz="2800" smtClean="0">
                          <a:latin typeface="Arial" pitchFamily="34" charset="0"/>
                          <a:cs typeface="Arial" pitchFamily="34" charset="0"/>
                        </a:rPr>
                        <a:t>[FD 50 RT </a:t>
                      </a:r>
                      <a:r>
                        <a:rPr lang="en-US" sz="280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…….</a:t>
                      </a:r>
                      <a:r>
                        <a:rPr lang="en-US" sz="280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/5</a:t>
                      </a:r>
                      <a:r>
                        <a:rPr lang="en-US" sz="2800" smtClean="0"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en-US" sz="2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4800">
                <a:tc>
                  <a:txBody>
                    <a:bodyPr/>
                    <a:lstStyle/>
                    <a:p>
                      <a:endParaRPr lang="en-US" sz="280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70544" y="3849318"/>
            <a:ext cx="256902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Arial" pitchFamily="34" charset="0"/>
                <a:cs typeface="Arial" pitchFamily="34" charset="0"/>
              </a:rPr>
              <a:t>FD 50 RT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60</a:t>
            </a:r>
          </a:p>
          <a:p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………………</a:t>
            </a:r>
          </a:p>
          <a:p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………………</a:t>
            </a:r>
          </a:p>
          <a:p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………………</a:t>
            </a:r>
          </a:p>
          <a:p>
            <a:r>
              <a:rPr lang="en-US" sz="28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………………</a:t>
            </a:r>
          </a:p>
          <a:p>
            <a:r>
              <a:rPr lang="en-US" sz="28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………………</a:t>
            </a:r>
          </a:p>
          <a:p>
            <a:endParaRPr lang="en-US" sz="280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80230" y="4571998"/>
            <a:ext cx="29173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latin typeface="Arial" pitchFamily="34" charset="0"/>
                <a:cs typeface="Arial" pitchFamily="34" charset="0"/>
              </a:rPr>
              <a:t>REPEAT </a:t>
            </a:r>
            <a:r>
              <a:rPr lang="en-US" sz="28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….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800" smtClean="0">
                <a:latin typeface="Arial" pitchFamily="34" charset="0"/>
                <a:cs typeface="Arial" pitchFamily="34" charset="0"/>
              </a:rPr>
              <a:t>[</a:t>
            </a:r>
            <a:r>
              <a:rPr lang="en-US" sz="2800">
                <a:latin typeface="Arial" pitchFamily="34" charset="0"/>
                <a:cs typeface="Arial" pitchFamily="34" charset="0"/>
              </a:rPr>
              <a:t>FD 50 RT </a:t>
            </a:r>
            <a:r>
              <a:rPr lang="en-US" sz="28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…</a:t>
            </a:r>
            <a:r>
              <a:rPr lang="en-US" sz="2800">
                <a:latin typeface="Arial" pitchFamily="34" charset="0"/>
                <a:cs typeface="Arial" pitchFamily="34" charset="0"/>
              </a:rPr>
              <a:t>    ]</a:t>
            </a:r>
          </a:p>
          <a:p>
            <a:endParaRPr lang="en-US" sz="2800"/>
          </a:p>
        </p:txBody>
      </p:sp>
      <p:sp>
        <p:nvSpPr>
          <p:cNvPr id="31" name="TextBox 30"/>
          <p:cNvSpPr txBox="1"/>
          <p:nvPr/>
        </p:nvSpPr>
        <p:spPr>
          <a:xfrm>
            <a:off x="6032617" y="4571996"/>
            <a:ext cx="36285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latin typeface="Arial" pitchFamily="34" charset="0"/>
                <a:cs typeface="Arial" pitchFamily="34" charset="0"/>
              </a:rPr>
              <a:t>REPEAT </a:t>
            </a:r>
            <a:r>
              <a:rPr lang="en-US" sz="28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….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2800" smtClean="0">
                <a:latin typeface="Arial" pitchFamily="34" charset="0"/>
                <a:cs typeface="Arial" pitchFamily="34" charset="0"/>
              </a:rPr>
              <a:t>[</a:t>
            </a:r>
            <a:r>
              <a:rPr lang="en-US" sz="2800">
                <a:latin typeface="Arial" pitchFamily="34" charset="0"/>
                <a:cs typeface="Arial" pitchFamily="34" charset="0"/>
              </a:rPr>
              <a:t>FD 50 RT </a:t>
            </a:r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…….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/6]</a:t>
            </a:r>
            <a:endParaRPr lang="en-US" sz="280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80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6672" y="1550988"/>
            <a:ext cx="1714500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4162" y="3977821"/>
            <a:ext cx="1962150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30201" y="1756229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FD 50 RT </a:t>
            </a:r>
            <a:r>
              <a:rPr lang="en-US" sz="28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72</a:t>
            </a:r>
            <a:endParaRPr lang="en-US" sz="28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0201" y="2194932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FD 50 RT </a:t>
            </a:r>
            <a:r>
              <a:rPr lang="en-US" sz="28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72</a:t>
            </a:r>
            <a:endParaRPr lang="en-US" sz="28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0201" y="2586738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FD 50 RT </a:t>
            </a:r>
            <a:r>
              <a:rPr lang="en-US" sz="28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72</a:t>
            </a:r>
            <a:endParaRPr lang="en-US" sz="28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8132" y="3013403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FD 50 RT </a:t>
            </a:r>
            <a:r>
              <a:rPr lang="en-US" sz="28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72</a:t>
            </a:r>
            <a:endParaRPr lang="en-US" sz="28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52574" y="2028922"/>
            <a:ext cx="435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sz="28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09031" y="2485570"/>
            <a:ext cx="609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72</a:t>
            </a:r>
            <a:endParaRPr lang="en-US" sz="28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982852" y="2442028"/>
            <a:ext cx="8708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360</a:t>
            </a:r>
            <a:endParaRPr lang="en-US" sz="28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3288" y="4266844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FD 50 RT </a:t>
            </a:r>
            <a:r>
              <a:rPr lang="en-US" sz="28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60</a:t>
            </a:r>
            <a:endParaRPr lang="en-US" sz="28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0544" y="4683217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FD 50 RT </a:t>
            </a:r>
            <a:r>
              <a:rPr lang="en-US" sz="28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60</a:t>
            </a:r>
            <a:endParaRPr lang="en-US" sz="28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8776" y="5096869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FD 50 RT </a:t>
            </a:r>
            <a:r>
              <a:rPr lang="en-US" sz="28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60</a:t>
            </a:r>
            <a:endParaRPr lang="en-US" sz="28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63288" y="5514811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FD 50 RT </a:t>
            </a:r>
            <a:r>
              <a:rPr lang="en-US" sz="28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60</a:t>
            </a:r>
            <a:endParaRPr lang="en-US" sz="28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0544" y="5965103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FD 50 RT </a:t>
            </a:r>
            <a:r>
              <a:rPr lang="en-US" sz="28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60</a:t>
            </a:r>
            <a:endParaRPr lang="en-US" sz="28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39657" y="4560407"/>
            <a:ext cx="609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sz="28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78402" y="4991591"/>
            <a:ext cx="609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60</a:t>
            </a:r>
            <a:endParaRPr lang="en-US" sz="28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331197" y="4557482"/>
            <a:ext cx="609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sz="28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055422" y="4991591"/>
            <a:ext cx="914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360</a:t>
            </a:r>
            <a:endParaRPr lang="en-US" sz="28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838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31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" name="PA_直接连接符 90">
            <a:extLst>
              <a:ext uri="{FF2B5EF4-FFF2-40B4-BE49-F238E27FC236}">
                <a16:creationId xmlns:a16="http://schemas.microsoft.com/office/drawing/2014/main" id="{E563B54A-76D5-44AF-9130-44AD47B8A17A}"/>
              </a:ext>
            </a:extLst>
          </p:cNvPr>
          <p:cNvCxnSpPr>
            <a:cxnSpLocks/>
          </p:cNvCxnSpPr>
          <p:nvPr>
            <p:custDataLst>
              <p:tags r:id="rId1"/>
            </p:custDataLst>
          </p:nvPr>
        </p:nvCxnSpPr>
        <p:spPr>
          <a:xfrm>
            <a:off x="1915886" y="3475775"/>
            <a:ext cx="8291297" cy="0"/>
          </a:xfrm>
          <a:prstGeom prst="line">
            <a:avLst/>
          </a:prstGeom>
          <a:ln w="19050">
            <a:solidFill>
              <a:srgbClr val="4375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6" name="图片 85">
            <a:extLst>
              <a:ext uri="{FF2B5EF4-FFF2-40B4-BE49-F238E27FC236}">
                <a16:creationId xmlns:a16="http://schemas.microsoft.com/office/drawing/2014/main" id="{D7B7CFE0-8F74-4D40-B347-BFA6E69AFF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7764" y="4236827"/>
            <a:ext cx="1743607" cy="2688569"/>
          </a:xfrm>
          <a:prstGeom prst="rect">
            <a:avLst/>
          </a:prstGeom>
        </p:spPr>
      </p:pic>
      <p:sp>
        <p:nvSpPr>
          <p:cNvPr id="30" name="TextBox 26">
            <a:extLst>
              <a:ext uri="{FF2B5EF4-FFF2-40B4-BE49-F238E27FC236}">
                <a16:creationId xmlns:a16="http://schemas.microsoft.com/office/drawing/2014/main" id="{E5565EFF-784E-4143-93E7-5B9EF2C133B1}"/>
              </a:ext>
            </a:extLst>
          </p:cNvPr>
          <p:cNvSpPr txBox="1"/>
          <p:nvPr/>
        </p:nvSpPr>
        <p:spPr>
          <a:xfrm>
            <a:off x="2565344" y="1062343"/>
            <a:ext cx="4965396" cy="738660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US" altLang="zh-CN" sz="4000" b="1" smtClean="0">
                <a:solidFill>
                  <a:srgbClr val="FF0000"/>
                </a:solidFill>
                <a:latin typeface="Arial" pitchFamily="34" charset="0"/>
                <a:ea typeface="微软雅黑" panose="020B0503020204020204" pitchFamily="34" charset="-122"/>
                <a:cs typeface="Arial" pitchFamily="34" charset="0"/>
              </a:rPr>
              <a:t>TIN HỌC LỚP 5</a:t>
            </a:r>
            <a:endParaRPr lang="zh-CN" altLang="en-US" sz="4000" b="1" dirty="0">
              <a:solidFill>
                <a:srgbClr val="FF0000"/>
              </a:solidFill>
              <a:latin typeface="Arial" pitchFamily="34" charset="0"/>
              <a:ea typeface="微软雅黑" panose="020B0503020204020204" pitchFamily="34" charset="-122"/>
              <a:cs typeface="Arial" pitchFamily="34" charset="0"/>
            </a:endParaRPr>
          </a:p>
        </p:txBody>
      </p:sp>
      <p:sp>
        <p:nvSpPr>
          <p:cNvPr id="37" name="TextBox 33">
            <a:extLst>
              <a:ext uri="{FF2B5EF4-FFF2-40B4-BE49-F238E27FC236}">
                <a16:creationId xmlns:a16="http://schemas.microsoft.com/office/drawing/2014/main" id="{F46EBE4B-7F3B-40BA-B448-DD8563431909}"/>
              </a:ext>
            </a:extLst>
          </p:cNvPr>
          <p:cNvSpPr txBox="1"/>
          <p:nvPr/>
        </p:nvSpPr>
        <p:spPr>
          <a:xfrm>
            <a:off x="2166657" y="1975895"/>
            <a:ext cx="7858687" cy="1107992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altLang="zh-CN" sz="3200" b="1" dirty="0" err="1" smtClean="0">
                <a:solidFill>
                  <a:srgbClr val="43756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Cảm</a:t>
            </a:r>
            <a:r>
              <a:rPr lang="en-US" altLang="zh-CN" sz="3200" b="1" dirty="0" smtClean="0">
                <a:solidFill>
                  <a:srgbClr val="43756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rgbClr val="43756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ơn</a:t>
            </a:r>
            <a:r>
              <a:rPr lang="en-US" altLang="zh-CN" sz="3200" b="1" dirty="0" smtClean="0">
                <a:solidFill>
                  <a:srgbClr val="43756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rgbClr val="43756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các</a:t>
            </a:r>
            <a:r>
              <a:rPr lang="en-US" altLang="zh-CN" sz="3200" b="1" dirty="0" smtClean="0">
                <a:solidFill>
                  <a:srgbClr val="43756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rgbClr val="43756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em</a:t>
            </a:r>
            <a:r>
              <a:rPr lang="en-US" altLang="zh-CN" sz="3200" b="1" dirty="0" smtClean="0">
                <a:solidFill>
                  <a:srgbClr val="43756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rgbClr val="43756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đã</a:t>
            </a:r>
            <a:r>
              <a:rPr lang="en-US" altLang="zh-CN" sz="3200" b="1" dirty="0" smtClean="0">
                <a:solidFill>
                  <a:srgbClr val="43756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rgbClr val="43756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theo</a:t>
            </a:r>
            <a:r>
              <a:rPr lang="en-US" altLang="zh-CN" sz="3200" b="1" dirty="0" smtClean="0">
                <a:solidFill>
                  <a:srgbClr val="43756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rgbClr val="43756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dõi</a:t>
            </a:r>
            <a:r>
              <a:rPr lang="en-US" altLang="zh-CN" sz="3200" b="1" dirty="0" smtClean="0">
                <a:solidFill>
                  <a:srgbClr val="43756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rgbClr val="43756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bài</a:t>
            </a:r>
            <a:r>
              <a:rPr lang="en-US" altLang="zh-CN" sz="3200" b="1" dirty="0" smtClean="0">
                <a:solidFill>
                  <a:srgbClr val="43756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rgbClr val="43756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giảng</a:t>
            </a:r>
            <a:r>
              <a:rPr lang="en-US" altLang="zh-CN" sz="3200" b="1" dirty="0" smtClean="0">
                <a:solidFill>
                  <a:srgbClr val="43756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altLang="zh-CN" sz="3200" b="1" dirty="0" err="1" smtClean="0">
                <a:solidFill>
                  <a:srgbClr val="43756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Hẹn</a:t>
            </a:r>
            <a:r>
              <a:rPr lang="en-US" altLang="zh-CN" sz="3200" b="1" dirty="0" smtClean="0">
                <a:solidFill>
                  <a:srgbClr val="43756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rgbClr val="43756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gặp</a:t>
            </a:r>
            <a:r>
              <a:rPr lang="en-US" altLang="zh-CN" sz="3200" b="1" dirty="0" smtClean="0">
                <a:solidFill>
                  <a:srgbClr val="43756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rgbClr val="43756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lại</a:t>
            </a:r>
            <a:r>
              <a:rPr lang="en-US" altLang="zh-CN" sz="3200" b="1" dirty="0" smtClean="0">
                <a:solidFill>
                  <a:srgbClr val="43756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rgbClr val="43756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các</a:t>
            </a:r>
            <a:r>
              <a:rPr lang="en-US" altLang="zh-CN" sz="3200" b="1" dirty="0" smtClean="0">
                <a:solidFill>
                  <a:srgbClr val="43756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rgbClr val="43756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em</a:t>
            </a:r>
            <a:r>
              <a:rPr lang="en-US" altLang="zh-CN" sz="3200" b="1" dirty="0" smtClean="0">
                <a:solidFill>
                  <a:srgbClr val="43756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rgbClr val="43756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vào</a:t>
            </a:r>
            <a:r>
              <a:rPr lang="en-US" altLang="zh-CN" sz="3200" b="1" dirty="0" smtClean="0">
                <a:solidFill>
                  <a:srgbClr val="43756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rgbClr val="43756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buổi</a:t>
            </a:r>
            <a:r>
              <a:rPr lang="en-US" altLang="zh-CN" sz="3200" b="1" dirty="0" smtClean="0">
                <a:solidFill>
                  <a:srgbClr val="43756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rgbClr val="43756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học</a:t>
            </a:r>
            <a:r>
              <a:rPr lang="en-US" altLang="zh-CN" sz="3200" b="1" dirty="0" smtClean="0">
                <a:solidFill>
                  <a:srgbClr val="43756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rgbClr val="43756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sau</a:t>
            </a:r>
            <a:r>
              <a:rPr lang="en-US" altLang="zh-CN" sz="3200" b="1" dirty="0" smtClean="0">
                <a:solidFill>
                  <a:srgbClr val="43756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!</a:t>
            </a:r>
            <a:endParaRPr lang="zh-CN" altLang="en-US" sz="3200" b="1" dirty="0">
              <a:solidFill>
                <a:srgbClr val="43756C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D6D32158-C7C2-4E0A-8EDF-11CDD418B888}"/>
              </a:ext>
            </a:extLst>
          </p:cNvPr>
          <p:cNvCxnSpPr>
            <a:cxnSpLocks/>
          </p:cNvCxnSpPr>
          <p:nvPr/>
        </p:nvCxnSpPr>
        <p:spPr>
          <a:xfrm>
            <a:off x="6693295" y="1537366"/>
            <a:ext cx="3513888" cy="0"/>
          </a:xfrm>
          <a:prstGeom prst="line">
            <a:avLst/>
          </a:prstGeom>
          <a:ln w="19050">
            <a:solidFill>
              <a:srgbClr val="4375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EA27EDA4-0A1C-468E-8AEB-524A92C0D499}"/>
              </a:ext>
            </a:extLst>
          </p:cNvPr>
          <p:cNvCxnSpPr>
            <a:cxnSpLocks/>
          </p:cNvCxnSpPr>
          <p:nvPr/>
        </p:nvCxnSpPr>
        <p:spPr>
          <a:xfrm>
            <a:off x="10208873" y="1537366"/>
            <a:ext cx="0" cy="1926532"/>
          </a:xfrm>
          <a:prstGeom prst="line">
            <a:avLst/>
          </a:prstGeom>
          <a:ln w="19050">
            <a:solidFill>
              <a:srgbClr val="4375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F12D7811-1528-45BA-A67F-5B553EDABA5C}"/>
              </a:ext>
            </a:extLst>
          </p:cNvPr>
          <p:cNvCxnSpPr>
            <a:cxnSpLocks/>
          </p:cNvCxnSpPr>
          <p:nvPr/>
        </p:nvCxnSpPr>
        <p:spPr>
          <a:xfrm>
            <a:off x="1915886" y="1689603"/>
            <a:ext cx="0" cy="1774295"/>
          </a:xfrm>
          <a:prstGeom prst="line">
            <a:avLst/>
          </a:prstGeom>
          <a:ln w="19050">
            <a:solidFill>
              <a:srgbClr val="4375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图片 71">
            <a:extLst>
              <a:ext uri="{FF2B5EF4-FFF2-40B4-BE49-F238E27FC236}">
                <a16:creationId xmlns:a16="http://schemas.microsoft.com/office/drawing/2014/main" id="{850A5876-3BA9-4032-8245-0ED5D07082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147173" y="3472290"/>
            <a:ext cx="3456732" cy="3865199"/>
          </a:xfrm>
          <a:prstGeom prst="rect">
            <a:avLst/>
          </a:prstGeom>
        </p:spPr>
      </p:pic>
      <p:pic>
        <p:nvPicPr>
          <p:cNvPr id="73" name="图片 72">
            <a:extLst>
              <a:ext uri="{FF2B5EF4-FFF2-40B4-BE49-F238E27FC236}">
                <a16:creationId xmlns:a16="http://schemas.microsoft.com/office/drawing/2014/main" id="{A2194861-2222-4D37-9B9B-DA1A254D7BF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30082" y="4321187"/>
            <a:ext cx="1463167" cy="2822693"/>
          </a:xfrm>
          <a:prstGeom prst="rect">
            <a:avLst/>
          </a:prstGeom>
        </p:spPr>
      </p:pic>
      <p:pic>
        <p:nvPicPr>
          <p:cNvPr id="74" name="图片 73">
            <a:extLst>
              <a:ext uri="{FF2B5EF4-FFF2-40B4-BE49-F238E27FC236}">
                <a16:creationId xmlns:a16="http://schemas.microsoft.com/office/drawing/2014/main" id="{5FC71F64-3410-42A9-9E39-E2712536443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46405" y="3980458"/>
            <a:ext cx="1639966" cy="3164098"/>
          </a:xfrm>
          <a:prstGeom prst="rect">
            <a:avLst/>
          </a:prstGeom>
        </p:spPr>
      </p:pic>
      <p:pic>
        <p:nvPicPr>
          <p:cNvPr id="75" name="图片 74">
            <a:extLst>
              <a:ext uri="{FF2B5EF4-FFF2-40B4-BE49-F238E27FC236}">
                <a16:creationId xmlns:a16="http://schemas.microsoft.com/office/drawing/2014/main" id="{B67111E5-442F-4BB3-991F-4282255F3A5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40713" y="4462795"/>
            <a:ext cx="1743607" cy="2682472"/>
          </a:xfrm>
          <a:prstGeom prst="rect">
            <a:avLst/>
          </a:prstGeom>
        </p:spPr>
      </p:pic>
      <p:pic>
        <p:nvPicPr>
          <p:cNvPr id="76" name="图片 75">
            <a:extLst>
              <a:ext uri="{FF2B5EF4-FFF2-40B4-BE49-F238E27FC236}">
                <a16:creationId xmlns:a16="http://schemas.microsoft.com/office/drawing/2014/main" id="{58E96149-7108-426E-AFF5-2E663D5FB0D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643230" y="4565929"/>
            <a:ext cx="2182557" cy="2243522"/>
          </a:xfrm>
          <a:prstGeom prst="rect">
            <a:avLst/>
          </a:prstGeom>
        </p:spPr>
      </p:pic>
      <p:pic>
        <p:nvPicPr>
          <p:cNvPr id="77" name="图片 76">
            <a:extLst>
              <a:ext uri="{FF2B5EF4-FFF2-40B4-BE49-F238E27FC236}">
                <a16:creationId xmlns:a16="http://schemas.microsoft.com/office/drawing/2014/main" id="{9FD36772-EA3B-4D1A-81FF-32149C6DA46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99363" y="4394495"/>
            <a:ext cx="1548518" cy="2767824"/>
          </a:xfrm>
          <a:prstGeom prst="rect">
            <a:avLst/>
          </a:prstGeom>
        </p:spPr>
      </p:pic>
      <p:pic>
        <p:nvPicPr>
          <p:cNvPr id="78" name="图片 77">
            <a:extLst>
              <a:ext uri="{FF2B5EF4-FFF2-40B4-BE49-F238E27FC236}">
                <a16:creationId xmlns:a16="http://schemas.microsoft.com/office/drawing/2014/main" id="{276FA5E7-F07A-43BF-BDC4-E590B27671D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451151" y="6064329"/>
            <a:ext cx="737680" cy="755970"/>
          </a:xfrm>
          <a:prstGeom prst="rect">
            <a:avLst/>
          </a:prstGeom>
        </p:spPr>
      </p:pic>
      <p:pic>
        <p:nvPicPr>
          <p:cNvPr id="79" name="图片 78">
            <a:extLst>
              <a:ext uri="{FF2B5EF4-FFF2-40B4-BE49-F238E27FC236}">
                <a16:creationId xmlns:a16="http://schemas.microsoft.com/office/drawing/2014/main" id="{E894F360-A9F0-4A42-80D8-3D9FFE35D20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94565" y="6145952"/>
            <a:ext cx="597460" cy="1054699"/>
          </a:xfrm>
          <a:prstGeom prst="rect">
            <a:avLst/>
          </a:prstGeom>
        </p:spPr>
      </p:pic>
      <p:pic>
        <p:nvPicPr>
          <p:cNvPr id="80" name="图片 79">
            <a:extLst>
              <a:ext uri="{FF2B5EF4-FFF2-40B4-BE49-F238E27FC236}">
                <a16:creationId xmlns:a16="http://schemas.microsoft.com/office/drawing/2014/main" id="{573CC78A-1868-4003-9BAB-23A2A99A485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208653" y="5449395"/>
            <a:ext cx="676715" cy="1682642"/>
          </a:xfrm>
          <a:prstGeom prst="rect">
            <a:avLst/>
          </a:prstGeom>
        </p:spPr>
      </p:pic>
      <p:pic>
        <p:nvPicPr>
          <p:cNvPr id="81" name="图片 80">
            <a:extLst>
              <a:ext uri="{FF2B5EF4-FFF2-40B4-BE49-F238E27FC236}">
                <a16:creationId xmlns:a16="http://schemas.microsoft.com/office/drawing/2014/main" id="{CE5CD477-71C6-4665-9EDE-6D2F17F98C1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638056" y="5661773"/>
            <a:ext cx="609653" cy="1524132"/>
          </a:xfrm>
          <a:prstGeom prst="rect">
            <a:avLst/>
          </a:prstGeom>
        </p:spPr>
      </p:pic>
      <p:pic>
        <p:nvPicPr>
          <p:cNvPr id="82" name="图片 81">
            <a:extLst>
              <a:ext uri="{FF2B5EF4-FFF2-40B4-BE49-F238E27FC236}">
                <a16:creationId xmlns:a16="http://schemas.microsoft.com/office/drawing/2014/main" id="{58992810-63D7-49DD-A8BD-9D01A1A26289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240342" y="6076357"/>
            <a:ext cx="731583" cy="755970"/>
          </a:xfrm>
          <a:prstGeom prst="rect">
            <a:avLst/>
          </a:prstGeom>
        </p:spPr>
      </p:pic>
      <p:pic>
        <p:nvPicPr>
          <p:cNvPr id="83" name="图片 82">
            <a:extLst>
              <a:ext uri="{FF2B5EF4-FFF2-40B4-BE49-F238E27FC236}">
                <a16:creationId xmlns:a16="http://schemas.microsoft.com/office/drawing/2014/main" id="{563B4DB3-D2BA-425E-98E8-5DF204D9EFC7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048903" y="5322950"/>
            <a:ext cx="676715" cy="1682642"/>
          </a:xfrm>
          <a:prstGeom prst="rect">
            <a:avLst/>
          </a:prstGeom>
        </p:spPr>
      </p:pic>
      <p:pic>
        <p:nvPicPr>
          <p:cNvPr id="84" name="图片 83">
            <a:extLst>
              <a:ext uri="{FF2B5EF4-FFF2-40B4-BE49-F238E27FC236}">
                <a16:creationId xmlns:a16="http://schemas.microsoft.com/office/drawing/2014/main" id="{F8DDBB8E-C196-48CE-B0CD-E27BB50E76E2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199235" y="5688003"/>
            <a:ext cx="1268078" cy="1542422"/>
          </a:xfrm>
          <a:prstGeom prst="rect">
            <a:avLst/>
          </a:prstGeom>
        </p:spPr>
      </p:pic>
      <p:pic>
        <p:nvPicPr>
          <p:cNvPr id="85" name="图片 84">
            <a:extLst>
              <a:ext uri="{FF2B5EF4-FFF2-40B4-BE49-F238E27FC236}">
                <a16:creationId xmlns:a16="http://schemas.microsoft.com/office/drawing/2014/main" id="{51FF7851-CDDA-473D-88C3-17B78A88CA07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9796366" y="3460495"/>
            <a:ext cx="3456732" cy="3865199"/>
          </a:xfrm>
          <a:prstGeom prst="rect">
            <a:avLst/>
          </a:prstGeom>
        </p:spPr>
      </p:pic>
      <p:pic>
        <p:nvPicPr>
          <p:cNvPr id="89" name="图片 88">
            <a:extLst>
              <a:ext uri="{FF2B5EF4-FFF2-40B4-BE49-F238E27FC236}">
                <a16:creationId xmlns:a16="http://schemas.microsoft.com/office/drawing/2014/main" id="{1CFE319A-FCDD-47D0-AC3C-44B7D3764D02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946565" y="2985355"/>
            <a:ext cx="1353429" cy="4267570"/>
          </a:xfrm>
          <a:prstGeom prst="rect">
            <a:avLst/>
          </a:prstGeom>
        </p:spPr>
      </p:pic>
      <p:pic>
        <p:nvPicPr>
          <p:cNvPr id="90" name="图片 89">
            <a:extLst>
              <a:ext uri="{FF2B5EF4-FFF2-40B4-BE49-F238E27FC236}">
                <a16:creationId xmlns:a16="http://schemas.microsoft.com/office/drawing/2014/main" id="{4F6E7E33-6BAC-43A3-ACD9-A22B8B77B07F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400907" y="614336"/>
            <a:ext cx="1164437" cy="1201016"/>
          </a:xfrm>
          <a:prstGeom prst="rect">
            <a:avLst/>
          </a:prstGeom>
        </p:spPr>
      </p:pic>
      <p:pic>
        <p:nvPicPr>
          <p:cNvPr id="88" name="图片 87">
            <a:extLst>
              <a:ext uri="{FF2B5EF4-FFF2-40B4-BE49-F238E27FC236}">
                <a16:creationId xmlns:a16="http://schemas.microsoft.com/office/drawing/2014/main" id="{9EA91EAB-2198-4BCD-A454-68512A1A4979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9830495" y="2876499"/>
            <a:ext cx="1353429" cy="426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7095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1728577" y="1892830"/>
            <a:ext cx="2495374" cy="3360373"/>
          </a:xfrm>
          <a:prstGeom prst="rect">
            <a:avLst/>
          </a:prstGeom>
          <a:solidFill>
            <a:srgbClr val="43756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10" tIns="60904" rIns="121810" bIns="60904"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6275767" y="376624"/>
            <a:ext cx="4116461" cy="800106"/>
          </a:xfrm>
          <a:prstGeom prst="rect">
            <a:avLst/>
          </a:prstGeom>
          <a:noFill/>
        </p:spPr>
        <p:txBody>
          <a:bodyPr wrap="square" lIns="121810" tIns="60904" rIns="121810" bIns="60904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44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微软雅黑" panose="020B0503020204020204" pitchFamily="34" charset="-122"/>
                <a:cs typeface="Arial" pitchFamily="34" charset="0"/>
              </a:rPr>
              <a:t>Mục tiêu</a:t>
            </a:r>
            <a:endParaRPr lang="zh-CN" alt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ea typeface="微软雅黑" panose="020B0503020204020204" pitchFamily="34" charset="-122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02857" y="1623608"/>
            <a:ext cx="5492457" cy="1230993"/>
          </a:xfrm>
          <a:prstGeom prst="rect">
            <a:avLst/>
          </a:prstGeom>
          <a:noFill/>
        </p:spPr>
        <p:txBody>
          <a:bodyPr wrap="square" lIns="121810" tIns="60904" rIns="121810" bIns="60904" rtlCol="0">
            <a:spAutoFit/>
          </a:bodyPr>
          <a:lstStyle/>
          <a:p>
            <a:pPr algn="just"/>
            <a:r>
              <a:rPr lang="en-US" altLang="zh-CN" sz="3600" b="1" smtClean="0">
                <a:solidFill>
                  <a:srgbClr val="E3943C"/>
                </a:solidFill>
                <a:ea typeface="+mj-ea"/>
              </a:rPr>
              <a:t>1. Rèn kỹ năng sử dụng các câu lệnh và câu lệnh lặp;</a:t>
            </a:r>
            <a:endParaRPr lang="zh-CN" altLang="en-US" sz="3600" b="1" dirty="0">
              <a:solidFill>
                <a:srgbClr val="E3943C"/>
              </a:solidFill>
              <a:ea typeface="+mj-ea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AD5D20E-C695-4AE4-BC98-D1D4386786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3945" y="1227331"/>
            <a:ext cx="1292464" cy="4078577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F3931476-814C-48D0-BAE1-6D1F9947907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6789" r="34015"/>
          <a:stretch/>
        </p:blipFill>
        <p:spPr>
          <a:xfrm>
            <a:off x="895867" y="2642683"/>
            <a:ext cx="949865" cy="2704579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DC03635B-9FB1-4062-A779-42DC686FBD5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35290" y="3830592"/>
            <a:ext cx="1213209" cy="1469263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BDB516B9-1202-41C3-9F44-B704DA7E962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73135" y="4216829"/>
            <a:ext cx="573074" cy="1012024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5410D8D4-DEC0-44F1-B477-D07B1D95711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05239" y="3550464"/>
            <a:ext cx="2085013" cy="2139881"/>
          </a:xfrm>
          <a:prstGeom prst="rect">
            <a:avLst/>
          </a:prstGeom>
        </p:spPr>
      </p:pic>
      <p:pic>
        <p:nvPicPr>
          <p:cNvPr id="53" name="图片 52">
            <a:extLst>
              <a:ext uri="{FF2B5EF4-FFF2-40B4-BE49-F238E27FC236}">
                <a16:creationId xmlns:a16="http://schemas.microsoft.com/office/drawing/2014/main" id="{A30F666A-2E74-44FC-ABBC-F48D5871F20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6789" r="34015"/>
          <a:stretch/>
        </p:blipFill>
        <p:spPr>
          <a:xfrm flipH="1">
            <a:off x="4100136" y="2620212"/>
            <a:ext cx="949865" cy="2704579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38283E1B-8855-4D4A-BFB1-08F4BCC5753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2273" b="98864" l="0" r="99634">
                        <a14:foregroundMark x1="29670" y1="7576" x2="99634" y2="7576"/>
                        <a14:foregroundMark x1="39194" y1="2273" x2="61538" y2="2273"/>
                        <a14:foregroundMark x1="9158" y1="31439" x2="366" y2="66288"/>
                        <a14:foregroundMark x1="40659" y1="90909" x2="44689" y2="95076"/>
                        <a14:backgroundMark x1="58974" y1="98106" x2="58974" y2="98106"/>
                        <a14:backgroundMark x1="77656" y1="99621" x2="77656" y2="99621"/>
                        <a14:backgroundMark x1="79121" y1="96970" x2="79121" y2="96970"/>
                        <a14:backgroundMark x1="78755" y1="96970" x2="74359" y2="98864"/>
                        <a14:backgroundMark x1="80952" y1="97727" x2="71795" y2="99621"/>
                        <a14:backgroundMark x1="52015" y1="77652" x2="52015" y2="77652"/>
                        <a14:backgroundMark x1="55678" y1="90152" x2="55678" y2="9015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 flipV="1">
            <a:off x="4897148" y="1738922"/>
            <a:ext cx="910724" cy="1038770"/>
          </a:xfrm>
          <a:prstGeom prst="rect">
            <a:avLst/>
          </a:prstGeom>
        </p:spPr>
      </p:pic>
      <p:pic>
        <p:nvPicPr>
          <p:cNvPr id="57" name="图片 56">
            <a:extLst>
              <a:ext uri="{FF2B5EF4-FFF2-40B4-BE49-F238E27FC236}">
                <a16:creationId xmlns:a16="http://schemas.microsoft.com/office/drawing/2014/main" id="{EAABC09F-AF77-467F-A546-D3DF3460B5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2273" b="98864" l="0" r="99634">
                        <a14:foregroundMark x1="29670" y1="7576" x2="99634" y2="7576"/>
                        <a14:foregroundMark x1="39194" y1="2273" x2="61538" y2="2273"/>
                        <a14:foregroundMark x1="9158" y1="31439" x2="366" y2="66288"/>
                        <a14:foregroundMark x1="40659" y1="90909" x2="44689" y2="95076"/>
                        <a14:backgroundMark x1="58974" y1="98106" x2="58974" y2="98106"/>
                        <a14:backgroundMark x1="77656" y1="99621" x2="77656" y2="99621"/>
                        <a14:backgroundMark x1="79121" y1="96970" x2="79121" y2="96970"/>
                        <a14:backgroundMark x1="78755" y1="96970" x2="74359" y2="98864"/>
                        <a14:backgroundMark x1="80952" y1="97727" x2="71795" y2="99621"/>
                        <a14:backgroundMark x1="52015" y1="77652" x2="52015" y2="77652"/>
                        <a14:backgroundMark x1="55678" y1="90152" x2="55678" y2="9015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 flipV="1">
            <a:off x="4897148" y="3114687"/>
            <a:ext cx="916558" cy="857814"/>
          </a:xfrm>
          <a:prstGeom prst="rect">
            <a:avLst/>
          </a:prstGeom>
        </p:spPr>
      </p:pic>
      <p:sp>
        <p:nvSpPr>
          <p:cNvPr id="61" name="TextBox 18">
            <a:extLst>
              <a:ext uri="{FF2B5EF4-FFF2-40B4-BE49-F238E27FC236}">
                <a16:creationId xmlns:a16="http://schemas.microsoft.com/office/drawing/2014/main" id="{94A0AE0B-6661-44DB-915F-4D8FB097B08F}"/>
              </a:ext>
            </a:extLst>
          </p:cNvPr>
          <p:cNvSpPr txBox="1"/>
          <p:nvPr/>
        </p:nvSpPr>
        <p:spPr>
          <a:xfrm>
            <a:off x="6031886" y="3114687"/>
            <a:ext cx="5576598" cy="2892987"/>
          </a:xfrm>
          <a:prstGeom prst="rect">
            <a:avLst/>
          </a:prstGeom>
          <a:noFill/>
        </p:spPr>
        <p:txBody>
          <a:bodyPr wrap="square" lIns="121810" tIns="60904" rIns="121810" bIns="60904" rtlCol="0">
            <a:spAutoFit/>
          </a:bodyPr>
          <a:lstStyle/>
          <a:p>
            <a:pPr algn="just"/>
            <a:r>
              <a:rPr lang="en-US" altLang="zh-CN" sz="3600" b="1" smtClean="0">
                <a:solidFill>
                  <a:srgbClr val="E3943C"/>
                </a:solidFill>
                <a:ea typeface="+mj-ea"/>
              </a:rPr>
              <a:t>2. Luyện tập sử dụng câu lệnh lặp điều khiển Rùa vẽ được các hình tam giác, hình vuông, đa giác năm cạnh, đa giác sáu cạnh.</a:t>
            </a:r>
            <a:endParaRPr lang="zh-CN" altLang="en-US" sz="3600" b="1" dirty="0">
              <a:solidFill>
                <a:srgbClr val="E3943C"/>
              </a:solidFill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6966463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PA_组合 13">
            <a:extLst>
              <a:ext uri="{FF2B5EF4-FFF2-40B4-BE49-F238E27FC236}">
                <a16:creationId xmlns:a16="http://schemas.microsoft.com/office/drawing/2014/main" id="{88CAC055-4035-4CA8-935F-26F30E620ADE}"/>
              </a:ext>
            </a:extLst>
          </p:cNvPr>
          <p:cNvGrpSpPr/>
          <p:nvPr>
            <p:custDataLst>
              <p:tags r:id="rId2"/>
            </p:custDataLst>
          </p:nvPr>
        </p:nvGrpSpPr>
        <p:grpSpPr>
          <a:xfrm>
            <a:off x="-37689" y="-312191"/>
            <a:ext cx="3309940" cy="3259140"/>
            <a:chOff x="1725122" y="-317738"/>
            <a:chExt cx="3309940" cy="3259140"/>
          </a:xfrm>
        </p:grpSpPr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D292453D-DEAD-4DC5-9EE0-02AA1CADA77D}"/>
                </a:ext>
              </a:extLst>
            </p:cNvPr>
            <p:cNvSpPr/>
            <p:nvPr/>
          </p:nvSpPr>
          <p:spPr>
            <a:xfrm>
              <a:off x="1725122" y="-317738"/>
              <a:ext cx="3309940" cy="3259140"/>
            </a:xfrm>
            <a:custGeom>
              <a:avLst/>
              <a:gdLst/>
              <a:ahLst/>
              <a:cxnLst/>
              <a:rect l="0" t="0" r="0" b="0"/>
              <a:pathLst>
                <a:path w="3309940" h="3259140">
                  <a:moveTo>
                    <a:pt x="0" y="0"/>
                  </a:moveTo>
                  <a:lnTo>
                    <a:pt x="3309939" y="0"/>
                  </a:lnTo>
                  <a:lnTo>
                    <a:pt x="3309939" y="3259139"/>
                  </a:lnTo>
                  <a:lnTo>
                    <a:pt x="0" y="3259139"/>
                  </a:lnTo>
                  <a:close/>
                </a:path>
              </a:pathLst>
            </a:cu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PA_矩形 14"/>
            <p:cNvSpPr/>
            <p:nvPr>
              <p:custDataLst>
                <p:tags r:id="rId5"/>
              </p:custDataLst>
            </p:nvPr>
          </p:nvSpPr>
          <p:spPr>
            <a:xfrm>
              <a:off x="3350723" y="1257063"/>
              <a:ext cx="1684339" cy="1684339"/>
            </a:xfrm>
            <a:prstGeom prst="rect">
              <a:avLst/>
            </a:prstGeom>
            <a:noFill/>
            <a:ln>
              <a:solidFill>
                <a:srgbClr val="E3943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390" tIns="45693" rIns="91390" bIns="45693" spcCol="0"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32" name="PA_组合 31">
            <a:extLst>
              <a:ext uri="{FF2B5EF4-FFF2-40B4-BE49-F238E27FC236}">
                <a16:creationId xmlns:a16="http://schemas.microsoft.com/office/drawing/2014/main" id="{8144AE70-0079-4E63-9335-70C1E086506D}"/>
              </a:ext>
            </a:extLst>
          </p:cNvPr>
          <p:cNvGrpSpPr/>
          <p:nvPr>
            <p:custDataLst>
              <p:tags r:id="rId3"/>
            </p:custDataLst>
          </p:nvPr>
        </p:nvGrpSpPr>
        <p:grpSpPr>
          <a:xfrm>
            <a:off x="1760080" y="1389949"/>
            <a:ext cx="3411540" cy="3335340"/>
            <a:chOff x="3850138" y="1501577"/>
            <a:chExt cx="3411540" cy="3335340"/>
          </a:xfrm>
        </p:grpSpPr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C976FAA1-ED42-4473-9D8A-D2901CF8CFDD}"/>
                </a:ext>
              </a:extLst>
            </p:cNvPr>
            <p:cNvSpPr/>
            <p:nvPr/>
          </p:nvSpPr>
          <p:spPr>
            <a:xfrm>
              <a:off x="3850138" y="1501577"/>
              <a:ext cx="3411540" cy="3335340"/>
            </a:xfrm>
            <a:custGeom>
              <a:avLst/>
              <a:gdLst/>
              <a:ahLst/>
              <a:cxnLst/>
              <a:rect l="0" t="0" r="0" b="0"/>
              <a:pathLst>
                <a:path w="3411540" h="3335340">
                  <a:moveTo>
                    <a:pt x="0" y="0"/>
                  </a:moveTo>
                  <a:lnTo>
                    <a:pt x="3411539" y="0"/>
                  </a:lnTo>
                  <a:lnTo>
                    <a:pt x="3411539" y="3335339"/>
                  </a:lnTo>
                  <a:lnTo>
                    <a:pt x="0" y="3335339"/>
                  </a:lnTo>
                  <a:close/>
                </a:path>
              </a:pathLst>
            </a:cu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PA_矩形 2"/>
            <p:cNvSpPr/>
            <p:nvPr>
              <p:custDataLst>
                <p:tags r:id="rId4"/>
              </p:custDataLst>
            </p:nvPr>
          </p:nvSpPr>
          <p:spPr>
            <a:xfrm>
              <a:off x="3850138" y="1501577"/>
              <a:ext cx="1684339" cy="1684339"/>
            </a:xfrm>
            <a:prstGeom prst="rect">
              <a:avLst/>
            </a:prstGeom>
            <a:solidFill>
              <a:srgbClr val="E394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390" tIns="45693" rIns="91390" bIns="45693" spcCol="0"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2" name="矩形 1"/>
          <p:cNvSpPr/>
          <p:nvPr/>
        </p:nvSpPr>
        <p:spPr>
          <a:xfrm>
            <a:off x="336696" y="261381"/>
            <a:ext cx="11518614" cy="6335238"/>
          </a:xfrm>
          <a:prstGeom prst="rect">
            <a:avLst/>
          </a:prstGeom>
          <a:noFill/>
          <a:ln>
            <a:solidFill>
              <a:srgbClr val="4375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1" tIns="45677" rIns="91361" bIns="45677"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75808" y="1450039"/>
            <a:ext cx="1662612" cy="1446495"/>
          </a:xfrm>
          <a:prstGeom prst="rect">
            <a:avLst/>
          </a:prstGeom>
          <a:noFill/>
        </p:spPr>
        <p:txBody>
          <a:bodyPr wrap="square" lIns="91390" tIns="45693" rIns="91390" bIns="45693" rtlCol="0">
            <a:spAutoFit/>
          </a:bodyPr>
          <a:lstStyle/>
          <a:p>
            <a:pPr algn="ctr"/>
            <a:r>
              <a:rPr lang="en-US" altLang="zh-CN" sz="8800" b="1" smtClean="0">
                <a:solidFill>
                  <a:schemeClr val="bg1"/>
                </a:solidFill>
                <a:latin typeface="方正隶书简体" panose="02010601030101010101" pitchFamily="2" charset="-122"/>
                <a:ea typeface="方正隶书简体" panose="02010601030101010101" pitchFamily="2" charset="-122"/>
              </a:rPr>
              <a:t>A.</a:t>
            </a:r>
            <a:endParaRPr lang="zh-CN" altLang="en-US" sz="8800" b="1" dirty="0">
              <a:solidFill>
                <a:schemeClr val="bg1"/>
              </a:solidFill>
              <a:latin typeface="方正隶书简体" panose="02010601030101010101" pitchFamily="2" charset="-122"/>
              <a:ea typeface="方正隶书简体" panose="02010601030101010101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23905" y="2141176"/>
            <a:ext cx="8316891" cy="769387"/>
          </a:xfrm>
          <a:prstGeom prst="rect">
            <a:avLst/>
          </a:prstGeom>
          <a:noFill/>
        </p:spPr>
        <p:txBody>
          <a:bodyPr wrap="square" lIns="91390" tIns="45693" rIns="91390" bIns="45693" rtlCol="0">
            <a:spAutoFit/>
          </a:bodyPr>
          <a:lstStyle/>
          <a:p>
            <a:r>
              <a:rPr lang="en-US" altLang="zh-CN" sz="4400" b="1" smtClean="0">
                <a:solidFill>
                  <a:srgbClr val="E3943C"/>
                </a:solidFill>
                <a:latin typeface="Tahoma" pitchFamily="34" charset="0"/>
                <a:ea typeface="+mj-ea"/>
                <a:cs typeface="Tahoma" pitchFamily="34" charset="0"/>
              </a:rPr>
              <a:t>HƯỚNG DẪN CÀI ĐẶT LOGO</a:t>
            </a:r>
            <a:endParaRPr lang="zh-CN" altLang="en-US" sz="4400" b="1" dirty="0">
              <a:solidFill>
                <a:srgbClr val="E3943C"/>
              </a:solidFill>
              <a:latin typeface="Tahoma" pitchFamily="34" charset="0"/>
              <a:ea typeface="+mj-ea"/>
              <a:cs typeface="Tahoma" pitchFamily="34" charset="0"/>
            </a:endParaRPr>
          </a:p>
        </p:txBody>
      </p:sp>
      <p:pic>
        <p:nvPicPr>
          <p:cNvPr id="30" name="图片 29">
            <a:extLst>
              <a:ext uri="{FF2B5EF4-FFF2-40B4-BE49-F238E27FC236}">
                <a16:creationId xmlns:a16="http://schemas.microsoft.com/office/drawing/2014/main" id="{E781C4D8-6ED3-4062-8546-09647AA1DEA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426408" y="2912238"/>
            <a:ext cx="13765961" cy="4261473"/>
          </a:xfrm>
          <a:prstGeom prst="rect">
            <a:avLst/>
          </a:prstGeom>
        </p:spPr>
      </p:pic>
      <p:pic>
        <p:nvPicPr>
          <p:cNvPr id="33" name="图片 32">
            <a:extLst>
              <a:ext uri="{FF2B5EF4-FFF2-40B4-BE49-F238E27FC236}">
                <a16:creationId xmlns:a16="http://schemas.microsoft.com/office/drawing/2014/main" id="{59A2CD35-9912-4482-9596-4A472369BE7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28642" y="660077"/>
            <a:ext cx="1030313" cy="106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6121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PA_组合 13">
            <a:extLst>
              <a:ext uri="{FF2B5EF4-FFF2-40B4-BE49-F238E27FC236}">
                <a16:creationId xmlns:a16="http://schemas.microsoft.com/office/drawing/2014/main" id="{88CAC055-4035-4CA8-935F-26F30E620ADE}"/>
              </a:ext>
            </a:extLst>
          </p:cNvPr>
          <p:cNvGrpSpPr/>
          <p:nvPr>
            <p:custDataLst>
              <p:tags r:id="rId1"/>
            </p:custDataLst>
          </p:nvPr>
        </p:nvGrpSpPr>
        <p:grpSpPr>
          <a:xfrm>
            <a:off x="-487623" y="-312191"/>
            <a:ext cx="3309940" cy="3259140"/>
            <a:chOff x="1725122" y="-317738"/>
            <a:chExt cx="3309940" cy="3259140"/>
          </a:xfrm>
        </p:grpSpPr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D292453D-DEAD-4DC5-9EE0-02AA1CADA77D}"/>
                </a:ext>
              </a:extLst>
            </p:cNvPr>
            <p:cNvSpPr/>
            <p:nvPr/>
          </p:nvSpPr>
          <p:spPr>
            <a:xfrm>
              <a:off x="1725122" y="-317738"/>
              <a:ext cx="3309940" cy="3259140"/>
            </a:xfrm>
            <a:custGeom>
              <a:avLst/>
              <a:gdLst/>
              <a:ahLst/>
              <a:cxnLst/>
              <a:rect l="0" t="0" r="0" b="0"/>
              <a:pathLst>
                <a:path w="3309940" h="3259140">
                  <a:moveTo>
                    <a:pt x="0" y="0"/>
                  </a:moveTo>
                  <a:lnTo>
                    <a:pt x="3309939" y="0"/>
                  </a:lnTo>
                  <a:lnTo>
                    <a:pt x="3309939" y="3259139"/>
                  </a:lnTo>
                  <a:lnTo>
                    <a:pt x="0" y="3259139"/>
                  </a:lnTo>
                  <a:close/>
                </a:path>
              </a:pathLst>
            </a:cu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PA_矩形 14"/>
            <p:cNvSpPr/>
            <p:nvPr>
              <p:custDataLst>
                <p:tags r:id="rId4"/>
              </p:custDataLst>
            </p:nvPr>
          </p:nvSpPr>
          <p:spPr>
            <a:xfrm>
              <a:off x="3350723" y="1257063"/>
              <a:ext cx="1684339" cy="1684339"/>
            </a:xfrm>
            <a:prstGeom prst="rect">
              <a:avLst/>
            </a:prstGeom>
            <a:noFill/>
            <a:ln>
              <a:solidFill>
                <a:srgbClr val="E3943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390" tIns="45693" rIns="91390" bIns="45693" spcCol="0"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32" name="PA_组合 31">
            <a:extLst>
              <a:ext uri="{FF2B5EF4-FFF2-40B4-BE49-F238E27FC236}">
                <a16:creationId xmlns:a16="http://schemas.microsoft.com/office/drawing/2014/main" id="{8144AE70-0079-4E63-9335-70C1E086506D}"/>
              </a:ext>
            </a:extLst>
          </p:cNvPr>
          <p:cNvGrpSpPr/>
          <p:nvPr>
            <p:custDataLst>
              <p:tags r:id="rId2"/>
            </p:custDataLst>
          </p:nvPr>
        </p:nvGrpSpPr>
        <p:grpSpPr>
          <a:xfrm>
            <a:off x="1310146" y="1389949"/>
            <a:ext cx="3411540" cy="3335340"/>
            <a:chOff x="3850138" y="1501577"/>
            <a:chExt cx="3411540" cy="3335340"/>
          </a:xfrm>
        </p:grpSpPr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C976FAA1-ED42-4473-9D8A-D2901CF8CFDD}"/>
                </a:ext>
              </a:extLst>
            </p:cNvPr>
            <p:cNvSpPr/>
            <p:nvPr/>
          </p:nvSpPr>
          <p:spPr>
            <a:xfrm>
              <a:off x="3850138" y="1501577"/>
              <a:ext cx="3411540" cy="3335340"/>
            </a:xfrm>
            <a:custGeom>
              <a:avLst/>
              <a:gdLst/>
              <a:ahLst/>
              <a:cxnLst/>
              <a:rect l="0" t="0" r="0" b="0"/>
              <a:pathLst>
                <a:path w="3411540" h="3335340">
                  <a:moveTo>
                    <a:pt x="0" y="0"/>
                  </a:moveTo>
                  <a:lnTo>
                    <a:pt x="3411539" y="0"/>
                  </a:lnTo>
                  <a:lnTo>
                    <a:pt x="3411539" y="3335339"/>
                  </a:lnTo>
                  <a:lnTo>
                    <a:pt x="0" y="3335339"/>
                  </a:lnTo>
                  <a:close/>
                </a:path>
              </a:pathLst>
            </a:cu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PA_矩形 2"/>
            <p:cNvSpPr/>
            <p:nvPr>
              <p:custDataLst>
                <p:tags r:id="rId3"/>
              </p:custDataLst>
            </p:nvPr>
          </p:nvSpPr>
          <p:spPr>
            <a:xfrm>
              <a:off x="3850138" y="1501577"/>
              <a:ext cx="1684339" cy="1684339"/>
            </a:xfrm>
            <a:prstGeom prst="rect">
              <a:avLst/>
            </a:prstGeom>
            <a:solidFill>
              <a:srgbClr val="E394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390" tIns="45693" rIns="91390" bIns="45693" spcCol="0"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2" name="矩形 1"/>
          <p:cNvSpPr/>
          <p:nvPr/>
        </p:nvSpPr>
        <p:spPr>
          <a:xfrm>
            <a:off x="336696" y="261381"/>
            <a:ext cx="11518614" cy="6335238"/>
          </a:xfrm>
          <a:prstGeom prst="rect">
            <a:avLst/>
          </a:prstGeom>
          <a:noFill/>
          <a:ln>
            <a:solidFill>
              <a:srgbClr val="4375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1" tIns="45677" rIns="91361" bIns="45677"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25874" y="1450039"/>
            <a:ext cx="1662612" cy="1446495"/>
          </a:xfrm>
          <a:prstGeom prst="rect">
            <a:avLst/>
          </a:prstGeom>
          <a:noFill/>
        </p:spPr>
        <p:txBody>
          <a:bodyPr wrap="square" lIns="91390" tIns="45693" rIns="91390" bIns="45693" rtlCol="0">
            <a:spAutoFit/>
          </a:bodyPr>
          <a:lstStyle/>
          <a:p>
            <a:pPr algn="ctr"/>
            <a:r>
              <a:rPr lang="en-US" altLang="zh-CN" sz="8800" b="1" smtClean="0">
                <a:solidFill>
                  <a:schemeClr val="bg1"/>
                </a:solidFill>
                <a:latin typeface="方正隶书简体" panose="02010601030101010101" pitchFamily="2" charset="-122"/>
                <a:ea typeface="方正隶书简体" panose="02010601030101010101" pitchFamily="2" charset="-122"/>
              </a:rPr>
              <a:t>B.</a:t>
            </a:r>
            <a:endParaRPr lang="zh-CN" altLang="en-US" sz="8800" b="1" dirty="0">
              <a:solidFill>
                <a:schemeClr val="bg1"/>
              </a:solidFill>
              <a:latin typeface="方正隶书简体" panose="02010601030101010101" pitchFamily="2" charset="-122"/>
              <a:ea typeface="方正隶书简体" panose="02010601030101010101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67055" y="2159191"/>
            <a:ext cx="9299830" cy="769387"/>
          </a:xfrm>
          <a:prstGeom prst="rect">
            <a:avLst/>
          </a:prstGeom>
          <a:noFill/>
        </p:spPr>
        <p:txBody>
          <a:bodyPr wrap="square" lIns="91390" tIns="45693" rIns="91390" bIns="45693" rtlCol="0">
            <a:spAutoFit/>
          </a:bodyPr>
          <a:lstStyle/>
          <a:p>
            <a:r>
              <a:rPr lang="en-US" altLang="zh-CN" sz="4400" b="1" smtClean="0">
                <a:solidFill>
                  <a:srgbClr val="E3943C"/>
                </a:solidFill>
                <a:latin typeface="Tahoma" pitchFamily="34" charset="0"/>
                <a:ea typeface="+mj-ea"/>
                <a:cs typeface="Tahoma" pitchFamily="34" charset="0"/>
              </a:rPr>
              <a:t>ÔN TẬP NHỮNG LỆNH CƠ BẢN</a:t>
            </a:r>
            <a:endParaRPr lang="zh-CN" altLang="en-US" sz="4400" b="1" dirty="0">
              <a:solidFill>
                <a:srgbClr val="E3943C"/>
              </a:solidFill>
              <a:latin typeface="Tahoma" pitchFamily="34" charset="0"/>
              <a:ea typeface="+mj-ea"/>
              <a:cs typeface="Tahoma" pitchFamily="34" charset="0"/>
            </a:endParaRPr>
          </a:p>
        </p:txBody>
      </p:sp>
      <p:pic>
        <p:nvPicPr>
          <p:cNvPr id="30" name="图片 29">
            <a:extLst>
              <a:ext uri="{FF2B5EF4-FFF2-40B4-BE49-F238E27FC236}">
                <a16:creationId xmlns:a16="http://schemas.microsoft.com/office/drawing/2014/main" id="{E781C4D8-6ED3-4062-8546-09647AA1DEA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426408" y="2912238"/>
            <a:ext cx="13765961" cy="4261473"/>
          </a:xfrm>
          <a:prstGeom prst="rect">
            <a:avLst/>
          </a:prstGeom>
        </p:spPr>
      </p:pic>
      <p:pic>
        <p:nvPicPr>
          <p:cNvPr id="33" name="图片 32">
            <a:extLst>
              <a:ext uri="{FF2B5EF4-FFF2-40B4-BE49-F238E27FC236}">
                <a16:creationId xmlns:a16="http://schemas.microsoft.com/office/drawing/2014/main" id="{59A2CD35-9912-4482-9596-4A472369BE7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28642" y="660077"/>
            <a:ext cx="1030313" cy="106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0524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A_图片 49">
            <a:extLst>
              <a:ext uri="{FF2B5EF4-FFF2-40B4-BE49-F238E27FC236}">
                <a16:creationId xmlns:a16="http://schemas.microsoft.com/office/drawing/2014/main" id="{307E62FA-9C4D-40FA-9BEA-74106901A595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72698" y="68602"/>
            <a:ext cx="676385" cy="822718"/>
          </a:xfrm>
          <a:prstGeom prst="rect">
            <a:avLst/>
          </a:prstGeom>
        </p:spPr>
      </p:pic>
      <p:sp>
        <p:nvSpPr>
          <p:cNvPr id="19" name="矩形 18">
            <a:extLst>
              <a:ext uri="{FF2B5EF4-FFF2-40B4-BE49-F238E27FC236}">
                <a16:creationId xmlns:a16="http://schemas.microsoft.com/office/drawing/2014/main" id="{4AE12E25-4F42-4589-9474-27A3BC197A10}"/>
              </a:ext>
            </a:extLst>
          </p:cNvPr>
          <p:cNvSpPr/>
          <p:nvPr/>
        </p:nvSpPr>
        <p:spPr>
          <a:xfrm>
            <a:off x="768132" y="501552"/>
            <a:ext cx="10499942" cy="43858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>
              <a:lnSpc>
                <a:spcPct val="150000"/>
              </a:lnSpc>
            </a:pP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altLang="zh-CN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PA_直接连接符 4">
            <a:extLst>
              <a:ext uri="{FF2B5EF4-FFF2-40B4-BE49-F238E27FC236}">
                <a16:creationId xmlns:a16="http://schemas.microsoft.com/office/drawing/2014/main" id="{C1901D69-1DBC-4EE8-BF75-2A0DBC560ACF}"/>
              </a:ext>
            </a:extLst>
          </p:cNvPr>
          <p:cNvCxnSpPr>
            <a:cxnSpLocks/>
          </p:cNvCxnSpPr>
          <p:nvPr>
            <p:custDataLst>
              <p:tags r:id="rId2"/>
            </p:custDataLst>
          </p:nvPr>
        </p:nvCxnSpPr>
        <p:spPr>
          <a:xfrm>
            <a:off x="11791950" y="479961"/>
            <a:ext cx="0" cy="6139543"/>
          </a:xfrm>
          <a:prstGeom prst="line">
            <a:avLst/>
          </a:prstGeom>
          <a:ln>
            <a:solidFill>
              <a:srgbClr val="4375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A_直接连接符 6">
            <a:extLst>
              <a:ext uri="{FF2B5EF4-FFF2-40B4-BE49-F238E27FC236}">
                <a16:creationId xmlns:a16="http://schemas.microsoft.com/office/drawing/2014/main" id="{73506BC0-7AF8-46A4-85FA-F3DBC5DE675F}"/>
              </a:ext>
            </a:extLst>
          </p:cNvPr>
          <p:cNvCxnSpPr>
            <a:cxnSpLocks/>
          </p:cNvCxnSpPr>
          <p:nvPr>
            <p:custDataLst>
              <p:tags r:id="rId3"/>
            </p:custDataLst>
          </p:nvPr>
        </p:nvCxnSpPr>
        <p:spPr>
          <a:xfrm>
            <a:off x="410890" y="979638"/>
            <a:ext cx="0" cy="5639866"/>
          </a:xfrm>
          <a:prstGeom prst="line">
            <a:avLst/>
          </a:prstGeom>
          <a:ln>
            <a:solidFill>
              <a:srgbClr val="4375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A_直接连接符 2">
            <a:extLst>
              <a:ext uri="{FF2B5EF4-FFF2-40B4-BE49-F238E27FC236}">
                <a16:creationId xmlns:a16="http://schemas.microsoft.com/office/drawing/2014/main" id="{32F369D3-EF25-42CD-9C92-ED7909806D5E}"/>
              </a:ext>
            </a:extLst>
          </p:cNvPr>
          <p:cNvCxnSpPr>
            <a:cxnSpLocks/>
          </p:cNvCxnSpPr>
          <p:nvPr>
            <p:custDataLst>
              <p:tags r:id="rId4"/>
            </p:custDataLst>
          </p:nvPr>
        </p:nvCxnSpPr>
        <p:spPr>
          <a:xfrm>
            <a:off x="410890" y="6619504"/>
            <a:ext cx="11381060" cy="0"/>
          </a:xfrm>
          <a:prstGeom prst="line">
            <a:avLst/>
          </a:prstGeom>
          <a:ln>
            <a:solidFill>
              <a:srgbClr val="4375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490237"/>
              </p:ext>
            </p:extLst>
          </p:nvPr>
        </p:nvGraphicFramePr>
        <p:xfrm>
          <a:off x="895899" y="729646"/>
          <a:ext cx="10411041" cy="5617027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97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44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6432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/>
                        <a:t>TT</a:t>
                      </a:r>
                      <a:endParaRPr lang="en-US" sz="2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/>
                        <a:t>LỆNH</a:t>
                      </a:r>
                      <a:endParaRPr lang="en-US" sz="2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/>
                        <a:t>HÀNH</a:t>
                      </a:r>
                      <a:r>
                        <a:rPr lang="en-US" sz="2800" baseline="0" smtClean="0"/>
                        <a:t> ĐỘNG CỦA RÙA</a:t>
                      </a:r>
                      <a:endParaRPr lang="en-US" sz="2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585"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8640"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218"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92"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8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92"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8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692"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8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7692"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8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7692"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8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7692"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28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cxnSp>
        <p:nvCxnSpPr>
          <p:cNvPr id="23" name="PA_直接连接符 2">
            <a:extLst>
              <a:ext uri="{FF2B5EF4-FFF2-40B4-BE49-F238E27FC236}">
                <a16:creationId xmlns:a16="http://schemas.microsoft.com/office/drawing/2014/main" id="{1348B7B1-5EC4-45B5-A674-F2E94F8D2886}"/>
              </a:ext>
            </a:extLst>
          </p:cNvPr>
          <p:cNvCxnSpPr>
            <a:cxnSpLocks/>
            <a:stCxn id="17" idx="3"/>
          </p:cNvCxnSpPr>
          <p:nvPr>
            <p:custDataLst>
              <p:tags r:id="rId5"/>
            </p:custDataLst>
          </p:nvPr>
        </p:nvCxnSpPr>
        <p:spPr>
          <a:xfrm>
            <a:off x="749083" y="479961"/>
            <a:ext cx="11033341" cy="21591"/>
          </a:xfrm>
          <a:prstGeom prst="line">
            <a:avLst/>
          </a:prstGeom>
          <a:ln>
            <a:solidFill>
              <a:srgbClr val="4375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20848" y="-7052"/>
            <a:ext cx="94583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latin typeface="Times New Roman" pitchFamily="18" charset="0"/>
                <a:cs typeface="Times New Roman" pitchFamily="18" charset="0"/>
              </a:rPr>
              <a:t>Em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hãy thực hành và ghi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nhớ các lệnh dưới đây nhé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15664" y="1346200"/>
            <a:ext cx="17435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FD m</a:t>
            </a:r>
            <a:endParaRPr lang="en-US" sz="2800" b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09312" y="1968500"/>
            <a:ext cx="223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BK m </a:t>
            </a:r>
            <a:endParaRPr lang="en-US" sz="2800" b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23826" y="2491720"/>
            <a:ext cx="223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RT k </a:t>
            </a:r>
            <a:endParaRPr lang="en-US" sz="2800" b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023826" y="3070780"/>
            <a:ext cx="223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LT k </a:t>
            </a:r>
            <a:endParaRPr lang="en-US" sz="2800" b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023826" y="3597892"/>
            <a:ext cx="223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PU</a:t>
            </a:r>
            <a:endParaRPr lang="en-US" sz="2800" b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023826" y="4154594"/>
            <a:ext cx="223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PD</a:t>
            </a:r>
            <a:endParaRPr lang="en-US" sz="2800" b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009312" y="4708254"/>
            <a:ext cx="223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CS</a:t>
            </a:r>
            <a:endParaRPr lang="en-US" sz="2800" b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007498" y="5263948"/>
            <a:ext cx="223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CLEAN</a:t>
            </a:r>
            <a:endParaRPr lang="en-US" sz="2800" b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976656" y="5804908"/>
            <a:ext cx="223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HOME</a:t>
            </a:r>
            <a:endParaRPr lang="en-US" sz="2800" b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190990" y="1371600"/>
            <a:ext cx="607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Tiến về phía trước m bước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190990" y="1968500"/>
            <a:ext cx="607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Lùi về phía sau m bước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192804" y="2491720"/>
            <a:ext cx="607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Quay phải k độ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205504" y="3014940"/>
            <a:ext cx="607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Quay trái k độ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180104" y="3597892"/>
            <a:ext cx="607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Nhấc bút, rùa không vẽ nữa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180104" y="4154594"/>
            <a:ext cx="607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Hạ bút, rùa tiếp tục vẽ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194618" y="4705898"/>
            <a:ext cx="635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Xóa màn hình, rùa về vị trí xuất phát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194618" y="5258688"/>
            <a:ext cx="635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Xóa màn hình, rùa đứng im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180104" y="5805658"/>
            <a:ext cx="635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Rùa về vị trí xuất phát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9848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PA_组合 13">
            <a:extLst>
              <a:ext uri="{FF2B5EF4-FFF2-40B4-BE49-F238E27FC236}">
                <a16:creationId xmlns:a16="http://schemas.microsoft.com/office/drawing/2014/main" id="{88CAC055-4035-4CA8-935F-26F30E620ADE}"/>
              </a:ext>
            </a:extLst>
          </p:cNvPr>
          <p:cNvGrpSpPr/>
          <p:nvPr>
            <p:custDataLst>
              <p:tags r:id="rId1"/>
            </p:custDataLst>
          </p:nvPr>
        </p:nvGrpSpPr>
        <p:grpSpPr>
          <a:xfrm>
            <a:off x="1950729" y="-312191"/>
            <a:ext cx="3309940" cy="3259140"/>
            <a:chOff x="1725122" y="-317738"/>
            <a:chExt cx="3309940" cy="3259140"/>
          </a:xfrm>
        </p:grpSpPr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D292453D-DEAD-4DC5-9EE0-02AA1CADA77D}"/>
                </a:ext>
              </a:extLst>
            </p:cNvPr>
            <p:cNvSpPr/>
            <p:nvPr/>
          </p:nvSpPr>
          <p:spPr>
            <a:xfrm>
              <a:off x="1725122" y="-317738"/>
              <a:ext cx="3309940" cy="3259140"/>
            </a:xfrm>
            <a:custGeom>
              <a:avLst/>
              <a:gdLst/>
              <a:ahLst/>
              <a:cxnLst/>
              <a:rect l="0" t="0" r="0" b="0"/>
              <a:pathLst>
                <a:path w="3309940" h="3259140">
                  <a:moveTo>
                    <a:pt x="0" y="0"/>
                  </a:moveTo>
                  <a:lnTo>
                    <a:pt x="3309939" y="0"/>
                  </a:lnTo>
                  <a:lnTo>
                    <a:pt x="3309939" y="3259139"/>
                  </a:lnTo>
                  <a:lnTo>
                    <a:pt x="0" y="3259139"/>
                  </a:lnTo>
                  <a:close/>
                </a:path>
              </a:pathLst>
            </a:cu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PA_矩形 14"/>
            <p:cNvSpPr/>
            <p:nvPr>
              <p:custDataLst>
                <p:tags r:id="rId4"/>
              </p:custDataLst>
            </p:nvPr>
          </p:nvSpPr>
          <p:spPr>
            <a:xfrm>
              <a:off x="3350723" y="1257063"/>
              <a:ext cx="1684339" cy="1684339"/>
            </a:xfrm>
            <a:prstGeom prst="rect">
              <a:avLst/>
            </a:prstGeom>
            <a:noFill/>
            <a:ln>
              <a:solidFill>
                <a:srgbClr val="E3943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390" tIns="45693" rIns="91390" bIns="45693" spcCol="0"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32" name="PA_组合 31">
            <a:extLst>
              <a:ext uri="{FF2B5EF4-FFF2-40B4-BE49-F238E27FC236}">
                <a16:creationId xmlns:a16="http://schemas.microsoft.com/office/drawing/2014/main" id="{8144AE70-0079-4E63-9335-70C1E086506D}"/>
              </a:ext>
            </a:extLst>
          </p:cNvPr>
          <p:cNvGrpSpPr/>
          <p:nvPr>
            <p:custDataLst>
              <p:tags r:id="rId2"/>
            </p:custDataLst>
          </p:nvPr>
        </p:nvGrpSpPr>
        <p:grpSpPr>
          <a:xfrm>
            <a:off x="3763012" y="1332101"/>
            <a:ext cx="3411540" cy="3335340"/>
            <a:chOff x="3850138" y="1501577"/>
            <a:chExt cx="3411540" cy="3335340"/>
          </a:xfrm>
        </p:grpSpPr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C976FAA1-ED42-4473-9D8A-D2901CF8CFDD}"/>
                </a:ext>
              </a:extLst>
            </p:cNvPr>
            <p:cNvSpPr/>
            <p:nvPr/>
          </p:nvSpPr>
          <p:spPr>
            <a:xfrm>
              <a:off x="3850138" y="1501577"/>
              <a:ext cx="3411540" cy="3335340"/>
            </a:xfrm>
            <a:custGeom>
              <a:avLst/>
              <a:gdLst/>
              <a:ahLst/>
              <a:cxnLst/>
              <a:rect l="0" t="0" r="0" b="0"/>
              <a:pathLst>
                <a:path w="3411540" h="3335340">
                  <a:moveTo>
                    <a:pt x="0" y="0"/>
                  </a:moveTo>
                  <a:lnTo>
                    <a:pt x="3411539" y="0"/>
                  </a:lnTo>
                  <a:lnTo>
                    <a:pt x="3411539" y="3335339"/>
                  </a:lnTo>
                  <a:lnTo>
                    <a:pt x="0" y="3335339"/>
                  </a:lnTo>
                  <a:close/>
                </a:path>
              </a:pathLst>
            </a:cu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PA_矩形 2"/>
            <p:cNvSpPr/>
            <p:nvPr>
              <p:custDataLst>
                <p:tags r:id="rId3"/>
              </p:custDataLst>
            </p:nvPr>
          </p:nvSpPr>
          <p:spPr>
            <a:xfrm>
              <a:off x="3850138" y="1501577"/>
              <a:ext cx="1684339" cy="1684339"/>
            </a:xfrm>
            <a:prstGeom prst="rect">
              <a:avLst/>
            </a:prstGeom>
            <a:solidFill>
              <a:srgbClr val="E394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390" tIns="45693" rIns="91390" bIns="45693" spcCol="0"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2" name="矩形 1"/>
          <p:cNvSpPr/>
          <p:nvPr/>
        </p:nvSpPr>
        <p:spPr>
          <a:xfrm>
            <a:off x="336696" y="261381"/>
            <a:ext cx="11518614" cy="6335238"/>
          </a:xfrm>
          <a:prstGeom prst="rect">
            <a:avLst/>
          </a:prstGeom>
          <a:noFill/>
          <a:ln>
            <a:solidFill>
              <a:srgbClr val="4375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1" tIns="45677" rIns="91361" bIns="45677"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06170" y="1421011"/>
            <a:ext cx="1662612" cy="1446495"/>
          </a:xfrm>
          <a:prstGeom prst="rect">
            <a:avLst/>
          </a:prstGeom>
          <a:noFill/>
        </p:spPr>
        <p:txBody>
          <a:bodyPr wrap="square" lIns="91390" tIns="45693" rIns="91390" bIns="45693" rtlCol="0">
            <a:spAutoFit/>
          </a:bodyPr>
          <a:lstStyle/>
          <a:p>
            <a:pPr algn="ctr"/>
            <a:r>
              <a:rPr lang="en-US" altLang="zh-CN" sz="8800" b="1" smtClean="0">
                <a:solidFill>
                  <a:schemeClr val="bg1"/>
                </a:solidFill>
                <a:latin typeface="方正隶书简体" panose="02010601030101010101" pitchFamily="2" charset="-122"/>
                <a:ea typeface="方正隶书简体" panose="02010601030101010101" pitchFamily="2" charset="-122"/>
              </a:rPr>
              <a:t>C.</a:t>
            </a:r>
            <a:endParaRPr lang="zh-CN" altLang="en-US" sz="8800" b="1" dirty="0">
              <a:solidFill>
                <a:schemeClr val="bg1"/>
              </a:solidFill>
              <a:latin typeface="方正隶书简体" panose="02010601030101010101" pitchFamily="2" charset="-122"/>
              <a:ea typeface="方正隶书简体" panose="02010601030101010101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5463" y="2094681"/>
            <a:ext cx="8566495" cy="769387"/>
          </a:xfrm>
          <a:prstGeom prst="rect">
            <a:avLst/>
          </a:prstGeom>
          <a:noFill/>
        </p:spPr>
        <p:txBody>
          <a:bodyPr wrap="square" lIns="91390" tIns="45693" rIns="91390" bIns="45693" rtlCol="0">
            <a:spAutoFit/>
          </a:bodyPr>
          <a:lstStyle/>
          <a:p>
            <a:r>
              <a:rPr lang="en-US" altLang="zh-CN" sz="4400" b="1" smtClean="0">
                <a:solidFill>
                  <a:srgbClr val="E3943C"/>
                </a:solidFill>
                <a:latin typeface="Tahoma" pitchFamily="34" charset="0"/>
                <a:ea typeface="+mj-ea"/>
                <a:cs typeface="Tahoma" pitchFamily="34" charset="0"/>
              </a:rPr>
              <a:t>CÂU LỆNH LẶP</a:t>
            </a:r>
            <a:endParaRPr lang="zh-CN" altLang="en-US" sz="4400" b="1" dirty="0">
              <a:solidFill>
                <a:srgbClr val="E3943C"/>
              </a:solidFill>
              <a:latin typeface="Tahoma" pitchFamily="34" charset="0"/>
              <a:ea typeface="+mj-ea"/>
              <a:cs typeface="Tahoma" pitchFamily="34" charset="0"/>
            </a:endParaRPr>
          </a:p>
        </p:txBody>
      </p:sp>
      <p:pic>
        <p:nvPicPr>
          <p:cNvPr id="30" name="图片 29">
            <a:extLst>
              <a:ext uri="{FF2B5EF4-FFF2-40B4-BE49-F238E27FC236}">
                <a16:creationId xmlns:a16="http://schemas.microsoft.com/office/drawing/2014/main" id="{E781C4D8-6ED3-4062-8546-09647AA1DEA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426408" y="2912238"/>
            <a:ext cx="13765961" cy="4261473"/>
          </a:xfrm>
          <a:prstGeom prst="rect">
            <a:avLst/>
          </a:prstGeom>
        </p:spPr>
      </p:pic>
      <p:pic>
        <p:nvPicPr>
          <p:cNvPr id="33" name="图片 32">
            <a:extLst>
              <a:ext uri="{FF2B5EF4-FFF2-40B4-BE49-F238E27FC236}">
                <a16:creationId xmlns:a16="http://schemas.microsoft.com/office/drawing/2014/main" id="{59A2CD35-9912-4482-9596-4A472369BE7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08938" y="631049"/>
            <a:ext cx="1030313" cy="106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3156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A_图片 49">
            <a:extLst>
              <a:ext uri="{FF2B5EF4-FFF2-40B4-BE49-F238E27FC236}">
                <a16:creationId xmlns:a16="http://schemas.microsoft.com/office/drawing/2014/main" id="{307E62FA-9C4D-40FA-9BEA-74106901A595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72698" y="68602"/>
            <a:ext cx="676385" cy="822718"/>
          </a:xfrm>
          <a:prstGeom prst="rect">
            <a:avLst/>
          </a:prstGeom>
        </p:spPr>
      </p:pic>
      <p:sp>
        <p:nvSpPr>
          <p:cNvPr id="18" name="文本框 17">
            <a:extLst>
              <a:ext uri="{FF2B5EF4-FFF2-40B4-BE49-F238E27FC236}">
                <a16:creationId xmlns:a16="http://schemas.microsoft.com/office/drawing/2014/main" id="{BBB3E772-19E0-4198-9A8F-8E564E988694}"/>
              </a:ext>
            </a:extLst>
          </p:cNvPr>
          <p:cNvSpPr txBox="1"/>
          <p:nvPr/>
        </p:nvSpPr>
        <p:spPr>
          <a:xfrm>
            <a:off x="768132" y="126018"/>
            <a:ext cx="11023818" cy="95410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sz="2800" b="1" smtClean="0">
                <a:latin typeface="Arial" pitchFamily="34" charset="0"/>
                <a:ea typeface="微软雅黑" panose="020B0503020204020204" pitchFamily="34" charset="-122"/>
                <a:cs typeface="Arial" pitchFamily="34" charset="0"/>
              </a:rPr>
              <a:t>Thực hành và so sánh sự giống, khác nhau khi rùa thực hiện các lệnh trong ba trường hợp dưới đây</a:t>
            </a:r>
            <a:endParaRPr lang="zh-CN" altLang="en-US" sz="2800" b="1" dirty="0">
              <a:latin typeface="Arial" pitchFamily="34" charset="0"/>
              <a:ea typeface="微软雅黑" panose="020B0503020204020204" pitchFamily="34" charset="-122"/>
              <a:cs typeface="Arial" pitchFamily="34" charset="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4AE12E25-4F42-4589-9474-27A3BC197A10}"/>
              </a:ext>
            </a:extLst>
          </p:cNvPr>
          <p:cNvSpPr/>
          <p:nvPr/>
        </p:nvSpPr>
        <p:spPr>
          <a:xfrm>
            <a:off x="768132" y="501552"/>
            <a:ext cx="10499942" cy="5216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altLang="zh-CN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391529"/>
              </p:ext>
            </p:extLst>
          </p:nvPr>
        </p:nvGraphicFramePr>
        <p:xfrm>
          <a:off x="478051" y="1204686"/>
          <a:ext cx="11194178" cy="49058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4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54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55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89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baseline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baseline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baseline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TH 1</a:t>
                      </a:r>
                      <a:endParaRPr lang="en-US" sz="2800" b="1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2800" b="1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68AC7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smtClean="0"/>
                    </a:p>
                    <a:p>
                      <a:endParaRPr lang="en-US" sz="1400" smtClean="0"/>
                    </a:p>
                    <a:p>
                      <a:endParaRPr lang="en-US" sz="1400" smtClean="0"/>
                    </a:p>
                    <a:p>
                      <a:endParaRPr lang="en-US" sz="1400" smtClean="0"/>
                    </a:p>
                    <a:p>
                      <a:endParaRPr lang="en-US" sz="1400" smtClean="0"/>
                    </a:p>
                    <a:p>
                      <a:endParaRPr lang="en-US" sz="1400" smtClean="0"/>
                    </a:p>
                    <a:p>
                      <a:endParaRPr lang="en-US" sz="1400" smtClean="0"/>
                    </a:p>
                    <a:p>
                      <a:endParaRPr lang="en-US" sz="1400" smtClean="0"/>
                    </a:p>
                    <a:p>
                      <a:endParaRPr lang="en-US" sz="1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02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baseline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TH2</a:t>
                      </a:r>
                      <a:endParaRPr lang="en-US" sz="2800" b="1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2800" b="1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68AC7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25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baseline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TH 3</a:t>
                      </a:r>
                      <a:endParaRPr lang="en-US" sz="2800" b="1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68AC7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2330578" y="1316538"/>
            <a:ext cx="235697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FD 40 RT 90</a:t>
            </a:r>
          </a:p>
          <a:p>
            <a:r>
              <a:rPr lang="en-US" sz="28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FD </a:t>
            </a:r>
            <a:r>
              <a:rPr lang="en-US" sz="2800" b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40 RT 90</a:t>
            </a:r>
          </a:p>
          <a:p>
            <a:r>
              <a:rPr lang="en-US" sz="2800" b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FD 40 RT 90</a:t>
            </a:r>
          </a:p>
          <a:p>
            <a:r>
              <a:rPr lang="en-US" sz="2800" b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FD 40 RT </a:t>
            </a:r>
            <a:r>
              <a:rPr lang="en-US" sz="28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90</a:t>
            </a:r>
            <a:endParaRPr lang="en-US" sz="2800" b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30578" y="3627905"/>
            <a:ext cx="45295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8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Repeat 4 [FD 40 RT 90]</a:t>
            </a:r>
            <a:endParaRPr lang="en-US" sz="2800" b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379219" y="4961806"/>
            <a:ext cx="62277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8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Repeat 4 [FD 40 RT 90 Wait 60]</a:t>
            </a:r>
            <a:endParaRPr lang="en-US" sz="2800" b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085" y="1536700"/>
            <a:ext cx="1219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085" y="3318015"/>
            <a:ext cx="1219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085" y="4771308"/>
            <a:ext cx="1219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6280041" y="5485026"/>
            <a:ext cx="1219200" cy="0"/>
          </a:xfrm>
          <a:prstGeom prst="line">
            <a:avLst/>
          </a:prstGeom>
          <a:ln w="381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13410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729" y="47996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>
                <a:solidFill>
                  <a:srgbClr val="E3943C"/>
                </a:solidFill>
                <a:latin typeface="Tahoma" pitchFamily="34" charset="0"/>
                <a:cs typeface="Tahoma" pitchFamily="34" charset="0"/>
              </a:rPr>
              <a:t>CẤU TRÚC </a:t>
            </a:r>
            <a:r>
              <a:rPr lang="en-US" sz="4000" b="1" smtClean="0">
                <a:solidFill>
                  <a:srgbClr val="E3943C"/>
                </a:solidFill>
                <a:latin typeface="Tahoma" pitchFamily="34" charset="0"/>
                <a:cs typeface="Tahoma" pitchFamily="34" charset="0"/>
              </a:rPr>
              <a:t>CÂU LỆNH </a:t>
            </a:r>
            <a:r>
              <a:rPr lang="en-US" sz="4000" b="1">
                <a:solidFill>
                  <a:srgbClr val="E3943C"/>
                </a:solidFill>
                <a:latin typeface="Tahoma" pitchFamily="34" charset="0"/>
                <a:cs typeface="Tahoma" pitchFamily="34" charset="0"/>
              </a:rPr>
              <a:t>LẶP</a:t>
            </a:r>
          </a:p>
        </p:txBody>
      </p:sp>
      <p:sp>
        <p:nvSpPr>
          <p:cNvPr id="4" name="Rectangle 3"/>
          <p:cNvSpPr/>
          <p:nvPr/>
        </p:nvSpPr>
        <p:spPr>
          <a:xfrm>
            <a:off x="1084693" y="2242410"/>
            <a:ext cx="1003345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44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Repeat  n [&lt;Các câu lệnh lặp lại&gt;]</a:t>
            </a:r>
            <a:endParaRPr lang="en-US" sz="4400" b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1450" y="3785057"/>
            <a:ext cx="113084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3600" b="1" u="sng" smtClean="0">
                <a:latin typeface="Times New Roman" pitchFamily="18" charset="0"/>
                <a:cs typeface="Times New Roman" pitchFamily="18" charset="0"/>
              </a:rPr>
              <a:t>Ý nghĩa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0">
              <a:defRPr/>
            </a:pP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Rùa sẽ lặp lại n lần các lệnh đặt trong cặp dấu […]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A_图片 49">
            <a:extLst>
              <a:ext uri="{FF2B5EF4-FFF2-40B4-BE49-F238E27FC236}">
                <a16:creationId xmlns:a16="http://schemas.microsoft.com/office/drawing/2014/main" id="{307E62FA-9C4D-40FA-9BEA-74106901A595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72698" y="68602"/>
            <a:ext cx="676385" cy="822718"/>
          </a:xfrm>
          <a:prstGeom prst="rect">
            <a:avLst/>
          </a:prstGeom>
        </p:spPr>
      </p:pic>
      <p:cxnSp>
        <p:nvCxnSpPr>
          <p:cNvPr id="7" name="PA_直接连接符 4">
            <a:extLst>
              <a:ext uri="{FF2B5EF4-FFF2-40B4-BE49-F238E27FC236}">
                <a16:creationId xmlns:a16="http://schemas.microsoft.com/office/drawing/2014/main" id="{C1901D69-1DBC-4EE8-BF75-2A0DBC560ACF}"/>
              </a:ext>
            </a:extLst>
          </p:cNvPr>
          <p:cNvCxnSpPr>
            <a:cxnSpLocks/>
          </p:cNvCxnSpPr>
          <p:nvPr>
            <p:custDataLst>
              <p:tags r:id="rId2"/>
            </p:custDataLst>
          </p:nvPr>
        </p:nvCxnSpPr>
        <p:spPr>
          <a:xfrm>
            <a:off x="11782424" y="979638"/>
            <a:ext cx="9526" cy="5071511"/>
          </a:xfrm>
          <a:prstGeom prst="line">
            <a:avLst/>
          </a:prstGeom>
          <a:ln>
            <a:solidFill>
              <a:srgbClr val="4375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A_直接连接符 6">
            <a:extLst>
              <a:ext uri="{FF2B5EF4-FFF2-40B4-BE49-F238E27FC236}">
                <a16:creationId xmlns:a16="http://schemas.microsoft.com/office/drawing/2014/main" id="{73506BC0-7AF8-46A4-85FA-F3DBC5DE675F}"/>
              </a:ext>
            </a:extLst>
          </p:cNvPr>
          <p:cNvCxnSpPr>
            <a:cxnSpLocks/>
          </p:cNvCxnSpPr>
          <p:nvPr>
            <p:custDataLst>
              <p:tags r:id="rId3"/>
            </p:custDataLst>
          </p:nvPr>
        </p:nvCxnSpPr>
        <p:spPr>
          <a:xfrm>
            <a:off x="410890" y="979638"/>
            <a:ext cx="0" cy="4579333"/>
          </a:xfrm>
          <a:prstGeom prst="line">
            <a:avLst/>
          </a:prstGeom>
          <a:ln>
            <a:solidFill>
              <a:srgbClr val="4375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A_直接连接符 2">
            <a:extLst>
              <a:ext uri="{FF2B5EF4-FFF2-40B4-BE49-F238E27FC236}">
                <a16:creationId xmlns:a16="http://schemas.microsoft.com/office/drawing/2014/main" id="{32F369D3-EF25-42CD-9C92-ED7909806D5E}"/>
              </a:ext>
            </a:extLst>
          </p:cNvPr>
          <p:cNvCxnSpPr>
            <a:cxnSpLocks/>
          </p:cNvCxnSpPr>
          <p:nvPr>
            <p:custDataLst>
              <p:tags r:id="rId4"/>
            </p:custDataLst>
          </p:nvPr>
        </p:nvCxnSpPr>
        <p:spPr>
          <a:xfrm>
            <a:off x="749083" y="6604000"/>
            <a:ext cx="10470460" cy="0"/>
          </a:xfrm>
          <a:prstGeom prst="line">
            <a:avLst/>
          </a:prstGeom>
          <a:ln>
            <a:solidFill>
              <a:srgbClr val="4375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A_直接连接符 2">
            <a:extLst>
              <a:ext uri="{FF2B5EF4-FFF2-40B4-BE49-F238E27FC236}">
                <a16:creationId xmlns:a16="http://schemas.microsoft.com/office/drawing/2014/main" id="{1348B7B1-5EC4-45B5-A674-F2E94F8D2886}"/>
              </a:ext>
            </a:extLst>
          </p:cNvPr>
          <p:cNvCxnSpPr>
            <a:cxnSpLocks/>
            <a:stCxn id="6" idx="3"/>
          </p:cNvCxnSpPr>
          <p:nvPr>
            <p:custDataLst>
              <p:tags r:id="rId5"/>
            </p:custDataLst>
          </p:nvPr>
        </p:nvCxnSpPr>
        <p:spPr>
          <a:xfrm>
            <a:off x="749083" y="479961"/>
            <a:ext cx="10356956" cy="21591"/>
          </a:xfrm>
          <a:prstGeom prst="line">
            <a:avLst/>
          </a:prstGeom>
          <a:ln>
            <a:solidFill>
              <a:srgbClr val="4375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A_图片 49">
            <a:extLst>
              <a:ext uri="{FF2B5EF4-FFF2-40B4-BE49-F238E27FC236}">
                <a16:creationId xmlns:a16="http://schemas.microsoft.com/office/drawing/2014/main" id="{307E62FA-9C4D-40FA-9BEA-74106901A595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11210911" y="153684"/>
            <a:ext cx="676385" cy="822718"/>
          </a:xfrm>
          <a:prstGeom prst="rect">
            <a:avLst/>
          </a:prstGeom>
        </p:spPr>
      </p:pic>
      <p:pic>
        <p:nvPicPr>
          <p:cNvPr id="12" name="PA_图片 49">
            <a:extLst>
              <a:ext uri="{FF2B5EF4-FFF2-40B4-BE49-F238E27FC236}">
                <a16:creationId xmlns:a16="http://schemas.microsoft.com/office/drawing/2014/main" id="{307E62FA-9C4D-40FA-9BEA-74106901A595}"/>
              </a:ext>
            </a:extLst>
          </p:cNvPr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91702" y="5796786"/>
            <a:ext cx="676385" cy="822718"/>
          </a:xfrm>
          <a:prstGeom prst="rect">
            <a:avLst/>
          </a:prstGeom>
        </p:spPr>
      </p:pic>
      <p:pic>
        <p:nvPicPr>
          <p:cNvPr id="13" name="PA_图片 49">
            <a:extLst>
              <a:ext uri="{FF2B5EF4-FFF2-40B4-BE49-F238E27FC236}">
                <a16:creationId xmlns:a16="http://schemas.microsoft.com/office/drawing/2014/main" id="{307E62FA-9C4D-40FA-9BEA-74106901A595}"/>
              </a:ext>
            </a:extLst>
          </p:cNvPr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11106039" y="5796786"/>
            <a:ext cx="676385" cy="822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2925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84693" y="2111784"/>
            <a:ext cx="100334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54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Wait n</a:t>
            </a:r>
            <a:endParaRPr lang="en-US" sz="5400" b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1450" y="3303366"/>
            <a:ext cx="113084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Ý </a:t>
            </a:r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0">
              <a:defRPr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tạm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dừng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defRPr/>
            </a:pP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theo.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- 1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= 60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A_图片 49">
            <a:extLst>
              <a:ext uri="{FF2B5EF4-FFF2-40B4-BE49-F238E27FC236}">
                <a16:creationId xmlns:a16="http://schemas.microsoft.com/office/drawing/2014/main" id="{307E62FA-9C4D-40FA-9BEA-74106901A595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72698" y="68602"/>
            <a:ext cx="676385" cy="822718"/>
          </a:xfrm>
          <a:prstGeom prst="rect">
            <a:avLst/>
          </a:prstGeom>
        </p:spPr>
      </p:pic>
      <p:cxnSp>
        <p:nvCxnSpPr>
          <p:cNvPr id="7" name="PA_直接连接符 4">
            <a:extLst>
              <a:ext uri="{FF2B5EF4-FFF2-40B4-BE49-F238E27FC236}">
                <a16:creationId xmlns:a16="http://schemas.microsoft.com/office/drawing/2014/main" id="{C1901D69-1DBC-4EE8-BF75-2A0DBC560ACF}"/>
              </a:ext>
            </a:extLst>
          </p:cNvPr>
          <p:cNvCxnSpPr>
            <a:cxnSpLocks/>
          </p:cNvCxnSpPr>
          <p:nvPr>
            <p:custDataLst>
              <p:tags r:id="rId2"/>
            </p:custDataLst>
          </p:nvPr>
        </p:nvCxnSpPr>
        <p:spPr>
          <a:xfrm>
            <a:off x="11782424" y="979638"/>
            <a:ext cx="9526" cy="5071511"/>
          </a:xfrm>
          <a:prstGeom prst="line">
            <a:avLst/>
          </a:prstGeom>
          <a:ln>
            <a:solidFill>
              <a:srgbClr val="4375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A_直接连接符 6">
            <a:extLst>
              <a:ext uri="{FF2B5EF4-FFF2-40B4-BE49-F238E27FC236}">
                <a16:creationId xmlns:a16="http://schemas.microsoft.com/office/drawing/2014/main" id="{73506BC0-7AF8-46A4-85FA-F3DBC5DE675F}"/>
              </a:ext>
            </a:extLst>
          </p:cNvPr>
          <p:cNvCxnSpPr>
            <a:cxnSpLocks/>
          </p:cNvCxnSpPr>
          <p:nvPr>
            <p:custDataLst>
              <p:tags r:id="rId3"/>
            </p:custDataLst>
          </p:nvPr>
        </p:nvCxnSpPr>
        <p:spPr>
          <a:xfrm>
            <a:off x="410890" y="979638"/>
            <a:ext cx="0" cy="4579333"/>
          </a:xfrm>
          <a:prstGeom prst="line">
            <a:avLst/>
          </a:prstGeom>
          <a:ln>
            <a:solidFill>
              <a:srgbClr val="4375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A_直接连接符 2">
            <a:extLst>
              <a:ext uri="{FF2B5EF4-FFF2-40B4-BE49-F238E27FC236}">
                <a16:creationId xmlns:a16="http://schemas.microsoft.com/office/drawing/2014/main" id="{32F369D3-EF25-42CD-9C92-ED7909806D5E}"/>
              </a:ext>
            </a:extLst>
          </p:cNvPr>
          <p:cNvCxnSpPr>
            <a:cxnSpLocks/>
          </p:cNvCxnSpPr>
          <p:nvPr>
            <p:custDataLst>
              <p:tags r:id="rId4"/>
            </p:custDataLst>
          </p:nvPr>
        </p:nvCxnSpPr>
        <p:spPr>
          <a:xfrm>
            <a:off x="749083" y="6604000"/>
            <a:ext cx="10470460" cy="0"/>
          </a:xfrm>
          <a:prstGeom prst="line">
            <a:avLst/>
          </a:prstGeom>
          <a:ln>
            <a:solidFill>
              <a:srgbClr val="4375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A_直接连接符 2">
            <a:extLst>
              <a:ext uri="{FF2B5EF4-FFF2-40B4-BE49-F238E27FC236}">
                <a16:creationId xmlns:a16="http://schemas.microsoft.com/office/drawing/2014/main" id="{1348B7B1-5EC4-45B5-A674-F2E94F8D2886}"/>
              </a:ext>
            </a:extLst>
          </p:cNvPr>
          <p:cNvCxnSpPr>
            <a:cxnSpLocks/>
            <a:stCxn id="6" idx="3"/>
          </p:cNvCxnSpPr>
          <p:nvPr>
            <p:custDataLst>
              <p:tags r:id="rId5"/>
            </p:custDataLst>
          </p:nvPr>
        </p:nvCxnSpPr>
        <p:spPr>
          <a:xfrm>
            <a:off x="749083" y="479961"/>
            <a:ext cx="10356956" cy="21591"/>
          </a:xfrm>
          <a:prstGeom prst="line">
            <a:avLst/>
          </a:prstGeom>
          <a:ln>
            <a:solidFill>
              <a:srgbClr val="4375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A_图片 49">
            <a:extLst>
              <a:ext uri="{FF2B5EF4-FFF2-40B4-BE49-F238E27FC236}">
                <a16:creationId xmlns:a16="http://schemas.microsoft.com/office/drawing/2014/main" id="{307E62FA-9C4D-40FA-9BEA-74106901A595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11210911" y="153684"/>
            <a:ext cx="676385" cy="822718"/>
          </a:xfrm>
          <a:prstGeom prst="rect">
            <a:avLst/>
          </a:prstGeom>
        </p:spPr>
      </p:pic>
      <p:pic>
        <p:nvPicPr>
          <p:cNvPr id="12" name="PA_图片 49">
            <a:extLst>
              <a:ext uri="{FF2B5EF4-FFF2-40B4-BE49-F238E27FC236}">
                <a16:creationId xmlns:a16="http://schemas.microsoft.com/office/drawing/2014/main" id="{307E62FA-9C4D-40FA-9BEA-74106901A595}"/>
              </a:ext>
            </a:extLst>
          </p:cNvPr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91702" y="5796786"/>
            <a:ext cx="676385" cy="822718"/>
          </a:xfrm>
          <a:prstGeom prst="rect">
            <a:avLst/>
          </a:prstGeom>
        </p:spPr>
      </p:pic>
      <p:pic>
        <p:nvPicPr>
          <p:cNvPr id="13" name="PA_图片 49">
            <a:extLst>
              <a:ext uri="{FF2B5EF4-FFF2-40B4-BE49-F238E27FC236}">
                <a16:creationId xmlns:a16="http://schemas.microsoft.com/office/drawing/2014/main" id="{307E62FA-9C4D-40FA-9BEA-74106901A595}"/>
              </a:ext>
            </a:extLst>
          </p:cNvPr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11106039" y="5796786"/>
            <a:ext cx="676385" cy="82271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E3943C"/>
                </a:solidFill>
                <a:latin typeface="Tahoma" pitchFamily="34" charset="0"/>
                <a:cs typeface="Tahoma" pitchFamily="34" charset="0"/>
              </a:rPr>
              <a:t>CẤU TRÚC CÂU </a:t>
            </a:r>
            <a:r>
              <a:rPr lang="en-US" b="1" dirty="0" smtClean="0">
                <a:solidFill>
                  <a:srgbClr val="E3943C"/>
                </a:solidFill>
                <a:latin typeface="Tahoma" pitchFamily="34" charset="0"/>
                <a:cs typeface="Tahoma" pitchFamily="34" charset="0"/>
              </a:rPr>
              <a:t>LỆNH CHỜ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2460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唯美清新教师公开课PPT课件"/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11&quot;&gt;&lt;property id=&quot;20148&quot; value=&quot;5&quot;/&gt;&lt;property id=&quot;20300&quot; value=&quot;Slide 10&quot;/&gt;&lt;property id=&quot;20307&quot; value=&quot;313&quot;/&gt;&lt;/object&gt;&lt;object type=&quot;3&quot; unique_id=&quot;10013&quot;&gt;&lt;property id=&quot;20148&quot; value=&quot;5&quot;/&gt;&lt;property id=&quot;20300&quot; value=&quot;Slide 12&quot;/&gt;&lt;property id=&quot;20307&quot; value=&quot;310&quot;/&gt;&lt;/object&gt;&lt;object type=&quot;3&quot; unique_id=&quot;10015&quot;&gt;&lt;property id=&quot;20148&quot; value=&quot;5&quot;/&gt;&lt;property id=&quot;20300&quot; value=&quot;Slide 14&quot;/&gt;&lt;property id=&quot;20307&quot; value=&quot;307&quot;/&gt;&lt;/object&gt;&lt;object type=&quot;3&quot; unique_id=&quot;10016&quot;&gt;&lt;property id=&quot;20148&quot; value=&quot;5&quot;/&gt;&lt;property id=&quot;20300&quot; value=&quot;Slide 15&quot;/&gt;&lt;property id=&quot;20307&quot; value=&quot;318&quot;/&gt;&lt;/object&gt;&lt;object type=&quot;3&quot; unique_id=&quot;10018&quot;&gt;&lt;property id=&quot;20148&quot; value=&quot;5&quot;/&gt;&lt;property id=&quot;20300&quot; value=&quot;Slide 17&quot;/&gt;&lt;property id=&quot;20307&quot; value=&quot;317&quot;/&gt;&lt;/object&gt;&lt;object type=&quot;3&quot; unique_id=&quot;10019&quot;&gt;&lt;property id=&quot;20148&quot; value=&quot;5&quot;/&gt;&lt;property id=&quot;20300&quot; value=&quot;Slide 18&quot;/&gt;&lt;property id=&quot;20307&quot; value=&quot;306&quot;/&gt;&lt;/object&gt;&lt;object type=&quot;3&quot; unique_id=&quot;10200&quot;&gt;&lt;property id=&quot;20148&quot; value=&quot;5&quot;/&gt;&lt;property id=&quot;20300&quot; value=&quot;Slide 4&quot;/&gt;&lt;property id=&quot;20307&quot; value=&quot;319&quot;/&gt;&lt;/object&gt;&lt;object type=&quot;3&quot; unique_id=&quot;10201&quot;&gt;&lt;property id=&quot;20148&quot; value=&quot;5&quot;/&gt;&lt;property id=&quot;20300&quot; value=&quot;Slide 6&quot;/&gt;&lt;property id=&quot;20307&quot; value=&quot;320&quot;/&gt;&lt;/object&gt;&lt;object type=&quot;3&quot; unique_id=&quot;10202&quot;&gt;&lt;property id=&quot;20148&quot; value=&quot;5&quot;/&gt;&lt;property id=&quot;20300&quot; value=&quot;Slide 5&quot;/&gt;&lt;property id=&quot;20307&quot; value=&quot;321&quot;/&gt;&lt;/object&gt;&lt;object type=&quot;3&quot; unique_id=&quot;10329&quot;&gt;&lt;property id=&quot;20148&quot; value=&quot;5&quot;/&gt;&lt;property id=&quot;20300&quot; value=&quot;Slide 7&quot;/&gt;&lt;property id=&quot;20307&quot; value=&quot;322&quot;/&gt;&lt;/object&gt;&lt;object type=&quot;3&quot; unique_id=&quot;10528&quot;&gt;&lt;property id=&quot;20148&quot; value=&quot;5&quot;/&gt;&lt;property id=&quot;20300&quot; value=&quot;Slide 8 - &amp;quot;CẤU TRÚC CÂU LỆNH LẶP&amp;quot;&quot;/&gt;&lt;property id=&quot;20307&quot; value=&quot;323&quot;/&gt;&lt;/object&gt;&lt;object type=&quot;3&quot; unique_id=&quot;10651&quot;&gt;&lt;property id=&quot;20148&quot; value=&quot;5&quot;/&gt;&lt;property id=&quot;20300&quot; value=&quot;Slide 11&quot;/&gt;&lt;property id=&quot;20307&quot; value=&quot;325&quot;/&gt;&lt;/object&gt;&lt;object type=&quot;3&quot; unique_id=&quot;10833&quot;&gt;&lt;property id=&quot;20148&quot; value=&quot;5&quot;/&gt;&lt;property id=&quot;20300&quot; value=&quot;Slide 13&quot;/&gt;&lt;property id=&quot;20307&quot; value=&quot;326&quot;/&gt;&lt;/object&gt;&lt;object type=&quot;3&quot; unique_id=&quot;10834&quot;&gt;&lt;property id=&quot;20148&quot; value=&quot;5&quot;/&gt;&lt;property id=&quot;20300&quot; value=&quot;Slide 16&quot;/&gt;&lt;property id=&quot;20307&quot; value=&quot;328&quot;/&gt;&lt;/object&gt;&lt;object type=&quot;3&quot; unique_id=&quot;10911&quot;&gt;&lt;property id=&quot;20148&quot; value=&quot;5&quot;/&gt;&lt;property id=&quot;20300&quot; value=&quot;Slide 9 - &amp;quot;CẤU TRÚC CÂU LỆNH CHỜ&amp;quot;&quot;/&gt;&lt;property id=&quot;20307&quot; value=&quot;329&quot;/&gt;&lt;/object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heme/theme1.xml><?xml version="1.0" encoding="utf-8"?>
<a:theme xmlns:a="http://schemas.openxmlformats.org/drawingml/2006/main" name="Office 主题​​">
  <a:themeElements>
    <a:clrScheme name="Office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C24704"/>
      </a:accent1>
      <a:accent2>
        <a:srgbClr val="ADA221"/>
      </a:accent2>
      <a:accent3>
        <a:srgbClr val="BABA60"/>
      </a:accent3>
      <a:accent4>
        <a:srgbClr val="68AC7A"/>
      </a:accent4>
      <a:accent5>
        <a:srgbClr val="BBB5A6"/>
      </a:accent5>
      <a:accent6>
        <a:srgbClr val="8E846C"/>
      </a:accent6>
      <a:hlink>
        <a:srgbClr val="C24704"/>
      </a:hlink>
      <a:folHlink>
        <a:srgbClr val="BFBFBF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C24704"/>
    </a:accent1>
    <a:accent2>
      <a:srgbClr val="ADA221"/>
    </a:accent2>
    <a:accent3>
      <a:srgbClr val="BABA60"/>
    </a:accent3>
    <a:accent4>
      <a:srgbClr val="68AC7A"/>
    </a:accent4>
    <a:accent5>
      <a:srgbClr val="BBB5A6"/>
    </a:accent5>
    <a:accent6>
      <a:srgbClr val="8E846C"/>
    </a:accent6>
    <a:hlink>
      <a:srgbClr val="C24704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C24704"/>
    </a:accent1>
    <a:accent2>
      <a:srgbClr val="ADA221"/>
    </a:accent2>
    <a:accent3>
      <a:srgbClr val="BABA60"/>
    </a:accent3>
    <a:accent4>
      <a:srgbClr val="68AC7A"/>
    </a:accent4>
    <a:accent5>
      <a:srgbClr val="BBB5A6"/>
    </a:accent5>
    <a:accent6>
      <a:srgbClr val="8E846C"/>
    </a:accent6>
    <a:hlink>
      <a:srgbClr val="C24704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C24704"/>
    </a:accent1>
    <a:accent2>
      <a:srgbClr val="ADA221"/>
    </a:accent2>
    <a:accent3>
      <a:srgbClr val="BABA60"/>
    </a:accent3>
    <a:accent4>
      <a:srgbClr val="68AC7A"/>
    </a:accent4>
    <a:accent5>
      <a:srgbClr val="BBB5A6"/>
    </a:accent5>
    <a:accent6>
      <a:srgbClr val="8E846C"/>
    </a:accent6>
    <a:hlink>
      <a:srgbClr val="C24704"/>
    </a:hlink>
    <a:folHlink>
      <a:srgbClr val="BFBFBF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C24704"/>
    </a:accent1>
    <a:accent2>
      <a:srgbClr val="ADA221"/>
    </a:accent2>
    <a:accent3>
      <a:srgbClr val="BABA60"/>
    </a:accent3>
    <a:accent4>
      <a:srgbClr val="68AC7A"/>
    </a:accent4>
    <a:accent5>
      <a:srgbClr val="BBB5A6"/>
    </a:accent5>
    <a:accent6>
      <a:srgbClr val="8E846C"/>
    </a:accent6>
    <a:hlink>
      <a:srgbClr val="C24704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1000</TotalTime>
  <Words>571</Words>
  <Application>Microsoft Office PowerPoint</Application>
  <PresentationFormat>Widescreen</PresentationFormat>
  <Paragraphs>214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微软雅黑</vt:lpstr>
      <vt:lpstr>Arial</vt:lpstr>
      <vt:lpstr>等线</vt:lpstr>
      <vt:lpstr>Tahoma</vt:lpstr>
      <vt:lpstr>Times New Roman</vt:lpstr>
      <vt:lpstr>方正隶书简体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CẤU TRÚC CÂU LỆNH LẶP</vt:lpstr>
      <vt:lpstr>CẤU TRÚC CÂU LỆNH CHỜ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TOPICA</cp:lastModifiedBy>
  <cp:revision>312</cp:revision>
  <dcterms:created xsi:type="dcterms:W3CDTF">2017-05-15T08:47:20Z</dcterms:created>
  <dcterms:modified xsi:type="dcterms:W3CDTF">2022-02-04T10:29:13Z</dcterms:modified>
</cp:coreProperties>
</file>