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0" r:id="rId1"/>
  </p:sldMasterIdLst>
  <p:notesMasterIdLst>
    <p:notesMasterId r:id="rId24"/>
  </p:notesMasterIdLst>
  <p:sldIdLst>
    <p:sldId id="375" r:id="rId2"/>
    <p:sldId id="329" r:id="rId3"/>
    <p:sldId id="368" r:id="rId4"/>
    <p:sldId id="376" r:id="rId5"/>
    <p:sldId id="377" r:id="rId6"/>
    <p:sldId id="374" r:id="rId7"/>
    <p:sldId id="358" r:id="rId8"/>
    <p:sldId id="359" r:id="rId9"/>
    <p:sldId id="362" r:id="rId10"/>
    <p:sldId id="360" r:id="rId11"/>
    <p:sldId id="369" r:id="rId12"/>
    <p:sldId id="361" r:id="rId13"/>
    <p:sldId id="381" r:id="rId14"/>
    <p:sldId id="382" r:id="rId15"/>
    <p:sldId id="383" r:id="rId16"/>
    <p:sldId id="373" r:id="rId17"/>
    <p:sldId id="367" r:id="rId18"/>
    <p:sldId id="380" r:id="rId19"/>
    <p:sldId id="385" r:id="rId20"/>
    <p:sldId id="386" r:id="rId21"/>
    <p:sldId id="387" r:id="rId22"/>
    <p:sldId id="39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8" y="5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22/02/2022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6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8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8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5" y="895548"/>
            <a:ext cx="5871324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61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9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9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1" y="2602132"/>
            <a:ext cx="1801369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9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7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9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3" y="2922172"/>
            <a:ext cx="1161289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1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373821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3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5" y="982132"/>
            <a:ext cx="7397902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5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7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4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2" y="1442831"/>
            <a:ext cx="3220060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94000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1" y="1009666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899" y="982133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4" y="1318687"/>
            <a:ext cx="2338492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3" y="3128437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2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8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4" y="4333876"/>
            <a:ext cx="2338492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899" y="2507047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317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2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692939"/>
            <a:ext cx="9601196" cy="751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7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3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0653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2" y="2421466"/>
            <a:ext cx="4669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6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76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79709"/>
            <a:ext cx="960119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073155"/>
            <a:ext cx="9601196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80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80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7" y="3864480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9828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9EAD6BA-6A15-4A2F-9906-59ECDA4A3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395220"/>
            <a:ext cx="861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4096B0"/>
                </a:solidFill>
                <a:prstDash val="solid"/>
              </a:ln>
              <a:solidFill>
                <a:srgbClr val="4096B0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6032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4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0" y="990600"/>
            <a:ext cx="8060049" cy="584775"/>
            <a:chOff x="1279894" y="2619288"/>
            <a:chExt cx="8060048" cy="584775"/>
          </a:xfrm>
        </p:grpSpPr>
        <p:pic>
          <p:nvPicPr>
            <p:cNvPr id="3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1784000" y="2619288"/>
              <a:ext cx="75559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Chú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sng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ý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&lt;</a:t>
              </a:r>
              <a:r>
                <a:rPr kumimoji="0" lang="en-US" sz="3200" b="1" i="0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tên</a:t>
              </a:r>
              <a:r>
                <a:rPr kumimoji="0" lang="en-US" sz="3200" b="1" i="0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</a:rPr>
                <a:t>&gt;: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71600" y="1981200"/>
            <a:ext cx="1013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7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1059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3124200"/>
            <a:ext cx="1013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amgiac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HinhTamgiac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76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dirty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Cách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viết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một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87348" y="1828800"/>
            <a:ext cx="10752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1</a:t>
            </a:r>
            <a:r>
              <a:rPr lang="en-US" altLang="en-US" sz="2800" b="1">
                <a:sym typeface="Wingdings" panose="05000000000000000000" pitchFamily="2" charset="2"/>
              </a:rPr>
              <a:t>: </a:t>
            </a:r>
            <a:r>
              <a:rPr lang="en-US" altLang="en-US" sz="2800">
                <a:sym typeface="Wingdings" panose="05000000000000000000" pitchFamily="2" charset="2"/>
              </a:rPr>
              <a:t>Gõ lệnh edit </a:t>
            </a: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"Tamgiac</a:t>
            </a:r>
            <a:r>
              <a:rPr lang="en-US" altLang="en-US" sz="2800">
                <a:sym typeface="Wingdings" panose="05000000000000000000" pitchFamily="2" charset="2"/>
              </a:rPr>
              <a:t> trong ngăn gõ lệnh rồi nhấn phím </a:t>
            </a: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Enter</a:t>
            </a:r>
            <a:endParaRPr lang="en-US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2800" b="1" i="1" dirty="0" smtClean="0">
                <a:solidFill>
                  <a:srgbClr val="0070C0"/>
                </a:solidFill>
              </a:rPr>
              <a:t>Các bước</a:t>
            </a:r>
            <a:r>
              <a:rPr lang="pt-BR" altLang="en-US" dirty="0" smtClean="0">
                <a:solidFill>
                  <a:srgbClr val="0070C0"/>
                </a:solidFill>
              </a:rPr>
              <a:t>  </a:t>
            </a:r>
            <a:r>
              <a:rPr lang="pt-BR" altLang="en-US" sz="2800" b="1" i="1" dirty="0" smtClean="0">
                <a:solidFill>
                  <a:srgbClr val="0070C0"/>
                </a:solidFill>
              </a:rPr>
              <a:t>để viết thủ </a:t>
            </a:r>
            <a:r>
              <a:rPr lang="pt-BR" altLang="en-US" sz="2800" b="1" i="1" dirty="0">
                <a:solidFill>
                  <a:srgbClr val="0070C0"/>
                </a:solidFill>
              </a:rPr>
              <a:t>tục: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248F410A-F6BA-4909-AEFB-C143743C1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77" y="2819400"/>
            <a:ext cx="5645046" cy="29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798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thủ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tục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Logo</a:t>
              </a: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47902" y="1997275"/>
            <a:ext cx="7680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Xuất hiện cửa sổ soạn thảo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</a:t>
            </a: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viết thủ tục: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1AA7F3D-8A8F-4784-AEA5-3FE7B232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19" y="2927350"/>
            <a:ext cx="6019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394652C9-C2E3-473D-BCDD-13E7D968E2DE}"/>
              </a:ext>
            </a:extLst>
          </p:cNvPr>
          <p:cNvGrpSpPr>
            <a:grpSpLocks/>
          </p:cNvGrpSpPr>
          <p:nvPr/>
        </p:nvGrpSpPr>
        <p:grpSpPr bwMode="auto">
          <a:xfrm>
            <a:off x="3922906" y="3132931"/>
            <a:ext cx="7659494" cy="1863725"/>
            <a:chOff x="1801386" y="1461194"/>
            <a:chExt cx="7660289" cy="1863804"/>
          </a:xfrm>
        </p:grpSpPr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2E8E742A-FDA9-4497-AFCB-941B473881D2}"/>
                </a:ext>
              </a:extLst>
            </p:cNvPr>
            <p:cNvSpPr/>
            <p:nvPr/>
          </p:nvSpPr>
          <p:spPr>
            <a:xfrm>
              <a:off x="1801386" y="2202588"/>
              <a:ext cx="122251" cy="381016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81C6E725-60E2-47E7-A739-1B5B0BEB8F65}"/>
                </a:ext>
              </a:extLst>
            </p:cNvPr>
            <p:cNvSpPr/>
            <p:nvPr/>
          </p:nvSpPr>
          <p:spPr>
            <a:xfrm>
              <a:off x="6746961" y="1461194"/>
              <a:ext cx="2714714" cy="18638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sẵn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to </a:t>
              </a:r>
              <a:r>
                <a:rPr lang="en-US" sz="2800" dirty="0" err="1">
                  <a:solidFill>
                    <a:srgbClr val="C00000"/>
                  </a:solidFill>
                </a:rPr>
                <a:t>Tamgiac</a:t>
              </a:r>
              <a:endParaRPr lang="en-US" sz="2800" dirty="0">
                <a:solidFill>
                  <a:srgbClr val="C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end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950FCBC-7798-4F22-9B29-53AC2F612631}"/>
                </a:ext>
              </a:extLst>
            </p:cNvPr>
            <p:cNvCxnSpPr/>
            <p:nvPr/>
          </p:nvCxnSpPr>
          <p:spPr>
            <a:xfrm flipH="1">
              <a:off x="2022072" y="2394684"/>
              <a:ext cx="472489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2961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thủ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tục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Logo</a:t>
              </a: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41656" y="1838980"/>
            <a:ext cx="97363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Gõ các lệnh vẽ hình tam giác trong cửa sổ soạn thảo.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</a:t>
            </a: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viết thủ tục: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DEF09AF-AB2D-43F4-AE2C-B09C5A59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50" y="3186457"/>
            <a:ext cx="6129337" cy="2598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E3725023-92F9-40DA-A137-D67784E7AFE8}"/>
              </a:ext>
            </a:extLst>
          </p:cNvPr>
          <p:cNvSpPr/>
          <p:nvPr/>
        </p:nvSpPr>
        <p:spPr>
          <a:xfrm>
            <a:off x="9042165" y="3672509"/>
            <a:ext cx="2534250" cy="16465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>
                <a:solidFill>
                  <a:prstClr val="black"/>
                </a:solidFill>
              </a:rPr>
              <a:t>Gõ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chèn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vào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các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lệnh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vẽ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hình</a:t>
            </a:r>
            <a:r>
              <a:rPr lang="en-US" sz="2600" dirty="0">
                <a:solidFill>
                  <a:prstClr val="black"/>
                </a:solidFill>
              </a:rPr>
              <a:t> tam </a:t>
            </a:r>
            <a:r>
              <a:rPr lang="en-US" sz="2600" dirty="0" err="1">
                <a:solidFill>
                  <a:prstClr val="black"/>
                </a:solidFill>
              </a:rPr>
              <a:t>giác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8D8D2463-8687-4F0E-9D2B-1AAAAADA9727}"/>
              </a:ext>
            </a:extLst>
          </p:cNvPr>
          <p:cNvSpPr/>
          <p:nvPr/>
        </p:nvSpPr>
        <p:spPr>
          <a:xfrm>
            <a:off x="3806224" y="4114801"/>
            <a:ext cx="230188" cy="685797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2" name="Elbow Connector 16">
            <a:extLst>
              <a:ext uri="{FF2B5EF4-FFF2-40B4-BE49-F238E27FC236}">
                <a16:creationId xmlns:a16="http://schemas.microsoft.com/office/drawing/2014/main" id="{C869D54B-CCC4-4475-9D04-4AB8314AFD4E}"/>
              </a:ext>
            </a:extLst>
          </p:cNvPr>
          <p:cNvCxnSpPr/>
          <p:nvPr/>
        </p:nvCxnSpPr>
        <p:spPr>
          <a:xfrm rot="10800000" flipV="1">
            <a:off x="4094162" y="4495800"/>
            <a:ext cx="4953000" cy="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23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thủ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tục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Logo</a:t>
              </a:r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371600" y="1815768"/>
            <a:ext cx="8853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Ghi vào bộ nhớ và đóng cửa sổ soạn thảo.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</a:t>
            </a: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viết thủ tục: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5646E9E-BBC5-439E-9E9A-4A942036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54070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AEEC83C-FF84-4DB8-B2A4-992D24B850D1}"/>
              </a:ext>
            </a:extLst>
          </p:cNvPr>
          <p:cNvSpPr/>
          <p:nvPr/>
        </p:nvSpPr>
        <p:spPr>
          <a:xfrm>
            <a:off x="7896224" y="3505201"/>
            <a:ext cx="3171825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and Exit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CC4242-2387-460B-8A8D-512C860B4260}"/>
              </a:ext>
            </a:extLst>
          </p:cNvPr>
          <p:cNvCxnSpPr/>
          <p:nvPr/>
        </p:nvCxnSpPr>
        <p:spPr>
          <a:xfrm flipH="1" flipV="1">
            <a:off x="4075112" y="3741737"/>
            <a:ext cx="3868738" cy="18573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30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dirty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Cách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viết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một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66426" y="1708393"/>
            <a:ext cx="1076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Tamgiac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ngăn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rồi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nhấn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phím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Enter</a:t>
            </a:r>
            <a:r>
              <a:rPr lang="en-US" altLang="en-US" sz="2800" dirty="0">
                <a:sym typeface="Wingdings" panose="05000000000000000000" pitchFamily="2" charset="2"/>
              </a:rPr>
              <a:t>. </a:t>
            </a:r>
            <a:r>
              <a:rPr lang="en-US" altLang="en-US" sz="2800" dirty="0" err="1">
                <a:sym typeface="Wingdings" panose="05000000000000000000" pitchFamily="2" charset="2"/>
              </a:rPr>
              <a:t>Quan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sát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kết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quả</a:t>
            </a:r>
            <a:endParaRPr lang="en-US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1443"/>
            <a:ext cx="298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2800" b="1" i="1" dirty="0" smtClean="0">
                <a:solidFill>
                  <a:srgbClr val="0070C0"/>
                </a:solidFill>
              </a:rPr>
              <a:t>Thực hiện </a:t>
            </a:r>
            <a:r>
              <a:rPr lang="pt-BR" altLang="en-US" sz="2800" b="1" i="1" dirty="0">
                <a:solidFill>
                  <a:srgbClr val="0070C0"/>
                </a:solidFill>
              </a:rPr>
              <a:t>thủ tục: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531F6F6-4325-4848-842F-CD4257EE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12" y="2449739"/>
            <a:ext cx="647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930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9982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4800" dirty="0"/>
              <a:t>B. </a:t>
            </a:r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thực</a:t>
            </a:r>
            <a:r>
              <a:rPr lang="en-US" sz="4800" dirty="0"/>
              <a:t> </a:t>
            </a:r>
            <a:r>
              <a:rPr lang="en-US" sz="4800" dirty="0" err="1"/>
              <a:t>hành</a:t>
            </a:r>
            <a:endParaRPr lang="en-US" sz="48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14400" y="1393932"/>
            <a:ext cx="10744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0000FF"/>
                </a:solidFill>
              </a:rPr>
              <a:t>(SGK/92)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Điền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câu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lệnh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hợp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chỗ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chấm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hoàn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thủ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tục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vẽ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vuông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62000" y="2503806"/>
            <a:ext cx="5334000" cy="305879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to 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……………………………………</a:t>
            </a:r>
          </a:p>
          <a:p>
            <a:pPr marL="0" indent="0">
              <a:buNone/>
            </a:pPr>
            <a:r>
              <a:rPr lang="en-US" sz="2600" dirty="0" smtClean="0"/>
              <a:t>	……………………………………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……………………………………</a:t>
            </a:r>
          </a:p>
          <a:p>
            <a:pPr marL="0" indent="0">
              <a:buNone/>
            </a:pPr>
            <a:r>
              <a:rPr lang="en-US" sz="2600" dirty="0" smtClean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 smtClean="0"/>
              <a:t>end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6015463" y="2373536"/>
            <a:ext cx="5566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3441C-8633-4AFA-AE95-D1892A8216F5}"/>
              </a:ext>
            </a:extLst>
          </p:cNvPr>
          <p:cNvSpPr txBox="1"/>
          <p:nvPr/>
        </p:nvSpPr>
        <p:spPr>
          <a:xfrm>
            <a:off x="6096001" y="3758531"/>
            <a:ext cx="5486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vi-VN" sz="2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en-US" altLang="vi-VN" sz="2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đóng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algn="just">
              <a:spcBef>
                <a:spcPct val="0"/>
              </a:spcBef>
              <a:defRPr/>
            </a:pPr>
            <a:r>
              <a:rPr lang="en-US" altLang="vi-VN" sz="26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vi-V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inhvuong</a:t>
            </a:r>
            <a:r>
              <a:rPr lang="en-US" alt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endParaRPr lang="en-US" altLang="vi-VN" sz="2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43846E-E44C-4A5C-A3DE-27D00518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63" y="2773581"/>
            <a:ext cx="3890537" cy="304698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en-US" altLang="vi-VN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inhvuong</a:t>
            </a:r>
            <a:endParaRPr lang="en-US" altLang="vi-VN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150 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150 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150 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150 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595" y="3132697"/>
            <a:ext cx="43434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</a:t>
            </a:r>
          </a:p>
          <a:p>
            <a:pPr eaLnBrk="1" hangingPunct="1"/>
            <a:r>
              <a:rPr lang="en-US" altLang="vi-VN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inhvuong</a:t>
            </a:r>
            <a:endParaRPr lang="en-US" alt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Repeat 4 [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150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90]</a:t>
            </a:r>
          </a:p>
          <a:p>
            <a:pPr eaLnBrk="1" hangingPunct="1"/>
            <a:r>
              <a:rPr lang="en-US" altLang="vi-VN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021357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8" grpId="0"/>
      <p:bldP spid="9" grpId="0" animBg="1"/>
      <p:bldP spid="9" grpId="1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E:\素材\卡通\6c15d9f7fcf645b55bbd0c997ed8f306.png6c15d9f7fcf645b55bbd0c997ed8f306"/>
          <p:cNvPicPr>
            <a:picLocks noChangeAspect="1"/>
          </p:cNvPicPr>
          <p:nvPr/>
        </p:nvPicPr>
        <p:blipFill rotWithShape="1">
          <a:blip r:embed="rId2" cstate="print"/>
          <a:srcRect t="5566"/>
          <a:stretch/>
        </p:blipFill>
        <p:spPr>
          <a:xfrm>
            <a:off x="1981199" y="0"/>
            <a:ext cx="8603673" cy="2596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129817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THỰC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43846E-E44C-4A5C-A3DE-27D00518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66112"/>
            <a:ext cx="3351213" cy="304698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2E83C3"/>
            </a:solidFill>
            <a:prstDash val="solid"/>
          </a:ln>
          <a:effectLst/>
        </p:spPr>
        <p:txBody>
          <a:bodyPr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</a:t>
            </a:r>
            <a:r>
              <a:rPr lang="en-US" altLang="vi-VN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b="1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hinhvuong</a:t>
            </a:r>
            <a:endParaRPr lang="en-US" altLang="vi-VN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150 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150 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150 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150 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214" y="3230605"/>
            <a:ext cx="4343400" cy="20621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 :</a:t>
            </a:r>
          </a:p>
          <a:p>
            <a:pPr eaLnBrk="1" hangingPunct="1"/>
            <a:r>
              <a:rPr lang="en-US" altLang="vi-VN" sz="3200" b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en-US" alt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</a:p>
          <a:p>
            <a:pPr eaLnBrk="1" hangingPunct="1"/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Repeat 4 [fd 150 rt 90]</a:t>
            </a:r>
          </a:p>
          <a:p>
            <a:pPr eaLnBrk="1" hangingPunct="1"/>
            <a:r>
              <a:rPr lang="en-US" altLang="vi-VN" sz="3200" b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78623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09600"/>
            <a:ext cx="9982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4800" dirty="0"/>
              <a:t>B. </a:t>
            </a:r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 smtClean="0"/>
              <a:t>ứng</a:t>
            </a:r>
            <a:r>
              <a:rPr lang="en-US" sz="4800" dirty="0" smtClean="0"/>
              <a:t> </a:t>
            </a:r>
            <a:r>
              <a:rPr lang="en-US" sz="4800" dirty="0" err="1" smtClean="0"/>
              <a:t>dụng</a:t>
            </a:r>
            <a:r>
              <a:rPr lang="en-US" sz="4800" dirty="0" smtClean="0"/>
              <a:t>, </a:t>
            </a:r>
            <a:r>
              <a:rPr lang="en-US" sz="4800" dirty="0" err="1" smtClean="0"/>
              <a:t>mở</a:t>
            </a:r>
            <a:r>
              <a:rPr lang="en-US" sz="4800" dirty="0" smtClean="0"/>
              <a:t> </a:t>
            </a:r>
            <a:r>
              <a:rPr lang="en-US" sz="4800" dirty="0" err="1" smtClean="0"/>
              <a:t>rộng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47800" y="1445594"/>
            <a:ext cx="998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(SGK/93)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342900" indent="-342900">
              <a:buAutoNum type="arabicPeriod"/>
            </a:pP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3435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48" y="2768575"/>
            <a:ext cx="3105583" cy="2924583"/>
          </a:xfrm>
          <a:prstGeom prst="rect">
            <a:avLst/>
          </a:prstGeom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90600" y="1069438"/>
            <a:ext cx="10591800" cy="169913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 2" panose="05020102010507070707" pitchFamily="18" charset="2"/>
              <a:buNone/>
            </a:pP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khiển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marL="609600" indent="-60960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6" y="30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0410" y="3031566"/>
            <a:ext cx="701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5 [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Reapeat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[FD 100 RT 90] RT 360/5]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80410" y="3027965"/>
            <a:ext cx="701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5 [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Reapeat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[FD 100 RT 90]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360/5]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7527208" y="1933623"/>
            <a:ext cx="386238" cy="3635766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6798316" y="3944625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8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29349 0.0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29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8826" y="63718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THỰC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14600"/>
            <a:ext cx="6249986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Repeat 2 [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200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100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90]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23077-F72E-4E9F-A73F-6DC54D5A32DE}"/>
              </a:ext>
            </a:extLst>
          </p:cNvPr>
          <p:cNvSpPr txBox="1"/>
          <p:nvPr/>
        </p:nvSpPr>
        <p:spPr>
          <a:xfrm>
            <a:off x="1035229" y="1221950"/>
            <a:ext cx="103201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vở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SGK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415"/>
            <a:ext cx="6249986" cy="20621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Repeat 2 [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100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90]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17379"/>
              </p:ext>
            </p:extLst>
          </p:nvPr>
        </p:nvGraphicFramePr>
        <p:xfrm>
          <a:off x="1752600" y="4784116"/>
          <a:ext cx="19716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3" imgW="1971720" imgH="1028880" progId="Paint.Picture">
                  <p:embed/>
                </p:oleObj>
              </mc:Choice>
              <mc:Fallback>
                <p:oleObj name="Bitmap Image" r:id="rId3" imgW="1971720" imgH="1028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4784116"/>
                        <a:ext cx="19716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872598"/>
              </p:ext>
            </p:extLst>
          </p:nvPr>
        </p:nvGraphicFramePr>
        <p:xfrm>
          <a:off x="9601200" y="2185112"/>
          <a:ext cx="102870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5" imgW="1028880" imgH="1990800" progId="Paint.Picture">
                  <p:embed/>
                </p:oleObj>
              </mc:Choice>
              <mc:Fallback>
                <p:oleObj name="Bitmap Image" r:id="rId5" imgW="1028880" imgH="1990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01200" y="2185112"/>
                        <a:ext cx="1028700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635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8826" y="63718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THỰC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23077-F72E-4E9F-A73F-6DC54D5A32DE}"/>
              </a:ext>
            </a:extLst>
          </p:cNvPr>
          <p:cNvSpPr txBox="1"/>
          <p:nvPr/>
        </p:nvSpPr>
        <p:spPr>
          <a:xfrm>
            <a:off x="1219200" y="1283516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HD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3441C-8633-4AFA-AE95-D1892A8216F5}"/>
              </a:ext>
            </a:extLst>
          </p:cNvPr>
          <p:cNvSpPr txBox="1"/>
          <p:nvPr/>
        </p:nvSpPr>
        <p:spPr>
          <a:xfrm>
            <a:off x="1818914" y="2667000"/>
            <a:ext cx="91108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đóng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031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737462"/>
            <a:ext cx="399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 NHỚ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55641"/>
              </p:ext>
            </p:extLst>
          </p:nvPr>
        </p:nvGraphicFramePr>
        <p:xfrm>
          <a:off x="1447801" y="2437263"/>
          <a:ext cx="10134600" cy="1703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65323">
                  <a:extLst>
                    <a:ext uri="{9D8B030D-6E8A-4147-A177-3AD203B41FA5}">
                      <a16:colId xmlns:a16="http://schemas.microsoft.com/office/drawing/2014/main" val="4247914802"/>
                    </a:ext>
                  </a:extLst>
                </a:gridCol>
                <a:gridCol w="3269277">
                  <a:extLst>
                    <a:ext uri="{9D8B030D-6E8A-4147-A177-3AD203B41FA5}">
                      <a16:colId xmlns:a16="http://schemas.microsoft.com/office/drawing/2014/main" val="1148527469"/>
                    </a:ext>
                  </a:extLst>
                </a:gridCol>
              </a:tblGrid>
              <a:tr h="46706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&lt;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thủ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tục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&gt;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30954"/>
                  </a:ext>
                </a:extLst>
              </a:tr>
              <a:tr h="46706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67101"/>
                  </a:ext>
                </a:extLst>
              </a:tr>
              <a:tr h="66720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0645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11067"/>
            <a:ext cx="10820400" cy="593934"/>
          </a:xfrm>
        </p:spPr>
        <p:txBody>
          <a:bodyPr/>
          <a:lstStyle/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Để mở cửa sổ soạn thảo thủ tục, ta dùng câu lệnh: edit “&lt;Tên thủ tục&gt;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4139210"/>
            <a:ext cx="10439400" cy="21101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u="none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&lt;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828800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0447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mo da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3137" r="7416"/>
          <a:stretch/>
        </p:blipFill>
        <p:spPr>
          <a:xfrm>
            <a:off x="1295404" y="0"/>
            <a:ext cx="967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133E6CC7-1DE0-4567-96F3-516FF9BFAE74}"/>
              </a:ext>
            </a:extLst>
          </p:cNvPr>
          <p:cNvSpPr txBox="1"/>
          <p:nvPr/>
        </p:nvSpPr>
        <p:spPr>
          <a:xfrm>
            <a:off x="3803304" y="771554"/>
            <a:ext cx="5122310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3943C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3943C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85119178-BD21-4BC5-A729-B336862D951B}"/>
              </a:ext>
            </a:extLst>
          </p:cNvPr>
          <p:cNvSpPr txBox="1"/>
          <p:nvPr/>
        </p:nvSpPr>
        <p:spPr>
          <a:xfrm>
            <a:off x="1897533" y="2971800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  <a:r>
              <a:rPr lang="en-US" altLang="zh-CN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altLang="zh-CN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Thủ</a:t>
            </a:r>
            <a:r>
              <a:rPr kumimoji="0" lang="en-US" altLang="zh-CN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tục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logo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FDFD363C-44A5-45D8-810E-C1C29FBE32DA}"/>
              </a:ext>
            </a:extLst>
          </p:cNvPr>
          <p:cNvSpPr txBox="1"/>
          <p:nvPr/>
        </p:nvSpPr>
        <p:spPr>
          <a:xfrm>
            <a:off x="2289518" y="1676400"/>
            <a:ext cx="8149882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rPr>
              <a:t>CHỦ ĐỀ 4 – THẾ GIỚI LOGO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693FFFB6-106F-4462-ADE1-58EC3814170E}"/>
              </a:ext>
            </a:extLst>
          </p:cNvPr>
          <p:cNvSpPr txBox="1"/>
          <p:nvPr/>
        </p:nvSpPr>
        <p:spPr>
          <a:xfrm>
            <a:off x="1897533" y="3981276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SGK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trang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90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9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FB62ED-B165-47BA-B5B3-20AE36036EB8}"/>
              </a:ext>
            </a:extLst>
          </p:cNvPr>
          <p:cNvSpPr txBox="1"/>
          <p:nvPr/>
        </p:nvSpPr>
        <p:spPr>
          <a:xfrm>
            <a:off x="3810000" y="1600200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rgbClr val="C2470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2470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24704">
                        <a:shade val="65000"/>
                        <a:satMod val="130000"/>
                      </a:srgbClr>
                    </a:gs>
                    <a:gs pos="92000">
                      <a:srgbClr val="C24704">
                        <a:shade val="50000"/>
                        <a:satMod val="120000"/>
                      </a:srgbClr>
                    </a:gs>
                    <a:gs pos="100000">
                      <a:srgbClr val="C2470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微软雅黑" panose="020B0503020204020204" pitchFamily="34" charset="-122"/>
                <a:cs typeface="Arial" pitchFamily="34" charset="0"/>
              </a:rPr>
              <a:t>Mục</a:t>
            </a:r>
            <a:r>
              <a:rPr kumimoji="0" lang="en-US" altLang="zh-CN" sz="4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C2470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2470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24704">
                        <a:shade val="65000"/>
                        <a:satMod val="130000"/>
                      </a:srgbClr>
                    </a:gs>
                    <a:gs pos="92000">
                      <a:srgbClr val="C24704">
                        <a:shade val="50000"/>
                        <a:satMod val="120000"/>
                      </a:srgbClr>
                    </a:gs>
                    <a:gs pos="100000">
                      <a:srgbClr val="C2470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kumimoji="0" lang="en-US" altLang="zh-CN" sz="4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rgbClr val="C2470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2470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24704">
                        <a:shade val="65000"/>
                        <a:satMod val="130000"/>
                      </a:srgbClr>
                    </a:gs>
                    <a:gs pos="92000">
                      <a:srgbClr val="C24704">
                        <a:shade val="50000"/>
                        <a:satMod val="120000"/>
                      </a:srgbClr>
                    </a:gs>
                    <a:gs pos="100000">
                      <a:srgbClr val="C2470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微软雅黑" panose="020B0503020204020204" pitchFamily="34" charset="-122"/>
                <a:cs typeface="Arial" pitchFamily="34" charset="0"/>
              </a:rPr>
              <a:t>tiêu</a:t>
            </a:r>
            <a:endParaRPr kumimoji="0" lang="zh-CN" altLang="en-US" sz="44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C24704">
                      <a:tint val="75000"/>
                      <a:shade val="75000"/>
                      <a:satMod val="170000"/>
                    </a:srgbClr>
                  </a:gs>
                  <a:gs pos="49000">
                    <a:srgbClr val="C24704">
                      <a:tint val="88000"/>
                      <a:shade val="65000"/>
                      <a:satMod val="172000"/>
                    </a:srgbClr>
                  </a:gs>
                  <a:gs pos="50000">
                    <a:srgbClr val="C24704">
                      <a:shade val="65000"/>
                      <a:satMod val="130000"/>
                    </a:srgbClr>
                  </a:gs>
                  <a:gs pos="92000">
                    <a:srgbClr val="C24704">
                      <a:shade val="50000"/>
                      <a:satMod val="120000"/>
                    </a:srgbClr>
                  </a:gs>
                  <a:gs pos="100000">
                    <a:srgbClr val="C24704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01904-C41D-4769-987A-D49443CF57DB}"/>
              </a:ext>
            </a:extLst>
          </p:cNvPr>
          <p:cNvSpPr txBox="1"/>
          <p:nvPr/>
        </p:nvSpPr>
        <p:spPr>
          <a:xfrm>
            <a:off x="1676400" y="2667000"/>
            <a:ext cx="9296400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1.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Hiểu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được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khái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niệm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cách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và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cách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lưu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lại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thủ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tục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logo.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A093FE02-ABC4-41D0-A039-A7B7148AC4E0}"/>
              </a:ext>
            </a:extLst>
          </p:cNvPr>
          <p:cNvSpPr txBox="1"/>
          <p:nvPr/>
        </p:nvSpPr>
        <p:spPr>
          <a:xfrm>
            <a:off x="1673902" y="4343400"/>
            <a:ext cx="9438815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2. Viết, lưu lại và sử dụng được một thủ tục đã lưu trong logo.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84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447800"/>
            <a:ext cx="861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4096B0"/>
                </a:solidFill>
                <a:prstDash val="solid"/>
              </a:ln>
              <a:solidFill>
                <a:srgbClr val="4096B0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6032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2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81702" y="838200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noProof="0" dirty="0">
                  <a:solidFill>
                    <a:srgbClr val="002060"/>
                  </a:solidFill>
                  <a:latin typeface="Times New Roman" pitchFamily="18" charset="0"/>
                </a:rPr>
                <a:t>1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81702" y="1663906"/>
            <a:ext cx="10067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Dưới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đây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hai</a:t>
            </a:r>
            <a:r>
              <a:rPr kumimoji="0" lang="en-US" sz="2800" b="1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ví</a:t>
            </a:r>
            <a:r>
              <a:rPr kumimoji="0" lang="en-US" sz="2800" b="1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dụ</a:t>
            </a:r>
            <a:r>
              <a:rPr kumimoji="0" lang="en-US" sz="2800" b="1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về</a:t>
            </a:r>
            <a:r>
              <a:rPr kumimoji="0" lang="en-US" sz="2800" b="1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thủ</a:t>
            </a:r>
            <a:r>
              <a:rPr kumimoji="0" lang="en-US" sz="2800" b="1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tục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vẽ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vuông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lang="en-US" sz="2800" b="1" i="1" noProof="0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2800" b="1" i="1" noProof="0" dirty="0">
                <a:solidFill>
                  <a:srgbClr val="0070C0"/>
                </a:solidFill>
                <a:latin typeface="Times New Roman" pitchFamily="18" charset="0"/>
              </a:rPr>
              <a:t> 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am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kumimoji="0" lang="en-US" sz="2800" b="1" i="1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462" y="3020291"/>
            <a:ext cx="4372042" cy="2227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</a:t>
            </a:r>
            <a:r>
              <a:rPr lang="en-US" altLang="en-US" sz="2800" dirty="0" err="1">
                <a:solidFill>
                  <a:srgbClr val="0070C0"/>
                </a:solidFill>
              </a:rPr>
              <a:t>hinhvuong</a:t>
            </a:r>
            <a:endParaRPr lang="en-US" altLang="en-US" sz="280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800" dirty="0"/>
              <a:t>    FD 100 RT 90</a:t>
            </a:r>
          </a:p>
          <a:p>
            <a:pPr eaLnBrk="1" hangingPunct="1"/>
            <a:r>
              <a:rPr lang="en-US" altLang="en-US" sz="2800" dirty="0"/>
              <a:t>    FD 100 RT 90</a:t>
            </a:r>
          </a:p>
          <a:p>
            <a:pPr eaLnBrk="1" hangingPunct="1"/>
            <a:r>
              <a:rPr lang="en-US" altLang="en-US" sz="2800" dirty="0"/>
              <a:t>    FD 100 RT 90</a:t>
            </a:r>
          </a:p>
          <a:p>
            <a:pPr eaLnBrk="1" hangingPunct="1"/>
            <a:r>
              <a:rPr lang="en-US" altLang="en-US" sz="2800" dirty="0"/>
              <a:t>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048000"/>
            <a:ext cx="48006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</a:t>
            </a:r>
            <a:r>
              <a:rPr lang="en-US" altLang="en-US" sz="2800" dirty="0" err="1">
                <a:solidFill>
                  <a:srgbClr val="0070C0"/>
                </a:solidFill>
              </a:rPr>
              <a:t>tamgiac</a:t>
            </a:r>
            <a:endParaRPr lang="en-US" altLang="en-US" sz="280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800" dirty="0"/>
              <a:t>    Repeat 3 [FD 100 RT 120]</a:t>
            </a:r>
          </a:p>
          <a:p>
            <a:pPr eaLnBrk="1" hangingPunct="1"/>
            <a:r>
              <a:rPr lang="en-US" altLang="en-US" sz="2800" dirty="0"/>
              <a:t>End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62807" y="5410200"/>
            <a:ext cx="10018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Nêu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điểm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giống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khác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nhau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trong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hai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thủ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tục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trên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  <a:endParaRPr kumimoji="0" lang="en-US" sz="3200" b="1" i="1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62807" y="5181600"/>
            <a:ext cx="61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62807" y="3505200"/>
            <a:ext cx="465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3505200"/>
            <a:ext cx="465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43434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28800" y="35052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553200" y="35052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3886200" y="3505200"/>
            <a:ext cx="250682" cy="1219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10363200" y="3493568"/>
            <a:ext cx="152400" cy="49385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5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50525"/>
              </p:ext>
            </p:extLst>
          </p:nvPr>
        </p:nvGraphicFramePr>
        <p:xfrm>
          <a:off x="1143000" y="761999"/>
          <a:ext cx="9906000" cy="53340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248702829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3782102762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435780386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2622647082"/>
                    </a:ext>
                  </a:extLst>
                </a:gridCol>
              </a:tblGrid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lệnh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câu lệnh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thành phần của thủ tục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0585"/>
                  </a:ext>
                </a:extLst>
              </a:tr>
              <a:tr h="20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kumimoji="0" lang="en-US" altLang="en-US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hinhvuong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 từ bắt đầu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 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là tên thủ tục 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hinhvuong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 tự đặt 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 thủ tục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761874"/>
                  </a:ext>
                </a:extLst>
              </a:tr>
              <a:tr h="1412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00025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 100 RT 90</a:t>
                      </a:r>
                    </a:p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 100 RT 90</a:t>
                      </a:r>
                    </a:p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 100 RT 90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lệnh bên trong thủ tục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thủ tục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592123"/>
                  </a:ext>
                </a:extLst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là từ 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thủ tục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thủ tục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4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741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133599" y="838200"/>
            <a:ext cx="7555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thủ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tục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24397"/>
              </p:ext>
            </p:extLst>
          </p:nvPr>
        </p:nvGraphicFramePr>
        <p:xfrm>
          <a:off x="1161491" y="1981200"/>
          <a:ext cx="10192309" cy="3429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04416">
                  <a:extLst>
                    <a:ext uri="{9D8B030D-6E8A-4147-A177-3AD203B41FA5}">
                      <a16:colId xmlns:a16="http://schemas.microsoft.com/office/drawing/2014/main" val="4247914802"/>
                    </a:ext>
                  </a:extLst>
                </a:gridCol>
                <a:gridCol w="3287893">
                  <a:extLst>
                    <a:ext uri="{9D8B030D-6E8A-4147-A177-3AD203B41FA5}">
                      <a16:colId xmlns:a16="http://schemas.microsoft.com/office/drawing/2014/main" val="114852746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&lt;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Tên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thủ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tục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&gt;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3095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671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0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889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6467099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ime Capsule SB - v5" id="{7D52FEA8-CE0D-4B98-8CCA-0CCE0FF5E9C1}" vid="{9ABB75D2-37B2-4B8B-B0A6-3CCF3185D6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946</Words>
  <Application>Microsoft Office PowerPoint</Application>
  <PresentationFormat>Widescreen</PresentationFormat>
  <Paragraphs>144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微软雅黑</vt:lpstr>
      <vt:lpstr>Arial</vt:lpstr>
      <vt:lpstr>Calibri</vt:lpstr>
      <vt:lpstr>Lucida Handwriting</vt:lpstr>
      <vt:lpstr>Times New Roman</vt:lpstr>
      <vt:lpstr>Trebuchet MS</vt:lpstr>
      <vt:lpstr>Wingdings</vt:lpstr>
      <vt:lpstr>Wingdings 2</vt:lpstr>
      <vt:lpstr>Organic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Để mở cửa sổ soạn thảo thủ tục, ta dùng câu lệnh: edit “&lt;Tên thủ tục&gt;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2022-02-22T05:02:29Z</dcterms:created>
  <dcterms:modified xsi:type="dcterms:W3CDTF">2022-02-22T05:10:15Z</dcterms:modified>
  <cp:category/>
</cp:coreProperties>
</file>