
<file path=[Content_Types].xml><?xml version="1.0" encoding="utf-8"?>
<Types xmlns="http://schemas.openxmlformats.org/package/2006/content-types">
  <Default Extension="tmp" ContentType="image/png"/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5" r:id="rId1"/>
  </p:sldMasterIdLst>
  <p:notesMasterIdLst>
    <p:notesMasterId r:id="rId15"/>
  </p:notesMasterIdLst>
  <p:handoutMasterIdLst>
    <p:handoutMasterId r:id="rId16"/>
  </p:handoutMasterIdLst>
  <p:sldIdLst>
    <p:sldId id="263" r:id="rId2"/>
    <p:sldId id="283" r:id="rId3"/>
    <p:sldId id="284" r:id="rId4"/>
    <p:sldId id="362" r:id="rId5"/>
    <p:sldId id="385" r:id="rId6"/>
    <p:sldId id="391" r:id="rId7"/>
    <p:sldId id="386" r:id="rId8"/>
    <p:sldId id="418" r:id="rId9"/>
    <p:sldId id="387" r:id="rId10"/>
    <p:sldId id="392" r:id="rId11"/>
    <p:sldId id="394" r:id="rId12"/>
    <p:sldId id="393" r:id="rId13"/>
    <p:sldId id="315" r:id="rId14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7E7E"/>
    <a:srgbClr val="33A3DC"/>
    <a:srgbClr val="41BB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74" autoAdjust="0"/>
    <p:restoredTop sz="94280" autoAdjust="0"/>
  </p:normalViewPr>
  <p:slideViewPr>
    <p:cSldViewPr snapToGrid="0">
      <p:cViewPr varScale="1">
        <p:scale>
          <a:sx n="60" d="100"/>
          <a:sy n="60" d="100"/>
        </p:scale>
        <p:origin x="96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86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497A5-4A9B-4997-BB89-569D77146636}" type="datetimeFigureOut">
              <a:rPr lang="en-US" smtClean="0"/>
              <a:t>06/03/2022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D52CA-FD4E-445B-B246-7D4B2474E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4481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FCE5D-CA8F-4F64-970C-1893990B6229}" type="datetimeFigureOut">
              <a:rPr lang="en-US" smtClean="0"/>
              <a:t>06/03/2022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92DDC-5723-4348-B74C-D46FE223E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95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92DDC-5723-4348-B74C-D46FE223E6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7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92DDC-5723-4348-B74C-D46FE223E6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03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2B39-EB6D-4221-8FBC-AEF76462664C}" type="datetimeFigureOut">
              <a:rPr lang="en-US" smtClean="0"/>
              <a:t>06/03/2022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EF0F-3B20-4D09-BCE9-D55428049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981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2B39-EB6D-4221-8FBC-AEF76462664C}" type="datetimeFigureOut">
              <a:rPr lang="en-US" smtClean="0"/>
              <a:t>06/03/2022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EF0F-3B20-4D09-BCE9-D55428049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947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47BD2B39-EB6D-4221-8FBC-AEF76462664C}" type="datetimeFigureOut">
              <a:rPr lang="en-US" smtClean="0"/>
              <a:t>06/03/2022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AC7AEF0F-3B20-4D09-BCE9-D55428049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64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-Phan 2-Chủ đề D- Bài 1-Nội du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2B39-EB6D-4221-8FBC-AEF76462664C}" type="datetimeFigureOut">
              <a:rPr lang="en-US" smtClean="0"/>
              <a:t>06/03/2022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EF0F-3B20-4D09-BCE9-D55428049E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12192000" cy="693019"/>
          </a:xfrm>
          <a:prstGeom prst="rect">
            <a:avLst/>
          </a:prstGeom>
          <a:solidFill>
            <a:srgbClr val="33A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510139" y="161842"/>
            <a:ext cx="3230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Microsoft PowerPoint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789856" y="178503"/>
            <a:ext cx="4441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</a:lstStyle>
          <a:p>
            <a:pPr lvl="0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Tớ tạo được bản trình chiếu rất dễ dàng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275744" y="795485"/>
            <a:ext cx="9784733" cy="425753"/>
          </a:xfrm>
        </p:spPr>
        <p:txBody>
          <a:bodyPr vert="horz" lIns="91440" tIns="45720" rIns="91440" bIns="45720" rtlCol="0">
            <a:noAutofit/>
          </a:bodyPr>
          <a:lstStyle>
            <a:lvl1pPr algn="ctr">
              <a:defRPr lang="en-US" sz="28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ctr">
              <a:defRPr lang="en-US" sz="28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ctr">
              <a:defRPr lang="en-US" sz="28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ctr">
              <a:defRPr lang="en-US" sz="28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ctr">
              <a:defRPr lang="en-US" sz="2800" b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 algn="ctr"/>
            <a:r>
              <a:rPr lang="en-US" smtClean="0"/>
              <a:t>Click to edit Master text styles</a:t>
            </a:r>
          </a:p>
          <a:p>
            <a:pPr lvl="1" algn="ctr"/>
            <a:r>
              <a:rPr lang="en-US" smtClean="0"/>
              <a:t>Second level</a:t>
            </a:r>
          </a:p>
          <a:p>
            <a:pPr lvl="2" algn="ctr"/>
            <a:r>
              <a:rPr lang="en-US" smtClean="0"/>
              <a:t>Third level</a:t>
            </a:r>
          </a:p>
          <a:p>
            <a:pPr lvl="3" algn="ctr"/>
            <a:r>
              <a:rPr lang="en-US" smtClean="0"/>
              <a:t>Fourth level</a:t>
            </a:r>
          </a:p>
          <a:p>
            <a:pPr lvl="4" algn="ctr"/>
            <a:r>
              <a:rPr lang="en-US" smtClean="0"/>
              <a:t>Fifth level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355" y="6130501"/>
            <a:ext cx="604120" cy="7574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6740" y="6422853"/>
            <a:ext cx="675259" cy="5408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91223" y="6320471"/>
            <a:ext cx="786054" cy="569889"/>
          </a:xfrm>
          <a:prstGeom prst="rect">
            <a:avLst/>
          </a:prstGeom>
        </p:spPr>
      </p:pic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5475" y="1598613"/>
            <a:ext cx="10979150" cy="468312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401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áo hiệu Bài tập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BD2B39-EB6D-4221-8FBC-AEF76462664C}" type="datetimeFigureOut">
              <a:rPr lang="en-US" smtClean="0"/>
              <a:t>06/03/2022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7AEF0F-3B20-4D09-BCE9-D55428049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33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Bài 1-Chủ đề A-Nội du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2B39-EB6D-4221-8FBC-AEF76462664C}" type="datetimeFigureOut">
              <a:rPr lang="en-US" smtClean="0"/>
              <a:t>06/03/2022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EF0F-3B20-4D09-BCE9-D55428049E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12192000" cy="693019"/>
          </a:xfrm>
          <a:prstGeom prst="rect">
            <a:avLst/>
          </a:prstGeom>
          <a:solidFill>
            <a:srgbClr val="33A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510139" y="161842"/>
            <a:ext cx="3056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Bài</a:t>
            </a:r>
            <a:r>
              <a:rPr lang="en-US" baseline="0" smtClean="0"/>
              <a:t> 1. Căn bản về hệ điều hành</a:t>
            </a:r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6591507" y="149154"/>
            <a:ext cx="52833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Chủ</a:t>
            </a:r>
            <a:r>
              <a:rPr lang="en-US" baseline="0" smtClean="0"/>
              <a:t> đề A. Hệ điều hành – bạn là ai và có chức năng gì?</a:t>
            </a:r>
            <a:endParaRPr lang="en-US" smtClean="0"/>
          </a:p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275744" y="795485"/>
            <a:ext cx="9784733" cy="77799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55769" y="5297317"/>
            <a:ext cx="2680462" cy="15268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6821" y="5562028"/>
            <a:ext cx="672488" cy="8881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595250" y="5686097"/>
            <a:ext cx="1142898" cy="74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135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-Bài 1-Chủ đề B-Nội du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2B39-EB6D-4221-8FBC-AEF76462664C}" type="datetimeFigureOut">
              <a:rPr lang="en-US" smtClean="0"/>
              <a:t>06/03/2022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EF0F-3B20-4D09-BCE9-D55428049E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12192000" cy="693019"/>
          </a:xfrm>
          <a:prstGeom prst="rect">
            <a:avLst/>
          </a:prstGeom>
          <a:solidFill>
            <a:srgbClr val="33A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510139" y="161842"/>
            <a:ext cx="3056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Bài</a:t>
            </a:r>
            <a:r>
              <a:rPr lang="en-US" baseline="0" dirty="0" smtClean="0"/>
              <a:t> 1. </a:t>
            </a:r>
            <a:r>
              <a:rPr lang="en-US" baseline="0" dirty="0" err="1" smtClean="0"/>
              <a:t>Căn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điều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hành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5248189" y="140957"/>
            <a:ext cx="7331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baseline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Chủ đề </a:t>
            </a:r>
            <a:r>
              <a:rPr lang="vi-VN" sz="1800" kern="1200" baseline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B</a:t>
            </a:r>
            <a:r>
              <a:rPr lang="en-US" sz="1800" kern="1200" baseline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. </a:t>
            </a:r>
            <a:r>
              <a:rPr lang="vi-VN" sz="1800" kern="1200" baseline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Mọi bí mật của tớ nằm trong tệp tin và thư mục máy tính</a:t>
            </a:r>
            <a:endParaRPr lang="en-US" sz="1800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275744" y="795485"/>
            <a:ext cx="9784733" cy="77799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819650" y="5484033"/>
            <a:ext cx="2552700" cy="13039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6821" y="5562028"/>
            <a:ext cx="672488" cy="8881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595250" y="5686097"/>
            <a:ext cx="1142898" cy="74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453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-Phan 2-Chủ đề D-Bài 2-Nội du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2B39-EB6D-4221-8FBC-AEF76462664C}" type="datetimeFigureOut">
              <a:rPr lang="en-US" smtClean="0"/>
              <a:t>06/03/2022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EF0F-3B20-4D09-BCE9-D55428049E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12192000" cy="693019"/>
          </a:xfrm>
          <a:prstGeom prst="rect">
            <a:avLst/>
          </a:prstGeom>
          <a:solidFill>
            <a:srgbClr val="33A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10139" y="161842"/>
            <a:ext cx="3230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Microsoft PowerPoint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789856" y="178503"/>
            <a:ext cx="4025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</a:lstStyle>
          <a:p>
            <a:pPr lvl="0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Bản trình chiếu của tớ thật hấp dẫn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275744" y="795485"/>
            <a:ext cx="9784733" cy="399001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2000" smtClean="0">
                <a:solidFill>
                  <a:schemeClr val="bg2"/>
                </a:solidFill>
              </a:defRPr>
            </a:lvl1pPr>
            <a:lvl2pPr>
              <a:defRPr lang="en-US" smtClean="0">
                <a:solidFill>
                  <a:schemeClr val="bg2"/>
                </a:solidFill>
              </a:defRPr>
            </a:lvl2pPr>
            <a:lvl3pPr>
              <a:defRPr lang="en-US" sz="2000" smtClean="0">
                <a:solidFill>
                  <a:schemeClr val="bg2"/>
                </a:solidFill>
              </a:defRPr>
            </a:lvl3pPr>
            <a:lvl4pPr>
              <a:defRPr lang="en-US" sz="2000" smtClean="0">
                <a:solidFill>
                  <a:schemeClr val="bg2"/>
                </a:solidFill>
              </a:defRPr>
            </a:lvl4pPr>
            <a:lvl5pPr>
              <a:defRPr lang="en-US" sz="2000">
                <a:solidFill>
                  <a:schemeClr val="bg2"/>
                </a:solidFill>
              </a:defRPr>
            </a:lvl5pPr>
          </a:lstStyle>
          <a:p>
            <a:pPr lvl="0" algn="ctr"/>
            <a:r>
              <a:rPr lang="en-US" smtClean="0"/>
              <a:t>Click to edit Master text styles</a:t>
            </a:r>
          </a:p>
          <a:p>
            <a:pPr lvl="1" algn="ctr"/>
            <a:r>
              <a:rPr lang="en-US" smtClean="0"/>
              <a:t>Second level</a:t>
            </a:r>
          </a:p>
          <a:p>
            <a:pPr lvl="2" algn="ctr"/>
            <a:r>
              <a:rPr lang="en-US" smtClean="0"/>
              <a:t>Third level</a:t>
            </a:r>
          </a:p>
          <a:p>
            <a:pPr lvl="3" algn="ctr"/>
            <a:r>
              <a:rPr lang="en-US" smtClean="0"/>
              <a:t>Fourth level</a:t>
            </a:r>
          </a:p>
          <a:p>
            <a:pPr lvl="4" algn="ctr"/>
            <a:r>
              <a:rPr lang="en-US" smtClean="0"/>
              <a:t>Fifth level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527257"/>
            <a:ext cx="1934348" cy="1026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978464" y="5430752"/>
            <a:ext cx="1213536" cy="1219260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609600" y="1590675"/>
            <a:ext cx="10995025" cy="1284330"/>
          </a:xfrm>
        </p:spPr>
        <p:txBody>
          <a:bodyPr>
            <a:noAutofit/>
          </a:bodyPr>
          <a:lstStyle>
            <a:lvl1pPr marL="182880" indent="-182880">
              <a:buClrTx/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411480" indent="-182880">
              <a:buClrTx/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640080" indent="-182880">
              <a:buClrTx/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3pPr>
            <a:lvl4pPr marL="868680" indent="-182880">
              <a:buClrTx/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4pPr>
            <a:lvl5pPr marL="1097280" indent="-182880">
              <a:buClrTx/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50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2B39-EB6D-4221-8FBC-AEF76462664C}" type="datetimeFigureOut">
              <a:rPr lang="en-US" smtClean="0"/>
              <a:t>06/03/2022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EF0F-3B20-4D09-BCE9-D55428049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858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3817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528" y="876794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1528" y="3278096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BD2B39-EB6D-4221-8FBC-AEF76462664C}" type="datetimeFigureOut">
              <a:rPr lang="en-US" smtClean="0"/>
              <a:t>06/03/2022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7AEF0F-3B20-4D09-BCE9-D55428049EF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90991" y="6320471"/>
            <a:ext cx="786054" cy="56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9271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2B39-EB6D-4221-8FBC-AEF76462664C}" type="datetimeFigureOut">
              <a:rPr lang="en-US" smtClean="0"/>
              <a:t>06/03/2022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EF0F-3B20-4D09-BCE9-D55428049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684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2B39-EB6D-4221-8FBC-AEF76462664C}" type="datetimeFigureOut">
              <a:rPr lang="en-US" smtClean="0"/>
              <a:t>06/03/2022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EF0F-3B20-4D09-BCE9-D55428049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4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2B39-EB6D-4221-8FBC-AEF76462664C}" type="datetimeFigureOut">
              <a:rPr lang="en-US" smtClean="0"/>
              <a:t>06/03/2022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EF0F-3B20-4D09-BCE9-D55428049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20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2B39-EB6D-4221-8FBC-AEF76462664C}" type="datetimeFigureOut">
              <a:rPr lang="en-US" smtClean="0"/>
              <a:t>06/03/2022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EF0F-3B20-4D09-BCE9-D55428049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03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2B39-EB6D-4221-8FBC-AEF76462664C}" type="datetimeFigureOut">
              <a:rPr lang="en-US" smtClean="0"/>
              <a:t>06/03/2022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EF0F-3B20-4D09-BCE9-D55428049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924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2B39-EB6D-4221-8FBC-AEF76462664C}" type="datetimeFigureOut">
              <a:rPr lang="en-US" smtClean="0"/>
              <a:t>06/03/2022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EF0F-3B20-4D09-BCE9-D55428049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94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7BD2B39-EB6D-4221-8FBC-AEF76462664C}" type="datetimeFigureOut">
              <a:rPr lang="en-US" smtClean="0"/>
              <a:pPr/>
              <a:t>06/03/2022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C7AEF0F-3B20-4D09-BCE9-D55428049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3516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686" r:id="rId14"/>
    <p:sldLayoutId id="2147483704" r:id="rId15"/>
    <p:sldLayoutId id="2147483718" r:id="rId1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1.png"/><Relationship Id="rId5" Type="http://schemas.openxmlformats.org/officeDocument/2006/relationships/image" Target="../media/image29.wmf"/><Relationship Id="rId4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14.tmp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3.wmf"/><Relationship Id="rId4" Type="http://schemas.openxmlformats.org/officeDocument/2006/relationships/image" Target="../media/image15.tmp"/><Relationship Id="rId9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22.tmp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png"/><Relationship Id="rId5" Type="http://schemas.openxmlformats.org/officeDocument/2006/relationships/image" Target="../media/image20.w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 </a:t>
            </a:r>
            <a:r>
              <a:rPr lang="en-US" sz="4000" b="1" dirty="0" err="1"/>
              <a:t>Các</a:t>
            </a:r>
            <a:r>
              <a:rPr lang="en-US" sz="4000" b="1" dirty="0"/>
              <a:t> </a:t>
            </a:r>
            <a:r>
              <a:rPr lang="en-US" sz="4000" b="1" dirty="0" err="1"/>
              <a:t>Ứng</a:t>
            </a:r>
            <a:r>
              <a:rPr lang="en-US" sz="4000" b="1" dirty="0"/>
              <a:t> </a:t>
            </a:r>
            <a:r>
              <a:rPr lang="en-US" sz="4000" b="1" dirty="0" err="1"/>
              <a:t>Dụng</a:t>
            </a:r>
            <a:r>
              <a:rPr lang="en-US" sz="4000" b="1" dirty="0"/>
              <a:t> </a:t>
            </a:r>
            <a:r>
              <a:rPr lang="en-US" sz="4000" b="1" dirty="0" err="1"/>
              <a:t>Chủ</a:t>
            </a:r>
            <a:r>
              <a:rPr lang="en-US" sz="4000" b="1" dirty="0"/>
              <a:t> </a:t>
            </a:r>
            <a:r>
              <a:rPr lang="en-US" sz="4000" b="1" dirty="0" err="1" smtClean="0"/>
              <a:t>Chốt</a:t>
            </a:r>
            <a:endParaRPr lang="en-US" sz="4000" b="1" dirty="0">
              <a:latin typeface="UTM Duepuntozero" panose="02040603050506020204" pitchFamily="18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CHỦ ĐỀ D. </a:t>
            </a:r>
            <a:r>
              <a:rPr lang="en-US" sz="3200" dirty="0"/>
              <a:t>MICROSOFT </a:t>
            </a:r>
            <a:r>
              <a:rPr lang="en-US" sz="3200" dirty="0" smtClean="0"/>
              <a:t>POWERPOINT </a:t>
            </a: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81968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275744" y="740065"/>
            <a:ext cx="9784733" cy="425753"/>
          </a:xfrm>
        </p:spPr>
        <p:txBody>
          <a:bodyPr/>
          <a:lstStyle/>
          <a:p>
            <a:r>
              <a:rPr lang="en-US" dirty="0" err="1" smtClean="0"/>
              <a:t>Quản</a:t>
            </a:r>
            <a:r>
              <a:rPr lang="en-US" dirty="0" smtClean="0"/>
              <a:t> </a:t>
            </a:r>
            <a:r>
              <a:rPr lang="en-US" dirty="0" err="1" smtClean="0"/>
              <a:t>lý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Slide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E93625"/>
              </a:clrFrom>
              <a:clrTo>
                <a:srgbClr val="E9362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0" y="1221238"/>
            <a:ext cx="11785178" cy="2111643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32444" y="3310634"/>
            <a:ext cx="6145448" cy="3490489"/>
            <a:chOff x="532444" y="3310634"/>
            <a:chExt cx="6145448" cy="349048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444" y="3310634"/>
              <a:ext cx="6145448" cy="349048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8" name="Rectangle 7"/>
            <p:cNvSpPr/>
            <p:nvPr/>
          </p:nvSpPr>
          <p:spPr>
            <a:xfrm>
              <a:off x="2064327" y="3546763"/>
              <a:ext cx="665018" cy="16625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endParaRPr lang="en-US">
                <a:solidFill>
                  <a:srgbClr val="211D1E"/>
                </a:solidFill>
                <a:latin typeface="+mj-lt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45127" y="3332881"/>
              <a:ext cx="665018" cy="16625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endParaRPr lang="en-US">
                <a:solidFill>
                  <a:srgbClr val="211D1E"/>
                </a:solidFill>
                <a:latin typeface="+mj-lt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999144" y="3355200"/>
            <a:ext cx="3904384" cy="3358993"/>
            <a:chOff x="6999144" y="3355200"/>
            <a:chExt cx="3904384" cy="335899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9144" y="3397566"/>
              <a:ext cx="3904384" cy="331662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10" name="Rectangle 9"/>
            <p:cNvSpPr/>
            <p:nvPr/>
          </p:nvSpPr>
          <p:spPr>
            <a:xfrm>
              <a:off x="7772399" y="5189391"/>
              <a:ext cx="983674" cy="20002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endParaRPr lang="en-US">
                <a:solidFill>
                  <a:srgbClr val="211D1E"/>
                </a:solidFill>
                <a:latin typeface="+mj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72869" y="3355200"/>
              <a:ext cx="18646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rgbClr val="0070C0"/>
                  </a:solidFill>
                </a:rPr>
                <a:t>Nhấp</a:t>
              </a:r>
              <a:r>
                <a:rPr lang="en-US" b="1" dirty="0" smtClean="0">
                  <a:solidFill>
                    <a:srgbClr val="0070C0"/>
                  </a:solidFill>
                </a:rPr>
                <a:t> </a:t>
              </a:r>
              <a:r>
                <a:rPr lang="en-US" b="1" dirty="0" err="1" smtClean="0">
                  <a:solidFill>
                    <a:srgbClr val="0070C0"/>
                  </a:solidFill>
                </a:rPr>
                <a:t>chuột</a:t>
              </a:r>
              <a:r>
                <a:rPr lang="en-US" b="1" dirty="0" smtClean="0">
                  <a:solidFill>
                    <a:srgbClr val="0070C0"/>
                  </a:solidFill>
                </a:rPr>
                <a:t> </a:t>
              </a:r>
              <a:r>
                <a:rPr lang="en-US" b="1" dirty="0" err="1" smtClean="0">
                  <a:solidFill>
                    <a:srgbClr val="0070C0"/>
                  </a:solidFill>
                </a:rPr>
                <a:t>phải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510145" y="3416008"/>
            <a:ext cx="336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1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10336" y="413521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2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0135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Quản lý các Slide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72" y="1221238"/>
            <a:ext cx="11166129" cy="213151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134453" y="3538310"/>
            <a:ext cx="2219325" cy="3000375"/>
            <a:chOff x="7134453" y="3538310"/>
            <a:chExt cx="2219325" cy="3000375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41143550"/>
                </p:ext>
              </p:extLst>
            </p:nvPr>
          </p:nvGraphicFramePr>
          <p:xfrm>
            <a:off x="7134453" y="3538310"/>
            <a:ext cx="2219325" cy="3000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2" name="Bitmap Image" r:id="rId4" imgW="2219400" imgH="3000240" progId="Paint.Picture">
                    <p:embed/>
                  </p:oleObj>
                </mc:Choice>
                <mc:Fallback>
                  <p:oleObj name="Bitmap Image" r:id="rId4" imgW="2219400" imgH="3000240" progId="Paint.Picture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7134453" y="3538310"/>
                          <a:ext cx="2219325" cy="30003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Rectangle 5"/>
            <p:cNvSpPr/>
            <p:nvPr/>
          </p:nvSpPr>
          <p:spPr>
            <a:xfrm>
              <a:off x="7641770" y="6219904"/>
              <a:ext cx="1188720" cy="27432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endParaRPr lang="en-US">
                <a:solidFill>
                  <a:srgbClr val="211D1E"/>
                </a:solidFill>
                <a:latin typeface="+mj-lt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134453" y="4325109"/>
              <a:ext cx="18293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>
                  <a:solidFill>
                    <a:srgbClr val="0070C0"/>
                  </a:solidFill>
                </a:rPr>
                <a:t>Nhấp</a:t>
              </a:r>
              <a:r>
                <a:rPr lang="en-US" b="1" dirty="0">
                  <a:solidFill>
                    <a:srgbClr val="0070C0"/>
                  </a:solidFill>
                </a:rPr>
                <a:t> </a:t>
              </a:r>
              <a:r>
                <a:rPr lang="en-US" b="1" dirty="0" err="1">
                  <a:solidFill>
                    <a:srgbClr val="0070C0"/>
                  </a:solidFill>
                </a:rPr>
                <a:t>chuột</a:t>
              </a:r>
              <a:r>
                <a:rPr lang="en-US" b="1" dirty="0">
                  <a:solidFill>
                    <a:srgbClr val="0070C0"/>
                  </a:solidFill>
                </a:rPr>
                <a:t> </a:t>
              </a:r>
              <a:r>
                <a:rPr lang="en-US" b="1" dirty="0" err="1">
                  <a:solidFill>
                    <a:srgbClr val="0070C0"/>
                  </a:solidFill>
                </a:rPr>
                <a:t>phải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37585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275744" y="698503"/>
            <a:ext cx="9784733" cy="425753"/>
          </a:xfrm>
        </p:spPr>
        <p:txBody>
          <a:bodyPr/>
          <a:lstStyle/>
          <a:p>
            <a:r>
              <a:rPr lang="en-US" dirty="0" err="1" smtClean="0"/>
              <a:t>Quản</a:t>
            </a:r>
            <a:r>
              <a:rPr lang="en-US" dirty="0" smtClean="0"/>
              <a:t> </a:t>
            </a:r>
            <a:r>
              <a:rPr lang="en-US" dirty="0" err="1" smtClean="0"/>
              <a:t>lý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Slide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0" b="14367"/>
          <a:stretch/>
        </p:blipFill>
        <p:spPr>
          <a:xfrm>
            <a:off x="0" y="1124256"/>
            <a:ext cx="11470119" cy="2604655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9929470"/>
              </p:ext>
            </p:extLst>
          </p:nvPr>
        </p:nvGraphicFramePr>
        <p:xfrm>
          <a:off x="8075204" y="3728911"/>
          <a:ext cx="2027442" cy="308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Bitmap Image" r:id="rId4" imgW="2619360" imgH="3981600" progId="Paint.Picture">
                  <p:embed/>
                </p:oleObj>
              </mc:Choice>
              <mc:Fallback>
                <p:oleObj name="Bitmap Image" r:id="rId4" imgW="2619360" imgH="39816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75204" y="3728911"/>
                        <a:ext cx="2027442" cy="308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77" y="3936235"/>
            <a:ext cx="5147187" cy="267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9379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4000" dirty="0" err="1" smtClean="0"/>
              <a:t>Cảm</a:t>
            </a:r>
            <a:r>
              <a:rPr lang="en-US" sz="4000" dirty="0" smtClean="0"/>
              <a:t> </a:t>
            </a:r>
            <a:r>
              <a:rPr lang="en-US" sz="4000" dirty="0" err="1" smtClean="0"/>
              <a:t>ơn</a:t>
            </a:r>
            <a:r>
              <a:rPr lang="en-US" sz="4000" dirty="0" smtClean="0"/>
              <a:t> </a:t>
            </a:r>
            <a:r>
              <a:rPr lang="en-US" sz="4000" dirty="0" err="1" smtClean="0"/>
              <a:t>các</a:t>
            </a:r>
            <a:r>
              <a:rPr lang="en-US" sz="4000" dirty="0" smtClean="0"/>
              <a:t> con!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205671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CHỦ ĐỀ D. 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/>
              <a:t>MICROSOFT </a:t>
            </a:r>
            <a:r>
              <a:rPr lang="en-US" sz="4000" b="1" dirty="0" smtClean="0"/>
              <a:t>POWERPOINT</a:t>
            </a:r>
            <a:endParaRPr lang="en-US" sz="4000" b="1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213811" y="4124587"/>
            <a:ext cx="9144000" cy="1309255"/>
          </a:xfrm>
        </p:spPr>
        <p:txBody>
          <a:bodyPr>
            <a:normAutofit/>
          </a:bodyPr>
          <a:lstStyle/>
          <a:p>
            <a:pPr algn="l"/>
            <a:r>
              <a:rPr lang="en-US" sz="3200" dirty="0" err="1" smtClean="0"/>
              <a:t>Bài</a:t>
            </a:r>
            <a:r>
              <a:rPr lang="en-US" sz="3200" dirty="0" smtClean="0"/>
              <a:t> 1. </a:t>
            </a:r>
            <a:r>
              <a:rPr lang="vi-VN" sz="3200" dirty="0"/>
              <a:t>Tớ tạo được bản trình chiếu rất dễ dàng </a:t>
            </a:r>
            <a:endParaRPr lang="en-US" sz="3200" dirty="0"/>
          </a:p>
          <a:p>
            <a:pPr algn="l"/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smtClean="0"/>
              <a:t>2</a:t>
            </a:r>
            <a:r>
              <a:rPr lang="vi-VN" sz="3200" dirty="0" smtClean="0"/>
              <a:t>. </a:t>
            </a:r>
            <a:r>
              <a:rPr lang="en-US" sz="3200" dirty="0" err="1"/>
              <a:t>Bản</a:t>
            </a:r>
            <a:r>
              <a:rPr lang="en-US" sz="3200" dirty="0"/>
              <a:t> </a:t>
            </a:r>
            <a:r>
              <a:rPr lang="en-US" sz="3200" dirty="0" err="1"/>
              <a:t>trình</a:t>
            </a:r>
            <a:r>
              <a:rPr lang="en-US" sz="3200" dirty="0"/>
              <a:t> </a:t>
            </a:r>
            <a:r>
              <a:rPr lang="en-US" sz="3200" dirty="0" err="1"/>
              <a:t>chiếu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tớ</a:t>
            </a:r>
            <a:r>
              <a:rPr lang="en-US" sz="3200" dirty="0"/>
              <a:t> </a:t>
            </a:r>
            <a:r>
              <a:rPr lang="en-US" sz="3200" dirty="0" err="1"/>
              <a:t>thật</a:t>
            </a:r>
            <a:r>
              <a:rPr lang="en-US" sz="3200" dirty="0"/>
              <a:t> </a:t>
            </a:r>
            <a:r>
              <a:rPr lang="en-US" sz="3200" dirty="0" err="1"/>
              <a:t>hấp</a:t>
            </a:r>
            <a:r>
              <a:rPr lang="en-US" sz="3200" dirty="0"/>
              <a:t> </a:t>
            </a:r>
            <a:r>
              <a:rPr lang="en-US" sz="3200" dirty="0" err="1"/>
              <a:t>dẫn</a:t>
            </a:r>
            <a:r>
              <a:rPr lang="en-US" sz="3200" dirty="0"/>
              <a:t> </a:t>
            </a:r>
          </a:p>
          <a:p>
            <a:pPr algn="l"/>
            <a:endParaRPr lang="en-US" sz="3200" dirty="0"/>
          </a:p>
          <a:p>
            <a:pPr algn="l"/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497386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368" y="519873"/>
            <a:ext cx="10515600" cy="1879995"/>
          </a:xfrm>
        </p:spPr>
        <p:txBody>
          <a:bodyPr>
            <a:noAutofit/>
          </a:bodyPr>
          <a:lstStyle/>
          <a:p>
            <a:r>
              <a:rPr lang="en-US" sz="4200" dirty="0" smtClean="0"/>
              <a:t/>
            </a:r>
            <a:br>
              <a:rPr lang="en-US" sz="4200" dirty="0" smtClean="0"/>
            </a:br>
            <a:r>
              <a:rPr lang="en-US" sz="4000" b="1" dirty="0" err="1" smtClean="0">
                <a:solidFill>
                  <a:srgbClr val="FFFFFF"/>
                </a:solidFill>
              </a:rPr>
              <a:t>Bài</a:t>
            </a:r>
            <a:r>
              <a:rPr lang="en-US" sz="4000" b="1" dirty="0" smtClean="0">
                <a:solidFill>
                  <a:srgbClr val="FFFFFF"/>
                </a:solidFill>
              </a:rPr>
              <a:t> 1.</a:t>
            </a:r>
            <a:r>
              <a:rPr lang="en-US" sz="4200" b="1" dirty="0" smtClean="0"/>
              <a:t/>
            </a:r>
            <a:br>
              <a:rPr lang="en-US" sz="4200" b="1" dirty="0" smtClean="0"/>
            </a:br>
            <a:r>
              <a:rPr lang="vi-VN" sz="4000" dirty="0"/>
              <a:t>Tớ tạo được bản trình chiếu rất dễ dàng</a:t>
            </a:r>
            <a:endParaRPr lang="en-US" sz="4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1781" y="3853901"/>
            <a:ext cx="10515600" cy="1718844"/>
          </a:xfrm>
        </p:spPr>
        <p:txBody>
          <a:bodyPr numCol="2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vi-VN" b="1"/>
              <a:t>Cấu trúc tổng quát và các hướng dẫn để tạo bản trình chiếu. </a:t>
            </a:r>
            <a:endParaRPr lang="en-US" b="1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vi-VN" b="1" smtClean="0"/>
              <a:t>Tạo </a:t>
            </a:r>
            <a:r>
              <a:rPr lang="vi-VN" b="1"/>
              <a:t>các bản trình chiếu trống hoặc sử dụng mẫu trình chiếu để tạo bản trình chiếu mới. </a:t>
            </a:r>
            <a:endParaRPr lang="en-US" b="1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vi-VN" b="1" smtClean="0"/>
              <a:t>Thay </a:t>
            </a:r>
            <a:r>
              <a:rPr lang="vi-VN" b="1"/>
              <a:t>đổi cách hiển thị các slide. </a:t>
            </a:r>
            <a:endParaRPr lang="en-US" b="1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vi-VN" b="1" smtClean="0"/>
              <a:t>Chèn</a:t>
            </a:r>
            <a:r>
              <a:rPr lang="vi-VN" b="1"/>
              <a:t>, xóa slide. </a:t>
            </a:r>
            <a:endParaRPr lang="en-US" b="1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vi-VN" b="1" smtClean="0"/>
              <a:t>Thay </a:t>
            </a:r>
            <a:r>
              <a:rPr lang="vi-VN" b="1"/>
              <a:t>đổi bố cục hoặc thiết kế của slide. </a:t>
            </a:r>
            <a:endParaRPr lang="vi-VN"/>
          </a:p>
        </p:txBody>
      </p:sp>
      <p:sp>
        <p:nvSpPr>
          <p:cNvPr id="4" name="TextBox 3"/>
          <p:cNvSpPr txBox="1"/>
          <p:nvPr/>
        </p:nvSpPr>
        <p:spPr>
          <a:xfrm>
            <a:off x="1101781" y="2900261"/>
            <a:ext cx="10317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2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này, bạn sẽ được giới thiệu về một ứng dụng có chức năng tạo và quản lý các bản trình chiếu. Bạn sẽ hiểu được các kiến thức cơ bản về: </a:t>
            </a:r>
          </a:p>
        </p:txBody>
      </p:sp>
    </p:spTree>
    <p:extLst>
      <p:ext uri="{BB962C8B-B14F-4D97-AF65-F5344CB8AC3E}">
        <p14:creationId xmlns:p14="http://schemas.microsoft.com/office/powerpoint/2010/main" val="20455271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smtClean="0"/>
              <a:t>PowerPoint </a:t>
            </a:r>
            <a:r>
              <a:rPr lang="en-US" b="1" dirty="0" err="1" smtClean="0"/>
              <a:t>là</a:t>
            </a:r>
            <a:r>
              <a:rPr lang="en-US" b="1" dirty="0" smtClean="0"/>
              <a:t> </a:t>
            </a:r>
            <a:r>
              <a:rPr lang="en-US" b="1" dirty="0" err="1" smtClean="0"/>
              <a:t>gì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754886" y="3288574"/>
            <a:ext cx="6399893" cy="2438458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PowerPoint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font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slide,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92" y="1321501"/>
            <a:ext cx="9690541" cy="1737269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179" y="3058770"/>
            <a:ext cx="2893890" cy="3144322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6933050"/>
              </p:ext>
            </p:extLst>
          </p:nvPr>
        </p:nvGraphicFramePr>
        <p:xfrm>
          <a:off x="1856874" y="5347236"/>
          <a:ext cx="65532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Bitmap Image" r:id="rId5" imgW="6553080" imgH="1219320" progId="Paint.Picture">
                  <p:embed/>
                </p:oleObj>
              </mc:Choice>
              <mc:Fallback>
                <p:oleObj name="Bitmap Image" r:id="rId5" imgW="6553080" imgH="12193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56874" y="5347236"/>
                        <a:ext cx="6553200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2132172"/>
              </p:ext>
            </p:extLst>
          </p:nvPr>
        </p:nvGraphicFramePr>
        <p:xfrm>
          <a:off x="434304" y="5612073"/>
          <a:ext cx="8524875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Bitmap Image" r:id="rId7" imgW="8524800" imgH="1190520" progId="Paint.Picture">
                  <p:embed/>
                </p:oleObj>
              </mc:Choice>
              <mc:Fallback>
                <p:oleObj name="Bitmap Image" r:id="rId7" imgW="8524800" imgH="11905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4304" y="5612073"/>
                        <a:ext cx="8524875" cy="1190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3066993"/>
              </p:ext>
            </p:extLst>
          </p:nvPr>
        </p:nvGraphicFramePr>
        <p:xfrm>
          <a:off x="754886" y="5598717"/>
          <a:ext cx="6762750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Bitmap Image" r:id="rId9" imgW="6762600" imgH="1085760" progId="Paint.Picture">
                  <p:embed/>
                </p:oleObj>
              </mc:Choice>
              <mc:Fallback>
                <p:oleObj name="Bitmap Image" r:id="rId9" imgW="6762600" imgH="10857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54886" y="5598717"/>
                        <a:ext cx="6762750" cy="1085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81283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PowerPoint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8" y="1221238"/>
            <a:ext cx="9162652" cy="4037426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110" y="1542080"/>
            <a:ext cx="2893890" cy="314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3344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PowerPoint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62" y="1765696"/>
            <a:ext cx="8440328" cy="2505425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389" y="1446247"/>
            <a:ext cx="2893890" cy="314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404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04632" y="1061426"/>
            <a:ext cx="10979150" cy="760811"/>
          </a:xfrm>
        </p:spPr>
        <p:txBody>
          <a:bodyPr/>
          <a:lstStyle/>
          <a:p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PowerPoint khởi động, một bản trình chiếu mới được mở như dưới đây. Bạn cũng có thể mở </a:t>
            </a:r>
            <a:r>
              <a:rPr lang="vi-V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 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chiếu đang tồn </a:t>
            </a:r>
            <a:r>
              <a:rPr lang="vi-V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47" y="1939637"/>
            <a:ext cx="5829859" cy="3105252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0361348"/>
              </p:ext>
            </p:extLst>
          </p:nvPr>
        </p:nvGraphicFramePr>
        <p:xfrm>
          <a:off x="6266738" y="1939637"/>
          <a:ext cx="5897552" cy="3105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Bitmap Image" r:id="rId4" imgW="12887280" imgH="6543720" progId="Paint.Picture">
                  <p:embed/>
                </p:oleObj>
              </mc:Choice>
              <mc:Fallback>
                <p:oleObj name="Bitmap Image" r:id="rId4" imgW="12887280" imgH="65437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66738" y="1939637"/>
                        <a:ext cx="5897552" cy="31052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72356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Quản</a:t>
            </a:r>
            <a:r>
              <a:rPr lang="en-US" dirty="0" smtClean="0"/>
              <a:t> </a:t>
            </a:r>
            <a:r>
              <a:rPr lang="en-US" dirty="0" err="1" smtClean="0"/>
              <a:t>lý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2199793" y="1861848"/>
            <a:ext cx="7936634" cy="2363787"/>
          </a:xfrm>
        </p:spPr>
        <p:txBody>
          <a:bodyPr/>
          <a:lstStyle/>
          <a:p>
            <a:pPr marL="342900" indent="-342900">
              <a:buClr>
                <a:srgbClr val="002060"/>
              </a:buClr>
              <a:buFont typeface="+mj-lt"/>
              <a:buAutoNum type="arabicPeriod"/>
            </a:pP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Slide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002060"/>
              </a:buClr>
              <a:buFont typeface="+mj-lt"/>
              <a:buAutoNum type="arabicPeriod"/>
            </a:pP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Slide</a:t>
            </a:r>
          </a:p>
          <a:p>
            <a:pPr marL="342900" indent="-342900">
              <a:buClr>
                <a:srgbClr val="002060"/>
              </a:buClr>
              <a:buFont typeface="+mj-lt"/>
              <a:buAutoNum type="arabicPeriod"/>
            </a:pP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Slide</a:t>
            </a:r>
          </a:p>
          <a:p>
            <a:pPr marL="342900" indent="-342900">
              <a:buClr>
                <a:srgbClr val="002060"/>
              </a:buClr>
              <a:buFont typeface="+mj-lt"/>
              <a:buAutoNum type="arabicPeriod"/>
            </a:pP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Slide</a:t>
            </a:r>
          </a:p>
          <a:p>
            <a:pPr marL="342900" indent="-342900">
              <a:buClr>
                <a:srgbClr val="002060"/>
              </a:buClr>
              <a:buFont typeface="+mj-lt"/>
              <a:buAutoNum type="arabicPeriod"/>
            </a:pP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02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275744" y="753920"/>
            <a:ext cx="9784733" cy="425753"/>
          </a:xfrm>
        </p:spPr>
        <p:txBody>
          <a:bodyPr/>
          <a:lstStyle/>
          <a:p>
            <a:r>
              <a:rPr lang="en-US" dirty="0" err="1" smtClean="0"/>
              <a:t>Quản</a:t>
            </a:r>
            <a:r>
              <a:rPr lang="en-US" dirty="0" smtClean="0"/>
              <a:t> </a:t>
            </a:r>
            <a:r>
              <a:rPr lang="en-US" dirty="0" err="1" smtClean="0"/>
              <a:t>lý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Slide</a:t>
            </a: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85" y="1179673"/>
            <a:ext cx="9770553" cy="2693707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595755" y="4215462"/>
            <a:ext cx="3571875" cy="1970665"/>
            <a:chOff x="583190" y="4211205"/>
            <a:chExt cx="3571875" cy="1970665"/>
          </a:xfrm>
        </p:grpSpPr>
        <p:grpSp>
          <p:nvGrpSpPr>
            <p:cNvPr id="13" name="Group 12"/>
            <p:cNvGrpSpPr/>
            <p:nvPr/>
          </p:nvGrpSpPr>
          <p:grpSpPr>
            <a:xfrm>
              <a:off x="583190" y="4211205"/>
              <a:ext cx="3571875" cy="1970665"/>
              <a:chOff x="583190" y="4211205"/>
              <a:chExt cx="3571875" cy="1970665"/>
            </a:xfrm>
          </p:grpSpPr>
          <p:graphicFrame>
            <p:nvGraphicFramePr>
              <p:cNvPr id="3" name="Object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19314310"/>
                  </p:ext>
                </p:extLst>
              </p:nvPr>
            </p:nvGraphicFramePr>
            <p:xfrm>
              <a:off x="583190" y="4219720"/>
              <a:ext cx="3571875" cy="19621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67" name="Bitmap Image" r:id="rId4" imgW="3571920" imgH="1962000" progId="Paint.Picture">
                      <p:embed/>
                    </p:oleObj>
                  </mc:Choice>
                  <mc:Fallback>
                    <p:oleObj name="Bitmap Image" r:id="rId4" imgW="3571920" imgH="1962000" progId="Paint.Picture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583190" y="4219720"/>
                            <a:ext cx="3571875" cy="1962150"/>
                          </a:xfrm>
                          <a:prstGeom prst="rect">
                            <a:avLst/>
                          </a:prstGeom>
                          <a:ln>
                            <a:solidFill>
                              <a:schemeClr val="bg1"/>
                            </a:solidFill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" name="Rectangle 7"/>
              <p:cNvSpPr/>
              <p:nvPr/>
            </p:nvSpPr>
            <p:spPr>
              <a:xfrm>
                <a:off x="1006985" y="4211205"/>
                <a:ext cx="665018" cy="27432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endParaRPr lang="en-US">
                  <a:solidFill>
                    <a:srgbClr val="211D1E"/>
                  </a:solidFill>
                  <a:latin typeface="+mj-lt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980181" y="4469275"/>
                <a:ext cx="548640" cy="73152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endParaRPr lang="en-US">
                  <a:solidFill>
                    <a:srgbClr val="211D1E"/>
                  </a:solidFill>
                  <a:latin typeface="+mj-lt"/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1699665" y="4549943"/>
              <a:ext cx="3369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70C0"/>
                  </a:solidFill>
                </a:rPr>
                <a:t>1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791370" y="3936657"/>
            <a:ext cx="3313539" cy="2787472"/>
            <a:chOff x="4791370" y="3936657"/>
            <a:chExt cx="3313539" cy="2787472"/>
          </a:xfrm>
        </p:grpSpPr>
        <p:grpSp>
          <p:nvGrpSpPr>
            <p:cNvPr id="14" name="Group 13"/>
            <p:cNvGrpSpPr/>
            <p:nvPr/>
          </p:nvGrpSpPr>
          <p:grpSpPr>
            <a:xfrm>
              <a:off x="4791370" y="3936657"/>
              <a:ext cx="3313539" cy="2787472"/>
              <a:chOff x="4791370" y="3936657"/>
              <a:chExt cx="3313539" cy="2787472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1370" y="3936657"/>
                <a:ext cx="3313539" cy="2787472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5112328" y="3936657"/>
                <a:ext cx="457200" cy="166255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endParaRPr lang="en-US">
                  <a:solidFill>
                    <a:srgbClr val="211D1E"/>
                  </a:solidFill>
                  <a:latin typeface="+mj-lt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6038850" y="4485525"/>
                <a:ext cx="76200" cy="100763"/>
              </a:xfrm>
              <a:prstGeom prst="ellipse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endParaRPr lang="en-US">
                  <a:solidFill>
                    <a:srgbClr val="211D1E"/>
                  </a:solidFill>
                  <a:latin typeface="+mj-lt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6076950" y="4142537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70C0"/>
                  </a:solidFill>
                </a:rPr>
                <a:t>2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366920" y="4153639"/>
            <a:ext cx="2693557" cy="2304456"/>
            <a:chOff x="8366920" y="4153639"/>
            <a:chExt cx="2693557" cy="2304456"/>
          </a:xfrm>
        </p:grpSpPr>
        <p:grpSp>
          <p:nvGrpSpPr>
            <p:cNvPr id="15" name="Group 14"/>
            <p:cNvGrpSpPr/>
            <p:nvPr/>
          </p:nvGrpSpPr>
          <p:grpSpPr>
            <a:xfrm>
              <a:off x="8479202" y="4219720"/>
              <a:ext cx="2581275" cy="2238375"/>
              <a:chOff x="8961727" y="4211206"/>
              <a:chExt cx="2581275" cy="2238375"/>
            </a:xfrm>
          </p:grpSpPr>
          <p:graphicFrame>
            <p:nvGraphicFramePr>
              <p:cNvPr id="5" name="Object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00215115"/>
                  </p:ext>
                </p:extLst>
              </p:nvPr>
            </p:nvGraphicFramePr>
            <p:xfrm>
              <a:off x="8961727" y="4211206"/>
              <a:ext cx="2581275" cy="22383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68" name="Bitmap Image" r:id="rId7" imgW="2581200" imgH="2238480" progId="Paint.Picture">
                      <p:embed/>
                    </p:oleObj>
                  </mc:Choice>
                  <mc:Fallback>
                    <p:oleObj name="Bitmap Image" r:id="rId7" imgW="2581200" imgH="2238480" progId="Paint.Picture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8961727" y="4211206"/>
                            <a:ext cx="2581275" cy="2238375"/>
                          </a:xfrm>
                          <a:prstGeom prst="rect">
                            <a:avLst/>
                          </a:prstGeom>
                          <a:ln>
                            <a:solidFill>
                              <a:schemeClr val="bg1"/>
                            </a:solidFill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" name="Rectangle 9"/>
              <p:cNvSpPr/>
              <p:nvPr/>
            </p:nvSpPr>
            <p:spPr>
              <a:xfrm>
                <a:off x="9894914" y="5464038"/>
                <a:ext cx="1564958" cy="27432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endParaRPr lang="en-US">
                  <a:solidFill>
                    <a:srgbClr val="211D1E"/>
                  </a:solidFill>
                  <a:latin typeface="+mj-lt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8982689" y="5347501"/>
              <a:ext cx="3465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4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366920" y="4153639"/>
              <a:ext cx="26935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0070C0"/>
                  </a:solidFill>
                </a:rPr>
                <a:t>Nhấp</a:t>
              </a:r>
              <a:r>
                <a:rPr lang="en-US" sz="24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0070C0"/>
                  </a:solidFill>
                </a:rPr>
                <a:t>chuột</a:t>
              </a:r>
              <a:r>
                <a:rPr lang="en-US" sz="24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0070C0"/>
                  </a:solidFill>
                </a:rPr>
                <a:t>phải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036617" y="5200795"/>
            <a:ext cx="1882239" cy="461665"/>
            <a:chOff x="2036617" y="5200795"/>
            <a:chExt cx="1882239" cy="461665"/>
          </a:xfrm>
        </p:grpSpPr>
        <p:sp>
          <p:nvSpPr>
            <p:cNvPr id="20" name="TextBox 19"/>
            <p:cNvSpPr txBox="1"/>
            <p:nvPr/>
          </p:nvSpPr>
          <p:spPr>
            <a:xfrm>
              <a:off x="3164115" y="5200795"/>
              <a:ext cx="3353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3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036617" y="5338907"/>
              <a:ext cx="1882239" cy="27432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endParaRPr lang="en-US">
                <a:solidFill>
                  <a:srgbClr val="211D1E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36751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0</TotalTime>
  <Words>288</Words>
  <Application>Microsoft Office PowerPoint</Application>
  <PresentationFormat>Widescreen</PresentationFormat>
  <Paragraphs>38</Paragraphs>
  <Slides>13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Corbel</vt:lpstr>
      <vt:lpstr>Times New Roman</vt:lpstr>
      <vt:lpstr>UTM Duepuntozero</vt:lpstr>
      <vt:lpstr>Wingdings</vt:lpstr>
      <vt:lpstr>Banded</vt:lpstr>
      <vt:lpstr>Paintbrush Picture</vt:lpstr>
      <vt:lpstr> Các Ứng Dụng Chủ Chốt</vt:lpstr>
      <vt:lpstr>CHỦ ĐỀ D.  MICROSOFT POWERPOINT</vt:lpstr>
      <vt:lpstr> Bài 1. Tớ tạo được bản trình chiếu rất dễ dàng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2022-03-06T09:12:31Z</dcterms:created>
  <dcterms:modified xsi:type="dcterms:W3CDTF">2022-03-06T09:55:04Z</dcterms:modified>
</cp:coreProperties>
</file>