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4" r:id="rId1"/>
  </p:sldMasterIdLst>
  <p:notesMasterIdLst>
    <p:notesMasterId r:id="rId18"/>
  </p:notesMasterIdLst>
  <p:handoutMasterIdLst>
    <p:handoutMasterId r:id="rId19"/>
  </p:handoutMasterIdLst>
  <p:sldIdLst>
    <p:sldId id="261" r:id="rId2"/>
    <p:sldId id="313" r:id="rId3"/>
    <p:sldId id="260" r:id="rId4"/>
    <p:sldId id="273" r:id="rId5"/>
    <p:sldId id="291" r:id="rId6"/>
    <p:sldId id="314" r:id="rId7"/>
    <p:sldId id="310" r:id="rId8"/>
    <p:sldId id="315" r:id="rId9"/>
    <p:sldId id="318" r:id="rId10"/>
    <p:sldId id="304" r:id="rId11"/>
    <p:sldId id="316" r:id="rId12"/>
    <p:sldId id="305" r:id="rId13"/>
    <p:sldId id="317" r:id="rId14"/>
    <p:sldId id="319" r:id="rId15"/>
    <p:sldId id="308" r:id="rId16"/>
    <p:sldId id="307"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3DC"/>
    <a:srgbClr val="D44E31"/>
    <a:srgbClr val="F26522"/>
    <a:srgbClr val="30A4DC"/>
    <a:srgbClr val="297C4E"/>
    <a:srgbClr val="3060A0"/>
    <a:srgbClr val="1B989C"/>
    <a:srgbClr val="41BB34"/>
    <a:srgbClr val="EA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3911" autoAdjust="0"/>
  </p:normalViewPr>
  <p:slideViewPr>
    <p:cSldViewPr snapToGrid="0">
      <p:cViewPr>
        <p:scale>
          <a:sx n="66" d="100"/>
          <a:sy n="66" d="100"/>
        </p:scale>
        <p:origin x="30" y="78"/>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517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03/04/2022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03/04/2022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92DDC-5723-4348-B74C-D46FE223E68B}" type="slidenum">
              <a:rPr lang="en-US" smtClean="0"/>
              <a:t>5</a:t>
            </a:fld>
            <a:endParaRPr lang="en-US"/>
          </a:p>
        </p:txBody>
      </p:sp>
    </p:spTree>
    <p:extLst>
      <p:ext uri="{BB962C8B-B14F-4D97-AF65-F5344CB8AC3E}">
        <p14:creationId xmlns:p14="http://schemas.microsoft.com/office/powerpoint/2010/main" val="378398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92DDC-5723-4348-B74C-D46FE223E68B}" type="slidenum">
              <a:rPr lang="en-US" smtClean="0"/>
              <a:t>7</a:t>
            </a:fld>
            <a:endParaRPr lang="en-US"/>
          </a:p>
        </p:txBody>
      </p:sp>
    </p:spTree>
    <p:extLst>
      <p:ext uri="{BB962C8B-B14F-4D97-AF65-F5344CB8AC3E}">
        <p14:creationId xmlns:p14="http://schemas.microsoft.com/office/powerpoint/2010/main" val="126539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0" y="2654761"/>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0034" y="2629394"/>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0034" y="4646001"/>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03/04/2022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 Placeholder 2"/>
          <p:cNvSpPr>
            <a:spLocks noGrp="1"/>
          </p:cNvSpPr>
          <p:nvPr>
            <p:ph type="body" idx="13"/>
          </p:nvPr>
        </p:nvSpPr>
        <p:spPr>
          <a:xfrm>
            <a:off x="838200" y="1551619"/>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03/04/2022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03/04/2022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03/04/2022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03/04/2022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03/04/2022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03/04/2022</a:t>
            </a:fld>
            <a:endParaRPr lang="en-US"/>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3">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13983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03/04/2022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39"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3" Type="http://schemas.openxmlformats.org/officeDocument/2006/relationships/hyperlink" Target="file:///C:\Program%20Files\Microsoft%20Office\Office16\EXCEL.EX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Chủ đề C. PHẦN </a:t>
            </a:r>
            <a:r>
              <a:rPr lang="en-US" sz="4000"/>
              <a:t>MỀM MÁY </a:t>
            </a:r>
            <a:r>
              <a:rPr lang="en-US" sz="4000" smtClean="0"/>
              <a:t>TÍNH</a:t>
            </a:r>
            <a:endParaRPr lang="en-US" sz="4000"/>
          </a:p>
        </p:txBody>
      </p:sp>
      <p:sp>
        <p:nvSpPr>
          <p:cNvPr id="5" name="Subtitle 4"/>
          <p:cNvSpPr>
            <a:spLocks noGrp="1"/>
          </p:cNvSpPr>
          <p:nvPr>
            <p:ph type="subTitle" idx="1"/>
          </p:nvPr>
        </p:nvSpPr>
        <p:spPr>
          <a:xfrm>
            <a:off x="1524000" y="3996250"/>
            <a:ext cx="9144000" cy="1309255"/>
          </a:xfrm>
        </p:spPr>
        <p:txBody>
          <a:bodyPr>
            <a:normAutofit/>
          </a:bodyPr>
          <a:lstStyle/>
          <a:p>
            <a:pPr algn="ctr"/>
            <a:r>
              <a:rPr lang="en-US" sz="3200" b="1" dirty="0" err="1" smtClean="0"/>
              <a:t>Bài</a:t>
            </a:r>
            <a:r>
              <a:rPr lang="en-US" sz="3200" b="1" dirty="0" smtClean="0"/>
              <a:t> 2. </a:t>
            </a:r>
            <a:r>
              <a:rPr lang="en-US" sz="3200" b="1" dirty="0" err="1"/>
              <a:t>Tớ</a:t>
            </a:r>
            <a:r>
              <a:rPr lang="en-US" sz="3200" b="1" dirty="0"/>
              <a:t> </a:t>
            </a:r>
            <a:r>
              <a:rPr lang="en-US" sz="3200" b="1" dirty="0" err="1"/>
              <a:t>nên</a:t>
            </a:r>
            <a:r>
              <a:rPr lang="en-US" sz="3200" b="1" dirty="0"/>
              <a:t> </a:t>
            </a:r>
            <a:r>
              <a:rPr lang="en-US" sz="3200" b="1" dirty="0" err="1"/>
              <a:t>sử</a:t>
            </a:r>
            <a:r>
              <a:rPr lang="en-US" sz="3200" b="1" dirty="0"/>
              <a:t> </a:t>
            </a:r>
            <a:r>
              <a:rPr lang="en-US" sz="3200" b="1" dirty="0" err="1"/>
              <a:t>dụng</a:t>
            </a:r>
            <a:r>
              <a:rPr lang="en-US" sz="3200" b="1" dirty="0"/>
              <a:t> </a:t>
            </a:r>
            <a:r>
              <a:rPr lang="en-US" sz="3200" b="1" dirty="0" err="1"/>
              <a:t>ứng</a:t>
            </a:r>
            <a:r>
              <a:rPr lang="en-US" sz="3200" b="1" dirty="0"/>
              <a:t> </a:t>
            </a:r>
            <a:r>
              <a:rPr lang="en-US" sz="3200" b="1" dirty="0" err="1"/>
              <a:t>dụng</a:t>
            </a:r>
            <a:r>
              <a:rPr lang="en-US" sz="3200" b="1" dirty="0"/>
              <a:t> </a:t>
            </a:r>
            <a:r>
              <a:rPr lang="en-US" sz="3200" b="1" dirty="0" err="1"/>
              <a:t>nào</a:t>
            </a:r>
            <a:r>
              <a:rPr lang="en-US" sz="3200" b="1" dirty="0"/>
              <a:t>? </a:t>
            </a:r>
          </a:p>
        </p:txBody>
      </p:sp>
    </p:spTree>
    <p:extLst>
      <p:ext uri="{BB962C8B-B14F-4D97-AF65-F5344CB8AC3E}">
        <p14:creationId xmlns:p14="http://schemas.microsoft.com/office/powerpoint/2010/main" val="55215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541867" y="1788366"/>
            <a:ext cx="11243733" cy="4320843"/>
          </a:xfrm>
        </p:spPr>
        <p:txBody>
          <a:bodyPr>
            <a:normAutofit/>
          </a:bodyPr>
          <a:lstStyle/>
          <a:p>
            <a:pPr marL="0" indent="0" algn="just">
              <a:buClrTx/>
              <a:buNone/>
            </a:pPr>
            <a:r>
              <a:rPr lang="en-US" b="1" dirty="0">
                <a:solidFill>
                  <a:schemeClr val="bg2"/>
                </a:solidFill>
              </a:rPr>
              <a:t>1. </a:t>
            </a:r>
            <a:r>
              <a:rPr lang="en-US" b="1" dirty="0" err="1">
                <a:solidFill>
                  <a:schemeClr val="bg2"/>
                </a:solidFill>
              </a:rPr>
              <a:t>Phần</a:t>
            </a:r>
            <a:r>
              <a:rPr lang="en-US" b="1" dirty="0">
                <a:solidFill>
                  <a:schemeClr val="bg2"/>
                </a:solidFill>
              </a:rPr>
              <a:t> </a:t>
            </a:r>
            <a:r>
              <a:rPr lang="en-US" b="1" dirty="0" err="1">
                <a:solidFill>
                  <a:schemeClr val="bg2"/>
                </a:solidFill>
              </a:rPr>
              <a:t>mềm</a:t>
            </a:r>
            <a:r>
              <a:rPr lang="en-US" b="1" dirty="0">
                <a:solidFill>
                  <a:schemeClr val="bg2"/>
                </a:solidFill>
              </a:rPr>
              <a:t> </a:t>
            </a:r>
            <a:r>
              <a:rPr lang="en-US" b="1" dirty="0" err="1">
                <a:solidFill>
                  <a:schemeClr val="bg2"/>
                </a:solidFill>
              </a:rPr>
              <a:t>bảng</a:t>
            </a:r>
            <a:r>
              <a:rPr lang="en-US" b="1" dirty="0">
                <a:solidFill>
                  <a:schemeClr val="bg2"/>
                </a:solidFill>
              </a:rPr>
              <a:t> </a:t>
            </a:r>
            <a:r>
              <a:rPr lang="en-US" b="1" dirty="0" err="1">
                <a:solidFill>
                  <a:schemeClr val="bg2"/>
                </a:solidFill>
              </a:rPr>
              <a:t>tính</a:t>
            </a:r>
            <a:r>
              <a:rPr lang="en-US" b="1" dirty="0">
                <a:solidFill>
                  <a:schemeClr val="bg2"/>
                </a:solidFill>
              </a:rPr>
              <a:t> </a:t>
            </a:r>
            <a:r>
              <a:rPr lang="en-US" b="1" dirty="0" err="1">
                <a:solidFill>
                  <a:schemeClr val="bg2"/>
                </a:solidFill>
              </a:rPr>
              <a:t>có</a:t>
            </a:r>
            <a:r>
              <a:rPr lang="en-US" b="1" dirty="0">
                <a:solidFill>
                  <a:schemeClr val="bg2"/>
                </a:solidFill>
              </a:rPr>
              <a:t> </a:t>
            </a:r>
            <a:r>
              <a:rPr lang="en-US" b="1" dirty="0" err="1">
                <a:solidFill>
                  <a:schemeClr val="bg2"/>
                </a:solidFill>
              </a:rPr>
              <a:t>tác</a:t>
            </a:r>
            <a:r>
              <a:rPr lang="en-US" b="1" dirty="0">
                <a:solidFill>
                  <a:schemeClr val="bg2"/>
                </a:solidFill>
              </a:rPr>
              <a:t> </a:t>
            </a:r>
            <a:r>
              <a:rPr lang="en-US" b="1" dirty="0" err="1">
                <a:solidFill>
                  <a:schemeClr val="bg2"/>
                </a:solidFill>
              </a:rPr>
              <a:t>dụng</a:t>
            </a:r>
            <a:r>
              <a:rPr lang="en-US" b="1" dirty="0">
                <a:solidFill>
                  <a:schemeClr val="bg2"/>
                </a:solidFill>
              </a:rPr>
              <a:t> </a:t>
            </a:r>
            <a:r>
              <a:rPr lang="en-US" b="1" dirty="0" err="1">
                <a:solidFill>
                  <a:schemeClr val="bg2"/>
                </a:solidFill>
              </a:rPr>
              <a:t>gì</a:t>
            </a:r>
            <a:r>
              <a:rPr lang="vi-VN" b="1" dirty="0">
                <a:solidFill>
                  <a:schemeClr val="bg2"/>
                </a:solidFill>
              </a:rPr>
              <a:t>?</a:t>
            </a:r>
          </a:p>
          <a:p>
            <a:pPr marL="971550" lvl="1" indent="-514350">
              <a:lnSpc>
                <a:spcPct val="150000"/>
              </a:lnSpc>
              <a:buClrTx/>
              <a:buFont typeface="+mj-lt"/>
              <a:buAutoNum type="alphaLcPeriod"/>
            </a:pPr>
            <a:r>
              <a:rPr lang="en-US" sz="2800" dirty="0" err="1">
                <a:solidFill>
                  <a:schemeClr val="bg2"/>
                </a:solidFill>
              </a:rPr>
              <a:t>Gửi</a:t>
            </a:r>
            <a:r>
              <a:rPr lang="en-US" sz="2800" dirty="0">
                <a:solidFill>
                  <a:schemeClr val="bg2"/>
                </a:solidFill>
              </a:rPr>
              <a:t> </a:t>
            </a:r>
            <a:r>
              <a:rPr lang="vi-VN" sz="2800" dirty="0">
                <a:solidFill>
                  <a:schemeClr val="bg2"/>
                </a:solidFill>
              </a:rPr>
              <a:t>thư điện tử (Email).</a:t>
            </a:r>
          </a:p>
          <a:p>
            <a:pPr marL="971550" lvl="1" indent="-514350">
              <a:lnSpc>
                <a:spcPct val="150000"/>
              </a:lnSpc>
              <a:buClrTx/>
              <a:buFont typeface="+mj-lt"/>
              <a:buAutoNum type="alphaLcPeriod"/>
            </a:pPr>
            <a:r>
              <a:rPr lang="en-US" sz="2800" dirty="0" err="1">
                <a:solidFill>
                  <a:schemeClr val="bg2"/>
                </a:solidFill>
              </a:rPr>
              <a:t>Thực</a:t>
            </a:r>
            <a:r>
              <a:rPr lang="en-US" sz="2800" dirty="0">
                <a:solidFill>
                  <a:schemeClr val="bg2"/>
                </a:solidFill>
              </a:rPr>
              <a:t> </a:t>
            </a:r>
            <a:r>
              <a:rPr lang="en-US" sz="2800" dirty="0" err="1">
                <a:solidFill>
                  <a:schemeClr val="bg2"/>
                </a:solidFill>
              </a:rPr>
              <a:t>hiện</a:t>
            </a:r>
            <a:r>
              <a:rPr lang="en-US" sz="2800" dirty="0">
                <a:solidFill>
                  <a:schemeClr val="bg2"/>
                </a:solidFill>
              </a:rPr>
              <a:t> </a:t>
            </a:r>
            <a:r>
              <a:rPr lang="en-US" sz="2800" dirty="0" err="1">
                <a:solidFill>
                  <a:schemeClr val="bg2"/>
                </a:solidFill>
              </a:rPr>
              <a:t>các</a:t>
            </a:r>
            <a:r>
              <a:rPr lang="en-US" sz="2800" dirty="0">
                <a:solidFill>
                  <a:schemeClr val="bg2"/>
                </a:solidFill>
              </a:rPr>
              <a:t> </a:t>
            </a:r>
            <a:r>
              <a:rPr lang="en-US" sz="2800" dirty="0" err="1">
                <a:solidFill>
                  <a:schemeClr val="bg2"/>
                </a:solidFill>
              </a:rPr>
              <a:t>phép</a:t>
            </a:r>
            <a:r>
              <a:rPr lang="en-US" sz="2800" dirty="0">
                <a:solidFill>
                  <a:schemeClr val="bg2"/>
                </a:solidFill>
              </a:rPr>
              <a:t> </a:t>
            </a:r>
            <a:r>
              <a:rPr lang="en-US" sz="2800" dirty="0" err="1">
                <a:solidFill>
                  <a:schemeClr val="bg2"/>
                </a:solidFill>
              </a:rPr>
              <a:t>toán</a:t>
            </a:r>
            <a:r>
              <a:rPr lang="en-US" sz="2800" dirty="0">
                <a:solidFill>
                  <a:schemeClr val="bg2"/>
                </a:solidFill>
              </a:rPr>
              <a:t> hay </a:t>
            </a:r>
            <a:r>
              <a:rPr lang="en-US" sz="2800" dirty="0" err="1">
                <a:solidFill>
                  <a:schemeClr val="bg2"/>
                </a:solidFill>
              </a:rPr>
              <a:t>gặp</a:t>
            </a:r>
            <a:r>
              <a:rPr lang="en-US" sz="2800" dirty="0">
                <a:solidFill>
                  <a:schemeClr val="bg2"/>
                </a:solidFill>
              </a:rPr>
              <a:t> </a:t>
            </a:r>
            <a:r>
              <a:rPr lang="en-US" sz="2800" dirty="0" err="1">
                <a:solidFill>
                  <a:schemeClr val="bg2"/>
                </a:solidFill>
              </a:rPr>
              <a:t>thường</a:t>
            </a:r>
            <a:r>
              <a:rPr lang="en-US" sz="2800" dirty="0">
                <a:solidFill>
                  <a:schemeClr val="bg2"/>
                </a:solidFill>
              </a:rPr>
              <a:t> </a:t>
            </a:r>
            <a:r>
              <a:rPr lang="en-US" sz="2800" dirty="0" err="1">
                <a:solidFill>
                  <a:schemeClr val="bg2"/>
                </a:solidFill>
              </a:rPr>
              <a:t>ngày</a:t>
            </a:r>
            <a:r>
              <a:rPr lang="en-US" sz="2800" dirty="0">
                <a:solidFill>
                  <a:schemeClr val="bg2"/>
                </a:solidFill>
              </a:rPr>
              <a:t> </a:t>
            </a:r>
            <a:r>
              <a:rPr lang="en-US" sz="2800" dirty="0" err="1">
                <a:solidFill>
                  <a:schemeClr val="bg2"/>
                </a:solidFill>
              </a:rPr>
              <a:t>và</a:t>
            </a:r>
            <a:r>
              <a:rPr lang="en-US" sz="2800" dirty="0">
                <a:solidFill>
                  <a:schemeClr val="bg2"/>
                </a:solidFill>
              </a:rPr>
              <a:t> </a:t>
            </a:r>
            <a:r>
              <a:rPr lang="en-US" sz="2800" dirty="0" err="1">
                <a:solidFill>
                  <a:schemeClr val="bg2"/>
                </a:solidFill>
              </a:rPr>
              <a:t>cả</a:t>
            </a:r>
            <a:r>
              <a:rPr lang="en-US" sz="2800" dirty="0">
                <a:solidFill>
                  <a:schemeClr val="bg2"/>
                </a:solidFill>
              </a:rPr>
              <a:t> </a:t>
            </a:r>
            <a:r>
              <a:rPr lang="en-US" sz="2800" dirty="0" err="1">
                <a:solidFill>
                  <a:schemeClr val="bg2"/>
                </a:solidFill>
              </a:rPr>
              <a:t>những</a:t>
            </a:r>
            <a:r>
              <a:rPr lang="en-US" sz="2800" dirty="0">
                <a:solidFill>
                  <a:schemeClr val="bg2"/>
                </a:solidFill>
              </a:rPr>
              <a:t> </a:t>
            </a:r>
            <a:r>
              <a:rPr lang="en-US" sz="2800" dirty="0" err="1">
                <a:solidFill>
                  <a:schemeClr val="bg2"/>
                </a:solidFill>
              </a:rPr>
              <a:t>phép</a:t>
            </a:r>
            <a:r>
              <a:rPr lang="en-US" sz="2800" dirty="0">
                <a:solidFill>
                  <a:schemeClr val="bg2"/>
                </a:solidFill>
              </a:rPr>
              <a:t> </a:t>
            </a:r>
            <a:r>
              <a:rPr lang="en-US" sz="2800" dirty="0" err="1">
                <a:solidFill>
                  <a:schemeClr val="bg2"/>
                </a:solidFill>
              </a:rPr>
              <a:t>tính</a:t>
            </a:r>
            <a:r>
              <a:rPr lang="en-US" sz="2800" dirty="0">
                <a:solidFill>
                  <a:schemeClr val="bg2"/>
                </a:solidFill>
              </a:rPr>
              <a:t> </a:t>
            </a:r>
            <a:r>
              <a:rPr lang="en-US" sz="2800" dirty="0" err="1">
                <a:solidFill>
                  <a:schemeClr val="bg2"/>
                </a:solidFill>
              </a:rPr>
              <a:t>phức</a:t>
            </a:r>
            <a:r>
              <a:rPr lang="en-US" sz="2800" dirty="0">
                <a:solidFill>
                  <a:schemeClr val="bg2"/>
                </a:solidFill>
              </a:rPr>
              <a:t> </a:t>
            </a:r>
            <a:r>
              <a:rPr lang="en-US" sz="2800" dirty="0" err="1">
                <a:solidFill>
                  <a:schemeClr val="bg2"/>
                </a:solidFill>
              </a:rPr>
              <a:t>tạp</a:t>
            </a:r>
            <a:r>
              <a:rPr lang="en-US" sz="2800" dirty="0">
                <a:solidFill>
                  <a:schemeClr val="bg2"/>
                </a:solidFill>
              </a:rPr>
              <a:t>, </a:t>
            </a:r>
            <a:r>
              <a:rPr lang="en-US" sz="2800" dirty="0" err="1">
                <a:solidFill>
                  <a:schemeClr val="bg2"/>
                </a:solidFill>
              </a:rPr>
              <a:t>tạo</a:t>
            </a:r>
            <a:r>
              <a:rPr lang="en-US" sz="2800" dirty="0">
                <a:solidFill>
                  <a:schemeClr val="bg2"/>
                </a:solidFill>
              </a:rPr>
              <a:t> </a:t>
            </a:r>
            <a:r>
              <a:rPr lang="en-US" sz="2800" dirty="0" err="1">
                <a:solidFill>
                  <a:schemeClr val="bg2"/>
                </a:solidFill>
              </a:rPr>
              <a:t>biểu</a:t>
            </a:r>
            <a:r>
              <a:rPr lang="en-US" sz="2800" dirty="0">
                <a:solidFill>
                  <a:schemeClr val="bg2"/>
                </a:solidFill>
              </a:rPr>
              <a:t> </a:t>
            </a:r>
            <a:r>
              <a:rPr lang="en-US" sz="2800" dirty="0" err="1">
                <a:solidFill>
                  <a:schemeClr val="bg2"/>
                </a:solidFill>
              </a:rPr>
              <a:t>đồ</a:t>
            </a:r>
            <a:r>
              <a:rPr lang="en-US" sz="2800" dirty="0">
                <a:solidFill>
                  <a:schemeClr val="bg2"/>
                </a:solidFill>
              </a:rPr>
              <a:t> </a:t>
            </a:r>
            <a:r>
              <a:rPr lang="en-US" sz="2800" dirty="0" err="1">
                <a:solidFill>
                  <a:schemeClr val="bg2"/>
                </a:solidFill>
              </a:rPr>
              <a:t>để</a:t>
            </a:r>
            <a:r>
              <a:rPr lang="en-US" sz="2800" dirty="0">
                <a:solidFill>
                  <a:schemeClr val="bg2"/>
                </a:solidFill>
              </a:rPr>
              <a:t> so </a:t>
            </a:r>
            <a:r>
              <a:rPr lang="en-US" sz="2800" dirty="0" err="1">
                <a:solidFill>
                  <a:schemeClr val="bg2"/>
                </a:solidFill>
              </a:rPr>
              <a:t>sánh</a:t>
            </a:r>
            <a:r>
              <a:rPr lang="en-US" sz="2800" dirty="0">
                <a:solidFill>
                  <a:schemeClr val="bg2"/>
                </a:solidFill>
              </a:rPr>
              <a:t>, </a:t>
            </a:r>
            <a:r>
              <a:rPr lang="en-US" sz="2800" dirty="0" err="1">
                <a:solidFill>
                  <a:schemeClr val="bg2"/>
                </a:solidFill>
              </a:rPr>
              <a:t>phân</a:t>
            </a:r>
            <a:r>
              <a:rPr lang="en-US" sz="2800" dirty="0">
                <a:solidFill>
                  <a:schemeClr val="bg2"/>
                </a:solidFill>
              </a:rPr>
              <a:t> </a:t>
            </a:r>
            <a:r>
              <a:rPr lang="en-US" sz="2800" dirty="0" err="1">
                <a:solidFill>
                  <a:schemeClr val="bg2"/>
                </a:solidFill>
              </a:rPr>
              <a:t>tích</a:t>
            </a:r>
            <a:r>
              <a:rPr lang="en-US" sz="2800" dirty="0">
                <a:solidFill>
                  <a:schemeClr val="bg2"/>
                </a:solidFill>
              </a:rPr>
              <a:t> </a:t>
            </a:r>
            <a:r>
              <a:rPr lang="en-US" sz="2800" dirty="0" err="1">
                <a:solidFill>
                  <a:schemeClr val="bg2"/>
                </a:solidFill>
              </a:rPr>
              <a:t>các</a:t>
            </a:r>
            <a:r>
              <a:rPr lang="en-US" sz="2800" dirty="0">
                <a:solidFill>
                  <a:schemeClr val="bg2"/>
                </a:solidFill>
              </a:rPr>
              <a:t> con </a:t>
            </a:r>
            <a:r>
              <a:rPr lang="en-US" sz="2800" dirty="0" err="1">
                <a:solidFill>
                  <a:schemeClr val="bg2"/>
                </a:solidFill>
              </a:rPr>
              <a:t>số</a:t>
            </a:r>
            <a:r>
              <a:rPr lang="en-US" sz="2800" dirty="0">
                <a:solidFill>
                  <a:schemeClr val="bg2"/>
                </a:solidFill>
              </a:rPr>
              <a:t> </a:t>
            </a:r>
            <a:r>
              <a:rPr lang="en-US" sz="2800" dirty="0" err="1">
                <a:solidFill>
                  <a:schemeClr val="bg2"/>
                </a:solidFill>
              </a:rPr>
              <a:t>một</a:t>
            </a:r>
            <a:r>
              <a:rPr lang="en-US" sz="2800" dirty="0">
                <a:solidFill>
                  <a:schemeClr val="bg2"/>
                </a:solidFill>
              </a:rPr>
              <a:t> </a:t>
            </a:r>
            <a:r>
              <a:rPr lang="en-US" sz="2800" dirty="0" err="1">
                <a:solidFill>
                  <a:schemeClr val="bg2"/>
                </a:solidFill>
              </a:rPr>
              <a:t>cách</a:t>
            </a:r>
            <a:r>
              <a:rPr lang="en-US" sz="2800" dirty="0">
                <a:solidFill>
                  <a:schemeClr val="bg2"/>
                </a:solidFill>
              </a:rPr>
              <a:t> </a:t>
            </a:r>
            <a:r>
              <a:rPr lang="en-US" sz="2800" dirty="0" err="1">
                <a:solidFill>
                  <a:schemeClr val="bg2"/>
                </a:solidFill>
              </a:rPr>
              <a:t>trực</a:t>
            </a:r>
            <a:r>
              <a:rPr lang="en-US" sz="2800" dirty="0">
                <a:solidFill>
                  <a:schemeClr val="bg2"/>
                </a:solidFill>
              </a:rPr>
              <a:t> </a:t>
            </a:r>
            <a:r>
              <a:rPr lang="en-US" sz="2800" dirty="0" err="1">
                <a:solidFill>
                  <a:schemeClr val="bg2"/>
                </a:solidFill>
              </a:rPr>
              <a:t>quan</a:t>
            </a:r>
            <a:r>
              <a:rPr lang="en-US" sz="2800" dirty="0">
                <a:solidFill>
                  <a:schemeClr val="bg2"/>
                </a:solidFill>
              </a:rPr>
              <a:t>, </a:t>
            </a:r>
            <a:r>
              <a:rPr lang="en-US" sz="2800" dirty="0" err="1">
                <a:solidFill>
                  <a:schemeClr val="bg2"/>
                </a:solidFill>
              </a:rPr>
              <a:t>dễ</a:t>
            </a:r>
            <a:r>
              <a:rPr lang="en-US" sz="2800" dirty="0">
                <a:solidFill>
                  <a:schemeClr val="bg2"/>
                </a:solidFill>
              </a:rPr>
              <a:t> </a:t>
            </a:r>
            <a:r>
              <a:rPr lang="en-US" sz="2800" dirty="0" err="1">
                <a:solidFill>
                  <a:schemeClr val="bg2"/>
                </a:solidFill>
              </a:rPr>
              <a:t>hiểu</a:t>
            </a:r>
            <a:r>
              <a:rPr lang="vi-VN" sz="2800" dirty="0">
                <a:solidFill>
                  <a:schemeClr val="bg2"/>
                </a:solidFill>
              </a:rPr>
              <a:t>.</a:t>
            </a:r>
          </a:p>
          <a:p>
            <a:pPr marL="971550" lvl="1" indent="-514350">
              <a:lnSpc>
                <a:spcPct val="150000"/>
              </a:lnSpc>
              <a:buClrTx/>
              <a:buFont typeface="+mj-lt"/>
              <a:buAutoNum type="alphaLcPeriod"/>
            </a:pPr>
            <a:r>
              <a:rPr lang="en-US" sz="2800" dirty="0" err="1">
                <a:solidFill>
                  <a:schemeClr val="bg2"/>
                </a:solidFill>
              </a:rPr>
              <a:t>Tạo</a:t>
            </a:r>
            <a:r>
              <a:rPr lang="en-US" sz="2800" dirty="0">
                <a:solidFill>
                  <a:schemeClr val="bg2"/>
                </a:solidFill>
              </a:rPr>
              <a:t> </a:t>
            </a:r>
            <a:r>
              <a:rPr lang="en-US" sz="2800" dirty="0" err="1">
                <a:solidFill>
                  <a:schemeClr val="bg2"/>
                </a:solidFill>
              </a:rPr>
              <a:t>tài</a:t>
            </a:r>
            <a:r>
              <a:rPr lang="en-US" sz="2800" dirty="0">
                <a:solidFill>
                  <a:schemeClr val="bg2"/>
                </a:solidFill>
              </a:rPr>
              <a:t> </a:t>
            </a:r>
            <a:r>
              <a:rPr lang="en-US" sz="2800" dirty="0" err="1">
                <a:solidFill>
                  <a:schemeClr val="bg2"/>
                </a:solidFill>
              </a:rPr>
              <a:t>liệu</a:t>
            </a:r>
            <a:r>
              <a:rPr lang="en-US" sz="2800" dirty="0">
                <a:solidFill>
                  <a:schemeClr val="bg2"/>
                </a:solidFill>
              </a:rPr>
              <a:t> </a:t>
            </a:r>
            <a:r>
              <a:rPr lang="en-US" sz="2800" dirty="0" err="1">
                <a:solidFill>
                  <a:schemeClr val="bg2"/>
                </a:solidFill>
              </a:rPr>
              <a:t>như</a:t>
            </a:r>
            <a:r>
              <a:rPr lang="en-US" sz="2800" dirty="0">
                <a:solidFill>
                  <a:schemeClr val="bg2"/>
                </a:solidFill>
              </a:rPr>
              <a:t> </a:t>
            </a:r>
            <a:r>
              <a:rPr lang="en-US" sz="2800" dirty="0" err="1">
                <a:solidFill>
                  <a:schemeClr val="bg2"/>
                </a:solidFill>
              </a:rPr>
              <a:t>nhãn</a:t>
            </a:r>
            <a:r>
              <a:rPr lang="en-US" sz="2800" dirty="0">
                <a:solidFill>
                  <a:schemeClr val="bg2"/>
                </a:solidFill>
              </a:rPr>
              <a:t> </a:t>
            </a:r>
            <a:r>
              <a:rPr lang="en-US" sz="2800" dirty="0" err="1">
                <a:solidFill>
                  <a:schemeClr val="bg2"/>
                </a:solidFill>
              </a:rPr>
              <a:t>vở</a:t>
            </a:r>
            <a:r>
              <a:rPr lang="en-US" sz="2800" dirty="0">
                <a:solidFill>
                  <a:schemeClr val="bg2"/>
                </a:solidFill>
              </a:rPr>
              <a:t>, </a:t>
            </a:r>
            <a:r>
              <a:rPr lang="en-US" sz="2800" dirty="0" err="1">
                <a:solidFill>
                  <a:schemeClr val="bg2"/>
                </a:solidFill>
              </a:rPr>
              <a:t>thời</a:t>
            </a:r>
            <a:r>
              <a:rPr lang="en-US" sz="2800" dirty="0">
                <a:solidFill>
                  <a:schemeClr val="bg2"/>
                </a:solidFill>
              </a:rPr>
              <a:t> </a:t>
            </a:r>
            <a:r>
              <a:rPr lang="en-US" sz="2800" dirty="0" err="1">
                <a:solidFill>
                  <a:schemeClr val="bg2"/>
                </a:solidFill>
              </a:rPr>
              <a:t>khóa</a:t>
            </a:r>
            <a:r>
              <a:rPr lang="en-US" sz="2800" dirty="0">
                <a:solidFill>
                  <a:schemeClr val="bg2"/>
                </a:solidFill>
              </a:rPr>
              <a:t> </a:t>
            </a:r>
            <a:r>
              <a:rPr lang="en-US" sz="2800" dirty="0" err="1">
                <a:solidFill>
                  <a:schemeClr val="bg2"/>
                </a:solidFill>
              </a:rPr>
              <a:t>biểu</a:t>
            </a:r>
            <a:r>
              <a:rPr lang="en-US" sz="2800" dirty="0">
                <a:solidFill>
                  <a:schemeClr val="bg2"/>
                </a:solidFill>
              </a:rPr>
              <a:t>, </a:t>
            </a:r>
            <a:r>
              <a:rPr lang="en-US" sz="2800" dirty="0" err="1">
                <a:solidFill>
                  <a:schemeClr val="bg2"/>
                </a:solidFill>
              </a:rPr>
              <a:t>thiệp</a:t>
            </a:r>
            <a:r>
              <a:rPr lang="en-US" sz="2800" dirty="0">
                <a:solidFill>
                  <a:schemeClr val="bg2"/>
                </a:solidFill>
              </a:rPr>
              <a:t> </a:t>
            </a:r>
            <a:r>
              <a:rPr lang="en-US" sz="2800" dirty="0" err="1">
                <a:solidFill>
                  <a:schemeClr val="bg2"/>
                </a:solidFill>
              </a:rPr>
              <a:t>chúc</a:t>
            </a:r>
            <a:r>
              <a:rPr lang="en-US" sz="2800" dirty="0">
                <a:solidFill>
                  <a:schemeClr val="bg2"/>
                </a:solidFill>
              </a:rPr>
              <a:t> </a:t>
            </a:r>
            <a:r>
              <a:rPr lang="en-US" sz="2800" dirty="0" err="1" smtClean="0">
                <a:solidFill>
                  <a:schemeClr val="bg2"/>
                </a:solidFill>
              </a:rPr>
              <a:t>mừng</a:t>
            </a:r>
            <a:r>
              <a:rPr lang="en-US" sz="2800" dirty="0" smtClean="0">
                <a:solidFill>
                  <a:schemeClr val="bg2"/>
                </a:solidFill>
              </a:rPr>
              <a:t>,..</a:t>
            </a:r>
            <a:endParaRPr lang="vi-VN" sz="2800"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childTnLst>
                          </p:cTn>
                        </p:par>
                        <p:par>
                          <p:cTn id="17" fill="hold">
                            <p:stCondLst>
                              <p:cond delay="1000"/>
                            </p:stCondLst>
                            <p:childTnLst>
                              <p:par>
                                <p:cTn id="18" presetID="6" presetClass="emph" presetSubtype="0" repeatCount="indefinite" autoRev="1" fill="hold" nodeType="afterEffect">
                                  <p:stCondLst>
                                    <p:cond delay="0"/>
                                  </p:stCondLst>
                                  <p:childTnLst>
                                    <p:animScale>
                                      <p:cBhvr>
                                        <p:cTn id="19"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592667" y="1788366"/>
            <a:ext cx="11091333" cy="4320843"/>
          </a:xfrm>
        </p:spPr>
        <p:txBody>
          <a:bodyPr>
            <a:normAutofit/>
          </a:bodyPr>
          <a:lstStyle/>
          <a:p>
            <a:pPr marL="0" lvl="0" indent="0" algn="just">
              <a:buClrTx/>
              <a:buNone/>
            </a:pPr>
            <a:r>
              <a:rPr lang="en-US" b="1" dirty="0" smtClean="0">
                <a:solidFill>
                  <a:schemeClr val="bg2"/>
                </a:solidFill>
              </a:rPr>
              <a:t>2. </a:t>
            </a:r>
            <a:r>
              <a:rPr lang="vi-VN" b="1" dirty="0" smtClean="0">
                <a:solidFill>
                  <a:schemeClr val="bg2"/>
                </a:solidFill>
              </a:rPr>
              <a:t>Huấn </a:t>
            </a:r>
            <a:r>
              <a:rPr lang="vi-VN" b="1" dirty="0">
                <a:solidFill>
                  <a:schemeClr val="bg2"/>
                </a:solidFill>
              </a:rPr>
              <a:t>luyện viên bóng đá yêu cầu em theo dõi xem mỗi cầu thủ đã ghi được bao nhiêu bàn thắng. Em có thể sử dụng phần mềm ứng dụng nào để lưu lại dữ liệu này?</a:t>
            </a:r>
          </a:p>
          <a:p>
            <a:pPr marL="971550" lvl="1" indent="-514350">
              <a:lnSpc>
                <a:spcPct val="150000"/>
              </a:lnSpc>
              <a:buClrTx/>
              <a:buFont typeface="+mj-lt"/>
              <a:buAutoNum type="alphaLcPeriod"/>
            </a:pPr>
            <a:r>
              <a:rPr lang="vi-VN" dirty="0" smtClean="0">
                <a:solidFill>
                  <a:schemeClr val="bg2"/>
                </a:solidFill>
              </a:rPr>
              <a:t>Ứng </a:t>
            </a:r>
            <a:r>
              <a:rPr lang="vi-VN" dirty="0">
                <a:solidFill>
                  <a:schemeClr val="bg2"/>
                </a:solidFill>
              </a:rPr>
              <a:t>dụng thư điện tử (Email).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7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015999" y="1788366"/>
            <a:ext cx="10295467" cy="4320843"/>
          </a:xfrm>
        </p:spPr>
        <p:txBody>
          <a:bodyPr>
            <a:normAutofit/>
          </a:bodyPr>
          <a:lstStyle/>
          <a:p>
            <a:pPr marL="0" lvl="0" indent="0" algn="just">
              <a:buClrTx/>
              <a:buNone/>
            </a:pPr>
            <a:r>
              <a:rPr lang="en-US" b="1" dirty="0" smtClean="0">
                <a:solidFill>
                  <a:schemeClr val="bg2"/>
                </a:solidFill>
              </a:rPr>
              <a:t>3. </a:t>
            </a:r>
            <a:r>
              <a:rPr lang="vi-VN" b="1" dirty="0" smtClean="0">
                <a:solidFill>
                  <a:schemeClr val="bg2"/>
                </a:solidFill>
              </a:rPr>
              <a:t>Theo </a:t>
            </a:r>
            <a:r>
              <a:rPr lang="vi-VN" b="1" dirty="0">
                <a:solidFill>
                  <a:schemeClr val="bg2"/>
                </a:solidFill>
              </a:rPr>
              <a:t>em ứng dụng nào sau đây cho phép em tạo ra các trang tính, biểu đồ và các hình đồ họa để minh </a:t>
            </a:r>
            <a:r>
              <a:rPr lang="vi-VN" b="1" dirty="0" smtClean="0">
                <a:solidFill>
                  <a:schemeClr val="bg2"/>
                </a:solidFill>
              </a:rPr>
              <a:t>họa</a:t>
            </a:r>
            <a:r>
              <a:rPr lang="en-US" b="1" dirty="0" smtClean="0">
                <a:solidFill>
                  <a:schemeClr val="bg2"/>
                </a:solidFill>
              </a:rPr>
              <a:t> </a:t>
            </a:r>
            <a:r>
              <a:rPr lang="en-US" b="1" dirty="0" err="1" smtClean="0">
                <a:solidFill>
                  <a:schemeClr val="bg2"/>
                </a:solidFill>
              </a:rPr>
              <a:t>cho</a:t>
            </a:r>
            <a:r>
              <a:rPr lang="en-US" b="1" dirty="0" smtClean="0">
                <a:solidFill>
                  <a:schemeClr val="bg2"/>
                </a:solidFill>
              </a:rPr>
              <a:t> </a:t>
            </a:r>
            <a:r>
              <a:rPr lang="en-US" b="1" dirty="0" err="1" smtClean="0">
                <a:solidFill>
                  <a:schemeClr val="bg2"/>
                </a:solidFill>
              </a:rPr>
              <a:t>dữ</a:t>
            </a:r>
            <a:r>
              <a:rPr lang="en-US" b="1" dirty="0" smtClean="0">
                <a:solidFill>
                  <a:schemeClr val="bg2"/>
                </a:solidFill>
              </a:rPr>
              <a:t> </a:t>
            </a:r>
            <a:r>
              <a:rPr lang="en-US" b="1" dirty="0" err="1" smtClean="0">
                <a:solidFill>
                  <a:schemeClr val="bg2"/>
                </a:solidFill>
              </a:rPr>
              <a:t>liệu</a:t>
            </a:r>
            <a:r>
              <a:rPr lang="en-US" b="1" dirty="0" smtClean="0">
                <a:solidFill>
                  <a:schemeClr val="bg2"/>
                </a:solidFill>
              </a:rPr>
              <a:t> </a:t>
            </a:r>
            <a:r>
              <a:rPr lang="en-US" b="1" dirty="0" err="1" smtClean="0">
                <a:solidFill>
                  <a:schemeClr val="bg2"/>
                </a:solidFill>
              </a:rPr>
              <a:t>dạng</a:t>
            </a:r>
            <a:r>
              <a:rPr lang="en-US" b="1" dirty="0" smtClean="0">
                <a:solidFill>
                  <a:schemeClr val="bg2"/>
                </a:solidFill>
              </a:rPr>
              <a:t> </a:t>
            </a:r>
            <a:r>
              <a:rPr lang="en-US" b="1" dirty="0" err="1" smtClean="0">
                <a:solidFill>
                  <a:schemeClr val="bg2"/>
                </a:solidFill>
              </a:rPr>
              <a:t>số</a:t>
            </a:r>
            <a:r>
              <a:rPr lang="vi-VN" b="1" dirty="0" smtClean="0">
                <a:solidFill>
                  <a:schemeClr val="bg2"/>
                </a:solidFill>
              </a:rPr>
              <a:t>?</a:t>
            </a:r>
            <a:endParaRPr lang="vi-VN" b="1" dirty="0">
              <a:solidFill>
                <a:schemeClr val="bg2"/>
              </a:solidFill>
            </a:endParaRP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Windows </a:t>
            </a:r>
            <a:r>
              <a:rPr lang="vi-VN" dirty="0">
                <a:solidFill>
                  <a:schemeClr val="bg2"/>
                </a:solidFill>
              </a:rPr>
              <a:t>Media Player.</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2" end="2"/>
                                            </p:txEl>
                                          </p:spTgt>
                                        </p:tgtEl>
                                        <p:attrNameLst>
                                          <p:attrName>ppt_w</p:attrName>
                                        </p:attrNameLst>
                                      </p:cBhvr>
                                      <p:tavLst>
                                        <p:tav tm="0">
                                          <p:val>
                                            <p:strVal val="ppt_w"/>
                                          </p:val>
                                        </p:tav>
                                        <p:tav tm="100000">
                                          <p:val>
                                            <p:fltVal val="0"/>
                                          </p:val>
                                        </p:tav>
                                      </p:tavLst>
                                    </p:anim>
                                    <p:anim calcmode="lin" valueType="num">
                                      <p:cBhvr>
                                        <p:cTn id="7" dur="1000"/>
                                        <p:tgtEl>
                                          <p:spTgt spid="4">
                                            <p:txEl>
                                              <p:pRg st="2" end="2"/>
                                            </p:txEl>
                                          </p:spTgt>
                                        </p:tgtEl>
                                        <p:attrNameLst>
                                          <p:attrName>ppt_h</p:attrName>
                                        </p:attrNameLst>
                                      </p:cBhvr>
                                      <p:tavLst>
                                        <p:tav tm="0">
                                          <p:val>
                                            <p:strVal val="ppt_h"/>
                                          </p:val>
                                        </p:tav>
                                        <p:tav tm="100000">
                                          <p:val>
                                            <p:fltVal val="0"/>
                                          </p:val>
                                        </p:tav>
                                      </p:tavLst>
                                    </p:anim>
                                    <p:anim calcmode="lin" valueType="num">
                                      <p:cBhvr>
                                        <p:cTn id="8"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2" end="2"/>
                                            </p:txEl>
                                          </p:spTgt>
                                        </p:tgtEl>
                                      </p:cBhvr>
                                    </p:animEffect>
                                    <p:set>
                                      <p:cBhvr>
                                        <p:cTn id="10" dur="1" fill="hold">
                                          <p:stCondLst>
                                            <p:cond delay="999"/>
                                          </p:stCondLst>
                                        </p:cTn>
                                        <p:tgtEl>
                                          <p:spTgt spid="4">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1" end="1"/>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275744" y="1788366"/>
            <a:ext cx="10030885" cy="4320843"/>
          </a:xfrm>
        </p:spPr>
        <p:txBody>
          <a:bodyPr>
            <a:normAutofit/>
          </a:bodyPr>
          <a:lstStyle/>
          <a:p>
            <a:pPr marL="0" lvl="0" indent="0" algn="just">
              <a:buClrTx/>
              <a:buNone/>
            </a:pPr>
            <a:r>
              <a:rPr lang="en-US" sz="3200" b="1" dirty="0">
                <a:solidFill>
                  <a:schemeClr val="bg2"/>
                </a:solidFill>
              </a:rPr>
              <a:t>4</a:t>
            </a:r>
            <a:r>
              <a:rPr lang="en-US" sz="3200" b="1" dirty="0" smtClean="0">
                <a:solidFill>
                  <a:schemeClr val="bg2"/>
                </a:solidFill>
              </a:rPr>
              <a:t>. </a:t>
            </a:r>
            <a:r>
              <a:rPr lang="en-US" sz="3200" b="1" dirty="0" err="1" smtClean="0">
                <a:solidFill>
                  <a:schemeClr val="bg2"/>
                </a:solidFill>
              </a:rPr>
              <a:t>Để</a:t>
            </a:r>
            <a:r>
              <a:rPr lang="en-US" sz="3200" b="1" dirty="0" smtClean="0">
                <a:solidFill>
                  <a:schemeClr val="bg2"/>
                </a:solidFill>
              </a:rPr>
              <a:t> </a:t>
            </a:r>
            <a:r>
              <a:rPr lang="en-US" sz="3200" b="1" dirty="0" err="1" smtClean="0">
                <a:solidFill>
                  <a:schemeClr val="bg2"/>
                </a:solidFill>
              </a:rPr>
              <a:t>tạo</a:t>
            </a:r>
            <a:r>
              <a:rPr lang="en-US" sz="3200" b="1" dirty="0" smtClean="0">
                <a:solidFill>
                  <a:schemeClr val="bg2"/>
                </a:solidFill>
              </a:rPr>
              <a:t> </a:t>
            </a:r>
            <a:r>
              <a:rPr lang="en-US" sz="3200" b="1" dirty="0" err="1" smtClean="0">
                <a:solidFill>
                  <a:schemeClr val="bg2"/>
                </a:solidFill>
              </a:rPr>
              <a:t>biểu</a:t>
            </a:r>
            <a:r>
              <a:rPr lang="en-US" sz="3200" b="1" dirty="0" smtClean="0">
                <a:solidFill>
                  <a:schemeClr val="bg2"/>
                </a:solidFill>
              </a:rPr>
              <a:t> </a:t>
            </a:r>
            <a:r>
              <a:rPr lang="en-US" sz="3200" b="1" dirty="0" err="1" smtClean="0">
                <a:solidFill>
                  <a:schemeClr val="bg2"/>
                </a:solidFill>
              </a:rPr>
              <a:t>đồ</a:t>
            </a:r>
            <a:r>
              <a:rPr lang="en-US" sz="3200" b="1" dirty="0" smtClean="0">
                <a:solidFill>
                  <a:schemeClr val="bg2"/>
                </a:solidFill>
              </a:rPr>
              <a:t> </a:t>
            </a:r>
            <a:r>
              <a:rPr lang="en-US" sz="3200" b="1" dirty="0" err="1" smtClean="0">
                <a:solidFill>
                  <a:schemeClr val="bg2"/>
                </a:solidFill>
              </a:rPr>
              <a:t>trong</a:t>
            </a:r>
            <a:r>
              <a:rPr lang="en-US" sz="3200" b="1" dirty="0" smtClean="0">
                <a:solidFill>
                  <a:schemeClr val="bg2"/>
                </a:solidFill>
              </a:rPr>
              <a:t> Microsoft Excel </a:t>
            </a:r>
            <a:r>
              <a:rPr lang="en-US" sz="3200" b="1" dirty="0" err="1" smtClean="0">
                <a:solidFill>
                  <a:schemeClr val="bg2"/>
                </a:solidFill>
              </a:rPr>
              <a:t>từ</a:t>
            </a:r>
            <a:r>
              <a:rPr lang="en-US" sz="3200" b="1" dirty="0" smtClean="0">
                <a:solidFill>
                  <a:schemeClr val="bg2"/>
                </a:solidFill>
              </a:rPr>
              <a:t> </a:t>
            </a:r>
            <a:r>
              <a:rPr lang="en-US" sz="3200" b="1" dirty="0" err="1" smtClean="0">
                <a:solidFill>
                  <a:schemeClr val="bg2"/>
                </a:solidFill>
              </a:rPr>
              <a:t>bảng</a:t>
            </a:r>
            <a:r>
              <a:rPr lang="en-US" sz="3200" b="1" dirty="0" smtClean="0">
                <a:solidFill>
                  <a:schemeClr val="bg2"/>
                </a:solidFill>
              </a:rPr>
              <a:t> </a:t>
            </a:r>
            <a:r>
              <a:rPr lang="en-US" sz="3200" b="1" dirty="0" err="1" smtClean="0">
                <a:solidFill>
                  <a:schemeClr val="bg2"/>
                </a:solidFill>
              </a:rPr>
              <a:t>dữ</a:t>
            </a:r>
            <a:r>
              <a:rPr lang="en-US" sz="3200" b="1" dirty="0" smtClean="0">
                <a:solidFill>
                  <a:schemeClr val="bg2"/>
                </a:solidFill>
              </a:rPr>
              <a:t> </a:t>
            </a:r>
            <a:r>
              <a:rPr lang="en-US" sz="3200" b="1" dirty="0" err="1" smtClean="0">
                <a:solidFill>
                  <a:schemeClr val="bg2"/>
                </a:solidFill>
              </a:rPr>
              <a:t>liệu</a:t>
            </a:r>
            <a:r>
              <a:rPr lang="en-US" sz="3200" b="1" dirty="0" smtClean="0">
                <a:solidFill>
                  <a:schemeClr val="bg2"/>
                </a:solidFill>
              </a:rPr>
              <a:t> </a:t>
            </a:r>
            <a:r>
              <a:rPr lang="en-US" sz="3200" b="1" dirty="0" err="1" smtClean="0">
                <a:solidFill>
                  <a:schemeClr val="bg2"/>
                </a:solidFill>
              </a:rPr>
              <a:t>đã</a:t>
            </a:r>
            <a:r>
              <a:rPr lang="en-US" sz="3200" b="1" dirty="0" smtClean="0">
                <a:solidFill>
                  <a:schemeClr val="bg2"/>
                </a:solidFill>
              </a:rPr>
              <a:t> </a:t>
            </a:r>
            <a:r>
              <a:rPr lang="en-US" sz="3200" b="1" dirty="0" err="1" smtClean="0">
                <a:solidFill>
                  <a:schemeClr val="bg2"/>
                </a:solidFill>
              </a:rPr>
              <a:t>chọn</a:t>
            </a:r>
            <a:r>
              <a:rPr lang="en-US" sz="3200" b="1" dirty="0" smtClean="0">
                <a:solidFill>
                  <a:schemeClr val="bg2"/>
                </a:solidFill>
              </a:rPr>
              <a:t> </a:t>
            </a:r>
            <a:r>
              <a:rPr lang="en-US" sz="3200" b="1" dirty="0" err="1" smtClean="0">
                <a:solidFill>
                  <a:schemeClr val="bg2"/>
                </a:solidFill>
              </a:rPr>
              <a:t>bạn</a:t>
            </a:r>
            <a:r>
              <a:rPr lang="en-US" sz="3200" b="1" dirty="0" smtClean="0">
                <a:solidFill>
                  <a:schemeClr val="bg2"/>
                </a:solidFill>
              </a:rPr>
              <a:t> </a:t>
            </a:r>
            <a:r>
              <a:rPr lang="en-US" sz="3200" b="1" dirty="0" err="1" smtClean="0">
                <a:solidFill>
                  <a:schemeClr val="bg2"/>
                </a:solidFill>
              </a:rPr>
              <a:t>làm</a:t>
            </a:r>
            <a:r>
              <a:rPr lang="en-US" sz="3200" b="1" dirty="0" smtClean="0">
                <a:solidFill>
                  <a:schemeClr val="bg2"/>
                </a:solidFill>
              </a:rPr>
              <a:t> </a:t>
            </a:r>
            <a:r>
              <a:rPr lang="en-US" sz="3200" b="1" dirty="0" err="1" smtClean="0">
                <a:solidFill>
                  <a:schemeClr val="bg2"/>
                </a:solidFill>
              </a:rPr>
              <a:t>thế</a:t>
            </a:r>
            <a:r>
              <a:rPr lang="en-US" sz="3200" b="1" dirty="0" smtClean="0">
                <a:solidFill>
                  <a:schemeClr val="bg2"/>
                </a:solidFill>
              </a:rPr>
              <a:t> </a:t>
            </a:r>
            <a:r>
              <a:rPr lang="en-US" sz="3200" b="1" dirty="0" err="1" smtClean="0">
                <a:solidFill>
                  <a:schemeClr val="bg2"/>
                </a:solidFill>
              </a:rPr>
              <a:t>nào</a:t>
            </a:r>
            <a:r>
              <a:rPr lang="vi-VN" sz="3200" b="1" dirty="0" smtClean="0">
                <a:solidFill>
                  <a:schemeClr val="bg2"/>
                </a:solidFill>
              </a:rPr>
              <a:t>?</a:t>
            </a:r>
            <a:endParaRPr lang="vi-VN" sz="3200" b="1" dirty="0">
              <a:solidFill>
                <a:schemeClr val="bg2"/>
              </a:solidFill>
            </a:endParaRPr>
          </a:p>
          <a:p>
            <a:pPr marL="914400" lvl="1" indent="-395288" algn="just">
              <a:lnSpc>
                <a:spcPct val="150000"/>
              </a:lnSpc>
              <a:buClrTx/>
              <a:buFont typeface="+mj-lt"/>
              <a:buAutoNum type="alphaLcPeriod"/>
            </a:pPr>
            <a:r>
              <a:rPr lang="en-US" sz="2800" dirty="0" err="1" smtClean="0">
                <a:solidFill>
                  <a:schemeClr val="bg2"/>
                </a:solidFill>
              </a:rPr>
              <a:t>Chọn</a:t>
            </a:r>
            <a:r>
              <a:rPr lang="en-US" sz="2800" dirty="0" smtClean="0">
                <a:solidFill>
                  <a:schemeClr val="bg2"/>
                </a:solidFill>
              </a:rPr>
              <a:t> Home -&gt; </a:t>
            </a:r>
            <a:r>
              <a:rPr lang="en-US" sz="2800" dirty="0" err="1" smtClean="0">
                <a:solidFill>
                  <a:schemeClr val="bg2"/>
                </a:solidFill>
              </a:rPr>
              <a:t>Chọn</a:t>
            </a:r>
            <a:r>
              <a:rPr lang="en-US" sz="2800" dirty="0" smtClean="0">
                <a:solidFill>
                  <a:schemeClr val="bg2"/>
                </a:solidFill>
              </a:rPr>
              <a:t> Font</a:t>
            </a:r>
            <a:r>
              <a:rPr lang="vi-VN" sz="2800" dirty="0" smtClean="0">
                <a:solidFill>
                  <a:schemeClr val="bg2"/>
                </a:solidFill>
              </a:rPr>
              <a:t>.</a:t>
            </a:r>
            <a:endParaRPr lang="vi-VN" sz="2800" dirty="0">
              <a:solidFill>
                <a:schemeClr val="bg2"/>
              </a:solidFill>
            </a:endParaRPr>
          </a:p>
          <a:p>
            <a:pPr marL="914400" lvl="1" indent="-395288" algn="just">
              <a:lnSpc>
                <a:spcPct val="150000"/>
              </a:lnSpc>
              <a:buClrTx/>
              <a:buFont typeface="+mj-lt"/>
              <a:buAutoNum type="alphaLcPeriod"/>
            </a:pPr>
            <a:r>
              <a:rPr lang="en-US" sz="2800" dirty="0" err="1" smtClean="0">
                <a:solidFill>
                  <a:schemeClr val="bg2"/>
                </a:solidFill>
              </a:rPr>
              <a:t>Chọn</a:t>
            </a:r>
            <a:r>
              <a:rPr lang="en-US" sz="2800" dirty="0" smtClean="0">
                <a:solidFill>
                  <a:schemeClr val="bg2"/>
                </a:solidFill>
              </a:rPr>
              <a:t> Insert -&gt; </a:t>
            </a:r>
            <a:r>
              <a:rPr lang="en-US" sz="2800" dirty="0" err="1" smtClean="0">
                <a:solidFill>
                  <a:schemeClr val="bg2"/>
                </a:solidFill>
              </a:rPr>
              <a:t>Chọn</a:t>
            </a:r>
            <a:r>
              <a:rPr lang="en-US" sz="2800" dirty="0" smtClean="0">
                <a:solidFill>
                  <a:schemeClr val="bg2"/>
                </a:solidFill>
              </a:rPr>
              <a:t> Chart</a:t>
            </a:r>
            <a:r>
              <a:rPr lang="vi-VN" sz="2800" dirty="0" smtClean="0">
                <a:solidFill>
                  <a:schemeClr val="bg2"/>
                </a:solidFill>
              </a:rPr>
              <a:t>.</a:t>
            </a:r>
            <a:endParaRPr lang="vi-VN" sz="2800" dirty="0">
              <a:solidFill>
                <a:schemeClr val="bg2"/>
              </a:solidFill>
            </a:endParaRPr>
          </a:p>
          <a:p>
            <a:pPr marL="914400" lvl="1" indent="-395288" algn="just">
              <a:lnSpc>
                <a:spcPct val="150000"/>
              </a:lnSpc>
              <a:buClrTx/>
              <a:buFont typeface="+mj-lt"/>
              <a:buAutoNum type="alphaLcPeriod"/>
            </a:pPr>
            <a:r>
              <a:rPr lang="en-US" sz="2800" dirty="0" err="1" smtClean="0">
                <a:solidFill>
                  <a:schemeClr val="bg2"/>
                </a:solidFill>
              </a:rPr>
              <a:t>Chọn</a:t>
            </a:r>
            <a:r>
              <a:rPr lang="en-US" sz="2800" dirty="0" smtClean="0">
                <a:solidFill>
                  <a:schemeClr val="bg2"/>
                </a:solidFill>
              </a:rPr>
              <a:t> Data -&gt; Filter</a:t>
            </a:r>
            <a:r>
              <a:rPr lang="vi-VN" sz="2800" dirty="0" smtClean="0">
                <a:solidFill>
                  <a:schemeClr val="bg2"/>
                </a:solidFill>
              </a:rPr>
              <a:t>.</a:t>
            </a:r>
            <a:endParaRPr lang="vi-VN" sz="2800"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3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947333" y="1788366"/>
            <a:ext cx="8940800" cy="4320843"/>
          </a:xfrm>
        </p:spPr>
        <p:txBody>
          <a:bodyPr>
            <a:normAutofit/>
          </a:bodyPr>
          <a:lstStyle/>
          <a:p>
            <a:pPr marL="0" indent="0" algn="just">
              <a:lnSpc>
                <a:spcPct val="100000"/>
              </a:lnSpc>
              <a:buClrTx/>
              <a:buNone/>
            </a:pPr>
            <a:r>
              <a:rPr lang="en-US" sz="3200" b="1" dirty="0" smtClean="0">
                <a:solidFill>
                  <a:schemeClr val="bg2"/>
                </a:solidFill>
              </a:rPr>
              <a:t>5. </a:t>
            </a:r>
            <a:r>
              <a:rPr lang="en-US" sz="3200" b="1" dirty="0" err="1" smtClean="0">
                <a:solidFill>
                  <a:schemeClr val="bg2"/>
                </a:solidFill>
              </a:rPr>
              <a:t>Để</a:t>
            </a:r>
            <a:r>
              <a:rPr lang="en-US" sz="3200" b="1" dirty="0" smtClean="0">
                <a:solidFill>
                  <a:schemeClr val="bg2"/>
                </a:solidFill>
              </a:rPr>
              <a:t> </a:t>
            </a:r>
            <a:r>
              <a:rPr lang="en-US" sz="3200" b="1" dirty="0" err="1" smtClean="0">
                <a:solidFill>
                  <a:schemeClr val="bg2"/>
                </a:solidFill>
              </a:rPr>
              <a:t>t</a:t>
            </a:r>
            <a:r>
              <a:rPr lang="en-US" sz="3200" b="1" dirty="0" err="1" smtClean="0">
                <a:solidFill>
                  <a:srgbClr val="33A3DC"/>
                </a:solidFill>
              </a:rPr>
              <a:t>ạo</a:t>
            </a:r>
            <a:r>
              <a:rPr lang="en-US" sz="3200" b="1" dirty="0" smtClean="0">
                <a:solidFill>
                  <a:srgbClr val="33A3DC"/>
                </a:solidFill>
              </a:rPr>
              <a:t> </a:t>
            </a:r>
            <a:r>
              <a:rPr lang="en-US" sz="3200" b="1" dirty="0" err="1" smtClean="0">
                <a:solidFill>
                  <a:srgbClr val="33A3DC"/>
                </a:solidFill>
              </a:rPr>
              <a:t>mẫu</a:t>
            </a:r>
            <a:r>
              <a:rPr lang="en-US" sz="3200" b="1" dirty="0" smtClean="0">
                <a:solidFill>
                  <a:srgbClr val="33A3DC"/>
                </a:solidFill>
              </a:rPr>
              <a:t> </a:t>
            </a:r>
            <a:r>
              <a:rPr lang="en-US" sz="3200" b="1" dirty="0" err="1" smtClean="0">
                <a:solidFill>
                  <a:srgbClr val="33A3DC"/>
                </a:solidFill>
              </a:rPr>
              <a:t>lịch</a:t>
            </a:r>
            <a:r>
              <a:rPr lang="en-US" sz="3200" b="1" dirty="0" smtClean="0">
                <a:solidFill>
                  <a:srgbClr val="33A3DC"/>
                </a:solidFill>
              </a:rPr>
              <a:t> </a:t>
            </a:r>
            <a:r>
              <a:rPr lang="en-US" sz="3200" b="1" dirty="0" err="1">
                <a:solidFill>
                  <a:srgbClr val="33A3DC"/>
                </a:solidFill>
              </a:rPr>
              <a:t>có</a:t>
            </a:r>
            <a:r>
              <a:rPr lang="en-US" sz="3200" b="1" dirty="0">
                <a:solidFill>
                  <a:srgbClr val="33A3DC"/>
                </a:solidFill>
              </a:rPr>
              <a:t> </a:t>
            </a:r>
            <a:r>
              <a:rPr lang="en-US" sz="3200" b="1" dirty="0" err="1">
                <a:solidFill>
                  <a:srgbClr val="33A3DC"/>
                </a:solidFill>
              </a:rPr>
              <a:t>sẵn</a:t>
            </a:r>
            <a:r>
              <a:rPr lang="en-US" sz="3200" b="1" dirty="0">
                <a:solidFill>
                  <a:srgbClr val="33A3DC"/>
                </a:solidFill>
              </a:rPr>
              <a:t> </a:t>
            </a:r>
            <a:r>
              <a:rPr lang="en-US" sz="3200" b="1" dirty="0" err="1" smtClean="0">
                <a:solidFill>
                  <a:srgbClr val="33A3DC"/>
                </a:solidFill>
              </a:rPr>
              <a:t>cho</a:t>
            </a:r>
            <a:r>
              <a:rPr lang="en-US" sz="3200" b="1" dirty="0" smtClean="0">
                <a:solidFill>
                  <a:srgbClr val="33A3DC"/>
                </a:solidFill>
              </a:rPr>
              <a:t> </a:t>
            </a:r>
            <a:r>
              <a:rPr lang="en-US" sz="3200" b="1" dirty="0" err="1" smtClean="0">
                <a:solidFill>
                  <a:srgbClr val="33A3DC"/>
                </a:solidFill>
              </a:rPr>
              <a:t>năm</a:t>
            </a:r>
            <a:r>
              <a:rPr lang="en-US" sz="3200" b="1" dirty="0" smtClean="0">
                <a:solidFill>
                  <a:srgbClr val="33A3DC"/>
                </a:solidFill>
              </a:rPr>
              <a:t> 2023 </a:t>
            </a:r>
            <a:r>
              <a:rPr lang="en-US" sz="3200" b="1" dirty="0" err="1" smtClean="0">
                <a:solidFill>
                  <a:srgbClr val="33A3DC"/>
                </a:solidFill>
              </a:rPr>
              <a:t>sắp</a:t>
            </a:r>
            <a:r>
              <a:rPr lang="en-US" sz="3200" b="1" dirty="0" smtClean="0">
                <a:solidFill>
                  <a:srgbClr val="33A3DC"/>
                </a:solidFill>
              </a:rPr>
              <a:t> </a:t>
            </a:r>
            <a:r>
              <a:rPr lang="en-US" sz="3200" b="1" dirty="0" err="1" smtClean="0">
                <a:solidFill>
                  <a:srgbClr val="33A3DC"/>
                </a:solidFill>
              </a:rPr>
              <a:t>tới</a:t>
            </a:r>
            <a:r>
              <a:rPr lang="en-US" sz="3200" b="1" dirty="0" smtClean="0">
                <a:solidFill>
                  <a:srgbClr val="33A3DC"/>
                </a:solidFill>
              </a:rPr>
              <a:t> </a:t>
            </a:r>
            <a:r>
              <a:rPr lang="en-US" sz="3200" b="1" dirty="0" err="1" smtClean="0">
                <a:solidFill>
                  <a:srgbClr val="33A3DC"/>
                </a:solidFill>
              </a:rPr>
              <a:t>trong</a:t>
            </a:r>
            <a:r>
              <a:rPr lang="en-US" sz="3200" b="1" dirty="0" smtClean="0">
                <a:solidFill>
                  <a:srgbClr val="33A3DC"/>
                </a:solidFill>
              </a:rPr>
              <a:t> </a:t>
            </a:r>
            <a:r>
              <a:rPr lang="en-US" sz="3200" b="1" dirty="0">
                <a:solidFill>
                  <a:srgbClr val="33A3DC"/>
                </a:solidFill>
              </a:rPr>
              <a:t>Microsoft </a:t>
            </a:r>
            <a:r>
              <a:rPr lang="en-US" sz="3200" b="1" dirty="0" smtClean="0">
                <a:solidFill>
                  <a:srgbClr val="33A3DC"/>
                </a:solidFill>
              </a:rPr>
              <a:t>Excel </a:t>
            </a:r>
            <a:r>
              <a:rPr lang="en-US" sz="3200" b="1" dirty="0" err="1" smtClean="0">
                <a:solidFill>
                  <a:schemeClr val="bg2"/>
                </a:solidFill>
              </a:rPr>
              <a:t>bạn</a:t>
            </a:r>
            <a:r>
              <a:rPr lang="en-US" sz="3200" b="1" dirty="0" smtClean="0">
                <a:solidFill>
                  <a:schemeClr val="bg2"/>
                </a:solidFill>
              </a:rPr>
              <a:t> </a:t>
            </a:r>
            <a:r>
              <a:rPr lang="en-US" sz="3200" b="1" dirty="0" err="1" smtClean="0">
                <a:solidFill>
                  <a:schemeClr val="bg2"/>
                </a:solidFill>
              </a:rPr>
              <a:t>làm</a:t>
            </a:r>
            <a:r>
              <a:rPr lang="en-US" sz="3200" b="1" dirty="0" smtClean="0">
                <a:solidFill>
                  <a:schemeClr val="bg2"/>
                </a:solidFill>
              </a:rPr>
              <a:t> </a:t>
            </a:r>
            <a:r>
              <a:rPr lang="en-US" sz="3200" b="1" dirty="0" err="1" smtClean="0">
                <a:solidFill>
                  <a:schemeClr val="bg2"/>
                </a:solidFill>
              </a:rPr>
              <a:t>thế</a:t>
            </a:r>
            <a:r>
              <a:rPr lang="en-US" sz="3200" b="1" dirty="0" smtClean="0">
                <a:solidFill>
                  <a:schemeClr val="bg2"/>
                </a:solidFill>
              </a:rPr>
              <a:t> </a:t>
            </a:r>
            <a:r>
              <a:rPr lang="en-US" sz="3200" b="1" dirty="0" err="1" smtClean="0">
                <a:solidFill>
                  <a:schemeClr val="bg2"/>
                </a:solidFill>
              </a:rPr>
              <a:t>nào</a:t>
            </a:r>
            <a:r>
              <a:rPr lang="vi-VN" sz="3200" b="1" dirty="0" smtClean="0">
                <a:solidFill>
                  <a:schemeClr val="bg2"/>
                </a:solidFill>
              </a:rPr>
              <a:t>?</a:t>
            </a:r>
            <a:endParaRPr lang="vi-VN" sz="3200" b="1" dirty="0">
              <a:solidFill>
                <a:schemeClr val="bg2"/>
              </a:solidFill>
            </a:endParaRPr>
          </a:p>
          <a:p>
            <a:pPr marL="914400" lvl="1" indent="-395288" algn="just">
              <a:lnSpc>
                <a:spcPct val="150000"/>
              </a:lnSpc>
              <a:spcBef>
                <a:spcPts val="1200"/>
              </a:spcBef>
              <a:buClrTx/>
              <a:buFont typeface="+mj-lt"/>
              <a:buAutoNum type="alphaLcPeriod"/>
            </a:pPr>
            <a:r>
              <a:rPr lang="en-US" sz="2800" dirty="0" err="1" smtClean="0">
                <a:solidFill>
                  <a:schemeClr val="bg2"/>
                </a:solidFill>
              </a:rPr>
              <a:t>Chọn</a:t>
            </a:r>
            <a:r>
              <a:rPr lang="en-US" sz="2800" dirty="0" smtClean="0">
                <a:solidFill>
                  <a:schemeClr val="bg2"/>
                </a:solidFill>
              </a:rPr>
              <a:t> </a:t>
            </a:r>
            <a:r>
              <a:rPr lang="en-US" sz="2800" dirty="0" smtClean="0">
                <a:solidFill>
                  <a:schemeClr val="bg2"/>
                </a:solidFill>
              </a:rPr>
              <a:t>Insert </a:t>
            </a:r>
            <a:r>
              <a:rPr lang="en-US" sz="2800" dirty="0" smtClean="0">
                <a:solidFill>
                  <a:schemeClr val="bg2"/>
                </a:solidFill>
              </a:rPr>
              <a:t>-&gt; </a:t>
            </a:r>
            <a:r>
              <a:rPr lang="en-US" sz="2800" dirty="0" err="1" smtClean="0">
                <a:solidFill>
                  <a:schemeClr val="bg2"/>
                </a:solidFill>
              </a:rPr>
              <a:t>Chọn</a:t>
            </a:r>
            <a:r>
              <a:rPr lang="en-US" sz="2800" dirty="0" smtClean="0">
                <a:solidFill>
                  <a:schemeClr val="bg2"/>
                </a:solidFill>
              </a:rPr>
              <a:t> </a:t>
            </a:r>
            <a:r>
              <a:rPr lang="en-US" sz="2800" dirty="0" smtClean="0">
                <a:solidFill>
                  <a:schemeClr val="bg2"/>
                </a:solidFill>
              </a:rPr>
              <a:t>Table</a:t>
            </a:r>
            <a:r>
              <a:rPr lang="vi-VN" sz="2800" dirty="0" smtClean="0">
                <a:solidFill>
                  <a:schemeClr val="bg2"/>
                </a:solidFill>
              </a:rPr>
              <a:t>.</a:t>
            </a:r>
            <a:endParaRPr lang="vi-VN" sz="2800" dirty="0">
              <a:solidFill>
                <a:schemeClr val="bg2"/>
              </a:solidFill>
            </a:endParaRPr>
          </a:p>
          <a:p>
            <a:pPr marL="914400" lvl="1" indent="-395288" algn="just">
              <a:lnSpc>
                <a:spcPct val="150000"/>
              </a:lnSpc>
              <a:buClrTx/>
              <a:buFont typeface="+mj-lt"/>
              <a:buAutoNum type="alphaLcPeriod"/>
            </a:pPr>
            <a:r>
              <a:rPr lang="en-US" sz="2800" dirty="0" err="1" smtClean="0">
                <a:solidFill>
                  <a:schemeClr val="bg2"/>
                </a:solidFill>
              </a:rPr>
              <a:t>Chọn</a:t>
            </a:r>
            <a:r>
              <a:rPr lang="en-US" sz="2800" dirty="0" smtClean="0">
                <a:solidFill>
                  <a:schemeClr val="bg2"/>
                </a:solidFill>
              </a:rPr>
              <a:t> Insert -&gt; </a:t>
            </a:r>
            <a:r>
              <a:rPr lang="en-US" sz="2800" dirty="0" err="1" smtClean="0">
                <a:solidFill>
                  <a:schemeClr val="bg2"/>
                </a:solidFill>
              </a:rPr>
              <a:t>Chọn</a:t>
            </a:r>
            <a:r>
              <a:rPr lang="en-US" sz="2800" dirty="0" smtClean="0">
                <a:solidFill>
                  <a:schemeClr val="bg2"/>
                </a:solidFill>
              </a:rPr>
              <a:t> Chart</a:t>
            </a:r>
            <a:r>
              <a:rPr lang="vi-VN" sz="2800" dirty="0" smtClean="0">
                <a:solidFill>
                  <a:schemeClr val="bg2"/>
                </a:solidFill>
              </a:rPr>
              <a:t>.</a:t>
            </a:r>
            <a:endParaRPr lang="vi-VN" sz="2800" dirty="0">
              <a:solidFill>
                <a:schemeClr val="bg2"/>
              </a:solidFill>
            </a:endParaRPr>
          </a:p>
          <a:p>
            <a:pPr marL="914400" lvl="1" indent="-395288" algn="just">
              <a:lnSpc>
                <a:spcPct val="150000"/>
              </a:lnSpc>
              <a:buClrTx/>
              <a:buFont typeface="+mj-lt"/>
              <a:buAutoNum type="alphaLcPeriod"/>
            </a:pPr>
            <a:r>
              <a:rPr lang="en-US" sz="2800" dirty="0" err="1" smtClean="0">
                <a:solidFill>
                  <a:schemeClr val="bg2"/>
                </a:solidFill>
              </a:rPr>
              <a:t>Chọn</a:t>
            </a:r>
            <a:r>
              <a:rPr lang="en-US" sz="2800" dirty="0" smtClean="0">
                <a:solidFill>
                  <a:schemeClr val="bg2"/>
                </a:solidFill>
              </a:rPr>
              <a:t> </a:t>
            </a:r>
            <a:r>
              <a:rPr lang="en-US" sz="2800" dirty="0" smtClean="0">
                <a:solidFill>
                  <a:schemeClr val="bg2"/>
                </a:solidFill>
              </a:rPr>
              <a:t>File </a:t>
            </a:r>
            <a:r>
              <a:rPr lang="en-US" sz="2800" dirty="0" smtClean="0">
                <a:solidFill>
                  <a:schemeClr val="bg2"/>
                </a:solidFill>
              </a:rPr>
              <a:t>-&gt; </a:t>
            </a:r>
            <a:r>
              <a:rPr lang="en-US" sz="2800" dirty="0" smtClean="0">
                <a:solidFill>
                  <a:schemeClr val="bg2"/>
                </a:solidFill>
              </a:rPr>
              <a:t>New -&gt; </a:t>
            </a:r>
            <a:r>
              <a:rPr lang="en-US" sz="2800" dirty="0" err="1" smtClean="0">
                <a:solidFill>
                  <a:schemeClr val="bg2"/>
                </a:solidFill>
              </a:rPr>
              <a:t>Chọn</a:t>
            </a:r>
            <a:r>
              <a:rPr lang="en-US" sz="2800" dirty="0" smtClean="0">
                <a:solidFill>
                  <a:schemeClr val="bg2"/>
                </a:solidFill>
              </a:rPr>
              <a:t> Template</a:t>
            </a:r>
            <a:r>
              <a:rPr lang="vi-VN" sz="2800" dirty="0" smtClean="0">
                <a:solidFill>
                  <a:schemeClr val="bg2"/>
                </a:solidFill>
              </a:rPr>
              <a:t>.</a:t>
            </a:r>
            <a:endParaRPr lang="vi-VN" sz="2800"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2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2" end="2"/>
                                            </p:txEl>
                                          </p:spTgt>
                                        </p:tgtEl>
                                        <p:attrNameLst>
                                          <p:attrName>ppt_w</p:attrName>
                                        </p:attrNameLst>
                                      </p:cBhvr>
                                      <p:tavLst>
                                        <p:tav tm="0">
                                          <p:val>
                                            <p:strVal val="ppt_w"/>
                                          </p:val>
                                        </p:tav>
                                        <p:tav tm="100000">
                                          <p:val>
                                            <p:fltVal val="0"/>
                                          </p:val>
                                        </p:tav>
                                      </p:tavLst>
                                    </p:anim>
                                    <p:anim calcmode="lin" valueType="num">
                                      <p:cBhvr>
                                        <p:cTn id="13" dur="1000"/>
                                        <p:tgtEl>
                                          <p:spTgt spid="4">
                                            <p:txEl>
                                              <p:pRg st="2" end="2"/>
                                            </p:txEl>
                                          </p:spTgt>
                                        </p:tgtEl>
                                        <p:attrNameLst>
                                          <p:attrName>ppt_h</p:attrName>
                                        </p:attrNameLst>
                                      </p:cBhvr>
                                      <p:tavLst>
                                        <p:tav tm="0">
                                          <p:val>
                                            <p:strVal val="ppt_h"/>
                                          </p:val>
                                        </p:tav>
                                        <p:tav tm="100000">
                                          <p:val>
                                            <p:fltVal val="0"/>
                                          </p:val>
                                        </p:tav>
                                      </p:tavLst>
                                    </p:anim>
                                    <p:anim calcmode="lin" valueType="num">
                                      <p:cBhvr>
                                        <p:cTn id="14"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2" end="2"/>
                                            </p:txEl>
                                          </p:spTgt>
                                        </p:tgtEl>
                                      </p:cBhvr>
                                    </p:animEffect>
                                    <p:set>
                                      <p:cBhvr>
                                        <p:cTn id="16" dur="1" fill="hold">
                                          <p:stCondLst>
                                            <p:cond delay="999"/>
                                          </p:stCondLst>
                                        </p:cTn>
                                        <p:tgtEl>
                                          <p:spTgt spid="4">
                                            <p:txEl>
                                              <p:pRg st="2" end="2"/>
                                            </p:txEl>
                                          </p:spTgt>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95484"/>
            <a:ext cx="9784733" cy="3674915"/>
          </a:xfrm>
        </p:spPr>
        <p:txBody>
          <a:bodyPr/>
          <a:lstStyle/>
          <a:p>
            <a:r>
              <a:rPr lang="en-US" b="1" dirty="0" err="1" smtClean="0"/>
              <a:t>Dặn</a:t>
            </a:r>
            <a:r>
              <a:rPr lang="en-US" b="1" dirty="0" smtClean="0"/>
              <a:t> </a:t>
            </a:r>
            <a:r>
              <a:rPr lang="en-US" b="1" dirty="0" err="1" smtClean="0"/>
              <a:t>dò</a:t>
            </a:r>
            <a:endParaRPr lang="en-US" b="1" dirty="0" smtClean="0"/>
          </a:p>
          <a:p>
            <a:pPr algn="just"/>
            <a:r>
              <a:rPr lang="en-US" dirty="0" smtClean="0"/>
              <a:t>- </a:t>
            </a:r>
            <a:r>
              <a:rPr lang="en-US" dirty="0" err="1" smtClean="0"/>
              <a:t>Thực</a:t>
            </a:r>
            <a:r>
              <a:rPr lang="en-US" dirty="0" smtClean="0"/>
              <a:t> </a:t>
            </a:r>
            <a:r>
              <a:rPr lang="en-US" dirty="0" err="1" smtClean="0"/>
              <a:t>hành</a:t>
            </a:r>
            <a:r>
              <a:rPr lang="en-US" dirty="0" smtClean="0"/>
              <a:t> </a:t>
            </a:r>
            <a:r>
              <a:rPr lang="en-US" dirty="0" err="1" smtClean="0"/>
              <a:t>thêm</a:t>
            </a:r>
            <a:r>
              <a:rPr lang="en-US" dirty="0" smtClean="0"/>
              <a:t> </a:t>
            </a:r>
            <a:r>
              <a:rPr lang="en-US" dirty="0" err="1" smtClean="0"/>
              <a:t>các</a:t>
            </a:r>
            <a:r>
              <a:rPr lang="en-US" dirty="0" smtClean="0"/>
              <a:t> </a:t>
            </a:r>
            <a:r>
              <a:rPr lang="en-US" dirty="0" err="1" smtClean="0"/>
              <a:t>nội</a:t>
            </a:r>
            <a:r>
              <a:rPr lang="en-US" dirty="0" smtClean="0"/>
              <a:t> dung </a:t>
            </a:r>
            <a:r>
              <a:rPr lang="en-US" dirty="0" err="1" smtClean="0"/>
              <a:t>đã</a:t>
            </a:r>
            <a:r>
              <a:rPr lang="en-US" dirty="0" smtClean="0"/>
              <a:t> </a:t>
            </a:r>
            <a:r>
              <a:rPr lang="en-US" dirty="0" err="1" smtClean="0"/>
              <a:t>được</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trong</a:t>
            </a:r>
            <a:r>
              <a:rPr lang="en-US" dirty="0" smtClean="0"/>
              <a:t> </a:t>
            </a:r>
            <a:r>
              <a:rPr lang="en-US" dirty="0" err="1" smtClean="0"/>
              <a:t>bài</a:t>
            </a:r>
            <a:r>
              <a:rPr lang="en-US" dirty="0" smtClean="0"/>
              <a:t>, chia </a:t>
            </a:r>
            <a:r>
              <a:rPr lang="en-US" dirty="0" err="1" smtClean="0"/>
              <a:t>sẻ</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với</a:t>
            </a:r>
            <a:r>
              <a:rPr lang="en-US" dirty="0" smtClean="0"/>
              <a:t> </a:t>
            </a:r>
            <a:r>
              <a:rPr lang="en-US" dirty="0" err="1" smtClean="0"/>
              <a:t>gia</a:t>
            </a:r>
            <a:r>
              <a:rPr lang="en-US" dirty="0" smtClean="0"/>
              <a:t> </a:t>
            </a:r>
            <a:r>
              <a:rPr lang="en-US" dirty="0" err="1" smtClean="0"/>
              <a:t>đình</a:t>
            </a:r>
            <a:r>
              <a:rPr lang="en-US" dirty="0" smtClean="0"/>
              <a:t>!</a:t>
            </a:r>
            <a:endParaRPr lang="en-US" dirty="0"/>
          </a:p>
        </p:txBody>
      </p:sp>
    </p:spTree>
    <p:extLst>
      <p:ext uri="{BB962C8B-B14F-4D97-AF65-F5344CB8AC3E}">
        <p14:creationId xmlns:p14="http://schemas.microsoft.com/office/powerpoint/2010/main" val="148111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CẢM ƠN CÁC CON!</a:t>
            </a:r>
            <a:endParaRPr lang="en-US" b="1" dirty="0"/>
          </a:p>
        </p:txBody>
      </p:sp>
    </p:spTree>
    <p:extLst>
      <p:ext uri="{BB962C8B-B14F-4D97-AF65-F5344CB8AC3E}">
        <p14:creationId xmlns:p14="http://schemas.microsoft.com/office/powerpoint/2010/main" val="119483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Picture 2"/>
          <p:cNvPicPr>
            <a:picLocks noChangeAspect="1"/>
          </p:cNvPicPr>
          <p:nvPr/>
        </p:nvPicPr>
        <p:blipFill rotWithShape="1">
          <a:blip r:embed="rId2"/>
          <a:srcRect r="35" b="8405"/>
          <a:stretch/>
        </p:blipFill>
        <p:spPr>
          <a:xfrm>
            <a:off x="0" y="419618"/>
            <a:ext cx="12192000" cy="6280727"/>
          </a:xfrm>
          <a:prstGeom prst="rect">
            <a:avLst/>
          </a:prstGeom>
        </p:spPr>
      </p:pic>
      <p:sp>
        <p:nvSpPr>
          <p:cNvPr id="4" name="TextBox 3"/>
          <p:cNvSpPr txBox="1"/>
          <p:nvPr/>
        </p:nvSpPr>
        <p:spPr>
          <a:xfrm>
            <a:off x="7472855" y="3389586"/>
            <a:ext cx="3986989" cy="584775"/>
          </a:xfrm>
          <a:prstGeom prst="rect">
            <a:avLst/>
          </a:prstGeom>
          <a:noFill/>
        </p:spPr>
        <p:txBody>
          <a:bodyPr wrap="none" rtlCol="0">
            <a:spAutoFit/>
          </a:bodyPr>
          <a:lstStyle/>
          <a:p>
            <a:r>
              <a:rPr lang="en-US" sz="3200" dirty="0" err="1" smtClean="0">
                <a:solidFill>
                  <a:srgbClr val="FF0000"/>
                </a:solidFill>
                <a:latin typeface="Arial" panose="020B0604020202020204" pitchFamily="34" charset="0"/>
                <a:cs typeface="Arial" panose="020B0604020202020204" pitchFamily="34" charset="0"/>
              </a:rPr>
              <a:t>Phần</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mềm</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bảng</a:t>
            </a:r>
            <a:r>
              <a:rPr lang="en-US" sz="3200" dirty="0" smtClean="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tính</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9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80" y="2950890"/>
            <a:ext cx="11776841" cy="1676400"/>
          </a:xfrm>
        </p:spPr>
        <p:txBody>
          <a:bodyPr/>
          <a:lstStyle/>
          <a:p>
            <a:pPr>
              <a:lnSpc>
                <a:spcPct val="100000"/>
              </a:lnSpc>
              <a:buClr>
                <a:schemeClr val="tx2">
                  <a:lumMod val="75000"/>
                </a:schemeClr>
              </a:buClr>
            </a:pPr>
            <a:r>
              <a:rPr lang="vi-VN" sz="5400" b="1" dirty="0">
                <a:solidFill>
                  <a:srgbClr val="FFFF00"/>
                </a:solidFill>
              </a:rPr>
              <a:t>Phần mềm bảng </a:t>
            </a:r>
            <a:r>
              <a:rPr lang="vi-VN" sz="5400" b="1" dirty="0" smtClean="0">
                <a:solidFill>
                  <a:srgbClr val="FFFF00"/>
                </a:solidFill>
              </a:rPr>
              <a:t>tính</a:t>
            </a:r>
            <a:r>
              <a:rPr lang="en-US" sz="5400" b="1" dirty="0">
                <a:solidFill>
                  <a:srgbClr val="FFFF00"/>
                </a:solidFill>
              </a:rPr>
              <a:t/>
            </a:r>
            <a:br>
              <a:rPr lang="en-US" sz="5400" b="1" dirty="0">
                <a:solidFill>
                  <a:srgbClr val="FFFF00"/>
                </a:solidFill>
              </a:rPr>
            </a:br>
            <a:endParaRPr lang="en-US" sz="4000" cap="none" dirty="0">
              <a:solidFill>
                <a:srgbClr val="FFFF00"/>
              </a:solidFill>
            </a:endParaRPr>
          </a:p>
        </p:txBody>
      </p:sp>
      <p:sp>
        <p:nvSpPr>
          <p:cNvPr id="3" name="Text Placeholder 2"/>
          <p:cNvSpPr>
            <a:spLocks noGrp="1"/>
          </p:cNvSpPr>
          <p:nvPr>
            <p:ph type="body" idx="1"/>
          </p:nvPr>
        </p:nvSpPr>
        <p:spPr>
          <a:xfrm>
            <a:off x="4656667" y="1672749"/>
            <a:ext cx="5638801" cy="935925"/>
          </a:xfrm>
        </p:spPr>
        <p:txBody>
          <a:bodyPr numCol="2">
            <a:noAutofit/>
          </a:bodyPr>
          <a:lstStyle/>
          <a:p>
            <a:pPr algn="ctr">
              <a:buClr>
                <a:schemeClr val="tx2">
                  <a:lumMod val="75000"/>
                </a:schemeClr>
              </a:buClr>
            </a:pPr>
            <a:r>
              <a:rPr lang="en-US" sz="3200" b="1" dirty="0" smtClean="0">
                <a:solidFill>
                  <a:srgbClr val="D44E31"/>
                </a:solidFill>
              </a:rPr>
              <a:t>Tin 3 – </a:t>
            </a:r>
            <a:r>
              <a:rPr lang="en-US" sz="3200" b="1" dirty="0" err="1" smtClean="0">
                <a:solidFill>
                  <a:srgbClr val="D44E31"/>
                </a:solidFill>
              </a:rPr>
              <a:t>Tuần</a:t>
            </a:r>
            <a:r>
              <a:rPr lang="en-US" sz="3200" b="1" dirty="0" smtClean="0">
                <a:solidFill>
                  <a:srgbClr val="D44E31"/>
                </a:solidFill>
              </a:rPr>
              <a:t> 29</a:t>
            </a:r>
            <a:endParaRPr lang="en-US" sz="3200" b="1" dirty="0">
              <a:solidFill>
                <a:srgbClr val="D44E31"/>
              </a:solidFill>
            </a:endParaRPr>
          </a:p>
        </p:txBody>
      </p:sp>
      <p:sp>
        <p:nvSpPr>
          <p:cNvPr id="4" name="TextBox 3"/>
          <p:cNvSpPr txBox="1"/>
          <p:nvPr/>
        </p:nvSpPr>
        <p:spPr>
          <a:xfrm>
            <a:off x="838200" y="4625480"/>
            <a:ext cx="10515600" cy="584775"/>
          </a:xfrm>
          <a:prstGeom prst="rect">
            <a:avLst/>
          </a:prstGeom>
          <a:noFill/>
        </p:spPr>
        <p:txBody>
          <a:bodyPr wrap="square" rtlCol="0">
            <a:spAutoFit/>
          </a:bodyPr>
          <a:lstStyle/>
          <a:p>
            <a:pPr algn="ctr"/>
            <a:r>
              <a:rPr lang="en-US" sz="3200" b="1" dirty="0">
                <a:solidFill>
                  <a:srgbClr val="D44E31"/>
                </a:solidFill>
                <a:latin typeface="Times New Roman" panose="02020603050405020304" pitchFamily="18" charset="0"/>
                <a:cs typeface="Times New Roman" panose="02020603050405020304" pitchFamily="18" charset="0"/>
              </a:rPr>
              <a:t>SGK </a:t>
            </a:r>
            <a:r>
              <a:rPr lang="en-US" sz="3200" b="1" dirty="0" err="1">
                <a:solidFill>
                  <a:srgbClr val="D44E31"/>
                </a:solidFill>
                <a:latin typeface="Times New Roman" panose="02020603050405020304" pitchFamily="18" charset="0"/>
                <a:cs typeface="Times New Roman" panose="02020603050405020304" pitchFamily="18" charset="0"/>
              </a:rPr>
              <a:t>trang</a:t>
            </a:r>
            <a:r>
              <a:rPr lang="en-US" sz="3200" b="1" dirty="0">
                <a:solidFill>
                  <a:srgbClr val="D44E31"/>
                </a:solidFill>
                <a:latin typeface="Times New Roman" panose="02020603050405020304" pitchFamily="18" charset="0"/>
                <a:cs typeface="Times New Roman" panose="02020603050405020304" pitchFamily="18" charset="0"/>
              </a:rPr>
              <a:t> 66</a:t>
            </a:r>
            <a:endParaRPr lang="en-US" sz="3200" dirty="0">
              <a:solidFill>
                <a:srgbClr val="D44E3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4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75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1937" y="641130"/>
            <a:ext cx="9784733" cy="534551"/>
          </a:xfrm>
        </p:spPr>
        <p:txBody>
          <a:bodyPr/>
          <a:lstStyle/>
          <a:p>
            <a:r>
              <a:rPr lang="en-US" b="1" dirty="0" err="1" smtClean="0"/>
              <a:t>Giới</a:t>
            </a:r>
            <a:r>
              <a:rPr lang="en-US" b="1" dirty="0" smtClean="0"/>
              <a:t> </a:t>
            </a:r>
            <a:r>
              <a:rPr lang="en-US" b="1" dirty="0" err="1" smtClean="0"/>
              <a:t>thiệu</a:t>
            </a:r>
            <a:endParaRPr lang="en-US" b="1" dirty="0"/>
          </a:p>
        </p:txBody>
      </p:sp>
      <p:grpSp>
        <p:nvGrpSpPr>
          <p:cNvPr id="12" name="Group 11"/>
          <p:cNvGrpSpPr/>
          <p:nvPr/>
        </p:nvGrpSpPr>
        <p:grpSpPr>
          <a:xfrm>
            <a:off x="2073673" y="3734635"/>
            <a:ext cx="8188873" cy="2195194"/>
            <a:chOff x="2148927" y="3049906"/>
            <a:chExt cx="7954000" cy="1997577"/>
          </a:xfrm>
        </p:grpSpPr>
        <p:pic>
          <p:nvPicPr>
            <p:cNvPr id="4" name="Picture 3"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r="1561"/>
            <a:stretch/>
          </p:blipFill>
          <p:spPr>
            <a:xfrm>
              <a:off x="2148927" y="3049907"/>
              <a:ext cx="1936233" cy="1997576"/>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13" y="3049906"/>
              <a:ext cx="1932978" cy="1997576"/>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044" y="3049906"/>
              <a:ext cx="2963883" cy="1997576"/>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372534" y="1117600"/>
            <a:ext cx="11323540" cy="2387600"/>
            <a:chOff x="3314721" y="1724024"/>
            <a:chExt cx="8734608" cy="1457571"/>
          </a:xfrm>
        </p:grpSpPr>
        <p:pic>
          <p:nvPicPr>
            <p:cNvPr id="3" name="Picture 2"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t="23286" b="23585"/>
            <a:stretch/>
          </p:blipFill>
          <p:spPr>
            <a:xfrm>
              <a:off x="3314721" y="1726486"/>
              <a:ext cx="8734608" cy="1455109"/>
            </a:xfrm>
            <a:prstGeom prst="rect">
              <a:avLst/>
            </a:prstGeom>
          </p:spPr>
        </p:pic>
        <p:sp>
          <p:nvSpPr>
            <p:cNvPr id="10" name="Rectangle 9"/>
            <p:cNvSpPr/>
            <p:nvPr/>
          </p:nvSpPr>
          <p:spPr>
            <a:xfrm>
              <a:off x="3314721" y="1724024"/>
              <a:ext cx="5829279" cy="1457325"/>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mềm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giúp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thực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hiện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các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toán</a:t>
              </a:r>
              <a:r>
                <a:rPr lang="en-US" sz="2400" b="1" dirty="0" smtClean="0">
                  <a:solidFill>
                    <a:srgbClr val="FFFF00"/>
                  </a:solidFill>
                  <a:latin typeface="Times New Roman" panose="02020603050405020304" pitchFamily="18" charset="0"/>
                  <a:cs typeface="Times New Roman" panose="02020603050405020304" pitchFamily="18" charset="0"/>
                </a:rPr>
                <a:t> hay </a:t>
              </a:r>
              <a:r>
                <a:rPr lang="en-US" sz="2400" b="1" dirty="0" err="1" smtClean="0">
                  <a:solidFill>
                    <a:srgbClr val="FFFF00"/>
                  </a:solidFill>
                  <a:latin typeface="Times New Roman" panose="02020603050405020304" pitchFamily="18" charset="0"/>
                  <a:cs typeface="Times New Roman" panose="02020603050405020304" pitchFamily="18" charset="0"/>
                </a:rPr>
                <a:t>gặp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thường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ngày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những</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tính</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phức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dàng</a:t>
              </a:r>
              <a:r>
                <a:rPr lang="en-US" sz="2400" dirty="0" smtClean="0">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tạo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biểu</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đồ</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sánh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a:t>
              </a:r>
            </a:p>
            <a:p>
              <a:pPr algn="just"/>
              <a:r>
                <a:rPr lang="en-US" sz="2400" b="1" dirty="0" smtClean="0">
                  <a:solidFill>
                    <a:srgbClr val="FFFF00"/>
                  </a:solidFill>
                  <a:latin typeface="Times New Roman" panose="02020603050405020304" pitchFamily="18" charset="0"/>
                  <a:cs typeface="Times New Roman" panose="02020603050405020304" pitchFamily="18" charset="0"/>
                </a:rPr>
                <a:t>Microsoft Excel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705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Custom 2">
            <a:hlinkClick r:id="rId3" action="ppaction://program" highlightClick="1"/>
          </p:cNvPr>
          <p:cNvSpPr/>
          <p:nvPr/>
        </p:nvSpPr>
        <p:spPr>
          <a:xfrm>
            <a:off x="11078881" y="6344510"/>
            <a:ext cx="387927" cy="701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216539"/>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bạn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bảng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tính</a:t>
            </a:r>
            <a:r>
              <a:rPr lang="en-US" sz="2600" dirty="0" smtClean="0">
                <a:solidFill>
                  <a:schemeClr val="bg2"/>
                </a:solidFill>
                <a:latin typeface="Times New Roman" panose="02020603050405020304" pitchFamily="18" charset="0"/>
                <a:cs typeface="Times New Roman" panose="02020603050405020304" pitchFamily="18" charset="0"/>
              </a:rPr>
              <a:t> Excel:</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Microsoft Excel.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tập</a:t>
            </a:r>
            <a:r>
              <a:rPr lang="en-US" sz="2400" dirty="0" smtClean="0">
                <a:solidFill>
                  <a:schemeClr val="bg2"/>
                </a:solidFill>
                <a:latin typeface="Times New Roman" panose="02020603050405020304" pitchFamily="18" charset="0"/>
                <a:cs typeface="Times New Roman" panose="02020603050405020304" pitchFamily="18" charset="0"/>
              </a:rPr>
              <a:t> tin </a:t>
            </a:r>
            <a:r>
              <a:rPr lang="en-US" sz="2400" dirty="0" err="1" smtClean="0">
                <a:solidFill>
                  <a:schemeClr val="bg2"/>
                </a:solidFill>
                <a:latin typeface="Times New Roman" panose="02020603050405020304" pitchFamily="18" charset="0"/>
                <a:cs typeface="Times New Roman" panose="02020603050405020304" pitchFamily="18" charset="0"/>
              </a:rPr>
              <a:t>trống</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nội</a:t>
            </a:r>
            <a:r>
              <a:rPr lang="en-US" sz="2400" dirty="0" smtClean="0">
                <a:solidFill>
                  <a:schemeClr val="bg2"/>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ô A1,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Toán</a:t>
            </a:r>
            <a:r>
              <a:rPr lang="en-US" sz="2400" i="1" dirty="0" smtClean="0">
                <a:solidFill>
                  <a:schemeClr val="bg1"/>
                </a:solidFill>
                <a:latin typeface="Times New Roman" panose="02020603050405020304" pitchFamily="18" charset="0"/>
                <a:cs typeface="Times New Roman" panose="02020603050405020304" pitchFamily="18" charset="0"/>
              </a:rPr>
              <a:t>:</a:t>
            </a:r>
            <a:r>
              <a:rPr lang="en-US" sz="2400" i="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Enter.</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Tiếng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Việt</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ô A2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Enter.</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smtClean="0">
                <a:solidFill>
                  <a:schemeClr val="bg1"/>
                </a:solidFill>
                <a:latin typeface="Times New Roman" panose="02020603050405020304" pitchFamily="18" charset="0"/>
                <a:cs typeface="Times New Roman" panose="02020603050405020304" pitchFamily="18" charset="0"/>
              </a:rPr>
              <a:t>Tin </a:t>
            </a:r>
            <a:r>
              <a:rPr lang="en-US" sz="2400" i="1" dirty="0" err="1" smtClean="0">
                <a:solidFill>
                  <a:schemeClr val="bg1"/>
                </a:solidFill>
                <a:latin typeface="Times New Roman" panose="02020603050405020304" pitchFamily="18" charset="0"/>
                <a:cs typeface="Times New Roman" panose="02020603050405020304" pitchFamily="18" charset="0"/>
              </a:rPr>
              <a:t>học</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ô A3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hiệu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(Enter)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thanh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công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thức</a:t>
            </a:r>
            <a:r>
              <a:rPr lang="en-US" sz="2400" dirty="0" smtClean="0">
                <a:solidFill>
                  <a:schemeClr val="bg2"/>
                </a:solidFill>
                <a:latin typeface="Times New Roman" panose="02020603050405020304" pitchFamily="18" charset="0"/>
                <a:cs typeface="Times New Roman" panose="02020603050405020304" pitchFamily="18" charset="0"/>
              </a:rPr>
              <a:t>.</a:t>
            </a:r>
          </a:p>
          <a:p>
            <a:pPr marL="914400" indent="-457200" algn="just">
              <a:buFont typeface="+mj-lt"/>
              <a:buAutoNum type="arabicPeriod"/>
            </a:pPr>
            <a:r>
              <a:rPr lang="en-US" sz="2400" dirty="0" smtClean="0">
                <a:solidFill>
                  <a:schemeClr val="bg2"/>
                </a:solidFill>
                <a:latin typeface="Times New Roman" panose="02020603050405020304" pitchFamily="18" charset="0"/>
                <a:cs typeface="Times New Roman" panose="02020603050405020304" pitchFamily="18" charset="0"/>
              </a:rPr>
              <a:t>Di </a:t>
            </a:r>
            <a:r>
              <a:rPr lang="en-US" sz="2400" dirty="0" err="1" smtClean="0">
                <a:solidFill>
                  <a:schemeClr val="bg2"/>
                </a:solidFill>
                <a:latin typeface="Times New Roman" panose="02020603050405020304" pitchFamily="18" charset="0"/>
                <a:cs typeface="Times New Roman" panose="02020603050405020304" pitchFamily="18" charset="0"/>
              </a:rPr>
              <a:t>chuyển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đến</a:t>
            </a:r>
            <a:r>
              <a:rPr lang="en-US" sz="2400" dirty="0" smtClean="0">
                <a:solidFill>
                  <a:schemeClr val="bg2"/>
                </a:solidFill>
                <a:latin typeface="Times New Roman" panose="02020603050405020304" pitchFamily="18" charset="0"/>
                <a:cs typeface="Times New Roman" panose="02020603050405020304" pitchFamily="18" charset="0"/>
              </a:rPr>
              <a:t> ô A4,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Tiếng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Anh</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Enter</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algn="just"/>
            <a:r>
              <a:rPr lang="en-US" sz="2400" dirty="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Nhận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xét</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về</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sự</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khác</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biệt</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giữa</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việc</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nhấn</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phím</a:t>
            </a:r>
            <a:r>
              <a:rPr lang="en-US" i="1" dirty="0" smtClean="0">
                <a:solidFill>
                  <a:schemeClr val="bg2"/>
                </a:solidFill>
                <a:latin typeface="Times New Roman" panose="02020603050405020304" pitchFamily="18" charset="0"/>
                <a:cs typeface="Times New Roman" panose="02020603050405020304" pitchFamily="18" charset="0"/>
              </a:rPr>
              <a:t> Enter </a:t>
            </a:r>
            <a:r>
              <a:rPr lang="en-US" i="1" dirty="0" err="1" smtClean="0">
                <a:solidFill>
                  <a:schemeClr val="bg2"/>
                </a:solidFill>
                <a:latin typeface="Times New Roman" panose="02020603050405020304" pitchFamily="18" charset="0"/>
                <a:cs typeface="Times New Roman" panose="02020603050405020304" pitchFamily="18" charset="0"/>
              </a:rPr>
              <a:t>và</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sử</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dụng</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ký</a:t>
            </a:r>
            <a:r>
              <a:rPr lang="en-US" i="1" dirty="0" smtClean="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2"/>
                </a:solidFill>
                <a:latin typeface="Times New Roman" panose="02020603050405020304" pitchFamily="18" charset="0"/>
                <a:cs typeface="Times New Roman" panose="02020603050405020304" pitchFamily="18" charset="0"/>
              </a:rPr>
              <a:t>hiệu</a:t>
            </a:r>
            <a:r>
              <a:rPr lang="en-US" i="1" dirty="0" smtClean="0">
                <a:solidFill>
                  <a:schemeClr val="bg2"/>
                </a:solidFill>
                <a:latin typeface="Times New Roman" panose="02020603050405020304" pitchFamily="18" charset="0"/>
                <a:cs typeface="Times New Roman" panose="02020603050405020304" pitchFamily="18" charset="0"/>
              </a:rPr>
              <a:t> </a:t>
            </a:r>
            <a:r>
              <a:rPr lang="en-US" b="1" i="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a:t>
            </a:r>
            <a:r>
              <a:rPr lang="en-US" i="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(Enter)</a:t>
            </a:r>
            <a:r>
              <a:rPr lang="en-US" i="1" dirty="0" smtClean="0">
                <a:solidFill>
                  <a:schemeClr val="bg2"/>
                </a:solidFill>
                <a:latin typeface="Times New Roman" panose="02020603050405020304" pitchFamily="18" charset="0"/>
                <a:cs typeface="Times New Roman" panose="02020603050405020304" pitchFamily="18" charset="0"/>
              </a:rPr>
              <a:t> </a:t>
            </a:r>
          </a:p>
          <a:p>
            <a:pPr marL="914400" indent="-457200" algn="just">
              <a:buFont typeface="+mj-lt"/>
              <a:buAutoNum type="arabicPeriod" startAt="3"/>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x (Close) ở </a:t>
            </a:r>
            <a:r>
              <a:rPr lang="en-US" sz="2400" dirty="0" err="1" smtClean="0">
                <a:solidFill>
                  <a:schemeClr val="bg2"/>
                </a:solidFill>
                <a:latin typeface="Times New Roman" panose="02020603050405020304" pitchFamily="18" charset="0"/>
                <a:cs typeface="Times New Roman" panose="02020603050405020304" pitchFamily="18" charset="0"/>
              </a:rPr>
              <a:t>góc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phải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phần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mềm</a:t>
            </a:r>
            <a:r>
              <a:rPr lang="en-US" sz="2400" dirty="0" smtClean="0">
                <a:solidFill>
                  <a:schemeClr val="bg2"/>
                </a:solidFill>
                <a:latin typeface="Times New Roman" panose="02020603050405020304" pitchFamily="18" charset="0"/>
                <a:cs typeface="Times New Roman" panose="02020603050405020304" pitchFamily="18" charset="0"/>
              </a:rPr>
              <a:t> Excel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không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lại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liệu</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23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9630816"/>
              </p:ext>
            </p:extLst>
          </p:nvPr>
        </p:nvGraphicFramePr>
        <p:xfrm>
          <a:off x="1973699" y="2357382"/>
          <a:ext cx="7139891" cy="2629030"/>
        </p:xfrm>
        <a:graphic>
          <a:graphicData uri="http://schemas.openxmlformats.org/presentationml/2006/ole">
            <mc:AlternateContent xmlns:mc="http://schemas.openxmlformats.org/markup-compatibility/2006">
              <mc:Choice xmlns:v="urn:schemas-microsoft-com:vml" Requires="v">
                <p:oleObj spid="_x0000_s1037" name="Bitmap Image" r:id="rId3" imgW="4352381" imgH="1600000" progId="Paint.Picture">
                  <p:embed/>
                </p:oleObj>
              </mc:Choice>
              <mc:Fallback>
                <p:oleObj name="Bitmap Image" r:id="rId3" imgW="4352381" imgH="160000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699" y="2357382"/>
                        <a:ext cx="7139891" cy="2629030"/>
                      </a:xfrm>
                      <a:prstGeom prst="rect">
                        <a:avLst/>
                      </a:prstGeom>
                      <a:noFill/>
                    </p:spPr>
                  </p:pic>
                </p:oleObj>
              </mc:Fallback>
            </mc:AlternateContent>
          </a:graphicData>
        </a:graphic>
      </p:graphicFrame>
      <p:sp>
        <p:nvSpPr>
          <p:cNvPr id="5" name="Rectangle 3"/>
          <p:cNvSpPr>
            <a:spLocks noChangeArrowheads="1"/>
          </p:cNvSpPr>
          <p:nvPr/>
        </p:nvSpPr>
        <p:spPr bwMode="auto">
          <a:xfrm>
            <a:off x="588807" y="783873"/>
            <a:ext cx="1151068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Nhập</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định</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dạng</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bảng</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đơn</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giản</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a:t>
            </a:r>
            <a:endParaRPr kumimoji="0" lang="en-US" altLang="en-US" sz="2800" b="1" i="0" u="none" strike="noStrike" cap="none" normalizeH="0" baseline="0" dirty="0" smtClean="0">
              <a:ln>
                <a:noFill/>
              </a:ln>
              <a:solidFill>
                <a:srgbClr val="33A3DC"/>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thúc</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việc</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nhập</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dữ</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ô,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nhấn</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phím</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Enter</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hoặc</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phím</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di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chuyển</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trái</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lên</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xuống</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hoặc</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dấu</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smtClean="0">
                <a:ln>
                  <a:noFill/>
                </a:ln>
                <a:solidFill>
                  <a:srgbClr val="33A3DC"/>
                </a:solidFill>
                <a:effectLst/>
                <a:latin typeface="Arial" panose="020B0604020202020204" pitchFamily="34" charset="0"/>
                <a:ea typeface="Times New Roman" panose="02020603050405020304" pitchFamily="18" charset="0"/>
                <a:cs typeface="Times New Roman" panose="02020603050405020304" pitchFamily="18" charset="0"/>
              </a:rPr>
              <a:t> V</a:t>
            </a:r>
            <a:endParaRPr kumimoji="0" lang="en-US" altLang="en-US" sz="2800" b="0" i="0" u="none" strike="noStrike" cap="none" normalizeH="0" baseline="0" dirty="0" smtClean="0">
              <a:ln>
                <a:noFill/>
              </a:ln>
              <a:solidFill>
                <a:srgbClr val="33A3DC"/>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33A3DC"/>
              </a:solidFill>
              <a:effectLst/>
              <a:latin typeface="Arial" panose="020B0604020202020204" pitchFamily="34" charset="0"/>
            </a:endParaRPr>
          </a:p>
        </p:txBody>
      </p:sp>
      <p:sp>
        <p:nvSpPr>
          <p:cNvPr id="8" name="Rectangle 7"/>
          <p:cNvSpPr/>
          <p:nvPr/>
        </p:nvSpPr>
        <p:spPr>
          <a:xfrm>
            <a:off x="4643718" y="3514165"/>
            <a:ext cx="627529" cy="301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6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1886" y="795485"/>
            <a:ext cx="11800114" cy="2633515"/>
          </a:xfrm>
        </p:spPr>
        <p:txBody>
          <a:bodyPr/>
          <a:lstStyle/>
          <a:p>
            <a:pPr marL="0" indent="0" algn="just">
              <a:lnSpc>
                <a:spcPct val="115000"/>
              </a:lnSpc>
              <a:spcAft>
                <a:spcPts val="0"/>
              </a:spcAft>
              <a:buNone/>
            </a:pPr>
            <a:r>
              <a:rPr lang="en-US" b="1" dirty="0" err="1"/>
              <a:t>Hoạt</a:t>
            </a:r>
            <a:r>
              <a:rPr lang="en-US" b="1" dirty="0"/>
              <a:t> </a:t>
            </a:r>
            <a:r>
              <a:rPr lang="en-US" b="1" dirty="0" err="1"/>
              <a:t>động</a:t>
            </a:r>
            <a:r>
              <a:rPr lang="en-US" b="1" dirty="0"/>
              <a:t> </a:t>
            </a:r>
            <a:r>
              <a:rPr lang="en-US" b="1" dirty="0" err="1"/>
              <a:t>thực</a:t>
            </a:r>
            <a:r>
              <a:rPr lang="en-US" b="1" dirty="0"/>
              <a:t> </a:t>
            </a:r>
            <a:r>
              <a:rPr lang="en-US" b="1" dirty="0" err="1"/>
              <a:t>hành</a:t>
            </a:r>
            <a:r>
              <a:rPr lang="en-US" b="1" dirty="0"/>
              <a:t> </a:t>
            </a:r>
            <a:r>
              <a:rPr lang="en-US" b="1" dirty="0" err="1"/>
              <a:t>nâng</a:t>
            </a:r>
            <a:r>
              <a:rPr lang="en-US" b="1" dirty="0"/>
              <a:t> </a:t>
            </a:r>
            <a:r>
              <a:rPr lang="en-US" b="1" dirty="0" err="1" smtClean="0"/>
              <a:t>cao</a:t>
            </a:r>
            <a:r>
              <a:rPr lang="en-US" b="1" dirty="0"/>
              <a:t> </a:t>
            </a:r>
            <a:r>
              <a:rPr lang="en-US" b="1" dirty="0" err="1" smtClean="0"/>
              <a:t>với</a:t>
            </a:r>
            <a:r>
              <a:rPr lang="en-US" b="1" dirty="0" smtClean="0"/>
              <a:t> </a:t>
            </a:r>
            <a:r>
              <a:rPr lang="en-US" b="1" dirty="0" err="1" smtClean="0"/>
              <a:t>phần</a:t>
            </a:r>
            <a:r>
              <a:rPr lang="en-US" b="1" dirty="0" smtClean="0"/>
              <a:t> </a:t>
            </a:r>
            <a:r>
              <a:rPr lang="en-US" b="1" dirty="0" err="1" smtClean="0"/>
              <a:t>mềm</a:t>
            </a:r>
            <a:r>
              <a:rPr lang="en-US" b="1" dirty="0" smtClean="0"/>
              <a:t> </a:t>
            </a:r>
            <a:r>
              <a:rPr lang="en-US" b="1" dirty="0" err="1" smtClean="0"/>
              <a:t>bảng</a:t>
            </a:r>
            <a:r>
              <a:rPr lang="en-US" b="1" dirty="0" smtClean="0"/>
              <a:t> </a:t>
            </a:r>
            <a:r>
              <a:rPr lang="en-US" b="1" dirty="0" err="1" smtClean="0"/>
              <a:t>tính</a:t>
            </a:r>
            <a:r>
              <a:rPr lang="en-US" b="1" dirty="0" smtClean="0"/>
              <a:t> Excel </a:t>
            </a:r>
          </a:p>
          <a:p>
            <a:pPr marL="0" indent="0" algn="just">
              <a:lnSpc>
                <a:spcPct val="115000"/>
              </a:lnSpc>
              <a:spcAft>
                <a:spcPts val="0"/>
              </a:spcAft>
              <a:buNone/>
            </a:pPr>
            <a:r>
              <a:rPr lang="en-US" dirty="0" smtClean="0"/>
              <a:t>1: </a:t>
            </a:r>
            <a:r>
              <a:rPr lang="en-US" dirty="0" err="1" smtClean="0"/>
              <a:t>Tạo</a:t>
            </a:r>
            <a:r>
              <a:rPr lang="en-US" dirty="0" smtClean="0"/>
              <a:t> </a:t>
            </a:r>
            <a:r>
              <a:rPr lang="en-US" dirty="0" err="1"/>
              <a:t>một</a:t>
            </a:r>
            <a:r>
              <a:rPr lang="en-US" dirty="0"/>
              <a:t> </a:t>
            </a:r>
            <a:r>
              <a:rPr lang="en-US" dirty="0" err="1"/>
              <a:t>bảng</a:t>
            </a:r>
            <a:r>
              <a:rPr lang="en-US" dirty="0"/>
              <a:t> </a:t>
            </a:r>
            <a:r>
              <a:rPr lang="en-US" dirty="0" err="1"/>
              <a:t>dữ</a:t>
            </a:r>
            <a:r>
              <a:rPr lang="en-US" dirty="0"/>
              <a:t> </a:t>
            </a:r>
            <a:r>
              <a:rPr lang="en-US" dirty="0" err="1"/>
              <a:t>liệu</a:t>
            </a:r>
            <a:r>
              <a:rPr lang="en-US" dirty="0"/>
              <a:t> </a:t>
            </a:r>
            <a:r>
              <a:rPr lang="en-US" dirty="0" err="1"/>
              <a:t>đơn</a:t>
            </a:r>
            <a:r>
              <a:rPr lang="en-US" dirty="0"/>
              <a:t> </a:t>
            </a:r>
            <a:r>
              <a:rPr lang="en-US" dirty="0" err="1" smtClean="0"/>
              <a:t>giản</a:t>
            </a:r>
            <a:r>
              <a:rPr lang="en-US" dirty="0" smtClean="0"/>
              <a:t>: </a:t>
            </a:r>
            <a:endParaRPr lang="en-US" dirty="0"/>
          </a:p>
          <a:p>
            <a:pPr algn="just">
              <a:lnSpc>
                <a:spcPct val="115000"/>
              </a:lnSpc>
              <a:spcAft>
                <a:spcPts val="0"/>
              </a:spcAft>
            </a:pPr>
            <a:r>
              <a:rPr lang="en-US" dirty="0" err="1"/>
              <a:t>Bảng</a:t>
            </a:r>
            <a:r>
              <a:rPr lang="en-US" dirty="0"/>
              <a:t> </a:t>
            </a:r>
            <a:r>
              <a:rPr lang="en-US" dirty="0" smtClean="0"/>
              <a:t>“</a:t>
            </a:r>
            <a:r>
              <a:rPr lang="en-US" dirty="0" err="1" smtClean="0"/>
              <a:t>Học</a:t>
            </a:r>
            <a:r>
              <a:rPr lang="en-US" dirty="0" smtClean="0"/>
              <a:t> </a:t>
            </a:r>
            <a:r>
              <a:rPr lang="en-US" dirty="0" err="1"/>
              <a:t>sinh</a:t>
            </a:r>
            <a:r>
              <a:rPr lang="en-US" dirty="0"/>
              <a:t> </a:t>
            </a:r>
            <a:r>
              <a:rPr lang="en-US" dirty="0" err="1"/>
              <a:t>giỏi</a:t>
            </a:r>
            <a:r>
              <a:rPr lang="en-US" dirty="0"/>
              <a:t> </a:t>
            </a:r>
            <a:r>
              <a:rPr lang="en-US" dirty="0" err="1"/>
              <a:t>các</a:t>
            </a:r>
            <a:r>
              <a:rPr lang="en-US" dirty="0"/>
              <a:t> </a:t>
            </a:r>
            <a:r>
              <a:rPr lang="en-US" dirty="0" err="1" smtClean="0"/>
              <a:t>tổ</a:t>
            </a:r>
            <a:r>
              <a:rPr lang="en-US" dirty="0" smtClean="0"/>
              <a:t>” </a:t>
            </a:r>
            <a:r>
              <a:rPr lang="en-US" dirty="0" err="1"/>
              <a:t>trong</a:t>
            </a:r>
            <a:r>
              <a:rPr lang="en-US" dirty="0"/>
              <a:t> </a:t>
            </a:r>
            <a:r>
              <a:rPr lang="en-US" dirty="0" err="1"/>
              <a:t>năm</a:t>
            </a:r>
            <a:r>
              <a:rPr lang="en-US" dirty="0"/>
              <a:t> </a:t>
            </a:r>
            <a:r>
              <a:rPr lang="en-US" dirty="0" err="1"/>
              <a:t>học</a:t>
            </a:r>
            <a:r>
              <a:rPr lang="en-US" dirty="0"/>
              <a:t> </a:t>
            </a:r>
          </a:p>
          <a:p>
            <a:pPr marL="0" indent="0" algn="just">
              <a:lnSpc>
                <a:spcPct val="115000"/>
              </a:lnSpc>
              <a:spcAft>
                <a:spcPts val="0"/>
              </a:spcAft>
              <a:buNone/>
            </a:pPr>
            <a:r>
              <a:rPr lang="en-US" dirty="0" smtClean="0"/>
              <a:t>2: </a:t>
            </a:r>
            <a:r>
              <a:rPr lang="en-US" dirty="0" err="1" smtClean="0"/>
              <a:t>Vẽ</a:t>
            </a:r>
            <a:r>
              <a:rPr lang="en-US" dirty="0" smtClean="0"/>
              <a:t> </a:t>
            </a:r>
            <a:r>
              <a:rPr lang="en-US" dirty="0" err="1"/>
              <a:t>đồ</a:t>
            </a:r>
            <a:r>
              <a:rPr lang="en-US" dirty="0"/>
              <a:t> </a:t>
            </a:r>
            <a:r>
              <a:rPr lang="en-US" dirty="0" err="1"/>
              <a:t>thị</a:t>
            </a:r>
            <a:r>
              <a:rPr lang="en-US" dirty="0"/>
              <a:t> so </a:t>
            </a:r>
            <a:r>
              <a:rPr lang="en-US" dirty="0" err="1"/>
              <a:t>sánh</a:t>
            </a:r>
            <a:r>
              <a:rPr lang="en-US" dirty="0"/>
              <a:t> </a:t>
            </a:r>
            <a:r>
              <a:rPr lang="en-US" dirty="0" err="1" smtClean="0"/>
              <a:t>học</a:t>
            </a:r>
            <a:r>
              <a:rPr lang="en-US" dirty="0" smtClean="0"/>
              <a:t> </a:t>
            </a:r>
            <a:r>
              <a:rPr lang="en-US" dirty="0" err="1" smtClean="0"/>
              <a:t>sinh</a:t>
            </a:r>
            <a:r>
              <a:rPr lang="en-US" dirty="0" smtClean="0"/>
              <a:t> </a:t>
            </a:r>
            <a:r>
              <a:rPr lang="en-US" dirty="0" err="1" smtClean="0"/>
              <a:t>giỏi</a:t>
            </a:r>
            <a:r>
              <a:rPr lang="en-US" dirty="0" smtClean="0"/>
              <a:t> </a:t>
            </a:r>
            <a:r>
              <a:rPr lang="en-US" dirty="0" err="1"/>
              <a:t>giữa</a:t>
            </a:r>
            <a:r>
              <a:rPr lang="en-US" dirty="0"/>
              <a:t> </a:t>
            </a:r>
            <a:r>
              <a:rPr lang="en-US" dirty="0" err="1"/>
              <a:t>các</a:t>
            </a:r>
            <a:r>
              <a:rPr lang="en-US" dirty="0"/>
              <a:t> </a:t>
            </a:r>
            <a:r>
              <a:rPr lang="en-US" dirty="0" err="1"/>
              <a:t>tổ</a:t>
            </a:r>
            <a:endParaRPr lang="en-US" dirty="0">
              <a:ea typeface="Times New Roman" panose="02020603050405020304" pitchFamily="18" charset="0"/>
              <a:cs typeface="Arial" panose="020B0604020202020204" pitchFamily="34" charset="0"/>
            </a:endParaRPr>
          </a:p>
          <a:p>
            <a:endParaRPr lang="en-US" dirty="0"/>
          </a:p>
        </p:txBody>
      </p:sp>
      <p:pic>
        <p:nvPicPr>
          <p:cNvPr id="4" name="Picture 3" descr="Screen Clipping"/>
          <p:cNvPicPr/>
          <p:nvPr/>
        </p:nvPicPr>
        <p:blipFill>
          <a:blip r:embed="rId3">
            <a:extLst>
              <a:ext uri="{28A0092B-C50C-407E-A947-70E740481C1C}">
                <a14:useLocalDpi xmlns:a14="http://schemas.microsoft.com/office/drawing/2010/main" val="0"/>
              </a:ext>
            </a:extLst>
          </a:blip>
          <a:stretch>
            <a:fillRect/>
          </a:stretch>
        </p:blipFill>
        <p:spPr>
          <a:xfrm>
            <a:off x="542787" y="3769497"/>
            <a:ext cx="5373919" cy="2954033"/>
          </a:xfrm>
          <a:prstGeom prst="rect">
            <a:avLst/>
          </a:prstGeom>
        </p:spPr>
      </p:pic>
      <p:pic>
        <p:nvPicPr>
          <p:cNvPr id="6" name="Picture 5"/>
          <p:cNvPicPr>
            <a:picLocks noChangeAspect="1"/>
          </p:cNvPicPr>
          <p:nvPr/>
        </p:nvPicPr>
        <p:blipFill rotWithShape="1">
          <a:blip r:embed="rId4"/>
          <a:srcRect l="33894" t="48214" r="34480" b="19420"/>
          <a:stretch/>
        </p:blipFill>
        <p:spPr>
          <a:xfrm>
            <a:off x="6393593" y="3769496"/>
            <a:ext cx="5133903" cy="2954033"/>
          </a:xfrm>
          <a:prstGeom prst="rect">
            <a:avLst/>
          </a:prstGeom>
        </p:spPr>
      </p:pic>
    </p:spTree>
    <p:extLst>
      <p:ext uri="{BB962C8B-B14F-4D97-AF65-F5344CB8AC3E}">
        <p14:creationId xmlns:p14="http://schemas.microsoft.com/office/powerpoint/2010/main" val="182690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0205" y="167954"/>
            <a:ext cx="10755677" cy="534551"/>
          </a:xfrm>
        </p:spPr>
        <p:txBody>
          <a:bodyPr/>
          <a:lstStyle/>
          <a:p>
            <a:pPr marL="0" lvl="0" indent="0" algn="just" eaLnBrk="0" fontAlgn="base" hangingPunct="0">
              <a:lnSpc>
                <a:spcPct val="100000"/>
              </a:lnSpc>
              <a:spcBef>
                <a:spcPct val="0"/>
              </a:spcBef>
              <a:spcAft>
                <a:spcPct val="0"/>
              </a:spcAft>
              <a:buNone/>
            </a:pPr>
            <a:r>
              <a:rPr lang="en-US" altLang="en-US" dirty="0">
                <a:solidFill>
                  <a:srgbClr val="33A3DC"/>
                </a:solidFill>
                <a:latin typeface="Arial" panose="020B0604020202020204" pitchFamily="34" charset="0"/>
                <a:ea typeface="Times New Roman" panose="02020603050405020304" pitchFamily="18" charset="0"/>
              </a:rPr>
              <a:t>- </a:t>
            </a:r>
            <a:r>
              <a:rPr lang="en-US" altLang="en-US" b="1" dirty="0" err="1">
                <a:solidFill>
                  <a:schemeClr val="tx1"/>
                </a:solidFill>
                <a:latin typeface="Arial" panose="020B0604020202020204" pitchFamily="34" charset="0"/>
                <a:ea typeface="Times New Roman" panose="02020603050405020304" pitchFamily="18" charset="0"/>
              </a:rPr>
              <a:t>Vẽ</a:t>
            </a:r>
            <a:r>
              <a:rPr lang="en-US" altLang="en-US" b="1" dirty="0">
                <a:solidFill>
                  <a:schemeClr val="tx1"/>
                </a:solidFill>
                <a:latin typeface="Arial" panose="020B0604020202020204" pitchFamily="34" charset="0"/>
                <a:ea typeface="Times New Roman" panose="02020603050405020304" pitchFamily="18" charset="0"/>
              </a:rPr>
              <a:t> </a:t>
            </a:r>
            <a:r>
              <a:rPr lang="en-US" altLang="en-US" b="1" dirty="0" err="1">
                <a:solidFill>
                  <a:schemeClr val="tx1"/>
                </a:solidFill>
                <a:latin typeface="Arial" panose="020B0604020202020204" pitchFamily="34" charset="0"/>
                <a:ea typeface="Times New Roman" panose="02020603050405020304" pitchFamily="18" charset="0"/>
              </a:rPr>
              <a:t>đồ</a:t>
            </a:r>
            <a:r>
              <a:rPr lang="en-US" altLang="en-US" b="1" dirty="0">
                <a:solidFill>
                  <a:schemeClr val="tx1"/>
                </a:solidFill>
                <a:latin typeface="Arial" panose="020B0604020202020204" pitchFamily="34" charset="0"/>
                <a:ea typeface="Times New Roman" panose="02020603050405020304" pitchFamily="18" charset="0"/>
              </a:rPr>
              <a:t> </a:t>
            </a:r>
            <a:r>
              <a:rPr lang="en-US" altLang="en-US" b="1" dirty="0" err="1">
                <a:solidFill>
                  <a:schemeClr val="tx1"/>
                </a:solidFill>
                <a:latin typeface="Arial" panose="020B0604020202020204" pitchFamily="34" charset="0"/>
                <a:ea typeface="Times New Roman" panose="02020603050405020304" pitchFamily="18" charset="0"/>
              </a:rPr>
              <a:t>thị</a:t>
            </a:r>
            <a:r>
              <a:rPr lang="en-US" altLang="en-US" b="1" dirty="0">
                <a:solidFill>
                  <a:schemeClr val="tx1"/>
                </a:solidFill>
                <a:latin typeface="Arial" panose="020B0604020202020204" pitchFamily="34" charset="0"/>
                <a:ea typeface="Times New Roman" panose="02020603050405020304" pitchFamily="18" charset="0"/>
              </a:rPr>
              <a:t> so </a:t>
            </a:r>
            <a:r>
              <a:rPr lang="en-US" altLang="en-US" b="1" dirty="0" err="1">
                <a:solidFill>
                  <a:schemeClr val="tx1"/>
                </a:solidFill>
                <a:latin typeface="Arial" panose="020B0604020202020204" pitchFamily="34" charset="0"/>
                <a:ea typeface="Times New Roman" panose="02020603050405020304" pitchFamily="18" charset="0"/>
              </a:rPr>
              <a:t>sánh</a:t>
            </a:r>
            <a:r>
              <a:rPr lang="en-US" altLang="en-US" b="1" dirty="0">
                <a:solidFill>
                  <a:schemeClr val="tx1"/>
                </a:solidFill>
                <a:latin typeface="Arial" panose="020B0604020202020204" pitchFamily="34" charset="0"/>
                <a:ea typeface="Times New Roman" panose="02020603050405020304" pitchFamily="18" charset="0"/>
              </a:rPr>
              <a:t> </a:t>
            </a:r>
            <a:r>
              <a:rPr lang="en-US" altLang="en-US" b="1" dirty="0" err="1">
                <a:solidFill>
                  <a:schemeClr val="tx1"/>
                </a:solidFill>
                <a:latin typeface="Arial" panose="020B0604020202020204" pitchFamily="34" charset="0"/>
                <a:ea typeface="Times New Roman" panose="02020603050405020304" pitchFamily="18" charset="0"/>
              </a:rPr>
              <a:t>điểm</a:t>
            </a:r>
            <a:r>
              <a:rPr lang="en-US" altLang="en-US" b="1" dirty="0">
                <a:solidFill>
                  <a:schemeClr val="tx1"/>
                </a:solidFill>
                <a:latin typeface="Arial" panose="020B0604020202020204" pitchFamily="34" charset="0"/>
                <a:ea typeface="Times New Roman" panose="02020603050405020304" pitchFamily="18" charset="0"/>
              </a:rPr>
              <a:t> </a:t>
            </a:r>
            <a:r>
              <a:rPr lang="en-US" altLang="en-US" b="1" dirty="0" err="1">
                <a:solidFill>
                  <a:schemeClr val="tx1"/>
                </a:solidFill>
                <a:latin typeface="Arial" panose="020B0604020202020204" pitchFamily="34" charset="0"/>
                <a:ea typeface="Times New Roman" panose="02020603050405020304" pitchFamily="18" charset="0"/>
              </a:rPr>
              <a:t>tốt</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của</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học</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sinh</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giữa</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các</a:t>
            </a:r>
            <a:r>
              <a:rPr lang="en-US" altLang="en-US" dirty="0">
                <a:solidFill>
                  <a:schemeClr val="tx1"/>
                </a:solidFill>
                <a:latin typeface="Arial" panose="020B0604020202020204" pitchFamily="34" charset="0"/>
                <a:ea typeface="Times New Roman" panose="02020603050405020304" pitchFamily="18" charset="0"/>
              </a:rPr>
              <a:t> </a:t>
            </a:r>
            <a:r>
              <a:rPr lang="en-US" altLang="en-US" dirty="0" err="1">
                <a:solidFill>
                  <a:schemeClr val="tx1"/>
                </a:solidFill>
                <a:latin typeface="Arial" panose="020B0604020202020204" pitchFamily="34" charset="0"/>
                <a:ea typeface="Times New Roman" panose="02020603050405020304" pitchFamily="18" charset="0"/>
              </a:rPr>
              <a:t>tổ</a:t>
            </a:r>
            <a:endParaRPr lang="en-US" altLang="en-US" dirty="0">
              <a:solidFill>
                <a:schemeClr val="tx1"/>
              </a:solidFill>
              <a:latin typeface="Arial" panose="020B0604020202020204" pitchFamily="34" charset="0"/>
            </a:endParaRPr>
          </a:p>
          <a:p>
            <a:pPr lvl="0" algn="just" eaLnBrk="0" fontAlgn="base" hangingPunct="0">
              <a:lnSpc>
                <a:spcPct val="100000"/>
              </a:lnSpc>
              <a:spcBef>
                <a:spcPct val="0"/>
              </a:spcBef>
              <a:spcAft>
                <a:spcPct val="0"/>
              </a:spcAft>
            </a:pPr>
            <a:r>
              <a:rPr lang="en-US" altLang="en-US" b="1" dirty="0" err="1">
                <a:solidFill>
                  <a:srgbClr val="33A3DC"/>
                </a:solidFill>
                <a:latin typeface="Arial" panose="020B0604020202020204" pitchFamily="34" charset="0"/>
                <a:ea typeface="Times New Roman" panose="02020603050405020304" pitchFamily="18" charset="0"/>
              </a:rPr>
              <a:t>Cách</a:t>
            </a:r>
            <a:r>
              <a:rPr lang="en-US" altLang="en-US" b="1" dirty="0">
                <a:solidFill>
                  <a:srgbClr val="33A3DC"/>
                </a:solidFill>
                <a:latin typeface="Arial" panose="020B0604020202020204" pitchFamily="34" charset="0"/>
                <a:ea typeface="Times New Roman" panose="02020603050405020304" pitchFamily="18" charset="0"/>
              </a:rPr>
              <a:t> </a:t>
            </a:r>
            <a:r>
              <a:rPr lang="en-US" altLang="en-US" b="1" dirty="0" err="1">
                <a:solidFill>
                  <a:srgbClr val="33A3DC"/>
                </a:solidFill>
                <a:latin typeface="Arial" panose="020B0604020202020204" pitchFamily="34" charset="0"/>
                <a:ea typeface="Times New Roman" panose="02020603050405020304" pitchFamily="18" charset="0"/>
              </a:rPr>
              <a:t>làm</a:t>
            </a:r>
            <a:endParaRPr lang="en-US" altLang="en-US" b="1" dirty="0">
              <a:solidFill>
                <a:srgbClr val="33A3DC"/>
              </a:solidFill>
              <a:latin typeface="Arial" panose="020B0604020202020204" pitchFamily="34" charset="0"/>
            </a:endParaRPr>
          </a:p>
          <a:p>
            <a:pPr lvl="0" algn="just" eaLnBrk="0" fontAlgn="base" hangingPunct="0">
              <a:lnSpc>
                <a:spcPct val="100000"/>
              </a:lnSpc>
              <a:spcBef>
                <a:spcPct val="0"/>
              </a:spcBef>
              <a:spcAft>
                <a:spcPct val="0"/>
              </a:spcAft>
              <a:buFontTx/>
              <a:buChar char="•"/>
            </a:pPr>
            <a:r>
              <a:rPr lang="en-US" altLang="en-US" dirty="0" smtClean="0">
                <a:solidFill>
                  <a:srgbClr val="33A3DC"/>
                </a:solidFill>
                <a:ea typeface="Calibri" panose="020F0502020204030204" pitchFamily="34" charset="0"/>
              </a:rPr>
              <a:t>1. </a:t>
            </a:r>
            <a:r>
              <a:rPr lang="en-US" altLang="en-US" dirty="0" err="1" smtClean="0">
                <a:solidFill>
                  <a:srgbClr val="33A3DC"/>
                </a:solidFill>
                <a:ea typeface="Calibri" panose="020F0502020204030204" pitchFamily="34" charset="0"/>
              </a:rPr>
              <a:t>Chọn</a:t>
            </a:r>
            <a:r>
              <a:rPr lang="en-US" altLang="en-US" dirty="0" smtClean="0">
                <a:solidFill>
                  <a:srgbClr val="33A3DC"/>
                </a:solidFill>
                <a:ea typeface="Calibri" panose="020F0502020204030204" pitchFamily="34" charset="0"/>
              </a:rPr>
              <a:t> </a:t>
            </a:r>
            <a:r>
              <a:rPr lang="en-US" altLang="en-US" dirty="0" err="1" smtClean="0">
                <a:solidFill>
                  <a:srgbClr val="33A3DC"/>
                </a:solidFill>
                <a:ea typeface="Calibri" panose="020F0502020204030204" pitchFamily="34" charset="0"/>
              </a:rPr>
              <a:t>vùng</a:t>
            </a:r>
            <a:r>
              <a:rPr lang="en-US" altLang="en-US" dirty="0" smtClean="0">
                <a:solidFill>
                  <a:srgbClr val="33A3DC"/>
                </a:solidFill>
                <a:ea typeface="Calibri" panose="020F0502020204030204" pitchFamily="34" charset="0"/>
              </a:rPr>
              <a:t> </a:t>
            </a:r>
            <a:r>
              <a:rPr lang="en-US" altLang="en-US" dirty="0" err="1" smtClean="0">
                <a:solidFill>
                  <a:srgbClr val="33A3DC"/>
                </a:solidFill>
                <a:ea typeface="Calibri" panose="020F0502020204030204" pitchFamily="34" charset="0"/>
              </a:rPr>
              <a:t>dữ</a:t>
            </a:r>
            <a:r>
              <a:rPr lang="en-US" altLang="en-US" dirty="0" smtClean="0">
                <a:solidFill>
                  <a:srgbClr val="33A3DC"/>
                </a:solidFill>
                <a:ea typeface="Calibri" panose="020F0502020204030204" pitchFamily="34" charset="0"/>
              </a:rPr>
              <a:t> </a:t>
            </a:r>
            <a:r>
              <a:rPr lang="en-US" altLang="en-US" dirty="0" err="1">
                <a:solidFill>
                  <a:srgbClr val="33A3DC"/>
                </a:solidFill>
                <a:ea typeface="Calibri" panose="020F0502020204030204" pitchFamily="34" charset="0"/>
              </a:rPr>
              <a:t>liệu</a:t>
            </a:r>
            <a:endParaRPr lang="en-US" altLang="en-US" dirty="0">
              <a:solidFill>
                <a:srgbClr val="33A3DC"/>
              </a:solidFill>
            </a:endParaRPr>
          </a:p>
          <a:p>
            <a:pPr lvl="0" algn="just" eaLnBrk="0" fontAlgn="base" hangingPunct="0">
              <a:lnSpc>
                <a:spcPct val="100000"/>
              </a:lnSpc>
              <a:spcBef>
                <a:spcPct val="0"/>
              </a:spcBef>
              <a:spcAft>
                <a:spcPct val="0"/>
              </a:spcAft>
              <a:buFontTx/>
              <a:buChar char="•"/>
            </a:pPr>
            <a:r>
              <a:rPr lang="en-US" altLang="en-US" dirty="0" smtClean="0">
                <a:solidFill>
                  <a:srgbClr val="33A3DC"/>
                </a:solidFill>
                <a:ea typeface="Calibri" panose="020F0502020204030204" pitchFamily="34" charset="0"/>
              </a:rPr>
              <a:t>2. Insert </a:t>
            </a:r>
            <a:r>
              <a:rPr lang="en-US" altLang="en-US" dirty="0">
                <a:solidFill>
                  <a:srgbClr val="33A3DC"/>
                </a:solidFill>
                <a:ea typeface="Calibri" panose="020F0502020204030204" pitchFamily="34" charset="0"/>
              </a:rPr>
              <a:t>-&gt; Chart, </a:t>
            </a:r>
            <a:r>
              <a:rPr lang="en-US" altLang="en-US" dirty="0" err="1">
                <a:solidFill>
                  <a:srgbClr val="33A3DC"/>
                </a:solidFill>
                <a:ea typeface="Calibri" panose="020F0502020204030204" pitchFamily="34" charset="0"/>
              </a:rPr>
              <a:t>chọn</a:t>
            </a:r>
            <a:r>
              <a:rPr lang="en-US" altLang="en-US" dirty="0">
                <a:solidFill>
                  <a:srgbClr val="33A3DC"/>
                </a:solidFill>
                <a:ea typeface="Calibri" panose="020F0502020204030204" pitchFamily="34" charset="0"/>
              </a:rPr>
              <a:t> </a:t>
            </a:r>
            <a:r>
              <a:rPr lang="en-US" altLang="en-US" dirty="0" err="1">
                <a:solidFill>
                  <a:srgbClr val="33A3DC"/>
                </a:solidFill>
                <a:ea typeface="Calibri" panose="020F0502020204030204" pitchFamily="34" charset="0"/>
              </a:rPr>
              <a:t>kiểu</a:t>
            </a:r>
            <a:r>
              <a:rPr lang="en-US" altLang="en-US" dirty="0">
                <a:solidFill>
                  <a:srgbClr val="33A3DC"/>
                </a:solidFill>
                <a:ea typeface="Calibri" panose="020F0502020204030204" pitchFamily="34" charset="0"/>
              </a:rPr>
              <a:t> </a:t>
            </a:r>
            <a:r>
              <a:rPr lang="en-US" altLang="en-US" dirty="0" err="1">
                <a:solidFill>
                  <a:srgbClr val="33A3DC"/>
                </a:solidFill>
                <a:ea typeface="Calibri" panose="020F0502020204030204" pitchFamily="34" charset="0"/>
              </a:rPr>
              <a:t>biểu</a:t>
            </a:r>
            <a:r>
              <a:rPr lang="en-US" altLang="en-US" dirty="0">
                <a:solidFill>
                  <a:srgbClr val="33A3DC"/>
                </a:solidFill>
                <a:ea typeface="Calibri" panose="020F0502020204030204" pitchFamily="34" charset="0"/>
              </a:rPr>
              <a:t> </a:t>
            </a:r>
            <a:r>
              <a:rPr lang="en-US" altLang="en-US" dirty="0" err="1" smtClean="0">
                <a:solidFill>
                  <a:srgbClr val="33A3DC"/>
                </a:solidFill>
                <a:ea typeface="Calibri" panose="020F0502020204030204" pitchFamily="34" charset="0"/>
              </a:rPr>
              <a:t>đồ</a:t>
            </a:r>
            <a:endParaRPr lang="en-US" altLang="en-US" dirty="0">
              <a:solidFill>
                <a:srgbClr val="33A3DC"/>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3671143"/>
              </p:ext>
            </p:extLst>
          </p:nvPr>
        </p:nvGraphicFramePr>
        <p:xfrm>
          <a:off x="2677114" y="2387600"/>
          <a:ext cx="7381285" cy="4470399"/>
        </p:xfrm>
        <a:graphic>
          <a:graphicData uri="http://schemas.openxmlformats.org/presentationml/2006/ole">
            <mc:AlternateContent xmlns:mc="http://schemas.openxmlformats.org/markup-compatibility/2006">
              <mc:Choice xmlns:v="urn:schemas-microsoft-com:vml" Requires="v">
                <p:oleObj spid="_x0000_s2059" name="Bitmap Image" r:id="rId3" imgW="7323810" imgH="4466667" progId="Paint.Picture">
                  <p:embed/>
                </p:oleObj>
              </mc:Choice>
              <mc:Fallback>
                <p:oleObj name="Bitmap Image" r:id="rId3" imgW="7323810" imgH="4466667" progId="Paint.Picture">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114" y="2387600"/>
                        <a:ext cx="7381285" cy="4470399"/>
                      </a:xfrm>
                      <a:prstGeom prst="rect">
                        <a:avLst/>
                      </a:prstGeom>
                      <a:noFill/>
                    </p:spPr>
                  </p:pic>
                </p:oleObj>
              </mc:Fallback>
            </mc:AlternateContent>
          </a:graphicData>
        </a:graphic>
      </p:graphicFrame>
      <p:sp>
        <p:nvSpPr>
          <p:cNvPr id="5" name="Rectangle 4"/>
          <p:cNvSpPr/>
          <p:nvPr/>
        </p:nvSpPr>
        <p:spPr>
          <a:xfrm>
            <a:off x="3783106" y="2653553"/>
            <a:ext cx="627529" cy="286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70176" y="2940424"/>
            <a:ext cx="3017520" cy="887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5055" y="4380753"/>
            <a:ext cx="2493769" cy="1015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08326941"/>
              </p:ext>
            </p:extLst>
          </p:nvPr>
        </p:nvGraphicFramePr>
        <p:xfrm>
          <a:off x="2302932" y="2126192"/>
          <a:ext cx="8128000" cy="4257675"/>
        </p:xfrm>
        <a:graphic>
          <a:graphicData uri="http://schemas.openxmlformats.org/presentationml/2006/ole">
            <mc:AlternateContent xmlns:mc="http://schemas.openxmlformats.org/markup-compatibility/2006">
              <mc:Choice xmlns:v="urn:schemas-microsoft-com:vml" Requires="v">
                <p:oleObj spid="_x0000_s3086" name="Bitmap Image" r:id="rId3" imgW="12963600" imgH="6791400" progId="Paint.Picture">
                  <p:embed/>
                </p:oleObj>
              </mc:Choice>
              <mc:Fallback>
                <p:oleObj name="Bitmap Image" r:id="rId3" imgW="12963600" imgH="6791400" progId="Paint.Picture">
                  <p:embed/>
                  <p:pic>
                    <p:nvPicPr>
                      <p:cNvPr id="3" name="Object 2"/>
                      <p:cNvPicPr/>
                      <p:nvPr/>
                    </p:nvPicPr>
                    <p:blipFill>
                      <a:blip r:embed="rId4"/>
                      <a:stretch>
                        <a:fillRect/>
                      </a:stretch>
                    </p:blipFill>
                    <p:spPr>
                      <a:xfrm>
                        <a:off x="2302932" y="2126192"/>
                        <a:ext cx="8128000" cy="4257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42304584"/>
              </p:ext>
            </p:extLst>
          </p:nvPr>
        </p:nvGraphicFramePr>
        <p:xfrm>
          <a:off x="2302932" y="2126192"/>
          <a:ext cx="8128000" cy="4235450"/>
        </p:xfrm>
        <a:graphic>
          <a:graphicData uri="http://schemas.openxmlformats.org/presentationml/2006/ole">
            <mc:AlternateContent xmlns:mc="http://schemas.openxmlformats.org/markup-compatibility/2006">
              <mc:Choice xmlns:v="urn:schemas-microsoft-com:vml" Requires="v">
                <p:oleObj spid="_x0000_s3087" name="Bitmap Image" r:id="rId5" imgW="12887280" imgH="6715080" progId="Paint.Picture">
                  <p:embed/>
                </p:oleObj>
              </mc:Choice>
              <mc:Fallback>
                <p:oleObj name="Bitmap Image" r:id="rId5" imgW="12887280" imgH="6715080" progId="Paint.Picture">
                  <p:embed/>
                  <p:pic>
                    <p:nvPicPr>
                      <p:cNvPr id="4" name="Object 3"/>
                      <p:cNvPicPr/>
                      <p:nvPr/>
                    </p:nvPicPr>
                    <p:blipFill>
                      <a:blip r:embed="rId6"/>
                      <a:stretch>
                        <a:fillRect/>
                      </a:stretch>
                    </p:blipFill>
                    <p:spPr>
                      <a:xfrm>
                        <a:off x="2302932" y="2126192"/>
                        <a:ext cx="8128000" cy="4235450"/>
                      </a:xfrm>
                      <a:prstGeom prst="rect">
                        <a:avLst/>
                      </a:prstGeom>
                    </p:spPr>
                  </p:pic>
                </p:oleObj>
              </mc:Fallback>
            </mc:AlternateContent>
          </a:graphicData>
        </a:graphic>
      </p:graphicFrame>
      <p:sp>
        <p:nvSpPr>
          <p:cNvPr id="2" name="Text Placeholder 1"/>
          <p:cNvSpPr>
            <a:spLocks noGrp="1"/>
          </p:cNvSpPr>
          <p:nvPr>
            <p:ph type="body" sz="quarter" idx="13"/>
          </p:nvPr>
        </p:nvSpPr>
        <p:spPr>
          <a:xfrm>
            <a:off x="1174144" y="135085"/>
            <a:ext cx="9784733" cy="534551"/>
          </a:xfrm>
        </p:spPr>
        <p:txBody>
          <a:bodyPr/>
          <a:lstStyle/>
          <a:p>
            <a:pPr marL="0" indent="0" algn="just">
              <a:buNone/>
            </a:pPr>
            <a:r>
              <a:rPr lang="en-US" sz="3600" b="1" dirty="0" err="1" smtClean="0">
                <a:solidFill>
                  <a:schemeClr val="tx1"/>
                </a:solidFill>
              </a:rPr>
              <a:t>Em</a:t>
            </a:r>
            <a:r>
              <a:rPr lang="en-US" sz="3600" b="1" dirty="0" smtClean="0">
                <a:solidFill>
                  <a:schemeClr val="tx1"/>
                </a:solidFill>
              </a:rPr>
              <a:t> </a:t>
            </a:r>
            <a:r>
              <a:rPr lang="en-US" sz="3600" b="1" dirty="0" err="1" smtClean="0">
                <a:solidFill>
                  <a:schemeClr val="tx1"/>
                </a:solidFill>
              </a:rPr>
              <a:t>có</a:t>
            </a:r>
            <a:r>
              <a:rPr lang="en-US" sz="3600" b="1" dirty="0" smtClean="0">
                <a:solidFill>
                  <a:schemeClr val="tx1"/>
                </a:solidFill>
              </a:rPr>
              <a:t> </a:t>
            </a:r>
            <a:r>
              <a:rPr lang="en-US" sz="3600" b="1" dirty="0" err="1" smtClean="0">
                <a:solidFill>
                  <a:schemeClr val="tx1"/>
                </a:solidFill>
              </a:rPr>
              <a:t>biết</a:t>
            </a:r>
            <a:r>
              <a:rPr lang="en-US" sz="3600" b="1" dirty="0" smtClean="0">
                <a:solidFill>
                  <a:schemeClr val="tx1"/>
                </a:solidFill>
              </a:rPr>
              <a:t>?</a:t>
            </a:r>
          </a:p>
          <a:p>
            <a:pPr algn="just"/>
            <a:r>
              <a:rPr lang="en-US" b="1" dirty="0" err="1" smtClean="0"/>
              <a:t>Tạo</a:t>
            </a:r>
            <a:r>
              <a:rPr lang="en-US" b="1" dirty="0" smtClean="0"/>
              <a:t> </a:t>
            </a:r>
            <a:r>
              <a:rPr lang="en-US" b="1" dirty="0" err="1" smtClean="0"/>
              <a:t>Mẫu</a:t>
            </a:r>
            <a:r>
              <a:rPr lang="en-US" b="1" dirty="0" smtClean="0"/>
              <a:t> </a:t>
            </a:r>
            <a:r>
              <a:rPr lang="en-US" b="1" dirty="0" err="1" smtClean="0"/>
              <a:t>có</a:t>
            </a:r>
            <a:r>
              <a:rPr lang="en-US" b="1" dirty="0" smtClean="0"/>
              <a:t> </a:t>
            </a:r>
            <a:r>
              <a:rPr lang="en-US" b="1" dirty="0" err="1" smtClean="0"/>
              <a:t>sẵn</a:t>
            </a:r>
            <a:r>
              <a:rPr lang="en-US" b="1" dirty="0" smtClean="0"/>
              <a:t> </a:t>
            </a:r>
            <a:r>
              <a:rPr lang="en-US" b="1" dirty="0" err="1" smtClean="0"/>
              <a:t>trong</a:t>
            </a:r>
            <a:r>
              <a:rPr lang="en-US" b="1" dirty="0" smtClean="0"/>
              <a:t> Microsoft Excel</a:t>
            </a:r>
          </a:p>
          <a:p>
            <a:pPr algn="just"/>
            <a:r>
              <a:rPr lang="en-US" b="1" dirty="0" smtClean="0">
                <a:solidFill>
                  <a:srgbClr val="C00000"/>
                </a:solidFill>
              </a:rPr>
              <a:t>File -&gt; New -&gt; </a:t>
            </a:r>
            <a:r>
              <a:rPr lang="en-US" b="1" dirty="0" err="1" smtClean="0">
                <a:solidFill>
                  <a:srgbClr val="C00000"/>
                </a:solidFill>
              </a:rPr>
              <a:t>Chọn</a:t>
            </a:r>
            <a:r>
              <a:rPr lang="en-US" b="1" dirty="0" smtClean="0">
                <a:solidFill>
                  <a:srgbClr val="C00000"/>
                </a:solidFill>
              </a:rPr>
              <a:t> </a:t>
            </a:r>
            <a:r>
              <a:rPr lang="en-US" b="1" dirty="0" err="1" smtClean="0">
                <a:solidFill>
                  <a:srgbClr val="C00000"/>
                </a:solidFill>
              </a:rPr>
              <a:t>mẫu</a:t>
            </a:r>
            <a:r>
              <a:rPr lang="en-US" b="1" dirty="0" smtClean="0">
                <a:solidFill>
                  <a:srgbClr val="C00000"/>
                </a:solidFill>
              </a:rPr>
              <a:t> </a:t>
            </a:r>
            <a:r>
              <a:rPr lang="en-US" b="1" dirty="0" smtClean="0"/>
              <a:t>(</a:t>
            </a:r>
            <a:r>
              <a:rPr lang="en-US" b="1" dirty="0" err="1" smtClean="0"/>
              <a:t>lịch</a:t>
            </a:r>
            <a:r>
              <a:rPr lang="en-US" b="1" dirty="0" smtClean="0"/>
              <a:t>, </a:t>
            </a:r>
            <a:r>
              <a:rPr lang="en-US" b="1" dirty="0" err="1" smtClean="0"/>
              <a:t>biểu</a:t>
            </a:r>
            <a:r>
              <a:rPr lang="en-US" b="1" dirty="0" smtClean="0"/>
              <a:t> </a:t>
            </a:r>
            <a:r>
              <a:rPr lang="en-US" b="1" dirty="0" err="1" smtClean="0"/>
              <a:t>đồ</a:t>
            </a:r>
            <a:r>
              <a:rPr lang="en-US" b="1" dirty="0" smtClean="0"/>
              <a:t>) </a:t>
            </a:r>
            <a:r>
              <a:rPr lang="en-US" b="1" dirty="0" smtClean="0">
                <a:solidFill>
                  <a:srgbClr val="C00000"/>
                </a:solidFill>
              </a:rPr>
              <a:t>-&gt; Create</a:t>
            </a:r>
          </a:p>
        </p:txBody>
      </p:sp>
      <p:sp>
        <p:nvSpPr>
          <p:cNvPr id="5" name="Rectangle 4"/>
          <p:cNvSpPr/>
          <p:nvPr/>
        </p:nvSpPr>
        <p:spPr>
          <a:xfrm>
            <a:off x="2302932" y="2752725"/>
            <a:ext cx="640293"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2082" y="2962275"/>
            <a:ext cx="6917268" cy="34215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302932" y="2054755"/>
            <a:ext cx="8128000" cy="4447645"/>
            <a:chOff x="2302932" y="2054755"/>
            <a:chExt cx="8128000" cy="4306887"/>
          </a:xfrm>
        </p:grpSpPr>
        <p:graphicFrame>
          <p:nvGraphicFramePr>
            <p:cNvPr id="7" name="Object 6"/>
            <p:cNvGraphicFramePr>
              <a:graphicFrameLocks noChangeAspect="1"/>
            </p:cNvGraphicFramePr>
            <p:nvPr>
              <p:extLst>
                <p:ext uri="{D42A27DB-BD31-4B8C-83A1-F6EECF244321}">
                  <p14:modId xmlns:p14="http://schemas.microsoft.com/office/powerpoint/2010/main" val="613770519"/>
                </p:ext>
              </p:extLst>
            </p:nvPr>
          </p:nvGraphicFramePr>
          <p:xfrm>
            <a:off x="2302932" y="2054755"/>
            <a:ext cx="8128000" cy="4306887"/>
          </p:xfrm>
          <a:graphic>
            <a:graphicData uri="http://schemas.openxmlformats.org/presentationml/2006/ole">
              <mc:AlternateContent xmlns:mc="http://schemas.openxmlformats.org/markup-compatibility/2006">
                <mc:Choice xmlns:v="urn:schemas-microsoft-com:vml" Requires="v">
                  <p:oleObj spid="_x0000_s3088" name="Bitmap Image" r:id="rId7" imgW="12887280" imgH="6829560" progId="Paint.Picture">
                    <p:embed/>
                  </p:oleObj>
                </mc:Choice>
                <mc:Fallback>
                  <p:oleObj name="Bitmap Image" r:id="rId7" imgW="12887280" imgH="6829560" progId="Paint.Picture">
                    <p:embed/>
                    <p:pic>
                      <p:nvPicPr>
                        <p:cNvPr id="0" name=""/>
                        <p:cNvPicPr/>
                        <p:nvPr/>
                      </p:nvPicPr>
                      <p:blipFill>
                        <a:blip r:embed="rId8"/>
                        <a:stretch>
                          <a:fillRect/>
                        </a:stretch>
                      </p:blipFill>
                      <p:spPr>
                        <a:xfrm>
                          <a:off x="2302932" y="2054755"/>
                          <a:ext cx="8128000" cy="4306887"/>
                        </a:xfrm>
                        <a:prstGeom prst="rect">
                          <a:avLst/>
                        </a:prstGeom>
                      </p:spPr>
                    </p:pic>
                  </p:oleObj>
                </mc:Fallback>
              </mc:AlternateContent>
            </a:graphicData>
          </a:graphic>
        </p:graphicFrame>
        <p:sp>
          <p:nvSpPr>
            <p:cNvPr id="8" name="Rectangle 7"/>
            <p:cNvSpPr/>
            <p:nvPr/>
          </p:nvSpPr>
          <p:spPr>
            <a:xfrm>
              <a:off x="7085388" y="4508424"/>
              <a:ext cx="640293" cy="6876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4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nodeType="afterEffect">
                                  <p:stCondLst>
                                    <p:cond delay="1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750"/>
                            </p:stCondLst>
                            <p:childTnLst>
                              <p:par>
                                <p:cTn id="19" presetID="10" presetClass="entr" presetSubtype="0" fill="hold" nodeType="afterEffect">
                                  <p:stCondLst>
                                    <p:cond delay="2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53" presetClass="exit" presetSubtype="32" fill="hold" nodeType="withEffect">
                                  <p:stCondLst>
                                    <p:cond delay="2250"/>
                                  </p:stCondLst>
                                  <p:childTnLst>
                                    <p:anim calcmode="lin" valueType="num">
                                      <p:cBhvr>
                                        <p:cTn id="23" dur="500"/>
                                        <p:tgtEl>
                                          <p:spTgt spid="9"/>
                                        </p:tgtEl>
                                        <p:attrNameLst>
                                          <p:attrName>ppt_w</p:attrName>
                                        </p:attrNameLst>
                                      </p:cBhvr>
                                      <p:tavLst>
                                        <p:tav tm="0">
                                          <p:val>
                                            <p:strVal val="ppt_w"/>
                                          </p:val>
                                        </p:tav>
                                        <p:tav tm="100000">
                                          <p:val>
                                            <p:fltVal val="0"/>
                                          </p:val>
                                        </p:tav>
                                      </p:tavLst>
                                    </p:anim>
                                    <p:anim calcmode="lin" valueType="num">
                                      <p:cBhvr>
                                        <p:cTn id="24" dur="500"/>
                                        <p:tgtEl>
                                          <p:spTgt spid="9"/>
                                        </p:tgtEl>
                                        <p:attrNameLst>
                                          <p:attrName>ppt_h</p:attrName>
                                        </p:attrNameLst>
                                      </p:cBhvr>
                                      <p:tavLst>
                                        <p:tav tm="0">
                                          <p:val>
                                            <p:strVal val="ppt_h"/>
                                          </p:val>
                                        </p:tav>
                                        <p:tav tm="100000">
                                          <p:val>
                                            <p:fltVal val="0"/>
                                          </p:val>
                                        </p:tav>
                                      </p:tavLst>
                                    </p:anim>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53" presetClass="exit" presetSubtype="32" fill="hold" grpId="1" nodeType="withEffect">
                                  <p:stCondLst>
                                    <p:cond delay="2250"/>
                                  </p:stCondLst>
                                  <p:childTnLst>
                                    <p:anim calcmode="lin" valueType="num">
                                      <p:cBhvr>
                                        <p:cTn id="28" dur="500"/>
                                        <p:tgtEl>
                                          <p:spTgt spid="5"/>
                                        </p:tgtEl>
                                        <p:attrNameLst>
                                          <p:attrName>ppt_w</p:attrName>
                                        </p:attrNameLst>
                                      </p:cBhvr>
                                      <p:tavLst>
                                        <p:tav tm="0">
                                          <p:val>
                                            <p:strVal val="ppt_w"/>
                                          </p:val>
                                        </p:tav>
                                        <p:tav tm="100000">
                                          <p:val>
                                            <p:fltVal val="0"/>
                                          </p:val>
                                        </p:tav>
                                      </p:tavLst>
                                    </p:anim>
                                    <p:anim calcmode="lin" valueType="num">
                                      <p:cBhvr>
                                        <p:cTn id="29" dur="500"/>
                                        <p:tgtEl>
                                          <p:spTgt spid="5"/>
                                        </p:tgtEl>
                                        <p:attrNameLst>
                                          <p:attrName>ppt_h</p:attrName>
                                        </p:attrNameLst>
                                      </p:cBhvr>
                                      <p:tavLst>
                                        <p:tav tm="0">
                                          <p:val>
                                            <p:strVal val="ppt_h"/>
                                          </p:val>
                                        </p:tav>
                                        <p:tav tm="100000">
                                          <p:val>
                                            <p:fltVal val="0"/>
                                          </p:val>
                                        </p:tav>
                                      </p:tavLst>
                                    </p:anim>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53" presetClass="exit" presetSubtype="32" fill="hold" grpId="1" nodeType="withEffect">
                                  <p:stCondLst>
                                    <p:cond delay="225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thật là đơn giản&amp;quot;&quot;/&gt;&lt;property id=&quot;20307&quot; value=&quot;256&quot;/&gt;&lt;/object&gt;&lt;object type=&quot;3&quot; unique_id=&quot;10005&quot;&gt;&lt;property id=&quot;20148&quot; value=&quot;5&quot;/&gt;&lt;property id=&quot;20300&quot; value=&quot;Slide 2 - &amp;quot;Chủ đề C. PHẦN MỀM MÁY TÍNH&amp;quot;&quot;/&gt;&lt;property id=&quot;20307&quot; value=&quot;261&quot;/&gt;&lt;/object&gt;&lt;object type=&quot;3&quot; unique_id=&quot;10006&quot;&gt;&lt;property id=&quot;20148&quot; value=&quot;5&quot;/&gt;&lt;property id=&quot;20300&quot; value=&quot;Slide 3 - &amp;quot;Bài 2. Tớ nên sử dụng ứng dụng nào? &amp;quot;&quot;/&gt;&lt;property id=&quot;20307&quot; value=&quot;260&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4&quot;/&gt;&lt;/object&gt;&lt;object type=&quot;3&quot; unique_id=&quot;10009&quot;&gt;&lt;property id=&quot;20148&quot; value=&quot;5&quot;/&gt;&lt;property id=&quot;20300&quot; value=&quot;Slide 6&quot;/&gt;&lt;property id=&quot;20307&quot; value=&quot;291&quot;/&gt;&lt;/object&gt;&lt;object type=&quot;3&quot; unique_id=&quot;10010&quot;&gt;&lt;property id=&quot;20148&quot; value=&quot;5&quot;/&gt;&lt;property id=&quot;20300&quot; value=&quot;Slide 7&quot;/&gt;&lt;property id=&quot;20307&quot; value=&quot;292&quot;/&gt;&lt;/object&gt;&lt;object type=&quot;3&quot; unique_id=&quot;10011&quot;&gt;&lt;property id=&quot;20148&quot; value=&quot;5&quot;/&gt;&lt;property id=&quot;20300&quot; value=&quot;Slide 8&quot;/&gt;&lt;property id=&quot;20307&quot; value=&quot;303&quot;/&gt;&lt;/object&gt;&lt;object type=&quot;3&quot; unique_id=&quot;10012&quot;&gt;&lt;property id=&quot;20148&quot; value=&quot;5&quot;/&gt;&lt;property id=&quot;20300&quot; value=&quot;Slide 9&quot;/&gt;&lt;property id=&quot;20307&quot; value=&quot;304&quot;/&gt;&lt;/object&gt;&lt;object type=&quot;3&quot; unique_id=&quot;10013&quot;&gt;&lt;property id=&quot;20148&quot; value=&quot;5&quot;/&gt;&lt;property id=&quot;20300&quot; value=&quot;Slide 10&quot;/&gt;&lt;property id=&quot;20307&quot; value=&quot;305&quot;/&gt;&lt;/object&gt;&lt;object type=&quot;3&quot; unique_id=&quot;10014&quot;&gt;&lt;property id=&quot;20148&quot; value=&quot;5&quot;/&gt;&lt;property id=&quot;20300&quot; value=&quot;Slide 11&quot;/&gt;&lt;property id=&quot;20307&quot; value=&quot;30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713</Words>
  <Application>Microsoft Office PowerPoint</Application>
  <PresentationFormat>Widescreen</PresentationFormat>
  <Paragraphs>74</Paragraphs>
  <Slides>16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Arial</vt:lpstr>
      <vt:lpstr>Calibri</vt:lpstr>
      <vt:lpstr>Times New Roman</vt:lpstr>
      <vt:lpstr>UTM Duepuntozero</vt:lpstr>
      <vt:lpstr>Wingdings</vt:lpstr>
      <vt:lpstr>Wingdings 2</vt:lpstr>
      <vt:lpstr>Theme1</vt:lpstr>
      <vt:lpstr>Bitmap Image</vt:lpstr>
      <vt:lpstr>Paintbrush Picture</vt:lpstr>
      <vt:lpstr>Chủ đề C. PHẦN MỀM MÁY TÍNH</vt:lpstr>
      <vt:lpstr>PowerPoint Presentation</vt:lpstr>
      <vt:lpstr>Phần mềm bảng tính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2022-04-03T10:53:59Z</dcterms:created>
  <dcterms:modified xsi:type="dcterms:W3CDTF">2022-04-03T11:24:52Z</dcterms:modified>
</cp:coreProperties>
</file>