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7" r:id="rId2"/>
    <p:sldId id="256" r:id="rId3"/>
    <p:sldId id="292" r:id="rId4"/>
    <p:sldId id="293" r:id="rId5"/>
    <p:sldId id="294" r:id="rId6"/>
    <p:sldId id="295" r:id="rId7"/>
    <p:sldId id="275" r:id="rId8"/>
    <p:sldId id="296" r:id="rId9"/>
    <p:sldId id="297" r:id="rId10"/>
    <p:sldId id="299" r:id="rId11"/>
    <p:sldId id="298" r:id="rId12"/>
    <p:sldId id="300" r:id="rId13"/>
    <p:sldId id="301" r:id="rId14"/>
    <p:sldId id="302" r:id="rId15"/>
    <p:sldId id="303" r:id="rId16"/>
    <p:sldId id="304" r:id="rId17"/>
    <p:sldId id="305" r:id="rId18"/>
    <p:sldId id="307" r:id="rId19"/>
  </p:sldIdLst>
  <p:sldSz cx="12192000" cy="6858000"/>
  <p:notesSz cx="6858000" cy="9144000"/>
  <p:custDataLst>
    <p:tags r:id="rId2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DEF"/>
    <a:srgbClr val="E7E4E8"/>
    <a:srgbClr val="FFD966"/>
    <a:srgbClr val="FEEEBD"/>
    <a:srgbClr val="FCBEC2"/>
    <a:srgbClr val="BDE4E1"/>
    <a:srgbClr val="17A176"/>
    <a:srgbClr val="B6E4FB"/>
    <a:srgbClr val="24C0A2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32" autoAdjust="0"/>
    <p:restoredTop sz="94660"/>
  </p:normalViewPr>
  <p:slideViewPr>
    <p:cSldViewPr snapToGrid="0">
      <p:cViewPr varScale="1">
        <p:scale>
          <a:sx n="43" d="100"/>
          <a:sy n="43" d="100"/>
        </p:scale>
        <p:origin x="96" y="9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24C0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890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1375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9137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3716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548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09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1074056" y="-1074060"/>
            <a:ext cx="2249716" cy="43978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THỰC HÀNH</a:t>
            </a:r>
          </a:p>
        </p:txBody>
      </p:sp>
      <p:sp>
        <p:nvSpPr>
          <p:cNvPr id="4" name="Google Shape;138;p18">
            <a:extLst>
              <a:ext uri="{FF2B5EF4-FFF2-40B4-BE49-F238E27FC236}">
                <a16:creationId xmlns:a16="http://schemas.microsoft.com/office/drawing/2014/main" id="{903CE46C-7E62-4993-A1A3-1A22B3F9A473}"/>
              </a:ext>
            </a:extLst>
          </p:cNvPr>
          <p:cNvSpPr/>
          <p:nvPr userDrawn="1"/>
        </p:nvSpPr>
        <p:spPr>
          <a:xfrm rot="5400000">
            <a:off x="5666839" y="332840"/>
            <a:ext cx="858319" cy="12192001"/>
          </a:xfrm>
          <a:custGeom>
            <a:avLst/>
            <a:gdLst/>
            <a:ahLst/>
            <a:cxnLst/>
            <a:rect l="l" t="t" r="r" b="b"/>
            <a:pathLst>
              <a:path w="17396" h="39911" extrusionOk="0">
                <a:moveTo>
                  <a:pt x="13740" y="1"/>
                </a:moveTo>
                <a:cubicBezTo>
                  <a:pt x="13740" y="1"/>
                  <a:pt x="16574" y="9085"/>
                  <a:pt x="15716" y="13157"/>
                </a:cubicBezTo>
                <a:cubicBezTo>
                  <a:pt x="14835" y="17241"/>
                  <a:pt x="11299" y="15098"/>
                  <a:pt x="8596" y="19039"/>
                </a:cubicBezTo>
                <a:cubicBezTo>
                  <a:pt x="5906" y="22992"/>
                  <a:pt x="10490" y="29874"/>
                  <a:pt x="8596" y="31207"/>
                </a:cubicBezTo>
                <a:cubicBezTo>
                  <a:pt x="8288" y="31428"/>
                  <a:pt x="7901" y="31510"/>
                  <a:pt x="7464" y="31510"/>
                </a:cubicBezTo>
                <a:cubicBezTo>
                  <a:pt x="6179" y="31510"/>
                  <a:pt x="4469" y="30797"/>
                  <a:pt x="3100" y="30797"/>
                </a:cubicBezTo>
                <a:cubicBezTo>
                  <a:pt x="2097" y="30797"/>
                  <a:pt x="1277" y="31179"/>
                  <a:pt x="941" y="32505"/>
                </a:cubicBezTo>
                <a:cubicBezTo>
                  <a:pt x="0" y="36243"/>
                  <a:pt x="2369" y="39911"/>
                  <a:pt x="2369" y="39911"/>
                </a:cubicBezTo>
                <a:lnTo>
                  <a:pt x="17395" y="39911"/>
                </a:lnTo>
                <a:lnTo>
                  <a:pt x="17395" y="1"/>
                </a:lnTo>
                <a:close/>
              </a:path>
            </a:pathLst>
          </a:cu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762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17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8369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453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744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523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6" y="-878119"/>
            <a:ext cx="2249716" cy="4005948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837134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VẬN DỤNG</a:t>
            </a:r>
          </a:p>
        </p:txBody>
      </p:sp>
      <p:sp>
        <p:nvSpPr>
          <p:cNvPr id="4" name="Google Shape;181;p21">
            <a:extLst>
              <a:ext uri="{FF2B5EF4-FFF2-40B4-BE49-F238E27FC236}">
                <a16:creationId xmlns:a16="http://schemas.microsoft.com/office/drawing/2014/main" id="{1558FF4D-4E0B-4DF4-9A2B-3B954C82BC6C}"/>
              </a:ext>
            </a:extLst>
          </p:cNvPr>
          <p:cNvSpPr/>
          <p:nvPr userDrawn="1"/>
        </p:nvSpPr>
        <p:spPr>
          <a:xfrm rot="10800000">
            <a:off x="4920343" y="5250808"/>
            <a:ext cx="7271657" cy="1607191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C9BCC-C608-4601-BC15-84A7B31B4179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73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170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C0000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4859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02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43B8AB6E-74AE-4327-B05F-6D8AE153BBB2}"/>
              </a:ext>
            </a:extLst>
          </p:cNvPr>
          <p:cNvSpPr/>
          <p:nvPr userDrawn="1"/>
        </p:nvSpPr>
        <p:spPr>
          <a:xfrm rot="5400000" flipH="1">
            <a:off x="464456" y="-464460"/>
            <a:ext cx="2249716" cy="3178629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MỞ ĐẦU</a:t>
            </a:r>
          </a:p>
        </p:txBody>
      </p:sp>
      <p:sp>
        <p:nvSpPr>
          <p:cNvPr id="7" name="Google Shape;26;p4">
            <a:extLst>
              <a:ext uri="{FF2B5EF4-FFF2-40B4-BE49-F238E27FC236}">
                <a16:creationId xmlns:a16="http://schemas.microsoft.com/office/drawing/2014/main" id="{C4DA46EE-7FBD-4C70-841B-B0A309359275}"/>
              </a:ext>
            </a:extLst>
          </p:cNvPr>
          <p:cNvSpPr/>
          <p:nvPr userDrawn="1"/>
        </p:nvSpPr>
        <p:spPr>
          <a:xfrm rot="10800000">
            <a:off x="9332684" y="5791200"/>
            <a:ext cx="2859313" cy="1066800"/>
          </a:xfrm>
          <a:custGeom>
            <a:avLst/>
            <a:gdLst/>
            <a:ahLst/>
            <a:cxnLst/>
            <a:rect l="l" t="t" r="r" b="b"/>
            <a:pathLst>
              <a:path w="32850" h="14118" extrusionOk="0">
                <a:moveTo>
                  <a:pt x="1" y="1"/>
                </a:moveTo>
                <a:lnTo>
                  <a:pt x="1" y="12945"/>
                </a:lnTo>
                <a:cubicBezTo>
                  <a:pt x="57" y="12959"/>
                  <a:pt x="113" y="13001"/>
                  <a:pt x="168" y="13015"/>
                </a:cubicBezTo>
                <a:cubicBezTo>
                  <a:pt x="1773" y="13750"/>
                  <a:pt x="3537" y="14117"/>
                  <a:pt x="5301" y="14117"/>
                </a:cubicBezTo>
                <a:cubicBezTo>
                  <a:pt x="7217" y="14117"/>
                  <a:pt x="9132" y="13684"/>
                  <a:pt x="10839" y="12820"/>
                </a:cubicBezTo>
                <a:cubicBezTo>
                  <a:pt x="13252" y="11578"/>
                  <a:pt x="15205" y="9598"/>
                  <a:pt x="17297" y="7868"/>
                </a:cubicBezTo>
                <a:cubicBezTo>
                  <a:pt x="19404" y="6124"/>
                  <a:pt x="21858" y="4576"/>
                  <a:pt x="24592" y="4506"/>
                </a:cubicBezTo>
                <a:cubicBezTo>
                  <a:pt x="24664" y="4504"/>
                  <a:pt x="24736" y="4503"/>
                  <a:pt x="24808" y="4503"/>
                </a:cubicBezTo>
                <a:cubicBezTo>
                  <a:pt x="26011" y="4503"/>
                  <a:pt x="27265" y="4752"/>
                  <a:pt x="28452" y="4752"/>
                </a:cubicBezTo>
                <a:cubicBezTo>
                  <a:pt x="29285" y="4752"/>
                  <a:pt x="30086" y="4630"/>
                  <a:pt x="30813" y="4213"/>
                </a:cubicBezTo>
                <a:cubicBezTo>
                  <a:pt x="32222" y="3404"/>
                  <a:pt x="32850" y="1521"/>
                  <a:pt x="32320" y="1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684EBFF-97C9-4E37-A635-7E191A76A62D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927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chemeClr val="accent6">
              <a:lumMod val="75000"/>
            </a:schemeClr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6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3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4;p17">
            <a:extLst>
              <a:ext uri="{FF2B5EF4-FFF2-40B4-BE49-F238E27FC236}">
                <a16:creationId xmlns:a16="http://schemas.microsoft.com/office/drawing/2014/main" id="{85509A2E-D9F9-43F0-9D83-AA627D852E71}"/>
              </a:ext>
            </a:extLst>
          </p:cNvPr>
          <p:cNvSpPr/>
          <p:nvPr userDrawn="1"/>
        </p:nvSpPr>
        <p:spPr>
          <a:xfrm rot="5400000" flipH="1">
            <a:off x="878115" y="-878118"/>
            <a:ext cx="2249716" cy="4005946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39EE97-C42B-4EFE-B673-FEF1A48A1F8F}"/>
              </a:ext>
            </a:extLst>
          </p:cNvPr>
          <p:cNvSpPr txBox="1"/>
          <p:nvPr userDrawn="1"/>
        </p:nvSpPr>
        <p:spPr>
          <a:xfrm>
            <a:off x="168812" y="0"/>
            <a:ext cx="3549479" cy="113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5400" dirty="0">
                <a:solidFill>
                  <a:schemeClr val="bg1"/>
                </a:solidFill>
                <a:latin typeface="+mj-lt"/>
              </a:rPr>
              <a:t>KHÁM PHÁ</a:t>
            </a:r>
          </a:p>
        </p:txBody>
      </p:sp>
      <p:sp>
        <p:nvSpPr>
          <p:cNvPr id="7" name="Google Shape;125;p17">
            <a:extLst>
              <a:ext uri="{FF2B5EF4-FFF2-40B4-BE49-F238E27FC236}">
                <a16:creationId xmlns:a16="http://schemas.microsoft.com/office/drawing/2014/main" id="{88ED9D6F-EE3F-4ECF-A6A1-1706948D8EB3}"/>
              </a:ext>
            </a:extLst>
          </p:cNvPr>
          <p:cNvSpPr/>
          <p:nvPr userDrawn="1"/>
        </p:nvSpPr>
        <p:spPr>
          <a:xfrm rot="10800000" flipH="1">
            <a:off x="11261942" y="-4"/>
            <a:ext cx="930058" cy="6858003"/>
          </a:xfrm>
          <a:custGeom>
            <a:avLst/>
            <a:gdLst/>
            <a:ahLst/>
            <a:cxnLst/>
            <a:rect l="l" t="t" r="r" b="b"/>
            <a:pathLst>
              <a:path w="34291" h="34874" extrusionOk="0">
                <a:moveTo>
                  <a:pt x="24658" y="1"/>
                </a:moveTo>
                <a:cubicBezTo>
                  <a:pt x="24658" y="1"/>
                  <a:pt x="17669" y="715"/>
                  <a:pt x="15824" y="4715"/>
                </a:cubicBezTo>
                <a:cubicBezTo>
                  <a:pt x="13823" y="9073"/>
                  <a:pt x="16824" y="14550"/>
                  <a:pt x="16240" y="19110"/>
                </a:cubicBezTo>
                <a:cubicBezTo>
                  <a:pt x="15609" y="23944"/>
                  <a:pt x="4239" y="29957"/>
                  <a:pt x="2262" y="31754"/>
                </a:cubicBezTo>
                <a:cubicBezTo>
                  <a:pt x="286" y="33564"/>
                  <a:pt x="0" y="34874"/>
                  <a:pt x="0" y="34874"/>
                </a:cubicBezTo>
                <a:lnTo>
                  <a:pt x="34290" y="34874"/>
                </a:lnTo>
                <a:lnTo>
                  <a:pt x="34290" y="1"/>
                </a:lnTo>
                <a:close/>
              </a:path>
            </a:pathLst>
          </a:custGeom>
          <a:solidFill>
            <a:srgbClr val="2E7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694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7965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753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2E75B6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157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8D7C5D-AD3E-43F4-BE95-8EF784901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9944271-366E-4F65-B2A5-B29CB739C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278FB8-8DB0-4712-A56C-1AB2854C4C9C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455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1" r:id="rId3"/>
    <p:sldLayoutId id="2147483650" r:id="rId4"/>
    <p:sldLayoutId id="2147483654" r:id="rId5"/>
    <p:sldLayoutId id="2147483662" r:id="rId6"/>
    <p:sldLayoutId id="2147483657" r:id="rId7"/>
    <p:sldLayoutId id="2147483669" r:id="rId8"/>
    <p:sldLayoutId id="2147483668" r:id="rId9"/>
    <p:sldLayoutId id="2147483667" r:id="rId10"/>
    <p:sldLayoutId id="2147483666" r:id="rId11"/>
    <p:sldLayoutId id="2147483664" r:id="rId12"/>
    <p:sldLayoutId id="2147483663" r:id="rId13"/>
    <p:sldLayoutId id="2147483655" r:id="rId14"/>
    <p:sldLayoutId id="2147483670" r:id="rId15"/>
    <p:sldLayoutId id="2147483658" r:id="rId16"/>
    <p:sldLayoutId id="2147483671" r:id="rId17"/>
    <p:sldLayoutId id="2147483656" r:id="rId18"/>
    <p:sldLayoutId id="2147483672" r:id="rId19"/>
    <p:sldLayoutId id="2147483665" r:id="rId20"/>
    <p:sldLayoutId id="2147483659" r:id="rId21"/>
    <p:sldLayoutId id="2147483673" r:id="rId22"/>
    <p:sldLayoutId id="2147483660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32.png"/><Relationship Id="rId7" Type="http://schemas.openxmlformats.org/officeDocument/2006/relationships/image" Target="../media/image34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Relationship Id="rId6" Type="http://schemas.openxmlformats.org/officeDocument/2006/relationships/image" Target="../media/image26.jpeg"/><Relationship Id="rId5" Type="http://schemas.openxmlformats.org/officeDocument/2006/relationships/image" Target="../media/image33.jpeg"/><Relationship Id="rId4" Type="http://schemas.microsoft.com/office/2007/relationships/hdphoto" Target="../media/hdphoto7.wdp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Relationship Id="rId5" Type="http://schemas.openxmlformats.org/officeDocument/2006/relationships/image" Target="../media/image35.jpe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6.xml"/><Relationship Id="rId4" Type="http://schemas.microsoft.com/office/2007/relationships/hdphoto" Target="../media/hdphoto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7.xml"/><Relationship Id="rId5" Type="http://schemas.openxmlformats.org/officeDocument/2006/relationships/image" Target="../media/image37.pn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8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8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909060" y="2785992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TỰ NHIÊN VÀ XÃ HỘI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19" y="4975745"/>
            <a:ext cx="115776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>
                <a:solidFill>
                  <a:srgbClr val="7030A0"/>
                </a:solidFill>
                <a:cs typeface="Times New Roman" pitchFamily="18" charset="0"/>
              </a:rPr>
              <a:t>Bài: Hoạt động giao thông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7CB727-4584-420C-B56E-94004AEF9AAE}"/>
              </a:ext>
            </a:extLst>
          </p:cNvPr>
          <p:cNvSpPr/>
          <p:nvPr/>
        </p:nvSpPr>
        <p:spPr>
          <a:xfrm>
            <a:off x="9688945" y="6419273"/>
            <a:ext cx="1699491" cy="230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8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1714233-F53D-4BD7-9B24-277DB8EA8FF2}"/>
              </a:ext>
            </a:extLst>
          </p:cNvPr>
          <p:cNvGrpSpPr/>
          <p:nvPr/>
        </p:nvGrpSpPr>
        <p:grpSpPr>
          <a:xfrm>
            <a:off x="513436" y="3429000"/>
            <a:ext cx="2217274" cy="2699852"/>
            <a:chOff x="7823254" y="1649941"/>
            <a:chExt cx="2217274" cy="2699852"/>
          </a:xfrm>
        </p:grpSpPr>
        <p:pic>
          <p:nvPicPr>
            <p:cNvPr id="2" name="Picture 4" descr="Biển số P.103abc Cấm xe ôtô | Liên hệ nhà sản xuất giá rẻ nhất Hà Nội Châu  Hưng 247">
              <a:extLst>
                <a:ext uri="{FF2B5EF4-FFF2-40B4-BE49-F238E27FC236}">
                  <a16:creationId xmlns:a16="http://schemas.microsoft.com/office/drawing/2014/main" id="{2597559C-ED65-4FB7-B3C8-2DA1EA2F8E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8214" y="1649941"/>
              <a:ext cx="2007355" cy="20073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19FEB6-859E-4A96-894B-9F591B90CCFF}"/>
                </a:ext>
              </a:extLst>
            </p:cNvPr>
            <p:cNvSpPr txBox="1"/>
            <p:nvPr/>
          </p:nvSpPr>
          <p:spPr>
            <a:xfrm>
              <a:off x="7823254" y="3888128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XE Ô TÔ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8B04C53-33C0-4C34-9BCE-3B8543865260}"/>
              </a:ext>
            </a:extLst>
          </p:cNvPr>
          <p:cNvGrpSpPr/>
          <p:nvPr/>
        </p:nvGrpSpPr>
        <p:grpSpPr>
          <a:xfrm>
            <a:off x="573396" y="308186"/>
            <a:ext cx="2117887" cy="2581581"/>
            <a:chOff x="1427835" y="1702271"/>
            <a:chExt cx="2117887" cy="258158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1DB918-ECA2-40B5-8A21-964510C52187}"/>
                </a:ext>
              </a:extLst>
            </p:cNvPr>
            <p:cNvSpPr txBox="1"/>
            <p:nvPr/>
          </p:nvSpPr>
          <p:spPr>
            <a:xfrm>
              <a:off x="1427835" y="3822187"/>
              <a:ext cx="21178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XE ĐẠP</a:t>
              </a:r>
            </a:p>
          </p:txBody>
        </p:sp>
        <p:pic>
          <p:nvPicPr>
            <p:cNvPr id="5" name="Picture 16" descr="Biển báo cấm xe đạp, biển báo hiệu giao thông - PNG">
              <a:extLst>
                <a:ext uri="{FF2B5EF4-FFF2-40B4-BE49-F238E27FC236}">
                  <a16:creationId xmlns:a16="http://schemas.microsoft.com/office/drawing/2014/main" id="{F0B082BC-B76F-400C-87A6-EB755AC45E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30"/>
            <a:stretch/>
          </p:blipFill>
          <p:spPr bwMode="auto">
            <a:xfrm>
              <a:off x="1427835" y="1702271"/>
              <a:ext cx="1781456" cy="18054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5FD3C3-4AF4-4148-9035-36704F4FC833}"/>
              </a:ext>
            </a:extLst>
          </p:cNvPr>
          <p:cNvSpPr/>
          <p:nvPr/>
        </p:nvSpPr>
        <p:spPr>
          <a:xfrm>
            <a:off x="4588189" y="0"/>
            <a:ext cx="6925455" cy="4003002"/>
          </a:xfrm>
          <a:prstGeom prst="roundRect">
            <a:avLst>
              <a:gd name="adj" fmla="val 1793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E16712-376B-4F1D-A718-1372CDE2CB4D}"/>
              </a:ext>
            </a:extLst>
          </p:cNvPr>
          <p:cNvSpPr txBox="1"/>
          <p:nvPr/>
        </p:nvSpPr>
        <p:spPr>
          <a:xfrm>
            <a:off x="5324849" y="617100"/>
            <a:ext cx="5452134" cy="25439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tròn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viền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CẤM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4B53D2-A93B-450E-8E5D-96E8DFAF4335}"/>
              </a:ext>
            </a:extLst>
          </p:cNvPr>
          <p:cNvGrpSpPr/>
          <p:nvPr/>
        </p:nvGrpSpPr>
        <p:grpSpPr>
          <a:xfrm>
            <a:off x="4037976" y="3672489"/>
            <a:ext cx="3610284" cy="2456363"/>
            <a:chOff x="3805171" y="3903321"/>
            <a:chExt cx="3610284" cy="2456363"/>
          </a:xfrm>
        </p:grpSpPr>
        <p:pic>
          <p:nvPicPr>
            <p:cNvPr id="6146" name="Picture 2" descr="Ý nghĩa của Biển báo cấm đi ngược chiều và mức phạt vi phạm">
              <a:extLst>
                <a:ext uri="{FF2B5EF4-FFF2-40B4-BE49-F238E27FC236}">
                  <a16:creationId xmlns:a16="http://schemas.microsoft.com/office/drawing/2014/main" id="{EA25603C-2881-47D5-927B-7738F667F70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08" r="14244" b="7584"/>
            <a:stretch/>
          </p:blipFill>
          <p:spPr bwMode="auto">
            <a:xfrm>
              <a:off x="4668142" y="3903321"/>
              <a:ext cx="1884341" cy="2049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70F9F20-AFEF-4514-8B72-865F8FA5260B}"/>
                </a:ext>
              </a:extLst>
            </p:cNvPr>
            <p:cNvSpPr txBox="1"/>
            <p:nvPr/>
          </p:nvSpPr>
          <p:spPr>
            <a:xfrm>
              <a:off x="3805171" y="5898019"/>
              <a:ext cx="36102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ĐI NGƯỢC CHIỀU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DB18FB-810C-4247-8331-DC11DB6D8FF7}"/>
              </a:ext>
            </a:extLst>
          </p:cNvPr>
          <p:cNvGrpSpPr/>
          <p:nvPr/>
        </p:nvGrpSpPr>
        <p:grpSpPr>
          <a:xfrm>
            <a:off x="9147855" y="3751300"/>
            <a:ext cx="2202847" cy="2346006"/>
            <a:chOff x="7353339" y="4094100"/>
            <a:chExt cx="2202847" cy="2346006"/>
          </a:xfrm>
        </p:grpSpPr>
        <p:pic>
          <p:nvPicPr>
            <p:cNvPr id="6148" name="Picture 4" descr="BIỂN BÁO CẤM RẼ TRÁI SỐ 123A, BIỂN BÁO GIAO THÔNG THEO TIÊU CHUẨN.">
              <a:extLst>
                <a:ext uri="{FF2B5EF4-FFF2-40B4-BE49-F238E27FC236}">
                  <a16:creationId xmlns:a16="http://schemas.microsoft.com/office/drawing/2014/main" id="{CECD1DEE-2D5A-47FF-872E-167191D1F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3339" y="4094100"/>
              <a:ext cx="1884341" cy="1884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80D9BC-628A-45AA-9108-0C2FD3E125A2}"/>
                </a:ext>
              </a:extLst>
            </p:cNvPr>
            <p:cNvSpPr txBox="1"/>
            <p:nvPr/>
          </p:nvSpPr>
          <p:spPr>
            <a:xfrm>
              <a:off x="7353339" y="5978441"/>
              <a:ext cx="22028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CẤM RẼ TRÁI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985FE-E3BA-4441-AC96-E07B375BA3F7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94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Biển báo công trường W.227">
            <a:extLst>
              <a:ext uri="{FF2B5EF4-FFF2-40B4-BE49-F238E27FC236}">
                <a16:creationId xmlns:a16="http://schemas.microsoft.com/office/drawing/2014/main" id="{2EA43BF3-9322-40BE-AF10-EF6AEA97E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7213"/>
          <a:stretch/>
        </p:blipFill>
        <p:spPr bwMode="auto">
          <a:xfrm>
            <a:off x="1392253" y="198421"/>
            <a:ext cx="2607999" cy="249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id="{5083FB74-10A9-4250-B10B-AEB51BF0F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749" y="218714"/>
            <a:ext cx="2607999" cy="2291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F8B66-7416-4361-BCDD-8BEE1B70C249}"/>
              </a:ext>
            </a:extLst>
          </p:cNvPr>
          <p:cNvSpPr txBox="1"/>
          <p:nvPr/>
        </p:nvSpPr>
        <p:spPr>
          <a:xfrm>
            <a:off x="114457" y="2689585"/>
            <a:ext cx="51635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CÔNG TRƯỜNG ĐANG THI CÔNG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C00FB0-DFE3-4648-B463-34D0AD4AB08C}"/>
              </a:ext>
            </a:extLst>
          </p:cNvPr>
          <p:cNvSpPr txBox="1"/>
          <p:nvPr/>
        </p:nvSpPr>
        <p:spPr>
          <a:xfrm>
            <a:off x="6913951" y="2689585"/>
            <a:ext cx="4657044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GIAO NHAU VỚI ĐƯỜNG SẮT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CÓ RÀO CHẮN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84C1572-A47A-4EB8-B12B-96F3CE83DE01}"/>
              </a:ext>
            </a:extLst>
          </p:cNvPr>
          <p:cNvSpPr/>
          <p:nvPr/>
        </p:nvSpPr>
        <p:spPr>
          <a:xfrm>
            <a:off x="1" y="3151250"/>
            <a:ext cx="6469416" cy="2996414"/>
          </a:xfrm>
          <a:prstGeom prst="roundRect">
            <a:avLst>
              <a:gd name="adj" fmla="val 1793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5A045-873E-4F2C-B952-8344B068ECE1}"/>
              </a:ext>
            </a:extLst>
          </p:cNvPr>
          <p:cNvSpPr txBox="1"/>
          <p:nvPr/>
        </p:nvSpPr>
        <p:spPr>
          <a:xfrm>
            <a:off x="457821" y="3297611"/>
            <a:ext cx="5412059" cy="2544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tam </a:t>
            </a:r>
            <a:r>
              <a:rPr lang="en-US" sz="2800" dirty="0" err="1"/>
              <a:t>giác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viền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,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vàng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NGUY HIỂM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264398-3CE6-4A71-8D29-81713DC5E899}"/>
              </a:ext>
            </a:extLst>
          </p:cNvPr>
          <p:cNvGrpSpPr/>
          <p:nvPr/>
        </p:nvGrpSpPr>
        <p:grpSpPr>
          <a:xfrm>
            <a:off x="6102646" y="3826541"/>
            <a:ext cx="3005951" cy="2259568"/>
            <a:chOff x="6253361" y="3655679"/>
            <a:chExt cx="3005951" cy="2259568"/>
          </a:xfrm>
        </p:grpSpPr>
        <p:pic>
          <p:nvPicPr>
            <p:cNvPr id="5122" name="Picture 2" descr="Biển báo giao thông _ Biển báo nguy hiểm _ Biển tam giác – Sabina">
              <a:extLst>
                <a:ext uri="{FF2B5EF4-FFF2-40B4-BE49-F238E27FC236}">
                  <a16:creationId xmlns:a16="http://schemas.microsoft.com/office/drawing/2014/main" id="{1C8452F6-CF4B-4247-89DE-AE63E46BBF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449" y="3655679"/>
              <a:ext cx="2197330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FB152D-77E7-4691-84DA-76A371C23E40}"/>
                </a:ext>
              </a:extLst>
            </p:cNvPr>
            <p:cNvSpPr txBox="1"/>
            <p:nvPr/>
          </p:nvSpPr>
          <p:spPr>
            <a:xfrm>
              <a:off x="6253361" y="5515137"/>
              <a:ext cx="30059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ĐƯỜNG TRƠN TRƯỢT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2826AE7-2A5C-498E-B549-9CB31302606D}"/>
              </a:ext>
            </a:extLst>
          </p:cNvPr>
          <p:cNvGrpSpPr/>
          <p:nvPr/>
        </p:nvGrpSpPr>
        <p:grpSpPr>
          <a:xfrm>
            <a:off x="9242473" y="3936332"/>
            <a:ext cx="2569934" cy="2149777"/>
            <a:chOff x="9495748" y="3861205"/>
            <a:chExt cx="2569934" cy="2149777"/>
          </a:xfrm>
        </p:grpSpPr>
        <p:pic>
          <p:nvPicPr>
            <p:cNvPr id="5124" name="Picture 4" descr="Biển báo giao thông nguy hiểm">
              <a:extLst>
                <a:ext uri="{FF2B5EF4-FFF2-40B4-BE49-F238E27FC236}">
                  <a16:creationId xmlns:a16="http://schemas.microsoft.com/office/drawing/2014/main" id="{AB036DAE-9B9F-49BE-A2B8-D02BC30F9E2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7" t="15425" r="20792" b="22145"/>
            <a:stretch/>
          </p:blipFill>
          <p:spPr bwMode="auto">
            <a:xfrm>
              <a:off x="9734949" y="3861205"/>
              <a:ext cx="2204714" cy="1824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03FE55-3BE2-457A-AB57-32041FB45A8D}"/>
                </a:ext>
              </a:extLst>
            </p:cNvPr>
            <p:cNvSpPr txBox="1"/>
            <p:nvPr/>
          </p:nvSpPr>
          <p:spPr>
            <a:xfrm>
              <a:off x="9495748" y="5610872"/>
              <a:ext cx="2569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</a:rPr>
                <a:t>ĐƯỜNG HAI CHIỀU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F4EB55F9-B12D-4FB0-AD08-06B8BF29C429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75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Biển báo cầu vượt qua đường cho người đi bộ R.424a, R.424b (2021) ✔️ Cẩm  Nang Tiếng Anh ✔️">
            <a:extLst>
              <a:ext uri="{FF2B5EF4-FFF2-40B4-BE49-F238E27FC236}">
                <a16:creationId xmlns:a16="http://schemas.microsoft.com/office/drawing/2014/main" id="{93692E48-DC04-4E26-A949-05D434294D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0" r="16127"/>
          <a:stretch/>
        </p:blipFill>
        <p:spPr bwMode="auto">
          <a:xfrm>
            <a:off x="969146" y="577018"/>
            <a:ext cx="2536054" cy="243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4" descr="Biển báo nơi đỗ xe dành cho người tàn tật R.446">
            <a:extLst>
              <a:ext uri="{FF2B5EF4-FFF2-40B4-BE49-F238E27FC236}">
                <a16:creationId xmlns:a16="http://schemas.microsoft.com/office/drawing/2014/main" id="{9AF2189E-D6C1-4F03-91AF-C1974A25B9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85" t="9377" r="24163" b="10945"/>
          <a:stretch/>
        </p:blipFill>
        <p:spPr bwMode="auto">
          <a:xfrm>
            <a:off x="4427924" y="2722242"/>
            <a:ext cx="2536054" cy="264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5E2A397-9713-4236-BC3F-57B534B71048}"/>
              </a:ext>
            </a:extLst>
          </p:cNvPr>
          <p:cNvSpPr txBox="1"/>
          <p:nvPr/>
        </p:nvSpPr>
        <p:spPr>
          <a:xfrm>
            <a:off x="270128" y="3041626"/>
            <a:ext cx="39340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dirty="0">
                <a:solidFill>
                  <a:srgbClr val="FF0000"/>
                </a:solidFill>
              </a:rPr>
              <a:t>CẦU VƯỢT QUA ĐƯỜNG</a:t>
            </a:r>
          </a:p>
          <a:p>
            <a:pPr algn="r"/>
            <a:r>
              <a:rPr lang="en-US" sz="2400" b="1" dirty="0">
                <a:solidFill>
                  <a:srgbClr val="FF0000"/>
                </a:solidFill>
              </a:rPr>
              <a:t>DÀNH CHO NGƯỜI ĐI BỘ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F34CBE-0CAA-4D96-BDF1-9D67168047B8}"/>
              </a:ext>
            </a:extLst>
          </p:cNvPr>
          <p:cNvSpPr txBox="1"/>
          <p:nvPr/>
        </p:nvSpPr>
        <p:spPr>
          <a:xfrm>
            <a:off x="3881993" y="5365726"/>
            <a:ext cx="36279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NƠI ĐỖ XE DÀNH CHO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NGƯỜI TÀN TẬT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6381DB-A576-4A68-8A4E-352E4468D447}"/>
              </a:ext>
            </a:extLst>
          </p:cNvPr>
          <p:cNvSpPr/>
          <p:nvPr/>
        </p:nvSpPr>
        <p:spPr>
          <a:xfrm>
            <a:off x="3823612" y="-5933"/>
            <a:ext cx="7399241" cy="2996414"/>
          </a:xfrm>
          <a:prstGeom prst="roundRect">
            <a:avLst>
              <a:gd name="adj" fmla="val 1793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CAE54D-8D1D-4C13-868D-5674A0AF2871}"/>
              </a:ext>
            </a:extLst>
          </p:cNvPr>
          <p:cNvSpPr txBox="1"/>
          <p:nvPr/>
        </p:nvSpPr>
        <p:spPr>
          <a:xfrm>
            <a:off x="4124206" y="206885"/>
            <a:ext cx="6771405" cy="2544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vuông</a:t>
            </a:r>
            <a:r>
              <a:rPr lang="en-US" sz="2800" dirty="0"/>
              <a:t>,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.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nền</a:t>
            </a:r>
            <a:r>
              <a:rPr lang="en-US" sz="2800" dirty="0"/>
              <a:t> </a:t>
            </a:r>
            <a:r>
              <a:rPr lang="en-US" sz="2800" dirty="0" err="1"/>
              <a:t>xanh</a:t>
            </a:r>
            <a:r>
              <a:rPr lang="en-US" sz="2800" dirty="0"/>
              <a:t>.</a:t>
            </a:r>
          </a:p>
          <a:p>
            <a:pPr algn="ctr">
              <a:lnSpc>
                <a:spcPct val="200000"/>
              </a:lnSpc>
            </a:pPr>
            <a:r>
              <a:rPr lang="en-US" sz="2800" b="1" dirty="0">
                <a:solidFill>
                  <a:srgbClr val="FF0000"/>
                </a:solidFill>
                <a:sym typeface="Wingdings" panose="05000000000000000000" pitchFamily="2" charset="2"/>
              </a:rPr>
              <a:t> BIỂN BÁO CHỈ DẪN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Biển báo Chỗ quay xe">
            <a:extLst>
              <a:ext uri="{FF2B5EF4-FFF2-40B4-BE49-F238E27FC236}">
                <a16:creationId xmlns:a16="http://schemas.microsoft.com/office/drawing/2014/main" id="{07BEDFD7-A433-4B66-B3E2-B1095D89C3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393" y="3136842"/>
            <a:ext cx="1797697" cy="168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ển báo Bến xe buýt, biển báo 434a">
            <a:extLst>
              <a:ext uri="{FF2B5EF4-FFF2-40B4-BE49-F238E27FC236}">
                <a16:creationId xmlns:a16="http://schemas.microsoft.com/office/drawing/2014/main" id="{1F838C32-E04B-4667-923C-AE522558D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502" y="3142722"/>
            <a:ext cx="2209720" cy="293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0F07836-EA42-42D7-A853-54A03E061293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93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F366A531-7A3B-42CF-B710-88AD6CDF1B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0428025"/>
              </p:ext>
            </p:extLst>
          </p:nvPr>
        </p:nvGraphicFramePr>
        <p:xfrm>
          <a:off x="809471" y="2443583"/>
          <a:ext cx="10972798" cy="2699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2300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306519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656457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2987522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839485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Nhóm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thông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Hình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dạng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Màu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sắc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dụ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650303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cấm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60477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nguy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hiểm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  <a:tr h="604771">
                <a:tc>
                  <a:txBody>
                    <a:bodyPr/>
                    <a:lstStyle/>
                    <a:p>
                      <a:pPr algn="l"/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chỉ</a:t>
                      </a:r>
                      <a:r>
                        <a:rPr lang="en-US" sz="24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dẫn</a:t>
                      </a:r>
                      <a:endParaRPr lang="en-US" sz="2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?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141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30749AF-4190-4791-A2B7-4DAE7DA1D7AD}"/>
              </a:ext>
            </a:extLst>
          </p:cNvPr>
          <p:cNvSpPr txBox="1"/>
          <p:nvPr/>
        </p:nvSpPr>
        <p:spPr>
          <a:xfrm>
            <a:off x="4069056" y="1370954"/>
            <a:ext cx="5727179" cy="6588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mẫu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C9160B-EA55-4D7D-9E01-3581474BB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579" y="1243172"/>
            <a:ext cx="907027" cy="9144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B99A81-11F9-46DF-B201-1F4E7AA6CE32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906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166E43EB-476D-4DB4-8A9B-0D64440505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28288"/>
              </p:ext>
            </p:extLst>
          </p:nvPr>
        </p:nvGraphicFramePr>
        <p:xfrm>
          <a:off x="609600" y="209863"/>
          <a:ext cx="11292589" cy="6056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0382">
                  <a:extLst>
                    <a:ext uri="{9D8B030D-6E8A-4147-A177-3AD203B41FA5}">
                      <a16:colId xmlns:a16="http://schemas.microsoft.com/office/drawing/2014/main" val="939315799"/>
                    </a:ext>
                  </a:extLst>
                </a:gridCol>
                <a:gridCol w="2126182">
                  <a:extLst>
                    <a:ext uri="{9D8B030D-6E8A-4147-A177-3AD203B41FA5}">
                      <a16:colId xmlns:a16="http://schemas.microsoft.com/office/drawing/2014/main" val="2087204735"/>
                    </a:ext>
                  </a:extLst>
                </a:gridCol>
                <a:gridCol w="2953062">
                  <a:extLst>
                    <a:ext uri="{9D8B030D-6E8A-4147-A177-3AD203B41FA5}">
                      <a16:colId xmlns:a16="http://schemas.microsoft.com/office/drawing/2014/main" val="2378594383"/>
                    </a:ext>
                  </a:extLst>
                </a:gridCol>
                <a:gridCol w="3102963">
                  <a:extLst>
                    <a:ext uri="{9D8B030D-6E8A-4147-A177-3AD203B41FA5}">
                      <a16:colId xmlns:a16="http://schemas.microsoft.com/office/drawing/2014/main" val="1868041367"/>
                    </a:ext>
                  </a:extLst>
                </a:gridCol>
              </a:tblGrid>
              <a:tr h="805657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Nhóm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giao</a:t>
                      </a:r>
                      <a:r>
                        <a:rPr lang="en-US" sz="2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thông</a:t>
                      </a:r>
                      <a:endParaRPr lang="en-US" sz="2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Hình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dạng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Màu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sắc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Ví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dụ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một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số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1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1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endParaRPr lang="en-US" sz="21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17A17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098776"/>
                  </a:ext>
                </a:extLst>
              </a:tr>
              <a:tr h="1853011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cấm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tròn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trắng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711996"/>
                  </a:ext>
                </a:extLst>
              </a:tr>
              <a:tr h="1820786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nguy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hiểm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tam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giác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Viền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đỏ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vàng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24218"/>
                  </a:ext>
                </a:extLst>
              </a:tr>
              <a:tr h="1576573">
                <a:tc>
                  <a:txBody>
                    <a:bodyPr/>
                    <a:lstStyle/>
                    <a:p>
                      <a:pPr algn="l"/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Biển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báo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chỉ</a:t>
                      </a:r>
                      <a:r>
                        <a:rPr lang="en-US" sz="2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dẫn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vuông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, </a:t>
                      </a:r>
                    </a:p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hình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chữ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nhật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Nền</a:t>
                      </a:r>
                      <a:r>
                        <a:rPr lang="en-US" sz="2400" dirty="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xanh</a:t>
                      </a:r>
                      <a:endParaRPr lang="en-US" sz="24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21410"/>
                  </a:ext>
                </a:extLst>
              </a:tr>
            </a:tbl>
          </a:graphicData>
        </a:graphic>
      </p:graphicFrame>
      <p:pic>
        <p:nvPicPr>
          <p:cNvPr id="3" name="Picture 2" descr="Ý nghĩa của Biển báo cấm đi ngược chiều và mức phạt vi phạm">
            <a:extLst>
              <a:ext uri="{FF2B5EF4-FFF2-40B4-BE49-F238E27FC236}">
                <a16:creationId xmlns:a16="http://schemas.microsoft.com/office/drawing/2014/main" id="{5CC4433B-6C4C-43BD-A8B9-892E797FBD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886" l="16092" r="87644">
                        <a14:foregroundMark x1="31322" y1="46021" x2="77011" y2="43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08" r="14244" b="7584"/>
          <a:stretch/>
        </p:blipFill>
        <p:spPr bwMode="auto">
          <a:xfrm>
            <a:off x="9054061" y="1376293"/>
            <a:ext cx="1104275" cy="120131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id="{2298C0B7-BE09-48AD-B603-47415C1B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125" y="1376293"/>
            <a:ext cx="1104275" cy="110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iển báo giao thông _ Biển báo nguy hiểm _ Biển tam giác – Sabina">
            <a:extLst>
              <a:ext uri="{FF2B5EF4-FFF2-40B4-BE49-F238E27FC236}">
                <a16:creationId xmlns:a16="http://schemas.microsoft.com/office/drawing/2014/main" id="{002C9D4D-817E-4A5D-8363-E68833090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191" y="3139467"/>
            <a:ext cx="1373848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IỂU BIẾT VỀ BIỂN BÁO GIAO THÔNG ĐƯỜNG BỘ (Bậc Trung Thiện)">
            <a:extLst>
              <a:ext uri="{FF2B5EF4-FFF2-40B4-BE49-F238E27FC236}">
                <a16:creationId xmlns:a16="http://schemas.microsoft.com/office/drawing/2014/main" id="{FA48BB7B-ED9E-42EF-9B13-466F20334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8125" y="3139467"/>
            <a:ext cx="1256878" cy="11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Biển báo nơi đỗ xe dành cho người tàn tật R.446">
            <a:extLst>
              <a:ext uri="{FF2B5EF4-FFF2-40B4-BE49-F238E27FC236}">
                <a16:creationId xmlns:a16="http://schemas.microsoft.com/office/drawing/2014/main" id="{CA9EEB33-32E6-46EE-8D21-B01537922E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7" t="14527" r="24163" b="13181"/>
          <a:stretch/>
        </p:blipFill>
        <p:spPr bwMode="auto">
          <a:xfrm>
            <a:off x="9069053" y="4949105"/>
            <a:ext cx="1123596" cy="114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Biển báo Bến xe buýt, biển báo 434a">
            <a:extLst>
              <a:ext uri="{FF2B5EF4-FFF2-40B4-BE49-F238E27FC236}">
                <a16:creationId xmlns:a16="http://schemas.microsoft.com/office/drawing/2014/main" id="{03FB0442-4E06-427F-9384-8C97AC2A2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009" y="4805446"/>
            <a:ext cx="1032229" cy="13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5F365A-62CF-4AE6-9609-2361854D2404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109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43814F-241D-415D-AF17-36C15B1A087A}"/>
              </a:ext>
            </a:extLst>
          </p:cNvPr>
          <p:cNvGrpSpPr/>
          <p:nvPr/>
        </p:nvGrpSpPr>
        <p:grpSpPr>
          <a:xfrm>
            <a:off x="0" y="379408"/>
            <a:ext cx="8574374" cy="3967740"/>
            <a:chOff x="407577" y="1147175"/>
            <a:chExt cx="9157338" cy="438531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8758CA9-2C91-492B-87AF-C1E82A436626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5" name="Cloud 4">
                <a:extLst>
                  <a:ext uri="{FF2B5EF4-FFF2-40B4-BE49-F238E27FC236}">
                    <a16:creationId xmlns:a16="http://schemas.microsoft.com/office/drawing/2014/main" id="{9A2AD869-5EEE-4E82-93DF-685DF8C429E7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6" name="Cloud 5">
                <a:extLst>
                  <a:ext uri="{FF2B5EF4-FFF2-40B4-BE49-F238E27FC236}">
                    <a16:creationId xmlns:a16="http://schemas.microsoft.com/office/drawing/2014/main" id="{3F16FFD0-3E62-4D89-9A92-168365EB92A4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2D587E91-F7D4-4131-8343-75E5E6EAD9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2F901C-2807-4420-A7EC-0C2ED5C78F68}"/>
                </a:ext>
              </a:extLst>
            </p:cNvPr>
            <p:cNvSpPr txBox="1"/>
            <p:nvPr/>
          </p:nvSpPr>
          <p:spPr>
            <a:xfrm>
              <a:off x="1820846" y="1966491"/>
              <a:ext cx="7001911" cy="2475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cấm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trắng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tam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đỏ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nền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196" name="Picture 4" descr="Cute girl standing near road sign Royalty Free Vector Image">
            <a:extLst>
              <a:ext uri="{FF2B5EF4-FFF2-40B4-BE49-F238E27FC236}">
                <a16:creationId xmlns:a16="http://schemas.microsoft.com/office/drawing/2014/main" id="{1B11916C-4A5F-4480-8924-C7FA5EA1A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42"/>
          <a:stretch/>
        </p:blipFill>
        <p:spPr bwMode="auto">
          <a:xfrm>
            <a:off x="7648719" y="2293494"/>
            <a:ext cx="4369849" cy="3948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10A64FE-FEAE-4F1E-8E77-5356DD6A67BA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331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C50D7F3-9E4C-4952-8677-2443EF7F38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12526" y="2234479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D4D0C3-9341-4849-B776-84ECBDB2CB3B}"/>
              </a:ext>
            </a:extLst>
          </p:cNvPr>
          <p:cNvSpPr txBox="1"/>
          <p:nvPr/>
        </p:nvSpPr>
        <p:spPr>
          <a:xfrm>
            <a:off x="1276147" y="1844736"/>
            <a:ext cx="10326013" cy="3890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D0E8CA-7A76-41F3-A205-D1DFB3F125C2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69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637A2-5914-4345-89D0-FD46DF9EF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744" y="266467"/>
            <a:ext cx="8379502" cy="59070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8C58EE5-A0C9-4C31-9A83-0EA920D1DD63}"/>
              </a:ext>
            </a:extLst>
          </p:cNvPr>
          <p:cNvGrpSpPr/>
          <p:nvPr/>
        </p:nvGrpSpPr>
        <p:grpSpPr>
          <a:xfrm>
            <a:off x="5261548" y="1304925"/>
            <a:ext cx="3815777" cy="1753067"/>
            <a:chOff x="5261548" y="1304925"/>
            <a:chExt cx="3815777" cy="17530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C96A5A-3EA7-4AF6-8677-D7FAA6EE68F5}"/>
                </a:ext>
              </a:extLst>
            </p:cNvPr>
            <p:cNvSpPr/>
            <p:nvPr/>
          </p:nvSpPr>
          <p:spPr>
            <a:xfrm>
              <a:off x="5261548" y="2008681"/>
              <a:ext cx="1049311" cy="1049311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92270E98-CC6B-42FE-9AE4-F2E78676A524}"/>
                </a:ext>
              </a:extLst>
            </p:cNvPr>
            <p:cNvCxnSpPr>
              <a:stCxn id="4" idx="6"/>
            </p:cNvCxnSpPr>
            <p:nvPr/>
          </p:nvCxnSpPr>
          <p:spPr>
            <a:xfrm flipV="1">
              <a:off x="6310859" y="1304925"/>
              <a:ext cx="2766466" cy="122841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C66229B-C2BA-49AD-ABF4-12A8F655DACD}"/>
              </a:ext>
            </a:extLst>
          </p:cNvPr>
          <p:cNvSpPr/>
          <p:nvPr/>
        </p:nvSpPr>
        <p:spPr>
          <a:xfrm>
            <a:off x="9077325" y="733597"/>
            <a:ext cx="2981326" cy="122841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Biển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báo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sang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đường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dành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cho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người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đi</a:t>
            </a:r>
            <a:r>
              <a:rPr lang="en-US" sz="2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600" b="1" dirty="0" err="1">
                <a:solidFill>
                  <a:schemeClr val="accent2">
                    <a:lumMod val="75000"/>
                  </a:schemeClr>
                </a:solidFill>
              </a:rPr>
              <a:t>bộ</a:t>
            </a:r>
            <a:endParaRPr lang="vi-VN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6" name="Picture 2" descr="Biển báo đường người đi bộ sang ngang R.423a, R.423b">
            <a:extLst>
              <a:ext uri="{FF2B5EF4-FFF2-40B4-BE49-F238E27FC236}">
                <a16:creationId xmlns:a16="http://schemas.microsoft.com/office/drawing/2014/main" id="{BA2C1151-0039-46C0-8CC1-56EA2CEE6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r="17488"/>
          <a:stretch/>
        </p:blipFill>
        <p:spPr bwMode="auto">
          <a:xfrm>
            <a:off x="9470505" y="2533336"/>
            <a:ext cx="2194966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8A7D3C-355F-4564-B867-236FED24ECDB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2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016FDA-7512-45C0-94FE-A0C3A7ABC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928915"/>
            <a:ext cx="12192000" cy="592908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904023E-7ED6-4F9A-9961-B6813DC113AB}"/>
              </a:ext>
            </a:extLst>
          </p:cNvPr>
          <p:cNvGrpSpPr/>
          <p:nvPr/>
        </p:nvGrpSpPr>
        <p:grpSpPr>
          <a:xfrm>
            <a:off x="179881" y="194871"/>
            <a:ext cx="6880485" cy="2833142"/>
            <a:chOff x="407577" y="1147175"/>
            <a:chExt cx="9157338" cy="43853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96557DC-486B-4016-B9DC-4961878EE160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7" name="Cloud 6">
                <a:extLst>
                  <a:ext uri="{FF2B5EF4-FFF2-40B4-BE49-F238E27FC236}">
                    <a16:creationId xmlns:a16="http://schemas.microsoft.com/office/drawing/2014/main" id="{3C99F257-CDEE-499E-916A-21AA369482C3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8" name="Cloud 7">
                <a:extLst>
                  <a:ext uri="{FF2B5EF4-FFF2-40B4-BE49-F238E27FC236}">
                    <a16:creationId xmlns:a16="http://schemas.microsoft.com/office/drawing/2014/main" id="{92CE1B0B-2DE8-48BD-8026-12661EDBA906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1AF9794-198A-4828-8EF5-BB95B72B41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9D0A0C-61E1-49E6-BA8B-FA485E584825}"/>
                </a:ext>
              </a:extLst>
            </p:cNvPr>
            <p:cNvSpPr txBox="1"/>
            <p:nvPr/>
          </p:nvSpPr>
          <p:spPr>
            <a:xfrm>
              <a:off x="1820846" y="1966491"/>
              <a:ext cx="7001911" cy="3194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đảm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an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toàn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tuân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thủ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biển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báo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4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4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44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13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4988302" y="186355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3</a:t>
            </a:r>
            <a:endParaRPr lang="vi-VN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CỘNG ĐỒNG ĐỊA PHƯƠNG</a:t>
            </a:r>
            <a:endParaRPr lang="vi-VN" sz="48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825708" y="4475476"/>
            <a:ext cx="80769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17A176"/>
                </a:solidFill>
                <a:latin typeface="+mj-lt"/>
              </a:rPr>
              <a:t>HOẠT ĐỘNG </a:t>
            </a:r>
          </a:p>
          <a:p>
            <a:pPr algn="ctr"/>
            <a:r>
              <a:rPr lang="en-US" sz="6000" dirty="0">
                <a:solidFill>
                  <a:srgbClr val="17A176"/>
                </a:solidFill>
                <a:latin typeface="+mj-lt"/>
              </a:rPr>
              <a:t>GIAO THÔNG</a:t>
            </a:r>
            <a:endParaRPr lang="vi-VN" sz="6000" dirty="0">
              <a:solidFill>
                <a:srgbClr val="17A176"/>
              </a:solidFill>
              <a:latin typeface="+mj-lt"/>
            </a:endParaRPr>
          </a:p>
        </p:txBody>
      </p:sp>
      <p:pic>
        <p:nvPicPr>
          <p:cNvPr id="1026" name="Picture 2" descr="Types transport concept cartoon style Royalty Free Vector">
            <a:extLst>
              <a:ext uri="{FF2B5EF4-FFF2-40B4-BE49-F238E27FC236}">
                <a16:creationId xmlns:a16="http://schemas.microsoft.com/office/drawing/2014/main" id="{A73DC3C5-80A0-47D6-AAED-145C079B37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08"/>
          <a:stretch/>
        </p:blipFill>
        <p:spPr bwMode="auto">
          <a:xfrm>
            <a:off x="6125253" y="1751104"/>
            <a:ext cx="5505450" cy="499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2A34B7-47E3-4975-A4E9-38B65EF062AB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EEED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9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5194DB-9AED-409E-8ABC-5DEEF8F166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6408"/>
          <a:stretch/>
        </p:blipFill>
        <p:spPr>
          <a:xfrm>
            <a:off x="1350066" y="1254137"/>
            <a:ext cx="1108212" cy="1085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0CC0F-B717-4466-A442-A4516191E3D4}"/>
              </a:ext>
            </a:extLst>
          </p:cNvPr>
          <p:cNvSpPr txBox="1"/>
          <p:nvPr/>
        </p:nvSpPr>
        <p:spPr>
          <a:xfrm>
            <a:off x="2153477" y="1385880"/>
            <a:ext cx="924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Hằng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,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thường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8B5C75-0A0D-474A-808B-A2946A61C833}"/>
              </a:ext>
            </a:extLst>
          </p:cNvPr>
          <p:cNvGrpSpPr/>
          <p:nvPr/>
        </p:nvGrpSpPr>
        <p:grpSpPr>
          <a:xfrm rot="20688847">
            <a:off x="371550" y="4189182"/>
            <a:ext cx="2043120" cy="2043120"/>
            <a:chOff x="4166543" y="3304310"/>
            <a:chExt cx="2043120" cy="204312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A0C9D2D-D8A1-43F4-9167-F5F366DD52AB}"/>
                </a:ext>
              </a:extLst>
            </p:cNvPr>
            <p:cNvSpPr/>
            <p:nvPr/>
          </p:nvSpPr>
          <p:spPr>
            <a:xfrm>
              <a:off x="4166543" y="330431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0" name="Picture 2" descr="Premium Vector | Cartoon bicycle">
              <a:extLst>
                <a:ext uri="{FF2B5EF4-FFF2-40B4-BE49-F238E27FC236}">
                  <a16:creationId xmlns:a16="http://schemas.microsoft.com/office/drawing/2014/main" id="{C82DF804-FCF6-4748-8706-BB0DDA566C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35" r="3296" b="17587"/>
            <a:stretch/>
          </p:blipFill>
          <p:spPr bwMode="auto">
            <a:xfrm>
              <a:off x="4204889" y="3647925"/>
              <a:ext cx="1966427" cy="1355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811DA0A-38E9-4FB9-84E7-63B0C7DC418F}"/>
              </a:ext>
            </a:extLst>
          </p:cNvPr>
          <p:cNvGrpSpPr/>
          <p:nvPr/>
        </p:nvGrpSpPr>
        <p:grpSpPr>
          <a:xfrm rot="814682">
            <a:off x="2500947" y="2770365"/>
            <a:ext cx="2043121" cy="2043120"/>
            <a:chOff x="4052880" y="3210616"/>
            <a:chExt cx="2043121" cy="204312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ACE5D3CA-65A4-412B-B621-FEB8D911A78F}"/>
                </a:ext>
              </a:extLst>
            </p:cNvPr>
            <p:cNvSpPr/>
            <p:nvPr/>
          </p:nvSpPr>
          <p:spPr>
            <a:xfrm>
              <a:off x="4052880" y="3210616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2" name="Picture 4" descr="Cute cartoon moped Royalty Free Vector Image - VectorStock">
              <a:extLst>
                <a:ext uri="{FF2B5EF4-FFF2-40B4-BE49-F238E27FC236}">
                  <a16:creationId xmlns:a16="http://schemas.microsoft.com/office/drawing/2014/main" id="{1242F7CF-0A55-4BA0-8636-2F2F368F2CF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80" t="12323" r="13901" b="20208"/>
            <a:stretch/>
          </p:blipFill>
          <p:spPr bwMode="auto">
            <a:xfrm>
              <a:off x="4052880" y="3496454"/>
              <a:ext cx="2043121" cy="1519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1E80F401-EBCA-43F6-AC6E-9D4F1A8A818D}"/>
              </a:ext>
            </a:extLst>
          </p:cNvPr>
          <p:cNvGrpSpPr/>
          <p:nvPr/>
        </p:nvGrpSpPr>
        <p:grpSpPr>
          <a:xfrm rot="861114">
            <a:off x="4754375" y="3925657"/>
            <a:ext cx="2068593" cy="2043120"/>
            <a:chOff x="4739390" y="4386260"/>
            <a:chExt cx="2068593" cy="204312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3BDF17E-58D9-497E-A53D-414582A4F65D}"/>
                </a:ext>
              </a:extLst>
            </p:cNvPr>
            <p:cNvSpPr/>
            <p:nvPr/>
          </p:nvSpPr>
          <p:spPr>
            <a:xfrm rot="20688847">
              <a:off x="4752128" y="438626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54" name="Picture 6" descr="How to Draw a Cartoon Car in 12 Steps - EasyLineDrawing">
              <a:extLst>
                <a:ext uri="{FF2B5EF4-FFF2-40B4-BE49-F238E27FC236}">
                  <a16:creationId xmlns:a16="http://schemas.microsoft.com/office/drawing/2014/main" id="{B29058BD-9A12-4179-A474-10BCAD7EF2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999" b="21418"/>
            <a:stretch/>
          </p:blipFill>
          <p:spPr bwMode="auto">
            <a:xfrm rot="20553622">
              <a:off x="4739390" y="4898573"/>
              <a:ext cx="2068593" cy="9247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6273B99-4CC6-4628-98CF-EC237382F82D}"/>
              </a:ext>
            </a:extLst>
          </p:cNvPr>
          <p:cNvGrpSpPr/>
          <p:nvPr/>
        </p:nvGrpSpPr>
        <p:grpSpPr>
          <a:xfrm rot="471564">
            <a:off x="7275305" y="2851551"/>
            <a:ext cx="2043120" cy="2043120"/>
            <a:chOff x="7247597" y="2407440"/>
            <a:chExt cx="2043120" cy="204312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3458AA5-F18A-4B7C-9533-8B909AC84108}"/>
                </a:ext>
              </a:extLst>
            </p:cNvPr>
            <p:cNvSpPr/>
            <p:nvPr/>
          </p:nvSpPr>
          <p:spPr>
            <a:xfrm rot="814682">
              <a:off x="7247597" y="2407440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8" name="Picture 10" descr="Bus Cartoon Images, Stock Photos &amp;amp; Vectors | Shutterstock">
              <a:extLst>
                <a:ext uri="{FF2B5EF4-FFF2-40B4-BE49-F238E27FC236}">
                  <a16:creationId xmlns:a16="http://schemas.microsoft.com/office/drawing/2014/main" id="{2636941E-B1A7-491C-93CE-9EBB1798274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167"/>
            <a:stretch/>
          </p:blipFill>
          <p:spPr bwMode="auto">
            <a:xfrm>
              <a:off x="7372019" y="2907319"/>
              <a:ext cx="1794275" cy="10347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D1EE5A-0413-4177-B4B1-53F8A8ADC6CD}"/>
              </a:ext>
            </a:extLst>
          </p:cNvPr>
          <p:cNvGrpSpPr/>
          <p:nvPr/>
        </p:nvGrpSpPr>
        <p:grpSpPr>
          <a:xfrm>
            <a:off x="9902333" y="3496454"/>
            <a:ext cx="2199982" cy="2043120"/>
            <a:chOff x="9316100" y="3443761"/>
            <a:chExt cx="2199982" cy="204312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DEEFE9C6-2333-47DD-93FA-0CDD7869F68F}"/>
                </a:ext>
              </a:extLst>
            </p:cNvPr>
            <p:cNvSpPr/>
            <p:nvPr/>
          </p:nvSpPr>
          <p:spPr>
            <a:xfrm rot="21549961">
              <a:off x="9394532" y="3443761"/>
              <a:ext cx="2043120" cy="2043120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60" name="Picture 12" descr="Cartoon Wooden Boat High Res Stock Images | Shutterstock">
              <a:extLst>
                <a:ext uri="{FF2B5EF4-FFF2-40B4-BE49-F238E27FC236}">
                  <a16:creationId xmlns:a16="http://schemas.microsoft.com/office/drawing/2014/main" id="{98C72F22-696A-4692-96C4-D5DC434530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90"/>
            <a:stretch/>
          </p:blipFill>
          <p:spPr bwMode="auto">
            <a:xfrm rot="229172">
              <a:off x="9316100" y="4173748"/>
              <a:ext cx="2199982" cy="942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F6B299DD-C6B2-4FC7-AD6A-A983B86D7C2F}"/>
              </a:ext>
            </a:extLst>
          </p:cNvPr>
          <p:cNvSpPr/>
          <p:nvPr/>
        </p:nvSpPr>
        <p:spPr>
          <a:xfrm>
            <a:off x="9724912" y="6557131"/>
            <a:ext cx="1775012" cy="2347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609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8976" y="2582451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903179" y="1782978"/>
            <a:ext cx="10677794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Minh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dụng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du </a:t>
            </a:r>
            <a:r>
              <a:rPr lang="en-US" sz="2800" dirty="0" err="1"/>
              <a:t>lịch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đình</a:t>
            </a:r>
            <a:r>
              <a:rPr lang="en-US" sz="2800" dirty="0"/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BB9094-1E88-491B-8DD7-57219DBFCD2A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377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11D65C-FF00-485C-9094-7EDB7B1D31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EF8F6"/>
              </a:clrFrom>
              <a:clrTo>
                <a:srgbClr val="DEF8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7816" y="299800"/>
            <a:ext cx="7496566" cy="59744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56EAA9D-9FE5-4B1B-B602-CE0EA24652D4}"/>
              </a:ext>
            </a:extLst>
          </p:cNvPr>
          <p:cNvGrpSpPr/>
          <p:nvPr/>
        </p:nvGrpSpPr>
        <p:grpSpPr>
          <a:xfrm>
            <a:off x="472385" y="819150"/>
            <a:ext cx="1858781" cy="685800"/>
            <a:chOff x="630256" y="2743200"/>
            <a:chExt cx="1858781" cy="6858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570E087D-D737-4994-953E-4B4142F2501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FEFDE69-46FE-44E4-BD47-2DA050FC9E2C}"/>
                </a:ext>
              </a:extLst>
            </p:cNvPr>
            <p:cNvSpPr txBox="1"/>
            <p:nvPr/>
          </p:nvSpPr>
          <p:spPr>
            <a:xfrm>
              <a:off x="712690" y="2805440"/>
              <a:ext cx="1733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Máy</a:t>
              </a:r>
              <a:r>
                <a:rPr lang="en-US" sz="3200" dirty="0"/>
                <a:t> bay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5EBF994-2856-4F9A-807D-3BCA13AA88C2}"/>
              </a:ext>
            </a:extLst>
          </p:cNvPr>
          <p:cNvGrpSpPr/>
          <p:nvPr/>
        </p:nvGrpSpPr>
        <p:grpSpPr>
          <a:xfrm>
            <a:off x="9861666" y="819150"/>
            <a:ext cx="1858781" cy="685800"/>
            <a:chOff x="630256" y="2743200"/>
            <a:chExt cx="1858781" cy="685800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1955CC77-4169-4A2D-B0AA-D9BB0D12B001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3A7E61-5F80-4B37-8276-24D97C310E40}"/>
                </a:ext>
              </a:extLst>
            </p:cNvPr>
            <p:cNvSpPr txBox="1"/>
            <p:nvPr/>
          </p:nvSpPr>
          <p:spPr>
            <a:xfrm>
              <a:off x="1093690" y="2805440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Ô </a:t>
              </a:r>
              <a:r>
                <a:rPr lang="en-US" sz="3200" dirty="0" err="1"/>
                <a:t>tô</a:t>
              </a:r>
              <a:endParaRPr lang="en-US" sz="32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09B0CB5-47D4-405E-ACE5-D1BC08B6C3D6}"/>
              </a:ext>
            </a:extLst>
          </p:cNvPr>
          <p:cNvGrpSpPr/>
          <p:nvPr/>
        </p:nvGrpSpPr>
        <p:grpSpPr>
          <a:xfrm>
            <a:off x="472385" y="3752850"/>
            <a:ext cx="1858781" cy="685800"/>
            <a:chOff x="630256" y="2743200"/>
            <a:chExt cx="1858781" cy="68580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C128B11-6990-434C-9D44-760D906AAE8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308683-2265-488C-B501-E28DA2D63D84}"/>
                </a:ext>
              </a:extLst>
            </p:cNvPr>
            <p:cNvSpPr txBox="1"/>
            <p:nvPr/>
          </p:nvSpPr>
          <p:spPr>
            <a:xfrm>
              <a:off x="712690" y="2805440"/>
              <a:ext cx="16866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Tàu</a:t>
              </a:r>
              <a:r>
                <a:rPr lang="en-US" sz="3200" dirty="0"/>
                <a:t> </a:t>
              </a:r>
              <a:r>
                <a:rPr lang="en-US" sz="3200" dirty="0" err="1"/>
                <a:t>hỏa</a:t>
              </a:r>
              <a:endParaRPr lang="en-US" sz="32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FCF465A-7EB1-425D-956A-00E114EAEEB9}"/>
              </a:ext>
            </a:extLst>
          </p:cNvPr>
          <p:cNvGrpSpPr/>
          <p:nvPr/>
        </p:nvGrpSpPr>
        <p:grpSpPr>
          <a:xfrm>
            <a:off x="9860834" y="3714065"/>
            <a:ext cx="1858781" cy="685800"/>
            <a:chOff x="630256" y="2743200"/>
            <a:chExt cx="1858781" cy="685800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8927EBF-9D01-4EF0-A41F-64A1A39B4B8D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49E17C-B98B-4C3D-A6A9-6F43ACC241D7}"/>
                </a:ext>
              </a:extLst>
            </p:cNvPr>
            <p:cNvSpPr txBox="1"/>
            <p:nvPr/>
          </p:nvSpPr>
          <p:spPr>
            <a:xfrm>
              <a:off x="674590" y="2805440"/>
              <a:ext cx="17780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Tàu</a:t>
              </a:r>
              <a:r>
                <a:rPr lang="en-US" sz="3200" dirty="0"/>
                <a:t> </a:t>
              </a:r>
              <a:r>
                <a:rPr lang="en-US" sz="3200" dirty="0" err="1"/>
                <a:t>thủy</a:t>
              </a:r>
              <a:endParaRPr lang="en-US" sz="3200" dirty="0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439ADD4-D8D9-4EDC-8106-449E90315E89}"/>
              </a:ext>
            </a:extLst>
          </p:cNvPr>
          <p:cNvSpPr txBox="1"/>
          <p:nvPr/>
        </p:nvSpPr>
        <p:spPr>
          <a:xfrm>
            <a:off x="266678" y="1797902"/>
            <a:ext cx="2066592" cy="1305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hàng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1B1357-A7BB-4D9D-BE96-AD823BC2E72A}"/>
              </a:ext>
            </a:extLst>
          </p:cNvPr>
          <p:cNvSpPr txBox="1"/>
          <p:nvPr/>
        </p:nvSpPr>
        <p:spPr>
          <a:xfrm>
            <a:off x="9702333" y="1562549"/>
            <a:ext cx="2204450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bộ</a:t>
            </a:r>
            <a:endParaRPr 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B66061-845E-439A-9EA6-6A93F5517AC6}"/>
              </a:ext>
            </a:extLst>
          </p:cNvPr>
          <p:cNvSpPr txBox="1"/>
          <p:nvPr/>
        </p:nvSpPr>
        <p:spPr>
          <a:xfrm>
            <a:off x="156371" y="4598777"/>
            <a:ext cx="2282997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sắt</a:t>
            </a:r>
            <a:endParaRPr 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943240-819D-4928-8268-0D70FF39A9DE}"/>
              </a:ext>
            </a:extLst>
          </p:cNvPr>
          <p:cNvSpPr txBox="1"/>
          <p:nvPr/>
        </p:nvSpPr>
        <p:spPr>
          <a:xfrm>
            <a:off x="9548537" y="4598776"/>
            <a:ext cx="2483373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è"/>
            </a:pP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Đường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thủy</a:t>
            </a:r>
            <a:endParaRPr 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475FDB2-E644-4A19-9884-D1D93B35460B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40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2826" y="393068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1608029" y="239926"/>
            <a:ext cx="801222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Quan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ích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4AEFC7-E367-4DDC-BA21-2A5BCDB96221}"/>
              </a:ext>
            </a:extLst>
          </p:cNvPr>
          <p:cNvGrpSpPr/>
          <p:nvPr/>
        </p:nvGrpSpPr>
        <p:grpSpPr>
          <a:xfrm>
            <a:off x="-80454" y="1694089"/>
            <a:ext cx="5800725" cy="4514850"/>
            <a:chOff x="2990623" y="1766661"/>
            <a:chExt cx="5800725" cy="45148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F02602-7EBC-4E31-A6DF-FB49EAE23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EAF6F4"/>
                </a:clrFrom>
                <a:clrTo>
                  <a:srgbClr val="EAF6F4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370"/>
            <a:stretch/>
          </p:blipFill>
          <p:spPr>
            <a:xfrm>
              <a:off x="3244083" y="1766661"/>
              <a:ext cx="5547265" cy="451485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4FDB0F-8A28-4568-AE7B-F38FDB3C9B08}"/>
                </a:ext>
              </a:extLst>
            </p:cNvPr>
            <p:cNvSpPr/>
            <p:nvPr/>
          </p:nvSpPr>
          <p:spPr>
            <a:xfrm>
              <a:off x="2990623" y="5633811"/>
              <a:ext cx="581025" cy="6477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D8F9BD5-6CDE-4845-8618-756C9F36B9C9}"/>
              </a:ext>
            </a:extLst>
          </p:cNvPr>
          <p:cNvGrpSpPr/>
          <p:nvPr/>
        </p:nvGrpSpPr>
        <p:grpSpPr>
          <a:xfrm>
            <a:off x="5990091" y="2640337"/>
            <a:ext cx="1858781" cy="685800"/>
            <a:chOff x="630256" y="2743200"/>
            <a:chExt cx="1858781" cy="685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3D497917-00BC-4309-B6BE-6945AB0F76B9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C90353-A1E0-4F1A-A79E-8C45D0172C3D}"/>
                </a:ext>
              </a:extLst>
            </p:cNvPr>
            <p:cNvSpPr txBox="1"/>
            <p:nvPr/>
          </p:nvSpPr>
          <p:spPr>
            <a:xfrm>
              <a:off x="712690" y="2805440"/>
              <a:ext cx="17331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Máy</a:t>
              </a:r>
              <a:r>
                <a:rPr lang="en-US" sz="3200" dirty="0"/>
                <a:t> bay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1F6DC7-EBD8-4C27-894E-56059022F08D}"/>
              </a:ext>
            </a:extLst>
          </p:cNvPr>
          <p:cNvGrpSpPr/>
          <p:nvPr/>
        </p:nvGrpSpPr>
        <p:grpSpPr>
          <a:xfrm>
            <a:off x="8112565" y="2640337"/>
            <a:ext cx="1858781" cy="685800"/>
            <a:chOff x="630256" y="2743200"/>
            <a:chExt cx="1858781" cy="6858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1FE2FD4-D00B-40B7-895F-6E6FD4C9D6C8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801D750-6526-4FE7-89EC-B93D53A3FDF7}"/>
                </a:ext>
              </a:extLst>
            </p:cNvPr>
            <p:cNvSpPr txBox="1"/>
            <p:nvPr/>
          </p:nvSpPr>
          <p:spPr>
            <a:xfrm>
              <a:off x="1093690" y="2805440"/>
              <a:ext cx="9589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Ô </a:t>
              </a:r>
              <a:r>
                <a:rPr lang="en-US" sz="3200" dirty="0" err="1"/>
                <a:t>tô</a:t>
              </a:r>
              <a:endParaRPr lang="en-US" sz="32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E6792FE-993F-483B-9AA3-D47B777F5C10}"/>
              </a:ext>
            </a:extLst>
          </p:cNvPr>
          <p:cNvGrpSpPr/>
          <p:nvPr/>
        </p:nvGrpSpPr>
        <p:grpSpPr>
          <a:xfrm>
            <a:off x="10235039" y="2598015"/>
            <a:ext cx="1858781" cy="685800"/>
            <a:chOff x="630256" y="2743200"/>
            <a:chExt cx="1858781" cy="68580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C9F7FB7B-7543-4280-BB99-729736D5E63B}"/>
                </a:ext>
              </a:extLst>
            </p:cNvPr>
            <p:cNvSpPr/>
            <p:nvPr/>
          </p:nvSpPr>
          <p:spPr>
            <a:xfrm>
              <a:off x="630256" y="2743200"/>
              <a:ext cx="1858781" cy="6858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CBE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4B693BA-54C5-4C84-B9B9-92F66D9DA6F1}"/>
                </a:ext>
              </a:extLst>
            </p:cNvPr>
            <p:cNvSpPr txBox="1"/>
            <p:nvPr/>
          </p:nvSpPr>
          <p:spPr>
            <a:xfrm>
              <a:off x="674590" y="2805440"/>
              <a:ext cx="177805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/>
                <a:t>Tàu</a:t>
              </a:r>
              <a:r>
                <a:rPr lang="en-US" sz="3200" dirty="0"/>
                <a:t> </a:t>
              </a:r>
              <a:r>
                <a:rPr lang="en-US" sz="3200" dirty="0" err="1"/>
                <a:t>thủy</a:t>
              </a:r>
              <a:endParaRPr lang="en-US" sz="3200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D9FC014-F6BF-481D-8984-7C42CFF4AB74}"/>
              </a:ext>
            </a:extLst>
          </p:cNvPr>
          <p:cNvSpPr txBox="1"/>
          <p:nvPr/>
        </p:nvSpPr>
        <p:spPr>
          <a:xfrm>
            <a:off x="6604305" y="3602012"/>
            <a:ext cx="4902304" cy="1682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di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chuyển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è"/>
            </a:pP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Vận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chuyển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hàng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srgbClr val="FF0000"/>
                </a:solidFill>
                <a:sym typeface="Wingdings" panose="05000000000000000000" pitchFamily="2" charset="2"/>
              </a:rPr>
              <a:t>hóa</a:t>
            </a:r>
            <a:r>
              <a:rPr 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521FAF-FB3A-4DA9-880A-2D2E220C91FA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730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E84E742-03E2-4BB5-97FE-CAC7BE27CF54}"/>
              </a:ext>
            </a:extLst>
          </p:cNvPr>
          <p:cNvSpPr txBox="1"/>
          <p:nvPr/>
        </p:nvSpPr>
        <p:spPr>
          <a:xfrm>
            <a:off x="1264171" y="1478906"/>
            <a:ext cx="10927829" cy="1305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tiện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 </a:t>
            </a:r>
            <a:r>
              <a:rPr lang="en-US" sz="2800" dirty="0" err="1"/>
              <a:t>tương</a:t>
            </a:r>
            <a:r>
              <a:rPr lang="en-US" sz="2800" dirty="0"/>
              <a:t> </a:t>
            </a:r>
            <a:r>
              <a:rPr lang="en-US" sz="2800" dirty="0" err="1"/>
              <a:t>ứng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loại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: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r>
              <a:rPr lang="en-US" sz="2800" dirty="0"/>
              <a:t>,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,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sắt</a:t>
            </a:r>
            <a:r>
              <a:rPr lang="en-US" sz="2800" dirty="0"/>
              <a:t>,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thủy</a:t>
            </a:r>
            <a:r>
              <a:rPr lang="en-US" sz="2800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1679683-87B1-4148-A199-5F927FC6C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44" y="2131488"/>
            <a:ext cx="907027" cy="914401"/>
          </a:xfrm>
          <a:prstGeom prst="rect">
            <a:avLst/>
          </a:prstGeom>
        </p:spPr>
      </p:pic>
      <p:pic>
        <p:nvPicPr>
          <p:cNvPr id="3076" name="Picture 4" descr="Cartoon Transportation Vector Stock Vector - Illustration of airplane,  graphic: 9060936">
            <a:extLst>
              <a:ext uri="{FF2B5EF4-FFF2-40B4-BE49-F238E27FC236}">
                <a16:creationId xmlns:a16="http://schemas.microsoft.com/office/drawing/2014/main" id="{30D6D47F-3A8F-4FFE-9BB5-39243660EC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3" t="51945" b="28198"/>
          <a:stretch/>
        </p:blipFill>
        <p:spPr bwMode="auto">
          <a:xfrm>
            <a:off x="9577020" y="0"/>
            <a:ext cx="2614980" cy="1836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artoon Transportation Vector Stock Vector - Illustration of airplane,  graphic: 9060936">
            <a:extLst>
              <a:ext uri="{FF2B5EF4-FFF2-40B4-BE49-F238E27FC236}">
                <a16:creationId xmlns:a16="http://schemas.microsoft.com/office/drawing/2014/main" id="{8B9DBF50-F565-4479-ACF1-637C7DAF3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1" t="22431" r="37862" b="54237"/>
          <a:stretch/>
        </p:blipFill>
        <p:spPr bwMode="auto">
          <a:xfrm>
            <a:off x="2833024" y="2903352"/>
            <a:ext cx="2453156" cy="215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ransport cartoon style stock illustration. Illustration of isolated -  16649199">
            <a:extLst>
              <a:ext uri="{FF2B5EF4-FFF2-40B4-BE49-F238E27FC236}">
                <a16:creationId xmlns:a16="http://schemas.microsoft.com/office/drawing/2014/main" id="{1CB7DB80-A001-44F7-9E52-7F4C7C21A7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10" b="62356"/>
          <a:stretch/>
        </p:blipFill>
        <p:spPr bwMode="auto">
          <a:xfrm>
            <a:off x="-358514" y="4275628"/>
            <a:ext cx="3245370" cy="196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remium Vector | Funny cartoon vehicles and cars set">
            <a:extLst>
              <a:ext uri="{FF2B5EF4-FFF2-40B4-BE49-F238E27FC236}">
                <a16:creationId xmlns:a16="http://schemas.microsoft.com/office/drawing/2014/main" id="{96CD89C4-BFB3-490B-A5A0-4A7A23BE0D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2" t="60060" b="2705"/>
          <a:stretch/>
        </p:blipFill>
        <p:spPr bwMode="auto">
          <a:xfrm>
            <a:off x="8585382" y="3810024"/>
            <a:ext cx="3401986" cy="2502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Set cartoon transport transportation theme Vector Image">
            <a:extLst>
              <a:ext uri="{FF2B5EF4-FFF2-40B4-BE49-F238E27FC236}">
                <a16:creationId xmlns:a16="http://schemas.microsoft.com/office/drawing/2014/main" id="{78392474-2493-4F1C-B854-E63D37717A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t="6105" r="52046" b="74864"/>
          <a:stretch/>
        </p:blipFill>
        <p:spPr bwMode="auto">
          <a:xfrm rot="356376">
            <a:off x="5394797" y="4513114"/>
            <a:ext cx="2427956" cy="222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EC38DB4-4A7F-4899-89D8-EC73AFFE53B7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69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093434-CEDA-4F70-AD65-FDDA1487C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</a14:imgLayer>
                </a14:imgProps>
              </a:ext>
            </a:extLst>
          </a:blip>
          <a:srcRect t="5419"/>
          <a:stretch/>
        </p:blipFill>
        <p:spPr>
          <a:xfrm>
            <a:off x="1968114" y="1460608"/>
            <a:ext cx="1166813" cy="9144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EDE5A2-A059-4464-B83C-B7115711DD3C}"/>
              </a:ext>
            </a:extLst>
          </p:cNvPr>
          <p:cNvSpPr txBox="1"/>
          <p:nvPr/>
        </p:nvSpPr>
        <p:spPr>
          <a:xfrm>
            <a:off x="3555472" y="1114890"/>
            <a:ext cx="838449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1303A4-8493-47C0-8A07-0E49368027BF}"/>
              </a:ext>
            </a:extLst>
          </p:cNvPr>
          <p:cNvGrpSpPr/>
          <p:nvPr/>
        </p:nvGrpSpPr>
        <p:grpSpPr>
          <a:xfrm>
            <a:off x="779394" y="3203696"/>
            <a:ext cx="8108468" cy="3049592"/>
            <a:chOff x="407577" y="1147175"/>
            <a:chExt cx="9157338" cy="43853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DAC7AD6-FC6D-4ABA-BD5E-FCC675CA74C6}"/>
                </a:ext>
              </a:extLst>
            </p:cNvPr>
            <p:cNvGrpSpPr/>
            <p:nvPr/>
          </p:nvGrpSpPr>
          <p:grpSpPr>
            <a:xfrm>
              <a:off x="407577" y="1147175"/>
              <a:ext cx="9157338" cy="4385310"/>
              <a:chOff x="407576" y="1147175"/>
              <a:chExt cx="10983022" cy="4385310"/>
            </a:xfrm>
          </p:grpSpPr>
          <p:sp>
            <p:nvSpPr>
              <p:cNvPr id="9" name="Cloud 8">
                <a:extLst>
                  <a:ext uri="{FF2B5EF4-FFF2-40B4-BE49-F238E27FC236}">
                    <a16:creationId xmlns:a16="http://schemas.microsoft.com/office/drawing/2014/main" id="{6CFC68D5-9AB2-406A-98A5-5F4458BD576B}"/>
                  </a:ext>
                </a:extLst>
              </p:cNvPr>
              <p:cNvSpPr/>
              <p:nvPr/>
            </p:nvSpPr>
            <p:spPr>
              <a:xfrm>
                <a:off x="1066800" y="1147175"/>
                <a:ext cx="10058400" cy="4206970"/>
              </a:xfrm>
              <a:prstGeom prst="cloud">
                <a:avLst/>
              </a:prstGeom>
              <a:solidFill>
                <a:srgbClr val="6CD0F5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0" name="Cloud 9">
                <a:extLst>
                  <a:ext uri="{FF2B5EF4-FFF2-40B4-BE49-F238E27FC236}">
                    <a16:creationId xmlns:a16="http://schemas.microsoft.com/office/drawing/2014/main" id="{01FC582D-66BA-4FAF-B8AF-E180CCA63788}"/>
                  </a:ext>
                </a:extLst>
              </p:cNvPr>
              <p:cNvSpPr/>
              <p:nvPr/>
            </p:nvSpPr>
            <p:spPr>
              <a:xfrm>
                <a:off x="1332197" y="1325515"/>
                <a:ext cx="10058401" cy="4206970"/>
              </a:xfrm>
              <a:prstGeom prst="cloud">
                <a:avLst/>
              </a:prstGeom>
              <a:solidFill>
                <a:schemeClr val="bg1"/>
              </a:solidFill>
              <a:ln w="38100">
                <a:solidFill>
                  <a:srgbClr val="6CD0F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E006DF4-AA2F-4346-95F1-C963E9A9A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5FF"/>
                  </a:clrFrom>
                  <a:clrTo>
                    <a:srgbClr val="FEF5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2453" l="0" r="98990">
                            <a14:foregroundMark x1="42424" y1="93396" x2="42424" y2="93396"/>
                            <a14:foregroundMark x1="58586" y1="93396" x2="58586" y2="93396"/>
                            <a14:foregroundMark x1="88889" y1="66038" x2="88889" y2="66038"/>
                            <a14:foregroundMark x1="92929" y1="54717" x2="92929" y2="54717"/>
                            <a14:foregroundMark x1="91919" y1="65094" x2="91919" y2="65094"/>
                            <a14:foregroundMark x1="93939" y1="31132" x2="93939" y2="31132"/>
                            <a14:foregroundMark x1="59596" y1="14151" x2="59596" y2="14151"/>
                            <a14:foregroundMark x1="60606" y1="11321" x2="60606" y2="11321"/>
                            <a14:foregroundMark x1="66667" y1="11321" x2="66667" y2="17925"/>
                            <a14:foregroundMark x1="26263" y1="48113" x2="0" y2="47170"/>
                            <a14:foregroundMark x1="0" y1="47170" x2="0" y2="47170"/>
                            <a14:foregroundMark x1="29293" y1="35849" x2="6061" y2="23585"/>
                            <a14:foregroundMark x1="6061" y1="23585" x2="0" y2="17925"/>
                            <a14:foregroundMark x1="30303" y1="30189" x2="30303" y2="3774"/>
                            <a14:foregroundMark x1="30303" y1="3774" x2="27273" y2="943"/>
                            <a14:foregroundMark x1="12121" y1="62264" x2="6061" y2="63208"/>
                            <a14:foregroundMark x1="18182" y1="76415" x2="17172" y2="80189"/>
                            <a14:foregroundMark x1="85859" y1="65094" x2="98990" y2="66981"/>
                            <a14:foregroundMark x1="83838" y1="77358" x2="92929" y2="80189"/>
                            <a14:foregroundMark x1="92929" y1="54717" x2="97980" y2="52830"/>
                            <a14:foregroundMark x1="88889" y1="47170" x2="97980" y2="48113"/>
                            <a14:foregroundMark x1="89899" y1="41509" x2="95960" y2="42453"/>
                            <a14:foregroundMark x1="13131" y1="29245" x2="29293" y2="30189"/>
                          </a14:backgroundRemoval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07576" y="1859562"/>
                <a:ext cx="2079051" cy="2226055"/>
              </a:xfrm>
              <a:prstGeom prst="roundRect">
                <a:avLst>
                  <a:gd name="adj" fmla="val 35715"/>
                </a:avLst>
              </a:prstGeom>
            </p:spPr>
          </p:pic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CAE9BC4-1C5F-4BC8-ABA2-6F69EA3B1C1F}"/>
                </a:ext>
              </a:extLst>
            </p:cNvPr>
            <p:cNvSpPr txBox="1"/>
            <p:nvPr/>
          </p:nvSpPr>
          <p:spPr>
            <a:xfrm>
              <a:off x="2141032" y="1918311"/>
              <a:ext cx="7001911" cy="2963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tiện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thường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chỉ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loại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tiện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giao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người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nhanh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hàng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hóa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khắp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nơi</a:t>
              </a:r>
              <a:r>
                <a:rPr lang="en-US" sz="2200" dirty="0">
                  <a:ln>
                    <a:solidFill>
                      <a:srgbClr val="3D871F"/>
                    </a:solidFill>
                  </a:ln>
                  <a:solidFill>
                    <a:srgbClr val="3D871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VN" sz="2200" dirty="0">
                <a:ln>
                  <a:solidFill>
                    <a:srgbClr val="3D871F"/>
                  </a:solidFill>
                </a:ln>
                <a:solidFill>
                  <a:srgbClr val="3D871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71E5C69-6430-49FC-B450-FFB3C9602D1B}"/>
              </a:ext>
            </a:extLst>
          </p:cNvPr>
          <p:cNvSpPr txBox="1"/>
          <p:nvPr/>
        </p:nvSpPr>
        <p:spPr>
          <a:xfrm>
            <a:off x="404498" y="2370758"/>
            <a:ext cx="11902189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V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9DBAFE-83C0-4CD2-8EF2-7D89CE9FB207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9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6CD3FE-2246-4A54-85F4-CE0313F9141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837" y="225755"/>
            <a:ext cx="894162" cy="99888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795DDD-0136-4C7F-965B-5352A5B953FD}"/>
              </a:ext>
            </a:extLst>
          </p:cNvPr>
          <p:cNvSpPr txBox="1"/>
          <p:nvPr/>
        </p:nvSpPr>
        <p:spPr>
          <a:xfrm>
            <a:off x="1382864" y="72615"/>
            <a:ext cx="8510644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yêu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*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ý </a:t>
            </a:r>
            <a:r>
              <a:rPr lang="en-US" sz="2800" dirty="0" err="1"/>
              <a:t>nghĩa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báo</a:t>
            </a:r>
            <a:r>
              <a:rPr lang="en-US" sz="2800" dirty="0"/>
              <a:t> </a:t>
            </a:r>
            <a:r>
              <a:rPr lang="en-US" sz="2800" dirty="0" err="1"/>
              <a:t>giao</a:t>
            </a:r>
            <a:r>
              <a:rPr lang="en-US" sz="2800" dirty="0"/>
              <a:t> </a:t>
            </a:r>
            <a:r>
              <a:rPr lang="en-US" sz="2800" dirty="0" err="1"/>
              <a:t>thông</a:t>
            </a:r>
            <a:r>
              <a:rPr lang="en-US" sz="2800" dirty="0"/>
              <a:t>.</a:t>
            </a:r>
          </a:p>
        </p:txBody>
      </p:sp>
      <p:pic>
        <p:nvPicPr>
          <p:cNvPr id="4100" name="Picture 4" descr="Biển số P.103abc Cấm xe ôtô | Liên hệ nhà sản xuất giá rẻ nhất Hà Nội Châu  Hưng 247">
            <a:extLst>
              <a:ext uri="{FF2B5EF4-FFF2-40B4-BE49-F238E27FC236}">
                <a16:creationId xmlns:a16="http://schemas.microsoft.com/office/drawing/2014/main" id="{E9305781-8671-4281-AB5E-DF0AC819A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214" y="1649941"/>
            <a:ext cx="2880922" cy="28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71AFF5-BA23-4E83-AEC7-0BE2A5184723}"/>
              </a:ext>
            </a:extLst>
          </p:cNvPr>
          <p:cNvSpPr txBox="1"/>
          <p:nvPr/>
        </p:nvSpPr>
        <p:spPr>
          <a:xfrm>
            <a:off x="1800463" y="4946449"/>
            <a:ext cx="24384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CẤM XE ĐẠP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24CB68-2270-4B19-9F08-88F159F0F156}"/>
              </a:ext>
            </a:extLst>
          </p:cNvPr>
          <p:cNvSpPr txBox="1"/>
          <p:nvPr/>
        </p:nvSpPr>
        <p:spPr>
          <a:xfrm>
            <a:off x="8224381" y="4946449"/>
            <a:ext cx="2557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CẤM XE Ô TÔ</a:t>
            </a:r>
          </a:p>
        </p:txBody>
      </p:sp>
      <p:pic>
        <p:nvPicPr>
          <p:cNvPr id="4112" name="Picture 16" descr="Biển báo cấm xe đạp, biển báo hiệu giao thông - PNG">
            <a:extLst>
              <a:ext uri="{FF2B5EF4-FFF2-40B4-BE49-F238E27FC236}">
                <a16:creationId xmlns:a16="http://schemas.microsoft.com/office/drawing/2014/main" id="{FEB62E4B-52E8-463F-BF51-B444D467ED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0"/>
          <a:stretch/>
        </p:blipFill>
        <p:spPr bwMode="auto">
          <a:xfrm>
            <a:off x="1427835" y="1702270"/>
            <a:ext cx="2880922" cy="291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5C3BA2-6AB8-4711-8A14-31C8A16D61DD}"/>
              </a:ext>
            </a:extLst>
          </p:cNvPr>
          <p:cNvSpPr/>
          <p:nvPr/>
        </p:nvSpPr>
        <p:spPr>
          <a:xfrm>
            <a:off x="9714155" y="6508376"/>
            <a:ext cx="1775012" cy="2347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77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3.Hoatdonggiaothong[20210613094834173].mdb"/>
  <p:tag name="INKNOELEADERBOARD" val="14223269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662</TotalTime>
  <Words>626</Words>
  <Application>Microsoft Office PowerPoint</Application>
  <PresentationFormat>Widescreen</PresentationFormat>
  <Paragraphs>99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Huyen</cp:lastModifiedBy>
  <cp:revision>151</cp:revision>
  <dcterms:created xsi:type="dcterms:W3CDTF">2021-06-02T02:35:09Z</dcterms:created>
  <dcterms:modified xsi:type="dcterms:W3CDTF">2021-11-23T02:12:23Z</dcterms:modified>
</cp:coreProperties>
</file>