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8" r:id="rId6"/>
    <p:sldId id="259" r:id="rId7"/>
    <p:sldId id="260" r:id="rId8"/>
    <p:sldId id="274" r:id="rId9"/>
    <p:sldId id="275" r:id="rId10"/>
    <p:sldId id="263" r:id="rId11"/>
    <p:sldId id="261" r:id="rId12"/>
    <p:sldId id="262" r:id="rId13"/>
    <p:sldId id="264" r:id="rId14"/>
    <p:sldId id="265" r:id="rId15"/>
    <p:sldId id="266" r:id="rId16"/>
    <p:sldId id="276" r:id="rId17"/>
    <p:sldId id="267" r:id="rId18"/>
    <p:sldId id="268" r:id="rId19"/>
    <p:sldId id="269" r:id="rId20"/>
    <p:sldId id="272" r:id="rId21"/>
    <p:sldId id="270" r:id="rId22"/>
    <p:sldId id="271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30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AAD2-93B3-428D-9C86-128BF881E1C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3AAD2-93B3-428D-9C86-128BF881E1CC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BA736-FE6C-4D3C-A952-05FCBE24B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rciso Rodriguez  perfumy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388" y="909638"/>
            <a:ext cx="9296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600" b="1">
                <a:solidFill>
                  <a:srgbClr val="FF0000"/>
                </a:solidFill>
                <a:cs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600" b="1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539552" y="4077072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Bài 4: TIẾT KIỆM TIỀN CỦA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2699145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 ĐỨC 4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ada063ab162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>
                <a:latin typeface="+mj-lt"/>
              </a:rPr>
              <a:t>Tiết kiệm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2686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>
                <a:latin typeface="+mj-lt"/>
              </a:rPr>
              <a:t>Điện, nước.</a:t>
            </a:r>
          </a:p>
          <a:p>
            <a:r>
              <a:rPr lang="vi-VN" dirty="0">
                <a:latin typeface="+mj-lt"/>
              </a:rPr>
              <a:t>T</a:t>
            </a:r>
            <a:r>
              <a:rPr lang="vi-VN" dirty="0" smtClean="0">
                <a:latin typeface="+mj-lt"/>
              </a:rPr>
              <a:t>hức ăn.</a:t>
            </a:r>
          </a:p>
          <a:p>
            <a:r>
              <a:rPr lang="vi-VN" dirty="0" smtClean="0">
                <a:latin typeface="+mj-lt"/>
              </a:rPr>
              <a:t>Giữ gìn quần áo, dụng cụ học tập cũng là một cách để tiết kiệm.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mantic-floral-background-with-color-details_23-2147601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Giải quyết tình huống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vi-VN" dirty="0" smtClean="0">
                <a:latin typeface="+mj-lt"/>
              </a:rPr>
              <a:t>   </a:t>
            </a:r>
            <a:r>
              <a:rPr lang="vi-VN" i="1" dirty="0" smtClean="0">
                <a:latin typeface="+mj-lt"/>
              </a:rPr>
              <a:t>Lan đến nhà rủ Hoa đi học, thấy Hoa không tắt đèn quạt khi ra khỏi phòng Lan nhắc bạn. Nhưng hoa đáp: “Nhà mình giàu nên không cần tiết kiệm</a:t>
            </a:r>
            <a:r>
              <a:rPr lang="vi-VN" dirty="0" smtClean="0">
                <a:latin typeface="+mj-lt"/>
              </a:rPr>
              <a:t>”</a:t>
            </a:r>
          </a:p>
          <a:p>
            <a:pPr>
              <a:buNone/>
            </a:pPr>
            <a:endParaRPr lang="vi-VN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vi-VN" dirty="0" smtClean="0">
                <a:latin typeface="+mj-lt"/>
              </a:rPr>
              <a:t>Theo em Hoa đúng hay sai?</a:t>
            </a:r>
          </a:p>
          <a:p>
            <a:pPr marL="514350" indent="-514350">
              <a:buAutoNum type="arabicPeriod"/>
            </a:pPr>
            <a:r>
              <a:rPr lang="vi-VN" dirty="0" smtClean="0">
                <a:latin typeface="+mj-lt"/>
              </a:rPr>
              <a:t>Nếu em là Hoa em sẽ làm gì?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>
                <a:latin typeface="+mj-lt"/>
              </a:rPr>
              <a:t>Những ai cần phải tiết kiệm</a:t>
            </a:r>
            <a:endParaRPr lang="en-US" dirty="0">
              <a:latin typeface="+mj-lt"/>
            </a:endParaRPr>
          </a:p>
        </p:txBody>
      </p:sp>
      <p:pic>
        <p:nvPicPr>
          <p:cNvPr id="4" name="Content Placeholder 3" descr="2515a5fb7e984b.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772816"/>
            <a:ext cx="4658129" cy="399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80eng-gi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845" y="2780928"/>
            <a:ext cx="435771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mantic-floral-background-with-color-details_23-2147601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2243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dirty="0" smtClean="0">
                <a:latin typeface="+mj-lt"/>
              </a:rPr>
              <a:t>Tiết kiệm là một thói quen tốt, là biểu hiện của con người văn minh, xã hội văn minh.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t-tan-tat-nhung-hinh-nen-powerpoint-dep-chu-de-hoa-hong-hinh-anh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>
                <a:latin typeface="+mj-lt"/>
              </a:rPr>
              <a:t>Sự cần thiết của tiết kiệm tiền của</a:t>
            </a:r>
            <a:endParaRPr lang="en-US" dirty="0">
              <a:latin typeface="+mj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pic>
        <p:nvPicPr>
          <p:cNvPr id="5" name="Picture 4" descr="nho-tat-nuoc-khi-khong-su-du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357562"/>
            <a:ext cx="4191006" cy="2963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nely-pink-flower-on-white-background_23-214760115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/>
              <a:t>Bày tỏ thái độ (BT 1 SGK)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>
                <a:latin typeface="+mj-lt"/>
              </a:rPr>
              <a:t>Tiết kiệm tiền của là keo kiệt bủn xỉn</a:t>
            </a:r>
          </a:p>
          <a:p>
            <a:r>
              <a:rPr lang="vi-VN" dirty="0" smtClean="0">
                <a:latin typeface="+mj-lt"/>
              </a:rPr>
              <a:t>Tiết kiệm tiền của là ăn tiêu dè sẻn</a:t>
            </a:r>
          </a:p>
          <a:p>
            <a:r>
              <a:rPr lang="vi-VN" dirty="0" smtClean="0">
                <a:latin typeface="+mj-lt"/>
              </a:rPr>
              <a:t>Tiết kiệm tiền của là sử dụng tiền một cách hợp lý, có hiệu quả.</a:t>
            </a:r>
          </a:p>
          <a:p>
            <a:r>
              <a:rPr lang="vi-VN" dirty="0" smtClean="0">
                <a:latin typeface="+mj-lt"/>
              </a:rPr>
              <a:t>Tiết kiệm tiền của vừa ích nước, vừa lợi nhà.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t-tan-tat-nhung-hinh-nen-powerpoint-dep-chu-de-hoa-hong-hinh-anh-10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514-Saving-Money_full_6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428605"/>
            <a:ext cx="5679321" cy="37862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2cach-tiet-kiem-nuoc-cho-nhung-ngay-he-phunutodayvn-1350-phunutod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47372"/>
            <a:ext cx="4286280" cy="32106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974" y="1340768"/>
            <a:ext cx="7772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b="1" dirty="0" smtClean="0">
                <a:latin typeface="+mj-lt"/>
              </a:rPr>
              <a:t>Tiết kiệm là chi tiêu hợp lý có kế hoạch.</a:t>
            </a:r>
            <a:endParaRPr lang="en-US" b="1" dirty="0">
              <a:latin typeface="+mj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ửi-tiết-kiệm-ngân-hàng-nên-có-7-lưu-ý_Feature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56992"/>
            <a:ext cx="4286248" cy="28574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4-14955137449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691" y="3525215"/>
            <a:ext cx="4144194" cy="25210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mantic-floral-background-with-color-details_23-2147601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 tiền của hợp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(BT3)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vi-VN" dirty="0" smtClean="0">
                <a:latin typeface="+mj-lt"/>
              </a:rPr>
              <a:t>Tình huống: </a:t>
            </a:r>
            <a:r>
              <a:rPr lang="vi-VN" i="1" dirty="0" smtClean="0">
                <a:solidFill>
                  <a:srgbClr val="FF0000"/>
                </a:solidFill>
                <a:latin typeface="+mj-lt"/>
              </a:rPr>
              <a:t>Hà đang dùng một hộp bút màu rất tốt, nay lại được bạn tặng thêm một hộp giống hệt hộp cũ nhân dịp sinh nhật.....</a:t>
            </a:r>
          </a:p>
          <a:p>
            <a:r>
              <a:rPr lang="vi-VN" dirty="0" smtClean="0">
                <a:latin typeface="+mj-lt"/>
              </a:rPr>
              <a:t>Nếu em </a:t>
            </a:r>
            <a:r>
              <a:rPr lang="vi-VN" smtClean="0">
                <a:latin typeface="+mj-lt"/>
              </a:rPr>
              <a:t>là </a:t>
            </a:r>
            <a:r>
              <a:rPr lang="en-US">
                <a:latin typeface="+mj-lt"/>
              </a:rPr>
              <a:t>H</a:t>
            </a:r>
            <a:r>
              <a:rPr lang="vi-VN" smtClean="0">
                <a:latin typeface="+mj-lt"/>
              </a:rPr>
              <a:t>à </a:t>
            </a:r>
            <a:r>
              <a:rPr lang="vi-VN" dirty="0" smtClean="0">
                <a:latin typeface="+mj-lt"/>
              </a:rPr>
              <a:t>em sẽ làm gì với hộp bút đó?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ình nền powerpoint chuyên nghiệ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>
                <a:latin typeface="+mj-lt"/>
              </a:rPr>
              <a:t>Thế nào là tiết kiệm tiền của?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24003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dirty="0" smtClean="0">
                <a:latin typeface="+mj-lt"/>
              </a:rPr>
              <a:t>Sử dụng đúng mục đích, hợp lý, có ích, không sử dụng thừa thãi.</a:t>
            </a:r>
          </a:p>
          <a:p>
            <a:r>
              <a:rPr lang="vi-VN" dirty="0" smtClean="0">
                <a:latin typeface="+mj-lt"/>
              </a:rPr>
              <a:t>Không phải là bủn xỉn, dè sẻn.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tic-floral-background-with-color-details_23-2147601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>
                <a:latin typeface="+mj-lt"/>
                <a:cs typeface="Times New Roman" pitchFamily="18" charset="0"/>
              </a:rPr>
              <a:t>Hãy </a:t>
            </a:r>
            <a:r>
              <a:rPr lang="vi-VN" dirty="0" smtClean="0">
                <a:latin typeface="+mj-lt"/>
                <a:cs typeface="Times New Roman" pitchFamily="18" charset="0"/>
              </a:rPr>
              <a:t>nêu ý kiến về tình huống sau:</a:t>
            </a:r>
          </a:p>
          <a:p>
            <a:pPr>
              <a:buNone/>
            </a:pPr>
            <a:r>
              <a:rPr lang="vi-VN" dirty="0" smtClean="0">
                <a:latin typeface="+mj-lt"/>
                <a:cs typeface="Times New Roman" pitchFamily="18" charset="0"/>
              </a:rPr>
              <a:t>“Hoa là một cô bé không bào giờ tắt đèn, quạt khi đi ra khỏi phòng”</a:t>
            </a:r>
          </a:p>
          <a:p>
            <a:pPr>
              <a:buNone/>
            </a:pPr>
            <a:endParaRPr lang="en-US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8999"/>
            <a:ext cx="4175324" cy="2936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ình nền powerpoint chuyên nghiệ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31432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vi-VN" dirty="0" smtClean="0">
                <a:latin typeface="+mj-lt"/>
              </a:rPr>
              <a:t>Sử dụng tiết kiệm tiền của còn góp phần bảo vệ môi trường và tài nguyên thiên nhiên. Góp phần làm cho dân giàu nước mạnh.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don-gian-dep-30-461x3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5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52186"/>
            <a:ext cx="7772400" cy="1470025"/>
          </a:xfrm>
        </p:spPr>
        <p:txBody>
          <a:bodyPr/>
          <a:lstStyle/>
          <a:p>
            <a:r>
              <a:rPr lang="vi-VN" b="1" dirty="0" smtClean="0">
                <a:solidFill>
                  <a:srgbClr val="C00000"/>
                </a:solidFill>
              </a:rPr>
              <a:t>Ghi nhớ: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14348" y="2500306"/>
            <a:ext cx="7929618" cy="37147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vi-VN" b="1" dirty="0" smtClean="0">
                <a:solidFill>
                  <a:schemeClr val="tx1"/>
                </a:solidFill>
                <a:latin typeface="+mj-lt"/>
              </a:rPr>
              <a:t>Tiền bạc, của cải là mồ hôi, công sức của bao người lao động. Vì vậy, chúng ta cần phải tiết kiệm, không được sử dụng tiền của phung phí.</a:t>
            </a:r>
          </a:p>
          <a:p>
            <a:r>
              <a:rPr lang="vi-VN" i="1" dirty="0" smtClean="0">
                <a:solidFill>
                  <a:schemeClr val="tx1"/>
                </a:solidFill>
                <a:latin typeface="+mj-lt"/>
              </a:rPr>
              <a:t>Ở đây một hạt cơm rơi</a:t>
            </a:r>
          </a:p>
          <a:p>
            <a:r>
              <a:rPr lang="vi-VN" i="1" dirty="0" smtClean="0">
                <a:solidFill>
                  <a:schemeClr val="tx1"/>
                </a:solidFill>
                <a:latin typeface="+mj-lt"/>
              </a:rPr>
              <a:t>Ngoài kia bao giọt mồ hôi thấm đồng.</a:t>
            </a:r>
          </a:p>
          <a:p>
            <a:r>
              <a:rPr lang="vi-VN" sz="2400" i="1" dirty="0" smtClean="0">
                <a:solidFill>
                  <a:schemeClr val="tx1"/>
                </a:solidFill>
                <a:latin typeface="+mj-lt"/>
              </a:rPr>
              <a:t>Ca dao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don-gian-dep-30-461x3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TRẢI NGHIỆM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>
                <a:latin typeface="+mj-lt"/>
              </a:rPr>
              <a:t>Xem trước các bài tập trong SGK </a:t>
            </a:r>
          </a:p>
          <a:p>
            <a:r>
              <a:rPr lang="vi-VN" dirty="0" smtClean="0">
                <a:latin typeface="+mj-lt"/>
              </a:rPr>
              <a:t>Tìm thêm các ví dụ về tiết kiệm tiền của trong đời sống.</a:t>
            </a:r>
          </a:p>
          <a:p>
            <a:r>
              <a:rPr lang="vi-VN" dirty="0" smtClean="0">
                <a:latin typeface="+mj-lt"/>
              </a:rPr>
              <a:t>Nhắc nhở người thân trong gia đình sử dụng tiết kiệm tiền của.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Bài 4: TIẾT KIỆM TIỀN CỦA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16238" y="473075"/>
            <a:ext cx="3311525" cy="71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71463" y="1741633"/>
            <a:ext cx="8216900" cy="1152525"/>
            <a:chOff x="290686" y="1569103"/>
            <a:chExt cx="7233642" cy="687112"/>
          </a:xfrm>
        </p:grpSpPr>
        <p:sp>
          <p:nvSpPr>
            <p:cNvPr id="5" name="Rectangle 4"/>
            <p:cNvSpPr/>
            <p:nvPr/>
          </p:nvSpPr>
          <p:spPr>
            <a:xfrm>
              <a:off x="900011" y="1569103"/>
              <a:ext cx="6624317" cy="6871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 ích của việc tiết kiệm tiền của.</a:t>
              </a:r>
              <a:endPara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90686" y="1666500"/>
              <a:ext cx="557616" cy="383307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71463" y="3628592"/>
            <a:ext cx="8231187" cy="935038"/>
            <a:chOff x="469070" y="2347526"/>
            <a:chExt cx="8553282" cy="936104"/>
          </a:xfrm>
        </p:grpSpPr>
        <p:sp>
          <p:nvSpPr>
            <p:cNvPr id="6" name="Rectangle 5"/>
            <p:cNvSpPr/>
            <p:nvPr/>
          </p:nvSpPr>
          <p:spPr>
            <a:xfrm>
              <a:off x="1173457" y="2347526"/>
              <a:ext cx="7848895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kiệm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,...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69070" y="2527912"/>
              <a:ext cx="575717" cy="57533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11150" y="5277282"/>
            <a:ext cx="8212571" cy="935037"/>
            <a:chOff x="510310" y="2356338"/>
            <a:chExt cx="8533938" cy="936104"/>
          </a:xfrm>
        </p:grpSpPr>
        <p:sp>
          <p:nvSpPr>
            <p:cNvPr id="13" name="Rectangle 12"/>
            <p:cNvSpPr/>
            <p:nvPr/>
          </p:nvSpPr>
          <p:spPr>
            <a:xfrm>
              <a:off x="1195353" y="2356338"/>
              <a:ext cx="7848895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nhở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kiệm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10310" y="2536724"/>
              <a:ext cx="575717" cy="575331"/>
            </a:xfrm>
            <a:prstGeom prst="ellipse">
              <a:avLst/>
            </a:prstGeom>
            <a:solidFill>
              <a:srgbClr val="5DF05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37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86192" y="1559004"/>
            <a:ext cx="437161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60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660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095500" y="2667000"/>
            <a:ext cx="4953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8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Tìm hiểu về tiết kiệm</a:t>
            </a:r>
            <a:endParaRPr lang="en-US" dirty="0"/>
          </a:p>
        </p:txBody>
      </p:sp>
      <p:pic>
        <p:nvPicPr>
          <p:cNvPr id="4" name="Content Placeholder 3" descr="dd4tr011h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43050"/>
            <a:ext cx="6294803" cy="4525963"/>
          </a:xfrm>
          <a:ln w="28575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3635896" y="1337617"/>
            <a:ext cx="5688632" cy="16430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Em suy nghĩ gì khi xem tranh đọc các thông tin trong sách giáo khoa (trang 11)?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Những khẩu hiệu tiết kiệm thường thấy:</a:t>
            </a:r>
            <a:endParaRPr lang="en-US" dirty="0"/>
          </a:p>
        </p:txBody>
      </p:sp>
      <p:pic>
        <p:nvPicPr>
          <p:cNvPr id="4" name="Content Placeholder 3" descr="picture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6" y="1988840"/>
            <a:ext cx="3786214" cy="3727513"/>
          </a:xfrm>
        </p:spPr>
      </p:pic>
      <p:pic>
        <p:nvPicPr>
          <p:cNvPr id="5" name="Picture 4" descr="tiet-kiem-dien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214554"/>
            <a:ext cx="4962525" cy="30289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Em có suy nghĩ gì?</a:t>
            </a:r>
            <a:endParaRPr lang="en-US" dirty="0"/>
          </a:p>
        </p:txBody>
      </p:sp>
      <p:pic>
        <p:nvPicPr>
          <p:cNvPr id="4" name="Content Placeholder 3" descr="langph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772816"/>
            <a:ext cx="7429552" cy="3929090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him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492896"/>
            <a:ext cx="3998985" cy="3007236"/>
          </a:xfrm>
        </p:spPr>
      </p:pic>
      <p:pic>
        <p:nvPicPr>
          <p:cNvPr id="5" name="Picture 4" descr="xa-2-02e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173197"/>
            <a:ext cx="3814144" cy="40593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1143000"/>
          </a:xfrm>
        </p:spPr>
        <p:txBody>
          <a:bodyPr/>
          <a:lstStyle/>
          <a:p>
            <a:r>
              <a:rPr lang="vi-VN" dirty="0" smtClean="0"/>
              <a:t>Em có suy nghĩ gì?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558</Words>
  <Application>Microsoft Office PowerPoint</Application>
  <PresentationFormat>On-screen Show (4:3)</PresentationFormat>
  <Paragraphs>55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Bài 4: TIẾT KIỆM TIỀN CỦA</vt:lpstr>
      <vt:lpstr>KHỞI ĐỘNG</vt:lpstr>
      <vt:lpstr>Bài 4: TIẾT KIỆM TIỀN CỦA</vt:lpstr>
      <vt:lpstr>PowerPoint Presentation</vt:lpstr>
      <vt:lpstr>PowerPoint Presentation</vt:lpstr>
      <vt:lpstr>Tìm hiểu về tiết kiệm</vt:lpstr>
      <vt:lpstr>Những khẩu hiệu tiết kiệm thường thấy:</vt:lpstr>
      <vt:lpstr>Em có suy nghĩ gì?</vt:lpstr>
      <vt:lpstr>Em có suy nghĩ gì?</vt:lpstr>
      <vt:lpstr>Tiết kiệm</vt:lpstr>
      <vt:lpstr>Giải quyết tình huống</vt:lpstr>
      <vt:lpstr>Những ai cần phải tiết kiệm</vt:lpstr>
      <vt:lpstr>Tiết kiệm là một thói quen tốt, là biểu hiện của con người văn minh, xã hội văn minh.</vt:lpstr>
      <vt:lpstr>Sự cần thiết của tiết kiệm tiền của</vt:lpstr>
      <vt:lpstr>Bày tỏ thái độ (BT 1 SGK)</vt:lpstr>
      <vt:lpstr>PowerPoint Presentation</vt:lpstr>
      <vt:lpstr>Tiết kiệm là chi tiêu hợp lý có kế hoạch.</vt:lpstr>
      <vt:lpstr>Tiết kiệm tiền của hợp lý (BT3)</vt:lpstr>
      <vt:lpstr>Thế nào là tiết kiệm tiền của?</vt:lpstr>
      <vt:lpstr>Sử dụng tiết kiệm tiền của còn góp phần bảo vệ môi trường và tài nguyên thiên nhiên. Góp phần làm cho dân giàu nước mạnh.</vt:lpstr>
      <vt:lpstr>Ghi nhớ:</vt:lpstr>
      <vt:lpstr>VẬN DỤNG – TRẢI NGHIỆM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Trương Lý Thiện Nhân  CD40GT</dc:title>
  <dc:creator>User</dc:creator>
  <cp:lastModifiedBy>Admin</cp:lastModifiedBy>
  <cp:revision>30</cp:revision>
  <dcterms:created xsi:type="dcterms:W3CDTF">2017-10-02T05:24:44Z</dcterms:created>
  <dcterms:modified xsi:type="dcterms:W3CDTF">2021-10-14T16:39:53Z</dcterms:modified>
</cp:coreProperties>
</file>