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45" r:id="rId3"/>
  </p:sldMasterIdLst>
  <p:notesMasterIdLst>
    <p:notesMasterId r:id="rId35"/>
  </p:notesMasterIdLst>
  <p:sldIdLst>
    <p:sldId id="272" r:id="rId4"/>
    <p:sldId id="282" r:id="rId5"/>
    <p:sldId id="280" r:id="rId6"/>
    <p:sldId id="338" r:id="rId7"/>
    <p:sldId id="321" r:id="rId8"/>
    <p:sldId id="328" r:id="rId9"/>
    <p:sldId id="329" r:id="rId10"/>
    <p:sldId id="330" r:id="rId11"/>
    <p:sldId id="331" r:id="rId12"/>
    <p:sldId id="332" r:id="rId13"/>
    <p:sldId id="283" r:id="rId14"/>
    <p:sldId id="278" r:id="rId15"/>
    <p:sldId id="288" r:id="rId16"/>
    <p:sldId id="311" r:id="rId17"/>
    <p:sldId id="333" r:id="rId18"/>
    <p:sldId id="334" r:id="rId19"/>
    <p:sldId id="335" r:id="rId20"/>
    <p:sldId id="316" r:id="rId21"/>
    <p:sldId id="317" r:id="rId22"/>
    <p:sldId id="336" r:id="rId23"/>
    <p:sldId id="310" r:id="rId24"/>
    <p:sldId id="296" r:id="rId25"/>
    <p:sldId id="339" r:id="rId26"/>
    <p:sldId id="340" r:id="rId27"/>
    <p:sldId id="341" r:id="rId28"/>
    <p:sldId id="297" r:id="rId29"/>
    <p:sldId id="342" r:id="rId30"/>
    <p:sldId id="343" r:id="rId31"/>
    <p:sldId id="292" r:id="rId32"/>
    <p:sldId id="293" r:id="rId33"/>
    <p:sldId id="2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3FBC"/>
    <a:srgbClr val="FF3300"/>
    <a:srgbClr val="004DE6"/>
    <a:srgbClr val="E0C066"/>
    <a:srgbClr val="DDBA59"/>
    <a:srgbClr val="D8B040"/>
    <a:srgbClr val="F9F9F9"/>
    <a:srgbClr val="B79127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>
        <p:scale>
          <a:sx n="60" d="100"/>
          <a:sy n="60" d="100"/>
        </p:scale>
        <p:origin x="-1469" y="-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788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6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54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14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89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071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0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413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6166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46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847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02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791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619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52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785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71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73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jpg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2.png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0933" y="1445092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3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Một bà áo bạc da vàng</a:t>
            </a:r>
          </a:p>
          <a:p>
            <a:pPr algn="ctr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Tính tình nóng nảy già càng cay </a:t>
            </a:r>
            <a:r>
              <a:rPr lang="vi-VN" sz="3200" smtClean="0"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320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320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pPr algn="ctr"/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2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9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40466" y="1827965"/>
            <a:ext cx="3163045" cy="110799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68855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HS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danh từ là những từ chỉ sự vật (người, vật, hiện tượng, khái niệm hoặc đơn vị).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588829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danh từ trong câu, đặc biệt là danh từ chỉ khái niệm.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99077" y="5051580"/>
            <a:ext cx="10737752" cy="732426"/>
            <a:chOff x="-8052" y="1836323"/>
            <a:chExt cx="9469072" cy="7328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với danh từ.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492723" y="478968"/>
            <a:ext cx="11190513" cy="59073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</a:p>
          <a:p>
            <a:pPr marL="0" indent="0" algn="just">
              <a:buFont typeface="Arial"/>
              <a:buNone/>
              <a:defRPr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Tìm các từ chỉ sự vật trong đoạn thơ sau:</a:t>
            </a:r>
            <a:endParaRPr lang="vi-VN" altLang="en-US" sz="2800" b="1"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theo truyện cổ tôi đi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trong cuộc sống thầm thì tiếng xưa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 cơn nắng, trắng cơn mưa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sông chảy có rặng dừa nghiêng soi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cha ông với đời tôi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con sông với chân trời đã xa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truyện cổ thiết tha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tôi nhận mặt ông cha của </a:t>
            </a:r>
            <a:r>
              <a:rPr lang="en-US" alt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mình.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altLang="en-US" sz="1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 THỊ MỸ DẠ</a:t>
            </a:r>
            <a:endParaRPr lang="en-US" altLang="en-US" sz="1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Font typeface="Arial"/>
              <a:buNone/>
              <a:defRPr/>
            </a:pPr>
            <a:endParaRPr lang="en-US" altLang="en-US" sz="2800" b="1" i="1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905829" y="2569028"/>
            <a:ext cx="1378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313715" y="4760685"/>
            <a:ext cx="1378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70286" y="5297713"/>
            <a:ext cx="1378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52458" y="5849256"/>
            <a:ext cx="11611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50857" y="2017485"/>
            <a:ext cx="1378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692572" y="2569027"/>
            <a:ext cx="6676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753427" y="3106056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370286" y="3106056"/>
            <a:ext cx="6821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061200" y="3106056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678058" y="3106055"/>
            <a:ext cx="6676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331027" y="3657599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029200" y="4746171"/>
            <a:ext cx="6821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470398" y="4194627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950857" y="3657599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138057" y="4194626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792687" y="4194626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412343" y="4746171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984172" y="3657599"/>
            <a:ext cx="6821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406572" y="5849256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456481" y="2569027"/>
            <a:ext cx="5431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646398" y="3657599"/>
            <a:ext cx="5431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72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820438"/>
              </p:ext>
            </p:extLst>
          </p:nvPr>
        </p:nvGraphicFramePr>
        <p:xfrm>
          <a:off x="1146629" y="1846385"/>
          <a:ext cx="9826460" cy="384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795">
                  <a:extLst>
                    <a:ext uri="{9D8B030D-6E8A-4147-A177-3AD203B41FA5}">
                      <a16:colId xmlns:a16="http://schemas.microsoft.com/office/drawing/2014/main" xmlns="" val="617987170"/>
                    </a:ext>
                  </a:extLst>
                </a:gridCol>
                <a:gridCol w="6647665">
                  <a:extLst>
                    <a:ext uri="{9D8B030D-6E8A-4147-A177-3AD203B41FA5}">
                      <a16:colId xmlns:a16="http://schemas.microsoft.com/office/drawing/2014/main" xmlns="" val="3201453875"/>
                    </a:ext>
                  </a:extLst>
                </a:gridCol>
              </a:tblGrid>
              <a:tr h="695068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chỉ người</a:t>
                      </a:r>
                      <a:endParaRPr lang="en-US" sz="2800" b="1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ông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cha,…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411893953"/>
                  </a:ext>
                </a:extLst>
              </a:tr>
              <a:tr h="787875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vật</a:t>
                      </a:r>
                      <a:endParaRPr lang="en-US" sz="2800" b="1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sông,…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08097916"/>
                  </a:ext>
                </a:extLst>
              </a:tr>
              <a:tr h="787875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hiện tượng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mưa,…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130363178"/>
                  </a:ext>
                </a:extLst>
              </a:tr>
              <a:tr h="787875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khái niệm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cuộc sống,…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65557433"/>
                  </a:ext>
                </a:extLst>
              </a:tr>
              <a:tr h="787875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đơn vị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cơn,…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2594508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83366" y="980105"/>
            <a:ext cx="9289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200" b="1">
                <a:cs typeface="Times New Roman" panose="02020603050405020304" pitchFamily="18" charset="0"/>
              </a:rPr>
              <a:t>Xếp các từ em mới tìm </a:t>
            </a:r>
            <a:r>
              <a:rPr lang="vi-VN" altLang="en-US" sz="3200" b="1" smtClean="0">
                <a:cs typeface="Times New Roman" panose="02020603050405020304" pitchFamily="18" charset="0"/>
              </a:rPr>
              <a:t>được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vi-VN" altLang="en-US" sz="3200" b="1" smtClean="0">
                <a:cs typeface="Times New Roman" panose="02020603050405020304" pitchFamily="18" charset="0"/>
              </a:rPr>
              <a:t>vào </a:t>
            </a:r>
            <a:r>
              <a:rPr lang="vi-VN" altLang="en-US" sz="3200" b="1">
                <a:cs typeface="Times New Roman" panose="02020603050405020304" pitchFamily="18" charset="0"/>
              </a:rPr>
              <a:t>nhóm thích hợp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b="1"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78056"/>
              </p:ext>
            </p:extLst>
          </p:nvPr>
        </p:nvGraphicFramePr>
        <p:xfrm>
          <a:off x="1146629" y="1846385"/>
          <a:ext cx="9826460" cy="384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795">
                  <a:extLst>
                    <a:ext uri="{9D8B030D-6E8A-4147-A177-3AD203B41FA5}">
                      <a16:colId xmlns:a16="http://schemas.microsoft.com/office/drawing/2014/main" xmlns="" val="617987170"/>
                    </a:ext>
                  </a:extLst>
                </a:gridCol>
                <a:gridCol w="6647665">
                  <a:extLst>
                    <a:ext uri="{9D8B030D-6E8A-4147-A177-3AD203B41FA5}">
                      <a16:colId xmlns:a16="http://schemas.microsoft.com/office/drawing/2014/main" xmlns="" val="3201453875"/>
                    </a:ext>
                  </a:extLst>
                </a:gridCol>
              </a:tblGrid>
              <a:tr h="695068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chỉ người</a:t>
                      </a:r>
                      <a:endParaRPr lang="en-US" sz="2800" b="1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ông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cha, cha ông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411893953"/>
                  </a:ext>
                </a:extLst>
              </a:tr>
              <a:tr h="787875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vật</a:t>
                      </a:r>
                      <a:endParaRPr lang="en-US" sz="2800" b="1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sông, dừa,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chân trời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08097916"/>
                  </a:ext>
                </a:extLst>
              </a:tr>
              <a:tr h="787875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hiện tượng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mưa, nắng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130363178"/>
                  </a:ext>
                </a:extLst>
              </a:tr>
              <a:tr h="787875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khái niệm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cuộc sống, truyện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cổ, tiếng, xưa, đời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65557433"/>
                  </a:ext>
                </a:extLst>
              </a:tr>
              <a:tr h="787875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đơn vị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cơn, con, rặng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25945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2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1052" y="1831086"/>
            <a:ext cx="67617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 từ là gì?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0968" y="2428093"/>
            <a:ext cx="9865895" cy="2086236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là từ chỉ người, vật, hiện tượng, khái niệm, đơn vị.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52" y="1826514"/>
            <a:ext cx="67617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 từ chỉ người là gì?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0964" y="2428093"/>
            <a:ext cx="9865895" cy="2086236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thể nếm, ngửi, nhìn được về “cuộc đời”, “cuộc sống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vì nó không có hình thái rõ rệt.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9785" y="1350875"/>
            <a:ext cx="676174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nói đến “cuộc đời”, “cuộc sống”, con có nếm, ngửi, nhìn được không?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3946354" y="4526561"/>
            <a:ext cx="4235118" cy="104361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chỉ khái niệm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2319" y="1889484"/>
            <a:ext cx="67617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danh từ chỉ khái niệm?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0904" y="2423819"/>
            <a:ext cx="9865895" cy="2086236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chỉ người là những từ dùng để chỉ người.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30904" y="2477367"/>
            <a:ext cx="9865895" cy="2086236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chỉ khái niệm là chỉ những sự vật không có </a:t>
            </a:r>
          </a:p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thái rõ rệt.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7251" y="1897164"/>
            <a:ext cx="67617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 từ chỉ đơn vị là gì?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30840" y="2473093"/>
            <a:ext cx="9865895" cy="2086236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từ dùng để chỉ những sự vật có thể đếm, </a:t>
            </a:r>
          </a:p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lượng được.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19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24708" y="1277258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51428" y="2351316"/>
            <a:ext cx="9390743" cy="17271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là những từ chỉ sự vật (người, vật, hiện tượng, khái niệm hoặc đơn vị).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988404"/>
              </p:ext>
            </p:extLst>
          </p:nvPr>
        </p:nvGraphicFramePr>
        <p:xfrm>
          <a:off x="1146629" y="1425471"/>
          <a:ext cx="10072914" cy="384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928">
                  <a:extLst>
                    <a:ext uri="{9D8B030D-6E8A-4147-A177-3AD203B41FA5}">
                      <a16:colId xmlns:a16="http://schemas.microsoft.com/office/drawing/2014/main" xmlns="" val="617987170"/>
                    </a:ext>
                  </a:extLst>
                </a:gridCol>
                <a:gridCol w="5906986">
                  <a:extLst>
                    <a:ext uri="{9D8B030D-6E8A-4147-A177-3AD203B41FA5}">
                      <a16:colId xmlns:a16="http://schemas.microsoft.com/office/drawing/2014/main" xmlns="" val="3201453875"/>
                    </a:ext>
                  </a:extLst>
                </a:gridCol>
              </a:tblGrid>
              <a:tr h="695068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Danh từ chỉ người</a:t>
                      </a:r>
                      <a:endParaRPr lang="en-US" sz="2800" b="1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411893953"/>
                  </a:ext>
                </a:extLst>
              </a:tr>
              <a:tr h="787875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từ chỉ vật</a:t>
                      </a:r>
                      <a:endParaRPr lang="en-US" sz="2800" b="1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08097916"/>
                  </a:ext>
                </a:extLst>
              </a:tr>
              <a:tr h="787875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từ chỉ hiện tượng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130363178"/>
                  </a:ext>
                </a:extLst>
              </a:tr>
              <a:tr h="787875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từ chỉ khái niệm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65557433"/>
                  </a:ext>
                </a:extLst>
              </a:tr>
              <a:tr h="787875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từ chỉ đơn vị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25945087"/>
                  </a:ext>
                </a:extLst>
              </a:tr>
            </a:tbl>
          </a:graphicData>
        </a:graphic>
      </p:graphicFrame>
      <p:sp>
        <p:nvSpPr>
          <p:cNvPr id="2" name="Cloud 1"/>
          <p:cNvSpPr/>
          <p:nvPr/>
        </p:nvSpPr>
        <p:spPr>
          <a:xfrm>
            <a:off x="5341546" y="1656164"/>
            <a:ext cx="5631543" cy="338518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lấy ví dụ về mỗi loại danh từ!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314" y="1228111"/>
            <a:ext cx="10363200" cy="103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2800" smtClean="0">
                <a:latin typeface="Times New Roman" panose="02020603050405020304" pitchFamily="18" charset="0"/>
              </a:rPr>
              <a:t>Bài 1. </a:t>
            </a:r>
            <a:r>
              <a:rPr lang="vi-VN" altLang="en-US" sz="2800" smtClean="0">
                <a:latin typeface="Times New Roman" panose="02020603050405020304" pitchFamily="18" charset="0"/>
              </a:rPr>
              <a:t>Tìm danh từ chỉ khái niệm trong số các danh từ được in đậm dưới đây:</a:t>
            </a:r>
            <a:endParaRPr lang="en-US" altLang="en-US" sz="2800" smtClean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314" y="2394857"/>
            <a:ext cx="10363200" cy="3291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Một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nổi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tịch Hồ Chí Minh là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Chính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vì thấy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mất,</a:t>
            </a: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mà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Người đã ra đi học tập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kinh nghiệm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cách mạng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để về giúp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lang="en-US" alt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11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</a:t>
            </a:r>
            <a:r>
              <a:rPr lang="en-US" alt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TRƯỜNG CHINH</a:t>
            </a:r>
            <a:endParaRPr lang="vi-V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314" y="1228111"/>
            <a:ext cx="10363200" cy="103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2800" smtClean="0">
                <a:latin typeface="Times New Roman" panose="02020603050405020304" pitchFamily="18" charset="0"/>
              </a:rPr>
              <a:t>Bài 1. </a:t>
            </a:r>
            <a:r>
              <a:rPr lang="vi-VN" altLang="en-US" sz="2800" smtClean="0">
                <a:latin typeface="Times New Roman" panose="02020603050405020304" pitchFamily="18" charset="0"/>
              </a:rPr>
              <a:t>Tìm danh từ chỉ khái niệm trong số các danh từ được in đậm dưới đây:</a:t>
            </a:r>
            <a:endParaRPr lang="en-US" altLang="en-US" sz="2800" smtClean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314" y="2394857"/>
            <a:ext cx="10363200" cy="3291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Một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nổi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tịch Hồ Chí Minh là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Chính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vì thấy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mất,</a:t>
            </a: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mà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Người đã ra đi học tập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nghiệm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mạng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để về giúp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lang="en-US" alt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11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</a:t>
            </a:r>
            <a:r>
              <a:rPr lang="en-US" alt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TRƯỜNG CHINH</a:t>
            </a:r>
            <a:endParaRPr lang="vi-V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1217632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các từ: “nước”, “nhà”, “người” không phải là danh từ chỉ khái niệm?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971" y="3477546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từ “cách mạng” là danh từ chỉ khái niệm?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60571" y="1173213"/>
            <a:ext cx="5704115" cy="2257753"/>
            <a:chOff x="5660571" y="1070527"/>
            <a:chExt cx="5704115" cy="2257753"/>
          </a:xfrm>
        </p:grpSpPr>
        <p:sp>
          <p:nvSpPr>
            <p:cNvPr id="12" name="TextBox 11"/>
            <p:cNvSpPr txBox="1"/>
            <p:nvPr/>
          </p:nvSpPr>
          <p:spPr>
            <a:xfrm>
              <a:off x="6379225" y="1081511"/>
              <a:ext cx="498546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 smtClean="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“nước”, “nhà” là danh từ chỉ vật, “người” là danh từ chỉ người. Những sự vật này ta có thể nhìn thấy hoặc sờ thấy được.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Curved Down Arrow 1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60571" y="3393405"/>
            <a:ext cx="5704115" cy="2330910"/>
            <a:chOff x="5660571" y="3393405"/>
            <a:chExt cx="5704115" cy="2330910"/>
          </a:xfrm>
        </p:grpSpPr>
        <p:sp>
          <p:nvSpPr>
            <p:cNvPr id="6" name="TextBox 5"/>
            <p:cNvSpPr txBox="1"/>
            <p:nvPr/>
          </p:nvSpPr>
          <p:spPr>
            <a:xfrm>
              <a:off x="6379225" y="3477546"/>
              <a:ext cx="498546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 smtClean="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“cách mạng” nghĩa là cuộc đấu tranh về chính trị hay kinh tế mà ta chỉ có thể nhận thức trong đầu, không nhìn, chạm,… được.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5660571" y="3393405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5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2269129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HS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danh từ là những từ chỉ sự vật (người, vật, hiện tượng, khái niệm hoặc đơn vị).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4169401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danh từ trong câu, đặc biệt là danh từ chỉ khái niệm.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99077" y="5632152"/>
            <a:ext cx="10737752" cy="732426"/>
            <a:chOff x="-8052" y="1836323"/>
            <a:chExt cx="9469072" cy="7328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với danh từ.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912" y="897581"/>
            <a:ext cx="992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một danh từ chỉ khái niệm em vừa tìm được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447952"/>
              </p:ext>
            </p:extLst>
          </p:nvPr>
        </p:nvGraphicFramePr>
        <p:xfrm>
          <a:off x="903510" y="1420801"/>
          <a:ext cx="1048657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6574">
                  <a:extLst>
                    <a:ext uri="{9D8B030D-6E8A-4147-A177-3AD203B41FA5}">
                      <a16:colId xmlns:a16="http://schemas.microsoft.com/office/drawing/2014/main" xmlns="" val="4154120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2800" b="1" u="sng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Ví</a:t>
                      </a:r>
                      <a:r>
                        <a:rPr lang="en-US" altLang="en-US" sz="2800" b="1" u="sng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dụ:</a:t>
                      </a:r>
                      <a:endParaRPr lang="en-US" altLang="en-US" sz="2800" b="1" u="sng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Bạn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An có một </a:t>
                      </a:r>
                      <a:r>
                        <a:rPr lang="en-US" altLang="en-US" sz="2800" b="0" baseline="0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đáng quý là rất thật thà.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2588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Chúng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ta luôn giữ gìn phẩm chất </a:t>
                      </a:r>
                      <a:r>
                        <a:rPr lang="en-US" altLang="en-US" sz="2800" b="0" baseline="0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đạo đức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30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dân Việt Nam có </a:t>
                      </a:r>
                      <a:r>
                        <a:rPr lang="en-US" altLang="en-US" sz="2800" b="0" baseline="0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lòng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nồng nàn yêu nước.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1939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giáo em có nhiều </a:t>
                      </a:r>
                      <a:r>
                        <a:rPr lang="en-US" altLang="en-US" sz="2800" b="0" baseline="0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kinh nghiệm 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bồi dưỡng học sinh giỏi.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2802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Ông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em là người đã từng tham gia </a:t>
                      </a:r>
                      <a:r>
                        <a:rPr lang="en-US" sz="2800" b="0" baseline="0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Cách mạng 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tháng Tám năm 1945.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372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2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2523439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Khi đặt câu ở bài 2 con cần lưu ý điều gì?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60571" y="2160184"/>
            <a:ext cx="5704115" cy="965091"/>
            <a:chOff x="5660571" y="1070527"/>
            <a:chExt cx="5704115" cy="965091"/>
          </a:xfrm>
        </p:grpSpPr>
        <p:sp>
          <p:nvSpPr>
            <p:cNvPr id="11" name="TextBox 10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câu có danh từ chỉ khái niệm ở bài tập 1.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60571" y="3376857"/>
            <a:ext cx="5704115" cy="965091"/>
            <a:chOff x="5660571" y="1070527"/>
            <a:chExt cx="5704115" cy="965091"/>
          </a:xfrm>
        </p:grpSpPr>
        <p:sp>
          <p:nvSpPr>
            <p:cNvPr id="15" name="TextBox 14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 câu viết hoa chữ cái đầu, cuối câu có dấu câu phù hợp.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urved Down Arrow 15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0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2269129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HS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danh từ là những từ chỉ sự vật (người, vật, hiện tượng, khái niệm hoặc đơn vị).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4169401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danh từ trong câu, đặc biệt là danh từ chỉ khái niệm.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99077" y="5632152"/>
            <a:ext cx="10737752" cy="732426"/>
            <a:chOff x="-8052" y="1836323"/>
            <a:chExt cx="9469072" cy="7328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với danh từ.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0338 -0.39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892628" y="1591488"/>
            <a:ext cx="4230915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277255" y="1983374"/>
            <a:ext cx="9739086" cy="2862944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danh từ.</a:t>
            </a: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danh từ con tìm được.</a:t>
            </a: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và danh từ riêng.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010400" y="1780173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Danh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là những từ chỉ sự vật (người, vật, hiện tượng, khái niệm hoặc đơn vị).</a:t>
            </a:r>
            <a:endParaRPr lang="vi-VN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32970" y="1658975"/>
            <a:ext cx="4550229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chỉ khái niệm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010399" y="1847660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Danh từ chỉ khái niệm là chỉ những sự vật không có hình thái rõ rệt.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32969" y="1658974"/>
            <a:ext cx="4550229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chỉ đơn vị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010399" y="1780173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Là những từ dùng để chỉ những sự vật có thể đếm, </a:t>
            </a:r>
            <a:r>
              <a:rPr lang="vi-VN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định </a:t>
            </a: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lượng được.</a:t>
            </a:r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" y="102869"/>
            <a:ext cx="12192000" cy="6858000"/>
          </a:xfrm>
          <a:prstGeom prst="rect">
            <a:avLst/>
          </a:prstGeom>
        </p:spPr>
      </p:pic>
      <p:sp>
        <p:nvSpPr>
          <p:cNvPr id="98" name="Rectangle 97">
            <a:hlinkClick r:id="rId4" action="ppaction://hlinksldjump"/>
          </p:cNvPr>
          <p:cNvSpPr/>
          <p:nvPr/>
        </p:nvSpPr>
        <p:spPr>
          <a:xfrm>
            <a:off x="4049709" y="31254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488109" y="3125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945309" y="3125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049709" y="312546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488109" y="3125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945309" y="3125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Ế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hlinkClick r:id="rId5" action="ppaction://hlinksldjump"/>
          </p:cNvPr>
          <p:cNvSpPr/>
          <p:nvPr/>
        </p:nvSpPr>
        <p:spPr>
          <a:xfrm>
            <a:off x="4049709" y="35826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030909" y="35826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488109" y="35826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049709" y="3602591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030909" y="35826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488109" y="35826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Rectangle 112">
            <a:hlinkClick r:id="rId6" action="ppaction://hlinksldjump"/>
          </p:cNvPr>
          <p:cNvSpPr/>
          <p:nvPr/>
        </p:nvSpPr>
        <p:spPr>
          <a:xfrm>
            <a:off x="4049709" y="40398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5737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0309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4881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057189" y="405470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5737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0309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4881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Rectangle 120">
            <a:hlinkClick r:id="rId7" action="ppaction://hlinksldjump"/>
          </p:cNvPr>
          <p:cNvSpPr/>
          <p:nvPr/>
        </p:nvSpPr>
        <p:spPr>
          <a:xfrm>
            <a:off x="4049709" y="44970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0309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4881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9453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057189" y="452674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0309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4881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9453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Ế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Rectangle 128">
            <a:hlinkClick r:id="rId8" action="ppaction://hlinksldjump"/>
          </p:cNvPr>
          <p:cNvSpPr/>
          <p:nvPr/>
        </p:nvSpPr>
        <p:spPr>
          <a:xfrm>
            <a:off x="4049709" y="49542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488109" y="49542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945309" y="49542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4049709" y="496910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488109" y="49542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945309" y="49542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Ủ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>
            <a:hlinkClick r:id="rId9" action="ppaction://hlinksldjump"/>
          </p:cNvPr>
          <p:cNvSpPr/>
          <p:nvPr/>
        </p:nvSpPr>
        <p:spPr>
          <a:xfrm>
            <a:off x="4049709" y="54114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0309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64881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9453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74025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049709" y="541146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0309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4881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Ừ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9453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4025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687328" y="1912015"/>
            <a:ext cx="4817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</a:t>
            </a:r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 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CHỮ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Pentagon 145">
            <a:hlinkClick r:id="rId10" action="ppaction://hlinksldjump"/>
          </p:cNvPr>
          <p:cNvSpPr/>
          <p:nvPr/>
        </p:nvSpPr>
        <p:spPr>
          <a:xfrm>
            <a:off x="11446579" y="6471379"/>
            <a:ext cx="591403" cy="334370"/>
          </a:xfrm>
          <a:prstGeom prst="homePlat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Double Wave 146"/>
          <p:cNvSpPr/>
          <p:nvPr/>
        </p:nvSpPr>
        <p:spPr>
          <a:xfrm>
            <a:off x="718904" y="228600"/>
            <a:ext cx="10987314" cy="1273359"/>
          </a:xfrm>
          <a:prstGeom prst="doubleWav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một ô chữ hàng ngang ứng với một câu đố. </a:t>
            </a:r>
          </a:p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giải các ô chữ để tìm được từ khóa hàng dọc.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8" name="Picture 6" descr="Happy Children | Cartoon posters, Happy kids, Cartoon kid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9" t="23437" r="-3371" b="30843"/>
          <a:stretch/>
        </p:blipFill>
        <p:spPr bwMode="auto">
          <a:xfrm>
            <a:off x="-57834" y="4497069"/>
            <a:ext cx="3077028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6" descr="Happy Children | Cartoon posters, Happy kids, Cartoon kid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9" t="23649" r="62269" b="30631"/>
          <a:stretch/>
        </p:blipFill>
        <p:spPr bwMode="auto">
          <a:xfrm>
            <a:off x="9196318" y="2542036"/>
            <a:ext cx="2995682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8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</p:childTnLst>
        </p:cTn>
      </p:par>
    </p:tnLst>
    <p:bldLst>
      <p:bldP spid="98" grpId="0" animBg="1"/>
      <p:bldP spid="104" grpId="0" animBg="1"/>
      <p:bldP spid="105" grpId="0" animBg="1"/>
      <p:bldP spid="106" grpId="0" animBg="1"/>
      <p:bldP spid="107" grpId="0" animBg="1"/>
      <p:bldP spid="110" grpId="0" animBg="1"/>
      <p:bldP spid="111" grpId="0" animBg="1"/>
      <p:bldP spid="112" grpId="0" animBg="1"/>
      <p:bldP spid="113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2" grpId="0" animBg="1"/>
      <p:bldP spid="133" grpId="0" animBg="1"/>
      <p:bldP spid="134" grpId="0" animBg="1"/>
      <p:bldP spid="135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ea typeface="Tahoma" panose="020B0604030504040204" pitchFamily="34" charset="0"/>
                <a:cs typeface="Tahoma" panose="020B0604030504040204" pitchFamily="34" charset="0"/>
              </a:rPr>
              <a:t>Một 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mình ẩn dưới đất </a:t>
            </a:r>
            <a:r>
              <a:rPr lang="vi-VN" sz="3200" smtClean="0">
                <a:ea typeface="Tahoma" panose="020B0604030504040204" pitchFamily="34" charset="0"/>
                <a:cs typeface="Tahoma" panose="020B0604030504040204" pitchFamily="34" charset="0"/>
              </a:rPr>
              <a:t>sâu</a:t>
            </a:r>
            <a:endParaRPr lang="en-US" sz="320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 smtClean="0">
                <a:ea typeface="Tahoma" panose="020B0604030504040204" pitchFamily="34" charset="0"/>
                <a:cs typeface="Tahoma" panose="020B0604030504040204" pitchFamily="34" charset="0"/>
              </a:rPr>
              <a:t>Hát 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ca suốt cả đêm thâu không </a:t>
            </a:r>
            <a:r>
              <a:rPr lang="vi-VN" sz="3200" smtClean="0">
                <a:ea typeface="Tahoma" panose="020B0604030504040204" pitchFamily="34" charset="0"/>
                <a:cs typeface="Tahoma" panose="020B0604030504040204" pitchFamily="34" charset="0"/>
              </a:rPr>
              <a:t>ngừng</a:t>
            </a:r>
            <a:endParaRPr lang="en-US" sz="320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 smtClean="0">
                <a:ea typeface="Tahoma" panose="020B0604030504040204" pitchFamily="34" charset="0"/>
                <a:cs typeface="Tahoma" panose="020B0604030504040204" pitchFamily="34" charset="0"/>
              </a:rPr>
              <a:t>Gặp 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bạn chưa kịp vui </a:t>
            </a:r>
            <a:r>
              <a:rPr lang="vi-VN" sz="3200" smtClean="0"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endParaRPr lang="en-US" sz="320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 smtClean="0">
                <a:ea typeface="Tahoma" panose="020B0604030504040204" pitchFamily="34" charset="0"/>
                <a:cs typeface="Tahoma" panose="020B0604030504040204" pitchFamily="34" charset="0"/>
              </a:rPr>
              <a:t>Đã 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giương càng cánh để mà chọi </a:t>
            </a:r>
            <a:r>
              <a:rPr lang="vi-VN" sz="3200" smtClean="0"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320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32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5" algn="ctr"/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con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entagon 8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6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7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Quả gì nhiều mắt</a:t>
            </a:r>
            <a:endParaRPr lang="en-US" sz="32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7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vi-VN" sz="3200" smtClean="0"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vi-VN" sz="3200" smtClean="0"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nứt ra</a:t>
            </a:r>
          </a:p>
          <a:p>
            <a:pPr lvl="7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Ruột trắng nõn nà</a:t>
            </a:r>
          </a:p>
          <a:p>
            <a:pPr lvl="7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Hạt đen nhanh </a:t>
            </a:r>
            <a:r>
              <a:rPr lang="vi-VN" sz="3200" smtClean="0">
                <a:ea typeface="Tahoma" panose="020B0604030504040204" pitchFamily="34" charset="0"/>
                <a:cs typeface="Tahoma" panose="020B0604030504040204" pitchFamily="34" charset="0"/>
              </a:rPr>
              <a:t>nhánh</a:t>
            </a:r>
            <a:r>
              <a:rPr lang="en-US" sz="320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2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Hoa gì trắng xóa núi đồi</a:t>
            </a:r>
            <a:endParaRPr lang="en-US" sz="32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		     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Bản làng thêm đẹp khi trời vào </a:t>
            </a:r>
            <a:r>
              <a:rPr lang="vi-VN" sz="3200" smtClean="0">
                <a:ea typeface="Tahoma" panose="020B0604030504040204" pitchFamily="34" charset="0"/>
                <a:cs typeface="Tahoma" panose="020B0604030504040204" pitchFamily="34" charset="0"/>
              </a:rPr>
              <a:t>xuân</a:t>
            </a:r>
            <a:r>
              <a:rPr lang="en-US" sz="320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pPr algn="ctr"/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2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Có chân mà chẳng biết đi</a:t>
            </a:r>
          </a:p>
          <a:p>
            <a:pPr algn="ctr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	                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Có mặt phẳng lì cho bé ngồi </a:t>
            </a:r>
            <a:r>
              <a:rPr lang="vi-VN" sz="3200" smtClean="0"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20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</a:p>
          <a:p>
            <a:pPr algn="ctr"/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2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5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Cái gì sừng sững</a:t>
            </a:r>
          </a:p>
          <a:p>
            <a:pPr lvl="8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Đứng ở góc nhà</a:t>
            </a:r>
          </a:p>
          <a:p>
            <a:pPr lvl="8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Bé mở cửa ra</a:t>
            </a:r>
          </a:p>
          <a:p>
            <a:pPr lvl="8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Lấy quần áo đẹp</a:t>
            </a:r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200" i="1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pPr algn="ctr"/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2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8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1272</Words>
  <Application>Microsoft Office PowerPoint</Application>
  <PresentationFormat>Custom</PresentationFormat>
  <Paragraphs>189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1_Office Theme</vt:lpstr>
      <vt:lpstr>Organic</vt:lpstr>
      <vt:lpstr>1_Organic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HUYEN</cp:lastModifiedBy>
  <cp:revision>92</cp:revision>
  <dcterms:created xsi:type="dcterms:W3CDTF">2021-08-04T18:52:07Z</dcterms:created>
  <dcterms:modified xsi:type="dcterms:W3CDTF">2021-09-28T07:58:55Z</dcterms:modified>
</cp:coreProperties>
</file>