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sldIdLst>
    <p:sldId id="292" r:id="rId2"/>
    <p:sldId id="291" r:id="rId3"/>
    <p:sldId id="301" r:id="rId4"/>
    <p:sldId id="304" r:id="rId5"/>
    <p:sldId id="280" r:id="rId6"/>
    <p:sldId id="281" r:id="rId7"/>
    <p:sldId id="283" r:id="rId8"/>
    <p:sldId id="296" r:id="rId9"/>
    <p:sldId id="297" r:id="rId10"/>
    <p:sldId id="299" r:id="rId11"/>
    <p:sldId id="298" r:id="rId12"/>
    <p:sldId id="300" r:id="rId13"/>
    <p:sldId id="286" r:id="rId14"/>
    <p:sldId id="294" r:id="rId15"/>
    <p:sldId id="295" r:id="rId16"/>
    <p:sldId id="29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CCFF99"/>
    <a:srgbClr val="66FFFF"/>
    <a:srgbClr val="FF9900"/>
    <a:srgbClr val="000099"/>
    <a:srgbClr val="CCFF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1" autoAdjust="0"/>
    <p:restoredTop sz="99544" autoAdjust="0"/>
  </p:normalViewPr>
  <p:slideViewPr>
    <p:cSldViewPr>
      <p:cViewPr>
        <p:scale>
          <a:sx n="70" d="100"/>
          <a:sy n="70" d="100"/>
        </p:scale>
        <p:origin x="1094" y="41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188123304101012E-2"/>
          <c:y val="2.1277390152182406E-2"/>
          <c:w val="0.88050052638430221"/>
          <c:h val="0.89448927562094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Sheet1!$F$5</c:f>
              <c:strCache>
                <c:ptCount val="1"/>
                <c:pt idx="0">
                  <c:v>Số học sinh giỏi </c:v>
                </c:pt>
              </c:strCache>
            </c:strRef>
          </c:tx>
          <c:spPr>
            <a:ln w="6350">
              <a:solidFill>
                <a:srgbClr val="BBE0E3"/>
              </a:solidFill>
            </a:ln>
          </c:spPr>
          <c:invertIfNegative val="0"/>
          <c:cat>
            <c:strRef>
              <c:f>Sheet1!$G$4:$I$4</c:f>
              <c:strCache>
                <c:ptCount val="3"/>
                <c:pt idx="0">
                  <c:v>3A</c:v>
                </c:pt>
                <c:pt idx="1">
                  <c:v>3B</c:v>
                </c:pt>
                <c:pt idx="2">
                  <c:v>3C </c:v>
                </c:pt>
              </c:strCache>
            </c:strRef>
          </c:cat>
          <c:val>
            <c:numRef>
              <c:f>Sheet1!$G$5:$I$5</c:f>
              <c:numCache>
                <c:formatCode>General</c:formatCode>
                <c:ptCount val="3"/>
                <c:pt idx="0">
                  <c:v>18</c:v>
                </c:pt>
                <c:pt idx="1">
                  <c:v>27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2-48A2-A825-7000CEE55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522594944"/>
        <c:axId val="-1522592768"/>
      </c:barChart>
      <c:catAx>
        <c:axId val="-1522594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522592768"/>
        <c:crosses val="autoZero"/>
        <c:auto val="1"/>
        <c:lblAlgn val="ctr"/>
        <c:lblOffset val="100"/>
        <c:noMultiLvlLbl val="0"/>
      </c:catAx>
      <c:valAx>
        <c:axId val="-1522592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5225949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7560D-CA65-4136-9DF2-58EF43287FFE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C55307-6CF9-42E4-950A-47B1A291496E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3200" dirty="0">
            <a:solidFill>
              <a:srgbClr val="002060"/>
            </a:solidFill>
          </a:endParaRPr>
        </a:p>
      </dgm:t>
    </dgm:pt>
    <dgm:pt modelId="{A00F95C4-953C-4F02-8EE1-FD1918E6CFDB}" type="parTrans" cxnId="{58A99F25-0A2E-4921-AF71-2AEE07102594}">
      <dgm:prSet/>
      <dgm:spPr/>
      <dgm:t>
        <a:bodyPr/>
        <a:lstStyle/>
        <a:p>
          <a:endParaRPr lang="en-US"/>
        </a:p>
      </dgm:t>
    </dgm:pt>
    <dgm:pt modelId="{7999219D-7EFB-4BBF-96AF-01D833182766}" type="sibTrans" cxnId="{58A99F25-0A2E-4921-AF71-2AEE07102594}">
      <dgm:prSet/>
      <dgm:spPr/>
      <dgm:t>
        <a:bodyPr/>
        <a:lstStyle/>
        <a:p>
          <a:endParaRPr lang="en-US"/>
        </a:p>
      </dgm:t>
    </dgm:pt>
    <dgm:pt modelId="{49CB6BDD-FFD8-4714-92A7-B803A0E21629}">
      <dgm:prSet phldrT="[Text]" custT="1"/>
      <dgm:spPr/>
      <dgm:t>
        <a:bodyPr/>
        <a:lstStyle/>
        <a:p>
          <a:pPr algn="ctr"/>
          <a:r>
            <a: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 học sinh được </a:t>
          </a:r>
          <a:r>
            <a:rPr lang="en-US" sz="24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khen</a:t>
          </a:r>
          <a:r>
            <a: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môn Tiếng Việt trong lớp em</a:t>
          </a:r>
          <a:r>
            <a: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4516AA-19BF-47AC-A4A4-9ABF0E67C33F}" type="parTrans" cxnId="{B9DE23CB-B711-4249-8364-C886356B22E4}">
      <dgm:prSet/>
      <dgm:spPr/>
      <dgm:t>
        <a:bodyPr/>
        <a:lstStyle/>
        <a:p>
          <a:endParaRPr lang="en-US"/>
        </a:p>
      </dgm:t>
    </dgm:pt>
    <dgm:pt modelId="{A298C519-D907-40C6-9987-2518985B4B12}" type="sibTrans" cxnId="{B9DE23CB-B711-4249-8364-C886356B22E4}">
      <dgm:prSet/>
      <dgm:spPr/>
      <dgm:t>
        <a:bodyPr/>
        <a:lstStyle/>
        <a:p>
          <a:endParaRPr lang="en-US"/>
        </a:p>
      </dgm:t>
    </dgm:pt>
    <dgm:pt modelId="{5FD80CE1-89F3-46A8-B2A8-DE0C0A206916}">
      <dgm:prSet phldrT="[Text]" custT="1"/>
      <dgm:spPr/>
      <dgm:t>
        <a:bodyPr/>
        <a:lstStyle/>
        <a:p>
          <a:pPr algn="ctr"/>
          <a:r>
            <a:rPr lang="vi-VN" sz="2400">
              <a:latin typeface="Times New Roman" panose="02020603050405020304" pitchFamily="18" charset="0"/>
              <a:cs typeface="Times New Roman" panose="02020603050405020304" pitchFamily="18" charset="0"/>
            </a:rPr>
            <a:t>Tìm hiểu năm sinh của tác giả Tuốc ghê nhép và cho biết năm đó thuộc thế kỉ bao nhiêu?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EB2940-28C8-4906-BF52-2F57A1AD1646}" type="parTrans" cxnId="{FF9C3ED1-BF5E-415F-A5E6-A75CDA160975}">
      <dgm:prSet/>
      <dgm:spPr/>
      <dgm:t>
        <a:bodyPr/>
        <a:lstStyle/>
        <a:p>
          <a:endParaRPr lang="en-US"/>
        </a:p>
      </dgm:t>
    </dgm:pt>
    <dgm:pt modelId="{71D8B72F-0374-4EE7-8526-0755DD850E04}" type="sibTrans" cxnId="{FF9C3ED1-BF5E-415F-A5E6-A75CDA160975}">
      <dgm:prSet/>
      <dgm:spPr/>
      <dgm:t>
        <a:bodyPr/>
        <a:lstStyle/>
        <a:p>
          <a:endParaRPr lang="en-US"/>
        </a:p>
      </dgm:t>
    </dgm:pt>
    <dgm:pt modelId="{DB0BB805-DD7C-423F-8AB1-9BC5C3742570}" type="pres">
      <dgm:prSet presAssocID="{36D7560D-CA65-4136-9DF2-58EF43287FFE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675D4BA-2428-4006-BB48-1D2A5BC6201B}" type="pres">
      <dgm:prSet presAssocID="{E7C55307-6CF9-42E4-950A-47B1A291496E}" presName="Parent" presStyleLbl="node1" presStyleIdx="0" presStyleCnt="2" custScaleX="92202" custScaleY="90028" custLinFactNeighborX="-8283" custLinFactNeighborY="-536">
        <dgm:presLayoutVars>
          <dgm:chMax val="4"/>
          <dgm:chPref val="3"/>
        </dgm:presLayoutVars>
      </dgm:prSet>
      <dgm:spPr/>
    </dgm:pt>
    <dgm:pt modelId="{C01BE6FE-F4D1-4CD3-BE09-04EBC3594AC4}" type="pres">
      <dgm:prSet presAssocID="{49CB6BDD-FFD8-4714-92A7-B803A0E21629}" presName="Accent" presStyleLbl="node1" presStyleIdx="1" presStyleCnt="2" custScaleX="42101"/>
      <dgm:spPr/>
    </dgm:pt>
    <dgm:pt modelId="{6D57FF1A-DF0D-4B1E-B3A0-5DE1891909A0}" type="pres">
      <dgm:prSet presAssocID="{49CB6BDD-FFD8-4714-92A7-B803A0E21629}" presName="Image1" presStyleLbl="fgImgPlace1" presStyleIdx="0" presStyleCnt="2" custLinFactNeighborX="-33660" custLinFactNeighborY="-2667"/>
      <dgm:spPr/>
    </dgm:pt>
    <dgm:pt modelId="{895D9D01-7A2A-430A-86A3-3986B794AA0B}" type="pres">
      <dgm:prSet presAssocID="{49CB6BDD-FFD8-4714-92A7-B803A0E21629}" presName="Child1" presStyleLbl="revTx" presStyleIdx="0" presStyleCnt="2" custScaleX="160441" custScaleY="87686" custLinFactNeighborX="21108" custLinFactNeighborY="10393">
        <dgm:presLayoutVars>
          <dgm:chMax val="0"/>
          <dgm:chPref val="0"/>
          <dgm:bulletEnabled val="1"/>
        </dgm:presLayoutVars>
      </dgm:prSet>
      <dgm:spPr/>
    </dgm:pt>
    <dgm:pt modelId="{1A8DB423-7AE2-489C-9CE8-35C302A43754}" type="pres">
      <dgm:prSet presAssocID="{5FD80CE1-89F3-46A8-B2A8-DE0C0A206916}" presName="Image2" presStyleCnt="0"/>
      <dgm:spPr/>
    </dgm:pt>
    <dgm:pt modelId="{8F5E00B2-37BA-49A6-BC81-9A3147147145}" type="pres">
      <dgm:prSet presAssocID="{5FD80CE1-89F3-46A8-B2A8-DE0C0A206916}" presName="Image" presStyleLbl="fgImgPlace1" presStyleIdx="1" presStyleCnt="2" custLinFactNeighborX="-40145" custLinFactNeighborY="-16488"/>
      <dgm:spPr/>
    </dgm:pt>
    <dgm:pt modelId="{46295081-D47D-4CB4-AC3B-7536021273A8}" type="pres">
      <dgm:prSet presAssocID="{5FD80CE1-89F3-46A8-B2A8-DE0C0A206916}" presName="Child2" presStyleLbl="revTx" presStyleIdx="1" presStyleCnt="2" custScaleX="206469" custLinFactNeighborX="14687">
        <dgm:presLayoutVars>
          <dgm:chMax val="0"/>
          <dgm:chPref val="0"/>
          <dgm:bulletEnabled val="1"/>
        </dgm:presLayoutVars>
      </dgm:prSet>
      <dgm:spPr/>
    </dgm:pt>
  </dgm:ptLst>
  <dgm:cxnLst>
    <dgm:cxn modelId="{58A99F25-0A2E-4921-AF71-2AEE07102594}" srcId="{36D7560D-CA65-4136-9DF2-58EF43287FFE}" destId="{E7C55307-6CF9-42E4-950A-47B1A291496E}" srcOrd="0" destOrd="0" parTransId="{A00F95C4-953C-4F02-8EE1-FD1918E6CFDB}" sibTransId="{7999219D-7EFB-4BBF-96AF-01D833182766}"/>
    <dgm:cxn modelId="{CF555D39-68D5-45AB-A06B-76C7A7D68E4D}" type="presOf" srcId="{49CB6BDD-FFD8-4714-92A7-B803A0E21629}" destId="{895D9D01-7A2A-430A-86A3-3986B794AA0B}" srcOrd="0" destOrd="0" presId="urn:microsoft.com/office/officeart/2011/layout/RadialPictureList"/>
    <dgm:cxn modelId="{D8C94976-3F57-4386-97A8-A53422FB40E0}" type="presOf" srcId="{5FD80CE1-89F3-46A8-B2A8-DE0C0A206916}" destId="{46295081-D47D-4CB4-AC3B-7536021273A8}" srcOrd="0" destOrd="0" presId="urn:microsoft.com/office/officeart/2011/layout/RadialPictureList"/>
    <dgm:cxn modelId="{54083E86-2B1F-41AD-A162-D96BED0D2C06}" type="presOf" srcId="{E7C55307-6CF9-42E4-950A-47B1A291496E}" destId="{C675D4BA-2428-4006-BB48-1D2A5BC6201B}" srcOrd="0" destOrd="0" presId="urn:microsoft.com/office/officeart/2011/layout/RadialPictureList"/>
    <dgm:cxn modelId="{B9DE23CB-B711-4249-8364-C886356B22E4}" srcId="{E7C55307-6CF9-42E4-950A-47B1A291496E}" destId="{49CB6BDD-FFD8-4714-92A7-B803A0E21629}" srcOrd="0" destOrd="0" parTransId="{814516AA-19BF-47AC-A4A4-9ABF0E67C33F}" sibTransId="{A298C519-D907-40C6-9987-2518985B4B12}"/>
    <dgm:cxn modelId="{FF9C3ED1-BF5E-415F-A5E6-A75CDA160975}" srcId="{E7C55307-6CF9-42E4-950A-47B1A291496E}" destId="{5FD80CE1-89F3-46A8-B2A8-DE0C0A206916}" srcOrd="1" destOrd="0" parTransId="{60EB2940-28C8-4906-BF52-2F57A1AD1646}" sibTransId="{71D8B72F-0374-4EE7-8526-0755DD850E04}"/>
    <dgm:cxn modelId="{178730F1-B504-4770-A074-4F1BF147EF66}" type="presOf" srcId="{36D7560D-CA65-4136-9DF2-58EF43287FFE}" destId="{DB0BB805-DD7C-423F-8AB1-9BC5C3742570}" srcOrd="0" destOrd="0" presId="urn:microsoft.com/office/officeart/2011/layout/RadialPictureList"/>
    <dgm:cxn modelId="{2E1E1EDC-4D81-469A-97D4-811CA0EBB233}" type="presParOf" srcId="{DB0BB805-DD7C-423F-8AB1-9BC5C3742570}" destId="{C675D4BA-2428-4006-BB48-1D2A5BC6201B}" srcOrd="0" destOrd="0" presId="urn:microsoft.com/office/officeart/2011/layout/RadialPictureList"/>
    <dgm:cxn modelId="{3C3FE563-C21F-4161-938C-35EA887B464B}" type="presParOf" srcId="{DB0BB805-DD7C-423F-8AB1-9BC5C3742570}" destId="{C01BE6FE-F4D1-4CD3-BE09-04EBC3594AC4}" srcOrd="1" destOrd="0" presId="urn:microsoft.com/office/officeart/2011/layout/RadialPictureList"/>
    <dgm:cxn modelId="{941DA947-95B3-4C94-9289-271DB747A860}" type="presParOf" srcId="{DB0BB805-DD7C-423F-8AB1-9BC5C3742570}" destId="{6D57FF1A-DF0D-4B1E-B3A0-5DE1891909A0}" srcOrd="2" destOrd="0" presId="urn:microsoft.com/office/officeart/2011/layout/RadialPictureList"/>
    <dgm:cxn modelId="{64910EDD-BE5C-4C18-B7EE-CCCC20522D1C}" type="presParOf" srcId="{DB0BB805-DD7C-423F-8AB1-9BC5C3742570}" destId="{895D9D01-7A2A-430A-86A3-3986B794AA0B}" srcOrd="3" destOrd="0" presId="urn:microsoft.com/office/officeart/2011/layout/RadialPictureList"/>
    <dgm:cxn modelId="{33C63345-6713-44FD-AA96-A1E7AE9E69C8}" type="presParOf" srcId="{DB0BB805-DD7C-423F-8AB1-9BC5C3742570}" destId="{1A8DB423-7AE2-489C-9CE8-35C302A43754}" srcOrd="4" destOrd="0" presId="urn:microsoft.com/office/officeart/2011/layout/RadialPictureList"/>
    <dgm:cxn modelId="{D51A562D-6D19-4E3B-9F49-FE95579E5EAF}" type="presParOf" srcId="{1A8DB423-7AE2-489C-9CE8-35C302A43754}" destId="{8F5E00B2-37BA-49A6-BC81-9A3147147145}" srcOrd="0" destOrd="0" presId="urn:microsoft.com/office/officeart/2011/layout/RadialPictureList"/>
    <dgm:cxn modelId="{E6EA4D73-A388-478D-B9AF-2BA31AF63CD7}" type="presParOf" srcId="{DB0BB805-DD7C-423F-8AB1-9BC5C3742570}" destId="{46295081-D47D-4CB4-AC3B-7536021273A8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5D4BA-2428-4006-BB48-1D2A5BC6201B}">
      <dsp:nvSpPr>
        <dsp:cNvPr id="0" name=""/>
        <dsp:cNvSpPr/>
      </dsp:nvSpPr>
      <dsp:spPr>
        <a:xfrm>
          <a:off x="7979" y="1484378"/>
          <a:ext cx="2022460" cy="1974804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3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304161" y="1773581"/>
        <a:ext cx="1430096" cy="1396398"/>
      </dsp:txXfrm>
    </dsp:sp>
    <dsp:sp modelId="{C01BE6FE-F4D1-4CD3-BE09-04EBC3594AC4}">
      <dsp:nvSpPr>
        <dsp:cNvPr id="0" name=""/>
        <dsp:cNvSpPr/>
      </dsp:nvSpPr>
      <dsp:spPr>
        <a:xfrm>
          <a:off x="252985" y="167156"/>
          <a:ext cx="1861451" cy="4609256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chemeClr val="accent4">
            <a:hueOff val="11142974"/>
            <a:satOff val="39624"/>
            <a:lumOff val="8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7FF1A-DF0D-4B1E-B3A0-5DE1891909A0}">
      <dsp:nvSpPr>
        <dsp:cNvPr id="0" name=""/>
        <dsp:cNvSpPr/>
      </dsp:nvSpPr>
      <dsp:spPr>
        <a:xfrm>
          <a:off x="2098185" y="866376"/>
          <a:ext cx="1175049" cy="117536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D9D01-7A2A-430A-86A3-3986B794AA0B}">
      <dsp:nvSpPr>
        <dsp:cNvPr id="0" name=""/>
        <dsp:cNvSpPr/>
      </dsp:nvSpPr>
      <dsp:spPr>
        <a:xfrm>
          <a:off x="3622181" y="1101200"/>
          <a:ext cx="2523554" cy="99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vi-VN" sz="24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 học sinh được </a:t>
          </a:r>
          <a:r>
            <a:rPr lang="en-US" sz="24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khen</a:t>
          </a:r>
          <a:r>
            <a:rPr lang="en-US" sz="24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môn Tiếng Việt trong lớp em</a:t>
          </a:r>
          <a:r>
            <a:rPr lang="en-US" sz="24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2181" y="1101200"/>
        <a:ext cx="2523554" cy="997484"/>
      </dsp:txXfrm>
    </dsp:sp>
    <dsp:sp modelId="{8F5E00B2-37BA-49A6-BC81-9A3147147145}">
      <dsp:nvSpPr>
        <dsp:cNvPr id="0" name=""/>
        <dsp:cNvSpPr/>
      </dsp:nvSpPr>
      <dsp:spPr>
        <a:xfrm>
          <a:off x="2021983" y="2565608"/>
          <a:ext cx="1175049" cy="1175360"/>
        </a:xfrm>
        <a:prstGeom prst="ellipse">
          <a:avLst/>
        </a:prstGeom>
        <a:solidFill>
          <a:schemeClr val="accent4">
            <a:tint val="50000"/>
            <a:hueOff val="11153610"/>
            <a:satOff val="38299"/>
            <a:lumOff val="214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95081-D47D-4CB4-AC3B-7536021273A8}">
      <dsp:nvSpPr>
        <dsp:cNvPr id="0" name=""/>
        <dsp:cNvSpPr/>
      </dsp:nvSpPr>
      <dsp:spPr>
        <a:xfrm>
          <a:off x="3117860" y="2774612"/>
          <a:ext cx="3247522" cy="1137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vi-VN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Tìm hiểu năm sinh của tác giả Tuốc ghê nhép và cho biết năm đó thuộc thế kỉ bao nhiêu?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7860" y="2774612"/>
        <a:ext cx="3247522" cy="1137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1395B5-047A-4C29-8A3B-BF2644AD0562}" type="datetimeFigureOut">
              <a:rPr lang="en-US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0B572-4866-42A7-AE4E-68B648A5E4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1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E80F23-722B-43C5-B254-2EABA09F6F9D}" type="datetimeFigureOut">
              <a:rPr lang="en-US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F4C3E-0E97-4285-91C7-1FE7F00D34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8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0569A-82EB-4922-8516-94C76D1C1C24}" type="datetimeFigureOut">
              <a:rPr lang="en-US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7EB04-D465-4C80-86F6-F59236A4DA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0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669600"/>
            <a:ext cx="206100" cy="27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1197475" y="-1070367"/>
            <a:ext cx="6749100" cy="8998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2655767"/>
            <a:ext cx="4633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1182333"/>
            <a:ext cx="2347200" cy="31296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8348875" y="3843167"/>
            <a:ext cx="978600" cy="1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>
            <a:off x="2255425" y="722400"/>
            <a:ext cx="657600" cy="876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6752750" y="4620133"/>
            <a:ext cx="2284200" cy="30456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>
            <a:off x="137775" y="4257600"/>
            <a:ext cx="657600" cy="87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>
            <a:off x="376550" y="5623033"/>
            <a:ext cx="1207800" cy="16104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>
            <a:off x="8244625" y="3389267"/>
            <a:ext cx="304800" cy="4064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>
            <a:off x="7598775" y="-400333"/>
            <a:ext cx="1370700" cy="182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>
            <a:off x="8244625" y="1070467"/>
            <a:ext cx="657600" cy="876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>
            <a:off x="213975" y="927867"/>
            <a:ext cx="871500" cy="11620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>
            <a:off x="-122175" y="3911000"/>
            <a:ext cx="1177500" cy="1570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>
            <a:off x="8150075" y="944400"/>
            <a:ext cx="846600" cy="1128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>
            <a:off x="1055325" y="5206100"/>
            <a:ext cx="206100" cy="27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8314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FA7A45-2898-43D1-9B50-166B1E6B4CA7}" type="datetimeFigureOut">
              <a:rPr lang="en-US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4C5D1-CA4A-40A0-9EF7-234B18037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9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86D5EF-6159-423D-9BA2-0F8ED8D99EDB}" type="datetimeFigureOut">
              <a:rPr lang="en-US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647E1-25E7-4A44-9DC2-C28A33BE1E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0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E69DB-B277-4C61-8985-5769BD810E96}" type="datetimeFigureOut">
              <a:rPr lang="en-US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66E11-62E5-4DA3-87FA-0029A29E4C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4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2B147B-0127-4772-A93C-B5980CD88966}" type="datetimeFigureOut">
              <a:rPr lang="en-US"/>
              <a:pPr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A62CD-86FC-46B9-BFF2-96C62FD913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5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C5358-A5AF-4B7F-A398-82B97563291E}" type="datetimeFigureOut">
              <a:rPr lang="en-US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EFC6A-3077-46CD-BEC8-B721960AA3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1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662812-4329-411C-BB80-D46292807380}" type="datetimeFigureOut">
              <a:rPr lang="en-US"/>
              <a:pPr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162C0-81E3-4111-A472-6E20619090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0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FB1737-E911-45F6-81A5-D6393299556C}" type="datetimeFigureOut">
              <a:rPr lang="en-US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FEF75-0646-44C7-8B7D-97F797DE77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4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D6021-651C-4375-BABE-A2446421F459}" type="datetimeFigureOut">
              <a:rPr lang="en-US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EBDD9-6E7C-4C2B-9E9D-A04B33F14D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2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99FE900-9A3A-4F23-9033-98BAF90D7A1A}" type="datetimeFigureOut">
              <a:rPr lang="en-US"/>
              <a:pPr/>
              <a:t>10/6/2021</a:t>
            </a:fld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8A070C-35D5-456B-84C1-498536BD54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4.gif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4.gif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MCj043580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2525"/>
            <a:ext cx="187801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10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11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5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Book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32" y="4645025"/>
            <a:ext cx="1409700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4" name="Picture 4" descr="MCj043580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04278">
            <a:off x="7262813" y="4754562"/>
            <a:ext cx="14287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2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WordArt 15"/>
          <p:cNvSpPr>
            <a:spLocks noChangeArrowheads="1" noChangeShapeType="1" noTextEdit="1"/>
          </p:cNvSpPr>
          <p:nvPr/>
        </p:nvSpPr>
        <p:spPr bwMode="auto">
          <a:xfrm>
            <a:off x="1524000" y="1447800"/>
            <a:ext cx="64770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algn="ctr"/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(Trang 35)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96679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17" y="693043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96211" y="1064674"/>
            <a:ext cx="7352855" cy="134429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2005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205956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96679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96679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4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96679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0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889966" y="359912"/>
            <a:ext cx="6653833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XXI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789514" y="2007652"/>
            <a:ext cx="5178597" cy="65358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2100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1778628" y="3241659"/>
            <a:ext cx="5153398" cy="65358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2100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1753429" y="4505596"/>
            <a:ext cx="5153398" cy="65358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2001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2100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1742543" y="5638800"/>
            <a:ext cx="5136093" cy="58298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2001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9CD565-D897-4894-92FA-FE3B986CF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044487"/>
            <a:ext cx="1600201" cy="16002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8B1BEF-C8C4-430C-9823-347113439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10" y="804072"/>
            <a:ext cx="1847998" cy="18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9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57200" y="0"/>
            <a:ext cx="8686800" cy="1981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cách xác định 1 năm thuộc thế kỉ nào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362200"/>
            <a:ext cx="8001000" cy="426720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*Cách xác định 1 năm thuộc thế kỉ nào:</a:t>
            </a:r>
          </a:p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năm tròn trăm thì số chỉ thế kỉ chính là số trăm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Năm 900 - Thế kỉ IX</a:t>
            </a:r>
          </a:p>
          <a:p>
            <a:pPr algn="ctr"/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Năm 1800- Thế kỉ XVIII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năm không tròn trăm thì số chỉ thế kỉ chính là số trăm cộng thêm 1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Năm 728 – Thế kỉ VIII</a:t>
            </a:r>
          </a:p>
          <a:p>
            <a:pPr algn="ctr"/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Năm 1010- Thế kỉ XI </a:t>
            </a:r>
          </a:p>
        </p:txBody>
      </p:sp>
    </p:spTree>
    <p:extLst>
      <p:ext uri="{BB962C8B-B14F-4D97-AF65-F5344CB8AC3E}">
        <p14:creationId xmlns:p14="http://schemas.microsoft.com/office/powerpoint/2010/main" val="83865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533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Tìm số tròn trăm x, biết : 540 &lt; x &lt; 870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18288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số tự nhiên tròn trăm của x  lớn hơn 540 và bé hơn 870 là các số 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38400" y="22860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600,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76600" y="22860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700,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91000" y="22860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" y="3048000"/>
            <a:ext cx="624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Vậy x là các số  :</a:t>
            </a: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3124200" y="30480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600,</a:t>
            </a:r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3962400" y="30480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700,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4876800" y="30480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800.</a:t>
            </a:r>
          </a:p>
        </p:txBody>
      </p:sp>
      <p:sp>
        <p:nvSpPr>
          <p:cNvPr id="5" name="Explosion 1 4"/>
          <p:cNvSpPr/>
          <p:nvPr/>
        </p:nvSpPr>
        <p:spPr>
          <a:xfrm>
            <a:off x="707571" y="3429000"/>
            <a:ext cx="4430486" cy="329939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số tròn trăm?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228600" y="2286000"/>
            <a:ext cx="7239000" cy="43815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tròn trăm là số có 3 chữ số, chữ số hàng trăm khác 0 hai chữ số còn lại bằng 0 (hay là số có tận cùng là 2 chữ số 0)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2" grpId="0"/>
      <p:bldP spid="3" grpId="0"/>
      <p:bldP spid="4" grpId="0"/>
      <p:bldP spid="5" grpId="0" animBg="1"/>
      <p:bldP spid="5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4696720"/>
              </p:ext>
            </p:extLst>
          </p:nvPr>
        </p:nvGraphicFramePr>
        <p:xfrm>
          <a:off x="-40783" y="886225"/>
          <a:ext cx="6365383" cy="4943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图片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3210059" cy="440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697818" y="2667000"/>
            <a:ext cx="247515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21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vi-VN" sz="45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45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vi-VN" sz="45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0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705" y="1301825"/>
            <a:ext cx="5299814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159099" y="2411266"/>
            <a:ext cx="7031864" cy="2357568"/>
          </a:xfrm>
          <a:prstGeom prst="rect">
            <a:avLst/>
          </a:prstGeom>
          <a:solidFill>
            <a:srgbClr val="F7E0E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385763" indent="-385763" algn="l">
              <a:buAutoNum type="arabicPeriod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 algn="l">
              <a:buAutoNum type="arabicPeriod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 algn="l">
              <a:buAutoNum type="arabicPeriod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>
              <a:buAutoNum type="arabicPeriod"/>
            </a:pPr>
            <a:endParaRPr lang="en-US" altLang="en-US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44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MCj043580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2525"/>
            <a:ext cx="187801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80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MCj043580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04278">
            <a:off x="7262813" y="4754562"/>
            <a:ext cx="14287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1066800" y="1143000"/>
            <a:ext cx="6477000" cy="3810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1687"/>
              </p:ext>
            </p:extLst>
          </p:nvPr>
        </p:nvGraphicFramePr>
        <p:xfrm>
          <a:off x="2743200" y="3331030"/>
          <a:ext cx="4648200" cy="36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Chart" r:id="rId3" imgW="5962688" imgH="4381576" progId="MSGraph.Chart.8">
                  <p:embed followColorScheme="full"/>
                </p:oleObj>
              </mc:Choice>
              <mc:Fallback>
                <p:oleObj name="Chart" r:id="rId3" imgW="5962688" imgH="4381576" progId="MSGraph.Chart.8">
                  <p:embed followColorScheme="full"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331030"/>
                        <a:ext cx="4648200" cy="363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2247900" y="3251796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2775" name="TextBox 10"/>
          <p:cNvSpPr txBox="1">
            <a:spLocks noChangeArrowheads="1"/>
          </p:cNvSpPr>
          <p:nvPr/>
        </p:nvSpPr>
        <p:spPr bwMode="auto">
          <a:xfrm>
            <a:off x="6618514" y="6336101"/>
            <a:ext cx="9252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676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0" y="1458885"/>
            <a:ext cx="731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0" y="1871628"/>
            <a:ext cx="7239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A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B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C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194" y="996201"/>
            <a:ext cx="9144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</a:t>
            </a:r>
            <a:r>
              <a:rPr lang="en-US" sz="23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3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endParaRPr lang="en-US" sz="23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3" name="WordArt 15"/>
          <p:cNvSpPr>
            <a:spLocks noChangeArrowheads="1" noChangeShapeType="1" noTextEdit="1"/>
          </p:cNvSpPr>
          <p:nvPr/>
        </p:nvSpPr>
        <p:spPr bwMode="auto">
          <a:xfrm>
            <a:off x="3009900" y="190902"/>
            <a:ext cx="3429000" cy="609600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5038725"/>
            <a:ext cx="3657600" cy="151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497" grpId="0"/>
      <p:bldP spid="32774" grpId="0"/>
      <p:bldP spid="32775" grpId="0"/>
      <p:bldP spid="32779" grpId="0"/>
      <p:bldP spid="32780" grpId="0"/>
      <p:bldP spid="327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8" y="2166937"/>
            <a:ext cx="3053954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33"/>
          <p:cNvSpPr txBox="1"/>
          <p:nvPr/>
        </p:nvSpPr>
        <p:spPr>
          <a:xfrm rot="20124156">
            <a:off x="607465" y="2561779"/>
            <a:ext cx="11945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8">
              <a:defRPr/>
            </a:pPr>
            <a:r>
              <a:rPr lang="en-US" altLang="zh-CN" sz="24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</a:rPr>
              <a:t>Mục</a:t>
            </a:r>
            <a:r>
              <a:rPr lang="en-US" altLang="zh-CN" sz="24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</a:rPr>
              <a:t> </a:t>
            </a:r>
            <a:r>
              <a:rPr lang="en-US" altLang="zh-CN" sz="24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</a:rPr>
              <a:t>tiêu</a:t>
            </a:r>
            <a:endParaRPr lang="zh-CN" altLang="en-US" sz="2400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</a:endParaRP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3366702" y="1458239"/>
            <a:ext cx="607219" cy="418385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68562" tIns="34281" rIns="68562" bIns="34281"/>
          <a:lstStyle/>
          <a:p>
            <a:pPr defTabSz="914378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0" name="组合 142"/>
          <p:cNvGrpSpPr>
            <a:grpSpLocks/>
          </p:cNvGrpSpPr>
          <p:nvPr/>
        </p:nvGrpSpPr>
        <p:grpSpPr bwMode="auto">
          <a:xfrm>
            <a:off x="3366702" y="1052227"/>
            <a:ext cx="5176046" cy="1232296"/>
            <a:chOff x="4401212" y="190810"/>
            <a:chExt cx="6301050" cy="1852869"/>
          </a:xfrm>
        </p:grpSpPr>
        <p:grpSp>
          <p:nvGrpSpPr>
            <p:cNvPr id="31" name="组合 143"/>
            <p:cNvGrpSpPr>
              <a:grpSpLocks/>
            </p:cNvGrpSpPr>
            <p:nvPr/>
          </p:nvGrpSpPr>
          <p:grpSpPr bwMode="auto">
            <a:xfrm>
              <a:off x="4401212" y="561500"/>
              <a:ext cx="727854" cy="1002844"/>
              <a:chOff x="4299614" y="561500"/>
              <a:chExt cx="727854" cy="1002844"/>
            </a:xfrm>
          </p:grpSpPr>
          <p:sp>
            <p:nvSpPr>
              <p:cNvPr id="34" name="任意多边形 82"/>
              <p:cNvSpPr/>
              <p:nvPr/>
            </p:nvSpPr>
            <p:spPr bwMode="auto">
              <a:xfrm rot="3738964">
                <a:off x="4192323" y="668791"/>
                <a:ext cx="942435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>
                  <a:defRPr/>
                </a:pPr>
                <a:endParaRPr lang="zh-CN" altLang="en-US" sz="21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74946" y="800775"/>
                <a:ext cx="494097" cy="76356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78">
                  <a:defRPr/>
                </a:pPr>
                <a:r>
                  <a:rPr lang="en-US" altLang="zh-CN" sz="2700" spc="225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7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5293787" y="1049494"/>
              <a:ext cx="5408475" cy="99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750"/>
                </a:spcBef>
                <a:buNone/>
              </a:pPr>
              <a:r>
                <a:rPr lang="vi-VN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Ôn kiến thức về biểu đồ.</a:t>
              </a:r>
              <a:endParaRPr lang="zh-CN" alt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5201642" y="190810"/>
              <a:ext cx="3762378" cy="1075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  <a:buNone/>
              </a:pPr>
              <a:r>
                <a:rPr lang="en-US" altLang="zh-CN" sz="2700" b="1" dirty="0" err="1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</a:t>
              </a:r>
              <a:r>
                <a:rPr lang="en-US" altLang="zh-CN" sz="2700" b="1" dirty="0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b="1" dirty="0" err="1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động</a:t>
              </a:r>
              <a:endParaRPr lang="zh-CN" altLang="en-US" sz="2700" b="1" dirty="0">
                <a:solidFill>
                  <a:srgbClr val="FC6E5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148"/>
          <p:cNvGrpSpPr>
            <a:grpSpLocks/>
          </p:cNvGrpSpPr>
          <p:nvPr/>
        </p:nvGrpSpPr>
        <p:grpSpPr bwMode="auto">
          <a:xfrm>
            <a:off x="3435601" y="2187234"/>
            <a:ext cx="5771460" cy="2946317"/>
            <a:chOff x="3738659" y="238078"/>
            <a:chExt cx="7696217" cy="3216111"/>
          </a:xfrm>
        </p:grpSpPr>
        <p:grpSp>
          <p:nvGrpSpPr>
            <p:cNvPr id="37" name="组合 149"/>
            <p:cNvGrpSpPr>
              <a:grpSpLocks/>
            </p:cNvGrpSpPr>
            <p:nvPr/>
          </p:nvGrpSpPr>
          <p:grpSpPr bwMode="auto">
            <a:xfrm>
              <a:off x="3738659" y="422429"/>
              <a:ext cx="792564" cy="730400"/>
              <a:chOff x="3637061" y="422429"/>
              <a:chExt cx="792564" cy="730400"/>
            </a:xfrm>
          </p:grpSpPr>
          <p:sp>
            <p:nvSpPr>
              <p:cNvPr id="40" name="任意多边形 82"/>
              <p:cNvSpPr/>
              <p:nvPr/>
            </p:nvSpPr>
            <p:spPr bwMode="auto">
              <a:xfrm rot="3738964">
                <a:off x="3668143" y="391347"/>
                <a:ext cx="730400" cy="7925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818463" y="535659"/>
                <a:ext cx="513452" cy="50394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78">
                  <a:defRPr/>
                </a:pPr>
                <a:r>
                  <a:rPr lang="en-US" altLang="zh-CN" sz="2400" spc="225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24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8" name="矩形 39"/>
            <p:cNvSpPr>
              <a:spLocks noChangeArrowheads="1"/>
            </p:cNvSpPr>
            <p:nvPr/>
          </p:nvSpPr>
          <p:spPr bwMode="auto">
            <a:xfrm>
              <a:off x="4113751" y="1035280"/>
              <a:ext cx="7321125" cy="24189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171446" indent="-171446" defTabSz="914378">
                <a:spcBef>
                  <a:spcPts val="0"/>
                </a:spcBef>
                <a:buFont typeface="Arial" pitchFamily="34" charset="0"/>
                <a:buChar char="•"/>
                <a:defRPr/>
              </a:pPr>
              <a:r>
                <a:rPr lang="vi-VN" altLang="zh-CN" sz="2600" kern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Viết số liền trước, số liền sau của 1 số</a:t>
              </a:r>
              <a:endParaRPr lang="en-US" altLang="zh-CN" sz="2600" kern="1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marL="171446" indent="-171446" defTabSz="914378">
                <a:spcBef>
                  <a:spcPts val="0"/>
                </a:spcBef>
                <a:buFont typeface="Arial" pitchFamily="34" charset="0"/>
                <a:buChar char="•"/>
                <a:defRPr/>
              </a:pPr>
              <a:r>
                <a:rPr lang="vi-VN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Giá trị của các chữ số trong STN, so sánh STN</a:t>
              </a:r>
              <a:endParaRPr lang="en-US" altLang="zh-C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marL="171446" indent="-171446" defTabSz="914378">
                <a:spcBef>
                  <a:spcPts val="0"/>
                </a:spcBef>
                <a:buFont typeface="Arial" pitchFamily="34" charset="0"/>
                <a:buChar char="•"/>
                <a:defRPr/>
              </a:pPr>
              <a:r>
                <a:rPr lang="vi-VN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 biểu đồ hình cột</a:t>
              </a:r>
            </a:p>
            <a:p>
              <a:pPr marL="171446" indent="-171446" defTabSz="914378">
                <a:spcBef>
                  <a:spcPts val="0"/>
                </a:spcBef>
                <a:buFont typeface="Arial" pitchFamily="34" charset="0"/>
                <a:buChar char="•"/>
                <a:defRPr/>
              </a:pPr>
              <a:r>
                <a:rPr lang="vi-VN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Xác định năm, Thế kỉ</a:t>
              </a:r>
              <a:endParaRPr lang="en-US" altLang="zh-C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9"/>
            <p:cNvSpPr>
              <a:spLocks noChangeArrowheads="1"/>
            </p:cNvSpPr>
            <p:nvPr/>
          </p:nvSpPr>
          <p:spPr bwMode="auto">
            <a:xfrm>
              <a:off x="5152870" y="238078"/>
              <a:ext cx="3762378" cy="856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  <a:buNone/>
              </a:pPr>
              <a:r>
                <a:rPr lang="en-US" altLang="zh-CN" sz="3000" b="1" dirty="0" err="1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3000" b="1" dirty="0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000" b="1" dirty="0" err="1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lang="zh-CN" altLang="en-US" sz="3000" b="1" dirty="0">
                <a:solidFill>
                  <a:srgbClr val="FBC75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160"/>
          <p:cNvGrpSpPr>
            <a:grpSpLocks/>
          </p:cNvGrpSpPr>
          <p:nvPr/>
        </p:nvGrpSpPr>
        <p:grpSpPr bwMode="auto">
          <a:xfrm>
            <a:off x="3713670" y="5150237"/>
            <a:ext cx="3464011" cy="1173852"/>
            <a:chOff x="4499650" y="1105774"/>
            <a:chExt cx="4619635" cy="1565443"/>
          </a:xfrm>
        </p:grpSpPr>
        <p:grpSp>
          <p:nvGrpSpPr>
            <p:cNvPr id="43" name="组合 161"/>
            <p:cNvGrpSpPr>
              <a:grpSpLocks/>
            </p:cNvGrpSpPr>
            <p:nvPr/>
          </p:nvGrpSpPr>
          <p:grpSpPr bwMode="auto">
            <a:xfrm>
              <a:off x="4499650" y="1317122"/>
              <a:ext cx="727225" cy="728806"/>
              <a:chOff x="4398052" y="1317122"/>
              <a:chExt cx="727225" cy="728806"/>
            </a:xfrm>
          </p:grpSpPr>
          <p:sp>
            <p:nvSpPr>
              <p:cNvPr id="46" name="任意多边形 82"/>
              <p:cNvSpPr/>
              <p:nvPr/>
            </p:nvSpPr>
            <p:spPr bwMode="auto">
              <a:xfrm rot="3738964">
                <a:off x="4397262" y="1317912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504917" y="1335594"/>
                <a:ext cx="513495" cy="61567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78">
                  <a:defRPr/>
                </a:pPr>
                <a:r>
                  <a:rPr lang="en-US" altLang="zh-CN" sz="2400" spc="225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24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44" name="矩形 39"/>
            <p:cNvSpPr>
              <a:spLocks noChangeArrowheads="1"/>
            </p:cNvSpPr>
            <p:nvPr/>
          </p:nvSpPr>
          <p:spPr bwMode="auto">
            <a:xfrm>
              <a:off x="5031999" y="1789435"/>
              <a:ext cx="4087286" cy="88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tế</a:t>
              </a:r>
              <a:endParaRPr lang="zh-CN" alt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矩形 39"/>
            <p:cNvSpPr>
              <a:spLocks noChangeArrowheads="1"/>
            </p:cNvSpPr>
            <p:nvPr/>
          </p:nvSpPr>
          <p:spPr bwMode="auto">
            <a:xfrm>
              <a:off x="5253493" y="1105774"/>
              <a:ext cx="3762377" cy="1046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  <a:buNone/>
              </a:pPr>
              <a:r>
                <a:rPr lang="en-US" altLang="zh-CN" sz="3000" b="1" dirty="0" err="1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</a:t>
              </a:r>
              <a:r>
                <a:rPr lang="en-US" altLang="zh-CN" sz="3000" b="1" dirty="0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000" b="1" dirty="0" err="1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dụng</a:t>
              </a:r>
              <a:endParaRPr lang="zh-CN" altLang="en-US" sz="3000" b="1" dirty="0">
                <a:solidFill>
                  <a:srgbClr val="8CC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8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24" y="1288256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599905" y="4232672"/>
            <a:ext cx="958454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02237" y="3674269"/>
            <a:ext cx="959644" cy="102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20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1 0.22199 -0.06979 0.20903 -0.04857 0.20162 C -0.04089 0.19584 -0.03386 0.19237 -0.02669 0.18496 C -0.02318 0.18125 -0.01628 0.17385 -0.01628 0.17408 C -0.01354 0.13519 -0.00599 0.12778 0.00872 0.10162 C 0.02161 0.07871 0.03672 0.06158 0.05039 0.04051 C 0.05729 0.02963 0.06614 0.02315 0.07331 0.01274 C 0.08385 -0.00301 0.09818 -0.01782 0.11185 -0.02245 C 0.12487 -0.03634 0.13841 -0.05 0.15247 -0.05949 C 0.15833 -0.06388 0.16094 -0.06851 0.16706 -0.07083 C 0.18672 -0.09444 0.21341 -0.11574 0.23685 -0.12245 C 0.24271 -0.12801 0.24792 -0.13009 0.25456 -0.13194 C 0.27083 -0.14375 0.2918 -0.15208 0.31081 -0.15763 C 0.32305 -0.1699 0.34036 -0.17338 0.3556 -0.17824 C 0.36536 -0.18657 0.37656 -0.18912 0.38685 -0.19652 C 0.39713 -0.2037 0.40625 -0.21689 0.41706 -0.2206 C 0.42786 -0.23194 0.44531 -0.25393 0.45351 -0.27245 C 0.45859 -0.28379 0.46341 -0.2956 0.46914 -0.30578 C 0.47135 -0.31805 0.46849 -0.30486 0.47331 -0.31689 C 0.47838 -0.32963 0.48359 -0.35949 0.48997 -0.36689 C 0.4918 -0.37615 0.49271 -0.38009 0.497 -0.38541 C 0.50208 -0.41157 0.51966 -0.44097 0.5306 -0.45763 C 0.53646 -0.46666 0.53854 -0.47453 0.54622 -0.47986 C 0.5556 -0.50185 0.54323 -0.47615 0.55351 -0.48912 C 0.55495 -0.49097 0.55521 -0.49444 0.55664 -0.49652 C 0.55937 -0.50115 0.56328 -0.5037 0.56601 -0.50763 C 0.57226 -0.51713 0.57799 -0.5287 0.58476 -0.53726 C 0.59167 -0.54583 0.59466 -0.54537 0.60143 -0.55208 C 0.60729 -0.55787 0.61289 -0.56504 0.61914 -0.5706 C 0.62135 -0.57685 0.62747 -0.58726 0.62747 -0.58703 C 0.63099 -0.60578 0.6362 -0.60324 0.63997 -0.61689 " pathEditMode="relative" rAng="0" ptsTypes="AAAAAAAAAAAAAAAAAAAAAAAAAAAAAAAAAA">
                                      <p:cBhvr>
                                        <p:cTn id="43" dur="5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6" y="1033097"/>
            <a:ext cx="6991642" cy="4964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5425" y="2849075"/>
            <a:ext cx="4391560" cy="1159800"/>
          </a:xfrm>
        </p:spPr>
        <p:txBody>
          <a:bodyPr/>
          <a:lstStyle/>
          <a:p>
            <a:r>
              <a:rPr lang="vi-VN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1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990600" y="838200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20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033" name="TextBox 8"/>
          <p:cNvSpPr txBox="1">
            <a:spLocks noChangeArrowheads="1"/>
          </p:cNvSpPr>
          <p:nvPr/>
        </p:nvSpPr>
        <p:spPr bwMode="auto">
          <a:xfrm>
            <a:off x="6477000" y="15240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213" y="1816054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2 835 917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59258" y="312098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2 835 917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457898" y="2451358"/>
            <a:ext cx="914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2 835 917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2 835  918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6558" y="3833209"/>
            <a:ext cx="92582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2 835 917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2 835 916 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-59258" y="1127724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45720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82 360 945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7 283 096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1 547 238.</a:t>
            </a:r>
            <a:r>
              <a:rPr lang="en-GB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52800" y="54102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sz="32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14400" y="57150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2 000 000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05200" y="57150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200 000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77000" y="57150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8016795" y="1797872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7962224" y="3107364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" name="Cloud 2"/>
          <p:cNvSpPr/>
          <p:nvPr/>
        </p:nvSpPr>
        <p:spPr>
          <a:xfrm>
            <a:off x="2123661" y="-30197"/>
            <a:ext cx="4343400" cy="2057400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số liền trước hoặc số liền sau của một số ta làm như nào?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1880893" y="-71437"/>
            <a:ext cx="5410200" cy="2057400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số liền trước hoặc số liền sau của một số ta lấy số đó trừ đi 1 hoặc cộng thêm 1 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1637624" y="-62305"/>
            <a:ext cx="6629400" cy="19791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GB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GB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GB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GB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GB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GB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GB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GB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9027" y="1064252"/>
            <a:ext cx="152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Đơn vị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1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9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48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6159" grpId="0"/>
      <p:bldP spid="12" grpId="0"/>
      <p:bldP spid="16" grpId="0"/>
      <p:bldP spid="17" grpId="0"/>
      <p:bldP spid="18" grpId="0"/>
      <p:bldP spid="1054" grpId="0"/>
      <p:bldP spid="1055" grpId="0"/>
      <p:bldP spid="3" grpId="0" animBg="1"/>
      <p:bldP spid="21" grpId="0" animBg="1"/>
      <p:bldP spid="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21465" y="609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:Viết chữ số thích hợp vào ô trống .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" y="1600200"/>
            <a:ext cx="502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475   </a:t>
            </a:r>
            <a:r>
              <a:rPr 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&gt; 475 836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2590800"/>
            <a:ext cx="510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   </a:t>
            </a:r>
            <a:r>
              <a:rPr 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3 876 &lt; 913 000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1000" y="3352800"/>
            <a:ext cx="525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 tấn175kg &gt; 5    75 kg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488465" y="16002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3200" b="1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98247" y="2590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32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388026" y="3367881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3200" b="1" dirty="0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066800" y="41910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32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381000" y="4191000"/>
            <a:ext cx="533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     tấn750kg = 2750kg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140854" y="2628900"/>
            <a:ext cx="363426" cy="46513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455574" y="3413919"/>
            <a:ext cx="353185" cy="4572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95576" y="1635510"/>
            <a:ext cx="304800" cy="4572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116723" y="4337340"/>
            <a:ext cx="383146" cy="4572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5715000" y="1889919"/>
            <a:ext cx="3200400" cy="1767681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yêu cầu gì?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660265" y="1676400"/>
            <a:ext cx="3505200" cy="220980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điền được vào các ô trống con cần lưu ý điều gì?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4724400" y="1219200"/>
            <a:ext cx="4613722" cy="365760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1741438"/>
            <a:ext cx="38000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so sánh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số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câu a,b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Trong câu c, d thực hiện đổi về cùng đơn vị đo khối lượng =&gt; so sánh =&gt; điền chữ số thích hợp.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9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6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9" grpId="0"/>
      <p:bldP spid="11" grpId="0"/>
      <p:bldP spid="13" grpId="0"/>
      <p:bldP spid="30" grpId="0"/>
      <p:bldP spid="31" grpId="0"/>
      <p:bldP spid="32" grpId="0"/>
      <p:bldP spid="33" grpId="0"/>
      <p:bldP spid="4126" grpId="0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4" grpId="0" animBg="1"/>
      <p:bldP spid="4" grpId="1" animBg="1"/>
      <p:bldP spid="2" grpId="0" animBg="1"/>
      <p:bldP spid="18" grpId="0" animBg="1"/>
      <p:bldP spid="19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2"/>
          <p:cNvSpPr>
            <a:spLocks noChangeArrowheads="1"/>
          </p:cNvSpPr>
          <p:nvPr/>
        </p:nvSpPr>
        <p:spPr bwMode="auto">
          <a:xfrm>
            <a:off x="5029200" y="2895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00" y="646848"/>
            <a:ext cx="556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học sinh giỏi toán khối lớp 3 trường </a:t>
            </a:r>
            <a:endParaRPr lang="vi-V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GB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Lê Quí Đôn  năm học 2004 - 2005.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76200"/>
            <a:ext cx="9144000" cy="457200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Bài 3: Dựa vào biểu đồ dưới đây để viết tiếp vào chỗ chấm: </a:t>
            </a:r>
          </a:p>
        </p:txBody>
      </p:sp>
      <p:sp>
        <p:nvSpPr>
          <p:cNvPr id="5148" name="TextBox 10"/>
          <p:cNvSpPr txBox="1">
            <a:spLocks noChangeArrowheads="1"/>
          </p:cNvSpPr>
          <p:nvPr/>
        </p:nvSpPr>
        <p:spPr bwMode="auto">
          <a:xfrm>
            <a:off x="5181600" y="1676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800" b="1"/>
              <a:t>Học sinh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433531533"/>
              </p:ext>
            </p:extLst>
          </p:nvPr>
        </p:nvGraphicFramePr>
        <p:xfrm>
          <a:off x="5183655" y="1985485"/>
          <a:ext cx="3956235" cy="417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51" name="TextBox 11"/>
          <p:cNvSpPr txBox="1">
            <a:spLocks noChangeArrowheads="1"/>
          </p:cNvSpPr>
          <p:nvPr/>
        </p:nvSpPr>
        <p:spPr bwMode="auto">
          <a:xfrm>
            <a:off x="8686800" y="5867400"/>
            <a:ext cx="706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400" b="1"/>
              <a:t>Lớp 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0" y="1752600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lớp.Đó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:......... ........ ........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0" y="2609910"/>
            <a:ext cx="50292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3A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......... 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3B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3C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 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0" y="3869948"/>
            <a:ext cx="5181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: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 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0" y="5110408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5F55C1-0CB7-4A2E-A2D5-CD8341BFE14A}"/>
              </a:ext>
            </a:extLst>
          </p:cNvPr>
          <p:cNvCxnSpPr/>
          <p:nvPr/>
        </p:nvCxnSpPr>
        <p:spPr>
          <a:xfrm>
            <a:off x="5486400" y="3581400"/>
            <a:ext cx="457200" cy="0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BAAE43-6289-484E-8AC3-61918BB68190}"/>
              </a:ext>
            </a:extLst>
          </p:cNvPr>
          <p:cNvCxnSpPr>
            <a:cxnSpLocks/>
          </p:cNvCxnSpPr>
          <p:nvPr/>
        </p:nvCxnSpPr>
        <p:spPr>
          <a:xfrm>
            <a:off x="5486400" y="2438400"/>
            <a:ext cx="1524000" cy="0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79B46E-1C61-4026-958F-A98D90C87EE8}"/>
              </a:ext>
            </a:extLst>
          </p:cNvPr>
          <p:cNvCxnSpPr>
            <a:cxnSpLocks/>
          </p:cNvCxnSpPr>
          <p:nvPr/>
        </p:nvCxnSpPr>
        <p:spPr>
          <a:xfrm>
            <a:off x="5486400" y="3200400"/>
            <a:ext cx="2743200" cy="0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18ECC68-751B-4100-BC4C-0A6F66CCD15A}"/>
              </a:ext>
            </a:extLst>
          </p:cNvPr>
          <p:cNvSpPr txBox="1"/>
          <p:nvPr/>
        </p:nvSpPr>
        <p:spPr>
          <a:xfrm>
            <a:off x="5106427" y="338780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F1F3D7-EF1F-4900-8349-E636CA455A3F}"/>
              </a:ext>
            </a:extLst>
          </p:cNvPr>
          <p:cNvSpPr txBox="1"/>
          <p:nvPr/>
        </p:nvSpPr>
        <p:spPr>
          <a:xfrm>
            <a:off x="5073771" y="223795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912EE5-D04A-4174-B10D-C04713480F19}"/>
              </a:ext>
            </a:extLst>
          </p:cNvPr>
          <p:cNvSpPr txBox="1"/>
          <p:nvPr/>
        </p:nvSpPr>
        <p:spPr>
          <a:xfrm>
            <a:off x="5117314" y="29395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13F44A-58C3-4777-88A1-37A2DCDA2ED7}"/>
              </a:ext>
            </a:extLst>
          </p:cNvPr>
          <p:cNvSpPr txBox="1"/>
          <p:nvPr/>
        </p:nvSpPr>
        <p:spPr>
          <a:xfrm>
            <a:off x="2362200" y="1710155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DA45AA-8D55-4B6B-B6F8-AB5A749F1ABC}"/>
              </a:ext>
            </a:extLst>
          </p:cNvPr>
          <p:cNvGrpSpPr/>
          <p:nvPr/>
        </p:nvGrpSpPr>
        <p:grpSpPr>
          <a:xfrm>
            <a:off x="1066800" y="2057400"/>
            <a:ext cx="1982228" cy="457200"/>
            <a:chOff x="1066800" y="2057400"/>
            <a:chExt cx="1982228" cy="45720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C9E4E7-2867-4A87-8C05-C2D50CD687F9}"/>
                </a:ext>
              </a:extLst>
            </p:cNvPr>
            <p:cNvSpPr txBox="1"/>
            <p:nvPr/>
          </p:nvSpPr>
          <p:spPr>
            <a:xfrm>
              <a:off x="1817192" y="2083713"/>
              <a:ext cx="609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E63133-8E87-4B32-80D9-555A2E1D8629}"/>
                </a:ext>
              </a:extLst>
            </p:cNvPr>
            <p:cNvSpPr txBox="1"/>
            <p:nvPr/>
          </p:nvSpPr>
          <p:spPr>
            <a:xfrm>
              <a:off x="1066800" y="2083713"/>
              <a:ext cx="609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6CCDF3-F3CF-4B14-A435-43B84405900D}"/>
                </a:ext>
              </a:extLst>
            </p:cNvPr>
            <p:cNvSpPr txBox="1"/>
            <p:nvPr/>
          </p:nvSpPr>
          <p:spPr>
            <a:xfrm>
              <a:off x="2439428" y="2057400"/>
              <a:ext cx="609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3C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6AC15F3-D4FC-4E23-B808-A4B1951C8DB4}"/>
              </a:ext>
            </a:extLst>
          </p:cNvPr>
          <p:cNvSpPr txBox="1"/>
          <p:nvPr/>
        </p:nvSpPr>
        <p:spPr>
          <a:xfrm>
            <a:off x="1676400" y="2590800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2826F2-4CA2-4E82-AD8C-82928A58ECA1}"/>
              </a:ext>
            </a:extLst>
          </p:cNvPr>
          <p:cNvSpPr txBox="1"/>
          <p:nvPr/>
        </p:nvSpPr>
        <p:spPr>
          <a:xfrm>
            <a:off x="178841" y="3232666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42022A-DDCD-4B24-BA0D-998EE6114C23}"/>
              </a:ext>
            </a:extLst>
          </p:cNvPr>
          <p:cNvSpPr txBox="1"/>
          <p:nvPr/>
        </p:nvSpPr>
        <p:spPr>
          <a:xfrm>
            <a:off x="898982" y="2916080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287FD8-ADEF-447D-94E0-6FC17FCA5AFF}"/>
              </a:ext>
            </a:extLst>
          </p:cNvPr>
          <p:cNvSpPr txBox="1"/>
          <p:nvPr/>
        </p:nvSpPr>
        <p:spPr>
          <a:xfrm>
            <a:off x="3237778" y="3810000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555C7D-5C28-4B94-BA9E-6BF52E1E2A37}"/>
              </a:ext>
            </a:extLst>
          </p:cNvPr>
          <p:cNvSpPr txBox="1"/>
          <p:nvPr/>
        </p:nvSpPr>
        <p:spPr>
          <a:xfrm>
            <a:off x="3847378" y="4152899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C739B1-173F-4270-925A-06552DE27CBB}"/>
              </a:ext>
            </a:extLst>
          </p:cNvPr>
          <p:cNvSpPr txBox="1"/>
          <p:nvPr/>
        </p:nvSpPr>
        <p:spPr>
          <a:xfrm>
            <a:off x="3542578" y="5105400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0DF59A-ECD7-4D8E-8ABF-D94491F5068F}"/>
              </a:ext>
            </a:extLst>
          </p:cNvPr>
          <p:cNvSpPr/>
          <p:nvPr/>
        </p:nvSpPr>
        <p:spPr>
          <a:xfrm>
            <a:off x="113273" y="6162967"/>
            <a:ext cx="857352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tìm trung bình số học sinh giỏi Toán mỗi lớp như thế nào?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0A0EDA-1E9B-45C8-BB6A-4E0F5EBB867E}"/>
              </a:ext>
            </a:extLst>
          </p:cNvPr>
          <p:cNvSpPr/>
          <p:nvPr/>
        </p:nvSpPr>
        <p:spPr>
          <a:xfrm>
            <a:off x="32657" y="6011228"/>
            <a:ext cx="8213072" cy="770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TB số học sinh giỏi Toán mỗi lớp ta làm:</a:t>
            </a:r>
          </a:p>
          <a:p>
            <a:pPr algn="ctr"/>
            <a:r>
              <a:rPr 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Tính tổng số HSG  Toán của 3 lớp</a:t>
            </a:r>
          </a:p>
          <a:p>
            <a:pPr algn="ctr"/>
            <a:r>
              <a:rPr 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Lấy tổng số HSG Toán chia cho 3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7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5148" grpId="0"/>
      <p:bldP spid="5151" grpId="0"/>
      <p:bldP spid="5165" grpId="0"/>
      <p:bldP spid="5166" grpId="0"/>
      <p:bldP spid="5168" grpId="0"/>
      <p:bldP spid="5169" grpId="0"/>
      <p:bldP spid="9" grpId="0"/>
      <p:bldP spid="25" grpId="0"/>
      <p:bldP spid="26" grpId="0"/>
      <p:bldP spid="11" grpId="0"/>
      <p:bldP spid="14" grpId="0"/>
      <p:bldP spid="34" grpId="0"/>
      <p:bldP spid="36" grpId="0"/>
      <p:bldP spid="15" grpId="0"/>
      <p:bldP spid="38" grpId="0"/>
      <p:bldP spid="39" grpId="0"/>
      <p:bldP spid="16" grpId="0" animBg="1"/>
      <p:bldP spid="16" grpId="1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2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7" y="1520189"/>
            <a:ext cx="2143125" cy="2143125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0" y="1891664"/>
            <a:ext cx="2292003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Ong</a:t>
            </a:r>
            <a:endParaRPr lang="en-US" sz="4950">
              <a:solidFill>
                <a:prstClr val="white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1826964" y="1005838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non</a:t>
            </a:r>
            <a:endParaRPr lang="en-US" sz="4950" dirty="0">
              <a:solidFill>
                <a:prstClr val="white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5088061" y="277748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3471003" y="189166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học</a:t>
            </a:r>
            <a:endParaRPr lang="en-US" sz="4950">
              <a:solidFill>
                <a:prstClr val="white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65" y="3434717"/>
            <a:ext cx="1987529" cy="1996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7062" y="39705"/>
            <a:ext cx="186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9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96679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02" y="85725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927281" y="1214639"/>
            <a:ext cx="6606862" cy="121158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205956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 XX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96679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 XX</a:t>
            </a: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96679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4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 X</a:t>
            </a: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96679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 </a:t>
            </a: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</TotalTime>
  <Words>957</Words>
  <Application>Microsoft Office PowerPoint</Application>
  <PresentationFormat>On-screen Show (4:3)</PresentationFormat>
  <Paragraphs>128</Paragraphs>
  <Slides>16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Impact</vt:lpstr>
      <vt:lpstr>Monotype Sorts</vt:lpstr>
      <vt:lpstr>Times New Roman</vt:lpstr>
      <vt:lpstr>VNI-Times</vt:lpstr>
      <vt:lpstr>1_Default Design</vt:lpstr>
      <vt:lpstr>Chart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Lâm Thị Huyền</cp:lastModifiedBy>
  <cp:revision>365</cp:revision>
  <dcterms:created xsi:type="dcterms:W3CDTF">2010-01-29T13:14:11Z</dcterms:created>
  <dcterms:modified xsi:type="dcterms:W3CDTF">2021-10-06T10:22:28Z</dcterms:modified>
</cp:coreProperties>
</file>