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1.wav" ContentType="audio/wav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9" r:id="rId3"/>
    <p:sldMasterId id="2147483782" r:id="rId4"/>
  </p:sldMasterIdLst>
  <p:notesMasterIdLst>
    <p:notesMasterId r:id="rId4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98" r:id="rId13"/>
    <p:sldId id="297" r:id="rId14"/>
    <p:sldId id="266" r:id="rId15"/>
    <p:sldId id="267" r:id="rId16"/>
    <p:sldId id="268" r:id="rId17"/>
    <p:sldId id="299" r:id="rId18"/>
    <p:sldId id="300" r:id="rId19"/>
    <p:sldId id="301" r:id="rId20"/>
    <p:sldId id="302" r:id="rId21"/>
    <p:sldId id="303" r:id="rId22"/>
    <p:sldId id="308" r:id="rId23"/>
    <p:sldId id="305" r:id="rId24"/>
    <p:sldId id="291" r:id="rId25"/>
    <p:sldId id="310" r:id="rId26"/>
    <p:sldId id="311" r:id="rId27"/>
    <p:sldId id="312" r:id="rId28"/>
    <p:sldId id="277" r:id="rId29"/>
    <p:sldId id="290" r:id="rId30"/>
    <p:sldId id="292" r:id="rId31"/>
    <p:sldId id="314" r:id="rId32"/>
    <p:sldId id="315" r:id="rId33"/>
    <p:sldId id="316" r:id="rId34"/>
    <p:sldId id="317" r:id="rId35"/>
    <p:sldId id="318" r:id="rId36"/>
    <p:sldId id="320" r:id="rId37"/>
    <p:sldId id="321" r:id="rId38"/>
    <p:sldId id="322" r:id="rId39"/>
    <p:sldId id="323" r:id="rId40"/>
    <p:sldId id="324" r:id="rId41"/>
    <p:sldId id="326" r:id="rId42"/>
    <p:sldId id="313" r:id="rId43"/>
    <p:sldId id="283" r:id="rId44"/>
    <p:sldId id="284" r:id="rId45"/>
    <p:sldId id="28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080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A1E0B-55DE-4C62-8C8B-7DDBF88F56A2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A842C-EC63-402C-B010-D820229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BF9CEF-DFC8-4604-B802-C414005A2109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0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FDB8-D964-43E0-805F-723ACC6EC8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27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4A3B3-01A0-47CB-8EA5-F96966C4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8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986-3ABD-42EE-A563-ED464D66E8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8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E613-07C3-4B48-A7A9-D6F08850A3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3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B385-0665-43AA-8765-994E3DE74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44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AEAF-260D-4AA1-90B9-88CA81E589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56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272E5-9FB9-4AAC-B861-F679F528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30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5DA8-9A8B-4D66-AC38-ECE8A9219C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99E3-6DE2-402A-A95E-6A09453074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7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2BF6-86AB-4171-99BD-E36BB12084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4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CDCC2-296E-4532-9874-B9BE15F083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41D41-8889-4A0C-ACA1-B5973620BB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78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20ACA-0189-4E6B-ACB4-CBE29DA18B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05922-2ED9-411F-B50F-8123A98354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67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63C99-96DD-47E0-9179-7F4F683299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2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3E788-62ED-45E2-A8D0-AB5B05AA9C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97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B80E0-F560-4E3D-824E-80BDD6E166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02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C5AC-4A96-47FE-841B-AE95DE6DB3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9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B40E7-F396-4EFB-ADF0-6E2BB1B8A5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73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27634-5021-40EB-A672-F8909FE111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1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8024F-8A87-4560-8667-73B1062235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5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D820A-353F-4B68-808B-74F08E1550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53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8005-2F72-4867-8A13-7404155259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89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C2273-BBAC-4EC9-826D-9B17A46FAF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FDB8-D964-43E0-805F-723ACC6EC8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68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4A3B3-01A0-47CB-8EA5-F96966C4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59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986-3ABD-42EE-A563-ED464D66E8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7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E613-07C3-4B48-A7A9-D6F08850A3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1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B385-0665-43AA-8765-994E3DE74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64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AEAF-260D-4AA1-90B9-88CA81E589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62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272E5-9FB9-4AAC-B861-F679F528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66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5DA8-9A8B-4D66-AC38-ECE8A9219C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09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99E3-6DE2-402A-A95E-6A09453074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2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2BF6-86AB-4171-99BD-E36BB12084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61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CDCC2-296E-4532-9874-B9BE15F083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70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41D41-8889-4A0C-ACA1-B5973620BB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8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7E3C97-711F-4C51-AC54-E87782A03D1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7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6C32DE-41CF-4FC7-834B-DCA11FC5F8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7E3C97-711F-4C51-AC54-E87782A03D1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6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4.gif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f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" y="9144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" y="33528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elcome\Desktop\ánh dao duc\WP_20161125_11_04_04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52400"/>
            <a:ext cx="944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ruyện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altLang="en-US" sz="3600" b="1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600" y="2137372"/>
            <a:ext cx="7467600" cy="533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2895600"/>
            <a:ext cx="72390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Theo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2" y="4343400"/>
            <a:ext cx="2314575" cy="2314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990600"/>
            <a:ext cx="7848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752600" y="1001713"/>
            <a:ext cx="7391400" cy="2122487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 sao chúng ta phải hiếu thảo với ông bà cha mẹ?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3528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37402" y="801469"/>
            <a:ext cx="2048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LU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fr-L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LU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fr-L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3313" y="1905000"/>
            <a:ext cx="7993487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75007" y="3468231"/>
            <a:ext cx="6768588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Ca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77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28600" y="983625"/>
            <a:ext cx="89154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Vì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19" name="Oval 2"/>
          <p:cNvSpPr>
            <a:spLocks noChangeArrowheads="1"/>
          </p:cNvSpPr>
          <p:nvPr/>
        </p:nvSpPr>
        <p:spPr bwMode="auto">
          <a:xfrm>
            <a:off x="1701460" y="2420226"/>
            <a:ext cx="1143000" cy="15906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0" name="Oval 5"/>
          <p:cNvSpPr>
            <a:spLocks noChangeArrowheads="1"/>
          </p:cNvSpPr>
          <p:nvPr/>
        </p:nvSpPr>
        <p:spPr bwMode="auto">
          <a:xfrm>
            <a:off x="2240868" y="3629492"/>
            <a:ext cx="1238250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1" name="Oval 6"/>
          <p:cNvSpPr>
            <a:spLocks noChangeArrowheads="1"/>
          </p:cNvSpPr>
          <p:nvPr/>
        </p:nvSpPr>
        <p:spPr bwMode="auto">
          <a:xfrm>
            <a:off x="1024843" y="3635842"/>
            <a:ext cx="1235075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Flowchart: Manual Operation 3"/>
          <p:cNvSpPr>
            <a:spLocks noChangeArrowheads="1"/>
          </p:cNvSpPr>
          <p:nvPr/>
        </p:nvSpPr>
        <p:spPr bwMode="auto">
          <a:xfrm rot="10800000">
            <a:off x="1848756" y="3481855"/>
            <a:ext cx="771525" cy="2514600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Oval 8"/>
          <p:cNvSpPr>
            <a:spLocks noChangeArrowheads="1"/>
          </p:cNvSpPr>
          <p:nvPr/>
        </p:nvSpPr>
        <p:spPr bwMode="auto">
          <a:xfrm>
            <a:off x="5713412" y="2420226"/>
            <a:ext cx="1143000" cy="159067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4" name="Oval 9"/>
          <p:cNvSpPr>
            <a:spLocks noChangeArrowheads="1"/>
          </p:cNvSpPr>
          <p:nvPr/>
        </p:nvSpPr>
        <p:spPr bwMode="auto">
          <a:xfrm>
            <a:off x="5029200" y="3399714"/>
            <a:ext cx="1235075" cy="10668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5" name="Flowchart: Manual Operation 10"/>
          <p:cNvSpPr>
            <a:spLocks noChangeArrowheads="1"/>
          </p:cNvSpPr>
          <p:nvPr/>
        </p:nvSpPr>
        <p:spPr bwMode="auto">
          <a:xfrm rot="10800000">
            <a:off x="5846762" y="3366376"/>
            <a:ext cx="771525" cy="2652713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6" name="Oval 11"/>
          <p:cNvSpPr>
            <a:spLocks noChangeArrowheads="1"/>
          </p:cNvSpPr>
          <p:nvPr/>
        </p:nvSpPr>
        <p:spPr bwMode="auto">
          <a:xfrm>
            <a:off x="6232525" y="3488614"/>
            <a:ext cx="1236662" cy="10668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867399" y="6129494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</a:rPr>
              <a:t>Sai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43050" y="6129494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</a:rPr>
              <a:t>Đúng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8686800" cy="291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a) MÑ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bị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mÖt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m·i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chưa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vïng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v»ng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bùc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béi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v× ch¼ng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ai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®­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ưa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Õn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µ b¹n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dù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nhËt</a:t>
            </a: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35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Sai</a:t>
            </a:r>
            <a:r>
              <a:rPr lang="en-US" altLang="en-US" sz="35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500" dirty="0" smtClean="0">
                <a:solidFill>
                  <a:srgbClr val="000000"/>
                </a:solidFill>
                <a:latin typeface=".VnTime" panose="020B7200000000000000" pitchFamily="34" charset="0"/>
              </a:rPr>
              <a:t>v</a:t>
            </a:r>
            <a:r>
              <a:rPr lang="vi-VN" altLang="en-US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Sinh đã không biết chắm sóc mẹ khi mẹ đang ốm lại còn đi chơi.</a:t>
            </a:r>
            <a:endParaRPr lang="en-US" altLang="en-US" sz="3500" b="1" dirty="0" smtClean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295400" y="3505200"/>
            <a:ext cx="944562" cy="117475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11187" y="4324350"/>
            <a:ext cx="1020763" cy="7874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lowchart: Manual Operation 4"/>
          <p:cNvSpPr>
            <a:spLocks noChangeArrowheads="1"/>
          </p:cNvSpPr>
          <p:nvPr/>
        </p:nvSpPr>
        <p:spPr bwMode="auto">
          <a:xfrm rot="10800000">
            <a:off x="1428750" y="4673600"/>
            <a:ext cx="638175" cy="1855787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814512" y="4437062"/>
            <a:ext cx="1022350" cy="7874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19100" y="457200"/>
            <a:ext cx="81153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latin typeface=".VnTime" panose="020B7200000000000000" pitchFamily="34" charset="0"/>
              </a:rPr>
              <a:t>b</a:t>
            </a:r>
            <a:r>
              <a:rPr lang="en-US" altLang="en-US" sz="3200" b="1" dirty="0">
                <a:latin typeface=".VnTime" panose="020B7200000000000000" pitchFamily="34" charset="0"/>
              </a:rPr>
              <a:t>)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H«m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nµo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i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lµm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vÒ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mÑ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còng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thÊy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Loan ®·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chuÈn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bÞ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s½n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chËu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n­ước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kh¨n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mÆt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®Ó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mÑ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röa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cho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m¸t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. Loan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cßn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nhanh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nh¶u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gióp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mÑ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mang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tói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vµo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nh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µ. </a:t>
            </a:r>
            <a:endParaRPr lang="vi-VN" altLang="en-US" sz="3200" b="1" dirty="0" smtClean="0"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58837" y="3025775"/>
            <a:ext cx="1143000" cy="15906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382712" y="4186238"/>
            <a:ext cx="1238250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6687" y="4192588"/>
            <a:ext cx="1235075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Flowchart: Manual Operation 6"/>
          <p:cNvSpPr>
            <a:spLocks noChangeArrowheads="1"/>
          </p:cNvSpPr>
          <p:nvPr/>
        </p:nvSpPr>
        <p:spPr bwMode="auto">
          <a:xfrm rot="10800000">
            <a:off x="990600" y="4038600"/>
            <a:ext cx="771525" cy="2514600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782" y="391026"/>
            <a:ext cx="8991600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latin typeface="Times New Roman" panose="02020603050405020304" pitchFamily="18" charset="0"/>
              </a:rPr>
              <a:t>c)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Bè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Hoµng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võa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i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lµm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vÒ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rÊt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mÖt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.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Hoµng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ch¹y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ra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tËn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cöa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ãn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vµ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hái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ngay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: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Bè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cã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nhí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mua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truyÖn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tranh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cho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 con </a:t>
            </a:r>
            <a:r>
              <a:rPr lang="en-US" altLang="en-US" sz="3200" b="1" dirty="0" err="1" smtClean="0">
                <a:latin typeface=".VnTime" panose="020B7200000000000000" pitchFamily="34" charset="0"/>
              </a:rPr>
              <a:t>kh«ng</a:t>
            </a:r>
            <a:r>
              <a:rPr lang="en-US" altLang="en-US" sz="3200" b="1" dirty="0" smtClean="0">
                <a:latin typeface=".VnTime" panose="020B7200000000000000" pitchFamily="34" charset="0"/>
              </a:rPr>
              <a:t>?</a:t>
            </a:r>
            <a:endParaRPr lang="vi-VN" altLang="en-US" sz="3200" b="1" dirty="0" smtClean="0"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5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Sai </a:t>
            </a:r>
            <a:r>
              <a:rPr lang="vi-VN" altLang="en-US" sz="3500" dirty="0" smtClean="0">
                <a:solidFill>
                  <a:srgbClr val="000000"/>
                </a:solidFill>
                <a:latin typeface=".VnTime" panose="020B7200000000000000" pitchFamily="34" charset="0"/>
              </a:rPr>
              <a:t>v</a:t>
            </a:r>
            <a:r>
              <a:rPr lang="vi-VN" altLang="en-US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bố đang mệt hoàng không nên đòi bố quà</a:t>
            </a:r>
            <a:endParaRPr lang="en-US" altLang="en-US" sz="3500" b="1" dirty="0" smtClean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989013" y="3200400"/>
            <a:ext cx="1030287" cy="142240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4800" y="4101208"/>
            <a:ext cx="1112838" cy="953392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lowchart: Manual Operation 5"/>
          <p:cNvSpPr>
            <a:spLocks noChangeArrowheads="1"/>
          </p:cNvSpPr>
          <p:nvPr/>
        </p:nvSpPr>
        <p:spPr bwMode="auto">
          <a:xfrm rot="10800000">
            <a:off x="1122362" y="4225229"/>
            <a:ext cx="695325" cy="2247007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08125" y="4213920"/>
            <a:ext cx="1114425" cy="953392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3374" y="503179"/>
            <a:ext cx="899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d)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thích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cảnh.Hoài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khóm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55524" y="3047999"/>
            <a:ext cx="1143000" cy="1519237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279399" y="4151017"/>
            <a:ext cx="1238250" cy="101947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3374" y="4157367"/>
            <a:ext cx="1235075" cy="101947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" name="Flowchart: Manual Operation 10"/>
          <p:cNvSpPr>
            <a:spLocks noChangeArrowheads="1"/>
          </p:cNvSpPr>
          <p:nvPr/>
        </p:nvSpPr>
        <p:spPr bwMode="auto">
          <a:xfrm rot="10800000">
            <a:off x="887285" y="4162294"/>
            <a:ext cx="771525" cy="2402018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76200" y="457200"/>
            <a:ext cx="89154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</a:rPr>
              <a:t>e)</a:t>
            </a:r>
            <a:r>
              <a:rPr lang="en-US" altLang="en-US" sz="3200" b="1" dirty="0">
                <a:latin typeface="Tahoma" panose="020B0604030504040204" pitchFamily="34" charset="0"/>
              </a:rPr>
              <a:t> </a:t>
            </a:r>
            <a:r>
              <a:rPr lang="en-US" altLang="en-US" sz="3200" b="1" dirty="0">
                <a:latin typeface=".VnTime" panose="020B7200000000000000" pitchFamily="34" charset="0"/>
              </a:rPr>
              <a:t>Sau </a:t>
            </a:r>
            <a:r>
              <a:rPr lang="en-US" altLang="en-US" sz="3200" b="1" dirty="0" err="1">
                <a:latin typeface=".VnTime" panose="020B7200000000000000" pitchFamily="34" charset="0"/>
              </a:rPr>
              <a:t>giê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häc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nhãm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Nh©m</a:t>
            </a:r>
            <a:r>
              <a:rPr lang="en-US" altLang="en-US" sz="3200" b="1" dirty="0">
                <a:latin typeface=".VnTime" panose="020B7200000000000000" pitchFamily="34" charset="0"/>
              </a:rPr>
              <a:t> vµ b¹n Minh ®</a:t>
            </a:r>
            <a:r>
              <a:rPr lang="en-US" altLang="en-US" sz="3200" b="1" dirty="0" err="1">
                <a:latin typeface=".VnTime" panose="020B7200000000000000" pitchFamily="34" charset="0"/>
              </a:rPr>
              <a:t>ang</a:t>
            </a:r>
            <a:r>
              <a:rPr lang="en-US" altLang="en-US" sz="3200" b="1" dirty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latin typeface=".VnTime" panose="020B7200000000000000" pitchFamily="34" charset="0"/>
              </a:rPr>
              <a:t>ïa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víi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nhau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chît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nghe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tiÕng</a:t>
            </a:r>
            <a:r>
              <a:rPr lang="en-US" altLang="en-US" sz="3200" b="1" dirty="0">
                <a:latin typeface=".VnTime" panose="020B7200000000000000" pitchFamily="34" charset="0"/>
              </a:rPr>
              <a:t> bµ ngo¹i ho ë </a:t>
            </a:r>
            <a:r>
              <a:rPr lang="en-US" altLang="en-US" sz="3200" b="1" dirty="0" err="1">
                <a:latin typeface=".VnTime" panose="020B7200000000000000" pitchFamily="34" charset="0"/>
              </a:rPr>
              <a:t>phßng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bªn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Nh©m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véi</a:t>
            </a:r>
            <a:r>
              <a:rPr lang="en-US" altLang="en-US" sz="3200" b="1" dirty="0">
                <a:latin typeface=".VnTime" panose="020B7200000000000000" pitchFamily="34" charset="0"/>
              </a:rPr>
              <a:t> ch¹y sang </a:t>
            </a:r>
            <a:r>
              <a:rPr lang="en-US" altLang="en-US" sz="3200" b="1" dirty="0" err="1">
                <a:latin typeface=".VnTime" panose="020B7200000000000000" pitchFamily="34" charset="0"/>
              </a:rPr>
              <a:t>vuèt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ngùc</a:t>
            </a:r>
            <a:r>
              <a:rPr lang="en-US" altLang="en-US" sz="3200" b="1" dirty="0">
                <a:latin typeface=".VnTime" panose="020B7200000000000000" pitchFamily="34" charset="0"/>
              </a:rPr>
              <a:t> bµ.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858837" y="3025775"/>
            <a:ext cx="1143000" cy="15906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382712" y="4186238"/>
            <a:ext cx="1238250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6687" y="4192588"/>
            <a:ext cx="1235075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Flowchart: Manual Operation 6"/>
          <p:cNvSpPr>
            <a:spLocks noChangeArrowheads="1"/>
          </p:cNvSpPr>
          <p:nvPr/>
        </p:nvSpPr>
        <p:spPr bwMode="auto">
          <a:xfrm rot="10800000">
            <a:off x="990600" y="4038600"/>
            <a:ext cx="771525" cy="2514600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748506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5000" b="1" dirty="0" smtClean="0">
                <a:solidFill>
                  <a:srgbClr val="FFFF00"/>
                </a:solidFill>
              </a:rPr>
              <a:t>Ô </a:t>
            </a:r>
            <a:r>
              <a:rPr lang="en-US" altLang="en-US" sz="5000" b="1" dirty="0">
                <a:solidFill>
                  <a:srgbClr val="FFFF00"/>
                </a:solidFill>
              </a:rPr>
              <a:t>SỐ MAY MẮN</a:t>
            </a:r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3810000" y="1980273"/>
            <a:ext cx="1447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524000" y="1984763"/>
            <a:ext cx="1447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172200" y="1968956"/>
            <a:ext cx="1447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05254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70644" y="6172200"/>
            <a:ext cx="381000" cy="3048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8400" y="3365701"/>
            <a:ext cx="647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3 ô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1" grpId="0" animBg="1"/>
      <p:bldP spid="11" grpId="1" animBg="1"/>
      <p:bldP spid="14" grpId="0" animBg="1"/>
      <p:bldP spid="14" grpId="1" animBg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77810" y="150018"/>
            <a:ext cx="868999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a.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MÑ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mÖt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m·i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ch­a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vïng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v»ng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bùc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béi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v× ch¼ng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ai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đưa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Õn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µ b¹n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dù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nhËt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20675" y="1143000"/>
            <a:ext cx="8886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b.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H«m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nµo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còng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thÊy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Loan ®·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chuÈn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bÞ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s½n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chËu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nước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kh¨n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mÆt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®Ó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röa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cho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m¸t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. Loan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cßn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nhanh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nh¶u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gióp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mang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tói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4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µ.</a:t>
            </a:r>
            <a:r>
              <a:rPr lang="en-US" altLang="en-US" sz="2800" b="1" dirty="0" smtClean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393700" y="2590800"/>
            <a:ext cx="8674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c.</a:t>
            </a:r>
            <a:r>
              <a:rPr lang="en-US" alt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võa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rÊt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mÖt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ch¹y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ra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tËn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cöa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ãn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vµ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hái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ngay:Bè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nhí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mua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truyÖn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tranh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cho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 con </a:t>
            </a:r>
            <a:r>
              <a:rPr lang="en-US" altLang="en-US" sz="2400" b="1" dirty="0" err="1" smtClean="0">
                <a:solidFill>
                  <a:srgbClr val="3333FF"/>
                </a:solidFill>
                <a:latin typeface=".VnTime" panose="020B7200000000000000" pitchFamily="34" charset="0"/>
              </a:rPr>
              <a:t>kh«ng</a:t>
            </a:r>
            <a:r>
              <a:rPr lang="en-US" altLang="en-US" sz="2400" b="1" dirty="0" smtClean="0">
                <a:solidFill>
                  <a:srgbClr val="3333FF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347662" y="3886200"/>
            <a:ext cx="8720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d.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thích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cảnh.Hoài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khóm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xin</a:t>
            </a:r>
            <a:endParaRPr lang="en-US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347663" y="5334000"/>
            <a:ext cx="8720136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e.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Sau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giê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häc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nhãm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Nh©m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vµ b¹n Minh ®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ang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ïa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víi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chît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nghe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tiÕng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bµ ngo¹i ho ë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phßng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bªn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Nh©m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véi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ch¹y sang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vuèt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.VnTime" panose="020B7200000000000000" pitchFamily="34" charset="0"/>
              </a:rPr>
              <a:t>ngùc</a:t>
            </a:r>
            <a:r>
              <a:rPr lang="en-US" altLang="en-US" sz="24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bµ.</a:t>
            </a:r>
            <a:r>
              <a:rPr lang="en-US" altLang="en-US" sz="28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4343" name="Flowchart: Manual Operation 9"/>
          <p:cNvSpPr>
            <a:spLocks noChangeArrowheads="1"/>
          </p:cNvSpPr>
          <p:nvPr/>
        </p:nvSpPr>
        <p:spPr bwMode="auto">
          <a:xfrm rot="10800000">
            <a:off x="128588" y="5661025"/>
            <a:ext cx="219075" cy="608013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44" name="Flowchart: Manual Operation 10"/>
          <p:cNvSpPr>
            <a:spLocks noChangeArrowheads="1"/>
          </p:cNvSpPr>
          <p:nvPr/>
        </p:nvSpPr>
        <p:spPr bwMode="auto">
          <a:xfrm rot="10800000">
            <a:off x="128588" y="277813"/>
            <a:ext cx="236537" cy="627062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45" name="Flowchart: Manual Operation 11"/>
          <p:cNvSpPr>
            <a:spLocks noChangeArrowheads="1"/>
          </p:cNvSpPr>
          <p:nvPr/>
        </p:nvSpPr>
        <p:spPr bwMode="auto">
          <a:xfrm rot="10800000">
            <a:off x="87313" y="2878138"/>
            <a:ext cx="236537" cy="625475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46" name="Flowchart: Manual Operation 12"/>
          <p:cNvSpPr>
            <a:spLocks noChangeArrowheads="1"/>
          </p:cNvSpPr>
          <p:nvPr/>
        </p:nvSpPr>
        <p:spPr bwMode="auto">
          <a:xfrm rot="10800000">
            <a:off x="60325" y="4183063"/>
            <a:ext cx="220663" cy="606425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47" name="Flowchart: Manual Operation 13"/>
          <p:cNvSpPr>
            <a:spLocks noChangeArrowheads="1"/>
          </p:cNvSpPr>
          <p:nvPr/>
        </p:nvSpPr>
        <p:spPr bwMode="auto">
          <a:xfrm rot="10800000">
            <a:off x="90488" y="1470025"/>
            <a:ext cx="220662" cy="608013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48" name="Oval 14"/>
          <p:cNvSpPr>
            <a:spLocks noChangeArrowheads="1"/>
          </p:cNvSpPr>
          <p:nvPr/>
        </p:nvSpPr>
        <p:spPr bwMode="auto">
          <a:xfrm>
            <a:off x="9525" y="5440363"/>
            <a:ext cx="450850" cy="442912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49" name="Oval 15"/>
          <p:cNvSpPr>
            <a:spLocks noChangeArrowheads="1"/>
          </p:cNvSpPr>
          <p:nvPr/>
        </p:nvSpPr>
        <p:spPr bwMode="auto">
          <a:xfrm>
            <a:off x="-19050" y="1196181"/>
            <a:ext cx="450850" cy="442913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50" name="Oval 16"/>
          <p:cNvSpPr>
            <a:spLocks noChangeArrowheads="1"/>
          </p:cNvSpPr>
          <p:nvPr/>
        </p:nvSpPr>
        <p:spPr bwMode="auto">
          <a:xfrm>
            <a:off x="-64561" y="3961607"/>
            <a:ext cx="450850" cy="442912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51" name="Oval 17"/>
          <p:cNvSpPr>
            <a:spLocks noChangeArrowheads="1"/>
          </p:cNvSpPr>
          <p:nvPr/>
        </p:nvSpPr>
        <p:spPr bwMode="auto">
          <a:xfrm>
            <a:off x="-19050" y="2747963"/>
            <a:ext cx="450850" cy="442912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52" name="Oval 18"/>
          <p:cNvSpPr>
            <a:spLocks noChangeArrowheads="1"/>
          </p:cNvSpPr>
          <p:nvPr/>
        </p:nvSpPr>
        <p:spPr bwMode="auto">
          <a:xfrm>
            <a:off x="10452" y="54768"/>
            <a:ext cx="450850" cy="442913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295400" y="914400"/>
            <a:ext cx="7391400" cy="2514600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 bài tập 1, chúng ta cần học tập </a:t>
            </a:r>
            <a:r>
              <a:rPr lang="pt-BR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ứng xử của  </a:t>
            </a:r>
            <a:r>
              <a:rPr lang="pt-BR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bạn nào?</a:t>
            </a: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766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762001"/>
            <a:ext cx="7924800" cy="2895600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1,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Loan,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Nhâm</a:t>
            </a:r>
            <a:endParaRPr lang="en-US" sz="3600" dirty="0"/>
          </a:p>
          <a:p>
            <a:pPr algn="ctr"/>
            <a:endParaRPr lang="pt-BR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88" y="3427631"/>
            <a:ext cx="301857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19539" y="4419600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33CC"/>
                </a:solidFill>
                <a:latin typeface=".VnTime" panose="020B7200000000000000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066800" y="838200"/>
            <a:ext cx="7467600" cy="2438399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 sao các em cần học tập việc làm của các bạn đó ? </a:t>
            </a:r>
            <a:endParaRPr lang="pt-BR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766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3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066800" y="838200"/>
            <a:ext cx="7391400" cy="2438399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Vì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thÓ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hiÖn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lßng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hiÕu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th¶o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víi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«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ng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bµ, cha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766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8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" y="7620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Theo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95730"/>
            <a:ext cx="2895600" cy="192847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52400" y="2971800"/>
            <a:ext cx="8458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C00000"/>
                </a:solidFill>
                <a:latin typeface=".VnTime" pitchFamily="34" charset="0"/>
              </a:rPr>
              <a:t>        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C0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57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9045" y="685800"/>
            <a:ext cx="88962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2: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8686"/>
            <a:ext cx="4267200" cy="415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89" y="1891750"/>
            <a:ext cx="4371611" cy="414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6240831"/>
            <a:ext cx="156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1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621065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2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86307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altLang="vi-VN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8686"/>
            <a:ext cx="4267200" cy="415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89" y="1891750"/>
            <a:ext cx="4371611" cy="414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1600" y="6240831"/>
            <a:ext cx="156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1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621065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2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770188" y="5961063"/>
            <a:ext cx="3067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44481" cy="569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5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-51955" y="5120045"/>
            <a:ext cx="90955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lcủa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5181600"/>
            <a:ext cx="86868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8915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kids01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85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ban 245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6553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Rectangle 2"/>
          <p:cNvSpPr>
            <a:spLocks noChangeArrowheads="1"/>
          </p:cNvSpPr>
          <p:nvPr/>
        </p:nvSpPr>
        <p:spPr bwMode="auto">
          <a:xfrm>
            <a:off x="1919288" y="631825"/>
            <a:ext cx="4716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6000" b="1">
                <a:solidFill>
                  <a:srgbClr val="FF0000"/>
                </a:solidFill>
                <a:latin typeface="Arial" charset="0"/>
              </a:rPr>
              <a:t>Số may mắn</a:t>
            </a:r>
          </a:p>
        </p:txBody>
      </p:sp>
      <p:sp>
        <p:nvSpPr>
          <p:cNvPr id="17" name="Left Arrow 16">
            <a:hlinkClick r:id="rId5" action="ppaction://hlinksldjump"/>
          </p:cNvPr>
          <p:cNvSpPr/>
          <p:nvPr/>
        </p:nvSpPr>
        <p:spPr>
          <a:xfrm>
            <a:off x="8458200" y="5867400"/>
            <a:ext cx="5334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93619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3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7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73494" y="4724400"/>
            <a:ext cx="74310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smtClean="0">
                <a:solidFill>
                  <a:srgbClr val="FF3300"/>
                </a:solidFill>
              </a:rPr>
              <a:t>Vì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sao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hành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động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của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bạn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nhỏ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chưa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</a:rPr>
              <a:t>đúng</a:t>
            </a:r>
            <a:r>
              <a:rPr lang="en-US" altLang="en-US" sz="4800" b="1" dirty="0" smtClean="0">
                <a:solidFill>
                  <a:srgbClr val="FF3300"/>
                </a:solidFill>
              </a:rPr>
              <a:t>? </a:t>
            </a:r>
            <a:endParaRPr lang="en-US" altLang="en-US" sz="4800" dirty="0" smtClean="0">
              <a:solidFill>
                <a:srgbClr val="FF33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8612" y="4648200"/>
            <a:ext cx="8867775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000" dirty="0" smtClean="0">
              <a:solidFill>
                <a:srgbClr val="0076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9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33400" y="5257800"/>
            <a:ext cx="83439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bà,cha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91600" cy="49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670050" y="4879975"/>
            <a:ext cx="47625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33CC"/>
                </a:solidFill>
              </a:rPr>
              <a:t>Em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đặt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tên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cho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tranh</a:t>
            </a:r>
            <a:endParaRPr lang="en-US" sz="4800" b="1" dirty="0">
              <a:solidFill>
                <a:srgbClr val="FF33CC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5475" y="4875213"/>
            <a:ext cx="74676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4400" y="5229622"/>
            <a:ext cx="7494588" cy="641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5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5407"/>
            <a:ext cx="8915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971800" y="5181600"/>
            <a:ext cx="3067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5181600"/>
            <a:ext cx="7824787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4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2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838200" y="5105400"/>
            <a:ext cx="7826375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28600" y="4733925"/>
            <a:ext cx="86868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cô bé đáng là một tấm gương tốt để chúng ta học tập.</a:t>
            </a:r>
          </a:p>
        </p:txBody>
      </p:sp>
      <p:pic>
        <p:nvPicPr>
          <p:cNvPr id="34819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6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68463" y="5105400"/>
            <a:ext cx="47625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33CC"/>
                </a:solidFill>
              </a:rPr>
              <a:t>Em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đặt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tên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cho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tranh</a:t>
            </a:r>
            <a:endParaRPr lang="en-US" sz="4400" b="1" dirty="0">
              <a:solidFill>
                <a:srgbClr val="FF33CC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116013" y="4800600"/>
            <a:ext cx="5867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smtClean="0">
                <a:solidFill>
                  <a:srgbClr val="0000CC"/>
                </a:solidFill>
                <a:latin typeface=".VnTime" panose="020B7200000000000000" pitchFamily="34" charset="0"/>
              </a:rPr>
              <a:t>C« bÐ hiÕu th¶o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58552" y="5332413"/>
            <a:ext cx="5867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5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4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41388" y="3998913"/>
            <a:ext cx="2811462" cy="19827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4953000" y="4228306"/>
            <a:ext cx="3657599" cy="148669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altLang="en-US" sz="4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81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5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390"/>
            <a:ext cx="8839200" cy="6709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390"/>
            <a:ext cx="8897293" cy="6709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390"/>
            <a:ext cx="8839200" cy="6709410"/>
          </a:xfrm>
          <a:prstGeom prst="rect">
            <a:avLst/>
          </a:prstGeom>
        </p:spPr>
      </p:pic>
      <p:pic>
        <p:nvPicPr>
          <p:cNvPr id="9" name="Picture 2" descr="Kết quả hình ảnh cho cậu bé 10 tuổi bán bánh x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6" y="72390"/>
            <a:ext cx="8973493" cy="67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dnmedia.baotintuc.vn/2017/11/21/22/17/co-cu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9" y="72391"/>
            <a:ext cx="8968213" cy="669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" y="9144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" y="33528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52600" y="1001713"/>
            <a:ext cx="7391400" cy="2122487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3528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eft Arrow 14">
            <a:hlinkClick r:id="rId4" action="ppaction://hlinksldjump"/>
          </p:cNvPr>
          <p:cNvSpPr/>
          <p:nvPr/>
        </p:nvSpPr>
        <p:spPr>
          <a:xfrm>
            <a:off x="8458200" y="5867400"/>
            <a:ext cx="5334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81884"/>
            <a:ext cx="8229600" cy="1447800"/>
          </a:xfrm>
        </p:spPr>
        <p:txBody>
          <a:bodyPr>
            <a:noAutofit/>
          </a:bodyPr>
          <a:lstStyle/>
          <a:p>
            <a:r>
              <a:rPr lang="en-US" sz="7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NHẤT?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7788" y="920291"/>
            <a:ext cx="525780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Hình nền làm slide\school_boy_reading_book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4114800"/>
            <a:ext cx="169468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Hình nền làm slide\hinh-nen-anh-nen-tho-con-de-thuong.689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21727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ThanhTuyen\Pictures\00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79" y="152400"/>
            <a:ext cx="2450668" cy="245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96154" y="1536117"/>
            <a:ext cx="6705600" cy="914400"/>
            <a:chOff x="1677154" y="1536117"/>
            <a:chExt cx="6705600" cy="9144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677154" y="1536117"/>
              <a:ext cx="6705600" cy="914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Cha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55763" y="17526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09119"/>
            <a:ext cx="8229600" cy="4572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2514600"/>
            <a:ext cx="6705600" cy="762000"/>
            <a:chOff x="1676400" y="2514600"/>
            <a:chExt cx="6705600" cy="7620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676400" y="2514600"/>
              <a:ext cx="6705600" cy="762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lời 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bà, Cha mẹ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63969" y="25908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5400" y="3352800"/>
            <a:ext cx="6705600" cy="817098"/>
            <a:chOff x="1676400" y="3429000"/>
            <a:chExt cx="6705600" cy="817098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đỡ Ông bà, Cha mẹ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95400" y="4212102"/>
            <a:ext cx="6705600" cy="817098"/>
            <a:chOff x="1676400" y="3429000"/>
            <a:chExt cx="6705600" cy="817098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 cả đều đúng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95400" y="4212102"/>
            <a:ext cx="6705600" cy="817098"/>
            <a:chOff x="1676400" y="3429000"/>
            <a:chExt cx="6705600" cy="817098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7885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42176" y="2307180"/>
            <a:ext cx="6705600" cy="914400"/>
            <a:chOff x="1676400" y="1524000"/>
            <a:chExt cx="6705600" cy="9144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676400" y="1524000"/>
              <a:ext cx="6705600" cy="914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Ham chơi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55763" y="17526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05629"/>
            <a:ext cx="885579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sau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32368" y="3411571"/>
            <a:ext cx="6705600" cy="762000"/>
            <a:chOff x="1676400" y="2514600"/>
            <a:chExt cx="6705600" cy="7620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676400" y="2514600"/>
              <a:ext cx="6705600" cy="762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làm việc </a:t>
              </a:r>
              <a:r>
                <a:rPr lang="en-US" sz="28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63969" y="25908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2368" y="4423578"/>
            <a:ext cx="6705600" cy="817098"/>
            <a:chOff x="1676400" y="3429000"/>
            <a:chExt cx="6705600" cy="817098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32368" y="5490683"/>
            <a:ext cx="6705600" cy="817098"/>
            <a:chOff x="2193202" y="5146431"/>
            <a:chExt cx="6705600" cy="817098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193202" y="5146431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78310" y="5298831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42176" y="2298636"/>
            <a:ext cx="6705600" cy="914400"/>
            <a:chOff x="1676400" y="1524000"/>
            <a:chExt cx="6705600" cy="914400"/>
          </a:xfrm>
          <a:solidFill>
            <a:srgbClr val="C00000"/>
          </a:solidFill>
        </p:grpSpPr>
        <p:sp>
          <p:nvSpPr>
            <p:cNvPr id="32" name="Title 1"/>
            <p:cNvSpPr txBox="1">
              <a:spLocks/>
            </p:cNvSpPr>
            <p:nvPr/>
          </p:nvSpPr>
          <p:spPr>
            <a:xfrm>
              <a:off x="1676400" y="1524000"/>
              <a:ext cx="6705600" cy="914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Ham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855763" y="1752600"/>
              <a:ext cx="457200" cy="53340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717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81000" y="746253"/>
            <a:ext cx="853440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500" b="1" dirty="0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en-US" altLang="vi-VN" sz="35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500" b="1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altLang="vi-VN" sz="35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5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5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5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altLang="vi-VN" sz="35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altLang="vi-VN" sz="28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c)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latin typeface=".VnArabia" pitchFamily="34" charset="0"/>
                <a:cs typeface="Times New Roman" pitchFamily="18" charset="0"/>
              </a:rPr>
              <a:t> 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1000" y="4827587"/>
            <a:ext cx="619125" cy="7334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vi-VN" altLang="vi-VN" sz="1800" kern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Left Arrow 12">
            <a:hlinkClick r:id="rId3" action="ppaction://hlinksldjump"/>
          </p:cNvPr>
          <p:cNvSpPr/>
          <p:nvPr/>
        </p:nvSpPr>
        <p:spPr>
          <a:xfrm>
            <a:off x="8458200" y="5867400"/>
            <a:ext cx="5334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Con-PhuongThao-NgocLe_8qx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6213" y="6073618"/>
            <a:ext cx="609600" cy="609600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990600" y="1458913"/>
            <a:ext cx="7467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bay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vi-VN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                          Khi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Khi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hiền                          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vi-VN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6" descr="girl_music_trombone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914900"/>
            <a:ext cx="11668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oy_playing_saxophone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49149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64798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boy_playing_violin_hg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149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Picture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981861"/>
            <a:ext cx="4714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097635" y="996950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altLang="vi-V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7570" y="130314"/>
            <a:ext cx="262123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7778" y="1047112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4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78" y="1791036"/>
            <a:ext cx="899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4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4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iết 1)</a:t>
            </a:r>
            <a:endParaRPr lang="en-US" sz="4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00"/>
            <a:ext cx="4724400" cy="31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429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/>
          </p:cNvPr>
          <p:cNvSpPr/>
          <p:nvPr/>
        </p:nvSpPr>
        <p:spPr>
          <a:xfrm>
            <a:off x="2819400" y="838200"/>
            <a:ext cx="3311525" cy="719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28600" y="2022984"/>
            <a:ext cx="8610600" cy="1253615"/>
            <a:chOff x="274201" y="1484783"/>
            <a:chExt cx="8611158" cy="1254335"/>
          </a:xfrm>
        </p:grpSpPr>
        <p:sp>
          <p:nvSpPr>
            <p:cNvPr id="16" name="Rectangle 15">
              <a:extLst/>
            </p:cNvPr>
            <p:cNvSpPr/>
            <p:nvPr/>
          </p:nvSpPr>
          <p:spPr>
            <a:xfrm>
              <a:off x="899262" y="1484783"/>
              <a:ext cx="7986097" cy="1254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it-IT" sz="2800" dirty="0"/>
                <a:t>Hiểu công lao sinh thành, dạy dỗ của ông bà, cha </a:t>
              </a:r>
              <a:r>
                <a:rPr lang="it-IT" sz="2800" kern="1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 </a:t>
              </a:r>
              <a:r>
                <a:rPr lang="it-IT" sz="28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 lao sinh thành, dạy dỗ của ông bà, cha mẹ và bổn phận của con cháu đối với ông bà, cha mẹ.</a:t>
              </a:r>
              <a:r>
                <a:rPr lang="it-IT" sz="2800" dirty="0" smtClean="0"/>
                <a:t>à </a:t>
              </a:r>
              <a:r>
                <a:rPr lang="it-IT" sz="2800" dirty="0"/>
                <a:t>bổn phận của con cháu đối với ông bà, cha mẹ.</a:t>
              </a:r>
              <a:endPara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/>
            </p:cNvPr>
            <p:cNvSpPr/>
            <p:nvPr/>
          </p:nvSpPr>
          <p:spPr>
            <a:xfrm>
              <a:off x="274201" y="1791371"/>
              <a:ext cx="576299" cy="576593"/>
            </a:xfrm>
            <a:prstGeom prst="ellipse">
              <a:avLst/>
            </a:prstGeom>
            <a:solidFill>
              <a:srgbClr val="BDFFD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28600" y="3779187"/>
            <a:ext cx="8686800" cy="935037"/>
            <a:chOff x="228080" y="2564904"/>
            <a:chExt cx="8687075" cy="936104"/>
          </a:xfrm>
        </p:grpSpPr>
        <p:sp>
          <p:nvSpPr>
            <p:cNvPr id="19" name="Rectangle 18">
              <a:extLst/>
            </p:cNvPr>
            <p:cNvSpPr/>
            <p:nvPr/>
          </p:nvSpPr>
          <p:spPr>
            <a:xfrm>
              <a:off x="899614" y="2564904"/>
              <a:ext cx="8015541" cy="936104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vi-VN" sz="2800" dirty="0"/>
                <a:t>Xác định giá trị tình cảm của ông bà, cha mẹ dành co con </a:t>
              </a:r>
              <a:r>
                <a:rPr lang="vi-VN" sz="2800" dirty="0" smtClean="0"/>
                <a:t>cháu</a:t>
              </a:r>
              <a:r>
                <a:rPr lang="vi-VN" sz="2800" dirty="0"/>
                <a:t>Xác định giá trị tình cảm của ông bà, cha mẹ </a:t>
              </a:r>
              <a:r>
                <a:rPr lang="vi-VN" sz="2800" kern="1400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Xác </a:t>
              </a:r>
              <a:r>
                <a:rPr lang="vi-VN" sz="2800" kern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định giá trị tình cảm của ông bà, cha mẹ dành </a:t>
              </a:r>
              <a:r>
                <a:rPr lang="vi-VN" sz="2800" kern="1400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kern="1400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ho</a:t>
              </a:r>
              <a:r>
                <a:rPr lang="vi-VN" sz="2800" kern="1400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kern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con cháu</a:t>
              </a:r>
              <a:endParaRPr lang="en-US" sz="2800" kern="140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800" dirty="0" smtClean="0"/>
                <a:t>n </a:t>
              </a:r>
              <a:r>
                <a:rPr lang="vi-VN" sz="2800" dirty="0"/>
                <a:t>cháu</a:t>
              </a:r>
              <a:endParaRPr lang="en-US" sz="2800" dirty="0"/>
            </a:p>
            <a:p>
              <a:endParaRPr lang="en-US" sz="2800" dirty="0"/>
            </a:p>
          </p:txBody>
        </p:sp>
        <p:sp>
          <p:nvSpPr>
            <p:cNvPr id="20" name="Oval 19">
              <a:extLst/>
            </p:cNvPr>
            <p:cNvSpPr/>
            <p:nvPr/>
          </p:nvSpPr>
          <p:spPr>
            <a:xfrm>
              <a:off x="228080" y="2709531"/>
              <a:ext cx="576281" cy="5753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87228" y="5181600"/>
            <a:ext cx="8399572" cy="1392540"/>
            <a:chOff x="169447" y="3717032"/>
            <a:chExt cx="8669972" cy="1008112"/>
          </a:xfrm>
        </p:grpSpPr>
        <p:sp>
          <p:nvSpPr>
            <p:cNvPr id="22" name="Rectangle 21">
              <a:extLst/>
            </p:cNvPr>
            <p:cNvSpPr/>
            <p:nvPr/>
          </p:nvSpPr>
          <p:spPr>
            <a:xfrm>
              <a:off x="900422" y="3717032"/>
              <a:ext cx="7938997" cy="1008112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/>
            </p:cNvPr>
            <p:cNvSpPr/>
            <p:nvPr/>
          </p:nvSpPr>
          <p:spPr>
            <a:xfrm>
              <a:off x="169447" y="3852994"/>
              <a:ext cx="576772" cy="57629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44242" y="5189145"/>
            <a:ext cx="8271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400" dirty="0">
              <a:solidFill>
                <a:srgbClr val="00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Hình nền làm slide\0008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" y="9144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" y="33528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968</TotalTime>
  <Words>1410</Words>
  <Application>Microsoft Office PowerPoint</Application>
  <PresentationFormat>On-screen Show (4:3)</PresentationFormat>
  <Paragraphs>120</Paragraphs>
  <Slides>42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.VnArabia</vt:lpstr>
      <vt:lpstr>.VnArial</vt:lpstr>
      <vt:lpstr>.VnTime</vt:lpstr>
      <vt:lpstr>Arial</vt:lpstr>
      <vt:lpstr>Calibri</vt:lpstr>
      <vt:lpstr>Constantia</vt:lpstr>
      <vt:lpstr>Tahoma</vt:lpstr>
      <vt:lpstr>Times New Roman</vt:lpstr>
      <vt:lpstr>Wingdings 2</vt:lpstr>
      <vt:lpstr>Flow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AI NHANH NHẤT?</vt:lpstr>
      <vt:lpstr>Thế nào là hiếu thảo với Ông bà, Cha mẹ?</vt:lpstr>
      <vt:lpstr>   Việc làm nào sau đây không phải hiếu thảo với ông bà cha mẹ?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138</cp:revision>
  <dcterms:created xsi:type="dcterms:W3CDTF">2018-11-27T03:06:59Z</dcterms:created>
  <dcterms:modified xsi:type="dcterms:W3CDTF">2021-11-17T12:55:44Z</dcterms:modified>
</cp:coreProperties>
</file>