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6"/>
  </p:notesMasterIdLst>
  <p:sldIdLst>
    <p:sldId id="272" r:id="rId3"/>
    <p:sldId id="282" r:id="rId4"/>
    <p:sldId id="280" r:id="rId5"/>
    <p:sldId id="386" r:id="rId6"/>
    <p:sldId id="431" r:id="rId7"/>
    <p:sldId id="283" r:id="rId8"/>
    <p:sldId id="278" r:id="rId9"/>
    <p:sldId id="366" r:id="rId10"/>
    <p:sldId id="311" r:id="rId11"/>
    <p:sldId id="418" r:id="rId12"/>
    <p:sldId id="419" r:id="rId13"/>
    <p:sldId id="404" r:id="rId14"/>
    <p:sldId id="432" r:id="rId15"/>
    <p:sldId id="433" r:id="rId16"/>
    <p:sldId id="434" r:id="rId17"/>
    <p:sldId id="435" r:id="rId18"/>
    <p:sldId id="316" r:id="rId19"/>
    <p:sldId id="368" r:id="rId20"/>
    <p:sldId id="310" r:id="rId21"/>
    <p:sldId id="424" r:id="rId22"/>
    <p:sldId id="442" r:id="rId23"/>
    <p:sldId id="425" r:id="rId24"/>
    <p:sldId id="436" r:id="rId25"/>
    <p:sldId id="437" r:id="rId26"/>
    <p:sldId id="438" r:id="rId27"/>
    <p:sldId id="443" r:id="rId28"/>
    <p:sldId id="439" r:id="rId29"/>
    <p:sldId id="444" r:id="rId30"/>
    <p:sldId id="292" r:id="rId31"/>
    <p:sldId id="440" r:id="rId32"/>
    <p:sldId id="441" r:id="rId33"/>
    <p:sldId id="293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9F9F9"/>
    <a:srgbClr val="F2F2F2"/>
    <a:srgbClr val="003FBC"/>
    <a:srgbClr val="FFFF99"/>
    <a:srgbClr val="66FFFF"/>
    <a:srgbClr val="004DE6"/>
    <a:srgbClr val="DDBA59"/>
    <a:srgbClr val="E0C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8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03827" y="1270000"/>
            <a:ext cx="954314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/>
              <a:t>1. </a:t>
            </a:r>
            <a:r>
              <a:rPr lang="en-US" altLang="en-US" sz="3200" b="1"/>
              <a:t>Đặc điểm của các sự vật được miêu tả trong những câu sau khác nhau như thế nào?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2428" y="2565400"/>
            <a:ext cx="2438400" cy="3124200"/>
          </a:xfrm>
          <a:prstGeom prst="rect">
            <a:avLst/>
          </a:prstGeom>
          <a:solidFill>
            <a:srgbClr val="F9F9F9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7776028" y="2566988"/>
            <a:ext cx="2516188" cy="3122612"/>
          </a:xfrm>
          <a:prstGeom prst="rect">
            <a:avLst/>
          </a:prstGeom>
          <a:solidFill>
            <a:srgbClr val="5FA32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804228" y="2565400"/>
            <a:ext cx="2438400" cy="3124200"/>
          </a:xfrm>
          <a:prstGeom prst="rect">
            <a:avLst/>
          </a:prstGeom>
          <a:solidFill>
            <a:srgbClr val="FDFDFD"/>
          </a:solidFill>
          <a:ln w="635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75628" y="5719763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trắng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75228" y="56896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trăng trắng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395028" y="5737225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trắng tinh</a:t>
            </a:r>
          </a:p>
        </p:txBody>
      </p:sp>
      <p:pic>
        <p:nvPicPr>
          <p:cNvPr id="13" name="Picture 6" descr="bckgrnd011a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28" y="2565400"/>
            <a:ext cx="845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832428" y="2789238"/>
            <a:ext cx="571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trăng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tinh.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41828" y="70326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I. Nhận xét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88578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/>
      <p:bldP spid="12" grpId="0"/>
      <p:bldP spid="14" grpId="0"/>
      <p:bldP spid="14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394200" y="3019199"/>
            <a:ext cx="143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33CC"/>
                </a:solidFill>
              </a:rPr>
              <a:t>Từ đơn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569075" y="3019199"/>
            <a:ext cx="362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Mức độ trung bình.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27600" y="4060599"/>
            <a:ext cx="1284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33CC"/>
                </a:solidFill>
              </a:rPr>
              <a:t>Từ láy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58000" y="4060599"/>
            <a:ext cx="264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Mức độ thấp.</a:t>
            </a:r>
            <a:r>
              <a:rPr lang="en-US" altLang="en-US" sz="3200" b="1"/>
              <a:t>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687888" y="5203599"/>
            <a:ext cx="1611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33CC"/>
                </a:solidFill>
              </a:rPr>
              <a:t>Từ ghép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908800" y="5228999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</a:rPr>
              <a:t>Mức độ cao.</a:t>
            </a:r>
            <a:r>
              <a:rPr lang="en-US" altLang="en-US" sz="3200" b="1"/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99200" y="5583012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032000" y="4593999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tinh.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032000" y="2536599"/>
            <a:ext cx="3767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trắng.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2032000" y="3527199"/>
            <a:ext cx="490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trăng trắng.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912585" y="1458686"/>
            <a:ext cx="1019084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1. Đặc điểm của các sự vật được miêu tả trong những câu sau khác nhau như thế nào?</a:t>
            </a:r>
          </a:p>
        </p:txBody>
      </p:sp>
      <p:cxnSp>
        <p:nvCxnSpPr>
          <p:cNvPr id="17" name="Straight Arrow Connector 17"/>
          <p:cNvCxnSpPr/>
          <p:nvPr/>
        </p:nvCxnSpPr>
        <p:spPr>
          <a:xfrm>
            <a:off x="6375400" y="4440012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18200" y="3374799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/>
          <p:cNvCxnSpPr>
            <a:cxnSpLocks noChangeShapeType="1"/>
          </p:cNvCxnSpPr>
          <p:nvPr/>
        </p:nvCxnSpPr>
        <p:spPr bwMode="auto">
          <a:xfrm>
            <a:off x="4622800" y="3069999"/>
            <a:ext cx="914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9"/>
          <p:cNvCxnSpPr>
            <a:cxnSpLocks noChangeShapeType="1"/>
          </p:cNvCxnSpPr>
          <p:nvPr/>
        </p:nvCxnSpPr>
        <p:spPr bwMode="auto">
          <a:xfrm>
            <a:off x="4794250" y="4092349"/>
            <a:ext cx="17875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9"/>
          <p:cNvCxnSpPr>
            <a:cxnSpLocks noChangeShapeType="1"/>
          </p:cNvCxnSpPr>
          <p:nvPr/>
        </p:nvCxnSpPr>
        <p:spPr bwMode="auto">
          <a:xfrm>
            <a:off x="4775200" y="5159149"/>
            <a:ext cx="1600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912586" y="750661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I. Nhận xét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28711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3664857" y="1451429"/>
            <a:ext cx="6400800" cy="3886200"/>
          </a:xfrm>
          <a:prstGeom prst="cloudCallout">
            <a:avLst>
              <a:gd name="adj1" fmla="val -69148"/>
              <a:gd name="adj2" fmla="val -2675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Từ tính từ </a:t>
            </a:r>
            <a:r>
              <a:rPr lang="en-US" altLang="en-US" sz="2800">
                <a:solidFill>
                  <a:srgbClr val="FF0000"/>
                </a:solidFill>
              </a:rPr>
              <a:t> trắng </a:t>
            </a:r>
            <a:r>
              <a:rPr lang="en-US" altLang="en-US" sz="2800"/>
              <a:t>đã cho, ta     có thể thể hiện đặc điểm này với các mức độ cao thấp khác nhau bằng cách tạo ra  </a:t>
            </a:r>
            <a:r>
              <a:rPr lang="en-US" altLang="en-US" sz="2800">
                <a:solidFill>
                  <a:srgbClr val="0000FF"/>
                </a:solidFill>
              </a:rPr>
              <a:t>từ ghép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trắng tinh </a:t>
            </a:r>
            <a:r>
              <a:rPr lang="en-US" altLang="en-US" sz="2800"/>
              <a:t>hoặc </a:t>
            </a:r>
            <a:r>
              <a:rPr lang="en-US" altLang="en-US" sz="2800">
                <a:solidFill>
                  <a:srgbClr val="0000FF"/>
                </a:solidFill>
              </a:rPr>
              <a:t>từ láy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trăng trắng</a:t>
            </a:r>
            <a:r>
              <a:rPr lang="en-US" altLang="en-US" sz="2800"/>
              <a:t>.</a:t>
            </a:r>
          </a:p>
          <a:p>
            <a:pPr algn="ctr" eaLnBrk="1" hangingPunct="1"/>
            <a:endParaRPr lang="en-US" altLang="en-US" sz="2800"/>
          </a:p>
        </p:txBody>
      </p:sp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1683657" y="1680029"/>
            <a:ext cx="1704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</p:txBody>
      </p:sp>
    </p:spTree>
    <p:extLst>
      <p:ext uri="{BB962C8B-B14F-4D97-AF65-F5344CB8AC3E}">
        <p14:creationId xmlns:p14="http://schemas.microsoft.com/office/powerpoint/2010/main" val="14575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70912" y="784000"/>
            <a:ext cx="9002002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Nêu cách thể hiện mức độ khác nhau từ tính từ đã cho.</a:t>
            </a:r>
          </a:p>
        </p:txBody>
      </p:sp>
      <p:sp>
        <p:nvSpPr>
          <p:cNvPr id="7" name="Subtitle 11"/>
          <p:cNvSpPr txBox="1">
            <a:spLocks/>
          </p:cNvSpPr>
          <p:nvPr/>
        </p:nvSpPr>
        <p:spPr bwMode="auto">
          <a:xfrm>
            <a:off x="1841742" y="381270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</a:p>
        </p:txBody>
      </p:sp>
    </p:spTree>
    <p:extLst>
      <p:ext uri="{BB962C8B-B14F-4D97-AF65-F5344CB8AC3E}">
        <p14:creationId xmlns:p14="http://schemas.microsoft.com/office/powerpoint/2010/main" val="17552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521052" y="959757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/>
              <a:t> 2.</a:t>
            </a:r>
            <a:r>
              <a:rPr lang="en-US" altLang="en-US" sz="3200" b="1"/>
              <a:t> Trong các câu dưới đây, ý nghĩa mức độ được thể hiện bằng những cách nào?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lum bright="-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1816327" y="2690132"/>
            <a:ext cx="2516187" cy="3122613"/>
          </a:xfrm>
          <a:prstGeom prst="rect">
            <a:avLst/>
          </a:prstGeom>
          <a:solidFill>
            <a:srgbClr val="5FA32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4864327" y="2675845"/>
            <a:ext cx="2516187" cy="3122612"/>
          </a:xfrm>
          <a:prstGeom prst="rect">
            <a:avLst/>
          </a:prstGeom>
          <a:solidFill>
            <a:srgbClr val="5FA32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7837714" y="2674257"/>
            <a:ext cx="2516188" cy="3122613"/>
          </a:xfrm>
          <a:prstGeom prst="rect">
            <a:avLst/>
          </a:prstGeom>
          <a:solidFill>
            <a:srgbClr val="5FA32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046514" y="4731657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Tờ giấy này </a:t>
            </a:r>
          </a:p>
          <a:p>
            <a:pPr algn="ctr" eaLnBrk="1" hangingPunct="1"/>
            <a:r>
              <a:rPr lang="en-US" altLang="en-US" b="1"/>
              <a:t>rất </a:t>
            </a:r>
            <a:r>
              <a:rPr lang="en-US" altLang="en-US" b="1">
                <a:solidFill>
                  <a:srgbClr val="C00000"/>
                </a:solidFill>
              </a:rPr>
              <a:t>trắng</a:t>
            </a:r>
            <a:r>
              <a:rPr lang="en-US" altLang="en-US" b="1"/>
              <a:t>.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170714" y="4731657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Tờ giấy này 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trắng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/>
              <a:t>hơn.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8142514" y="4731657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Tờ giấy này 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trắng</a:t>
            </a:r>
            <a:r>
              <a:rPr lang="en-US" altLang="en-US" b="1"/>
              <a:t> nhất.   </a:t>
            </a:r>
            <a:endParaRPr lang="en-US" altLang="en-US" sz="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29"/>
          <p:cNvCxnSpPr>
            <a:cxnSpLocks noChangeShapeType="1"/>
          </p:cNvCxnSpPr>
          <p:nvPr/>
        </p:nvCxnSpPr>
        <p:spPr bwMode="auto">
          <a:xfrm>
            <a:off x="9166452" y="5493657"/>
            <a:ext cx="609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9"/>
          <p:cNvCxnSpPr>
            <a:cxnSpLocks noChangeShapeType="1"/>
          </p:cNvCxnSpPr>
          <p:nvPr/>
        </p:nvCxnSpPr>
        <p:spPr bwMode="auto">
          <a:xfrm>
            <a:off x="6313714" y="5569857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9"/>
          <p:cNvCxnSpPr>
            <a:cxnSpLocks noChangeShapeType="1"/>
          </p:cNvCxnSpPr>
          <p:nvPr/>
        </p:nvCxnSpPr>
        <p:spPr bwMode="auto">
          <a:xfrm>
            <a:off x="2427514" y="5493657"/>
            <a:ext cx="381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817914" y="2826657"/>
            <a:ext cx="533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rất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trắng hơn.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nhất.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817914" y="2826657"/>
            <a:ext cx="533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rất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 hơn.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 nhất.</a:t>
            </a:r>
          </a:p>
        </p:txBody>
      </p:sp>
    </p:spTree>
    <p:extLst>
      <p:ext uri="{BB962C8B-B14F-4D97-AF65-F5344CB8AC3E}">
        <p14:creationId xmlns:p14="http://schemas.microsoft.com/office/powerpoint/2010/main" val="39917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70912" y="784000"/>
            <a:ext cx="9002002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Nêu cách thể hiện mức độ khác nhau từ tính từ đã cho.</a:t>
            </a:r>
          </a:p>
        </p:txBody>
      </p:sp>
      <p:sp>
        <p:nvSpPr>
          <p:cNvPr id="7" name="Subtitle 11"/>
          <p:cNvSpPr txBox="1">
            <a:spLocks/>
          </p:cNvSpPr>
          <p:nvPr/>
        </p:nvSpPr>
        <p:spPr bwMode="auto">
          <a:xfrm>
            <a:off x="1856257" y="3435328"/>
            <a:ext cx="8739172" cy="2036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Thêm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các từ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rất, quá, lắm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... vào trước hoặc sau tính từ.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smtClean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Tạo ra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so sánh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25768" y="537257"/>
            <a:ext cx="6999031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	Có mấy cách thể hiện mức độ của đặc điểm, tính chất?Là những cách nào?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328057" y="3420878"/>
            <a:ext cx="9463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smtClean="0"/>
              <a:t>1</a:t>
            </a:r>
            <a:r>
              <a:rPr lang="en-US" altLang="en-US" sz="2800" b="1"/>
              <a:t>. Tạo ra các </a:t>
            </a:r>
            <a:r>
              <a:rPr lang="en-US" altLang="en-US" sz="2800" b="1">
                <a:solidFill>
                  <a:srgbClr val="0000FF"/>
                </a:solidFill>
              </a:rPr>
              <a:t>từ ghép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/>
              <a:t>hoặc </a:t>
            </a:r>
            <a:r>
              <a:rPr lang="en-US" altLang="en-US" sz="2800" b="1">
                <a:solidFill>
                  <a:srgbClr val="0000FF"/>
                </a:solidFill>
              </a:rPr>
              <a:t>từ láy</a:t>
            </a:r>
            <a:r>
              <a:rPr lang="en-US" altLang="en-US" sz="2800" b="1"/>
              <a:t> với tính từ đã cho.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328057" y="4010308"/>
            <a:ext cx="9463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smtClean="0"/>
              <a:t>2</a:t>
            </a:r>
            <a:r>
              <a:rPr lang="en-US" altLang="en-US" sz="2800" b="1"/>
              <a:t>. Thêm các từ </a:t>
            </a:r>
            <a:r>
              <a:rPr lang="en-US" altLang="en-US" sz="2800" b="1" i="1">
                <a:solidFill>
                  <a:srgbClr val="0000FF"/>
                </a:solidFill>
              </a:rPr>
              <a:t>rất, quá, lắm</a:t>
            </a:r>
            <a:r>
              <a:rPr lang="en-US" altLang="en-US" sz="2800" b="1" i="1"/>
              <a:t>,</a:t>
            </a: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en-US" altLang="en-US" sz="2800" b="1" i="1"/>
              <a:t>... </a:t>
            </a:r>
            <a:r>
              <a:rPr lang="en-US" altLang="en-US" sz="2800" b="1"/>
              <a:t>vào trước hoặc sau tính từ.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28057" y="4599738"/>
            <a:ext cx="9615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smtClean="0"/>
              <a:t>3</a:t>
            </a:r>
            <a:r>
              <a:rPr lang="en-US" altLang="en-US" sz="2800" b="1"/>
              <a:t>.</a:t>
            </a:r>
            <a:r>
              <a:rPr lang="en-US" altLang="en-US" sz="2800" b="1" i="1"/>
              <a:t> </a:t>
            </a:r>
            <a:r>
              <a:rPr lang="en-US" altLang="en-US" sz="2800" b="1"/>
              <a:t>Tạo ra </a:t>
            </a:r>
            <a:r>
              <a:rPr lang="en-US" altLang="en-US" sz="2800" b="1" i="1">
                <a:solidFill>
                  <a:srgbClr val="0000FF"/>
                </a:solidFill>
              </a:rPr>
              <a:t>phép</a:t>
            </a:r>
            <a:r>
              <a:rPr lang="en-US" altLang="en-US" sz="2800" b="1" i="1"/>
              <a:t> </a:t>
            </a:r>
            <a:r>
              <a:rPr lang="en-US" altLang="en-US" sz="2800" b="1" i="1">
                <a:solidFill>
                  <a:srgbClr val="0000FF"/>
                </a:solidFill>
              </a:rPr>
              <a:t>so sánh</a:t>
            </a:r>
            <a:r>
              <a:rPr lang="en-US" altLang="en-US" sz="2800" b="1" i="1"/>
              <a:t>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28057" y="2707624"/>
            <a:ext cx="9615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 smtClean="0"/>
              <a:t>Có </a:t>
            </a:r>
            <a:r>
              <a:rPr lang="en-US" altLang="en-US" sz="2800" b="1"/>
              <a:t>ba cách thể hiện mức độ của đặc điểm, tính chất như sau:</a:t>
            </a:r>
            <a:endParaRPr lang="en-US" altLang="en-US" sz="2800" b="1" i="1"/>
          </a:p>
        </p:txBody>
      </p:sp>
    </p:spTree>
    <p:extLst>
      <p:ext uri="{BB962C8B-B14F-4D97-AF65-F5344CB8AC3E}">
        <p14:creationId xmlns:p14="http://schemas.microsoft.com/office/powerpoint/2010/main" val="40023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9" y="972457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80458" y="1818489"/>
            <a:ext cx="9521372" cy="36927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Có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một số cách thể hiện mức độ của đặc điểm, tính chất như sau: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. Tạo ra các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từ ghép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hoặc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từ láy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với tính từ đã cho.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. Thêm các từ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rất, quá, lắm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...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vào trước hoặc sau tính từ.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Tạo ra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so sánh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sz="32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600200" y="1665515"/>
            <a:ext cx="8763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b="1"/>
              <a:t>	Hoa cà phê </a:t>
            </a:r>
            <a:r>
              <a:rPr lang="en-US" altLang="en-US" b="1" i="1">
                <a:solidFill>
                  <a:srgbClr val="0000FF"/>
                </a:solidFill>
              </a:rPr>
              <a:t>thơm</a:t>
            </a:r>
            <a:r>
              <a:rPr lang="en-US" altLang="en-US" b="1" i="1"/>
              <a:t> </a:t>
            </a:r>
            <a:r>
              <a:rPr lang="en-US" altLang="en-US" b="1"/>
              <a:t>đậm và ngọt nên mùi hương thường theo gió bay rất </a:t>
            </a:r>
            <a:r>
              <a:rPr lang="en-US" altLang="en-US" b="1" i="1">
                <a:solidFill>
                  <a:srgbClr val="0000FF"/>
                </a:solidFill>
              </a:rPr>
              <a:t>xa</a:t>
            </a:r>
            <a:r>
              <a:rPr lang="en-US" altLang="en-US" b="1" i="1"/>
              <a:t>.</a:t>
            </a:r>
            <a:r>
              <a:rPr lang="en-US" altLang="en-US" b="1"/>
              <a:t> Nhà thơ Xuân Diệu chỉ một lần đến đây ngắm nhìn vẻ đẹp của cà phê phải thốt lên: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/>
              <a:t>			Hoa cà phê </a:t>
            </a:r>
            <a:r>
              <a:rPr lang="en-US" altLang="en-US" b="1" i="1">
                <a:solidFill>
                  <a:srgbClr val="0000FF"/>
                </a:solidFill>
              </a:rPr>
              <a:t>thơm</a:t>
            </a:r>
            <a:r>
              <a:rPr lang="en-US" altLang="en-US" b="1" i="1"/>
              <a:t> </a:t>
            </a:r>
            <a:r>
              <a:rPr lang="en-US" altLang="en-US" b="1"/>
              <a:t>lắm em ơi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/>
              <a:t>			Hoa cùng một điệu với hoa nhài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/>
              <a:t>			</a:t>
            </a:r>
            <a:r>
              <a:rPr lang="en-US" altLang="en-US" b="1" i="1">
                <a:solidFill>
                  <a:srgbClr val="0000FF"/>
                </a:solidFill>
              </a:rPr>
              <a:t>Trong</a:t>
            </a:r>
            <a:r>
              <a:rPr lang="en-US" altLang="en-US" b="1" i="1"/>
              <a:t>  </a:t>
            </a:r>
            <a:r>
              <a:rPr lang="en-US" altLang="en-US" b="1"/>
              <a:t>ngà </a:t>
            </a:r>
            <a:r>
              <a:rPr lang="en-US" altLang="en-US" b="1" i="1">
                <a:solidFill>
                  <a:srgbClr val="0000FF"/>
                </a:solidFill>
              </a:rPr>
              <a:t>trắng</a:t>
            </a:r>
            <a:r>
              <a:rPr lang="en-US" altLang="en-US" b="1" i="1"/>
              <a:t> </a:t>
            </a:r>
            <a:r>
              <a:rPr lang="en-US" altLang="en-US" b="1"/>
              <a:t>ngọc</a:t>
            </a:r>
            <a:r>
              <a:rPr lang="en-US" altLang="en-US" b="1" i="1"/>
              <a:t>, </a:t>
            </a:r>
            <a:r>
              <a:rPr lang="en-US" altLang="en-US" b="1"/>
              <a:t>xinh và sáng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/>
              <a:t>			</a:t>
            </a:r>
            <a:r>
              <a:rPr lang="en-US" altLang="en-US" b="1"/>
              <a:t>Như miệng em cười đâu đây thôi.</a:t>
            </a:r>
          </a:p>
          <a:p>
            <a:pPr algn="just" eaLnBrk="1" hangingPunct="1">
              <a:buClr>
                <a:schemeClr val="tx2"/>
              </a:buClr>
              <a:buSzPct val="95000"/>
            </a:pPr>
            <a:r>
              <a:rPr lang="en-US" altLang="en-US" b="1"/>
              <a:t>	Mỗi mùa xuân, Đắk Lắk lại khoác lên mình một màu </a:t>
            </a:r>
          </a:p>
          <a:p>
            <a:pPr algn="just" eaLnBrk="1" hangingPunct="1">
              <a:buClr>
                <a:schemeClr val="tx2"/>
              </a:buClr>
              <a:buSzPct val="95000"/>
            </a:pPr>
            <a:r>
              <a:rPr lang="en-US" altLang="en-US" b="1" i="1">
                <a:solidFill>
                  <a:srgbClr val="0000FF"/>
                </a:solidFill>
              </a:rPr>
              <a:t>trắng</a:t>
            </a:r>
            <a:r>
              <a:rPr lang="en-US" altLang="en-US" b="1" i="1"/>
              <a:t> </a:t>
            </a:r>
            <a:r>
              <a:rPr lang="en-US" altLang="en-US" b="1"/>
              <a:t> ngà ngọc và toả ra mùi hương ngan</a:t>
            </a:r>
            <a:r>
              <a:rPr lang="en-US" altLang="en-US" b="1" i="1"/>
              <a:t> </a:t>
            </a:r>
            <a:r>
              <a:rPr lang="en-US" altLang="en-US" b="1"/>
              <a:t>ngát khiến đất trời trong những ngày xuân</a:t>
            </a:r>
            <a:r>
              <a:rPr lang="en-US" altLang="en-US" b="1" i="1"/>
              <a:t> </a:t>
            </a:r>
            <a:r>
              <a:rPr lang="en-US" altLang="en-US" b="1" i="1">
                <a:solidFill>
                  <a:srgbClr val="0000FF"/>
                </a:solidFill>
              </a:rPr>
              <a:t>đẹp</a:t>
            </a:r>
            <a:r>
              <a:rPr lang="en-US" altLang="en-US" b="1"/>
              <a:t> hơn, </a:t>
            </a:r>
            <a:r>
              <a:rPr lang="en-US" altLang="en-US" b="1" i="1">
                <a:solidFill>
                  <a:srgbClr val="0000FF"/>
                </a:solidFill>
              </a:rPr>
              <a:t>lộng lẫy</a:t>
            </a:r>
            <a:r>
              <a:rPr lang="en-US" altLang="en-US" b="1"/>
              <a:t>  hơn và </a:t>
            </a:r>
            <a:r>
              <a:rPr lang="en-US" altLang="en-US" b="1" i="1">
                <a:solidFill>
                  <a:srgbClr val="0000FF"/>
                </a:solidFill>
              </a:rPr>
              <a:t>tinh khiết</a:t>
            </a:r>
            <a:r>
              <a:rPr lang="en-US" altLang="en-US" b="1"/>
              <a:t> hơn.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00200" y="701675"/>
            <a:ext cx="916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/>
              <a:t> 1: Tìm những từ ngữ biểu thị mức độ của đặc điểm, tính chất (được in nghiêng) trong đoạn văn sau:</a:t>
            </a:r>
          </a:p>
        </p:txBody>
      </p:sp>
      <p:cxnSp>
        <p:nvCxnSpPr>
          <p:cNvPr id="22" name="Straight Connector 29"/>
          <p:cNvCxnSpPr>
            <a:cxnSpLocks noChangeShapeType="1"/>
          </p:cNvCxnSpPr>
          <p:nvPr/>
        </p:nvCxnSpPr>
        <p:spPr bwMode="auto">
          <a:xfrm>
            <a:off x="5257800" y="4027715"/>
            <a:ext cx="609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9"/>
          <p:cNvCxnSpPr>
            <a:cxnSpLocks noChangeShapeType="1"/>
          </p:cNvCxnSpPr>
          <p:nvPr/>
        </p:nvCxnSpPr>
        <p:spPr bwMode="auto">
          <a:xfrm>
            <a:off x="2601684" y="5170715"/>
            <a:ext cx="1143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9"/>
          <p:cNvCxnSpPr>
            <a:cxnSpLocks noChangeShapeType="1"/>
          </p:cNvCxnSpPr>
          <p:nvPr/>
        </p:nvCxnSpPr>
        <p:spPr bwMode="auto">
          <a:xfrm>
            <a:off x="2855684" y="2427515"/>
            <a:ext cx="381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9"/>
          <p:cNvCxnSpPr>
            <a:cxnSpLocks noChangeShapeType="1"/>
          </p:cNvCxnSpPr>
          <p:nvPr/>
        </p:nvCxnSpPr>
        <p:spPr bwMode="auto">
          <a:xfrm>
            <a:off x="6629400" y="4027715"/>
            <a:ext cx="6858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9"/>
          <p:cNvCxnSpPr>
            <a:cxnSpLocks noChangeShapeType="1"/>
          </p:cNvCxnSpPr>
          <p:nvPr/>
        </p:nvCxnSpPr>
        <p:spPr bwMode="auto">
          <a:xfrm>
            <a:off x="6705600" y="318951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>
            <a:off x="7162800" y="547551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9"/>
          <p:cNvCxnSpPr>
            <a:cxnSpLocks noChangeShapeType="1"/>
          </p:cNvCxnSpPr>
          <p:nvPr/>
        </p:nvCxnSpPr>
        <p:spPr bwMode="auto">
          <a:xfrm>
            <a:off x="4876800" y="2046515"/>
            <a:ext cx="6858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9"/>
          <p:cNvCxnSpPr>
            <a:cxnSpLocks noChangeShapeType="1"/>
          </p:cNvCxnSpPr>
          <p:nvPr/>
        </p:nvCxnSpPr>
        <p:spPr bwMode="auto">
          <a:xfrm>
            <a:off x="5334000" y="5475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9372600" y="5475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9"/>
          <p:cNvCxnSpPr>
            <a:cxnSpLocks noChangeShapeType="1"/>
          </p:cNvCxnSpPr>
          <p:nvPr/>
        </p:nvCxnSpPr>
        <p:spPr bwMode="auto">
          <a:xfrm>
            <a:off x="5943600" y="2046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600200" y="701675"/>
            <a:ext cx="916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/>
              <a:t> 1: Tìm những </a:t>
            </a:r>
            <a:r>
              <a:rPr lang="en-US" altLang="en-US" b="1">
                <a:solidFill>
                  <a:srgbClr val="FF0000"/>
                </a:solidFill>
              </a:rPr>
              <a:t>từ ngữ biểu thị mức độ </a:t>
            </a:r>
            <a:r>
              <a:rPr lang="en-US" altLang="en-US" b="1"/>
              <a:t>của đặc điểm, tính chất (được in nghiêng) trong đoạn văn sau:</a:t>
            </a:r>
          </a:p>
        </p:txBody>
      </p:sp>
    </p:spTree>
    <p:extLst>
      <p:ext uri="{BB962C8B-B14F-4D97-AF65-F5344CB8AC3E}">
        <p14:creationId xmlns:p14="http://schemas.microsoft.com/office/powerpoint/2010/main" val="24065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082108" y="69930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569" y="1357558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495992" y="943428"/>
            <a:ext cx="93995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2: Hãy tìm những từ ngữ miêu tả mức độ khác nhau của các đặc điểm sau: </a:t>
            </a:r>
            <a:r>
              <a:rPr lang="en-US" altLang="en-US" sz="3200" b="1">
                <a:solidFill>
                  <a:srgbClr val="FF0000"/>
                </a:solidFill>
              </a:rPr>
              <a:t>đỏ, cao, vui.</a:t>
            </a:r>
          </a:p>
        </p:txBody>
      </p:sp>
      <p:graphicFrame>
        <p:nvGraphicFramePr>
          <p:cNvPr id="8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71374"/>
              </p:ext>
            </p:extLst>
          </p:nvPr>
        </p:nvGraphicFramePr>
        <p:xfrm>
          <a:off x="1966686" y="2648857"/>
          <a:ext cx="8458200" cy="335280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Thêm các từ: quá, rất, lắm,...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phép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từ ghép hay từ láy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chót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thắm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lè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59411"/>
              </p:ext>
            </p:extLst>
          </p:nvPr>
        </p:nvGraphicFramePr>
        <p:xfrm>
          <a:off x="1966686" y="2648857"/>
          <a:ext cx="8458200" cy="335280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phép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hay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1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84470"/>
              </p:ext>
            </p:extLst>
          </p:nvPr>
        </p:nvGraphicFramePr>
        <p:xfrm>
          <a:off x="1952172" y="2467429"/>
          <a:ext cx="8458200" cy="335280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Thêm các từ: quá, rất, lắm,...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phép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từ ghép hay từ láy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 như núi,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ơn núi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c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ao vút,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ráo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 chót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vót,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 v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ờ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v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ợ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77257" y="956129"/>
            <a:ext cx="936171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/>
              <a:t> </a:t>
            </a:r>
            <a:r>
              <a:rPr lang="en-US" altLang="en-US" sz="3200" b="1"/>
              <a:t>2: Hãy tìm những từ ngữ miêu tả mức độ khác nhau của các đặc điểm sau: </a:t>
            </a:r>
            <a:r>
              <a:rPr lang="en-US" altLang="en-US" sz="3200" b="1" i="1">
                <a:solidFill>
                  <a:srgbClr val="FF0000"/>
                </a:solidFill>
              </a:rPr>
              <a:t>đỏ, cao, vui.</a:t>
            </a:r>
          </a:p>
        </p:txBody>
      </p:sp>
    </p:spTree>
    <p:extLst>
      <p:ext uri="{BB962C8B-B14F-4D97-AF65-F5344CB8AC3E}">
        <p14:creationId xmlns:p14="http://schemas.microsoft.com/office/powerpoint/2010/main" val="1104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62260"/>
              </p:ext>
            </p:extLst>
          </p:nvPr>
        </p:nvGraphicFramePr>
        <p:xfrm>
          <a:off x="2024743" y="2500086"/>
          <a:ext cx="8458200" cy="335280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Thêm các từ: quá, rất, lắm,...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phép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từ ghép hay từ láy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sướng,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sướng vui,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mừng vui, vui mừng,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vẻ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</a:t>
                      </a: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611086" y="899886"/>
            <a:ext cx="892424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 2: Hãy tìm những từ ngữ miêu tả mức độ khác nhau của các đặc điểm sau: </a:t>
            </a:r>
            <a:r>
              <a:rPr lang="en-US" altLang="en-US" sz="3200" b="1" i="1">
                <a:solidFill>
                  <a:srgbClr val="FF0000"/>
                </a:solidFill>
              </a:rPr>
              <a:t>đỏ, cao, vui.</a:t>
            </a:r>
          </a:p>
        </p:txBody>
      </p:sp>
    </p:spTree>
    <p:extLst>
      <p:ext uri="{BB962C8B-B14F-4D97-AF65-F5344CB8AC3E}">
        <p14:creationId xmlns:p14="http://schemas.microsoft.com/office/powerpoint/2010/main" val="25583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74148"/>
              </p:ext>
            </p:extLst>
          </p:nvPr>
        </p:nvGraphicFramePr>
        <p:xfrm>
          <a:off x="1891393" y="2184400"/>
          <a:ext cx="8458200" cy="3600528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Thêm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 ra phép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 sánh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hay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láy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chót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thắm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c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ao vút,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ráo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cao 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ờ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v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ợ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 như núi,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v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ui sướng,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sướng vui, vui mừng,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vẻ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31081" y="812800"/>
            <a:ext cx="8458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2: Hãy tìm những từ ngữ miêu tả mức độ khác nhau của các đặc điểm sau: </a:t>
            </a:r>
            <a:r>
              <a:rPr lang="en-US" altLang="en-US" sz="3200" b="1">
                <a:solidFill>
                  <a:srgbClr val="FF0000"/>
                </a:solidFill>
              </a:rPr>
              <a:t>đỏ, cao, vui.</a:t>
            </a:r>
          </a:p>
        </p:txBody>
      </p:sp>
    </p:spTree>
    <p:extLst>
      <p:ext uri="{BB962C8B-B14F-4D97-AF65-F5344CB8AC3E}">
        <p14:creationId xmlns:p14="http://schemas.microsoft.com/office/powerpoint/2010/main" val="20783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082108" y="69930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569" y="1357558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94228" y="620485"/>
            <a:ext cx="826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3: Hãy đặt 3 câu với từ ngữ vừa tìm được ở bài tập 2.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46905" y="1335768"/>
            <a:ext cx="57610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2800" b="1"/>
              <a:t>- Áo bạn Hà </a:t>
            </a:r>
            <a:r>
              <a:rPr lang="en-US" altLang="en-US" sz="2800" b="1">
                <a:solidFill>
                  <a:srgbClr val="FF0000"/>
                </a:solidFill>
              </a:rPr>
              <a:t>đỏ quá</a:t>
            </a:r>
            <a:r>
              <a:rPr lang="en-US" altLang="en-US" sz="2800" b="1"/>
              <a:t>.</a:t>
            </a:r>
          </a:p>
          <a:p>
            <a:pPr eaLnBrk="1" hangingPunct="1">
              <a:spcBef>
                <a:spcPts val="200"/>
              </a:spcBef>
              <a:buFontTx/>
              <a:buChar char="-"/>
            </a:pPr>
            <a:r>
              <a:rPr lang="en-US" altLang="en-US" sz="2800" b="1"/>
              <a:t> Cây dừa nhà em </a:t>
            </a:r>
            <a:r>
              <a:rPr lang="en-US" altLang="en-US" sz="2800" b="1">
                <a:solidFill>
                  <a:srgbClr val="FF0000"/>
                </a:solidFill>
              </a:rPr>
              <a:t>rất cao</a:t>
            </a:r>
            <a:r>
              <a:rPr lang="en-US" altLang="en-US" sz="2800" b="1"/>
              <a:t>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800" b="1"/>
              <a:t>- Em </a:t>
            </a:r>
            <a:r>
              <a:rPr lang="en-US" altLang="en-US" sz="2800" b="1">
                <a:solidFill>
                  <a:srgbClr val="FF0000"/>
                </a:solidFill>
              </a:rPr>
              <a:t>rất vui </a:t>
            </a:r>
            <a:r>
              <a:rPr lang="en-US" altLang="en-US" sz="2800" b="1"/>
              <a:t>khi được thầy khen.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6905" y="3015343"/>
            <a:ext cx="5638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  <a:buFontTx/>
              <a:buChar char="-"/>
            </a:pPr>
            <a:r>
              <a:rPr lang="en-US" altLang="en-US" sz="2800" b="1"/>
              <a:t> Áo bạn Như </a:t>
            </a:r>
            <a:r>
              <a:rPr lang="en-US" altLang="en-US" sz="2800" b="1">
                <a:solidFill>
                  <a:srgbClr val="FF0000"/>
                </a:solidFill>
              </a:rPr>
              <a:t>đỏ nhất</a:t>
            </a:r>
            <a:r>
              <a:rPr lang="en-US" altLang="en-US" sz="2800" b="1"/>
              <a:t>.</a:t>
            </a:r>
          </a:p>
          <a:p>
            <a:pPr eaLnBrk="1" hangingPunct="1">
              <a:spcBef>
                <a:spcPts val="200"/>
              </a:spcBef>
              <a:buFontTx/>
              <a:buChar char="-"/>
            </a:pPr>
            <a:r>
              <a:rPr lang="en-US" altLang="en-US" sz="2800" b="1"/>
              <a:t> Bạn Nam </a:t>
            </a:r>
            <a:r>
              <a:rPr lang="en-US" altLang="en-US" sz="2800" b="1">
                <a:solidFill>
                  <a:srgbClr val="FF0000"/>
                </a:solidFill>
              </a:rPr>
              <a:t>cao hơn </a:t>
            </a:r>
            <a:r>
              <a:rPr lang="en-US" altLang="en-US" sz="2800" b="1"/>
              <a:t>bạn Hùng.</a:t>
            </a:r>
          </a:p>
          <a:p>
            <a:pPr eaLnBrk="1" hangingPunct="1">
              <a:spcBef>
                <a:spcPts val="200"/>
              </a:spcBef>
            </a:pPr>
            <a:r>
              <a:rPr lang="en-US" altLang="en-US" sz="2800" b="1"/>
              <a:t>- Em được nhận thưởng là </a:t>
            </a:r>
            <a:r>
              <a:rPr lang="en-US" altLang="en-US" sz="2800" b="1">
                <a:solidFill>
                  <a:srgbClr val="FF0000"/>
                </a:solidFill>
              </a:rPr>
              <a:t>vui nhất</a:t>
            </a:r>
            <a:r>
              <a:rPr lang="en-US" altLang="en-US" sz="2800" b="1"/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46905" y="4694918"/>
            <a:ext cx="84455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en-US" altLang="en-US" sz="2800" b="1"/>
              <a:t>- Chiếc khăn quàng màu </a:t>
            </a:r>
            <a:r>
              <a:rPr lang="en-US" altLang="en-US" sz="2800" b="1">
                <a:solidFill>
                  <a:srgbClr val="FF0000"/>
                </a:solidFill>
              </a:rPr>
              <a:t>đỏ thắm</a:t>
            </a:r>
            <a:r>
              <a:rPr lang="en-US" altLang="en-US" sz="2800" b="1"/>
              <a:t>.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Tx/>
              <a:buChar char="-"/>
            </a:pPr>
            <a:r>
              <a:rPr lang="en-US" altLang="en-US" sz="2800" b="1"/>
              <a:t> Bạn Thư ngồi bên đóng sách chất </a:t>
            </a:r>
            <a:r>
              <a:rPr lang="en-US" altLang="en-US" sz="2800" b="1">
                <a:solidFill>
                  <a:srgbClr val="FF0000"/>
                </a:solidFill>
              </a:rPr>
              <a:t>cao như núi</a:t>
            </a:r>
            <a:r>
              <a:rPr lang="en-US" altLang="en-US" sz="2800" b="1"/>
              <a:t>.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FontTx/>
              <a:buChar char="-"/>
            </a:pPr>
            <a:r>
              <a:rPr lang="en-US" altLang="en-US" sz="2800" b="1"/>
              <a:t> Mọi người </a:t>
            </a:r>
            <a:r>
              <a:rPr lang="en-US" altLang="en-US" sz="2800" b="1">
                <a:solidFill>
                  <a:srgbClr val="FF0000"/>
                </a:solidFill>
              </a:rPr>
              <a:t>vui vẻ</a:t>
            </a:r>
            <a:r>
              <a:rPr lang="en-US" altLang="en-US" sz="2800" b="1"/>
              <a:t> chuyện trò.</a:t>
            </a:r>
          </a:p>
        </p:txBody>
      </p:sp>
    </p:spTree>
    <p:extLst>
      <p:ext uri="{BB962C8B-B14F-4D97-AF65-F5344CB8AC3E}">
        <p14:creationId xmlns:p14="http://schemas.microsoft.com/office/powerpoint/2010/main" val="4179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082108" y="69930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03655" y="2607154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71600" y="253464"/>
            <a:ext cx="8458200" cy="66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1/ Tìm  từ chỉ mức độ của  đặc điểm, tính chất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            </a:t>
            </a:r>
            <a:r>
              <a:rPr lang="en-US" altLang="en-US" sz="2600" b="1">
                <a:solidFill>
                  <a:srgbClr val="FF0000"/>
                </a:solidFill>
              </a:rPr>
              <a:t>Mái tóc của bé màu nâu sẫm.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</a:t>
            </a:r>
            <a:r>
              <a:rPr lang="en-US" altLang="en-US" sz="2600" b="1">
                <a:solidFill>
                  <a:srgbClr val="0000FF"/>
                </a:solidFill>
              </a:rPr>
              <a:t>A.   màu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            B.   nâu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            C.   sẫm</a:t>
            </a:r>
            <a:r>
              <a:rPr lang="en-US" altLang="en-US" sz="2600" b="1"/>
              <a:t>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2/ Dãy từ chỉ mức độ thấp của đặc điểm, tính chất: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</a:t>
            </a:r>
            <a:r>
              <a:rPr lang="en-US" altLang="en-US" sz="2600" b="1">
                <a:solidFill>
                  <a:srgbClr val="0000FF"/>
                </a:solidFill>
              </a:rPr>
              <a:t>A.  tim tím, trăng trắng, trắng quá.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            B.   tim tím, trăng trắng, xam xám, cong cong.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</a:rPr>
              <a:t>             C.   tim tím, trăng trắng, xam xám, trắng như tuyết</a:t>
            </a:r>
            <a:r>
              <a:rPr lang="en-US" altLang="en-US" sz="2600" b="1"/>
              <a:t>.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398486" y="3600534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398486" y="5490028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0254" name="Picture 14" descr="1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9"/>
          <p:cNvSpPr>
            <a:spLocks noChangeArrowheads="1" noChangeShapeType="1" noTextEdit="1"/>
          </p:cNvSpPr>
          <p:nvPr/>
        </p:nvSpPr>
        <p:spPr bwMode="auto">
          <a:xfrm>
            <a:off x="3238500" y="231775"/>
            <a:ext cx="5638800" cy="7207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 TÌM ĐỊA CHỈ ĐÚNG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20489" name="Picture 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305800" y="609600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096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2" descr="POINSE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65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27199" y="1943448"/>
            <a:ext cx="960845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    </a:t>
            </a:r>
            <a:r>
              <a:rPr lang="en-US" altLang="en-US" sz="3200" b="1"/>
              <a:t>3/ Dãy cụm từ  có dùng phép so sánh để chỉ mức độ của đặc điểm, tính chất.</a:t>
            </a:r>
          </a:p>
          <a:p>
            <a:pPr eaLnBrk="1" hangingPunct="1"/>
            <a:r>
              <a:rPr lang="en-US" altLang="en-US" sz="3200" b="1"/>
              <a:t>        </a:t>
            </a:r>
            <a:r>
              <a:rPr lang="en-US" altLang="en-US" sz="3200" b="1">
                <a:solidFill>
                  <a:srgbClr val="0000FF"/>
                </a:solidFill>
              </a:rPr>
              <a:t>A.    chậm như rùa, trắng như tuyết, cao như núi.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        B.    chậm chạp, xanh lá cây, xanh sẫm.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</a:rPr>
              <a:t>        C.    xanh lá cây, xanh ngắt, vàng óng.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445656" y="2971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1271" name="Picture 7" descr="1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10"/>
          <p:cNvSpPr>
            <a:spLocks noChangeArrowheads="1" noChangeShapeType="1" noTextEdit="1"/>
          </p:cNvSpPr>
          <p:nvPr/>
        </p:nvSpPr>
        <p:spPr bwMode="auto">
          <a:xfrm>
            <a:off x="2971800" y="401638"/>
            <a:ext cx="5638800" cy="6445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 TÌM ĐỊA CHỈ ĐÚNG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1511" name="Group 10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21512" name="Picture 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305800" y="609600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6096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" descr="POINSE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05800" y="0"/>
              <a:ext cx="838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4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mức độ của đặc điểm,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chất? Cho ví dụ.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35315" y="1146262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 biểu thị mức độ của đặc điểm, tính chất.</a:t>
            </a: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sau: </a:t>
            </a:r>
          </a:p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Ý chí – Nghị lực</a:t>
            </a:r>
            <a:endParaRPr lang="vi-VN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73059" y="609828"/>
            <a:ext cx="8120083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Em hãy nêu nghĩa của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nghị lực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Đặt câu với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nghị lực?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ubtitle 11"/>
          <p:cNvSpPr txBox="1">
            <a:spLocks/>
          </p:cNvSpPr>
          <p:nvPr/>
        </p:nvSpPr>
        <p:spPr bwMode="auto">
          <a:xfrm>
            <a:off x="1745394" y="3226375"/>
            <a:ext cx="9220200" cy="11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nghị lực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: Sức mạnh tinh thần làm cho con người kiên quyết trong hành động, không lùi bước trước mọi khó khăn.</a:t>
            </a:r>
            <a:endParaRPr lang="en-US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1"/>
          <p:cNvSpPr txBox="1">
            <a:spLocks/>
          </p:cNvSpPr>
          <p:nvPr/>
        </p:nvSpPr>
        <p:spPr bwMode="auto">
          <a:xfrm>
            <a:off x="1793520" y="4331369"/>
            <a:ext cx="9220200" cy="11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 Đặt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câu với từ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nghị lực: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smtClean="0">
                <a:solidFill>
                  <a:srgbClr val="003FBC"/>
                </a:solidFill>
                <a:latin typeface="Times New Roman" panose="02020603050405020304" pitchFamily="18" charset="0"/>
              </a:rPr>
              <a:t>Nguyễn </a:t>
            </a:r>
            <a:r>
              <a:rPr lang="en-US" altLang="en-US" sz="2800" b="1">
                <a:solidFill>
                  <a:srgbClr val="003FBC"/>
                </a:solidFill>
                <a:latin typeface="Times New Roman" panose="02020603050405020304" pitchFamily="18" charset="0"/>
              </a:rPr>
              <a:t>Ngọc Ký là một thiếu niên giàu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nghị lực</a:t>
            </a: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73059" y="609828"/>
            <a:ext cx="4396773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Viết 3 tính từ</a:t>
            </a:r>
          </a:p>
        </p:txBody>
      </p:sp>
      <p:sp>
        <p:nvSpPr>
          <p:cNvPr id="7" name="Subtitle 11"/>
          <p:cNvSpPr txBox="1">
            <a:spLocks/>
          </p:cNvSpPr>
          <p:nvPr/>
        </p:nvSpPr>
        <p:spPr bwMode="auto">
          <a:xfrm>
            <a:off x="969312" y="3086988"/>
            <a:ext cx="4703532" cy="62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chăm chỉ, giỏi, trắng tinh, …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ubtitle 11"/>
          <p:cNvSpPr txBox="1">
            <a:spLocks/>
          </p:cNvSpPr>
          <p:nvPr/>
        </p:nvSpPr>
        <p:spPr bwMode="auto">
          <a:xfrm>
            <a:off x="6341456" y="3086988"/>
            <a:ext cx="4823849" cy="11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 Tính từ là những từ miêu tả đặc điểm hoặc tính chất của sự vật, hoạt động, trạng thái,...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6046638" y="609828"/>
            <a:ext cx="4396773" cy="1856509"/>
          </a:xfrm>
          <a:prstGeom prst="cloudCallout">
            <a:avLst>
              <a:gd name="adj1" fmla="val 71830"/>
              <a:gd name="adj2" fmla="val 64353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Em hãy cho biết thế nào là tính từ?</a:t>
            </a:r>
          </a:p>
        </p:txBody>
      </p:sp>
    </p:spTree>
    <p:extLst>
      <p:ext uri="{BB962C8B-B14F-4D97-AF65-F5344CB8AC3E}">
        <p14:creationId xmlns:p14="http://schemas.microsoft.com/office/powerpoint/2010/main" val="13621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5190" y="1856268"/>
            <a:ext cx="7561942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từ (tiếp theo)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1584</Words>
  <Application>Microsoft Office PowerPoint</Application>
  <PresentationFormat>Widescreen</PresentationFormat>
  <Paragraphs>240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193</cp:revision>
  <dcterms:created xsi:type="dcterms:W3CDTF">2021-08-04T18:52:07Z</dcterms:created>
  <dcterms:modified xsi:type="dcterms:W3CDTF">2021-11-15T10:33:32Z</dcterms:modified>
</cp:coreProperties>
</file>