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42"/>
  </p:notesMasterIdLst>
  <p:sldIdLst>
    <p:sldId id="445" r:id="rId3"/>
    <p:sldId id="282" r:id="rId4"/>
    <p:sldId id="280" r:id="rId5"/>
    <p:sldId id="386" r:id="rId6"/>
    <p:sldId id="283" r:id="rId7"/>
    <p:sldId id="278" r:id="rId8"/>
    <p:sldId id="446" r:id="rId9"/>
    <p:sldId id="366" r:id="rId10"/>
    <p:sldId id="311" r:id="rId11"/>
    <p:sldId id="447" r:id="rId12"/>
    <p:sldId id="448" r:id="rId13"/>
    <p:sldId id="449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57" r:id="rId22"/>
    <p:sldId id="476" r:id="rId23"/>
    <p:sldId id="459" r:id="rId24"/>
    <p:sldId id="477" r:id="rId25"/>
    <p:sldId id="460" r:id="rId26"/>
    <p:sldId id="310" r:id="rId27"/>
    <p:sldId id="461" r:id="rId28"/>
    <p:sldId id="462" r:id="rId29"/>
    <p:sldId id="479" r:id="rId30"/>
    <p:sldId id="463" r:id="rId31"/>
    <p:sldId id="464" r:id="rId32"/>
    <p:sldId id="480" r:id="rId33"/>
    <p:sldId id="465" r:id="rId34"/>
    <p:sldId id="481" r:id="rId35"/>
    <p:sldId id="292" r:id="rId36"/>
    <p:sldId id="466" r:id="rId37"/>
    <p:sldId id="478" r:id="rId38"/>
    <p:sldId id="468" r:id="rId39"/>
    <p:sldId id="293" r:id="rId40"/>
    <p:sldId id="27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BA59"/>
    <a:srgbClr val="FDFDFD"/>
    <a:srgbClr val="F9F9F9"/>
    <a:srgbClr val="F2F2F2"/>
    <a:srgbClr val="003FBC"/>
    <a:srgbClr val="FFFF99"/>
    <a:srgbClr val="66FFFF"/>
    <a:srgbClr val="004DE6"/>
    <a:srgbClr val="E0C0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2" autoAdjust="0"/>
    <p:restoredTop sz="90326" autoAdjust="0"/>
  </p:normalViewPr>
  <p:slideViewPr>
    <p:cSldViewPr snapToGrid="0">
      <p:cViewPr varScale="1">
        <p:scale>
          <a:sx n="74" d="100"/>
          <a:sy n="74" d="100"/>
        </p:scale>
        <p:origin x="98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076" y="1866007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3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60418" y="2209800"/>
            <a:ext cx="8229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    Ghi lại các câu hỏi trong bài tập đọc   </a:t>
            </a:r>
          </a:p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“Người tìm đường lên các vì sao”</a:t>
            </a:r>
          </a:p>
        </p:txBody>
      </p:sp>
    </p:spTree>
    <p:extLst>
      <p:ext uri="{BB962C8B-B14F-4D97-AF65-F5344CB8AC3E}">
        <p14:creationId xmlns:p14="http://schemas.microsoft.com/office/powerpoint/2010/main" val="13942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52600" y="1981200"/>
            <a:ext cx="8763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                   các câu hỏi trong bài tập đọc </a:t>
            </a:r>
          </a:p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“Người tìm đường lên các vì sao”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812474" y="1985414"/>
            <a:ext cx="19881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Ghi lại</a:t>
            </a:r>
            <a:endParaRPr lang="en-US" sz="3600" b="1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01985" y="1981201"/>
            <a:ext cx="2763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>
                <a:solidFill>
                  <a:srgbClr val="1207E9"/>
                </a:solidFill>
                <a:latin typeface="Times New Roman" pitchFamily="18" charset="0"/>
              </a:rPr>
              <a:t>Gạch chân</a:t>
            </a:r>
            <a:endParaRPr lang="en-US" sz="3200" b="1">
              <a:solidFill>
                <a:srgbClr val="1207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600200" y="2325232"/>
            <a:ext cx="30286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Cậu làm thế nào mà mua được nhiều sách và dụng cụ thí nghiệm như thế?</a:t>
            </a:r>
          </a:p>
        </p:txBody>
      </p:sp>
      <p:graphicFrame>
        <p:nvGraphicFramePr>
          <p:cNvPr id="3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757573"/>
              </p:ext>
            </p:extLst>
          </p:nvPr>
        </p:nvGraphicFramePr>
        <p:xfrm>
          <a:off x="1574326" y="295362"/>
          <a:ext cx="8877300" cy="4206240"/>
        </p:xfrm>
        <a:graphic>
          <a:graphicData uri="http://schemas.openxmlformats.org/drawingml/2006/table">
            <a:tbl>
              <a:tblPr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 hiệu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801232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1. Vì sao quả bóng không có cánh mà vẫn bay được?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6744" y="137160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2022" y="13716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Tự hỏi mình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5800" y="91440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</a:t>
            </a:r>
          </a:p>
          <a:p>
            <a:endParaRPr lang="en-US" sz="2400" b="1">
              <a:solidFill>
                <a:srgbClr val="1207E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Dấu chấm hỏi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84192" y="2762072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thế nào</a:t>
            </a:r>
          </a:p>
          <a:p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Dấu chấm hỏi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304353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người bạn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8096" y="302525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14" name="Text Box 126"/>
          <p:cNvSpPr txBox="1">
            <a:spLocks noChangeArrowheads="1"/>
          </p:cNvSpPr>
          <p:nvPr/>
        </p:nvSpPr>
        <p:spPr bwMode="auto">
          <a:xfrm>
            <a:off x="1676400" y="4665162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  - Câu hỏi dùng để làm gì?</a:t>
            </a:r>
          </a:p>
        </p:txBody>
      </p:sp>
      <p:sp>
        <p:nvSpPr>
          <p:cNvPr id="15" name="Text Box 126"/>
          <p:cNvSpPr txBox="1">
            <a:spLocks noChangeArrowheads="1"/>
          </p:cNvSpPr>
          <p:nvPr/>
        </p:nvSpPr>
        <p:spPr bwMode="auto">
          <a:xfrm>
            <a:off x="1676400" y="5206426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  - Câu hỏi dùng để hỏi ai?</a:t>
            </a:r>
          </a:p>
        </p:txBody>
      </p:sp>
      <p:sp>
        <p:nvSpPr>
          <p:cNvPr id="16" name="Text Box 126"/>
          <p:cNvSpPr txBox="1">
            <a:spLocks noChangeArrowheads="1"/>
          </p:cNvSpPr>
          <p:nvPr/>
        </p:nvSpPr>
        <p:spPr bwMode="auto">
          <a:xfrm>
            <a:off x="1905000" y="5715001"/>
            <a:ext cx="82159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- Dấu hiệu nào giúp em nhận ra câu hỏi?</a:t>
            </a:r>
          </a:p>
        </p:txBody>
      </p:sp>
    </p:spTree>
    <p:extLst>
      <p:ext uri="{BB962C8B-B14F-4D97-AF65-F5344CB8AC3E}">
        <p14:creationId xmlns:p14="http://schemas.microsoft.com/office/powerpoint/2010/main" val="31362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056" y="1828801"/>
            <a:ext cx="5468114" cy="3419953"/>
          </a:xfrm>
          <a:prstGeom prst="rect">
            <a:avLst/>
          </a:prstGeom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0000FF"/>
            </a:extrusionClr>
          </a:sp3d>
        </p:spPr>
      </p:pic>
      <p:sp>
        <p:nvSpPr>
          <p:cNvPr id="6" name="Rounded Rectangular Callout 5"/>
          <p:cNvSpPr/>
          <p:nvPr/>
        </p:nvSpPr>
        <p:spPr>
          <a:xfrm>
            <a:off x="4191000" y="563563"/>
            <a:ext cx="3124200" cy="1219200"/>
          </a:xfrm>
          <a:prstGeom prst="wedgeRoundRectCallout">
            <a:avLst>
              <a:gd name="adj1" fmla="val -13248"/>
              <a:gd name="adj2" fmla="val 15337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làm 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này chưa?</a:t>
            </a:r>
          </a:p>
        </p:txBody>
      </p:sp>
    </p:spTree>
    <p:extLst>
      <p:ext uri="{BB962C8B-B14F-4D97-AF65-F5344CB8AC3E}">
        <p14:creationId xmlns:p14="http://schemas.microsoft.com/office/powerpoint/2010/main" val="385883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27746E-6 L 0.00191 0.11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5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143000"/>
            <a:ext cx="5257800" cy="4191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4343400" y="257175"/>
            <a:ext cx="2895600" cy="1447800"/>
          </a:xfrm>
          <a:prstGeom prst="cloudCallout">
            <a:avLst>
              <a:gd name="adj1" fmla="val -12044"/>
              <a:gd name="adj2" fmla="val 10228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muốn uống nước không?</a:t>
            </a:r>
          </a:p>
        </p:txBody>
      </p:sp>
    </p:spTree>
    <p:extLst>
      <p:ext uri="{BB962C8B-B14F-4D97-AF65-F5344CB8AC3E}">
        <p14:creationId xmlns:p14="http://schemas.microsoft.com/office/powerpoint/2010/main" val="13800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081 L 0.00417 0.137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5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 gia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81000"/>
            <a:ext cx="4800600" cy="6096000"/>
          </a:xfrm>
          <a:prstGeom prst="ellipse">
            <a:avLst/>
          </a:prstGeom>
          <a:ln w="63500" cap="rnd">
            <a:noFill/>
            <a:prstDash val="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7526338" y="304800"/>
            <a:ext cx="2057400" cy="1447800"/>
          </a:xfrm>
          <a:prstGeom prst="wedgeEllipseCallout">
            <a:avLst>
              <a:gd name="adj1" fmla="val -150523"/>
              <a:gd name="adj2" fmla="val 21085"/>
            </a:avLst>
          </a:prstGeom>
          <a:solidFill>
            <a:srgbClr val="FF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hiểu bài chưa?</a:t>
            </a:r>
          </a:p>
        </p:txBody>
      </p:sp>
    </p:spTree>
    <p:extLst>
      <p:ext uri="{BB962C8B-B14F-4D97-AF65-F5344CB8AC3E}">
        <p14:creationId xmlns:p14="http://schemas.microsoft.com/office/powerpoint/2010/main" val="26095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09827E-6 L -0.12135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0326" y="1219200"/>
            <a:ext cx="4816475" cy="4419600"/>
          </a:xfrm>
          <a:prstGeom prst="rect">
            <a:avLst/>
          </a:prstGeom>
          <a:noFill/>
          <a:ln w="101600" cmpd="tri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6248401" y="228600"/>
            <a:ext cx="4129087" cy="1981200"/>
          </a:xfrm>
          <a:prstGeom prst="cloudCallout">
            <a:avLst>
              <a:gd name="adj1" fmla="val -29781"/>
              <a:gd name="adj2" fmla="val 8924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có nên</a:t>
            </a:r>
          </a:p>
          <a:p>
            <a:pPr algn="ctr">
              <a:defRPr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đi chơi không?</a:t>
            </a:r>
          </a:p>
        </p:txBody>
      </p:sp>
    </p:spTree>
    <p:extLst>
      <p:ext uri="{BB962C8B-B14F-4D97-AF65-F5344CB8AC3E}">
        <p14:creationId xmlns:p14="http://schemas.microsoft.com/office/powerpoint/2010/main" val="21346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0289E-6 L -0.0283 0.09988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suy nghi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288" y="1160463"/>
            <a:ext cx="508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1752601" y="304800"/>
            <a:ext cx="4129087" cy="1676400"/>
          </a:xfrm>
          <a:prstGeom prst="cloudCallout">
            <a:avLst>
              <a:gd name="adj1" fmla="val 67150"/>
              <a:gd name="adj2" fmla="val 607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đã đọc quyển sách này ở đâu rồi?</a:t>
            </a:r>
          </a:p>
        </p:txBody>
      </p:sp>
    </p:spTree>
    <p:extLst>
      <p:ext uri="{BB962C8B-B14F-4D97-AF65-F5344CB8AC3E}">
        <p14:creationId xmlns:p14="http://schemas.microsoft.com/office/powerpoint/2010/main" val="258570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833191" y="1071656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làm bài tập này chưa</a:t>
            </a:r>
          </a:p>
        </p:txBody>
      </p:sp>
      <p:pic>
        <p:nvPicPr>
          <p:cNvPr id="3" name="Picture 2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483" y="2550166"/>
            <a:ext cx="2895600" cy="2057400"/>
          </a:xfrm>
          <a:prstGeom prst="ellipse">
            <a:avLst/>
          </a:prstGeom>
          <a:ln w="57150" cap="rnd" cmpd="dbl">
            <a:solidFill>
              <a:srgbClr val="0000FF"/>
            </a:solidFill>
            <a:prstDash val="lg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90" y="2486066"/>
            <a:ext cx="2895600" cy="1981200"/>
          </a:xfrm>
          <a:prstGeom prst="ellipse">
            <a:avLst/>
          </a:prstGeom>
          <a:ln w="57150" cap="rnd" cmpd="dbl">
            <a:solidFill>
              <a:srgbClr val="0000FF"/>
            </a:solidFill>
            <a:prstDash val="lg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399803" y="3208431"/>
            <a:ext cx="586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muốn uống nước không?</a:t>
            </a:r>
          </a:p>
        </p:txBody>
      </p:sp>
      <p:pic>
        <p:nvPicPr>
          <p:cNvPr id="6" name="Picture 5" descr="co gia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990" y="4670986"/>
            <a:ext cx="2895600" cy="1981200"/>
          </a:xfrm>
          <a:prstGeom prst="ellipse">
            <a:avLst/>
          </a:prstGeom>
          <a:ln w="57150" cap="rnd" cmpd="dbl">
            <a:solidFill>
              <a:srgbClr val="0000FF"/>
            </a:solidFill>
            <a:prstDash val="lg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558553" y="5561106"/>
            <a:ext cx="586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hiểu bài chưa?</a:t>
            </a:r>
          </a:p>
        </p:txBody>
      </p:sp>
      <p:sp>
        <p:nvSpPr>
          <p:cNvPr id="8" name="Oval 7"/>
          <p:cNvSpPr/>
          <p:nvPr/>
        </p:nvSpPr>
        <p:spPr>
          <a:xfrm>
            <a:off x="5091953" y="1039906"/>
            <a:ext cx="7620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77616" y="3173506"/>
            <a:ext cx="868362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17403" y="5521419"/>
            <a:ext cx="7620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52216" y="3210019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Con muốn uống nước không?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501528" y="5567456"/>
            <a:ext cx="469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Em đã hiểu bài chưa?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63553" y="1071656"/>
            <a:ext cx="533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29" descr="zeichen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3391" y="2519456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30042" y="1068481"/>
            <a:ext cx="4937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Bạn làm bài tập này chưa?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015753" y="1063720"/>
            <a:ext cx="990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Bạn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663329" y="3202081"/>
            <a:ext cx="962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Con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501529" y="5564281"/>
            <a:ext cx="96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Em</a:t>
            </a:r>
          </a:p>
        </p:txBody>
      </p:sp>
      <p:pic>
        <p:nvPicPr>
          <p:cNvPr id="19" name="Picture 4" descr="dau h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3466" y="4697506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695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1665 L -0.28333 -0.3308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0.00417 L 0.32605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1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  <p:bldP spid="10" grpId="0" animBg="1"/>
      <p:bldP spid="11" grpId="0" build="allAtOnce"/>
      <p:bldP spid="11" grpId="1" build="allAtOnce"/>
      <p:bldP spid="11" grpId="2" build="allAtOnce"/>
      <p:bldP spid="12" grpId="0" build="allAtOnce"/>
      <p:bldP spid="12" grpId="1" build="allAtOnce"/>
      <p:bldP spid="12" grpId="2" build="allAtOnce"/>
      <p:bldP spid="13" grpId="0"/>
      <p:bldP spid="13" grpId="1"/>
      <p:bldP spid="15" grpId="0" build="allAtOnce"/>
      <p:bldP spid="15" grpId="1" build="allAtOnce"/>
      <p:bldP spid="16" grpId="0" build="allAtOnce"/>
      <p:bldP spid="17" grpId="0" build="allAtOnce"/>
      <p:bldP spid="17" grpId="1" build="allAtOnce"/>
      <p:bldP spid="18" grpId="0" build="allAtOnce"/>
      <p:bldP spid="18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554941" y="2604248"/>
            <a:ext cx="6602506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21" y="272320"/>
            <a:ext cx="3048000" cy="303426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uy nghi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480" y="3506450"/>
            <a:ext cx="3120572" cy="303426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91400" y="1479550"/>
            <a:ext cx="60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67288" y="1493838"/>
            <a:ext cx="571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có nên đi chơi không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48225" y="4953000"/>
            <a:ext cx="586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đã đọc quyển sách này ở đâu rồi?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7289" y="1492251"/>
            <a:ext cx="5927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Mình có nên đi chơi không?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97450" y="1431925"/>
            <a:ext cx="1233488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22839" y="4876800"/>
            <a:ext cx="1233487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814889" y="4941888"/>
            <a:ext cx="5927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</a:rPr>
              <a:t>Mình đã đọc quyển sách này ở đâu rồi?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53000" y="1484313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648200" y="4953001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1.04046E-6 L 0.3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2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-6.93642E-7 L -0.60069 0.014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7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9" grpId="0" build="allAtOnce"/>
      <p:bldP spid="9" grpId="1" build="allAtOnce"/>
      <p:bldP spid="9" grpId="2" build="allAtOnce"/>
      <p:bldP spid="10" grpId="0" animBg="1"/>
      <p:bldP spid="11" grpId="0" animBg="1"/>
      <p:bldP spid="12" grpId="0" build="allAtOnce"/>
      <p:bldP spid="12" grpId="1" build="allAtOnce"/>
      <p:bldP spid="12" grpId="2" build="allAtOnce"/>
      <p:bldP spid="13" grpId="0" build="allAtOnce"/>
      <p:bldP spid="13" grpId="1" build="allAtOnce"/>
      <p:bldP spid="14" grpId="0" build="allAtOnce"/>
      <p:bldP spid="14" grpI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48118" y="2684930"/>
            <a:ext cx="8955741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Câu hỏi là để hỏi người khác, có những câu hỏi để tự hỏi mình.</a:t>
            </a:r>
          </a:p>
        </p:txBody>
      </p:sp>
    </p:spTree>
    <p:extLst>
      <p:ext uri="{BB962C8B-B14F-4D97-AF65-F5344CB8AC3E}">
        <p14:creationId xmlns:p14="http://schemas.microsoft.com/office/powerpoint/2010/main" val="17878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057400" y="381000"/>
            <a:ext cx="3505200" cy="10668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làm </a:t>
            </a:r>
          </a:p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này chưa?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81600" y="3886200"/>
            <a:ext cx="1752600" cy="25908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 muốn uống nước không?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458200" y="2209800"/>
            <a:ext cx="1676400" cy="22860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hiểu bài chưa?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34200" y="381000"/>
            <a:ext cx="3048000" cy="10668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có nên </a:t>
            </a:r>
          </a:p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chơi không?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05000" y="2362200"/>
            <a:ext cx="1905000" cy="31242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đã đọc quyển sách này ở đâu rồi?</a:t>
            </a:r>
          </a:p>
        </p:txBody>
      </p:sp>
      <p:sp>
        <p:nvSpPr>
          <p:cNvPr id="17" name="Oval 16"/>
          <p:cNvSpPr/>
          <p:nvPr/>
        </p:nvSpPr>
        <p:spPr>
          <a:xfrm>
            <a:off x="4281488" y="928689"/>
            <a:ext cx="836612" cy="5032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731251" y="3810000"/>
            <a:ext cx="931863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52664" y="4419600"/>
            <a:ext cx="1144587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96288" y="900113"/>
            <a:ext cx="1160462" cy="563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03838" y="5899151"/>
            <a:ext cx="1219200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96288" y="473075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3352800" y="3200400"/>
            <a:ext cx="22098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WordArt 30"/>
          <p:cNvSpPr>
            <a:spLocks noChangeArrowheads="1" noChangeShapeType="1" noTextEdit="1"/>
          </p:cNvSpPr>
          <p:nvPr/>
        </p:nvSpPr>
        <p:spPr bwMode="auto">
          <a:xfrm>
            <a:off x="4876800" y="2052639"/>
            <a:ext cx="2819400" cy="1101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1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Từ nghi vấn</a:t>
            </a: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4814888" y="1400175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6934200" y="869950"/>
            <a:ext cx="1766888" cy="13398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 flipV="1">
            <a:off x="6858000" y="3124200"/>
            <a:ext cx="1981200" cy="8080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7" name="Elbow Connector 46"/>
          <p:cNvCxnSpPr/>
          <p:nvPr/>
        </p:nvCxnSpPr>
        <p:spPr>
          <a:xfrm rot="5400000" flipH="1" flipV="1">
            <a:off x="4191000" y="4359275"/>
            <a:ext cx="2895600" cy="457200"/>
          </a:xfrm>
          <a:prstGeom prst="bentConnector3">
            <a:avLst>
              <a:gd name="adj1" fmla="val 88309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18" grpId="0" animBg="1"/>
      <p:bldP spid="23" grpId="0" animBg="1"/>
      <p:bldP spid="24" grpId="0" animBg="1"/>
      <p:bldP spid="24" grpId="1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 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988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76400" y="1371601"/>
            <a:ext cx="8763000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1. Câu hỏi (còn gọi là câu nghi vấn) dùng để hỏi về những điều chưa biết.</a:t>
            </a:r>
          </a:p>
          <a:p>
            <a:pPr marL="0" indent="0" algn="just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2. Phần lớn câu hỏi dùng để hỏi người khác, nhưng cũng có những câu để tự hỏi mình.</a:t>
            </a:r>
          </a:p>
          <a:p>
            <a:pPr marL="0" indent="0" algn="just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3. Câu hỏi thường có các từ nghi vấn (ai, gì, nào, sao, không,…). Khi viết, cuối câu hỏi có dấu chấm hỏi (?).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51603" y="542151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305300" y="599927"/>
            <a:ext cx="95724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      Tìm câu hỏi trong các bài </a:t>
            </a:r>
            <a:r>
              <a:rPr lang="en-US" sz="3200" b="1" i="1">
                <a:solidFill>
                  <a:srgbClr val="1207E9"/>
                </a:solidFill>
                <a:latin typeface="Times New Roman" pitchFamily="18" charset="0"/>
              </a:rPr>
              <a:t>Thưa chuyện với mẹ, Hai bàn tay</a:t>
            </a:r>
            <a:r>
              <a:rPr lang="en-US" sz="32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và ghi vào bảng có mẫu như sau</a:t>
            </a: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" name="WordArt 21"/>
          <p:cNvSpPr>
            <a:spLocks noChangeArrowheads="1" noChangeShapeType="1" noTextEdit="1"/>
          </p:cNvSpPr>
          <p:nvPr/>
        </p:nvSpPr>
        <p:spPr bwMode="auto">
          <a:xfrm>
            <a:off x="302524" y="109530"/>
            <a:ext cx="2709863" cy="523875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1</a:t>
            </a:r>
          </a:p>
        </p:txBody>
      </p:sp>
      <p:graphicFrame>
        <p:nvGraphicFramePr>
          <p:cNvPr id="4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571072"/>
              </p:ext>
            </p:extLst>
          </p:nvPr>
        </p:nvGraphicFramePr>
        <p:xfrm>
          <a:off x="564776" y="1677145"/>
          <a:ext cx="11053483" cy="5029200"/>
        </p:xfrm>
        <a:graphic>
          <a:graphicData uri="http://schemas.openxmlformats.org/drawingml/2006/table">
            <a:tbl>
              <a:tblPr/>
              <a:tblGrid>
                <a:gridCol w="514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nghi vấn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Bài 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Thưa chuyện với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1) Con vừa bảo gì?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Cương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Bài  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bàn tay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…………………………....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3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21977" y="36493"/>
            <a:ext cx="97069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      Tìm câu hỏi trong các bài </a:t>
            </a:r>
            <a:r>
              <a:rPr lang="en-US" sz="2800" b="1" i="1">
                <a:solidFill>
                  <a:srgbClr val="1207E9"/>
                </a:solidFill>
                <a:latin typeface="Times New Roman" pitchFamily="18" charset="0"/>
              </a:rPr>
              <a:t>Thưa chuyện với mẹ, Hai bàn tay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và ghi vào bảng có mẫu như sau:</a:t>
            </a:r>
          </a:p>
        </p:txBody>
      </p:sp>
      <p:graphicFrame>
        <p:nvGraphicFramePr>
          <p:cNvPr id="4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223666"/>
              </p:ext>
            </p:extLst>
          </p:nvPr>
        </p:nvGraphicFramePr>
        <p:xfrm>
          <a:off x="618565" y="990600"/>
          <a:ext cx="10999694" cy="5577840"/>
        </p:xfrm>
        <a:graphic>
          <a:graphicData uri="http://schemas.openxmlformats.org/drawingml/2006/table">
            <a:tbl>
              <a:tblPr/>
              <a:tblGrid>
                <a:gridCol w="5122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nghi vấn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Bài 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Thưa chuyện với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1) Con vừa bảo gì?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Ai xui con thế?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mẹ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Cương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Cương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thế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Bài  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bàn tay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Anh có yêu nước không?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Anh có thể giữ bí mật không?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Anh có muốn đi với tôi không?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Nhưng chúng ta lấy đâu ra tiền?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Anh sẽ đi với tôi chứ?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 Hồ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 Hồ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 Hồ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 Lê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 Hồ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Lê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Lê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Lê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Hồ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Lê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có...không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có...không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có...không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vi-V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24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95878" y="1475169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tác dụng của câu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95878" y="2743577"/>
            <a:ext cx="10668809" cy="910467"/>
            <a:chOff x="-8052" y="1747250"/>
            <a:chExt cx="8937139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dấu hiệu chính của câu hỏi là từ nghi vấn và dấu chấm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95878" y="3916772"/>
            <a:ext cx="10668809" cy="910467"/>
            <a:chOff x="-8052" y="1747250"/>
            <a:chExt cx="8937139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câu hỏi trong đoạn văn.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95878" y="5127008"/>
            <a:ext cx="10668809" cy="910467"/>
            <a:chOff x="-8052" y="1747250"/>
            <a:chExt cx="8937139" cy="9109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phù hợp với nội dung và mục đích.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DDBA5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082108" y="456262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16569" y="1040903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57122" y="3313866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71638" y="2214098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1"/>
          <p:cNvSpPr>
            <a:spLocks noChangeArrowheads="1" noChangeShapeType="1" noTextEdit="1"/>
          </p:cNvSpPr>
          <p:nvPr/>
        </p:nvSpPr>
        <p:spPr bwMode="auto">
          <a:xfrm>
            <a:off x="397668" y="84201"/>
            <a:ext cx="2709863" cy="523875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2</a:t>
            </a:r>
          </a:p>
        </p:txBody>
      </p:sp>
      <p:sp>
        <p:nvSpPr>
          <p:cNvPr id="3" name="Text Box 126"/>
          <p:cNvSpPr txBox="1">
            <a:spLocks noChangeArrowheads="1"/>
          </p:cNvSpPr>
          <p:nvPr/>
        </p:nvSpPr>
        <p:spPr bwMode="auto">
          <a:xfrm>
            <a:off x="806823" y="912006"/>
            <a:ext cx="108114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b="1">
                <a:latin typeface="Times New Roman" pitchFamily="18" charset="0"/>
              </a:rPr>
              <a:t>    Chọn khoảng 3 câu trong bài</a:t>
            </a:r>
            <a:r>
              <a:rPr lang="en-US" sz="3200" b="1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1207E9"/>
                </a:solidFill>
                <a:latin typeface="Times New Roman" pitchFamily="18" charset="0"/>
              </a:rPr>
              <a:t>Văn hay chữ tốt.</a:t>
            </a:r>
            <a:r>
              <a:rPr lang="en-US" sz="3200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Đặt câu hỏi để trao đổi với bạn về các nội dung liên quan đến từng câu.</a:t>
            </a:r>
          </a:p>
        </p:txBody>
      </p:sp>
      <p:sp>
        <p:nvSpPr>
          <p:cNvPr id="4" name="Text Box 127"/>
          <p:cNvSpPr txBox="1">
            <a:spLocks noChangeArrowheads="1"/>
          </p:cNvSpPr>
          <p:nvPr/>
        </p:nvSpPr>
        <p:spPr bwMode="auto">
          <a:xfrm>
            <a:off x="847163" y="2293154"/>
            <a:ext cx="10730753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M: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Thuở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đi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, Cao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viết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rất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xấu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nên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dù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vẫn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thầy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điểm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kém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  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Thuở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đi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Cao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ai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xấu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Vì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sao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Cao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thường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điểm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kém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Vì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sao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Cao Ba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dù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vẫn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điểm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kém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9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1752600" y="228601"/>
            <a:ext cx="8305800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Từ nhỏ, ông đã dốc sức luyện chữ sao cho đẹp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Câu hỏi: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1. Cao Bá Quát dốc sức làm gì?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2. Vì sao Cao Bá Quát dốc sức luyện chữ?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3. Từ khi nào, Cao Bá quát dốc sức luyện chữ?</a:t>
            </a:r>
          </a:p>
        </p:txBody>
      </p:sp>
      <p:sp>
        <p:nvSpPr>
          <p:cNvPr id="3" name="Text Box 127"/>
          <p:cNvSpPr txBox="1">
            <a:spLocks noChangeArrowheads="1"/>
          </p:cNvSpPr>
          <p:nvPr/>
        </p:nvSpPr>
        <p:spPr bwMode="auto">
          <a:xfrm>
            <a:off x="1752600" y="3124200"/>
            <a:ext cx="8686800" cy="312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Sáng sáng, ông cầm que vạch lên cột nhà luyện chữ cho cứng cáp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Câu hỏi: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1. Cao Bá Quát luyện chữ vào thời gian nào?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2. Ông cầm que vạch lên cột để làm gì?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3. Để luyện chữ cho cứng cáp, Cao Bá quát đã làm gì?</a:t>
            </a:r>
          </a:p>
        </p:txBody>
      </p:sp>
    </p:spTree>
    <p:extLst>
      <p:ext uri="{BB962C8B-B14F-4D97-AF65-F5344CB8AC3E}">
        <p14:creationId xmlns:p14="http://schemas.microsoft.com/office/powerpoint/2010/main" val="165517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95878" y="1475169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tác dụng của câu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95878" y="2743577"/>
            <a:ext cx="10668809" cy="910467"/>
            <a:chOff x="-8052" y="1747250"/>
            <a:chExt cx="8937139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dấu hiệu chính của câu hỏi là từ nghi vấn và dấu chấm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95878" y="3916772"/>
            <a:ext cx="10668809" cy="910467"/>
            <a:chOff x="-8052" y="1747250"/>
            <a:chExt cx="8937139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câu hỏi trong đoạn văn.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95878" y="5127008"/>
            <a:ext cx="10668809" cy="910467"/>
            <a:chOff x="-8052" y="1747250"/>
            <a:chExt cx="8937139" cy="9109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phù hợp với nội dung và mục đích.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DDBA5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082108" y="456262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35584" y="4499982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42838" y="1264694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Em hãy đặt một câu hỏi để tự hỏi mình.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04916" y="1981201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M: </a:t>
            </a:r>
            <a:r>
              <a:rPr lang="en-US" sz="3200" b="1" i="1">
                <a:solidFill>
                  <a:srgbClr val="C00000"/>
                </a:solidFill>
                <a:latin typeface="Times New Roman" pitchFamily="18" charset="0"/>
              </a:rPr>
              <a:t>Mình đã đọc truyện này ở đâu rồi ấy nhỉ?</a:t>
            </a:r>
          </a:p>
        </p:txBody>
      </p:sp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449984" y="413016"/>
            <a:ext cx="2709863" cy="523875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3</a:t>
            </a:r>
          </a:p>
        </p:txBody>
      </p:sp>
    </p:spTree>
    <p:extLst>
      <p:ext uri="{BB962C8B-B14F-4D97-AF65-F5344CB8AC3E}">
        <p14:creationId xmlns:p14="http://schemas.microsoft.com/office/powerpoint/2010/main" val="12864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95878" y="1475169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tác dụng của câu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95878" y="2743577"/>
            <a:ext cx="10668809" cy="910467"/>
            <a:chOff x="-8052" y="1747250"/>
            <a:chExt cx="8937139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dấu hiệu chính của câu hỏi là từ nghi vấn và dấu chấm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95878" y="3916772"/>
            <a:ext cx="10668809" cy="910467"/>
            <a:chOff x="-8052" y="1747250"/>
            <a:chExt cx="8937139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câu hỏi trong đoạn văn.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95878" y="5127008"/>
            <a:ext cx="10668809" cy="910467"/>
            <a:chOff x="-8052" y="1747250"/>
            <a:chExt cx="8937139" cy="9109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phù hợp với nội dung và mục đích.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DDBA5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082108" y="456262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35584" y="4499982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18765" y="1080248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Chọn đúng hay sai với các câu sau.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066365" y="2223246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Comic Sans MS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66365" y="2985247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66365" y="3889229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066365" y="4737847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52165" y="2159459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Câu hỏi còn gọi là câu nghi vấn.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75965" y="2909048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Câu hỏi dùng để hỏi những điều đã biết.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6365" y="214135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3661" y="2860143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673689" y="3813030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Cuối câu hỏi thường có dấu chấm hỏi.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6365" y="379449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752165" y="4575029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Câu  hỏi thường có các từ nghi vấn (ai, gì, nào, sao, không, chứ, thế, đâu,…).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6365" y="465221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4073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6" grpId="0"/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7543800" cy="2590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488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Chiếc nón kỳ diệu</a:t>
            </a:r>
          </a:p>
        </p:txBody>
      </p:sp>
      <p:sp>
        <p:nvSpPr>
          <p:cNvPr id="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494213" y="5788657"/>
            <a:ext cx="2438400" cy="533400"/>
          </a:xfrm>
          <a:prstGeom prst="actionButtonBlank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03008"/>
            <a:ext cx="3197226" cy="31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16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600200" y="457200"/>
            <a:ext cx="3276600" cy="3276600"/>
          </a:xfrm>
          <a:prstGeom prst="rect">
            <a:avLst/>
          </a:prstGeom>
          <a:solidFill>
            <a:schemeClr val="tx1"/>
          </a:solidFill>
          <a:ln w="476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293528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G_submit"/>
          <p:cNvSpPr>
            <a:spLocks noChangeArrowheads="1"/>
          </p:cNvSpPr>
          <p:nvPr/>
        </p:nvSpPr>
        <p:spPr bwMode="auto">
          <a:xfrm>
            <a:off x="2970672" y="6172272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2" name="SG_submit"/>
          <p:cNvSpPr>
            <a:spLocks noChangeArrowheads="1"/>
          </p:cNvSpPr>
          <p:nvPr/>
        </p:nvSpPr>
        <p:spPr bwMode="auto">
          <a:xfrm>
            <a:off x="375428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163" name="SG_submit"/>
          <p:cNvSpPr>
            <a:spLocks noChangeArrowheads="1"/>
          </p:cNvSpPr>
          <p:nvPr/>
        </p:nvSpPr>
        <p:spPr bwMode="auto">
          <a:xfrm>
            <a:off x="452594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" name="SG_submit"/>
          <p:cNvSpPr>
            <a:spLocks noChangeArrowheads="1"/>
          </p:cNvSpPr>
          <p:nvPr/>
        </p:nvSpPr>
        <p:spPr bwMode="auto">
          <a:xfrm>
            <a:off x="531523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" name="SG_submit"/>
          <p:cNvSpPr>
            <a:spLocks noChangeArrowheads="1"/>
          </p:cNvSpPr>
          <p:nvPr/>
        </p:nvSpPr>
        <p:spPr bwMode="auto">
          <a:xfrm>
            <a:off x="6091456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166" name="SG_submit"/>
          <p:cNvSpPr>
            <a:spLocks noChangeArrowheads="1"/>
          </p:cNvSpPr>
          <p:nvPr/>
        </p:nvSpPr>
        <p:spPr bwMode="auto">
          <a:xfrm>
            <a:off x="686596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" name="SG_submit"/>
          <p:cNvSpPr>
            <a:spLocks noChangeArrowheads="1"/>
          </p:cNvSpPr>
          <p:nvPr/>
        </p:nvSpPr>
        <p:spPr bwMode="auto">
          <a:xfrm>
            <a:off x="764160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6168" name="SG_submit"/>
          <p:cNvSpPr>
            <a:spLocks noChangeArrowheads="1"/>
          </p:cNvSpPr>
          <p:nvPr/>
        </p:nvSpPr>
        <p:spPr bwMode="auto">
          <a:xfrm>
            <a:off x="8458200" y="6248400"/>
            <a:ext cx="685800" cy="533400"/>
          </a:xfrm>
          <a:prstGeom prst="bevel">
            <a:avLst>
              <a:gd name="adj" fmla="val 9942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9" name="SG_submit"/>
          <p:cNvSpPr>
            <a:spLocks noChangeArrowheads="1"/>
          </p:cNvSpPr>
          <p:nvPr/>
        </p:nvSpPr>
        <p:spPr bwMode="auto">
          <a:xfrm>
            <a:off x="8414984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6170" name="SG_submit"/>
          <p:cNvSpPr>
            <a:spLocks noChangeArrowheads="1"/>
          </p:cNvSpPr>
          <p:nvPr/>
        </p:nvSpPr>
        <p:spPr bwMode="auto">
          <a:xfrm>
            <a:off x="919859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1" name="SG_submit"/>
          <p:cNvSpPr>
            <a:spLocks noChangeArrowheads="1"/>
          </p:cNvSpPr>
          <p:nvPr/>
        </p:nvSpPr>
        <p:spPr bwMode="auto">
          <a:xfrm>
            <a:off x="998220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5698507" y="152399"/>
            <a:ext cx="4516747" cy="238011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4: Câu hỏi dùng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  để làm gì?</a:t>
            </a:r>
          </a:p>
          <a:p>
            <a:endParaRPr lang="en-US" sz="3200" b="1">
              <a:solidFill>
                <a:srgbClr val="008000"/>
              </a:solidFill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638800" y="2521631"/>
            <a:ext cx="4944918" cy="2362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A. Để hỏi những điều đã biết. </a:t>
            </a:r>
          </a:p>
          <a:p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B. Để hỏi những điều chưa biết.</a:t>
            </a:r>
          </a:p>
          <a:p>
            <a:pPr marL="342900" indent="-34290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C. Để kể về sự việc. </a:t>
            </a:r>
          </a:p>
        </p:txBody>
      </p:sp>
      <p:pic>
        <p:nvPicPr>
          <p:cNvPr id="10270" name="Picture 30" descr="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 descr="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6" name="Line 3"/>
          <p:cNvSpPr>
            <a:spLocks noChangeShapeType="1"/>
          </p:cNvSpPr>
          <p:nvPr/>
        </p:nvSpPr>
        <p:spPr bwMode="auto">
          <a:xfrm flipV="1">
            <a:off x="3200400" y="3505200"/>
            <a:ext cx="1588" cy="7508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4"/>
          <p:cNvSpPr txBox="1">
            <a:spLocks noChangeArrowheads="1"/>
          </p:cNvSpPr>
          <p:nvPr/>
        </p:nvSpPr>
        <p:spPr bwMode="auto">
          <a:xfrm>
            <a:off x="2286000" y="4191000"/>
            <a:ext cx="18351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2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2667000" y="4216400"/>
            <a:ext cx="1219200" cy="369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Start</a:t>
            </a:r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>
            <a:off x="5698506" y="152399"/>
            <a:ext cx="4800600" cy="236220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7: Cuối câu hỏi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  thường có dấu gì?</a:t>
            </a:r>
            <a:r>
              <a:rPr lang="en-US" sz="3600" b="1">
                <a:solidFill>
                  <a:srgbClr val="FF3300"/>
                </a:solidFill>
              </a:rPr>
              <a:t> </a:t>
            </a:r>
            <a:endParaRPr lang="en-US" sz="3600" b="1">
              <a:solidFill>
                <a:srgbClr val="008000"/>
              </a:solidFill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5822289" y="2552700"/>
            <a:ext cx="48006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chấm </a:t>
            </a: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phẩy</a:t>
            </a: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chấm hỏi</a:t>
            </a: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5609772" y="152399"/>
            <a:ext cx="4639129" cy="234405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1: Câu hỏi dùng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            để hỏi ai?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5812972" y="2312988"/>
            <a:ext cx="4686135" cy="2438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200" b="1">
                <a:solidFill>
                  <a:srgbClr val="FF0000"/>
                </a:solidFill>
              </a:rPr>
              <a:t> Hỏi người khác</a:t>
            </a: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B. Tự hỏi mình</a:t>
            </a: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C. Cả A và B đều đúng</a:t>
            </a:r>
          </a:p>
        </p:txBody>
      </p:sp>
      <p:pic>
        <p:nvPicPr>
          <p:cNvPr id="10279" name="Picture 39" descr="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0" name="AutoShape 40"/>
          <p:cNvSpPr>
            <a:spLocks noChangeArrowheads="1"/>
          </p:cNvSpPr>
          <p:nvPr/>
        </p:nvSpPr>
        <p:spPr bwMode="auto">
          <a:xfrm>
            <a:off x="5257800" y="152400"/>
            <a:ext cx="5241306" cy="23692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5: Câu nào sau đây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       là câu hỏi?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257801" y="2770414"/>
            <a:ext cx="5292271" cy="190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Các em làm bài xong chưa?</a:t>
            </a:r>
          </a:p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Các em chăm học quá!</a:t>
            </a:r>
          </a:p>
          <a:p>
            <a:pPr marL="342900" indent="-342900"/>
            <a:r>
              <a:rPr lang="en-US" sz="2800" b="1">
                <a:solidFill>
                  <a:srgbClr val="FF0000"/>
                </a:solidFill>
              </a:rPr>
              <a:t>C. Các em làm bài tập.</a:t>
            </a: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>
            <a:off x="5175579" y="304800"/>
            <a:ext cx="5374492" cy="221309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10: Câu hỏi còn gọi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            là câu gì?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5698506" y="2726419"/>
            <a:ext cx="39624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Câu kể.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 .  Câu nghi vấn.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C.  Câu cảm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88" name="AutoShape 4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1524001" y="6248400"/>
            <a:ext cx="758825" cy="547688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8041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268" grpId="0" animBg="1"/>
      <p:bldP spid="10268" grpId="1" animBg="1"/>
      <p:bldP spid="10269" grpId="0" animBg="1"/>
      <p:bldP spid="10269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026228" y="1262376"/>
            <a:ext cx="5174343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 em biết được điều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378858" y="1262376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đã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câu hỏi</a:t>
            </a:r>
            <a:endParaRPr lang="vi-V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62200" y="1312016"/>
            <a:ext cx="82296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đây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nêu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thử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thách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đối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chí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nghị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lực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.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  A.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gian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nan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  B.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quyết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chí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  C.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kiên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trì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  D.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chông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gai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76449" y="2436975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90303" y="4646775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09008" y="1748692"/>
            <a:ext cx="9574306" cy="110799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và dấu chấm hỏi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95878" y="1475169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tác dụng của câu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95878" y="2743577"/>
            <a:ext cx="10668809" cy="910467"/>
            <a:chOff x="-8052" y="1747250"/>
            <a:chExt cx="8937139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dấu hiệu chính của câu hỏi là từ nghi vấn và dấu chấm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95878" y="3916772"/>
            <a:ext cx="10668809" cy="910467"/>
            <a:chOff x="-8052" y="1747250"/>
            <a:chExt cx="8937139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câu hỏi trong đoạn văn.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95878" y="5127008"/>
            <a:ext cx="10668809" cy="910467"/>
            <a:chOff x="-8052" y="1747250"/>
            <a:chExt cx="8937139" cy="9109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phù hợp với nội dung và mục đích.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DDBA5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057400" y="2776767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>
                <a:solidFill>
                  <a:srgbClr val="003300"/>
                </a:solidFill>
                <a:latin typeface="Times New Roman" pitchFamily="18" charset="0"/>
              </a:rPr>
              <a:t>Em đã chuẩn bị bài hôm nay chưa?</a:t>
            </a:r>
            <a:endParaRPr lang="en-US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1512</Words>
  <Application>Microsoft Office PowerPoint</Application>
  <PresentationFormat>Widescreen</PresentationFormat>
  <Paragraphs>301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Comic Sans MS</vt:lpstr>
      <vt:lpstr>Garamond</vt:lpstr>
      <vt:lpstr>Times New Roman</vt:lpstr>
      <vt:lpstr>Verdana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Lâm Thị Huyền</cp:lastModifiedBy>
  <cp:revision>205</cp:revision>
  <dcterms:created xsi:type="dcterms:W3CDTF">2021-08-04T18:52:07Z</dcterms:created>
  <dcterms:modified xsi:type="dcterms:W3CDTF">2021-11-23T10:44:15Z</dcterms:modified>
</cp:coreProperties>
</file>