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</p:sldMasterIdLst>
  <p:notesMasterIdLst>
    <p:notesMasterId r:id="rId19"/>
  </p:notesMasterIdLst>
  <p:sldIdLst>
    <p:sldId id="272" r:id="rId3"/>
    <p:sldId id="282" r:id="rId4"/>
    <p:sldId id="280" r:id="rId5"/>
    <p:sldId id="283" r:id="rId6"/>
    <p:sldId id="278" r:id="rId7"/>
    <p:sldId id="310" r:id="rId8"/>
    <p:sldId id="296" r:id="rId9"/>
    <p:sldId id="381" r:id="rId10"/>
    <p:sldId id="377" r:id="rId11"/>
    <p:sldId id="378" r:id="rId12"/>
    <p:sldId id="379" r:id="rId13"/>
    <p:sldId id="380" r:id="rId14"/>
    <p:sldId id="382" r:id="rId15"/>
    <p:sldId id="292" r:id="rId16"/>
    <p:sldId id="293" r:id="rId17"/>
    <p:sldId id="27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FFCCCC"/>
    <a:srgbClr val="FFFF99"/>
    <a:srgbClr val="004DE6"/>
    <a:srgbClr val="DDBA59"/>
    <a:srgbClr val="E0C066"/>
    <a:srgbClr val="CC99FF"/>
    <a:srgbClr val="CCFF99"/>
    <a:srgbClr val="003FB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1" autoAdjust="0"/>
    <p:restoredTop sz="90326" autoAdjust="0"/>
  </p:normalViewPr>
  <p:slideViewPr>
    <p:cSldViewPr snapToGrid="0">
      <p:cViewPr varScale="1">
        <p:scale>
          <a:sx n="78" d="100"/>
          <a:sy n="78" d="100"/>
        </p:scale>
        <p:origin x="87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61C3E-2C78-4123-B812-75DAE4645A7F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92641-E541-44DC-852F-235EE2BA8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405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E43F8A2-6323-4C3D-ABF1-E3CD09EA9894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7886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759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713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27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70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F62EAB2-B444-4514-BBC4-48E17212839F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44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547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962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3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072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183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4940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274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586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757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123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7129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8353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619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3884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6377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3511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238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57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5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70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69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22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74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2EAB2-B444-4514-BBC4-48E17212839F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04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62EAB2-B444-4514-BBC4-48E17212839F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40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13540" y="528578"/>
            <a:ext cx="9337814" cy="39703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algn="ctr"/>
            <a:r>
              <a:rPr lang="en-US" sz="8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8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8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</a:t>
            </a:r>
          </a:p>
          <a:p>
            <a:pPr algn="ctr"/>
            <a:r>
              <a:rPr lang="en-US" sz="8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8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8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8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8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8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</a:t>
            </a:r>
            <a:endParaRPr lang="en-US" sz="4000" b="1" i="1" spc="50" dirty="0">
              <a:ln w="11430"/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533962" y="816078"/>
            <a:ext cx="920619" cy="1153039"/>
            <a:chOff x="6874114" y="1169975"/>
            <a:chExt cx="2087854" cy="236048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95619">
              <a:off x="6874114" y="1169975"/>
              <a:ext cx="1143000" cy="162989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94517">
              <a:off x="7828493" y="1958835"/>
              <a:ext cx="1133475" cy="1571625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 rot="20945037">
            <a:off x="271118" y="4239300"/>
            <a:ext cx="1010484" cy="1704747"/>
            <a:chOff x="1140530" y="4699306"/>
            <a:chExt cx="1207278" cy="1898031"/>
          </a:xfrm>
        </p:grpSpPr>
        <p:grpSp>
          <p:nvGrpSpPr>
            <p:cNvPr id="21" name="Group 20"/>
            <p:cNvGrpSpPr/>
            <p:nvPr/>
          </p:nvGrpSpPr>
          <p:grpSpPr>
            <a:xfrm>
              <a:off x="1214333" y="5025712"/>
              <a:ext cx="1133475" cy="1571625"/>
              <a:chOff x="1214333" y="5025712"/>
              <a:chExt cx="1133475" cy="1571625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594517">
                <a:off x="1214333" y="5025712"/>
                <a:ext cx="1133475" cy="1571625"/>
              </a:xfrm>
              <a:prstGeom prst="rect">
                <a:avLst/>
              </a:prstGeom>
            </p:spPr>
          </p:pic>
          <p:sp>
            <p:nvSpPr>
              <p:cNvPr id="15" name="Rectangle 14"/>
              <p:cNvSpPr/>
              <p:nvPr/>
            </p:nvSpPr>
            <p:spPr>
              <a:xfrm rot="20628557">
                <a:off x="1260343" y="5126751"/>
                <a:ext cx="971554" cy="13580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9883043">
              <a:off x="1140530" y="4699306"/>
              <a:ext cx="1025979" cy="18620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1500" b="1" cap="none" spc="0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FFFF00"/>
                  </a:solidFill>
                  <a:effectLst/>
                </a:rPr>
                <a:t>a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 rot="2594458">
            <a:off x="1536571" y="4636363"/>
            <a:ext cx="1093468" cy="1755664"/>
            <a:chOff x="1130363" y="4499753"/>
            <a:chExt cx="1217445" cy="2097584"/>
          </a:xfrm>
        </p:grpSpPr>
        <p:grpSp>
          <p:nvGrpSpPr>
            <p:cNvPr id="28" name="Group 27"/>
            <p:cNvGrpSpPr/>
            <p:nvPr/>
          </p:nvGrpSpPr>
          <p:grpSpPr>
            <a:xfrm>
              <a:off x="1214333" y="5025712"/>
              <a:ext cx="1133475" cy="1571625"/>
              <a:chOff x="1214333" y="5025712"/>
              <a:chExt cx="1133475" cy="1571625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594517">
                <a:off x="1214333" y="5025712"/>
                <a:ext cx="1133475" cy="1571625"/>
              </a:xfrm>
              <a:prstGeom prst="rect">
                <a:avLst/>
              </a:prstGeom>
            </p:spPr>
          </p:pic>
          <p:sp>
            <p:nvSpPr>
              <p:cNvPr id="31" name="Rectangle 30"/>
              <p:cNvSpPr/>
              <p:nvPr/>
            </p:nvSpPr>
            <p:spPr>
              <a:xfrm rot="20628557">
                <a:off x="1260343" y="5126751"/>
                <a:ext cx="971554" cy="13580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Rectangle 28"/>
            <p:cNvSpPr/>
            <p:nvPr/>
          </p:nvSpPr>
          <p:spPr>
            <a:xfrm rot="20665241">
              <a:off x="1130363" y="4499753"/>
              <a:ext cx="1025979" cy="18620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15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92D050"/>
                  </a:solidFill>
                </a:rPr>
                <a:t>q</a:t>
              </a:r>
              <a:endParaRPr lang="en-US" sz="115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92D050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538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1469572" y="1132114"/>
            <a:ext cx="6402076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graphicFrame>
        <p:nvGraphicFramePr>
          <p:cNvPr id="7" name="Group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9287450"/>
              </p:ext>
            </p:extLst>
          </p:nvPr>
        </p:nvGraphicFramePr>
        <p:xfrm>
          <a:off x="525780" y="525780"/>
          <a:ext cx="11178539" cy="5806440"/>
        </p:xfrm>
        <a:graphic>
          <a:graphicData uri="http://schemas.openxmlformats.org/drawingml/2006/table">
            <a:tbl>
              <a:tblPr/>
              <a:tblGrid>
                <a:gridCol w="17806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12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99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867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58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bài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chính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 vật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Giọng đọc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10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trực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 ngợi lòng ngay thẳng, chính trực, đặt việc nước lên trên tình riêng của Tô Hiến Thành.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Tô Hiến Thành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Đỗ thái hậu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Thong thả, rõ ràng. Nhấn giọng những từ ngữ thể hiện tính cách kiên định, khẳng khái của Tô Hiến Thành.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94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 hạt thóc gống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Nhờ dũng cảm, trung thực, cậu bé Chôm được vua tin yêu, truyền cho ngôi báu.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Cậu bé Chôm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Nhà vua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Khoan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chậm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rãi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hứng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ngợi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ca.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Chôm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ngây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lo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lắng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vua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ôn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tồn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dõng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dạc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33331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3070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1469572" y="1132114"/>
            <a:ext cx="6402076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graphicFrame>
        <p:nvGraphicFramePr>
          <p:cNvPr id="7" name="Group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914622"/>
              </p:ext>
            </p:extLst>
          </p:nvPr>
        </p:nvGraphicFramePr>
        <p:xfrm>
          <a:off x="937261" y="1132114"/>
          <a:ext cx="10355580" cy="4637812"/>
        </p:xfrm>
        <a:graphic>
          <a:graphicData uri="http://schemas.openxmlformats.org/drawingml/2006/table">
            <a:tbl>
              <a:tblPr/>
              <a:tblGrid>
                <a:gridCol w="1828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89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974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58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bài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chính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 vật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Giọng đọc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10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Nỗi dằn vặt của An - đrây - ca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Nỗi dằn vặt của An - đrây – ca thể hiện tình yêu thương, ý thức trách nhiệm với người thân, lòng trung thực, sự nghiêm khắc với bản thân.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An - đrây - ca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Mẹ An - đrây - ca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Trầm, buồn, xúc động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4734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1469572" y="1132114"/>
            <a:ext cx="6402076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graphicFrame>
        <p:nvGraphicFramePr>
          <p:cNvPr id="7" name="Group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752500"/>
              </p:ext>
            </p:extLst>
          </p:nvPr>
        </p:nvGraphicFramePr>
        <p:xfrm>
          <a:off x="845819" y="960120"/>
          <a:ext cx="10469880" cy="4637812"/>
        </p:xfrm>
        <a:graphic>
          <a:graphicData uri="http://schemas.openxmlformats.org/drawingml/2006/table">
            <a:tbl>
              <a:tblPr/>
              <a:tblGrid>
                <a:gridCol w="1667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27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54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539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58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bài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chính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 vật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Giọng đọc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94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Chị em tôi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 cô bé hay nói dối ba để đi chơi đã được em gái làm cho tỉnh ngộ.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Cô chị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Cô em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Người cha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Nhẹ nhàng, hóm hỉnh, thể hiện đúng tính cách, cảm xúc của từng nhân vật: Lời người cha lúc ôn tồn, lúc trầm, buồn. Lời cô chị khi lễ phép, khi tức bực. Lời cô em lúc thản nhiên, lúc giả bộ ngây thơ.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33331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0475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C4AA681-3F36-42B8-9DF9-F59457234ED6}"/>
              </a:ext>
            </a:extLst>
          </p:cNvPr>
          <p:cNvSpPr/>
          <p:nvPr/>
        </p:nvSpPr>
        <p:spPr>
          <a:xfrm>
            <a:off x="3169194" y="558684"/>
            <a:ext cx="6003834" cy="100464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 em đã đạt được mục tiêu gì?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899077" y="2237097"/>
            <a:ext cx="10737751" cy="1005680"/>
            <a:chOff x="-8052" y="1699617"/>
            <a:chExt cx="9469074" cy="1006257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82959" cy="100625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Kiểm tra đọc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921024" y="3807365"/>
            <a:ext cx="10715804" cy="1040407"/>
            <a:chOff x="-8052" y="1747250"/>
            <a:chExt cx="8976506" cy="104100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57899" y="1747250"/>
              <a:ext cx="8310555" cy="1041003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Kiểm tra các kiến thức cần ghi nhớ về: nội dung chính, nhân vật, giọng đọc của các bài là truyện kể thuộc chủ điểm </a:t>
              </a:r>
              <a:r>
                <a:rPr lang="en-US" sz="2800" i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Măng mọc thẳng.</a:t>
              </a:r>
              <a:endPara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0693924" y="3043444"/>
            <a:ext cx="106743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88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726" y="1933303"/>
            <a:ext cx="5159828" cy="35139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99130" y="2167542"/>
            <a:ext cx="30893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41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3026228" y="1262376"/>
            <a:ext cx="5174343" cy="3028402"/>
          </a:xfrm>
          <a:prstGeom prst="cloudCallout">
            <a:avLst>
              <a:gd name="adj1" fmla="val -51176"/>
              <a:gd name="adj2" fmla="val 93444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điểm </a:t>
            </a:r>
            <a:r>
              <a:rPr lang="en-US" sz="32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Măng mọc thẳng gợi cho em suy nghĩ gì?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Double Wave 5"/>
          <p:cNvSpPr/>
          <p:nvPr/>
        </p:nvSpPr>
        <p:spPr>
          <a:xfrm>
            <a:off x="1800130" y="1378491"/>
            <a:ext cx="8505011" cy="3931918"/>
          </a:xfrm>
          <a:prstGeom prst="doubleWave">
            <a:avLst>
              <a:gd name="adj1" fmla="val 6250"/>
              <a:gd name="adj2" fmla="val -314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các bài tập đọc trong sách giáo khoa.</a:t>
            </a:r>
          </a:p>
          <a:p>
            <a:pPr marL="285750" indent="-285750" algn="just"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sau: </a:t>
            </a:r>
          </a:p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giữa học kì I (tiết 4)</a:t>
            </a:r>
            <a:endParaRPr lang="vi-VN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Tx/>
              <a:buChar char="-"/>
            </a:pPr>
            <a:endParaRPr lang="en-US"/>
          </a:p>
          <a:p>
            <a:pPr marL="285750" indent="-285750" algn="ctr">
              <a:buFontTx/>
              <a:buChar char="-"/>
            </a:pPr>
            <a:endParaRPr lang="en-US" dirty="0"/>
          </a:p>
        </p:txBody>
      </p:sp>
      <p:sp>
        <p:nvSpPr>
          <p:cNvPr id="4" name="Cloud Callout 3"/>
          <p:cNvSpPr/>
          <p:nvPr/>
        </p:nvSpPr>
        <p:spPr>
          <a:xfrm>
            <a:off x="3026228" y="1254026"/>
            <a:ext cx="5174343" cy="3028402"/>
          </a:xfrm>
          <a:prstGeom prst="cloudCallout">
            <a:avLst>
              <a:gd name="adj1" fmla="val -51176"/>
              <a:gd name="adj2" fmla="val 93444"/>
            </a:avLst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truyện kể các em vừa đọc khuyên chúng ta điều gì?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09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4" grpId="0" animBg="1"/>
      <p:bldP spid="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27" y="470263"/>
            <a:ext cx="11181804" cy="586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92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58983" y="1108710"/>
            <a:ext cx="9039497" cy="5096147"/>
            <a:chOff x="1658983" y="1108710"/>
            <a:chExt cx="9039497" cy="5096147"/>
          </a:xfrm>
        </p:grpSpPr>
        <p:grpSp>
          <p:nvGrpSpPr>
            <p:cNvPr id="4" name="Group 3"/>
            <p:cNvGrpSpPr/>
            <p:nvPr/>
          </p:nvGrpSpPr>
          <p:grpSpPr>
            <a:xfrm>
              <a:off x="1658983" y="1108710"/>
              <a:ext cx="9039497" cy="5096147"/>
              <a:chOff x="1658983" y="1108710"/>
              <a:chExt cx="9039497" cy="5096147"/>
            </a:xfrm>
          </p:grpSpPr>
          <p:pic>
            <p:nvPicPr>
              <p:cNvPr id="2" name="Picture 2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EFEFD"/>
                  </a:clrFrom>
                  <a:clrTo>
                    <a:srgbClr val="FEFEFD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1665514" y="1108710"/>
                <a:ext cx="9032966" cy="50961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" name="Rectangle 2"/>
              <p:cNvSpPr/>
              <p:nvPr/>
            </p:nvSpPr>
            <p:spPr>
              <a:xfrm>
                <a:off x="1658983" y="1110343"/>
                <a:ext cx="1881051" cy="979714"/>
              </a:xfrm>
              <a:prstGeom prst="rect">
                <a:avLst/>
              </a:prstGeom>
              <a:solidFill>
                <a:srgbClr val="FBF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 flipH="1">
              <a:off x="2220686" y="2090057"/>
              <a:ext cx="940525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9895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04457" y="1724298"/>
            <a:ext cx="6335486" cy="3513908"/>
            <a:chOff x="2991394" y="1933303"/>
            <a:chExt cx="6335486" cy="35139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1394" y="1933303"/>
              <a:ext cx="6335486" cy="3513908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453384" y="2232856"/>
              <a:ext cx="341151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err="1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</a:t>
              </a:r>
              <a:r>
                <a:rPr lang="en-US" sz="5400" b="1" cap="none" spc="0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cap="none" spc="0" dirty="0" err="1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endPara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510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appy Children | Cartoon posters, Happy kids, Cartoon k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37" b="30843"/>
          <a:stretch>
            <a:fillRect/>
          </a:stretch>
        </p:blipFill>
        <p:spPr bwMode="auto">
          <a:xfrm>
            <a:off x="2767161" y="3207475"/>
            <a:ext cx="6858000" cy="313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365829" y="1261908"/>
            <a:ext cx="7561942" cy="2123658"/>
          </a:xfrm>
          <a:prstGeom prst="rect">
            <a:avLst/>
          </a:prstGeom>
          <a:solidFill>
            <a:srgbClr val="66FFFF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 tập giữa học kì I</a:t>
            </a:r>
          </a:p>
          <a:p>
            <a:pPr algn="ctr"/>
            <a:r>
              <a:rPr lang="en-US" sz="6600" b="1" cap="none" spc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(Tiết 3)</a:t>
            </a:r>
          </a:p>
        </p:txBody>
      </p:sp>
    </p:spTree>
    <p:extLst>
      <p:ext uri="{BB962C8B-B14F-4D97-AF65-F5344CB8AC3E}">
        <p14:creationId xmlns:p14="http://schemas.microsoft.com/office/powerpoint/2010/main" val="2945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C4AA681-3F36-42B8-9DF9-F59457234ED6}"/>
              </a:ext>
            </a:extLst>
          </p:cNvPr>
          <p:cNvSpPr/>
          <p:nvPr/>
        </p:nvSpPr>
        <p:spPr>
          <a:xfrm>
            <a:off x="3415937" y="519356"/>
            <a:ext cx="5055326" cy="7191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899077" y="1903268"/>
            <a:ext cx="10737751" cy="1005680"/>
            <a:chOff x="-8052" y="1699617"/>
            <a:chExt cx="9469074" cy="1006257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82959" cy="100625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Kiểm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tra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đọc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giữa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học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kỳ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I.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921024" y="3588829"/>
            <a:ext cx="10715804" cy="910467"/>
            <a:chOff x="-8052" y="1747250"/>
            <a:chExt cx="8976506" cy="9109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Kiểm tra các kiến thức cần ghi nhớ về: nội dung chính, nhân vật, giọng đọc của các bài là truyện kể thuộc chủ điểm </a:t>
              </a:r>
              <a:r>
                <a:rPr lang="en-US" sz="2800" i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Măng mọc thẳng.</a:t>
              </a:r>
              <a:endPara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715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589" y="1933303"/>
            <a:ext cx="8282381" cy="35139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846859" y="2167542"/>
            <a:ext cx="67938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46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9838871" y="1844641"/>
            <a:ext cx="1172028" cy="761205"/>
          </a:xfrm>
          <a:prstGeom prst="star5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80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auto">
          <a:xfrm>
            <a:off x="9959522" y="4303480"/>
            <a:ext cx="1153885" cy="761205"/>
          </a:xfrm>
          <a:prstGeom prst="star5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80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9178472" y="2827715"/>
            <a:ext cx="24928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Bạn đọc hay quá!</a:t>
            </a:r>
          </a:p>
        </p:txBody>
      </p:sp>
      <p:sp>
        <p:nvSpPr>
          <p:cNvPr id="18" name="AutoShape 10"/>
          <p:cNvSpPr>
            <a:spLocks noChangeArrowheads="1"/>
          </p:cNvSpPr>
          <p:nvPr/>
        </p:nvSpPr>
        <p:spPr bwMode="auto">
          <a:xfrm>
            <a:off x="11216824" y="1417157"/>
            <a:ext cx="304800" cy="228600"/>
          </a:xfrm>
          <a:prstGeom prst="star5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9127671" y="5363141"/>
            <a:ext cx="281758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Bạn cố gắng lên nhé!</a:t>
            </a:r>
          </a:p>
        </p:txBody>
      </p:sp>
      <p:sp>
        <p:nvSpPr>
          <p:cNvPr id="20" name="AutoShape 12"/>
          <p:cNvSpPr>
            <a:spLocks noChangeArrowheads="1"/>
          </p:cNvSpPr>
          <p:nvPr/>
        </p:nvSpPr>
        <p:spPr bwMode="auto">
          <a:xfrm>
            <a:off x="11216824" y="3915224"/>
            <a:ext cx="304800" cy="228600"/>
          </a:xfrm>
          <a:prstGeom prst="star5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362202" y="972107"/>
            <a:ext cx="5791200" cy="2255718"/>
            <a:chOff x="976087" y="1951098"/>
            <a:chExt cx="5791200" cy="2255718"/>
          </a:xfrm>
        </p:grpSpPr>
        <p:sp>
          <p:nvSpPr>
            <p:cNvPr id="2" name="Cloud 1"/>
            <p:cNvSpPr/>
            <p:nvPr/>
          </p:nvSpPr>
          <p:spPr>
            <a:xfrm>
              <a:off x="976087" y="1951098"/>
              <a:ext cx="5791200" cy="2255718"/>
            </a:xfrm>
            <a:prstGeom prst="cloud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 Box 6"/>
            <p:cNvSpPr txBox="1">
              <a:spLocks noChangeArrowheads="1"/>
            </p:cNvSpPr>
            <p:nvPr/>
          </p:nvSpPr>
          <p:spPr bwMode="auto">
            <a:xfrm>
              <a:off x="1546679" y="2385539"/>
              <a:ext cx="4650015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US" alt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Em hãy chọn đọc 1 bài tập đọc là truyện kể trong sách giáo khoa ở tuần 4, 5, 6.</a:t>
              </a:r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780145" y="3737260"/>
            <a:ext cx="4042228" cy="106792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người chính trực (</a:t>
            </a:r>
            <a:r>
              <a:rPr lang="en-US" sz="28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36)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096329" y="3759646"/>
            <a:ext cx="4042228" cy="106792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hạt thóc giống (</a:t>
            </a:r>
            <a:r>
              <a:rPr lang="en-US" sz="28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46)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780145" y="5064685"/>
            <a:ext cx="4042228" cy="1067920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 dằn vặt của An - đrây - ca (</a:t>
            </a:r>
            <a:r>
              <a:rPr lang="en-US" sz="28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55)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5096329" y="5064685"/>
            <a:ext cx="4042228" cy="1067920"/>
          </a:xfrm>
          <a:prstGeom prst="roundRect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 em tôi (</a:t>
            </a:r>
            <a:r>
              <a:rPr lang="en-US" sz="28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59)</a:t>
            </a:r>
          </a:p>
        </p:txBody>
      </p:sp>
      <p:sp>
        <p:nvSpPr>
          <p:cNvPr id="5" name="Oval 4"/>
          <p:cNvSpPr/>
          <p:nvPr/>
        </p:nvSpPr>
        <p:spPr>
          <a:xfrm>
            <a:off x="780145" y="749582"/>
            <a:ext cx="1582057" cy="4450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</a:p>
        </p:txBody>
      </p:sp>
    </p:spTree>
    <p:extLst>
      <p:ext uri="{BB962C8B-B14F-4D97-AF65-F5344CB8AC3E}">
        <p14:creationId xmlns:p14="http://schemas.microsoft.com/office/powerpoint/2010/main" val="194769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C4AA681-3F36-42B8-9DF9-F59457234ED6}"/>
              </a:ext>
            </a:extLst>
          </p:cNvPr>
          <p:cNvSpPr/>
          <p:nvPr/>
        </p:nvSpPr>
        <p:spPr>
          <a:xfrm>
            <a:off x="3169194" y="558684"/>
            <a:ext cx="6003834" cy="100464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 em đã đạt được mục tiêu gì?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899077" y="2237097"/>
            <a:ext cx="10737751" cy="1005680"/>
            <a:chOff x="-8052" y="1699617"/>
            <a:chExt cx="9469074" cy="1006257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82959" cy="100625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Kiểm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tra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đọc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giữa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kỳ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I.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921024" y="3807365"/>
            <a:ext cx="10715804" cy="1040407"/>
            <a:chOff x="-8052" y="1747250"/>
            <a:chExt cx="8976506" cy="104100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57899" y="1747250"/>
              <a:ext cx="8310555" cy="1041003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Kiểm tra các kiến thức cần ghi nhớ về: nội dung chính, nhân vật, giọng đọc của các bài là truyện kể thuộc chủ điểm </a:t>
              </a:r>
              <a:r>
                <a:rPr lang="en-US" sz="2800" i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Măng mọc thẳng.</a:t>
              </a:r>
              <a:endPara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0569395" y="1726781"/>
            <a:ext cx="106743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62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1469572" y="1132114"/>
            <a:ext cx="6402076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571173" y="1315470"/>
            <a:ext cx="934357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Dựa vào nội dung các bài tập đọc là truyện kể thuộc chủ điểm </a:t>
            </a:r>
            <a:r>
              <a:rPr lang="en-US" altLang="en-U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Măng mọc thẳng, 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ghi vào bảng những điều cần nhớ.</a:t>
            </a:r>
          </a:p>
        </p:txBody>
      </p:sp>
      <p:graphicFrame>
        <p:nvGraphicFramePr>
          <p:cNvPr id="7" name="Group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854530"/>
              </p:ext>
            </p:extLst>
          </p:nvPr>
        </p:nvGraphicFramePr>
        <p:xfrm>
          <a:off x="1253284" y="3068486"/>
          <a:ext cx="9776144" cy="2266950"/>
        </p:xfrm>
        <a:graphic>
          <a:graphicData uri="http://schemas.openxmlformats.org/drawingml/2006/table">
            <a:tbl>
              <a:tblPr/>
              <a:tblGrid>
                <a:gridCol w="1557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45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1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3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33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bài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chính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 vật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Giọng đọc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3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780145" y="749582"/>
            <a:ext cx="1582057" cy="4450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</a:p>
        </p:txBody>
      </p:sp>
    </p:spTree>
    <p:extLst>
      <p:ext uri="{BB962C8B-B14F-4D97-AF65-F5344CB8AC3E}">
        <p14:creationId xmlns:p14="http://schemas.microsoft.com/office/powerpoint/2010/main" val="36058509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1631</TotalTime>
  <Words>647</Words>
  <Application>Microsoft Office PowerPoint</Application>
  <PresentationFormat>Widescreen</PresentationFormat>
  <Paragraphs>88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Garamond</vt:lpstr>
      <vt:lpstr>Tahoma</vt:lpstr>
      <vt:lpstr>Times New Roman</vt:lpstr>
      <vt:lpstr>1_Office Theme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KHAI BINH</dc:creator>
  <cp:lastModifiedBy>Lâm Thị Huyền</cp:lastModifiedBy>
  <cp:revision>154</cp:revision>
  <dcterms:created xsi:type="dcterms:W3CDTF">2021-08-04T18:52:07Z</dcterms:created>
  <dcterms:modified xsi:type="dcterms:W3CDTF">2021-10-27T16:08:25Z</dcterms:modified>
</cp:coreProperties>
</file>