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40"/>
  </p:notesMasterIdLst>
  <p:sldIdLst>
    <p:sldId id="445" r:id="rId3"/>
    <p:sldId id="282" r:id="rId4"/>
    <p:sldId id="280" r:id="rId5"/>
    <p:sldId id="386" r:id="rId6"/>
    <p:sldId id="283" r:id="rId7"/>
    <p:sldId id="278" r:id="rId8"/>
    <p:sldId id="366" r:id="rId9"/>
    <p:sldId id="311" r:id="rId10"/>
    <p:sldId id="447" r:id="rId11"/>
    <p:sldId id="448" r:id="rId12"/>
    <p:sldId id="482" r:id="rId13"/>
    <p:sldId id="513" r:id="rId14"/>
    <p:sldId id="514" r:id="rId15"/>
    <p:sldId id="477" r:id="rId16"/>
    <p:sldId id="460" r:id="rId17"/>
    <p:sldId id="310" r:id="rId18"/>
    <p:sldId id="495" r:id="rId19"/>
    <p:sldId id="515" r:id="rId20"/>
    <p:sldId id="496" r:id="rId21"/>
    <p:sldId id="516" r:id="rId22"/>
    <p:sldId id="517" r:id="rId23"/>
    <p:sldId id="519" r:id="rId24"/>
    <p:sldId id="521" r:id="rId25"/>
    <p:sldId id="522" r:id="rId26"/>
    <p:sldId id="520" r:id="rId27"/>
    <p:sldId id="523" r:id="rId28"/>
    <p:sldId id="524" r:id="rId29"/>
    <p:sldId id="526" r:id="rId30"/>
    <p:sldId id="527" r:id="rId31"/>
    <p:sldId id="525" r:id="rId32"/>
    <p:sldId id="528" r:id="rId33"/>
    <p:sldId id="529" r:id="rId34"/>
    <p:sldId id="530" r:id="rId35"/>
    <p:sldId id="531" r:id="rId36"/>
    <p:sldId id="292" r:id="rId37"/>
    <p:sldId id="293" r:id="rId38"/>
    <p:sldId id="277" r:id="rId39"/>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E6"/>
    <a:srgbClr val="003FBC"/>
    <a:srgbClr val="006600"/>
    <a:srgbClr val="9900FF"/>
    <a:srgbClr val="00FFCC"/>
    <a:srgbClr val="FF0066"/>
    <a:srgbClr val="FF66CC"/>
    <a:srgbClr val="DDBA59"/>
    <a:srgbClr val="FDFDFD"/>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02" autoAdjust="0"/>
    <p:restoredTop sz="95013" autoAdjust="0"/>
  </p:normalViewPr>
  <p:slideViewPr>
    <p:cSldViewPr snapToGrid="0">
      <p:cViewPr>
        <p:scale>
          <a:sx n="70" d="100"/>
          <a:sy n="70" d="100"/>
        </p:scale>
        <p:origin x="557" y="31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12/6/2021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36</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12/6/2021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597025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74297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62EAB2-B444-4514-BBC4-48E17212839F}"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62EAB2-B444-4514-BBC4-48E17212839F}" type="datetimeFigureOut">
              <a:rPr lang="en-US" smtClean="0"/>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62EAB2-B444-4514-BBC4-48E17212839F}" type="datetimeFigureOut">
              <a:rPr lang="en-US" smtClean="0"/>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3.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12/6/2021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12/6/2021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27" r:id="rId8"/>
    <p:sldLayoutId id="2147483726"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4076" y="1866007"/>
            <a:ext cx="8148386"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từ</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và</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câu</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4</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83032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6"/>
          <p:cNvSpPr txBox="1">
            <a:spLocks noChangeArrowheads="1"/>
          </p:cNvSpPr>
          <p:nvPr/>
        </p:nvSpPr>
        <p:spPr bwMode="auto">
          <a:xfrm>
            <a:off x="1759404" y="1668973"/>
            <a:ext cx="61928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eaLnBrk="1" hangingPunct="1"/>
            <a:r>
              <a:rPr lang="en-US" altLang="en-US" sz="3200">
                <a:solidFill>
                  <a:schemeClr val="tx1"/>
                </a:solidFill>
                <a:latin typeface="Times New Roman" panose="02020603050405020304" pitchFamily="18" charset="0"/>
              </a:rPr>
              <a:t>a) Với cô giáo hoặc thầy giáo em.</a:t>
            </a:r>
          </a:p>
          <a:p>
            <a:pPr eaLnBrk="1" hangingPunct="1"/>
            <a:r>
              <a:rPr lang="en-US" altLang="en-US" sz="3200">
                <a:solidFill>
                  <a:schemeClr val="tx1"/>
                </a:solidFill>
                <a:latin typeface="Times New Roman" panose="02020603050405020304" pitchFamily="18" charset="0"/>
              </a:rPr>
              <a:t>b) Với bạn em.</a:t>
            </a:r>
          </a:p>
        </p:txBody>
      </p:sp>
      <p:sp>
        <p:nvSpPr>
          <p:cNvPr id="21" name="Text Box 5"/>
          <p:cNvSpPr txBox="1">
            <a:spLocks noChangeArrowheads="1"/>
          </p:cNvSpPr>
          <p:nvPr/>
        </p:nvSpPr>
        <p:spPr bwMode="auto">
          <a:xfrm>
            <a:off x="1422400" y="722823"/>
            <a:ext cx="9535886"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spcBef>
                <a:spcPct val="50000"/>
              </a:spcBef>
            </a:pPr>
            <a:r>
              <a:rPr lang="en-US" altLang="en-US">
                <a:solidFill>
                  <a:schemeClr val="tx1"/>
                </a:solidFill>
                <a:latin typeface="Times New Roman" panose="02020603050405020304" pitchFamily="18" charset="0"/>
              </a:rPr>
              <a:t>2. Em muốn biết sở thích của mọi người trong ăn mặc, vui chơi, giải trí. Hãy đặt câu hỏi thích hợp:</a:t>
            </a:r>
          </a:p>
        </p:txBody>
      </p:sp>
      <p:pic>
        <p:nvPicPr>
          <p:cNvPr id="22" name="Picture 10" descr="Thao luan nh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11710" y="3412104"/>
            <a:ext cx="4164013" cy="286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Straight Connector 22"/>
          <p:cNvCxnSpPr/>
          <p:nvPr/>
        </p:nvCxnSpPr>
        <p:spPr>
          <a:xfrm>
            <a:off x="2583543" y="1146629"/>
            <a:ext cx="29754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313714" y="1161144"/>
            <a:ext cx="38753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377713" y="1146629"/>
            <a:ext cx="4644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527175" y="1567543"/>
            <a:ext cx="6789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369002" y="1567543"/>
            <a:ext cx="104185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241345" y="1567543"/>
            <a:ext cx="327036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04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332367" y="928234"/>
            <a:ext cx="58689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spcBef>
                <a:spcPct val="50000"/>
              </a:spcBef>
            </a:pPr>
            <a:r>
              <a:rPr lang="en-US" altLang="en-US" sz="3200">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a:latin typeface="Times New Roman" panose="02020603050405020304" pitchFamily="18" charset="0"/>
                <a:cs typeface="Times New Roman" panose="02020603050405020304" pitchFamily="18" charset="0"/>
              </a:rPr>
              <a:t>Với thầy giáo, cô giáo</a:t>
            </a:r>
          </a:p>
        </p:txBody>
      </p:sp>
      <p:sp>
        <p:nvSpPr>
          <p:cNvPr id="5" name="Text Box 6"/>
          <p:cNvSpPr txBox="1">
            <a:spLocks noChangeArrowheads="1"/>
          </p:cNvSpPr>
          <p:nvPr/>
        </p:nvSpPr>
        <p:spPr bwMode="auto">
          <a:xfrm>
            <a:off x="1045029" y="1690234"/>
            <a:ext cx="90106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r>
              <a:rPr lang="en-US" altLang="en-US" sz="3200">
                <a:solidFill>
                  <a:srgbClr val="660033"/>
                </a:solidFill>
                <a:latin typeface="Times New Roman" panose="02020603050405020304" pitchFamily="18" charset="0"/>
                <a:cs typeface="Times New Roman" panose="02020603050405020304" pitchFamily="18" charset="0"/>
              </a:rPr>
              <a:t>– </a:t>
            </a:r>
            <a:r>
              <a:rPr lang="en-US" altLang="en-US" sz="3200">
                <a:solidFill>
                  <a:srgbClr val="CC0000"/>
                </a:solidFill>
                <a:latin typeface="Times New Roman" panose="02020603050405020304" pitchFamily="18" charset="0"/>
                <a:cs typeface="Times New Roman" panose="02020603050405020304" pitchFamily="18" charset="0"/>
              </a:rPr>
              <a:t>Thưa cô</a:t>
            </a:r>
            <a:r>
              <a:rPr lang="en-US" altLang="en-US" sz="3200">
                <a:solidFill>
                  <a:srgbClr val="660033"/>
                </a:solidFill>
                <a:latin typeface="Times New Roman" panose="02020603050405020304" pitchFamily="18" charset="0"/>
                <a:cs typeface="Times New Roman" panose="02020603050405020304" pitchFamily="18" charset="0"/>
              </a:rPr>
              <a:t>, </a:t>
            </a:r>
            <a:r>
              <a:rPr lang="en-US" altLang="en-US" sz="3200">
                <a:solidFill>
                  <a:schemeClr val="tx1"/>
                </a:solidFill>
                <a:latin typeface="Times New Roman" panose="02020603050405020304" pitchFamily="18" charset="0"/>
                <a:cs typeface="Times New Roman" panose="02020603050405020304" pitchFamily="18" charset="0"/>
              </a:rPr>
              <a:t>cô có thích đi du lịch không</a:t>
            </a:r>
            <a:r>
              <a:rPr lang="en-US" altLang="en-US" sz="3200">
                <a:solidFill>
                  <a:srgbClr val="660033"/>
                </a:solidFill>
                <a:latin typeface="Times New Roman" panose="02020603050405020304" pitchFamily="18" charset="0"/>
                <a:cs typeface="Times New Roman" panose="02020603050405020304" pitchFamily="18" charset="0"/>
              </a:rPr>
              <a:t> </a:t>
            </a:r>
            <a:r>
              <a:rPr lang="en-US" altLang="en-US" sz="3200">
                <a:solidFill>
                  <a:srgbClr val="CC0000"/>
                </a:solidFill>
                <a:latin typeface="Times New Roman" panose="02020603050405020304" pitchFamily="18" charset="0"/>
                <a:cs typeface="Times New Roman" panose="02020603050405020304" pitchFamily="18" charset="0"/>
              </a:rPr>
              <a:t>ạ</a:t>
            </a:r>
            <a:r>
              <a:rPr lang="en-US" altLang="en-US" sz="3200">
                <a:solidFill>
                  <a:srgbClr val="660033"/>
                </a:solidFill>
                <a:latin typeface="Times New Roman" panose="02020603050405020304" pitchFamily="18" charset="0"/>
                <a:cs typeface="Times New Roman" panose="02020603050405020304" pitchFamily="18" charset="0"/>
              </a:rPr>
              <a:t>?</a:t>
            </a:r>
          </a:p>
        </p:txBody>
      </p:sp>
      <p:sp>
        <p:nvSpPr>
          <p:cNvPr id="6" name="Text Box 7"/>
          <p:cNvSpPr txBox="1">
            <a:spLocks noChangeArrowheads="1"/>
          </p:cNvSpPr>
          <p:nvPr/>
        </p:nvSpPr>
        <p:spPr bwMode="auto">
          <a:xfrm>
            <a:off x="1332367" y="3565071"/>
            <a:ext cx="41036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spcBef>
                <a:spcPct val="50000"/>
              </a:spcBef>
            </a:pPr>
            <a:r>
              <a:rPr lang="en-US" altLang="en-US" sz="3200">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a:latin typeface="Times New Roman" panose="02020603050405020304" pitchFamily="18" charset="0"/>
                <a:cs typeface="Times New Roman" panose="02020603050405020304" pitchFamily="18" charset="0"/>
              </a:rPr>
              <a:t>Với bạn em</a:t>
            </a:r>
          </a:p>
        </p:txBody>
      </p:sp>
      <p:sp>
        <p:nvSpPr>
          <p:cNvPr id="7" name="Text Box 8"/>
          <p:cNvSpPr txBox="1">
            <a:spLocks noChangeArrowheads="1"/>
          </p:cNvSpPr>
          <p:nvPr/>
        </p:nvSpPr>
        <p:spPr bwMode="auto">
          <a:xfrm>
            <a:off x="1054554" y="4431846"/>
            <a:ext cx="90011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r>
              <a:rPr lang="en-US" altLang="en-US" sz="3200">
                <a:solidFill>
                  <a:srgbClr val="660033"/>
                </a:solidFill>
                <a:latin typeface="Times New Roman" panose="02020603050405020304" pitchFamily="18" charset="0"/>
                <a:cs typeface="Times New Roman" panose="02020603050405020304" pitchFamily="18" charset="0"/>
              </a:rPr>
              <a:t>– </a:t>
            </a:r>
            <a:r>
              <a:rPr lang="en-US" altLang="en-US" sz="3200">
                <a:solidFill>
                  <a:srgbClr val="CC0000"/>
                </a:solidFill>
                <a:latin typeface="Times New Roman" panose="02020603050405020304" pitchFamily="18" charset="0"/>
                <a:cs typeface="Times New Roman" panose="02020603050405020304" pitchFamily="18" charset="0"/>
              </a:rPr>
              <a:t>Lan ơi</a:t>
            </a:r>
            <a:r>
              <a:rPr lang="en-US" altLang="en-US" sz="3200">
                <a:solidFill>
                  <a:srgbClr val="660033"/>
                </a:solidFill>
                <a:latin typeface="Times New Roman" panose="02020603050405020304" pitchFamily="18" charset="0"/>
                <a:cs typeface="Times New Roman" panose="02020603050405020304" pitchFamily="18" charset="0"/>
              </a:rPr>
              <a:t>, </a:t>
            </a:r>
            <a:r>
              <a:rPr lang="en-US" altLang="en-US" sz="3200">
                <a:solidFill>
                  <a:schemeClr val="tx1"/>
                </a:solidFill>
                <a:latin typeface="Times New Roman" panose="02020603050405020304" pitchFamily="18" charset="0"/>
                <a:cs typeface="Times New Roman" panose="02020603050405020304" pitchFamily="18" charset="0"/>
              </a:rPr>
              <a:t>bạn có thích xem phim hoạt hình không?</a:t>
            </a:r>
          </a:p>
        </p:txBody>
      </p:sp>
      <p:sp>
        <p:nvSpPr>
          <p:cNvPr id="8" name="Text Box 14"/>
          <p:cNvSpPr txBox="1">
            <a:spLocks noChangeArrowheads="1"/>
          </p:cNvSpPr>
          <p:nvPr/>
        </p:nvSpPr>
        <p:spPr bwMode="auto">
          <a:xfrm>
            <a:off x="1045029" y="2374271"/>
            <a:ext cx="90106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r>
              <a:rPr lang="en-US" altLang="en-US" sz="3200">
                <a:solidFill>
                  <a:srgbClr val="660033"/>
                </a:solidFill>
                <a:latin typeface="Times New Roman" panose="02020603050405020304" pitchFamily="18" charset="0"/>
                <a:cs typeface="Times New Roman" panose="02020603050405020304" pitchFamily="18" charset="0"/>
              </a:rPr>
              <a:t>– </a:t>
            </a:r>
            <a:r>
              <a:rPr lang="en-US" altLang="en-US" sz="3200">
                <a:solidFill>
                  <a:srgbClr val="CC0000"/>
                </a:solidFill>
                <a:latin typeface="Times New Roman" panose="02020603050405020304" pitchFamily="18" charset="0"/>
                <a:cs typeface="Times New Roman" panose="02020603050405020304" pitchFamily="18" charset="0"/>
              </a:rPr>
              <a:t>Thầy ơi</a:t>
            </a:r>
            <a:r>
              <a:rPr lang="en-US" altLang="en-US" sz="3200">
                <a:solidFill>
                  <a:srgbClr val="660033"/>
                </a:solidFill>
                <a:latin typeface="Times New Roman" panose="02020603050405020304" pitchFamily="18" charset="0"/>
                <a:cs typeface="Times New Roman" panose="02020603050405020304" pitchFamily="18" charset="0"/>
              </a:rPr>
              <a:t>, </a:t>
            </a:r>
            <a:r>
              <a:rPr lang="en-US" altLang="en-US" sz="3200">
                <a:solidFill>
                  <a:schemeClr val="tx1"/>
                </a:solidFill>
                <a:latin typeface="Times New Roman" panose="02020603050405020304" pitchFamily="18" charset="0"/>
                <a:cs typeface="Times New Roman" panose="02020603050405020304" pitchFamily="18" charset="0"/>
              </a:rPr>
              <a:t>thầy thích môn thể thao nào nhất?</a:t>
            </a:r>
          </a:p>
        </p:txBody>
      </p:sp>
      <p:sp>
        <p:nvSpPr>
          <p:cNvPr id="9" name="Text Box 16"/>
          <p:cNvSpPr txBox="1">
            <a:spLocks noChangeArrowheads="1"/>
          </p:cNvSpPr>
          <p:nvPr/>
        </p:nvSpPr>
        <p:spPr bwMode="auto">
          <a:xfrm>
            <a:off x="1041854" y="5167085"/>
            <a:ext cx="90138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r>
              <a:rPr lang="en-US" altLang="en-US" sz="3200">
                <a:solidFill>
                  <a:srgbClr val="660033"/>
                </a:solidFill>
                <a:latin typeface="Times New Roman" panose="02020603050405020304" pitchFamily="18" charset="0"/>
                <a:cs typeface="Times New Roman" panose="02020603050405020304" pitchFamily="18" charset="0"/>
              </a:rPr>
              <a:t>– </a:t>
            </a:r>
            <a:r>
              <a:rPr lang="en-US" altLang="en-US" sz="3200">
                <a:solidFill>
                  <a:srgbClr val="CC0000"/>
                </a:solidFill>
                <a:latin typeface="Times New Roman" panose="02020603050405020304" pitchFamily="18" charset="0"/>
                <a:cs typeface="Times New Roman" panose="02020603050405020304" pitchFamily="18" charset="0"/>
              </a:rPr>
              <a:t>Bạn</a:t>
            </a:r>
            <a:r>
              <a:rPr lang="en-US" altLang="en-US" sz="3200">
                <a:solidFill>
                  <a:srgbClr val="660033"/>
                </a:solidFill>
                <a:latin typeface="Times New Roman" panose="02020603050405020304" pitchFamily="18" charset="0"/>
                <a:cs typeface="Times New Roman" panose="02020603050405020304" pitchFamily="18" charset="0"/>
              </a:rPr>
              <a:t> </a:t>
            </a:r>
            <a:r>
              <a:rPr lang="en-US" altLang="en-US" sz="3200">
                <a:solidFill>
                  <a:schemeClr val="tx1"/>
                </a:solidFill>
                <a:latin typeface="Times New Roman" panose="02020603050405020304" pitchFamily="18" charset="0"/>
                <a:cs typeface="Times New Roman" panose="02020603050405020304" pitchFamily="18" charset="0"/>
              </a:rPr>
              <a:t>thích học vẽ hơn hay học múa hơn?</a:t>
            </a:r>
          </a:p>
        </p:txBody>
      </p:sp>
    </p:spTree>
    <p:extLst>
      <p:ext uri="{BB962C8B-B14F-4D97-AF65-F5344CB8AC3E}">
        <p14:creationId xmlns:p14="http://schemas.microsoft.com/office/powerpoint/2010/main" val="128405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5"/>
          <p:cNvSpPr txBox="1">
            <a:spLocks noChangeArrowheads="1"/>
          </p:cNvSpPr>
          <p:nvPr/>
        </p:nvSpPr>
        <p:spPr bwMode="auto">
          <a:xfrm>
            <a:off x="1570718" y="1013279"/>
            <a:ext cx="87280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spcBef>
                <a:spcPct val="50000"/>
              </a:spcBef>
            </a:pPr>
            <a:r>
              <a:rPr lang="en-US" altLang="en-US" sz="3200">
                <a:solidFill>
                  <a:srgbClr val="FF0000"/>
                </a:solidFill>
                <a:latin typeface="Times New Roman" panose="02020603050405020304" pitchFamily="18" charset="0"/>
                <a:cs typeface="Times New Roman" panose="02020603050405020304" pitchFamily="18" charset="0"/>
              </a:rPr>
              <a:t>Em có nhận xét gì về các câu hỏi sau:</a:t>
            </a:r>
          </a:p>
        </p:txBody>
      </p:sp>
      <p:sp>
        <p:nvSpPr>
          <p:cNvPr id="11" name="Text Box 6"/>
          <p:cNvSpPr txBox="1">
            <a:spLocks noChangeArrowheads="1"/>
          </p:cNvSpPr>
          <p:nvPr/>
        </p:nvSpPr>
        <p:spPr bwMode="auto">
          <a:xfrm>
            <a:off x="1484993" y="1810204"/>
            <a:ext cx="908140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r>
              <a:rPr lang="en-US" altLang="en-US" sz="3200" b="0">
                <a:solidFill>
                  <a:schemeClr val="tx1"/>
                </a:solidFill>
                <a:latin typeface="Times New Roman" panose="02020603050405020304" pitchFamily="18" charset="0"/>
                <a:cs typeface="Times New Roman" panose="02020603050405020304" pitchFamily="18" charset="0"/>
              </a:rPr>
              <a:t>– Tại sao cả tháng nay chẳng thấy cậu mặc chiếc áo mới nào?</a:t>
            </a:r>
          </a:p>
          <a:p>
            <a:pPr algn="just" eaLnBrk="1" hangingPunct="1"/>
            <a:endParaRPr lang="en-US" altLang="en-US" sz="3200" b="0">
              <a:latin typeface="Times New Roman" panose="02020603050405020304" pitchFamily="18" charset="0"/>
              <a:cs typeface="Times New Roman" panose="02020603050405020304" pitchFamily="18" charset="0"/>
            </a:endParaRPr>
          </a:p>
        </p:txBody>
      </p:sp>
      <p:sp>
        <p:nvSpPr>
          <p:cNvPr id="12" name="Text Box 15"/>
          <p:cNvSpPr txBox="1">
            <a:spLocks noChangeArrowheads="1"/>
          </p:cNvSpPr>
          <p:nvPr/>
        </p:nvSpPr>
        <p:spPr bwMode="auto">
          <a:xfrm>
            <a:off x="1484993" y="3181804"/>
            <a:ext cx="9081406" cy="1569660"/>
          </a:xfrm>
          <a:prstGeom prst="rect">
            <a:avLst/>
          </a:prstGeom>
          <a:noFill/>
          <a:ln>
            <a:noFill/>
          </a:ln>
        </p:spPr>
        <p:txBody>
          <a:bodyPr wrap="square">
            <a:spAutoFit/>
          </a:bodyPr>
          <a:lstStyle>
            <a:lvl1pPr eaLnBrk="0" hangingPunct="0">
              <a:defRPr sz="2800" b="1">
                <a:solidFill>
                  <a:srgbClr val="0000CC"/>
                </a:solidFill>
                <a:latin typeface="Arial" charset="0"/>
              </a:defRPr>
            </a:lvl1pPr>
            <a:lvl2pPr marL="742950" indent="-285750" eaLnBrk="0" hangingPunct="0">
              <a:defRPr sz="2800" b="1">
                <a:solidFill>
                  <a:srgbClr val="0000CC"/>
                </a:solidFill>
                <a:latin typeface="Arial" charset="0"/>
              </a:defRPr>
            </a:lvl2pPr>
            <a:lvl3pPr marL="1143000" indent="-228600" eaLnBrk="0" hangingPunct="0">
              <a:defRPr sz="2800" b="1">
                <a:solidFill>
                  <a:srgbClr val="0000CC"/>
                </a:solidFill>
                <a:latin typeface="Arial" charset="0"/>
              </a:defRPr>
            </a:lvl3pPr>
            <a:lvl4pPr marL="1600200" indent="-228600" eaLnBrk="0" hangingPunct="0">
              <a:defRPr sz="2800" b="1">
                <a:solidFill>
                  <a:srgbClr val="0000CC"/>
                </a:solidFill>
                <a:latin typeface="Arial" charset="0"/>
              </a:defRPr>
            </a:lvl4pPr>
            <a:lvl5pPr marL="2057400" indent="-228600" eaLnBrk="0" hangingPunct="0">
              <a:defRPr sz="2800" b="1">
                <a:solidFill>
                  <a:srgbClr val="0000CC"/>
                </a:solidFill>
                <a:latin typeface="Arial" charset="0"/>
              </a:defRPr>
            </a:lvl5pPr>
            <a:lvl6pPr marL="2514600" indent="-228600" eaLnBrk="0" fontAlgn="base" hangingPunct="0">
              <a:spcBef>
                <a:spcPct val="0"/>
              </a:spcBef>
              <a:spcAft>
                <a:spcPct val="0"/>
              </a:spcAft>
              <a:defRPr sz="2800" b="1">
                <a:solidFill>
                  <a:srgbClr val="0000CC"/>
                </a:solidFill>
                <a:latin typeface="Arial" charset="0"/>
              </a:defRPr>
            </a:lvl6pPr>
            <a:lvl7pPr marL="2971800" indent="-228600" eaLnBrk="0" fontAlgn="base" hangingPunct="0">
              <a:spcBef>
                <a:spcPct val="0"/>
              </a:spcBef>
              <a:spcAft>
                <a:spcPct val="0"/>
              </a:spcAft>
              <a:defRPr sz="2800" b="1">
                <a:solidFill>
                  <a:srgbClr val="0000CC"/>
                </a:solidFill>
                <a:latin typeface="Arial" charset="0"/>
              </a:defRPr>
            </a:lvl7pPr>
            <a:lvl8pPr marL="3429000" indent="-228600" eaLnBrk="0" fontAlgn="base" hangingPunct="0">
              <a:spcBef>
                <a:spcPct val="0"/>
              </a:spcBef>
              <a:spcAft>
                <a:spcPct val="0"/>
              </a:spcAft>
              <a:defRPr sz="2800" b="1">
                <a:solidFill>
                  <a:srgbClr val="0000CC"/>
                </a:solidFill>
                <a:latin typeface="Arial" charset="0"/>
              </a:defRPr>
            </a:lvl8pPr>
            <a:lvl9pPr marL="3886200" indent="-228600" eaLnBrk="0" fontAlgn="base" hangingPunct="0">
              <a:spcBef>
                <a:spcPct val="0"/>
              </a:spcBef>
              <a:spcAft>
                <a:spcPct val="0"/>
              </a:spcAft>
              <a:defRPr sz="2800" b="1">
                <a:solidFill>
                  <a:srgbClr val="0000CC"/>
                </a:solidFill>
                <a:latin typeface="Arial" charset="0"/>
              </a:defRPr>
            </a:lvl9pPr>
          </a:lstStyle>
          <a:p>
            <a:pPr algn="just" eaLnBrk="1" hangingPunct="1">
              <a:defRPr/>
            </a:pP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Nhà</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chị</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không</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có</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xe</a:t>
            </a:r>
            <a:r>
              <a:rPr lang="en-US" sz="3200" b="0" dirty="0">
                <a:solidFill>
                  <a:schemeClr val="tx1"/>
                </a:solidFill>
                <a:latin typeface="Times New Roman" pitchFamily="18" charset="0"/>
                <a:cs typeface="Times New Roman" pitchFamily="18" charset="0"/>
              </a:rPr>
              <a:t> hay </a:t>
            </a:r>
            <a:r>
              <a:rPr lang="en-US" sz="3200" b="0" dirty="0" err="1">
                <a:solidFill>
                  <a:schemeClr val="tx1"/>
                </a:solidFill>
                <a:latin typeface="Times New Roman" pitchFamily="18" charset="0"/>
                <a:cs typeface="Times New Roman" pitchFamily="18" charset="0"/>
              </a:rPr>
              <a:t>sao</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mà</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cứ</a:t>
            </a:r>
            <a:r>
              <a:rPr lang="en-US" sz="3200" b="0" dirty="0">
                <a:solidFill>
                  <a:schemeClr val="tx1"/>
                </a:solidFill>
                <a:latin typeface="Times New Roman" pitchFamily="18" charset="0"/>
                <a:cs typeface="Times New Roman" pitchFamily="18" charset="0"/>
              </a:rPr>
              <a:t> sang </a:t>
            </a:r>
            <a:r>
              <a:rPr lang="en-US" sz="3200" b="0" dirty="0" err="1">
                <a:solidFill>
                  <a:schemeClr val="tx1"/>
                </a:solidFill>
                <a:latin typeface="Times New Roman" pitchFamily="18" charset="0"/>
                <a:cs typeface="Times New Roman" pitchFamily="18" charset="0"/>
              </a:rPr>
              <a:t>nhà</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em</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mượn</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xe</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vậy</a:t>
            </a:r>
            <a:r>
              <a:rPr lang="en-US" sz="3200" b="0" dirty="0">
                <a:solidFill>
                  <a:schemeClr val="tx1"/>
                </a:solidFill>
                <a:latin typeface="Times New Roman" pitchFamily="18" charset="0"/>
                <a:cs typeface="Times New Roman" pitchFamily="18" charset="0"/>
              </a:rPr>
              <a:t>?</a:t>
            </a:r>
          </a:p>
          <a:p>
            <a:pPr algn="just" eaLnBrk="1" hangingPunct="1">
              <a:defRPr/>
            </a:pPr>
            <a:endParaRPr lang="en-US" sz="3200" b="0" dirty="0">
              <a:latin typeface="Times New Roman" pitchFamily="18" charset="0"/>
              <a:cs typeface="Times New Roman" pitchFamily="18" charset="0"/>
            </a:endParaRPr>
          </a:p>
        </p:txBody>
      </p:sp>
      <p:sp>
        <p:nvSpPr>
          <p:cNvPr id="13" name="Text Box 16"/>
          <p:cNvSpPr txBox="1">
            <a:spLocks noChangeArrowheads="1"/>
          </p:cNvSpPr>
          <p:nvPr/>
        </p:nvSpPr>
        <p:spPr bwMode="auto">
          <a:xfrm>
            <a:off x="1418318" y="4535942"/>
            <a:ext cx="914808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r>
              <a:rPr lang="en-US" altLang="en-US" sz="3200" b="0">
                <a:solidFill>
                  <a:schemeClr val="tx1"/>
                </a:solidFill>
                <a:latin typeface="Times New Roman" panose="02020603050405020304" pitchFamily="18" charset="0"/>
                <a:cs typeface="Times New Roman" panose="02020603050405020304" pitchFamily="18" charset="0"/>
              </a:rPr>
              <a:t>– Chú ơi, sao chú cứ dùng mãi chiếc ti vi cũ này thế?</a:t>
            </a:r>
          </a:p>
          <a:p>
            <a:pPr algn="just" eaLnBrk="1" hangingPunct="1"/>
            <a:endParaRPr lang="en-US" altLang="en-US" sz="3200" b="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430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lt">
                                    <p:tmPct val="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iterate type="lt">
                                    <p:tmPct val="0"/>
                                  </p:iterate>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iterate type="lt">
                                    <p:tmPct val="0"/>
                                  </p:iterate>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1977798" y="1770289"/>
            <a:ext cx="875551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spcBef>
                <a:spcPct val="50000"/>
              </a:spcBef>
            </a:pPr>
            <a:r>
              <a:rPr lang="en-US" altLang="en-US" sz="3200">
                <a:solidFill>
                  <a:srgbClr val="FF0000"/>
                </a:solidFill>
                <a:latin typeface="Times New Roman" panose="02020603050405020304" pitchFamily="18" charset="0"/>
                <a:cs typeface="Times New Roman" panose="02020603050405020304" pitchFamily="18" charset="0"/>
              </a:rPr>
              <a:t>Theo em, để giữ lịch sự, cần tránh hỏi những câu hỏi có nội dung như thế nào?</a:t>
            </a:r>
          </a:p>
        </p:txBody>
      </p:sp>
      <p:sp>
        <p:nvSpPr>
          <p:cNvPr id="7" name="Text Box 7"/>
          <p:cNvSpPr txBox="1">
            <a:spLocks noChangeArrowheads="1"/>
          </p:cNvSpPr>
          <p:nvPr/>
        </p:nvSpPr>
        <p:spPr bwMode="auto">
          <a:xfrm>
            <a:off x="1977798" y="3101295"/>
            <a:ext cx="875551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spcBef>
                <a:spcPct val="50000"/>
              </a:spcBef>
            </a:pPr>
            <a:r>
              <a:rPr lang="en-US" altLang="en-US" sz="3200" b="0">
                <a:solidFill>
                  <a:schemeClr val="tx1"/>
                </a:solidFill>
                <a:latin typeface="Times New Roman" panose="02020603050405020304" pitchFamily="18" charset="0"/>
                <a:cs typeface="Times New Roman" panose="02020603050405020304" pitchFamily="18" charset="0"/>
              </a:rPr>
              <a:t>Khi hỏi chúng ta cần tránh những câu hỏi làm phiền lòng người khác, những câu hỏi chạm vào lòng tự ái hay nỗi đau của người khác.</a:t>
            </a:r>
          </a:p>
        </p:txBody>
      </p:sp>
    </p:spTree>
    <p:extLst>
      <p:ext uri="{BB962C8B-B14F-4D97-AF65-F5344CB8AC3E}">
        <p14:creationId xmlns:p14="http://schemas.microsoft.com/office/powerpoint/2010/main" val="227111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56934"/>
                <a:ext cx="1025979" cy="87149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Ghi nhớ</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15988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865086" y="1705430"/>
            <a:ext cx="8763000" cy="3539430"/>
          </a:xfrm>
          <a:prstGeom prst="rect">
            <a:avLst/>
          </a:prstGeom>
          <a:solidFill>
            <a:schemeClr val="accent1">
              <a:lumMod val="40000"/>
              <a:lumOff val="60000"/>
            </a:schemeClr>
          </a:solidFill>
          <a:ln w="28575">
            <a:noFill/>
            <a:miter lim="800000"/>
            <a:headEnd/>
            <a:tailEnd/>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0" indent="0" algn="just">
              <a:spcBef>
                <a:spcPct val="50000"/>
              </a:spcBef>
            </a:pPr>
            <a:r>
              <a:rPr lang="en-US" sz="3200">
                <a:latin typeface="Times New Roman" pitchFamily="18" charset="0"/>
              </a:rPr>
              <a:t>      </a:t>
            </a:r>
            <a:r>
              <a:rPr lang="vi-VN" sz="3200">
                <a:latin typeface="Times New Roman" pitchFamily="18" charset="0"/>
              </a:rPr>
              <a:t>Khi hỏi chuyện người khác, cần giữ phép lịch sự. Cụ  thể là:</a:t>
            </a:r>
          </a:p>
          <a:p>
            <a:pPr marL="0" indent="0" algn="just">
              <a:spcBef>
                <a:spcPct val="50000"/>
              </a:spcBef>
            </a:pPr>
            <a:r>
              <a:rPr lang="vi-VN" sz="3200">
                <a:latin typeface="Times New Roman" pitchFamily="18" charset="0"/>
              </a:rPr>
              <a:t>1.</a:t>
            </a:r>
            <a:r>
              <a:rPr lang="en-US" sz="3200">
                <a:latin typeface="Times New Roman" pitchFamily="18" charset="0"/>
              </a:rPr>
              <a:t> </a:t>
            </a:r>
            <a:r>
              <a:rPr lang="vi-VN" sz="3200">
                <a:latin typeface="Times New Roman" pitchFamily="18" charset="0"/>
              </a:rPr>
              <a:t>Cần thưa gửi, xưng hô cho phù hợp với quan hệ giữa mình và người được hỏi.</a:t>
            </a:r>
          </a:p>
          <a:p>
            <a:pPr marL="0" indent="0" algn="just">
              <a:spcBef>
                <a:spcPct val="50000"/>
              </a:spcBef>
            </a:pPr>
            <a:r>
              <a:rPr lang="vi-VN" sz="3200">
                <a:latin typeface="Times New Roman" pitchFamily="18" charset="0"/>
              </a:rPr>
              <a:t>2.</a:t>
            </a:r>
            <a:r>
              <a:rPr lang="en-US" sz="3200">
                <a:latin typeface="Times New Roman" pitchFamily="18" charset="0"/>
              </a:rPr>
              <a:t> </a:t>
            </a:r>
            <a:r>
              <a:rPr lang="vi-VN" sz="3200">
                <a:latin typeface="Times New Roman" pitchFamily="18" charset="0"/>
              </a:rPr>
              <a:t>Cần tránh những câu hỏi làm phiền lòng người khác.</a:t>
            </a:r>
          </a:p>
        </p:txBody>
      </p:sp>
      <p:sp>
        <p:nvSpPr>
          <p:cNvPr id="4" name="TextBox 4"/>
          <p:cNvSpPr txBox="1">
            <a:spLocks noChangeArrowheads="1"/>
          </p:cNvSpPr>
          <p:nvPr/>
        </p:nvSpPr>
        <p:spPr bwMode="auto">
          <a:xfrm>
            <a:off x="1153203" y="788893"/>
            <a:ext cx="2971800" cy="584775"/>
          </a:xfrm>
          <a:prstGeom prst="rect">
            <a:avLst/>
          </a:prstGeom>
          <a:noFill/>
          <a:ln w="9525">
            <a:noFill/>
            <a:miter lim="800000"/>
            <a:headEnd/>
            <a:tailEnd/>
          </a:ln>
        </p:spPr>
        <p:txBody>
          <a:bodyPr wrap="square">
            <a:spAutoFit/>
          </a:bodyPr>
          <a:lstStyle/>
          <a:p>
            <a:r>
              <a:rPr lang="en-US" sz="3200" b="1" dirty="0">
                <a:solidFill>
                  <a:srgbClr val="FF0000"/>
                </a:solidFill>
                <a:latin typeface="Times New Roman" pitchFamily="18" charset="0"/>
                <a:cs typeface="Times New Roman" pitchFamily="18" charset="0"/>
              </a:rPr>
              <a:t>II. </a:t>
            </a:r>
            <a:r>
              <a:rPr lang="en-US" sz="3200" b="1" dirty="0" err="1">
                <a:solidFill>
                  <a:srgbClr val="FF0000"/>
                </a:solidFill>
                <a:latin typeface="Times New Roman" pitchFamily="18" charset="0"/>
                <a:cs typeface="Times New Roman" pitchFamily="18" charset="0"/>
              </a:rPr>
              <a:t>Ghi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nhớ</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352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464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2420258" y="2844800"/>
            <a:ext cx="6480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eaLnBrk="1" hangingPunct="1">
              <a:spcBef>
                <a:spcPct val="50000"/>
              </a:spcBef>
            </a:pPr>
            <a:endParaRPr lang="vi-VN" altLang="en-US">
              <a:latin typeface="Times New Roman" panose="02020603050405020304" pitchFamily="18" charset="0"/>
              <a:cs typeface="Times New Roman" panose="02020603050405020304" pitchFamily="18" charset="0"/>
            </a:endParaRPr>
          </a:p>
        </p:txBody>
      </p:sp>
      <p:sp>
        <p:nvSpPr>
          <p:cNvPr id="6" name="Text Box 7"/>
          <p:cNvSpPr txBox="1">
            <a:spLocks noChangeArrowheads="1"/>
          </p:cNvSpPr>
          <p:nvPr/>
        </p:nvSpPr>
        <p:spPr bwMode="auto">
          <a:xfrm>
            <a:off x="1005340" y="731838"/>
            <a:ext cx="10269309"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spcBef>
                <a:spcPct val="50000"/>
              </a:spcBef>
            </a:pPr>
            <a:r>
              <a:rPr lang="en-US" altLang="en-US">
                <a:solidFill>
                  <a:schemeClr val="tx1"/>
                </a:solidFill>
                <a:latin typeface="Times New Roman" panose="02020603050405020304" pitchFamily="18" charset="0"/>
                <a:cs typeface="Times New Roman" panose="02020603050405020304" pitchFamily="18" charset="0"/>
              </a:rPr>
              <a:t>Bài 1. Cách hỏi và đáp trong mỗi đoạn đối thoại dưới đây thể hiện quan hệ giữa các nhân vật và tính cách của mỗi nhân vật như thế nào?</a:t>
            </a:r>
          </a:p>
        </p:txBody>
      </p:sp>
      <p:sp>
        <p:nvSpPr>
          <p:cNvPr id="12" name="Line 20"/>
          <p:cNvSpPr>
            <a:spLocks noChangeShapeType="1"/>
          </p:cNvSpPr>
          <p:nvPr/>
        </p:nvSpPr>
        <p:spPr bwMode="auto">
          <a:xfrm>
            <a:off x="2985866" y="1177246"/>
            <a:ext cx="531811"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20"/>
          <p:cNvSpPr>
            <a:spLocks noChangeShapeType="1"/>
          </p:cNvSpPr>
          <p:nvPr/>
        </p:nvSpPr>
        <p:spPr bwMode="auto">
          <a:xfrm>
            <a:off x="4008553" y="1177246"/>
            <a:ext cx="575353"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20"/>
          <p:cNvSpPr>
            <a:spLocks noChangeShapeType="1"/>
          </p:cNvSpPr>
          <p:nvPr/>
        </p:nvSpPr>
        <p:spPr bwMode="auto">
          <a:xfrm>
            <a:off x="7059161" y="1177246"/>
            <a:ext cx="1315582"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20"/>
          <p:cNvSpPr>
            <a:spLocks noChangeShapeType="1"/>
          </p:cNvSpPr>
          <p:nvPr/>
        </p:nvSpPr>
        <p:spPr bwMode="auto">
          <a:xfrm>
            <a:off x="1109894" y="1614262"/>
            <a:ext cx="1281336"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20"/>
          <p:cNvSpPr>
            <a:spLocks noChangeShapeType="1"/>
          </p:cNvSpPr>
          <p:nvPr/>
        </p:nvSpPr>
        <p:spPr bwMode="auto">
          <a:xfrm>
            <a:off x="5660345" y="1614262"/>
            <a:ext cx="1446210"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Rectangle 1"/>
          <p:cNvSpPr/>
          <p:nvPr/>
        </p:nvSpPr>
        <p:spPr>
          <a:xfrm>
            <a:off x="1005340" y="2254201"/>
            <a:ext cx="10000343" cy="3847207"/>
          </a:xfrm>
          <a:prstGeom prst="rect">
            <a:avLst/>
          </a:prstGeom>
        </p:spPr>
        <p:txBody>
          <a:bodyPr wrap="square">
            <a:spAutoFit/>
          </a:bodyPr>
          <a:lstStyle/>
          <a:p>
            <a:pPr algn="just">
              <a:spcBef>
                <a:spcPct val="50000"/>
              </a:spcBef>
            </a:pPr>
            <a:r>
              <a:rPr lang="en-US" altLang="en-US" sz="2800">
                <a:latin typeface="Times New Roman" panose="02020603050405020304" pitchFamily="18" charset="0"/>
                <a:cs typeface="Times New Roman" panose="02020603050405020304" pitchFamily="18" charset="0"/>
              </a:rPr>
              <a:t>a.  Ông bố dắt con đến gặp thầy giáo để xin học. Thầy Rơ-nê đã già, mái tóc ngả màu xám, da nhăn nheo, nhưng đi lại vẫn nhanh nhẹn… Thầy hỏi:</a:t>
            </a:r>
          </a:p>
          <a:p>
            <a:pPr algn="just"/>
            <a:r>
              <a:rPr lang="en-US" altLang="en-US" sz="2800">
                <a:latin typeface="Times New Roman" panose="02020603050405020304" pitchFamily="18" charset="0"/>
                <a:cs typeface="Times New Roman" panose="02020603050405020304" pitchFamily="18" charset="0"/>
              </a:rPr>
              <a:t>     - Con tên là gì?</a:t>
            </a:r>
          </a:p>
          <a:p>
            <a:pPr algn="just"/>
            <a:r>
              <a:rPr lang="en-US" altLang="en-US" sz="2800">
                <a:latin typeface="Times New Roman" panose="02020603050405020304" pitchFamily="18" charset="0"/>
                <a:cs typeface="Times New Roman" panose="02020603050405020304" pitchFamily="18" charset="0"/>
              </a:rPr>
              <a:t>     Ông Giô-dép liếc mắt nhìn Lu-i, có ý bảo con trả lời.</a:t>
            </a:r>
          </a:p>
          <a:p>
            <a:pPr algn="just"/>
            <a:r>
              <a:rPr lang="en-US" altLang="en-US" sz="2800">
                <a:latin typeface="Times New Roman" panose="02020603050405020304" pitchFamily="18" charset="0"/>
                <a:cs typeface="Times New Roman" panose="02020603050405020304" pitchFamily="18" charset="0"/>
              </a:rPr>
              <a:t>     - Thưa thầy, con là Lu-i Pa-xtơ ạ.</a:t>
            </a:r>
          </a:p>
          <a:p>
            <a:pPr algn="just"/>
            <a:r>
              <a:rPr lang="en-US" altLang="en-US" sz="2800">
                <a:latin typeface="Times New Roman" panose="02020603050405020304" pitchFamily="18" charset="0"/>
                <a:cs typeface="Times New Roman" panose="02020603050405020304" pitchFamily="18" charset="0"/>
              </a:rPr>
              <a:t>     - Con đã muốn đi học chưa hay còn thích chơi?</a:t>
            </a:r>
          </a:p>
          <a:p>
            <a:pPr algn="just"/>
            <a:r>
              <a:rPr lang="en-US" altLang="en-US" sz="2800">
                <a:latin typeface="Times New Roman" panose="02020603050405020304" pitchFamily="18" charset="0"/>
                <a:cs typeface="Times New Roman" panose="02020603050405020304" pitchFamily="18" charset="0"/>
              </a:rPr>
              <a:t>     - Thưa thầy con muốn đi học ạ.</a:t>
            </a:r>
          </a:p>
          <a:p>
            <a:pPr algn="just"/>
            <a:r>
              <a:rPr lang="en-US" altLang="en-US" sz="2000">
                <a:solidFill>
                  <a:schemeClr val="tx2"/>
                </a:solidFill>
                <a:latin typeface="Times New Roman" panose="02020603050405020304" pitchFamily="18" charset="0"/>
                <a:cs typeface="Times New Roman" panose="02020603050405020304" pitchFamily="18" charset="0"/>
              </a:rPr>
              <a:t>							                 </a:t>
            </a:r>
            <a:r>
              <a:rPr lang="en-US" altLang="en-US" sz="2000" i="1">
                <a:solidFill>
                  <a:schemeClr val="tx2"/>
                </a:solidFill>
                <a:latin typeface="Times New Roman" panose="02020603050405020304" pitchFamily="18" charset="0"/>
                <a:cs typeface="Times New Roman" panose="02020603050405020304" pitchFamily="18" charset="0"/>
              </a:rPr>
              <a:t>Theo</a:t>
            </a:r>
            <a:r>
              <a:rPr lang="en-US" altLang="en-US" sz="2000">
                <a:solidFill>
                  <a:schemeClr val="tx2"/>
                </a:solidFill>
                <a:latin typeface="Times New Roman" panose="02020603050405020304" pitchFamily="18" charset="0"/>
                <a:cs typeface="Times New Roman" panose="02020603050405020304" pitchFamily="18" charset="0"/>
              </a:rPr>
              <a:t> </a:t>
            </a:r>
            <a:r>
              <a:rPr lang="en-US" altLang="en-US" sz="2000" b="1">
                <a:solidFill>
                  <a:schemeClr val="tx2"/>
                </a:solidFill>
                <a:latin typeface="Times New Roman" panose="02020603050405020304" pitchFamily="18" charset="0"/>
                <a:cs typeface="Times New Roman" panose="02020603050405020304" pitchFamily="18" charset="0"/>
              </a:rPr>
              <a:t>ĐỨC HOÀI</a:t>
            </a:r>
            <a:endParaRPr lang="en-US" sz="2000" b="1"/>
          </a:p>
        </p:txBody>
      </p:sp>
    </p:spTree>
    <p:extLst>
      <p:ext uri="{BB962C8B-B14F-4D97-AF65-F5344CB8AC3E}">
        <p14:creationId xmlns:p14="http://schemas.microsoft.com/office/powerpoint/2010/main" val="413871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2463800" y="2989943"/>
            <a:ext cx="6480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eaLnBrk="1" hangingPunct="1">
              <a:spcBef>
                <a:spcPct val="50000"/>
              </a:spcBef>
            </a:pPr>
            <a:endParaRPr lang="vi-VN" altLang="en-US">
              <a:latin typeface="Times New Roman" panose="02020603050405020304" pitchFamily="18" charset="0"/>
              <a:cs typeface="Times New Roman" panose="02020603050405020304" pitchFamily="18" charset="0"/>
            </a:endParaRPr>
          </a:p>
        </p:txBody>
      </p:sp>
      <p:sp>
        <p:nvSpPr>
          <p:cNvPr id="6" name="Text Box 7"/>
          <p:cNvSpPr txBox="1">
            <a:spLocks noChangeArrowheads="1"/>
          </p:cNvSpPr>
          <p:nvPr/>
        </p:nvSpPr>
        <p:spPr bwMode="auto">
          <a:xfrm>
            <a:off x="1048882" y="876981"/>
            <a:ext cx="10269309"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spcBef>
                <a:spcPct val="50000"/>
              </a:spcBef>
            </a:pPr>
            <a:r>
              <a:rPr lang="en-US" altLang="en-US">
                <a:solidFill>
                  <a:schemeClr val="tx1"/>
                </a:solidFill>
                <a:latin typeface="Times New Roman" panose="02020603050405020304" pitchFamily="18" charset="0"/>
                <a:cs typeface="Times New Roman" panose="02020603050405020304" pitchFamily="18" charset="0"/>
              </a:rPr>
              <a:t>Bài 1. Cách hỏi và đáp trong mỗi đoạn đối thoại dưới đây thể hiện quan hệ giữa các nhân vật và tính cách của mỗi nhân vật như thế nào?</a:t>
            </a:r>
          </a:p>
        </p:txBody>
      </p:sp>
      <p:sp>
        <p:nvSpPr>
          <p:cNvPr id="12" name="Line 20"/>
          <p:cNvSpPr>
            <a:spLocks noChangeShapeType="1"/>
          </p:cNvSpPr>
          <p:nvPr/>
        </p:nvSpPr>
        <p:spPr bwMode="auto">
          <a:xfrm>
            <a:off x="3029408" y="1322389"/>
            <a:ext cx="531811"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20"/>
          <p:cNvSpPr>
            <a:spLocks noChangeShapeType="1"/>
          </p:cNvSpPr>
          <p:nvPr/>
        </p:nvSpPr>
        <p:spPr bwMode="auto">
          <a:xfrm>
            <a:off x="4052095" y="1322389"/>
            <a:ext cx="575353"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20"/>
          <p:cNvSpPr>
            <a:spLocks noChangeShapeType="1"/>
          </p:cNvSpPr>
          <p:nvPr/>
        </p:nvSpPr>
        <p:spPr bwMode="auto">
          <a:xfrm>
            <a:off x="7102703" y="1322389"/>
            <a:ext cx="1315582"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20"/>
          <p:cNvSpPr>
            <a:spLocks noChangeShapeType="1"/>
          </p:cNvSpPr>
          <p:nvPr/>
        </p:nvSpPr>
        <p:spPr bwMode="auto">
          <a:xfrm>
            <a:off x="1153436" y="1759405"/>
            <a:ext cx="1281336"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20"/>
          <p:cNvSpPr>
            <a:spLocks noChangeShapeType="1"/>
          </p:cNvSpPr>
          <p:nvPr/>
        </p:nvSpPr>
        <p:spPr bwMode="auto">
          <a:xfrm>
            <a:off x="5703887" y="1759405"/>
            <a:ext cx="1446210"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Rectangle 1"/>
          <p:cNvSpPr/>
          <p:nvPr/>
        </p:nvSpPr>
        <p:spPr>
          <a:xfrm>
            <a:off x="1183366" y="2181630"/>
            <a:ext cx="10000343" cy="3847207"/>
          </a:xfrm>
          <a:prstGeom prst="rect">
            <a:avLst/>
          </a:prstGeom>
        </p:spPr>
        <p:txBody>
          <a:bodyPr wrap="square">
            <a:spAutoFit/>
          </a:bodyPr>
          <a:lstStyle/>
          <a:p>
            <a:pPr algn="just">
              <a:spcBef>
                <a:spcPct val="50000"/>
              </a:spcBef>
            </a:pPr>
            <a:r>
              <a:rPr lang="en-US" altLang="en-US" sz="2800">
                <a:latin typeface="Times New Roman" panose="02020603050405020304" pitchFamily="18" charset="0"/>
                <a:cs typeface="Times New Roman" panose="02020603050405020304" pitchFamily="18" charset="0"/>
              </a:rPr>
              <a:t>a.  Ông bố dắt con đến gặp thầy giáo để xin học. Thầy Rơ-nê đã già, mái tóc ngả màu xám, da nhăn nheo, nhưng đi lại vẫn nhanh nhẹn… Thầy hỏi:</a:t>
            </a:r>
          </a:p>
          <a:p>
            <a:pPr algn="just"/>
            <a:r>
              <a:rPr lang="en-US" altLang="en-US" sz="2800">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 Con tên là gì?</a:t>
            </a:r>
          </a:p>
          <a:p>
            <a:pPr algn="just"/>
            <a:r>
              <a:rPr lang="en-US" altLang="en-US" sz="2800">
                <a:latin typeface="Times New Roman" panose="02020603050405020304" pitchFamily="18" charset="0"/>
                <a:cs typeface="Times New Roman" panose="02020603050405020304" pitchFamily="18" charset="0"/>
              </a:rPr>
              <a:t>     Ông Giô-dép liếc mắt nhìn Lu-i, có ý bảo con trả lời.</a:t>
            </a:r>
          </a:p>
          <a:p>
            <a:pPr algn="just"/>
            <a:r>
              <a:rPr lang="en-US" altLang="en-US" sz="2800">
                <a:latin typeface="Times New Roman" panose="02020603050405020304" pitchFamily="18" charset="0"/>
                <a:cs typeface="Times New Roman" panose="02020603050405020304" pitchFamily="18" charset="0"/>
              </a:rPr>
              <a:t>     </a:t>
            </a:r>
            <a:r>
              <a:rPr lang="en-US" altLang="en-US" sz="2800" b="1">
                <a:solidFill>
                  <a:srgbClr val="00B050"/>
                </a:solidFill>
                <a:latin typeface="Times New Roman" panose="02020603050405020304" pitchFamily="18" charset="0"/>
                <a:cs typeface="Times New Roman" panose="02020603050405020304" pitchFamily="18" charset="0"/>
              </a:rPr>
              <a:t>- Thưa thầy, con là Lu-i Pa-xtơ ạ.</a:t>
            </a:r>
          </a:p>
          <a:p>
            <a:pPr algn="just"/>
            <a:r>
              <a:rPr lang="en-US" altLang="en-US" sz="2800" b="1">
                <a:solidFill>
                  <a:srgbClr val="FF0000"/>
                </a:solidFill>
                <a:latin typeface="Times New Roman" panose="02020603050405020304" pitchFamily="18" charset="0"/>
                <a:cs typeface="Times New Roman" panose="02020603050405020304" pitchFamily="18" charset="0"/>
              </a:rPr>
              <a:t>     - Con đã muốn đi học chưa hay còn thích chơi?</a:t>
            </a:r>
          </a:p>
          <a:p>
            <a:pPr algn="just"/>
            <a:r>
              <a:rPr lang="en-US" altLang="en-US" sz="2800">
                <a:latin typeface="Times New Roman" panose="02020603050405020304" pitchFamily="18" charset="0"/>
                <a:cs typeface="Times New Roman" panose="02020603050405020304" pitchFamily="18" charset="0"/>
              </a:rPr>
              <a:t>     </a:t>
            </a:r>
            <a:r>
              <a:rPr lang="en-US" altLang="en-US" sz="2800" b="1">
                <a:solidFill>
                  <a:srgbClr val="00B050"/>
                </a:solidFill>
                <a:latin typeface="Times New Roman" panose="02020603050405020304" pitchFamily="18" charset="0"/>
                <a:cs typeface="Times New Roman" panose="02020603050405020304" pitchFamily="18" charset="0"/>
              </a:rPr>
              <a:t>- Thưa thầy con muốn đi học ạ.</a:t>
            </a:r>
          </a:p>
          <a:p>
            <a:pPr algn="just"/>
            <a:r>
              <a:rPr lang="en-US" altLang="en-US" sz="2000">
                <a:solidFill>
                  <a:schemeClr val="tx2"/>
                </a:solidFill>
                <a:latin typeface="Times New Roman" panose="02020603050405020304" pitchFamily="18" charset="0"/>
                <a:cs typeface="Times New Roman" panose="02020603050405020304" pitchFamily="18" charset="0"/>
              </a:rPr>
              <a:t>							                 </a:t>
            </a:r>
            <a:r>
              <a:rPr lang="en-US" altLang="en-US" sz="2000" i="1">
                <a:solidFill>
                  <a:schemeClr val="tx2"/>
                </a:solidFill>
                <a:latin typeface="Times New Roman" panose="02020603050405020304" pitchFamily="18" charset="0"/>
                <a:cs typeface="Times New Roman" panose="02020603050405020304" pitchFamily="18" charset="0"/>
              </a:rPr>
              <a:t>Theo</a:t>
            </a:r>
            <a:r>
              <a:rPr lang="en-US" altLang="en-US" sz="2000">
                <a:solidFill>
                  <a:schemeClr val="tx2"/>
                </a:solidFill>
                <a:latin typeface="Times New Roman" panose="02020603050405020304" pitchFamily="18" charset="0"/>
                <a:cs typeface="Times New Roman" panose="02020603050405020304" pitchFamily="18" charset="0"/>
              </a:rPr>
              <a:t> </a:t>
            </a:r>
            <a:r>
              <a:rPr lang="en-US" altLang="en-US" sz="2000" b="1">
                <a:solidFill>
                  <a:schemeClr val="tx2"/>
                </a:solidFill>
                <a:latin typeface="Times New Roman" panose="02020603050405020304" pitchFamily="18" charset="0"/>
                <a:cs typeface="Times New Roman" panose="02020603050405020304" pitchFamily="18" charset="0"/>
              </a:rPr>
              <a:t>ĐỨC HOÀI</a:t>
            </a:r>
            <a:endParaRPr lang="en-US" sz="2000" b="1"/>
          </a:p>
        </p:txBody>
      </p:sp>
    </p:spTree>
    <p:extLst>
      <p:ext uri="{BB962C8B-B14F-4D97-AF65-F5344CB8AC3E}">
        <p14:creationId xmlns:p14="http://schemas.microsoft.com/office/powerpoint/2010/main" val="2848737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32363302"/>
              </p:ext>
            </p:extLst>
          </p:nvPr>
        </p:nvGraphicFramePr>
        <p:xfrm>
          <a:off x="1219200" y="1459894"/>
          <a:ext cx="9855200" cy="3200400"/>
        </p:xfrm>
        <a:graphic>
          <a:graphicData uri="http://schemas.openxmlformats.org/drawingml/2006/table">
            <a:tbl>
              <a:tblPr firstRow="1" bandRow="1">
                <a:tableStyleId>{5C22544A-7EE6-4342-B048-85BDC9FD1C3A}</a:tableStyleId>
              </a:tblPr>
              <a:tblGrid>
                <a:gridCol w="5050971">
                  <a:extLst>
                    <a:ext uri="{9D8B030D-6E8A-4147-A177-3AD203B41FA5}">
                      <a16:colId xmlns:a16="http://schemas.microsoft.com/office/drawing/2014/main" val="2919782300"/>
                    </a:ext>
                  </a:extLst>
                </a:gridCol>
                <a:gridCol w="4804229">
                  <a:extLst>
                    <a:ext uri="{9D8B030D-6E8A-4147-A177-3AD203B41FA5}">
                      <a16:colId xmlns:a16="http://schemas.microsoft.com/office/drawing/2014/main" val="3198844285"/>
                    </a:ext>
                  </a:extLst>
                </a:gridCol>
              </a:tblGrid>
              <a:tr h="370840">
                <a:tc>
                  <a:txBody>
                    <a:bodyPr/>
                    <a:lstStyle/>
                    <a:p>
                      <a:pPr algn="ctr"/>
                      <a:r>
                        <a:rPr lang="en-US" sz="3200" b="1">
                          <a:solidFill>
                            <a:schemeClr val="tx1"/>
                          </a:solidFill>
                          <a:latin typeface="Times New Roman" panose="02020603050405020304" pitchFamily="18" charset="0"/>
                          <a:cs typeface="Times New Roman" panose="02020603050405020304" pitchFamily="18" charset="0"/>
                        </a:rPr>
                        <a:t>Quan hệ</a:t>
                      </a:r>
                    </a:p>
                  </a:txBody>
                  <a:tcPr/>
                </a:tc>
                <a:tc>
                  <a:txBody>
                    <a:bodyPr/>
                    <a:lstStyle/>
                    <a:p>
                      <a:pPr algn="ctr"/>
                      <a:r>
                        <a:rPr lang="en-US" sz="3200" b="1">
                          <a:solidFill>
                            <a:schemeClr val="tx1"/>
                          </a:solidFill>
                          <a:latin typeface="Times New Roman" panose="02020603050405020304" pitchFamily="18" charset="0"/>
                          <a:cs typeface="Times New Roman" panose="02020603050405020304" pitchFamily="18" charset="0"/>
                        </a:rPr>
                        <a:t>Tính</a:t>
                      </a:r>
                      <a:r>
                        <a:rPr lang="en-US" sz="3200" b="1" baseline="0">
                          <a:solidFill>
                            <a:schemeClr val="tx1"/>
                          </a:solidFill>
                          <a:latin typeface="Times New Roman" panose="02020603050405020304" pitchFamily="18" charset="0"/>
                          <a:cs typeface="Times New Roman" panose="02020603050405020304" pitchFamily="18" charset="0"/>
                        </a:rPr>
                        <a:t> cách</a:t>
                      </a:r>
                      <a:endParaRPr lang="en-US" sz="3200" b="1">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54220999"/>
                  </a:ext>
                </a:extLst>
              </a:tr>
              <a:tr h="370840">
                <a:tc rowSpan="2">
                  <a:txBody>
                    <a:bodyPr/>
                    <a:lstStyle/>
                    <a:p>
                      <a:pPr marL="0" marR="0" indent="0" algn="just" defTabSz="457200" rtl="0" eaLnBrk="1" fontAlgn="auto" latinLnBrk="0" hangingPunct="1">
                        <a:lnSpc>
                          <a:spcPct val="100000"/>
                        </a:lnSpc>
                        <a:spcBef>
                          <a:spcPts val="0"/>
                        </a:spcBef>
                        <a:spcAft>
                          <a:spcPts val="0"/>
                        </a:spcAft>
                        <a:buClrTx/>
                        <a:buSzTx/>
                        <a:buFontTx/>
                        <a:buNone/>
                        <a:tabLst/>
                        <a:defRPr/>
                      </a:pPr>
                      <a:endParaRPr lang="en-US" altLang="en-US" sz="3200" b="1">
                        <a:solidFill>
                          <a:srgbClr val="004DE6"/>
                        </a:solidFill>
                        <a:latin typeface="Times New Roman" panose="02020603050405020304" pitchFamily="18" charset="0"/>
                      </a:endParaRPr>
                    </a:p>
                  </a:txBody>
                  <a:tcPr anchor="ctr"/>
                </a:tc>
                <a:tc>
                  <a:txBody>
                    <a:bodyPr/>
                    <a:lstStyle/>
                    <a:p>
                      <a:pPr algn="just"/>
                      <a:endParaRPr lang="en-US" sz="3200" b="0">
                        <a:solidFill>
                          <a:schemeClr val="tx1"/>
                        </a:solidFill>
                        <a:latin typeface="+mn-lt"/>
                        <a:cs typeface="Times New Roman" panose="02020603050405020304" pitchFamily="18" charset="0"/>
                      </a:endParaRPr>
                    </a:p>
                    <a:p>
                      <a:pPr algn="just"/>
                      <a:endParaRPr lang="vi-VN" sz="3200" b="0">
                        <a:solidFill>
                          <a:schemeClr val="tx1"/>
                        </a:solidFill>
                        <a:latin typeface="+mn-lt"/>
                        <a:cs typeface="Times New Roman" panose="02020603050405020304" pitchFamily="18" charset="0"/>
                      </a:endParaRPr>
                    </a:p>
                  </a:txBody>
                  <a:tcPr/>
                </a:tc>
                <a:extLst>
                  <a:ext uri="{0D108BD9-81ED-4DB2-BD59-A6C34878D82A}">
                    <a16:rowId xmlns:a16="http://schemas.microsoft.com/office/drawing/2014/main" val="4119824899"/>
                  </a:ext>
                </a:extLst>
              </a:tr>
              <a:tr h="370840">
                <a:tc vMerge="1">
                  <a:txBody>
                    <a:bodyPr/>
                    <a:lstStyle/>
                    <a:p>
                      <a:pPr algn="ctr"/>
                      <a:endParaRPr lang="en-US" sz="3200" b="1">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just"/>
                      <a:endParaRPr lang="en-US" sz="3200" b="1">
                        <a:solidFill>
                          <a:schemeClr val="tx1"/>
                        </a:solidFill>
                        <a:latin typeface="Times New Roman" panose="02020603050405020304" pitchFamily="18" charset="0"/>
                        <a:cs typeface="Times New Roman" panose="02020603050405020304" pitchFamily="18" charset="0"/>
                      </a:endParaRPr>
                    </a:p>
                    <a:p>
                      <a:pPr algn="just"/>
                      <a:endParaRPr lang="en-US" sz="3200" b="1">
                        <a:solidFill>
                          <a:schemeClr val="tx1"/>
                        </a:solidFill>
                        <a:latin typeface="Times New Roman" panose="02020603050405020304" pitchFamily="18" charset="0"/>
                        <a:cs typeface="Times New Roman" panose="02020603050405020304" pitchFamily="18" charset="0"/>
                      </a:endParaRPr>
                    </a:p>
                    <a:p>
                      <a:pPr algn="just"/>
                      <a:endParaRPr lang="en-US" sz="3200" b="1">
                        <a:solidFill>
                          <a:schemeClr val="tx1"/>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extLst>
                  <a:ext uri="{0D108BD9-81ED-4DB2-BD59-A6C34878D82A}">
                    <a16:rowId xmlns:a16="http://schemas.microsoft.com/office/drawing/2014/main" val="268106322"/>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45470846"/>
              </p:ext>
            </p:extLst>
          </p:nvPr>
        </p:nvGraphicFramePr>
        <p:xfrm>
          <a:off x="1219200" y="1459894"/>
          <a:ext cx="5050971" cy="3183367"/>
        </p:xfrm>
        <a:graphic>
          <a:graphicData uri="http://schemas.openxmlformats.org/drawingml/2006/table">
            <a:tbl>
              <a:tblPr firstRow="1" bandRow="1">
                <a:tableStyleId>{5C22544A-7EE6-4342-B048-85BDC9FD1C3A}</a:tableStyleId>
              </a:tblPr>
              <a:tblGrid>
                <a:gridCol w="5050971">
                  <a:extLst>
                    <a:ext uri="{9D8B030D-6E8A-4147-A177-3AD203B41FA5}">
                      <a16:colId xmlns:a16="http://schemas.microsoft.com/office/drawing/2014/main" val="2919782300"/>
                    </a:ext>
                  </a:extLst>
                </a:gridCol>
              </a:tblGrid>
              <a:tr h="543077">
                <a:tc>
                  <a:txBody>
                    <a:bodyPr/>
                    <a:lstStyle/>
                    <a:p>
                      <a:pPr algn="ctr"/>
                      <a:r>
                        <a:rPr lang="en-US" sz="3200" b="1">
                          <a:solidFill>
                            <a:schemeClr val="tx1"/>
                          </a:solidFill>
                          <a:latin typeface="Times New Roman" panose="02020603050405020304" pitchFamily="18" charset="0"/>
                          <a:cs typeface="Times New Roman" panose="02020603050405020304" pitchFamily="18" charset="0"/>
                        </a:rPr>
                        <a:t>Quan hệ</a:t>
                      </a:r>
                    </a:p>
                  </a:txBody>
                  <a:tcPr/>
                </a:tc>
                <a:extLst>
                  <a:ext uri="{0D108BD9-81ED-4DB2-BD59-A6C34878D82A}">
                    <a16:rowId xmlns:a16="http://schemas.microsoft.com/office/drawing/2014/main" val="954220999"/>
                  </a:ext>
                </a:extLst>
              </a:tr>
              <a:tr h="2604247">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endParaRPr lang="en-US" altLang="en-US" sz="3200" b="1">
                        <a:solidFill>
                          <a:srgbClr val="004DE6"/>
                        </a:solidFill>
                        <a:latin typeface="Times New Roman" panose="02020603050405020304" pitchFamily="18" charset="0"/>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n-US" altLang="en-US" sz="3200" b="1">
                          <a:solidFill>
                            <a:srgbClr val="004DE6"/>
                          </a:solidFill>
                          <a:latin typeface="Times New Roman" panose="02020603050405020304" pitchFamily="18" charset="0"/>
                        </a:rPr>
                        <a:t>Thầy Rơ-nê và Lu-i Pa-xtơ </a:t>
                      </a:r>
                      <a:r>
                        <a:rPr lang="en-US" altLang="en-US" sz="3200" b="0">
                          <a:solidFill>
                            <a:schemeClr val="dk1"/>
                          </a:solidFill>
                          <a:latin typeface="Times New Roman" panose="02020603050405020304" pitchFamily="18" charset="0"/>
                        </a:rPr>
                        <a:t>:</a:t>
                      </a:r>
                      <a:r>
                        <a:rPr lang="en-US" altLang="en-US" sz="3200" b="0" baseline="0">
                          <a:solidFill>
                            <a:schemeClr val="dk1"/>
                          </a:solidFill>
                          <a:latin typeface="Times New Roman" panose="02020603050405020304" pitchFamily="18" charset="0"/>
                        </a:rPr>
                        <a:t> </a:t>
                      </a:r>
                      <a:r>
                        <a:rPr lang="en-US" altLang="en-US" sz="3200">
                          <a:latin typeface="Times New Roman" panose="02020603050405020304" pitchFamily="18" charset="0"/>
                        </a:rPr>
                        <a:t>quan hệ thầy- trò</a:t>
                      </a:r>
                    </a:p>
                    <a:p>
                      <a:pPr marL="0" marR="0" indent="0" algn="just" defTabSz="457200" rtl="0" eaLnBrk="1" fontAlgn="auto" latinLnBrk="0" hangingPunct="1">
                        <a:lnSpc>
                          <a:spcPct val="100000"/>
                        </a:lnSpc>
                        <a:spcBef>
                          <a:spcPts val="0"/>
                        </a:spcBef>
                        <a:spcAft>
                          <a:spcPts val="0"/>
                        </a:spcAft>
                        <a:buClrTx/>
                        <a:buSzTx/>
                        <a:buFontTx/>
                        <a:buNone/>
                        <a:tabLst/>
                        <a:defRPr/>
                      </a:pPr>
                      <a:endParaRPr lang="en-US" altLang="en-US" sz="3200">
                        <a:latin typeface="Times New Roman" panose="02020603050405020304" pitchFamily="18" charset="0"/>
                      </a:endParaRPr>
                    </a:p>
                    <a:p>
                      <a:pPr marL="0" marR="0" indent="0" algn="just" defTabSz="457200" rtl="0" eaLnBrk="1" fontAlgn="auto" latinLnBrk="0" hangingPunct="1">
                        <a:lnSpc>
                          <a:spcPct val="100000"/>
                        </a:lnSpc>
                        <a:spcBef>
                          <a:spcPts val="0"/>
                        </a:spcBef>
                        <a:spcAft>
                          <a:spcPts val="0"/>
                        </a:spcAft>
                        <a:buClrTx/>
                        <a:buSzTx/>
                        <a:buFontTx/>
                        <a:buNone/>
                        <a:tabLst/>
                        <a:defRPr/>
                      </a:pPr>
                      <a:endParaRPr lang="en-US" altLang="en-US" sz="3200">
                        <a:latin typeface="Times New Roman" panose="02020603050405020304" pitchFamily="18" charset="0"/>
                      </a:endParaRPr>
                    </a:p>
                  </a:txBody>
                  <a:tcPr anchor="ctr"/>
                </a:tc>
                <a:extLst>
                  <a:ext uri="{0D108BD9-81ED-4DB2-BD59-A6C34878D82A}">
                    <a16:rowId xmlns:a16="http://schemas.microsoft.com/office/drawing/2014/main" val="4119824899"/>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538293590"/>
              </p:ext>
            </p:extLst>
          </p:nvPr>
        </p:nvGraphicFramePr>
        <p:xfrm>
          <a:off x="6270171" y="1459894"/>
          <a:ext cx="4804229" cy="3200400"/>
        </p:xfrm>
        <a:graphic>
          <a:graphicData uri="http://schemas.openxmlformats.org/drawingml/2006/table">
            <a:tbl>
              <a:tblPr firstRow="1" bandRow="1">
                <a:tableStyleId>{5C22544A-7EE6-4342-B048-85BDC9FD1C3A}</a:tableStyleId>
              </a:tblPr>
              <a:tblGrid>
                <a:gridCol w="4804229">
                  <a:extLst>
                    <a:ext uri="{9D8B030D-6E8A-4147-A177-3AD203B41FA5}">
                      <a16:colId xmlns:a16="http://schemas.microsoft.com/office/drawing/2014/main" val="3198844285"/>
                    </a:ext>
                  </a:extLst>
                </a:gridCol>
              </a:tblGrid>
              <a:tr h="572106">
                <a:tc>
                  <a:txBody>
                    <a:bodyPr/>
                    <a:lstStyle/>
                    <a:p>
                      <a:pPr algn="ctr"/>
                      <a:r>
                        <a:rPr lang="en-US" sz="3200" b="1">
                          <a:solidFill>
                            <a:schemeClr val="tx1"/>
                          </a:solidFill>
                          <a:latin typeface="Times New Roman" panose="02020603050405020304" pitchFamily="18" charset="0"/>
                          <a:cs typeface="Times New Roman" panose="02020603050405020304" pitchFamily="18" charset="0"/>
                        </a:rPr>
                        <a:t>Tính</a:t>
                      </a:r>
                      <a:r>
                        <a:rPr lang="en-US" sz="3200" b="1" baseline="0">
                          <a:solidFill>
                            <a:schemeClr val="tx1"/>
                          </a:solidFill>
                          <a:latin typeface="Times New Roman" panose="02020603050405020304" pitchFamily="18" charset="0"/>
                          <a:cs typeface="Times New Roman" panose="02020603050405020304" pitchFamily="18" charset="0"/>
                        </a:rPr>
                        <a:t> cách</a:t>
                      </a:r>
                      <a:endParaRPr lang="en-US" sz="3200" b="1">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54220999"/>
                  </a:ext>
                </a:extLst>
              </a:tr>
              <a:tr h="370840">
                <a:tc>
                  <a:txBody>
                    <a:bodyPr/>
                    <a:lstStyle/>
                    <a:p>
                      <a:pPr algn="just"/>
                      <a:r>
                        <a:rPr lang="vi-VN" sz="3200" b="1">
                          <a:solidFill>
                            <a:srgbClr val="004DE6"/>
                          </a:solidFill>
                          <a:latin typeface="+mn-lt"/>
                          <a:cs typeface="Times New Roman" panose="02020603050405020304" pitchFamily="18" charset="0"/>
                        </a:rPr>
                        <a:t>Thầy Rơ</a:t>
                      </a:r>
                      <a:r>
                        <a:rPr lang="en-US" sz="3200" b="1">
                          <a:solidFill>
                            <a:srgbClr val="004DE6"/>
                          </a:solidFill>
                          <a:latin typeface="+mn-lt"/>
                          <a:cs typeface="Times New Roman" panose="02020603050405020304" pitchFamily="18" charset="0"/>
                        </a:rPr>
                        <a:t>-</a:t>
                      </a:r>
                      <a:r>
                        <a:rPr lang="vi-VN" sz="3200" b="1">
                          <a:solidFill>
                            <a:srgbClr val="004DE6"/>
                          </a:solidFill>
                          <a:latin typeface="+mn-lt"/>
                          <a:cs typeface="Times New Roman" panose="02020603050405020304" pitchFamily="18" charset="0"/>
                        </a:rPr>
                        <a:t>nê</a:t>
                      </a:r>
                      <a:r>
                        <a:rPr lang="vi-VN" altLang="en-US" sz="3200" b="1">
                          <a:solidFill>
                            <a:srgbClr val="004DE6"/>
                          </a:solidFill>
                          <a:latin typeface="+mn-lt"/>
                        </a:rPr>
                        <a:t>:</a:t>
                      </a:r>
                      <a:r>
                        <a:rPr lang="vi-VN" sz="3200" b="0">
                          <a:solidFill>
                            <a:schemeClr val="tx1"/>
                          </a:solidFill>
                          <a:latin typeface="+mn-lt"/>
                          <a:cs typeface="Times New Roman" panose="02020603050405020304" pitchFamily="18" charset="0"/>
                        </a:rPr>
                        <a:t> ân cần trìu mến, yêu trò</a:t>
                      </a:r>
                    </a:p>
                  </a:txBody>
                  <a:tcPr/>
                </a:tc>
                <a:extLst>
                  <a:ext uri="{0D108BD9-81ED-4DB2-BD59-A6C34878D82A}">
                    <a16:rowId xmlns:a16="http://schemas.microsoft.com/office/drawing/2014/main" val="4119824899"/>
                  </a:ext>
                </a:extLst>
              </a:tr>
              <a:tr h="370840">
                <a:tc>
                  <a:txBody>
                    <a:bodyPr/>
                    <a:lstStyle/>
                    <a:p>
                      <a:pPr algn="just"/>
                      <a:r>
                        <a:rPr lang="en-US" altLang="en-US" sz="3200" b="1">
                          <a:solidFill>
                            <a:srgbClr val="004DE6"/>
                          </a:solidFill>
                          <a:latin typeface="Times New Roman" panose="02020603050405020304" pitchFamily="18" charset="0"/>
                        </a:rPr>
                        <a:t>Trò Lu-i Pa-xtơ</a:t>
                      </a:r>
                      <a:r>
                        <a:rPr lang="vi-VN" altLang="en-US" sz="3200" b="1">
                          <a:solidFill>
                            <a:srgbClr val="004DE6"/>
                          </a:solidFill>
                          <a:latin typeface="+mn-lt"/>
                        </a:rPr>
                        <a:t>:</a:t>
                      </a:r>
                      <a:r>
                        <a:rPr lang="vi-VN" altLang="en-US" sz="3200">
                          <a:solidFill>
                            <a:srgbClr val="004DE6"/>
                          </a:solidFill>
                          <a:latin typeface="+mn-lt"/>
                        </a:rPr>
                        <a:t> </a:t>
                      </a:r>
                      <a:r>
                        <a:rPr lang="vi-VN" altLang="en-US" sz="3200">
                          <a:solidFill>
                            <a:schemeClr val="tx1"/>
                          </a:solidFill>
                          <a:latin typeface="+mn-lt"/>
                        </a:rPr>
                        <a:t>lễ phép, ngoan ngoãn, kính trọng thầy.</a:t>
                      </a:r>
                      <a:endParaRPr lang="en-US" sz="3200" b="1">
                        <a:solidFill>
                          <a:schemeClr val="tx1"/>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extLst>
                  <a:ext uri="{0D108BD9-81ED-4DB2-BD59-A6C34878D82A}">
                    <a16:rowId xmlns:a16="http://schemas.microsoft.com/office/drawing/2014/main" val="268106322"/>
                  </a:ext>
                </a:extLst>
              </a:tr>
            </a:tbl>
          </a:graphicData>
        </a:graphic>
      </p:graphicFrame>
    </p:spTree>
    <p:extLst>
      <p:ext uri="{BB962C8B-B14F-4D97-AF65-F5344CB8AC3E}">
        <p14:creationId xmlns:p14="http://schemas.microsoft.com/office/powerpoint/2010/main" val="188705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58983" y="1108710"/>
            <a:ext cx="9039497" cy="5096147"/>
            <a:chOff x="1658983" y="1108710"/>
            <a:chExt cx="9039497" cy="5096147"/>
          </a:xfrm>
        </p:grpSpPr>
        <p:grpSp>
          <p:nvGrpSpPr>
            <p:cNvPr id="4" name="Group 3"/>
            <p:cNvGrpSpPr/>
            <p:nvPr/>
          </p:nvGrpSpPr>
          <p:grpSpPr>
            <a:xfrm>
              <a:off x="1658983" y="1108710"/>
              <a:ext cx="9039497" cy="5096147"/>
              <a:chOff x="1658983" y="1108710"/>
              <a:chExt cx="9039497" cy="5096147"/>
            </a:xfrm>
          </p:grpSpPr>
          <p:pic>
            <p:nvPicPr>
              <p:cNvPr id="2" name="Picture 2"/>
              <p:cNvPicPr>
                <a:picLocks noChangeAspect="1" noChangeArrowheads="1"/>
              </p:cNvPicPr>
              <p:nvPr/>
            </p:nvPicPr>
            <p:blipFill>
              <a:blip r:embed="rId2">
                <a:clrChange>
                  <a:clrFrom>
                    <a:srgbClr val="FEFEFD"/>
                  </a:clrFrom>
                  <a:clrTo>
                    <a:srgbClr val="FEFEFD">
                      <a:alpha val="0"/>
                    </a:srgbClr>
                  </a:clrTo>
                </a:clrChange>
              </a:blip>
              <a:stretch>
                <a:fillRect/>
              </a:stretch>
            </p:blipFill>
            <p:spPr bwMode="auto">
              <a:xfrm>
                <a:off x="1665514" y="1108710"/>
                <a:ext cx="9032966" cy="5096147"/>
              </a:xfrm>
              <a:prstGeom prst="rect">
                <a:avLst/>
              </a:prstGeom>
              <a:noFill/>
              <a:ln>
                <a:noFill/>
              </a:ln>
            </p:spPr>
          </p:pic>
          <p:sp>
            <p:nvSpPr>
              <p:cNvPr id="3" name="Rectangle 2"/>
              <p:cNvSpPr/>
              <p:nvPr/>
            </p:nvSpPr>
            <p:spPr>
              <a:xfrm>
                <a:off x="1658983" y="1110343"/>
                <a:ext cx="1881051" cy="979714"/>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Connector 5"/>
            <p:cNvCxnSpPr/>
            <p:nvPr/>
          </p:nvCxnSpPr>
          <p:spPr>
            <a:xfrm flipH="1">
              <a:off x="2220686" y="2090057"/>
              <a:ext cx="940525"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98953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2550886" y="2743200"/>
            <a:ext cx="6480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eaLnBrk="1" hangingPunct="1">
              <a:spcBef>
                <a:spcPct val="50000"/>
              </a:spcBef>
            </a:pPr>
            <a:endParaRPr lang="vi-VN" altLang="en-US">
              <a:latin typeface="Times New Roman" panose="02020603050405020304" pitchFamily="18" charset="0"/>
              <a:cs typeface="Times New Roman" panose="02020603050405020304" pitchFamily="18" charset="0"/>
            </a:endParaRPr>
          </a:p>
        </p:txBody>
      </p:sp>
      <p:sp>
        <p:nvSpPr>
          <p:cNvPr id="6" name="Text Box 7"/>
          <p:cNvSpPr txBox="1">
            <a:spLocks noChangeArrowheads="1"/>
          </p:cNvSpPr>
          <p:nvPr/>
        </p:nvSpPr>
        <p:spPr bwMode="auto">
          <a:xfrm>
            <a:off x="1135968" y="630238"/>
            <a:ext cx="10269309"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spcBef>
                <a:spcPct val="50000"/>
              </a:spcBef>
            </a:pPr>
            <a:r>
              <a:rPr lang="en-US" altLang="en-US">
                <a:solidFill>
                  <a:schemeClr val="tx1"/>
                </a:solidFill>
                <a:latin typeface="Times New Roman" panose="02020603050405020304" pitchFamily="18" charset="0"/>
                <a:cs typeface="Times New Roman" panose="02020603050405020304" pitchFamily="18" charset="0"/>
              </a:rPr>
              <a:t>Bài 1. Cách hỏi và đáp trong mỗi đoạn đối thoại dưới đây thể hiện quan hệ giữa các nhân vật và tính cách của mỗi nhân vật như thế nào?</a:t>
            </a:r>
          </a:p>
        </p:txBody>
      </p:sp>
      <p:sp>
        <p:nvSpPr>
          <p:cNvPr id="12" name="Line 20"/>
          <p:cNvSpPr>
            <a:spLocks noChangeShapeType="1"/>
          </p:cNvSpPr>
          <p:nvPr/>
        </p:nvSpPr>
        <p:spPr bwMode="auto">
          <a:xfrm>
            <a:off x="3116494" y="1075646"/>
            <a:ext cx="531811"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20"/>
          <p:cNvSpPr>
            <a:spLocks noChangeShapeType="1"/>
          </p:cNvSpPr>
          <p:nvPr/>
        </p:nvSpPr>
        <p:spPr bwMode="auto">
          <a:xfrm>
            <a:off x="4139181" y="1075646"/>
            <a:ext cx="575353"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20"/>
          <p:cNvSpPr>
            <a:spLocks noChangeShapeType="1"/>
          </p:cNvSpPr>
          <p:nvPr/>
        </p:nvSpPr>
        <p:spPr bwMode="auto">
          <a:xfrm>
            <a:off x="7189789" y="1075646"/>
            <a:ext cx="1315582"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20"/>
          <p:cNvSpPr>
            <a:spLocks noChangeShapeType="1"/>
          </p:cNvSpPr>
          <p:nvPr/>
        </p:nvSpPr>
        <p:spPr bwMode="auto">
          <a:xfrm>
            <a:off x="1240522" y="1512662"/>
            <a:ext cx="1281336"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20"/>
          <p:cNvSpPr>
            <a:spLocks noChangeShapeType="1"/>
          </p:cNvSpPr>
          <p:nvPr/>
        </p:nvSpPr>
        <p:spPr bwMode="auto">
          <a:xfrm>
            <a:off x="5790973" y="1512662"/>
            <a:ext cx="1446210"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Rectangle 1"/>
          <p:cNvSpPr/>
          <p:nvPr/>
        </p:nvSpPr>
        <p:spPr>
          <a:xfrm>
            <a:off x="1270450" y="2014538"/>
            <a:ext cx="10000343" cy="4368953"/>
          </a:xfrm>
          <a:prstGeom prst="rect">
            <a:avLst/>
          </a:prstGeom>
        </p:spPr>
        <p:txBody>
          <a:bodyPr wrap="square">
            <a:spAutoFit/>
          </a:bodyPr>
          <a:lstStyle/>
          <a:p>
            <a:pPr algn="just">
              <a:lnSpc>
                <a:spcPct val="80000"/>
              </a:lnSpc>
              <a:spcBef>
                <a:spcPct val="50000"/>
              </a:spcBef>
            </a:pPr>
            <a:r>
              <a:rPr lang="vi-VN" altLang="en-US" sz="2800">
                <a:cs typeface="Times New Roman" panose="02020603050405020304" pitchFamily="18" charset="0"/>
              </a:rPr>
              <a:t>b. Một lần I-u-ra chạm trán tên sĩ quan phát xít. Tên sĩ quan hỏi:</a:t>
            </a:r>
          </a:p>
          <a:p>
            <a:pPr algn="just">
              <a:lnSpc>
                <a:spcPct val="80000"/>
              </a:lnSpc>
              <a:spcBef>
                <a:spcPct val="50000"/>
              </a:spcBef>
            </a:pPr>
            <a:r>
              <a:rPr lang="vi-VN" altLang="en-US" sz="2800">
                <a:cs typeface="Times New Roman" panose="02020603050405020304" pitchFamily="18" charset="0"/>
              </a:rPr>
              <a:t>   </a:t>
            </a:r>
            <a:r>
              <a:rPr lang="en-US" altLang="en-US" sz="2800">
                <a:cs typeface="Times New Roman" panose="02020603050405020304" pitchFamily="18" charset="0"/>
              </a:rPr>
              <a:t>- </a:t>
            </a:r>
            <a:r>
              <a:rPr lang="vi-VN" altLang="en-US" sz="2800">
                <a:cs typeface="Times New Roman" panose="02020603050405020304" pitchFamily="18" charset="0"/>
              </a:rPr>
              <a:t>Thằng nhóc tên gì?</a:t>
            </a:r>
          </a:p>
          <a:p>
            <a:pPr algn="just">
              <a:lnSpc>
                <a:spcPct val="80000"/>
              </a:lnSpc>
              <a:spcBef>
                <a:spcPct val="50000"/>
              </a:spcBef>
            </a:pPr>
            <a:r>
              <a:rPr lang="vi-VN" altLang="en-US" sz="2800">
                <a:cs typeface="Times New Roman" panose="02020603050405020304" pitchFamily="18" charset="0"/>
              </a:rPr>
              <a:t>   </a:t>
            </a:r>
            <a:r>
              <a:rPr lang="en-US" altLang="en-US" sz="2800">
                <a:cs typeface="Times New Roman" panose="02020603050405020304" pitchFamily="18" charset="0"/>
              </a:rPr>
              <a:t>- </a:t>
            </a:r>
            <a:r>
              <a:rPr lang="vi-VN" altLang="en-US" sz="2800">
                <a:cs typeface="Times New Roman" panose="02020603050405020304" pitchFamily="18" charset="0"/>
              </a:rPr>
              <a:t>I-u-ra.</a:t>
            </a:r>
          </a:p>
          <a:p>
            <a:pPr algn="just">
              <a:lnSpc>
                <a:spcPct val="80000"/>
              </a:lnSpc>
              <a:spcBef>
                <a:spcPct val="50000"/>
              </a:spcBef>
            </a:pPr>
            <a:r>
              <a:rPr lang="vi-VN" altLang="en-US" sz="2800">
                <a:cs typeface="Times New Roman" panose="02020603050405020304" pitchFamily="18" charset="0"/>
              </a:rPr>
              <a:t>   </a:t>
            </a:r>
            <a:r>
              <a:rPr lang="en-US" altLang="en-US" sz="2800">
                <a:cs typeface="Times New Roman" panose="02020603050405020304" pitchFamily="18" charset="0"/>
              </a:rPr>
              <a:t>- </a:t>
            </a:r>
            <a:r>
              <a:rPr lang="vi-VN" altLang="en-US" sz="2800">
                <a:cs typeface="Times New Roman" panose="02020603050405020304" pitchFamily="18" charset="0"/>
              </a:rPr>
              <a:t>Mày là đội viên hả?</a:t>
            </a:r>
          </a:p>
          <a:p>
            <a:pPr algn="just">
              <a:lnSpc>
                <a:spcPct val="80000"/>
              </a:lnSpc>
              <a:spcBef>
                <a:spcPct val="50000"/>
              </a:spcBef>
            </a:pPr>
            <a:r>
              <a:rPr lang="vi-VN" altLang="en-US" sz="2800">
                <a:cs typeface="Times New Roman" panose="02020603050405020304" pitchFamily="18" charset="0"/>
              </a:rPr>
              <a:t>   </a:t>
            </a:r>
            <a:r>
              <a:rPr lang="en-US" altLang="en-US" sz="2800">
                <a:cs typeface="Times New Roman" panose="02020603050405020304" pitchFamily="18" charset="0"/>
              </a:rPr>
              <a:t>- </a:t>
            </a:r>
            <a:r>
              <a:rPr lang="vi-VN" altLang="en-US" sz="2800">
                <a:cs typeface="Times New Roman" panose="02020603050405020304" pitchFamily="18" charset="0"/>
              </a:rPr>
              <a:t>Phải.</a:t>
            </a:r>
          </a:p>
          <a:p>
            <a:pPr algn="just">
              <a:lnSpc>
                <a:spcPct val="80000"/>
              </a:lnSpc>
              <a:spcBef>
                <a:spcPct val="50000"/>
              </a:spcBef>
            </a:pPr>
            <a:r>
              <a:rPr lang="vi-VN" altLang="en-US" sz="2800">
                <a:cs typeface="Times New Roman" panose="02020603050405020304" pitchFamily="18" charset="0"/>
              </a:rPr>
              <a:t>   </a:t>
            </a:r>
            <a:r>
              <a:rPr lang="en-US" altLang="en-US" sz="2800">
                <a:cs typeface="Times New Roman" panose="02020603050405020304" pitchFamily="18" charset="0"/>
              </a:rPr>
              <a:t>- </a:t>
            </a:r>
            <a:r>
              <a:rPr lang="vi-VN" altLang="en-US" sz="2800">
                <a:cs typeface="Times New Roman" panose="02020603050405020304" pitchFamily="18" charset="0"/>
              </a:rPr>
              <a:t>Sao mày không đeo khăn quàng?</a:t>
            </a:r>
          </a:p>
          <a:p>
            <a:pPr algn="just">
              <a:lnSpc>
                <a:spcPct val="80000"/>
              </a:lnSpc>
              <a:spcBef>
                <a:spcPct val="50000"/>
              </a:spcBef>
            </a:pPr>
            <a:r>
              <a:rPr lang="vi-VN" altLang="en-US" sz="2800">
                <a:cs typeface="Times New Roman" panose="02020603050405020304" pitchFamily="18" charset="0"/>
              </a:rPr>
              <a:t>   </a:t>
            </a:r>
            <a:r>
              <a:rPr lang="en-US" altLang="en-US" sz="2800">
                <a:cs typeface="Times New Roman" panose="02020603050405020304" pitchFamily="18" charset="0"/>
              </a:rPr>
              <a:t>- </a:t>
            </a:r>
            <a:r>
              <a:rPr lang="vi-VN" altLang="en-US" sz="2800">
                <a:cs typeface="Times New Roman" panose="02020603050405020304" pitchFamily="18" charset="0"/>
              </a:rPr>
              <a:t>Vì không thể quàng khăn trước mặt bọn phát xít.</a:t>
            </a:r>
          </a:p>
          <a:p>
            <a:pPr algn="just">
              <a:lnSpc>
                <a:spcPct val="80000"/>
              </a:lnSpc>
              <a:spcBef>
                <a:spcPct val="50000"/>
              </a:spcBef>
            </a:pPr>
            <a:r>
              <a:rPr lang="vi-VN" altLang="en-US" sz="2800">
                <a:cs typeface="Times New Roman" panose="02020603050405020304" pitchFamily="18" charset="0"/>
              </a:rPr>
              <a:t>                             </a:t>
            </a:r>
            <a:r>
              <a:rPr lang="en-US" altLang="en-US" sz="2800">
                <a:cs typeface="Times New Roman" panose="02020603050405020304" pitchFamily="18" charset="0"/>
              </a:rPr>
              <a:t>					</a:t>
            </a:r>
            <a:r>
              <a:rPr lang="vi-VN" altLang="en-US" sz="2800" i="1">
                <a:cs typeface="Times New Roman" panose="02020603050405020304" pitchFamily="18" charset="0"/>
              </a:rPr>
              <a:t> </a:t>
            </a:r>
            <a:r>
              <a:rPr lang="vi-VN" altLang="en-US" sz="2400" i="1">
                <a:cs typeface="Times New Roman" panose="02020603050405020304" pitchFamily="18" charset="0"/>
              </a:rPr>
              <a:t>Theo </a:t>
            </a:r>
            <a:r>
              <a:rPr lang="vi-VN" altLang="en-US" sz="2400" b="1">
                <a:cs typeface="Times New Roman" panose="02020603050405020304" pitchFamily="18" charset="0"/>
              </a:rPr>
              <a:t>VĂN 4 (1984)</a:t>
            </a:r>
          </a:p>
        </p:txBody>
      </p:sp>
    </p:spTree>
    <p:extLst>
      <p:ext uri="{BB962C8B-B14F-4D97-AF65-F5344CB8AC3E}">
        <p14:creationId xmlns:p14="http://schemas.microsoft.com/office/powerpoint/2010/main" val="382843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2536371" y="2815771"/>
            <a:ext cx="6480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eaLnBrk="1" hangingPunct="1">
              <a:spcBef>
                <a:spcPct val="50000"/>
              </a:spcBef>
            </a:pPr>
            <a:endParaRPr lang="vi-VN" altLang="en-US">
              <a:latin typeface="Times New Roman" panose="02020603050405020304" pitchFamily="18" charset="0"/>
              <a:cs typeface="Times New Roman" panose="02020603050405020304" pitchFamily="18" charset="0"/>
            </a:endParaRPr>
          </a:p>
        </p:txBody>
      </p:sp>
      <p:sp>
        <p:nvSpPr>
          <p:cNvPr id="6" name="Text Box 7"/>
          <p:cNvSpPr txBox="1">
            <a:spLocks noChangeArrowheads="1"/>
          </p:cNvSpPr>
          <p:nvPr/>
        </p:nvSpPr>
        <p:spPr bwMode="auto">
          <a:xfrm>
            <a:off x="1121453" y="702809"/>
            <a:ext cx="10269309"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spcBef>
                <a:spcPct val="50000"/>
              </a:spcBef>
            </a:pPr>
            <a:r>
              <a:rPr lang="en-US" altLang="en-US">
                <a:solidFill>
                  <a:schemeClr val="tx1"/>
                </a:solidFill>
                <a:latin typeface="Times New Roman" panose="02020603050405020304" pitchFamily="18" charset="0"/>
                <a:cs typeface="Times New Roman" panose="02020603050405020304" pitchFamily="18" charset="0"/>
              </a:rPr>
              <a:t>Bài 1. Cách hỏi và đáp trong mỗi đoạn đối thoại dưới đây thể hiện quan hệ giữa các nhân vật và tính cách của mỗi nhân vật như thế nào?</a:t>
            </a:r>
          </a:p>
        </p:txBody>
      </p:sp>
      <p:sp>
        <p:nvSpPr>
          <p:cNvPr id="12" name="Line 20"/>
          <p:cNvSpPr>
            <a:spLocks noChangeShapeType="1"/>
          </p:cNvSpPr>
          <p:nvPr/>
        </p:nvSpPr>
        <p:spPr bwMode="auto">
          <a:xfrm>
            <a:off x="3101979" y="1148217"/>
            <a:ext cx="531811"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20"/>
          <p:cNvSpPr>
            <a:spLocks noChangeShapeType="1"/>
          </p:cNvSpPr>
          <p:nvPr/>
        </p:nvSpPr>
        <p:spPr bwMode="auto">
          <a:xfrm>
            <a:off x="4124666" y="1148217"/>
            <a:ext cx="575353"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20"/>
          <p:cNvSpPr>
            <a:spLocks noChangeShapeType="1"/>
          </p:cNvSpPr>
          <p:nvPr/>
        </p:nvSpPr>
        <p:spPr bwMode="auto">
          <a:xfrm>
            <a:off x="7175274" y="1148217"/>
            <a:ext cx="1315582"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20"/>
          <p:cNvSpPr>
            <a:spLocks noChangeShapeType="1"/>
          </p:cNvSpPr>
          <p:nvPr/>
        </p:nvSpPr>
        <p:spPr bwMode="auto">
          <a:xfrm>
            <a:off x="1226007" y="1585233"/>
            <a:ext cx="1281336"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20"/>
          <p:cNvSpPr>
            <a:spLocks noChangeShapeType="1"/>
          </p:cNvSpPr>
          <p:nvPr/>
        </p:nvSpPr>
        <p:spPr bwMode="auto">
          <a:xfrm>
            <a:off x="5776458" y="1585233"/>
            <a:ext cx="1446210"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Rectangle 1"/>
          <p:cNvSpPr/>
          <p:nvPr/>
        </p:nvSpPr>
        <p:spPr>
          <a:xfrm>
            <a:off x="1255935" y="2087109"/>
            <a:ext cx="10000343" cy="4368953"/>
          </a:xfrm>
          <a:prstGeom prst="rect">
            <a:avLst/>
          </a:prstGeom>
        </p:spPr>
        <p:txBody>
          <a:bodyPr wrap="square">
            <a:spAutoFit/>
          </a:bodyPr>
          <a:lstStyle/>
          <a:p>
            <a:pPr algn="just">
              <a:lnSpc>
                <a:spcPct val="80000"/>
              </a:lnSpc>
              <a:spcBef>
                <a:spcPct val="50000"/>
              </a:spcBef>
            </a:pPr>
            <a:r>
              <a:rPr lang="vi-VN" altLang="en-US" sz="2800">
                <a:cs typeface="Times New Roman" panose="02020603050405020304" pitchFamily="18" charset="0"/>
              </a:rPr>
              <a:t>b. Một lần I-u-ra chạm trán tên sĩ quan phát xít. Tên sĩ quan hỏi:</a:t>
            </a:r>
          </a:p>
          <a:p>
            <a:pPr algn="just">
              <a:lnSpc>
                <a:spcPct val="80000"/>
              </a:lnSpc>
              <a:spcBef>
                <a:spcPct val="50000"/>
              </a:spcBef>
            </a:pPr>
            <a:r>
              <a:rPr lang="vi-VN" altLang="en-US" sz="2800">
                <a:cs typeface="Times New Roman" panose="02020603050405020304" pitchFamily="18" charset="0"/>
              </a:rPr>
              <a:t>   </a:t>
            </a:r>
            <a:r>
              <a:rPr lang="en-US" altLang="en-US" sz="2800" b="1">
                <a:solidFill>
                  <a:srgbClr val="FF0000"/>
                </a:solidFill>
                <a:cs typeface="Times New Roman" panose="02020603050405020304" pitchFamily="18" charset="0"/>
              </a:rPr>
              <a:t>- </a:t>
            </a:r>
            <a:r>
              <a:rPr lang="vi-VN" altLang="en-US" sz="2800" b="1">
                <a:solidFill>
                  <a:srgbClr val="FF0000"/>
                </a:solidFill>
                <a:cs typeface="Times New Roman" panose="02020603050405020304" pitchFamily="18" charset="0"/>
              </a:rPr>
              <a:t>Thằng nhóc tên gì?</a:t>
            </a:r>
          </a:p>
          <a:p>
            <a:pPr algn="just">
              <a:lnSpc>
                <a:spcPct val="80000"/>
              </a:lnSpc>
              <a:spcBef>
                <a:spcPct val="50000"/>
              </a:spcBef>
            </a:pPr>
            <a:r>
              <a:rPr lang="vi-VN" altLang="en-US" sz="2800" b="1">
                <a:solidFill>
                  <a:srgbClr val="00B050"/>
                </a:solidFill>
                <a:cs typeface="Times New Roman" panose="02020603050405020304" pitchFamily="18" charset="0"/>
              </a:rPr>
              <a:t>   </a:t>
            </a:r>
            <a:r>
              <a:rPr lang="en-US" altLang="en-US" sz="2800" b="1">
                <a:solidFill>
                  <a:srgbClr val="00B050"/>
                </a:solidFill>
                <a:cs typeface="Times New Roman" panose="02020603050405020304" pitchFamily="18" charset="0"/>
              </a:rPr>
              <a:t>- </a:t>
            </a:r>
            <a:r>
              <a:rPr lang="vi-VN" altLang="en-US" sz="2800" b="1">
                <a:solidFill>
                  <a:srgbClr val="00B050"/>
                </a:solidFill>
                <a:cs typeface="Times New Roman" panose="02020603050405020304" pitchFamily="18" charset="0"/>
              </a:rPr>
              <a:t>I-u-ra.</a:t>
            </a:r>
          </a:p>
          <a:p>
            <a:pPr algn="just">
              <a:lnSpc>
                <a:spcPct val="80000"/>
              </a:lnSpc>
              <a:spcBef>
                <a:spcPct val="50000"/>
              </a:spcBef>
            </a:pPr>
            <a:r>
              <a:rPr lang="vi-VN" altLang="en-US" sz="2800">
                <a:cs typeface="Times New Roman" panose="02020603050405020304" pitchFamily="18" charset="0"/>
              </a:rPr>
              <a:t>   </a:t>
            </a:r>
            <a:r>
              <a:rPr lang="en-US" altLang="en-US" sz="2800" b="1">
                <a:solidFill>
                  <a:srgbClr val="FF0000"/>
                </a:solidFill>
                <a:cs typeface="Times New Roman" panose="02020603050405020304" pitchFamily="18" charset="0"/>
              </a:rPr>
              <a:t>- </a:t>
            </a:r>
            <a:r>
              <a:rPr lang="vi-VN" altLang="en-US" sz="2800" b="1">
                <a:solidFill>
                  <a:srgbClr val="FF0000"/>
                </a:solidFill>
                <a:cs typeface="Times New Roman" panose="02020603050405020304" pitchFamily="18" charset="0"/>
              </a:rPr>
              <a:t>Mày là đội viên hả?</a:t>
            </a:r>
          </a:p>
          <a:p>
            <a:pPr algn="just">
              <a:lnSpc>
                <a:spcPct val="80000"/>
              </a:lnSpc>
              <a:spcBef>
                <a:spcPct val="50000"/>
              </a:spcBef>
            </a:pPr>
            <a:r>
              <a:rPr lang="vi-VN" altLang="en-US" sz="2800">
                <a:cs typeface="Times New Roman" panose="02020603050405020304" pitchFamily="18" charset="0"/>
              </a:rPr>
              <a:t>   </a:t>
            </a:r>
            <a:r>
              <a:rPr lang="en-US" altLang="en-US" sz="2800" b="1">
                <a:solidFill>
                  <a:srgbClr val="00B050"/>
                </a:solidFill>
                <a:cs typeface="Times New Roman" panose="02020603050405020304" pitchFamily="18" charset="0"/>
              </a:rPr>
              <a:t>- </a:t>
            </a:r>
            <a:r>
              <a:rPr lang="vi-VN" altLang="en-US" sz="2800" b="1">
                <a:solidFill>
                  <a:srgbClr val="00B050"/>
                </a:solidFill>
                <a:cs typeface="Times New Roman" panose="02020603050405020304" pitchFamily="18" charset="0"/>
              </a:rPr>
              <a:t>Phải.</a:t>
            </a:r>
          </a:p>
          <a:p>
            <a:pPr algn="just">
              <a:lnSpc>
                <a:spcPct val="80000"/>
              </a:lnSpc>
              <a:spcBef>
                <a:spcPct val="50000"/>
              </a:spcBef>
            </a:pPr>
            <a:r>
              <a:rPr lang="vi-VN" altLang="en-US" sz="2800">
                <a:cs typeface="Times New Roman" panose="02020603050405020304" pitchFamily="18" charset="0"/>
              </a:rPr>
              <a:t>   </a:t>
            </a:r>
            <a:r>
              <a:rPr lang="en-US" altLang="en-US" sz="2800" b="1">
                <a:solidFill>
                  <a:srgbClr val="FF0000"/>
                </a:solidFill>
                <a:cs typeface="Times New Roman" panose="02020603050405020304" pitchFamily="18" charset="0"/>
              </a:rPr>
              <a:t>- </a:t>
            </a:r>
            <a:r>
              <a:rPr lang="vi-VN" altLang="en-US" sz="2800" b="1">
                <a:solidFill>
                  <a:srgbClr val="FF0000"/>
                </a:solidFill>
                <a:cs typeface="Times New Roman" panose="02020603050405020304" pitchFamily="18" charset="0"/>
              </a:rPr>
              <a:t>Sao mày không đeo khăn quàng?</a:t>
            </a:r>
          </a:p>
          <a:p>
            <a:pPr algn="just">
              <a:lnSpc>
                <a:spcPct val="80000"/>
              </a:lnSpc>
              <a:spcBef>
                <a:spcPct val="50000"/>
              </a:spcBef>
            </a:pPr>
            <a:r>
              <a:rPr lang="vi-VN" altLang="en-US" sz="2800" b="1">
                <a:solidFill>
                  <a:srgbClr val="00B050"/>
                </a:solidFill>
                <a:cs typeface="Times New Roman" panose="02020603050405020304" pitchFamily="18" charset="0"/>
              </a:rPr>
              <a:t>   </a:t>
            </a:r>
            <a:r>
              <a:rPr lang="en-US" altLang="en-US" sz="2800" b="1">
                <a:solidFill>
                  <a:srgbClr val="00B050"/>
                </a:solidFill>
                <a:cs typeface="Times New Roman" panose="02020603050405020304" pitchFamily="18" charset="0"/>
              </a:rPr>
              <a:t>- </a:t>
            </a:r>
            <a:r>
              <a:rPr lang="vi-VN" altLang="en-US" sz="2800" b="1">
                <a:solidFill>
                  <a:srgbClr val="00B050"/>
                </a:solidFill>
                <a:cs typeface="Times New Roman" panose="02020603050405020304" pitchFamily="18" charset="0"/>
              </a:rPr>
              <a:t>Vì không thể quàng khăn trước mặt bọn phát xít.</a:t>
            </a:r>
          </a:p>
          <a:p>
            <a:pPr algn="just">
              <a:lnSpc>
                <a:spcPct val="80000"/>
              </a:lnSpc>
              <a:spcBef>
                <a:spcPct val="50000"/>
              </a:spcBef>
            </a:pPr>
            <a:r>
              <a:rPr lang="vi-VN" altLang="en-US" sz="2800">
                <a:cs typeface="Times New Roman" panose="02020603050405020304" pitchFamily="18" charset="0"/>
              </a:rPr>
              <a:t>                             </a:t>
            </a:r>
            <a:r>
              <a:rPr lang="en-US" altLang="en-US" sz="2800">
                <a:cs typeface="Times New Roman" panose="02020603050405020304" pitchFamily="18" charset="0"/>
              </a:rPr>
              <a:t>					</a:t>
            </a:r>
            <a:r>
              <a:rPr lang="vi-VN" altLang="en-US" sz="2800" i="1">
                <a:cs typeface="Times New Roman" panose="02020603050405020304" pitchFamily="18" charset="0"/>
              </a:rPr>
              <a:t> </a:t>
            </a:r>
            <a:r>
              <a:rPr lang="vi-VN" altLang="en-US" sz="2400" i="1">
                <a:cs typeface="Times New Roman" panose="02020603050405020304" pitchFamily="18" charset="0"/>
              </a:rPr>
              <a:t>Theo </a:t>
            </a:r>
            <a:r>
              <a:rPr lang="vi-VN" altLang="en-US" sz="2400" b="1">
                <a:cs typeface="Times New Roman" panose="02020603050405020304" pitchFamily="18" charset="0"/>
              </a:rPr>
              <a:t>VĂN 4 (1984)</a:t>
            </a:r>
          </a:p>
        </p:txBody>
      </p:sp>
    </p:spTree>
    <p:extLst>
      <p:ext uri="{BB962C8B-B14F-4D97-AF65-F5344CB8AC3E}">
        <p14:creationId xmlns:p14="http://schemas.microsoft.com/office/powerpoint/2010/main" val="1301692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78526899"/>
              </p:ext>
            </p:extLst>
          </p:nvPr>
        </p:nvGraphicFramePr>
        <p:xfrm>
          <a:off x="1219200" y="1459894"/>
          <a:ext cx="9855200" cy="2963527"/>
        </p:xfrm>
        <a:graphic>
          <a:graphicData uri="http://schemas.openxmlformats.org/drawingml/2006/table">
            <a:tbl>
              <a:tblPr firstRow="1" bandRow="1">
                <a:tableStyleId>{5C22544A-7EE6-4342-B048-85BDC9FD1C3A}</a:tableStyleId>
              </a:tblPr>
              <a:tblGrid>
                <a:gridCol w="5050971">
                  <a:extLst>
                    <a:ext uri="{9D8B030D-6E8A-4147-A177-3AD203B41FA5}">
                      <a16:colId xmlns:a16="http://schemas.microsoft.com/office/drawing/2014/main" val="2919782300"/>
                    </a:ext>
                  </a:extLst>
                </a:gridCol>
                <a:gridCol w="4804229">
                  <a:extLst>
                    <a:ext uri="{9D8B030D-6E8A-4147-A177-3AD203B41FA5}">
                      <a16:colId xmlns:a16="http://schemas.microsoft.com/office/drawing/2014/main" val="3198844285"/>
                    </a:ext>
                  </a:extLst>
                </a:gridCol>
              </a:tblGrid>
              <a:tr h="490873">
                <a:tc>
                  <a:txBody>
                    <a:bodyPr/>
                    <a:lstStyle/>
                    <a:p>
                      <a:pPr algn="ctr"/>
                      <a:r>
                        <a:rPr lang="en-US" sz="3200" b="1">
                          <a:solidFill>
                            <a:schemeClr val="tx1"/>
                          </a:solidFill>
                          <a:latin typeface="Times New Roman" panose="02020603050405020304" pitchFamily="18" charset="0"/>
                          <a:cs typeface="Times New Roman" panose="02020603050405020304" pitchFamily="18" charset="0"/>
                        </a:rPr>
                        <a:t>Quan hệ</a:t>
                      </a:r>
                    </a:p>
                  </a:txBody>
                  <a:tcPr/>
                </a:tc>
                <a:tc>
                  <a:txBody>
                    <a:bodyPr/>
                    <a:lstStyle/>
                    <a:p>
                      <a:pPr algn="ctr"/>
                      <a:r>
                        <a:rPr lang="en-US" sz="3200" b="1">
                          <a:solidFill>
                            <a:schemeClr val="tx1"/>
                          </a:solidFill>
                          <a:latin typeface="Times New Roman" panose="02020603050405020304" pitchFamily="18" charset="0"/>
                          <a:cs typeface="Times New Roman" panose="02020603050405020304" pitchFamily="18" charset="0"/>
                        </a:rPr>
                        <a:t>Tính</a:t>
                      </a:r>
                      <a:r>
                        <a:rPr lang="en-US" sz="3200" b="1" baseline="0">
                          <a:solidFill>
                            <a:schemeClr val="tx1"/>
                          </a:solidFill>
                          <a:latin typeface="Times New Roman" panose="02020603050405020304" pitchFamily="18" charset="0"/>
                          <a:cs typeface="Times New Roman" panose="02020603050405020304" pitchFamily="18" charset="0"/>
                        </a:rPr>
                        <a:t> cách</a:t>
                      </a:r>
                      <a:endParaRPr lang="en-US" sz="3200" b="1">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54220999"/>
                  </a:ext>
                </a:extLst>
              </a:tr>
              <a:tr h="904240">
                <a:tc rowSpan="2">
                  <a:txBody>
                    <a:bodyPr/>
                    <a:lstStyle/>
                    <a:p>
                      <a:pPr marL="0" marR="0" indent="0" algn="just" defTabSz="457200" rtl="0" eaLnBrk="1" fontAlgn="auto" latinLnBrk="0" hangingPunct="1">
                        <a:lnSpc>
                          <a:spcPct val="100000"/>
                        </a:lnSpc>
                        <a:spcBef>
                          <a:spcPts val="0"/>
                        </a:spcBef>
                        <a:spcAft>
                          <a:spcPts val="0"/>
                        </a:spcAft>
                        <a:buClrTx/>
                        <a:buSzTx/>
                        <a:buFontTx/>
                        <a:buNone/>
                        <a:tabLst/>
                        <a:defRPr/>
                      </a:pPr>
                      <a:endParaRPr lang="en-US" altLang="en-US" sz="3200" b="1">
                        <a:solidFill>
                          <a:srgbClr val="004DE6"/>
                        </a:solidFill>
                        <a:latin typeface="Times New Roman" panose="02020603050405020304" pitchFamily="18" charset="0"/>
                      </a:endParaRPr>
                    </a:p>
                  </a:txBody>
                  <a:tcPr anchor="ctr"/>
                </a:tc>
                <a:tc>
                  <a:txBody>
                    <a:bodyPr/>
                    <a:lstStyle/>
                    <a:p>
                      <a:pPr algn="just"/>
                      <a:endParaRPr lang="en-US" sz="3200" b="0">
                        <a:solidFill>
                          <a:schemeClr val="tx1"/>
                        </a:solidFill>
                        <a:latin typeface="+mn-lt"/>
                        <a:cs typeface="Times New Roman" panose="02020603050405020304" pitchFamily="18" charset="0"/>
                      </a:endParaRPr>
                    </a:p>
                    <a:p>
                      <a:pPr algn="just"/>
                      <a:endParaRPr lang="vi-VN" sz="3200" b="0">
                        <a:solidFill>
                          <a:schemeClr val="tx1"/>
                        </a:solidFill>
                        <a:latin typeface="+mn-lt"/>
                        <a:cs typeface="Times New Roman" panose="02020603050405020304" pitchFamily="18" charset="0"/>
                      </a:endParaRPr>
                    </a:p>
                  </a:txBody>
                  <a:tcPr/>
                </a:tc>
                <a:extLst>
                  <a:ext uri="{0D108BD9-81ED-4DB2-BD59-A6C34878D82A}">
                    <a16:rowId xmlns:a16="http://schemas.microsoft.com/office/drawing/2014/main" val="4119824899"/>
                  </a:ext>
                </a:extLst>
              </a:tr>
              <a:tr h="1317607">
                <a:tc vMerge="1">
                  <a:txBody>
                    <a:bodyPr/>
                    <a:lstStyle/>
                    <a:p>
                      <a:pPr algn="ctr"/>
                      <a:endParaRPr lang="en-US" sz="3200" b="1">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just"/>
                      <a:endParaRPr lang="en-US" sz="3200" b="1">
                        <a:solidFill>
                          <a:schemeClr val="tx1"/>
                        </a:solidFill>
                        <a:latin typeface="Times New Roman" panose="02020603050405020304" pitchFamily="18" charset="0"/>
                        <a:cs typeface="Times New Roman" panose="02020603050405020304" pitchFamily="18" charset="0"/>
                      </a:endParaRPr>
                    </a:p>
                    <a:p>
                      <a:pPr algn="just"/>
                      <a:endParaRPr lang="en-US" sz="3200" b="1">
                        <a:solidFill>
                          <a:schemeClr val="tx1"/>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extLst>
                  <a:ext uri="{0D108BD9-81ED-4DB2-BD59-A6C34878D82A}">
                    <a16:rowId xmlns:a16="http://schemas.microsoft.com/office/drawing/2014/main" val="268106322"/>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365243156"/>
              </p:ext>
            </p:extLst>
          </p:nvPr>
        </p:nvGraphicFramePr>
        <p:xfrm>
          <a:off x="1219200" y="1459894"/>
          <a:ext cx="5050971" cy="2971238"/>
        </p:xfrm>
        <a:graphic>
          <a:graphicData uri="http://schemas.openxmlformats.org/drawingml/2006/table">
            <a:tbl>
              <a:tblPr firstRow="1" bandRow="1">
                <a:tableStyleId>{5C22544A-7EE6-4342-B048-85BDC9FD1C3A}</a:tableStyleId>
              </a:tblPr>
              <a:tblGrid>
                <a:gridCol w="5050971">
                  <a:extLst>
                    <a:ext uri="{9D8B030D-6E8A-4147-A177-3AD203B41FA5}">
                      <a16:colId xmlns:a16="http://schemas.microsoft.com/office/drawing/2014/main" val="2919782300"/>
                    </a:ext>
                  </a:extLst>
                </a:gridCol>
              </a:tblGrid>
              <a:tr h="571409">
                <a:tc>
                  <a:txBody>
                    <a:bodyPr/>
                    <a:lstStyle/>
                    <a:p>
                      <a:pPr algn="ctr"/>
                      <a:r>
                        <a:rPr lang="en-US" sz="3200" b="1">
                          <a:solidFill>
                            <a:schemeClr val="tx1"/>
                          </a:solidFill>
                          <a:latin typeface="Times New Roman" panose="02020603050405020304" pitchFamily="18" charset="0"/>
                          <a:cs typeface="Times New Roman" panose="02020603050405020304" pitchFamily="18" charset="0"/>
                        </a:rPr>
                        <a:t>Quan hệ</a:t>
                      </a:r>
                    </a:p>
                  </a:txBody>
                  <a:tcPr/>
                </a:tc>
                <a:extLst>
                  <a:ext uri="{0D108BD9-81ED-4DB2-BD59-A6C34878D82A}">
                    <a16:rowId xmlns:a16="http://schemas.microsoft.com/office/drawing/2014/main" val="954220999"/>
                  </a:ext>
                </a:extLst>
              </a:tr>
              <a:tr h="2392118">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altLang="en-US" sz="3200" b="1">
                          <a:solidFill>
                            <a:srgbClr val="004DE6"/>
                          </a:solidFill>
                          <a:latin typeface="Times New Roman" panose="02020603050405020304" pitchFamily="18" charset="0"/>
                          <a:cs typeface="Times New Roman" panose="02020603050405020304" pitchFamily="18" charset="0"/>
                        </a:rPr>
                        <a:t>T</a:t>
                      </a:r>
                      <a:r>
                        <a:rPr lang="vi-VN" altLang="en-US" sz="3200" b="1">
                          <a:solidFill>
                            <a:srgbClr val="004DE6"/>
                          </a:solidFill>
                          <a:latin typeface="+mn-lt"/>
                        </a:rPr>
                        <a:t>ên sĩ quan phát xít – cậu bé yêu nước.</a:t>
                      </a:r>
                      <a:r>
                        <a:rPr lang="en-US" altLang="en-US" sz="3200" b="0">
                          <a:solidFill>
                            <a:schemeClr val="dk1"/>
                          </a:solidFill>
                          <a:latin typeface="Times New Roman" panose="02020603050405020304" pitchFamily="18" charset="0"/>
                        </a:rPr>
                        <a:t>:</a:t>
                      </a:r>
                      <a:r>
                        <a:rPr lang="en-US" altLang="en-US" sz="3200" b="0" baseline="0">
                          <a:solidFill>
                            <a:schemeClr val="dk1"/>
                          </a:solidFill>
                          <a:latin typeface="Times New Roman" panose="02020603050405020304" pitchFamily="18" charset="0"/>
                        </a:rPr>
                        <a:t> </a:t>
                      </a:r>
                      <a:r>
                        <a:rPr lang="vi-VN" altLang="en-US" sz="3200">
                          <a:latin typeface="+mn-lt"/>
                        </a:rPr>
                        <a:t>quan hệ thù địch</a:t>
                      </a:r>
                      <a:endParaRPr lang="en-US" altLang="en-US" sz="3200">
                        <a:latin typeface="Times New Roman" panose="02020603050405020304" pitchFamily="18" charset="0"/>
                      </a:endParaRPr>
                    </a:p>
                  </a:txBody>
                  <a:tcPr anchor="ctr"/>
                </a:tc>
                <a:extLst>
                  <a:ext uri="{0D108BD9-81ED-4DB2-BD59-A6C34878D82A}">
                    <a16:rowId xmlns:a16="http://schemas.microsoft.com/office/drawing/2014/main" val="4119824899"/>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816798947"/>
              </p:ext>
            </p:extLst>
          </p:nvPr>
        </p:nvGraphicFramePr>
        <p:xfrm>
          <a:off x="6270171" y="1459893"/>
          <a:ext cx="4804229" cy="2963528"/>
        </p:xfrm>
        <a:graphic>
          <a:graphicData uri="http://schemas.openxmlformats.org/drawingml/2006/table">
            <a:tbl>
              <a:tblPr firstRow="1" bandRow="1">
                <a:tableStyleId>{5C22544A-7EE6-4342-B048-85BDC9FD1C3A}</a:tableStyleId>
              </a:tblPr>
              <a:tblGrid>
                <a:gridCol w="4804229">
                  <a:extLst>
                    <a:ext uri="{9D8B030D-6E8A-4147-A177-3AD203B41FA5}">
                      <a16:colId xmlns:a16="http://schemas.microsoft.com/office/drawing/2014/main" val="3198844285"/>
                    </a:ext>
                  </a:extLst>
                </a:gridCol>
              </a:tblGrid>
              <a:tr h="589776">
                <a:tc>
                  <a:txBody>
                    <a:bodyPr/>
                    <a:lstStyle/>
                    <a:p>
                      <a:pPr algn="ctr"/>
                      <a:r>
                        <a:rPr lang="en-US" sz="3200" b="1">
                          <a:solidFill>
                            <a:schemeClr val="tx1"/>
                          </a:solidFill>
                          <a:latin typeface="Times New Roman" panose="02020603050405020304" pitchFamily="18" charset="0"/>
                          <a:cs typeface="Times New Roman" panose="02020603050405020304" pitchFamily="18" charset="0"/>
                        </a:rPr>
                        <a:t>Tính</a:t>
                      </a:r>
                      <a:r>
                        <a:rPr lang="en-US" sz="3200" b="1" baseline="0">
                          <a:solidFill>
                            <a:schemeClr val="tx1"/>
                          </a:solidFill>
                          <a:latin typeface="Times New Roman" panose="02020603050405020304" pitchFamily="18" charset="0"/>
                          <a:cs typeface="Times New Roman" panose="02020603050405020304" pitchFamily="18" charset="0"/>
                        </a:rPr>
                        <a:t> cách</a:t>
                      </a:r>
                      <a:endParaRPr lang="en-US" sz="3200" b="1">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54220999"/>
                  </a:ext>
                </a:extLst>
              </a:tr>
              <a:tr h="1186876">
                <a:tc>
                  <a:txBody>
                    <a:bodyPr/>
                    <a:lstStyle/>
                    <a:p>
                      <a:pPr algn="just"/>
                      <a:r>
                        <a:rPr lang="vi-VN" sz="3200" b="1">
                          <a:solidFill>
                            <a:srgbClr val="004DE6"/>
                          </a:solidFill>
                          <a:latin typeface="+mn-lt"/>
                          <a:cs typeface="Times New Roman" panose="02020603050405020304" pitchFamily="18" charset="0"/>
                        </a:rPr>
                        <a:t>Tên sĩ quan phát xít: </a:t>
                      </a:r>
                      <a:r>
                        <a:rPr lang="vi-VN" sz="3200" b="0">
                          <a:solidFill>
                            <a:schemeClr val="tx1"/>
                          </a:solidFill>
                          <a:latin typeface="+mn-lt"/>
                          <a:cs typeface="Times New Roman" panose="02020603050405020304" pitchFamily="18" charset="0"/>
                        </a:rPr>
                        <a:t>hách dịch, xấc xược.</a:t>
                      </a:r>
                    </a:p>
                  </a:txBody>
                  <a:tcPr/>
                </a:tc>
                <a:extLst>
                  <a:ext uri="{0D108BD9-81ED-4DB2-BD59-A6C34878D82A}">
                    <a16:rowId xmlns:a16="http://schemas.microsoft.com/office/drawing/2014/main" val="4119824899"/>
                  </a:ext>
                </a:extLst>
              </a:tr>
              <a:tr h="1186876">
                <a:tc>
                  <a:txBody>
                    <a:bodyPr/>
                    <a:lstStyle/>
                    <a:p>
                      <a:pPr algn="just"/>
                      <a:r>
                        <a:rPr lang="en-US" altLang="en-US" sz="3200" b="1">
                          <a:solidFill>
                            <a:srgbClr val="004DE6"/>
                          </a:solidFill>
                          <a:latin typeface="Times New Roman" panose="02020603050405020304" pitchFamily="18" charset="0"/>
                        </a:rPr>
                        <a:t>Cậu</a:t>
                      </a:r>
                      <a:r>
                        <a:rPr lang="en-US" altLang="en-US" sz="3200" b="1" baseline="0">
                          <a:solidFill>
                            <a:srgbClr val="004DE6"/>
                          </a:solidFill>
                          <a:latin typeface="Times New Roman" panose="02020603050405020304" pitchFamily="18" charset="0"/>
                        </a:rPr>
                        <a:t> bé</a:t>
                      </a:r>
                      <a:r>
                        <a:rPr lang="vi-VN" altLang="en-US" sz="3200" b="1">
                          <a:solidFill>
                            <a:srgbClr val="004DE6"/>
                          </a:solidFill>
                          <a:latin typeface="+mn-lt"/>
                        </a:rPr>
                        <a:t>:</a:t>
                      </a:r>
                      <a:r>
                        <a:rPr lang="vi-VN" altLang="en-US" sz="3200">
                          <a:solidFill>
                            <a:srgbClr val="004DE6"/>
                          </a:solidFill>
                          <a:latin typeface="+mn-lt"/>
                        </a:rPr>
                        <a:t> </a:t>
                      </a:r>
                      <a:r>
                        <a:rPr lang="vi-VN" altLang="en-US" sz="3200">
                          <a:solidFill>
                            <a:schemeClr val="tx1"/>
                          </a:solidFill>
                          <a:latin typeface="+mn-lt"/>
                        </a:rPr>
                        <a:t>yêu nước, căm ghét, khinh bỉ tên xâm lược.</a:t>
                      </a:r>
                    </a:p>
                  </a:txBody>
                  <a:tcPr>
                    <a:solidFill>
                      <a:schemeClr val="accent2">
                        <a:lumMod val="20000"/>
                        <a:lumOff val="80000"/>
                      </a:schemeClr>
                    </a:solidFill>
                  </a:tcPr>
                </a:tc>
                <a:extLst>
                  <a:ext uri="{0D108BD9-81ED-4DB2-BD59-A6C34878D82A}">
                    <a16:rowId xmlns:a16="http://schemas.microsoft.com/office/drawing/2014/main" val="268106322"/>
                  </a:ext>
                </a:extLst>
              </a:tr>
            </a:tbl>
          </a:graphicData>
        </a:graphic>
      </p:graphicFrame>
    </p:spTree>
    <p:extLst>
      <p:ext uri="{BB962C8B-B14F-4D97-AF65-F5344CB8AC3E}">
        <p14:creationId xmlns:p14="http://schemas.microsoft.com/office/powerpoint/2010/main" val="408296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1627528" y="2263775"/>
            <a:ext cx="9398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spcBef>
                <a:spcPct val="50000"/>
              </a:spcBef>
            </a:pPr>
            <a:r>
              <a:rPr lang="vi-VN" altLang="en-US" sz="3200">
                <a:solidFill>
                  <a:srgbClr val="FF0000"/>
                </a:solidFill>
                <a:latin typeface="Times New Roman" panose="02020603050405020304" pitchFamily="18" charset="0"/>
                <a:cs typeface="Times New Roman" panose="02020603050405020304" pitchFamily="18" charset="0"/>
              </a:rPr>
              <a:t>Qua cách hỏi – đáp, ta biết được điều gì về nhân vật</a:t>
            </a:r>
            <a:r>
              <a:rPr lang="en-US" altLang="en-US" sz="3200">
                <a:solidFill>
                  <a:srgbClr val="FF0000"/>
                </a:solidFill>
                <a:latin typeface="Times New Roman" panose="02020603050405020304" pitchFamily="18" charset="0"/>
                <a:cs typeface="Times New Roman" panose="02020603050405020304" pitchFamily="18" charset="0"/>
              </a:rPr>
              <a:t>?</a:t>
            </a:r>
            <a:endParaRPr lang="vi-VN" altLang="en-US" sz="3200">
              <a:solidFill>
                <a:srgbClr val="FF0000"/>
              </a:solidFill>
              <a:latin typeface="Times New Roman" panose="02020603050405020304" pitchFamily="18" charset="0"/>
              <a:cs typeface="Times New Roman" panose="02020603050405020304" pitchFamily="18" charset="0"/>
            </a:endParaRPr>
          </a:p>
        </p:txBody>
      </p:sp>
      <p:sp>
        <p:nvSpPr>
          <p:cNvPr id="7" name="Text Box 7"/>
          <p:cNvSpPr txBox="1">
            <a:spLocks noChangeArrowheads="1"/>
          </p:cNvSpPr>
          <p:nvPr/>
        </p:nvSpPr>
        <p:spPr bwMode="auto">
          <a:xfrm>
            <a:off x="1627528" y="3086781"/>
            <a:ext cx="907675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spcBef>
                <a:spcPct val="50000"/>
              </a:spcBef>
            </a:pPr>
            <a:r>
              <a:rPr lang="vi-VN" altLang="en-US" sz="3200" b="0">
                <a:solidFill>
                  <a:schemeClr val="tx1"/>
                </a:solidFill>
                <a:latin typeface="Times New Roman" panose="02020603050405020304" pitchFamily="18" charset="0"/>
                <a:cs typeface="Times New Roman" panose="02020603050405020304" pitchFamily="18" charset="0"/>
              </a:rPr>
              <a:t>Qua cách hỏi – đáp, ta biết được tính cách, mối quan hệ của nhân vật</a:t>
            </a:r>
          </a:p>
        </p:txBody>
      </p:sp>
    </p:spTree>
    <p:extLst>
      <p:ext uri="{BB962C8B-B14F-4D97-AF65-F5344CB8AC3E}">
        <p14:creationId xmlns:p14="http://schemas.microsoft.com/office/powerpoint/2010/main" val="419448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1496899" y="2205718"/>
            <a:ext cx="9398000" cy="2062103"/>
          </a:xfrm>
          <a:prstGeom prst="rect">
            <a:avLst/>
          </a:prstGeom>
          <a:solidFill>
            <a:schemeClr val="accent1">
              <a:lumMod val="20000"/>
              <a:lumOff val="80000"/>
            </a:schemeClr>
          </a:solidFill>
          <a:ln>
            <a:noFill/>
          </a:ln>
        </p:spPr>
        <p:txBody>
          <a:bodyPr wrap="square">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spcBef>
                <a:spcPct val="50000"/>
              </a:spcBef>
            </a:pPr>
            <a:r>
              <a:rPr lang="en-US" altLang="en-US" sz="3200">
                <a:solidFill>
                  <a:schemeClr val="tx1"/>
                </a:solidFill>
                <a:latin typeface="Times New Roman" panose="02020603050405020304" pitchFamily="18" charset="0"/>
                <a:cs typeface="Times New Roman" panose="02020603050405020304" pitchFamily="18" charset="0"/>
              </a:rPr>
              <a:t>Khi nói, chúng ta luôn có ý thức giữ phép lịch sự với đối tượng mà mình đang nói. Làm như vậy, chúng ta không chỉ thể hiện tôn trọng người khác mà còn tôn trọng chính bản thân mình. </a:t>
            </a:r>
          </a:p>
        </p:txBody>
      </p:sp>
    </p:spTree>
    <p:extLst>
      <p:ext uri="{BB962C8B-B14F-4D97-AF65-F5344CB8AC3E}">
        <p14:creationId xmlns:p14="http://schemas.microsoft.com/office/powerpoint/2010/main" val="290918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593643" y="1873730"/>
            <a:ext cx="10691019" cy="1461516"/>
            <a:chOff x="-27638" y="1699617"/>
            <a:chExt cx="9427863" cy="1462355"/>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146235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 phép lịch sự khi đặt câu hỏi với người khác (biết thưa gửi, xưng hô phù hợp với quan hệ giữa mình và người được hỏi, tránh những câu hỏi tò mò hoặc làm phiền lòng người khác).</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27638" y="2142498"/>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576135" y="3700379"/>
            <a:ext cx="10708527" cy="1242301"/>
            <a:chOff x="-55516" y="2060506"/>
            <a:chExt cx="8970410" cy="1243013"/>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6"/>
              <a:ext cx="8271189" cy="1243013"/>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a:solidFill>
                    <a:schemeClr val="tx1"/>
                  </a:solidFill>
                  <a:latin typeface="Times New Roman" panose="02020603050405020304" pitchFamily="18" charset="0"/>
                  <a:cs typeface="Times New Roman" panose="02020603050405020304" pitchFamily="18" charset="0"/>
                </a:rPr>
                <a:t>Biết được quan hệ và tính cách nhân vật qua lời đối đáp, biết cách hỏi trong những trường hợp tế nhị cần bày tỏ sự thông cảm.</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55516" y="2393717"/>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sp>
        <p:nvSpPr>
          <p:cNvPr id="9" name="Rounded Rectangle 8">
            <a:extLst>
              <a:ext uri="{FF2B5EF4-FFF2-40B4-BE49-F238E27FC236}">
                <a16:creationId xmlns:a16="http://schemas.microsoft.com/office/drawing/2014/main" id="{FC4AA681-3F36-42B8-9DF9-F59457234ED6}"/>
              </a:ext>
            </a:extLst>
          </p:cNvPr>
          <p:cNvSpPr/>
          <p:nvPr/>
        </p:nvSpPr>
        <p:spPr>
          <a:xfrm>
            <a:off x="3082108" y="456262"/>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1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0558755" y="2163622"/>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
        <p:nvSpPr>
          <p:cNvPr id="15" name="TextBox 14"/>
          <p:cNvSpPr txBox="1"/>
          <p:nvPr/>
        </p:nvSpPr>
        <p:spPr>
          <a:xfrm>
            <a:off x="10558755" y="3625138"/>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235035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2478314" y="2611425"/>
            <a:ext cx="6480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eaLnBrk="1" hangingPunct="1">
              <a:spcBef>
                <a:spcPct val="50000"/>
              </a:spcBef>
            </a:pPr>
            <a:endParaRPr lang="vi-VN" altLang="en-US">
              <a:latin typeface="Times New Roman" panose="02020603050405020304" pitchFamily="18" charset="0"/>
              <a:cs typeface="Times New Roman" panose="02020603050405020304" pitchFamily="18" charset="0"/>
            </a:endParaRPr>
          </a:p>
        </p:txBody>
      </p:sp>
      <p:sp>
        <p:nvSpPr>
          <p:cNvPr id="6" name="Text Box 7"/>
          <p:cNvSpPr txBox="1">
            <a:spLocks noChangeArrowheads="1"/>
          </p:cNvSpPr>
          <p:nvPr/>
        </p:nvSpPr>
        <p:spPr bwMode="auto">
          <a:xfrm>
            <a:off x="1063396" y="498463"/>
            <a:ext cx="1026930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spcBef>
                <a:spcPct val="50000"/>
              </a:spcBef>
            </a:pPr>
            <a:r>
              <a:rPr lang="en-US" altLang="en-US">
                <a:solidFill>
                  <a:schemeClr val="tx1"/>
                </a:solidFill>
                <a:latin typeface="Times New Roman" panose="02020603050405020304" pitchFamily="18" charset="0"/>
                <a:cs typeface="Times New Roman" panose="02020603050405020304" pitchFamily="18" charset="0"/>
              </a:rPr>
              <a:t>Bài 2: </a:t>
            </a:r>
            <a:r>
              <a:rPr lang="vi-VN" altLang="en-US">
                <a:solidFill>
                  <a:schemeClr val="tx1"/>
                </a:solidFill>
                <a:latin typeface="Times New Roman" panose="02020603050405020304" pitchFamily="18" charset="0"/>
                <a:cs typeface="Times New Roman" panose="02020603050405020304" pitchFamily="18" charset="0"/>
              </a:rPr>
              <a:t>So sánh các câu hỏi trong đoạn văn sau. Em thấy câu các bạn nhỏ hỏi cụ già có thích hợp hơn những câu hỏi khác không? Vì sao?</a:t>
            </a:r>
          </a:p>
        </p:txBody>
      </p:sp>
      <p:sp>
        <p:nvSpPr>
          <p:cNvPr id="12" name="Line 20"/>
          <p:cNvSpPr>
            <a:spLocks noChangeShapeType="1"/>
          </p:cNvSpPr>
          <p:nvPr/>
        </p:nvSpPr>
        <p:spPr bwMode="auto">
          <a:xfrm>
            <a:off x="2183950" y="943871"/>
            <a:ext cx="1281336"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20"/>
          <p:cNvSpPr>
            <a:spLocks noChangeShapeType="1"/>
          </p:cNvSpPr>
          <p:nvPr/>
        </p:nvSpPr>
        <p:spPr bwMode="auto">
          <a:xfrm>
            <a:off x="4197237" y="943871"/>
            <a:ext cx="1100477"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20"/>
          <p:cNvSpPr>
            <a:spLocks noChangeShapeType="1"/>
          </p:cNvSpPr>
          <p:nvPr/>
        </p:nvSpPr>
        <p:spPr bwMode="auto">
          <a:xfrm>
            <a:off x="7117217" y="943871"/>
            <a:ext cx="1315582"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20"/>
          <p:cNvSpPr>
            <a:spLocks noChangeShapeType="1"/>
          </p:cNvSpPr>
          <p:nvPr/>
        </p:nvSpPr>
        <p:spPr bwMode="auto">
          <a:xfrm>
            <a:off x="1167950" y="1380887"/>
            <a:ext cx="1281336"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20"/>
          <p:cNvSpPr>
            <a:spLocks noChangeShapeType="1"/>
          </p:cNvSpPr>
          <p:nvPr/>
        </p:nvSpPr>
        <p:spPr bwMode="auto">
          <a:xfrm>
            <a:off x="3120344" y="1384063"/>
            <a:ext cx="885599"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Rectangle 1"/>
          <p:cNvSpPr/>
          <p:nvPr/>
        </p:nvSpPr>
        <p:spPr>
          <a:xfrm>
            <a:off x="944330" y="1883458"/>
            <a:ext cx="10388375" cy="4555093"/>
          </a:xfrm>
          <a:prstGeom prst="rect">
            <a:avLst/>
          </a:prstGeom>
        </p:spPr>
        <p:txBody>
          <a:bodyPr wrap="square">
            <a:spAutoFit/>
          </a:bodyPr>
          <a:lstStyle/>
          <a:p>
            <a:pPr algn="just"/>
            <a:r>
              <a:rPr lang="en-US" altLang="en-US" sz="2800">
                <a:latin typeface="Times New Roman" panose="02020603050405020304" pitchFamily="18" charset="0"/>
                <a:cs typeface="Times New Roman" panose="02020603050405020304" pitchFamily="18" charset="0"/>
              </a:rPr>
              <a:t>    Sau một cuộc dạo chơi, đám trẻ ra về. Tiếng nói cười ríu rít. Bỗng các em dừng lại khi thấy một cụ già đang ngồi ở vệ cỏ ven đường. Trông cụ thật mệt mỏi, cặp mắt lộ rõ vẻ u sầu.</a:t>
            </a:r>
          </a:p>
          <a:p>
            <a:pPr algn="just"/>
            <a:r>
              <a:rPr lang="en-US" altLang="en-US" sz="2800">
                <a:latin typeface="Times New Roman" panose="02020603050405020304" pitchFamily="18" charset="0"/>
                <a:cs typeface="Times New Roman" panose="02020603050405020304" pitchFamily="18" charset="0"/>
              </a:rPr>
              <a:t>    - Chuyện gì xảy ra với ông cụ thế nhỉ? - Một em trai hỏi.</a:t>
            </a:r>
          </a:p>
          <a:p>
            <a:pPr algn="just"/>
            <a:r>
              <a:rPr lang="en-US" altLang="en-US" sz="2800">
                <a:latin typeface="Times New Roman" panose="02020603050405020304" pitchFamily="18" charset="0"/>
                <a:cs typeface="Times New Roman" panose="02020603050405020304" pitchFamily="18" charset="0"/>
              </a:rPr>
              <a:t>    Đám trẻ tiếp lời, bàn tán sôi nổi:</a:t>
            </a:r>
          </a:p>
          <a:p>
            <a:pPr algn="just"/>
            <a:r>
              <a:rPr lang="en-US" altLang="en-US" sz="2800">
                <a:latin typeface="Times New Roman" panose="02020603050405020304" pitchFamily="18" charset="0"/>
                <a:cs typeface="Times New Roman" panose="02020603050405020304" pitchFamily="18" charset="0"/>
              </a:rPr>
              <a:t>    - Chắc là cụ bị ốm?</a:t>
            </a:r>
          </a:p>
          <a:p>
            <a:pPr algn="just"/>
            <a:r>
              <a:rPr lang="en-US" altLang="en-US" sz="2800">
                <a:latin typeface="Times New Roman" panose="02020603050405020304" pitchFamily="18" charset="0"/>
                <a:cs typeface="Times New Roman" panose="02020603050405020304" pitchFamily="18" charset="0"/>
              </a:rPr>
              <a:t>    - Hay cụ đánh mất cái gì?</a:t>
            </a:r>
          </a:p>
          <a:p>
            <a:pPr algn="just"/>
            <a:r>
              <a:rPr lang="en-US" altLang="en-US" sz="2800">
                <a:latin typeface="Times New Roman" panose="02020603050405020304" pitchFamily="18" charset="0"/>
                <a:cs typeface="Times New Roman" panose="02020603050405020304" pitchFamily="18" charset="0"/>
              </a:rPr>
              <a:t>    - Chúng mình thử hỏi xem đi!</a:t>
            </a:r>
          </a:p>
          <a:p>
            <a:pPr algn="just"/>
            <a:r>
              <a:rPr lang="en-US" altLang="en-US" sz="2800">
                <a:latin typeface="Times New Roman" panose="02020603050405020304" pitchFamily="18" charset="0"/>
                <a:cs typeface="Times New Roman" panose="02020603050405020304" pitchFamily="18" charset="0"/>
              </a:rPr>
              <a:t>    Các em tới chỗ ông cụ, lễ phép hỏi:</a:t>
            </a:r>
          </a:p>
          <a:p>
            <a:pPr algn="just"/>
            <a:r>
              <a:rPr lang="en-US" altLang="en-US" sz="2800">
                <a:latin typeface="Times New Roman" panose="02020603050405020304" pitchFamily="18" charset="0"/>
                <a:cs typeface="Times New Roman" panose="02020603050405020304" pitchFamily="18" charset="0"/>
              </a:rPr>
              <a:t>    - Thưa cụ, chúng cháu có thể giúp gì cụ không ạ?</a:t>
            </a:r>
          </a:p>
        </p:txBody>
      </p:sp>
      <p:sp>
        <p:nvSpPr>
          <p:cNvPr id="10" name="Line 20"/>
          <p:cNvSpPr>
            <a:spLocks noChangeShapeType="1"/>
          </p:cNvSpPr>
          <p:nvPr/>
        </p:nvSpPr>
        <p:spPr bwMode="auto">
          <a:xfrm>
            <a:off x="4644344" y="1380887"/>
            <a:ext cx="2191885"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6780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7" grpId="0" animBg="1"/>
      <p:bldP spid="18"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2478314" y="2611425"/>
            <a:ext cx="6480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eaLnBrk="1" hangingPunct="1">
              <a:spcBef>
                <a:spcPct val="50000"/>
              </a:spcBef>
            </a:pPr>
            <a:endParaRPr lang="vi-VN" altLang="en-US">
              <a:latin typeface="Times New Roman" panose="02020603050405020304" pitchFamily="18" charset="0"/>
              <a:cs typeface="Times New Roman" panose="02020603050405020304" pitchFamily="18" charset="0"/>
            </a:endParaRPr>
          </a:p>
        </p:txBody>
      </p:sp>
      <p:sp>
        <p:nvSpPr>
          <p:cNvPr id="6" name="Text Box 7"/>
          <p:cNvSpPr txBox="1">
            <a:spLocks noChangeArrowheads="1"/>
          </p:cNvSpPr>
          <p:nvPr/>
        </p:nvSpPr>
        <p:spPr bwMode="auto">
          <a:xfrm>
            <a:off x="1063396" y="498463"/>
            <a:ext cx="1026930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spcBef>
                <a:spcPct val="50000"/>
              </a:spcBef>
            </a:pPr>
            <a:r>
              <a:rPr lang="en-US" altLang="en-US">
                <a:solidFill>
                  <a:schemeClr val="tx1"/>
                </a:solidFill>
                <a:latin typeface="Times New Roman" panose="02020603050405020304" pitchFamily="18" charset="0"/>
                <a:cs typeface="Times New Roman" panose="02020603050405020304" pitchFamily="18" charset="0"/>
              </a:rPr>
              <a:t>Bài 2: </a:t>
            </a:r>
            <a:r>
              <a:rPr lang="vi-VN" altLang="en-US">
                <a:solidFill>
                  <a:schemeClr val="tx1"/>
                </a:solidFill>
                <a:latin typeface="Times New Roman" panose="02020603050405020304" pitchFamily="18" charset="0"/>
                <a:cs typeface="Times New Roman" panose="02020603050405020304" pitchFamily="18" charset="0"/>
              </a:rPr>
              <a:t>So sánh các câu hỏi trong đoạn văn sau. Em thấy câu các bạn nhỏ hỏi cụ già có thích hợp hơn những câu hỏi khác không? Vì sao?</a:t>
            </a:r>
          </a:p>
        </p:txBody>
      </p:sp>
      <p:sp>
        <p:nvSpPr>
          <p:cNvPr id="12" name="Line 20"/>
          <p:cNvSpPr>
            <a:spLocks noChangeShapeType="1"/>
          </p:cNvSpPr>
          <p:nvPr/>
        </p:nvSpPr>
        <p:spPr bwMode="auto">
          <a:xfrm>
            <a:off x="2183950" y="943871"/>
            <a:ext cx="1281336"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20"/>
          <p:cNvSpPr>
            <a:spLocks noChangeShapeType="1"/>
          </p:cNvSpPr>
          <p:nvPr/>
        </p:nvSpPr>
        <p:spPr bwMode="auto">
          <a:xfrm>
            <a:off x="4197237" y="943871"/>
            <a:ext cx="1100477"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20"/>
          <p:cNvSpPr>
            <a:spLocks noChangeShapeType="1"/>
          </p:cNvSpPr>
          <p:nvPr/>
        </p:nvSpPr>
        <p:spPr bwMode="auto">
          <a:xfrm>
            <a:off x="7117217" y="943871"/>
            <a:ext cx="1315582"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20"/>
          <p:cNvSpPr>
            <a:spLocks noChangeShapeType="1"/>
          </p:cNvSpPr>
          <p:nvPr/>
        </p:nvSpPr>
        <p:spPr bwMode="auto">
          <a:xfrm>
            <a:off x="1167950" y="1380887"/>
            <a:ext cx="1281336"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20"/>
          <p:cNvSpPr>
            <a:spLocks noChangeShapeType="1"/>
          </p:cNvSpPr>
          <p:nvPr/>
        </p:nvSpPr>
        <p:spPr bwMode="auto">
          <a:xfrm>
            <a:off x="3120344" y="1384063"/>
            <a:ext cx="885599"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Rectangle 1"/>
          <p:cNvSpPr/>
          <p:nvPr/>
        </p:nvSpPr>
        <p:spPr>
          <a:xfrm>
            <a:off x="944330" y="1883458"/>
            <a:ext cx="10388375" cy="4555093"/>
          </a:xfrm>
          <a:prstGeom prst="rect">
            <a:avLst/>
          </a:prstGeom>
        </p:spPr>
        <p:txBody>
          <a:bodyPr wrap="square">
            <a:spAutoFit/>
          </a:bodyPr>
          <a:lstStyle/>
          <a:p>
            <a:pPr algn="just"/>
            <a:r>
              <a:rPr lang="en-US" altLang="en-US" sz="2800">
                <a:latin typeface="Times New Roman" panose="02020603050405020304" pitchFamily="18" charset="0"/>
                <a:cs typeface="Times New Roman" panose="02020603050405020304" pitchFamily="18" charset="0"/>
              </a:rPr>
              <a:t>    Sau một cuộc dạo chơi, đám trẻ ra về. Tiếng nói cười ríu rít. Bỗng các em dừng lại khi thấy một cụ già đang ngồi ở vệ cỏ ven đường. Trông cụ thật mệt mỏi, cặp mắt lộ rõ vẻ u sầu.</a:t>
            </a:r>
          </a:p>
          <a:p>
            <a:pPr algn="just"/>
            <a:r>
              <a:rPr lang="en-US" altLang="en-US" sz="2800" b="1">
                <a:solidFill>
                  <a:srgbClr val="FF0000"/>
                </a:solidFill>
                <a:latin typeface="Times New Roman" panose="02020603050405020304" pitchFamily="18" charset="0"/>
                <a:cs typeface="Times New Roman" panose="02020603050405020304" pitchFamily="18" charset="0"/>
              </a:rPr>
              <a:t>    - Chuyện gì xảy ra với ông cụ thế nhỉ? </a:t>
            </a:r>
            <a:r>
              <a:rPr lang="en-US" altLang="en-US" sz="2800">
                <a:latin typeface="Times New Roman" panose="02020603050405020304" pitchFamily="18" charset="0"/>
                <a:cs typeface="Times New Roman" panose="02020603050405020304" pitchFamily="18" charset="0"/>
              </a:rPr>
              <a:t>- Một em trai hỏi.</a:t>
            </a:r>
          </a:p>
          <a:p>
            <a:pPr algn="just"/>
            <a:r>
              <a:rPr lang="en-US" altLang="en-US" sz="2800">
                <a:latin typeface="Times New Roman" panose="02020603050405020304" pitchFamily="18" charset="0"/>
                <a:cs typeface="Times New Roman" panose="02020603050405020304" pitchFamily="18" charset="0"/>
              </a:rPr>
              <a:t>    Đám trẻ tiếp lời, bàn tán sôi nổi:</a:t>
            </a:r>
          </a:p>
          <a:p>
            <a:pPr algn="just"/>
            <a:r>
              <a:rPr lang="en-US" altLang="en-US" sz="2800">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 Chắc là cụ bị ốm?</a:t>
            </a:r>
          </a:p>
          <a:p>
            <a:pPr algn="just"/>
            <a:r>
              <a:rPr lang="en-US" altLang="en-US" sz="2800" b="1">
                <a:solidFill>
                  <a:srgbClr val="FF0000"/>
                </a:solidFill>
                <a:latin typeface="Times New Roman" panose="02020603050405020304" pitchFamily="18" charset="0"/>
                <a:cs typeface="Times New Roman" panose="02020603050405020304" pitchFamily="18" charset="0"/>
              </a:rPr>
              <a:t>    - Hay cụ đánh mất cái gì?</a:t>
            </a:r>
          </a:p>
          <a:p>
            <a:pPr algn="just"/>
            <a:r>
              <a:rPr lang="en-US" altLang="en-US" sz="2800">
                <a:latin typeface="Times New Roman" panose="02020603050405020304" pitchFamily="18" charset="0"/>
                <a:cs typeface="Times New Roman" panose="02020603050405020304" pitchFamily="18" charset="0"/>
              </a:rPr>
              <a:t>    - Chúng mình thử hỏi xem đi!</a:t>
            </a:r>
          </a:p>
          <a:p>
            <a:pPr algn="just"/>
            <a:r>
              <a:rPr lang="en-US" altLang="en-US" sz="2800">
                <a:latin typeface="Times New Roman" panose="02020603050405020304" pitchFamily="18" charset="0"/>
                <a:cs typeface="Times New Roman" panose="02020603050405020304" pitchFamily="18" charset="0"/>
              </a:rPr>
              <a:t>    Các em tới chỗ ông cụ, lễ phép hỏi:</a:t>
            </a:r>
          </a:p>
          <a:p>
            <a:pPr algn="just"/>
            <a:r>
              <a:rPr lang="en-US" altLang="en-US" sz="2800" b="1">
                <a:solidFill>
                  <a:srgbClr val="FF0000"/>
                </a:solidFill>
                <a:latin typeface="Times New Roman" panose="02020603050405020304" pitchFamily="18" charset="0"/>
                <a:cs typeface="Times New Roman" panose="02020603050405020304" pitchFamily="18" charset="0"/>
              </a:rPr>
              <a:t>    </a:t>
            </a:r>
            <a:r>
              <a:rPr lang="en-US" altLang="en-US" sz="2800" b="1">
                <a:solidFill>
                  <a:srgbClr val="00B050"/>
                </a:solidFill>
                <a:latin typeface="Times New Roman" panose="02020603050405020304" pitchFamily="18" charset="0"/>
                <a:cs typeface="Times New Roman" panose="02020603050405020304" pitchFamily="18" charset="0"/>
              </a:rPr>
              <a:t>- Thưa cụ, chúng cháu có thể giúp gì cụ không ạ?</a:t>
            </a:r>
          </a:p>
        </p:txBody>
      </p:sp>
      <p:sp>
        <p:nvSpPr>
          <p:cNvPr id="10" name="Line 20"/>
          <p:cNvSpPr>
            <a:spLocks noChangeShapeType="1"/>
          </p:cNvSpPr>
          <p:nvPr/>
        </p:nvSpPr>
        <p:spPr bwMode="auto">
          <a:xfrm>
            <a:off x="4644344" y="1380887"/>
            <a:ext cx="2191885"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52885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
          <p:cNvSpPr>
            <a:spLocks noChangeArrowheads="1"/>
          </p:cNvSpPr>
          <p:nvPr/>
        </p:nvSpPr>
        <p:spPr bwMode="auto">
          <a:xfrm>
            <a:off x="1672318" y="1374776"/>
            <a:ext cx="7677150" cy="584775"/>
          </a:xfrm>
          <a:prstGeom prst="rect">
            <a:avLst/>
          </a:prstGeom>
          <a:noFill/>
          <a:ln>
            <a:noFill/>
          </a:ln>
        </p:spPr>
        <p:txBody>
          <a:bodyPr>
            <a:spAutoFit/>
          </a:bodyPr>
          <a:lstStyle/>
          <a:p>
            <a:pPr>
              <a:defRPr/>
            </a:pPr>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a:t>
            </a:r>
            <a:r>
              <a:rPr lang="en-US" sz="3200" b="1" err="1">
                <a:latin typeface="Times New Roman" pitchFamily="18" charset="0"/>
                <a:cs typeface="Times New Roman" pitchFamily="18" charset="0"/>
              </a:rPr>
              <a:t>hỏi</a:t>
            </a:r>
            <a:r>
              <a:rPr lang="en-US" sz="3200" b="1">
                <a:latin typeface="Times New Roman" pitchFamily="18" charset="0"/>
                <a:cs typeface="Times New Roman" pitchFamily="18" charset="0"/>
              </a:rPr>
              <a:t> nào các </a:t>
            </a:r>
            <a:r>
              <a:rPr lang="en-US" sz="3200" b="1" dirty="0" err="1">
                <a:latin typeface="Times New Roman" pitchFamily="18" charset="0"/>
                <a:cs typeface="Times New Roman" pitchFamily="18" charset="0"/>
              </a:rPr>
              <a:t>bạn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nhỏ</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hỏi</a:t>
            </a:r>
            <a:r>
              <a:rPr lang="en-US" sz="3200" b="1" dirty="0">
                <a:latin typeface="Times New Roman" pitchFamily="18" charset="0"/>
                <a:cs typeface="Times New Roman" pitchFamily="18" charset="0"/>
              </a:rPr>
              <a:t> </a:t>
            </a:r>
            <a:r>
              <a:rPr lang="en-US" sz="3200" b="1" err="1">
                <a:latin typeface="Times New Roman" pitchFamily="18" charset="0"/>
                <a:cs typeface="Times New Roman" pitchFamily="18" charset="0"/>
              </a:rPr>
              <a:t>cụ</a:t>
            </a:r>
            <a:r>
              <a:rPr lang="en-US" sz="3200" b="1">
                <a:latin typeface="Times New Roman" pitchFamily="18" charset="0"/>
                <a:cs typeface="Times New Roman" pitchFamily="18" charset="0"/>
              </a:rPr>
              <a:t> già?</a:t>
            </a:r>
            <a:endParaRPr lang="en-US" sz="3200" b="1" dirty="0">
              <a:latin typeface="Times New Roman" pitchFamily="18" charset="0"/>
              <a:cs typeface="Times New Roman" pitchFamily="18" charset="0"/>
            </a:endParaRPr>
          </a:p>
        </p:txBody>
      </p:sp>
      <p:sp>
        <p:nvSpPr>
          <p:cNvPr id="14" name="Rectangle 4"/>
          <p:cNvSpPr>
            <a:spLocks noChangeArrowheads="1"/>
          </p:cNvSpPr>
          <p:nvPr/>
        </p:nvSpPr>
        <p:spPr bwMode="auto">
          <a:xfrm>
            <a:off x="1672318" y="2781414"/>
            <a:ext cx="8826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eaLnBrk="1" hangingPunct="1"/>
            <a:r>
              <a:rPr lang="en-US" altLang="en-US" sz="3200">
                <a:solidFill>
                  <a:schemeClr val="tx1"/>
                </a:solidFill>
                <a:latin typeface="Times New Roman" panose="02020603050405020304" pitchFamily="18" charset="0"/>
                <a:cs typeface="Times New Roman" panose="02020603050405020304" pitchFamily="18" charset="0"/>
              </a:rPr>
              <a:t>Câu hỏi nào các bạn nhỏ tự hỏi nhau?</a:t>
            </a:r>
          </a:p>
        </p:txBody>
      </p:sp>
      <p:sp>
        <p:nvSpPr>
          <p:cNvPr id="3" name="Rectangle 2"/>
          <p:cNvSpPr/>
          <p:nvPr/>
        </p:nvSpPr>
        <p:spPr>
          <a:xfrm>
            <a:off x="2079625" y="3424321"/>
            <a:ext cx="8011886" cy="1569660"/>
          </a:xfrm>
          <a:prstGeom prst="rect">
            <a:avLst/>
          </a:prstGeom>
        </p:spPr>
        <p:txBody>
          <a:bodyPr wrap="square">
            <a:spAutoFit/>
          </a:bodyPr>
          <a:lstStyle/>
          <a:p>
            <a:pPr marL="285750" indent="-285750" algn="just">
              <a:buFontTx/>
              <a:buChar char="-"/>
            </a:pPr>
            <a:r>
              <a:rPr lang="en-US" altLang="en-US" sz="3200" b="1" dirty="0" err="1">
                <a:solidFill>
                  <a:srgbClr val="FF0000"/>
                </a:solidFill>
                <a:latin typeface="Times New Roman" panose="02020603050405020304" pitchFamily="18" charset="0"/>
                <a:cs typeface="Times New Roman" panose="02020603050405020304" pitchFamily="18" charset="0"/>
              </a:rPr>
              <a:t>Chuyện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gì</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xảy</a:t>
            </a:r>
            <a:r>
              <a:rPr lang="en-US" altLang="en-US" sz="3200" b="1" dirty="0">
                <a:solidFill>
                  <a:srgbClr val="FF0000"/>
                </a:solidFill>
                <a:latin typeface="Times New Roman" panose="02020603050405020304" pitchFamily="18" charset="0"/>
                <a:cs typeface="Times New Roman" panose="02020603050405020304" pitchFamily="18" charset="0"/>
              </a:rPr>
              <a:t> ra </a:t>
            </a:r>
            <a:r>
              <a:rPr lang="en-US" altLang="en-US" sz="3200" b="1" dirty="0" err="1">
                <a:solidFill>
                  <a:srgbClr val="FF0000"/>
                </a:solidFill>
                <a:latin typeface="Times New Roman" panose="02020603050405020304" pitchFamily="18" charset="0"/>
                <a:cs typeface="Times New Roman" panose="02020603050405020304" pitchFamily="18" charset="0"/>
              </a:rPr>
              <a:t>với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ông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cụ</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thế</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nhỉ</a:t>
            </a:r>
            <a:r>
              <a:rPr lang="en-US" altLang="en-US" sz="3200" b="1" dirty="0">
                <a:solidFill>
                  <a:srgbClr val="FF0000"/>
                </a:solidFill>
                <a:latin typeface="Times New Roman" panose="02020603050405020304" pitchFamily="18" charset="0"/>
                <a:cs typeface="Times New Roman" panose="02020603050405020304" pitchFamily="18" charset="0"/>
              </a:rPr>
              <a:t>? </a:t>
            </a:r>
          </a:p>
          <a:p>
            <a:pPr marL="285750" indent="-285750" algn="just">
              <a:buFontTx/>
              <a:buChar char="-"/>
            </a:pPr>
            <a:r>
              <a:rPr lang="en-US" altLang="en-US" sz="3200" b="1" dirty="0" err="1">
                <a:solidFill>
                  <a:srgbClr val="FF0000"/>
                </a:solidFill>
                <a:latin typeface="Times New Roman" panose="02020603050405020304" pitchFamily="18" charset="0"/>
                <a:cs typeface="Times New Roman" panose="02020603050405020304" pitchFamily="18" charset="0"/>
              </a:rPr>
              <a:t>Chắc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là</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cụ</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bị</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ốm</a:t>
            </a:r>
            <a:r>
              <a:rPr lang="en-US" altLang="en-US" sz="3200" b="1" dirty="0">
                <a:solidFill>
                  <a:srgbClr val="FF0000"/>
                </a:solidFill>
                <a:latin typeface="Times New Roman" panose="02020603050405020304" pitchFamily="18" charset="0"/>
                <a:cs typeface="Times New Roman" panose="02020603050405020304" pitchFamily="18" charset="0"/>
              </a:rPr>
              <a:t>?</a:t>
            </a:r>
          </a:p>
          <a:p>
            <a:pPr marL="285750" indent="-285750" algn="just">
              <a:buFontTx/>
              <a:buChar char="-"/>
            </a:pPr>
            <a:r>
              <a:rPr lang="en-US" altLang="en-US" sz="3200" b="1" dirty="0">
                <a:solidFill>
                  <a:srgbClr val="FF0000"/>
                </a:solidFill>
                <a:latin typeface="Times New Roman" panose="02020603050405020304" pitchFamily="18" charset="0"/>
                <a:cs typeface="Times New Roman" panose="02020603050405020304" pitchFamily="18" charset="0"/>
              </a:rPr>
              <a:t>Hay </a:t>
            </a:r>
            <a:r>
              <a:rPr lang="en-US" altLang="en-US" sz="3200" b="1" dirty="0" err="1">
                <a:solidFill>
                  <a:srgbClr val="FF0000"/>
                </a:solidFill>
                <a:latin typeface="Times New Roman" panose="02020603050405020304" pitchFamily="18" charset="0"/>
                <a:cs typeface="Times New Roman" panose="02020603050405020304" pitchFamily="18" charset="0"/>
              </a:rPr>
              <a:t>cụ</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đánh</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mất</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cái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gì</a:t>
            </a:r>
            <a:r>
              <a:rPr lang="en-US" altLang="en-US" sz="3200" b="1" dirty="0">
                <a:solidFill>
                  <a:srgbClr val="FF0000"/>
                </a:solidFill>
                <a:latin typeface="Times New Roman" panose="02020603050405020304" pitchFamily="18" charset="0"/>
                <a:cs typeface="Times New Roman" panose="02020603050405020304" pitchFamily="18" charset="0"/>
              </a:rPr>
              <a:t>?</a:t>
            </a:r>
          </a:p>
        </p:txBody>
      </p:sp>
      <p:sp>
        <p:nvSpPr>
          <p:cNvPr id="21" name="Rectangle 20"/>
          <p:cNvSpPr/>
          <p:nvPr/>
        </p:nvSpPr>
        <p:spPr>
          <a:xfrm>
            <a:off x="2079624" y="2017683"/>
            <a:ext cx="9793061" cy="584775"/>
          </a:xfrm>
          <a:prstGeom prst="rect">
            <a:avLst/>
          </a:prstGeom>
        </p:spPr>
        <p:txBody>
          <a:bodyPr wrap="square">
            <a:spAutoFit/>
          </a:bodyPr>
          <a:lstStyle/>
          <a:p>
            <a:pPr algn="just"/>
            <a:r>
              <a:rPr lang="en-US" altLang="en-US" sz="3200" b="1">
                <a:solidFill>
                  <a:srgbClr val="00B050"/>
                </a:solidFill>
                <a:latin typeface="Times New Roman" panose="02020603050405020304" pitchFamily="18" charset="0"/>
                <a:cs typeface="Times New Roman" panose="02020603050405020304" pitchFamily="18" charset="0"/>
              </a:rPr>
              <a:t>- Thưa cụ, chúng cháu có thể giúp gì cụ không ạ?</a:t>
            </a:r>
            <a:endParaRPr lang="en-US" altLang="en-US" sz="32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220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1543730" y="1269092"/>
            <a:ext cx="9182326"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spcBef>
                <a:spcPct val="50000"/>
              </a:spcBef>
            </a:pPr>
            <a:r>
              <a:rPr lang="en-US" altLang="en-US" sz="3200">
                <a:latin typeface="Times New Roman" panose="02020603050405020304" pitchFamily="18" charset="0"/>
                <a:cs typeface="Times New Roman" panose="02020603050405020304" pitchFamily="18" charset="0"/>
              </a:rPr>
              <a:t>Em thấy câu các bạn nhỏ hỏi cụ già có thích hợp hơn những câu hỏi khác không? Vì sao?</a:t>
            </a:r>
          </a:p>
        </p:txBody>
      </p:sp>
      <p:sp>
        <p:nvSpPr>
          <p:cNvPr id="7" name="Text Box 7"/>
          <p:cNvSpPr txBox="1">
            <a:spLocks noChangeArrowheads="1"/>
          </p:cNvSpPr>
          <p:nvPr/>
        </p:nvSpPr>
        <p:spPr bwMode="auto">
          <a:xfrm>
            <a:off x="1472292" y="2517366"/>
            <a:ext cx="9325201" cy="5847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indent="361950"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r>
              <a:rPr lang="en-US" altLang="en-US" sz="3200">
                <a:solidFill>
                  <a:srgbClr val="CC0000"/>
                </a:solidFill>
                <a:latin typeface="Times New Roman" panose="02020603050405020304" pitchFamily="18" charset="0"/>
                <a:cs typeface="Times New Roman" panose="02020603050405020304" pitchFamily="18" charset="0"/>
              </a:rPr>
              <a:t>– Thưa cụ, chúng cháu có thể giúp gì cụ không ạ?</a:t>
            </a:r>
          </a:p>
        </p:txBody>
      </p:sp>
      <p:sp>
        <p:nvSpPr>
          <p:cNvPr id="8" name="Text Box 7"/>
          <p:cNvSpPr txBox="1">
            <a:spLocks noChangeArrowheads="1"/>
          </p:cNvSpPr>
          <p:nvPr/>
        </p:nvSpPr>
        <p:spPr bwMode="auto">
          <a:xfrm>
            <a:off x="1472291" y="3484109"/>
            <a:ext cx="9325201" cy="107721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indent="361950"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r>
              <a:rPr lang="en-US" altLang="en-US" sz="3200">
                <a:solidFill>
                  <a:schemeClr val="tx1"/>
                </a:solidFill>
                <a:latin typeface="Times New Roman" panose="02020603050405020304" pitchFamily="18" charset="0"/>
                <a:cs typeface="Times New Roman" panose="02020603050405020304" pitchFamily="18" charset="0"/>
              </a:rPr>
              <a:t>Câu hỏi này phù hợp hơn. Vì thể hiện sự tế nhị, cảm thông, sẵn lòng giúp đỡ cụ già của các bạn nhỏ.</a:t>
            </a:r>
          </a:p>
        </p:txBody>
      </p:sp>
    </p:spTree>
    <p:extLst>
      <p:ext uri="{BB962C8B-B14F-4D97-AF65-F5344CB8AC3E}">
        <p14:creationId xmlns:p14="http://schemas.microsoft.com/office/powerpoint/2010/main" val="15565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1177358" y="508305"/>
            <a:ext cx="9398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spcBef>
                <a:spcPct val="50000"/>
              </a:spcBef>
            </a:pPr>
            <a:r>
              <a:rPr lang="en-US" altLang="en-US" sz="3200" dirty="0" err="1">
                <a:solidFill>
                  <a:srgbClr val="FF0000"/>
                </a:solidFill>
                <a:latin typeface="Times New Roman" panose="02020603050405020304" pitchFamily="18" charset="0"/>
                <a:cs typeface="Times New Roman" panose="02020603050405020304" pitchFamily="18" charset="0"/>
              </a:rPr>
              <a:t>Nếu</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chuyển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những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câu</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hỏi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mà</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các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bạn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tự</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hỏi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nhau</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để</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hỏi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cụ</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già</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thì</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hỏi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thế</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nào</a:t>
            </a:r>
            <a:r>
              <a:rPr lang="en-US" altLang="en-US" sz="3200" dirty="0">
                <a:solidFill>
                  <a:srgbClr val="FF0000"/>
                </a:solidFill>
                <a:latin typeface="Times New Roman" panose="02020603050405020304" pitchFamily="18" charset="0"/>
                <a:cs typeface="Times New Roman" panose="02020603050405020304" pitchFamily="18" charset="0"/>
              </a:rPr>
              <a:t>?</a:t>
            </a:r>
            <a:endParaRPr lang="vi-VN" altLang="en-US" sz="3200" dirty="0">
              <a:solidFill>
                <a:srgbClr val="FF0000"/>
              </a:solidFill>
              <a:latin typeface="Times New Roman" panose="02020603050405020304" pitchFamily="18" charset="0"/>
              <a:cs typeface="Times New Roman" panose="02020603050405020304" pitchFamily="18" charset="0"/>
            </a:endParaRPr>
          </a:p>
        </p:txBody>
      </p:sp>
      <p:sp>
        <p:nvSpPr>
          <p:cNvPr id="7" name="Text Box 7"/>
          <p:cNvSpPr txBox="1">
            <a:spLocks noChangeArrowheads="1"/>
          </p:cNvSpPr>
          <p:nvPr/>
        </p:nvSpPr>
        <p:spPr bwMode="auto">
          <a:xfrm>
            <a:off x="1031216" y="5427501"/>
            <a:ext cx="907675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marL="457200" indent="-457200" algn="just" eaLnBrk="1" hangingPunct="1">
              <a:spcBef>
                <a:spcPct val="50000"/>
              </a:spcBef>
              <a:buFontTx/>
              <a:buChar char="-"/>
            </a:pPr>
            <a:r>
              <a:rPr lang="vi-VN" altLang="en-US" sz="3200" b="0" dirty="0">
                <a:solidFill>
                  <a:srgbClr val="FF0000"/>
                </a:solidFill>
                <a:latin typeface="Times New Roman" panose="02020603050405020304" pitchFamily="18" charset="0"/>
                <a:cs typeface="Times New Roman" panose="02020603050405020304" pitchFamily="18" charset="0"/>
              </a:rPr>
              <a:t>Thưa cụ, có phải cụ đánh mất cái gì không ạ?</a:t>
            </a:r>
          </a:p>
        </p:txBody>
      </p:sp>
      <p:sp>
        <p:nvSpPr>
          <p:cNvPr id="4" name="Rectangle 9"/>
          <p:cNvSpPr txBox="1">
            <a:spLocks noChangeArrowheads="1"/>
          </p:cNvSpPr>
          <p:nvPr/>
        </p:nvSpPr>
        <p:spPr>
          <a:xfrm>
            <a:off x="2132239" y="4258131"/>
            <a:ext cx="7488238" cy="692151"/>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nSpc>
                <a:spcPct val="80000"/>
              </a:lnSpc>
              <a:buFontTx/>
              <a:buNone/>
            </a:pPr>
            <a:endParaRPr lang="vi-VN" altLang="en-US" sz="2800" b="1">
              <a:solidFill>
                <a:srgbClr val="0000CC"/>
              </a:solidFill>
              <a:latin typeface="Times New Roman" panose="02020603050405020304" pitchFamily="18" charset="0"/>
            </a:endParaRPr>
          </a:p>
        </p:txBody>
      </p:sp>
      <p:sp>
        <p:nvSpPr>
          <p:cNvPr id="5" name="Rectangle 4">
            <a:extLst>
              <a:ext uri="{FF2B5EF4-FFF2-40B4-BE49-F238E27FC236}">
                <a16:creationId xmlns:a16="http://schemas.microsoft.com/office/drawing/2014/main" id="{D6DBF259-89F0-4FB2-A981-27B9AE70B569}"/>
              </a:ext>
            </a:extLst>
          </p:cNvPr>
          <p:cNvSpPr/>
          <p:nvPr/>
        </p:nvSpPr>
        <p:spPr>
          <a:xfrm>
            <a:off x="1068501" y="4674275"/>
            <a:ext cx="8011886" cy="584775"/>
          </a:xfrm>
          <a:prstGeom prst="rect">
            <a:avLst/>
          </a:prstGeom>
        </p:spPr>
        <p:txBody>
          <a:bodyPr wrap="square">
            <a:spAutoFit/>
          </a:bodyPr>
          <a:lstStyle/>
          <a:p>
            <a:pPr marL="285750" indent="-285750" algn="just">
              <a:buFontTx/>
              <a:buChar char="-"/>
            </a:pPr>
            <a:r>
              <a:rPr lang="en-US" altLang="en-US" sz="3200" b="1" dirty="0">
                <a:solidFill>
                  <a:schemeClr val="tx2"/>
                </a:solidFill>
                <a:latin typeface="Times New Roman" panose="02020603050405020304" pitchFamily="18" charset="0"/>
                <a:cs typeface="Times New Roman" panose="02020603050405020304" pitchFamily="18" charset="0"/>
              </a:rPr>
              <a:t>Hay </a:t>
            </a:r>
            <a:r>
              <a:rPr lang="en-US" altLang="en-US" sz="3200" b="1" dirty="0" err="1">
                <a:solidFill>
                  <a:schemeClr val="tx2"/>
                </a:solidFill>
                <a:latin typeface="Times New Roman" panose="02020603050405020304" pitchFamily="18" charset="0"/>
                <a:cs typeface="Times New Roman" panose="02020603050405020304" pitchFamily="18" charset="0"/>
              </a:rPr>
              <a:t>cụ</a:t>
            </a:r>
            <a:r>
              <a:rPr lang="en-US" altLang="en-US" sz="3200" b="1" dirty="0">
                <a:solidFill>
                  <a:schemeClr val="tx2"/>
                </a:solidFill>
                <a:latin typeface="Times New Roman" panose="02020603050405020304" pitchFamily="18" charset="0"/>
                <a:cs typeface="Times New Roman" panose="02020603050405020304" pitchFamily="18" charset="0"/>
              </a:rPr>
              <a:t> </a:t>
            </a:r>
            <a:r>
              <a:rPr lang="en-US" altLang="en-US" sz="3200" b="1" dirty="0" err="1">
                <a:solidFill>
                  <a:schemeClr val="tx2"/>
                </a:solidFill>
                <a:latin typeface="Times New Roman" panose="02020603050405020304" pitchFamily="18" charset="0"/>
                <a:cs typeface="Times New Roman" panose="02020603050405020304" pitchFamily="18" charset="0"/>
              </a:rPr>
              <a:t>đánh</a:t>
            </a:r>
            <a:r>
              <a:rPr lang="en-US" altLang="en-US" sz="3200" b="1" dirty="0">
                <a:solidFill>
                  <a:schemeClr val="tx2"/>
                </a:solidFill>
                <a:latin typeface="Times New Roman" panose="02020603050405020304" pitchFamily="18" charset="0"/>
                <a:cs typeface="Times New Roman" panose="02020603050405020304" pitchFamily="18" charset="0"/>
              </a:rPr>
              <a:t> </a:t>
            </a:r>
            <a:r>
              <a:rPr lang="en-US" altLang="en-US" sz="3200" b="1" dirty="0" err="1">
                <a:solidFill>
                  <a:schemeClr val="tx2"/>
                </a:solidFill>
                <a:latin typeface="Times New Roman" panose="02020603050405020304" pitchFamily="18" charset="0"/>
                <a:cs typeface="Times New Roman" panose="02020603050405020304" pitchFamily="18" charset="0"/>
              </a:rPr>
              <a:t>mất</a:t>
            </a:r>
            <a:r>
              <a:rPr lang="en-US" altLang="en-US" sz="3200" b="1" dirty="0">
                <a:solidFill>
                  <a:schemeClr val="tx2"/>
                </a:solidFill>
                <a:latin typeface="Times New Roman" panose="02020603050405020304" pitchFamily="18" charset="0"/>
                <a:cs typeface="Times New Roman" panose="02020603050405020304" pitchFamily="18" charset="0"/>
              </a:rPr>
              <a:t> </a:t>
            </a:r>
            <a:r>
              <a:rPr lang="en-US" altLang="en-US" sz="3200" b="1" dirty="0" err="1">
                <a:solidFill>
                  <a:schemeClr val="tx2"/>
                </a:solidFill>
                <a:latin typeface="Times New Roman" panose="02020603050405020304" pitchFamily="18" charset="0"/>
                <a:cs typeface="Times New Roman" panose="02020603050405020304" pitchFamily="18" charset="0"/>
              </a:rPr>
              <a:t>cái</a:t>
            </a:r>
            <a:r>
              <a:rPr lang="en-US" altLang="en-US" sz="3200" b="1" dirty="0">
                <a:solidFill>
                  <a:schemeClr val="tx2"/>
                </a:solidFill>
                <a:latin typeface="Times New Roman" panose="02020603050405020304" pitchFamily="18" charset="0"/>
                <a:cs typeface="Times New Roman" panose="02020603050405020304" pitchFamily="18" charset="0"/>
              </a:rPr>
              <a:t> </a:t>
            </a:r>
            <a:r>
              <a:rPr lang="en-US" altLang="en-US" sz="3200" b="1" dirty="0" err="1">
                <a:solidFill>
                  <a:schemeClr val="tx2"/>
                </a:solidFill>
                <a:latin typeface="Times New Roman" panose="02020603050405020304" pitchFamily="18" charset="0"/>
                <a:cs typeface="Times New Roman" panose="02020603050405020304" pitchFamily="18" charset="0"/>
              </a:rPr>
              <a:t>gì</a:t>
            </a:r>
            <a:r>
              <a:rPr lang="en-US" altLang="en-US" sz="3200" b="1" dirty="0">
                <a:solidFill>
                  <a:schemeClr val="tx2"/>
                </a:solidFill>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AB58D251-6510-45DA-AABE-DB79FA6D996A}"/>
              </a:ext>
            </a:extLst>
          </p:cNvPr>
          <p:cNvSpPr txBox="1"/>
          <p:nvPr/>
        </p:nvSpPr>
        <p:spPr>
          <a:xfrm>
            <a:off x="1068501" y="1591507"/>
            <a:ext cx="7129130" cy="584775"/>
          </a:xfrm>
          <a:prstGeom prst="rect">
            <a:avLst/>
          </a:prstGeom>
          <a:noFill/>
        </p:spPr>
        <p:txBody>
          <a:bodyPr wrap="square">
            <a:spAutoFit/>
          </a:bodyPr>
          <a:lstStyle/>
          <a:p>
            <a:pPr marL="285750" indent="-285750" algn="just">
              <a:buFontTx/>
              <a:buChar char="-"/>
            </a:pPr>
            <a:r>
              <a:rPr lang="en-US" altLang="en-US" sz="3200" b="1" dirty="0" err="1">
                <a:solidFill>
                  <a:schemeClr val="tx2"/>
                </a:solidFill>
                <a:latin typeface="Times New Roman" panose="02020603050405020304" pitchFamily="18" charset="0"/>
                <a:cs typeface="Times New Roman" panose="02020603050405020304" pitchFamily="18" charset="0"/>
              </a:rPr>
              <a:t>Chuyện</a:t>
            </a:r>
            <a:r>
              <a:rPr lang="en-US" altLang="en-US" sz="3200" b="1" dirty="0">
                <a:solidFill>
                  <a:schemeClr val="tx2"/>
                </a:solidFill>
                <a:latin typeface="Times New Roman" panose="02020603050405020304" pitchFamily="18" charset="0"/>
                <a:cs typeface="Times New Roman" panose="02020603050405020304" pitchFamily="18" charset="0"/>
              </a:rPr>
              <a:t> </a:t>
            </a:r>
            <a:r>
              <a:rPr lang="en-US" altLang="en-US" sz="3200" b="1" dirty="0" err="1">
                <a:solidFill>
                  <a:schemeClr val="tx2"/>
                </a:solidFill>
                <a:latin typeface="Times New Roman" panose="02020603050405020304" pitchFamily="18" charset="0"/>
                <a:cs typeface="Times New Roman" panose="02020603050405020304" pitchFamily="18" charset="0"/>
              </a:rPr>
              <a:t>gì</a:t>
            </a:r>
            <a:r>
              <a:rPr lang="en-US" altLang="en-US" sz="3200" b="1" dirty="0">
                <a:solidFill>
                  <a:schemeClr val="tx2"/>
                </a:solidFill>
                <a:latin typeface="Times New Roman" panose="02020603050405020304" pitchFamily="18" charset="0"/>
                <a:cs typeface="Times New Roman" panose="02020603050405020304" pitchFamily="18" charset="0"/>
              </a:rPr>
              <a:t> </a:t>
            </a:r>
            <a:r>
              <a:rPr lang="en-US" altLang="en-US" sz="3200" b="1" dirty="0" err="1">
                <a:solidFill>
                  <a:schemeClr val="tx2"/>
                </a:solidFill>
                <a:latin typeface="Times New Roman" panose="02020603050405020304" pitchFamily="18" charset="0"/>
                <a:cs typeface="Times New Roman" panose="02020603050405020304" pitchFamily="18" charset="0"/>
              </a:rPr>
              <a:t>xảy</a:t>
            </a:r>
            <a:r>
              <a:rPr lang="en-US" altLang="en-US" sz="3200" b="1" dirty="0">
                <a:solidFill>
                  <a:schemeClr val="tx2"/>
                </a:solidFill>
                <a:latin typeface="Times New Roman" panose="02020603050405020304" pitchFamily="18" charset="0"/>
                <a:cs typeface="Times New Roman" panose="02020603050405020304" pitchFamily="18" charset="0"/>
              </a:rPr>
              <a:t> ra </a:t>
            </a:r>
            <a:r>
              <a:rPr lang="en-US" altLang="en-US" sz="3200" b="1" dirty="0" err="1">
                <a:solidFill>
                  <a:schemeClr val="tx2"/>
                </a:solidFill>
                <a:latin typeface="Times New Roman" panose="02020603050405020304" pitchFamily="18" charset="0"/>
                <a:cs typeface="Times New Roman" panose="02020603050405020304" pitchFamily="18" charset="0"/>
              </a:rPr>
              <a:t>với</a:t>
            </a:r>
            <a:r>
              <a:rPr lang="en-US" altLang="en-US" sz="3200" b="1" dirty="0">
                <a:solidFill>
                  <a:schemeClr val="tx2"/>
                </a:solidFill>
                <a:latin typeface="Times New Roman" panose="02020603050405020304" pitchFamily="18" charset="0"/>
                <a:cs typeface="Times New Roman" panose="02020603050405020304" pitchFamily="18" charset="0"/>
              </a:rPr>
              <a:t> </a:t>
            </a:r>
            <a:r>
              <a:rPr lang="en-US" altLang="en-US" sz="3200" b="1" dirty="0" err="1">
                <a:solidFill>
                  <a:schemeClr val="tx2"/>
                </a:solidFill>
                <a:latin typeface="Times New Roman" panose="02020603050405020304" pitchFamily="18" charset="0"/>
                <a:cs typeface="Times New Roman" panose="02020603050405020304" pitchFamily="18" charset="0"/>
              </a:rPr>
              <a:t>ông</a:t>
            </a:r>
            <a:r>
              <a:rPr lang="en-US" altLang="en-US" sz="3200" b="1" dirty="0">
                <a:solidFill>
                  <a:schemeClr val="tx2"/>
                </a:solidFill>
                <a:latin typeface="Times New Roman" panose="02020603050405020304" pitchFamily="18" charset="0"/>
                <a:cs typeface="Times New Roman" panose="02020603050405020304" pitchFamily="18" charset="0"/>
              </a:rPr>
              <a:t> </a:t>
            </a:r>
            <a:r>
              <a:rPr lang="en-US" altLang="en-US" sz="3200" b="1" dirty="0" err="1">
                <a:solidFill>
                  <a:schemeClr val="tx2"/>
                </a:solidFill>
                <a:latin typeface="Times New Roman" panose="02020603050405020304" pitchFamily="18" charset="0"/>
                <a:cs typeface="Times New Roman" panose="02020603050405020304" pitchFamily="18" charset="0"/>
              </a:rPr>
              <a:t>cụ</a:t>
            </a:r>
            <a:r>
              <a:rPr lang="en-US" altLang="en-US" sz="3200" b="1" dirty="0">
                <a:solidFill>
                  <a:schemeClr val="tx2"/>
                </a:solidFill>
                <a:latin typeface="Times New Roman" panose="02020603050405020304" pitchFamily="18" charset="0"/>
                <a:cs typeface="Times New Roman" panose="02020603050405020304" pitchFamily="18" charset="0"/>
              </a:rPr>
              <a:t> </a:t>
            </a:r>
            <a:r>
              <a:rPr lang="en-US" altLang="en-US" sz="3200" b="1" dirty="0" err="1">
                <a:solidFill>
                  <a:schemeClr val="tx2"/>
                </a:solidFill>
                <a:latin typeface="Times New Roman" panose="02020603050405020304" pitchFamily="18" charset="0"/>
                <a:cs typeface="Times New Roman" panose="02020603050405020304" pitchFamily="18" charset="0"/>
              </a:rPr>
              <a:t>thế</a:t>
            </a:r>
            <a:r>
              <a:rPr lang="en-US" altLang="en-US" sz="3200" b="1" dirty="0">
                <a:solidFill>
                  <a:schemeClr val="tx2"/>
                </a:solidFill>
                <a:latin typeface="Times New Roman" panose="02020603050405020304" pitchFamily="18" charset="0"/>
                <a:cs typeface="Times New Roman" panose="02020603050405020304" pitchFamily="18" charset="0"/>
              </a:rPr>
              <a:t> </a:t>
            </a:r>
            <a:r>
              <a:rPr lang="en-US" altLang="en-US" sz="3200" b="1" dirty="0" err="1">
                <a:solidFill>
                  <a:schemeClr val="tx2"/>
                </a:solidFill>
                <a:latin typeface="Times New Roman" panose="02020603050405020304" pitchFamily="18" charset="0"/>
                <a:cs typeface="Times New Roman" panose="02020603050405020304" pitchFamily="18" charset="0"/>
              </a:rPr>
              <a:t>nhỉ</a:t>
            </a:r>
            <a:r>
              <a:rPr lang="en-US" altLang="en-US" sz="3200" b="1" dirty="0">
                <a:solidFill>
                  <a:schemeClr val="tx2"/>
                </a:solidFill>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a16="http://schemas.microsoft.com/office/drawing/2014/main" id="{D020D385-ADF3-4145-8CBA-034E250F3BAF}"/>
              </a:ext>
            </a:extLst>
          </p:cNvPr>
          <p:cNvSpPr txBox="1"/>
          <p:nvPr/>
        </p:nvSpPr>
        <p:spPr>
          <a:xfrm>
            <a:off x="1031216" y="3156055"/>
            <a:ext cx="7129130" cy="584775"/>
          </a:xfrm>
          <a:prstGeom prst="rect">
            <a:avLst/>
          </a:prstGeom>
          <a:noFill/>
        </p:spPr>
        <p:txBody>
          <a:bodyPr wrap="square">
            <a:spAutoFit/>
          </a:bodyPr>
          <a:lstStyle/>
          <a:p>
            <a:pPr marL="285750" indent="-285750" algn="just">
              <a:buFontTx/>
              <a:buChar char="-"/>
            </a:pPr>
            <a:r>
              <a:rPr lang="en-US" altLang="en-US" sz="3200" b="1" dirty="0" err="1">
                <a:solidFill>
                  <a:schemeClr val="tx2"/>
                </a:solidFill>
                <a:latin typeface="Times New Roman" panose="02020603050405020304" pitchFamily="18" charset="0"/>
                <a:cs typeface="Times New Roman" panose="02020603050405020304" pitchFamily="18" charset="0"/>
              </a:rPr>
              <a:t>Chắc</a:t>
            </a:r>
            <a:r>
              <a:rPr lang="en-US" altLang="en-US" sz="3200" b="1" dirty="0">
                <a:solidFill>
                  <a:schemeClr val="tx2"/>
                </a:solidFill>
                <a:latin typeface="Times New Roman" panose="02020603050405020304" pitchFamily="18" charset="0"/>
                <a:cs typeface="Times New Roman" panose="02020603050405020304" pitchFamily="18" charset="0"/>
              </a:rPr>
              <a:t> </a:t>
            </a:r>
            <a:r>
              <a:rPr lang="en-US" altLang="en-US" sz="3200" b="1" dirty="0" err="1">
                <a:solidFill>
                  <a:schemeClr val="tx2"/>
                </a:solidFill>
                <a:latin typeface="Times New Roman" panose="02020603050405020304" pitchFamily="18" charset="0"/>
                <a:cs typeface="Times New Roman" panose="02020603050405020304" pitchFamily="18" charset="0"/>
              </a:rPr>
              <a:t>là</a:t>
            </a:r>
            <a:r>
              <a:rPr lang="en-US" altLang="en-US" sz="3200" b="1" dirty="0">
                <a:solidFill>
                  <a:schemeClr val="tx2"/>
                </a:solidFill>
                <a:latin typeface="Times New Roman" panose="02020603050405020304" pitchFamily="18" charset="0"/>
                <a:cs typeface="Times New Roman" panose="02020603050405020304" pitchFamily="18" charset="0"/>
              </a:rPr>
              <a:t> </a:t>
            </a:r>
            <a:r>
              <a:rPr lang="en-US" altLang="en-US" sz="3200" b="1" dirty="0" err="1">
                <a:solidFill>
                  <a:schemeClr val="tx2"/>
                </a:solidFill>
                <a:latin typeface="Times New Roman" panose="02020603050405020304" pitchFamily="18" charset="0"/>
                <a:cs typeface="Times New Roman" panose="02020603050405020304" pitchFamily="18" charset="0"/>
              </a:rPr>
              <a:t>cụ</a:t>
            </a:r>
            <a:r>
              <a:rPr lang="en-US" altLang="en-US" sz="3200" b="1" dirty="0">
                <a:solidFill>
                  <a:schemeClr val="tx2"/>
                </a:solidFill>
                <a:latin typeface="Times New Roman" panose="02020603050405020304" pitchFamily="18" charset="0"/>
                <a:cs typeface="Times New Roman" panose="02020603050405020304" pitchFamily="18" charset="0"/>
              </a:rPr>
              <a:t> </a:t>
            </a:r>
            <a:r>
              <a:rPr lang="en-US" altLang="en-US" sz="3200" b="1" dirty="0" err="1">
                <a:solidFill>
                  <a:schemeClr val="tx2"/>
                </a:solidFill>
                <a:latin typeface="Times New Roman" panose="02020603050405020304" pitchFamily="18" charset="0"/>
                <a:cs typeface="Times New Roman" panose="02020603050405020304" pitchFamily="18" charset="0"/>
              </a:rPr>
              <a:t>bị</a:t>
            </a:r>
            <a:r>
              <a:rPr lang="en-US" altLang="en-US" sz="3200" b="1" dirty="0">
                <a:solidFill>
                  <a:schemeClr val="tx2"/>
                </a:solidFill>
                <a:latin typeface="Times New Roman" panose="02020603050405020304" pitchFamily="18" charset="0"/>
                <a:cs typeface="Times New Roman" panose="02020603050405020304" pitchFamily="18" charset="0"/>
              </a:rPr>
              <a:t> </a:t>
            </a:r>
            <a:r>
              <a:rPr lang="en-US" altLang="en-US" sz="3200" b="1" dirty="0" err="1">
                <a:solidFill>
                  <a:schemeClr val="tx2"/>
                </a:solidFill>
                <a:latin typeface="Times New Roman" panose="02020603050405020304" pitchFamily="18" charset="0"/>
                <a:cs typeface="Times New Roman" panose="02020603050405020304" pitchFamily="18" charset="0"/>
              </a:rPr>
              <a:t>ốm</a:t>
            </a:r>
            <a:r>
              <a:rPr lang="en-US" altLang="en-US" sz="3200" b="1" dirty="0">
                <a:solidFill>
                  <a:schemeClr val="tx2"/>
                </a:solidFill>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A2E2AEDB-6D99-48BC-B309-25B8E8317305}"/>
              </a:ext>
            </a:extLst>
          </p:cNvPr>
          <p:cNvSpPr txBox="1"/>
          <p:nvPr/>
        </p:nvSpPr>
        <p:spPr>
          <a:xfrm>
            <a:off x="1031216" y="2337051"/>
            <a:ext cx="7129130" cy="584775"/>
          </a:xfrm>
          <a:prstGeom prst="rect">
            <a:avLst/>
          </a:prstGeom>
          <a:noFill/>
        </p:spPr>
        <p:txBody>
          <a:bodyPr wrap="square">
            <a:spAutoFit/>
          </a:bodyPr>
          <a:lstStyle/>
          <a:p>
            <a:pPr marL="457200" indent="-457200" algn="just" eaLnBrk="1" hangingPunct="1">
              <a:spcBef>
                <a:spcPct val="50000"/>
              </a:spcBef>
              <a:buFontTx/>
              <a:buChar char="-"/>
            </a:pPr>
            <a:r>
              <a:rPr lang="vi-VN" altLang="en-US" sz="3200" b="0" dirty="0">
                <a:solidFill>
                  <a:srgbClr val="FF0000"/>
                </a:solidFill>
                <a:latin typeface="Times New Roman" panose="02020603050405020304" pitchFamily="18" charset="0"/>
                <a:cs typeface="Times New Roman" panose="02020603050405020304" pitchFamily="18" charset="0"/>
              </a:rPr>
              <a:t>Thưa cụ, chuyện gì xảy ra với cụ thế ạ?</a:t>
            </a:r>
            <a:endParaRPr lang="en-US" altLang="en-US" sz="3200" b="0" dirty="0">
              <a:solidFill>
                <a:srgbClr val="FF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B505CD7-FCDB-43A2-B00B-EE2C40384967}"/>
              </a:ext>
            </a:extLst>
          </p:cNvPr>
          <p:cNvSpPr txBox="1"/>
          <p:nvPr/>
        </p:nvSpPr>
        <p:spPr>
          <a:xfrm>
            <a:off x="1031216" y="3949363"/>
            <a:ext cx="7129130" cy="584775"/>
          </a:xfrm>
          <a:prstGeom prst="rect">
            <a:avLst/>
          </a:prstGeom>
          <a:noFill/>
        </p:spPr>
        <p:txBody>
          <a:bodyPr wrap="square">
            <a:spAutoFit/>
          </a:bodyPr>
          <a:lstStyle/>
          <a:p>
            <a:pPr marL="457200" indent="-457200" algn="just" eaLnBrk="1" hangingPunct="1">
              <a:spcBef>
                <a:spcPct val="50000"/>
              </a:spcBef>
              <a:buFontTx/>
              <a:buChar char="-"/>
            </a:pPr>
            <a:r>
              <a:rPr lang="vi-VN" altLang="en-US" sz="3200" b="0" dirty="0">
                <a:solidFill>
                  <a:srgbClr val="FF0000"/>
                </a:solidFill>
                <a:latin typeface="Times New Roman" panose="02020603050405020304" pitchFamily="18" charset="0"/>
                <a:cs typeface="Times New Roman" panose="02020603050405020304" pitchFamily="18" charset="0"/>
              </a:rPr>
              <a:t>Thưa cụ, chắc là cụ bị ốm ạ?</a:t>
            </a:r>
          </a:p>
        </p:txBody>
      </p:sp>
    </p:spTree>
    <p:extLst>
      <p:ext uri="{BB962C8B-B14F-4D97-AF65-F5344CB8AC3E}">
        <p14:creationId xmlns:p14="http://schemas.microsoft.com/office/powerpoint/2010/main" val="40782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ircle(in)">
                                      <p:cBhvr>
                                        <p:cTn id="23" dur="2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8" grpId="0"/>
      <p:bldP spid="9" grpId="0"/>
      <p:bldP spid="11"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TiengViet30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493486"/>
            <a:ext cx="11150600" cy="583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5"/>
          <p:cNvSpPr>
            <a:spLocks noChangeArrowheads="1"/>
          </p:cNvSpPr>
          <p:nvPr/>
        </p:nvSpPr>
        <p:spPr bwMode="auto">
          <a:xfrm>
            <a:off x="4543197" y="798286"/>
            <a:ext cx="4901973" cy="1741714"/>
          </a:xfrm>
          <a:prstGeom prst="cloudCallout">
            <a:avLst>
              <a:gd name="adj1" fmla="val -50548"/>
              <a:gd name="adj2" fmla="val 78878"/>
            </a:avLst>
          </a:prstGeom>
          <a:solidFill>
            <a:srgbClr val="FFFF00"/>
          </a:solidFill>
          <a:ln w="9525">
            <a:solidFill>
              <a:schemeClr val="tx1"/>
            </a:solidFill>
            <a:round/>
            <a:headEnd/>
            <a:tailEnd/>
          </a:ln>
        </p:spPr>
        <p:txBody>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ctr" eaLnBrk="1" hangingPunct="1"/>
            <a:r>
              <a:rPr lang="en-US" altLang="en-US" sz="3200" dirty="0" err="1">
                <a:latin typeface="Times New Roman" panose="02020603050405020304" pitchFamily="18" charset="0"/>
                <a:cs typeface="Times New Roman" panose="02020603050405020304" pitchFamily="18" charset="0"/>
              </a:rPr>
              <a:t>Thể</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hiện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tò</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mò</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hoặc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thiếu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tế</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nhị</a:t>
            </a:r>
            <a:r>
              <a:rPr lang="en-US" altLang="en-US" sz="3200" dirty="0">
                <a:latin typeface="Times New Roman" panose="02020603050405020304" pitchFamily="18" charset="0"/>
                <a:cs typeface="Times New Roman" panose="02020603050405020304" pitchFamily="18" charset="0"/>
              </a:rPr>
              <a:t>.</a:t>
            </a:r>
            <a:endParaRPr lang="vi-VN"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965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500"/>
                                        <p:tgtEl>
                                          <p:spTgt spid="5"/>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amond(i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2914" y="2278521"/>
            <a:ext cx="7402286" cy="1569660"/>
          </a:xfrm>
          <a:prstGeom prst="rect">
            <a:avLst/>
          </a:prstGeom>
          <a:solidFill>
            <a:schemeClr val="accent1">
              <a:lumMod val="20000"/>
              <a:lumOff val="80000"/>
            </a:schemeClr>
          </a:solidFill>
        </p:spPr>
        <p:txBody>
          <a:bodyPr wrap="square">
            <a:spAutoFit/>
          </a:bodyPr>
          <a:lstStyle/>
          <a:p>
            <a:pPr algn="just">
              <a:spcBef>
                <a:spcPct val="50000"/>
              </a:spcBef>
            </a:pPr>
            <a:r>
              <a:rPr lang="en-US" altLang="en-US" sz="3200" b="1">
                <a:latin typeface="Times New Roman" panose="02020603050405020304" pitchFamily="18" charset="0"/>
                <a:cs typeface="Times New Roman" panose="02020603050405020304" pitchFamily="18" charset="0"/>
              </a:rPr>
              <a:t>Khi hỏi không phải cứ thưa gửi là lịch sự mà chúng ta cần tránh những, tò mò, làm phiền lòng người khác.</a:t>
            </a:r>
          </a:p>
        </p:txBody>
      </p:sp>
    </p:spTree>
    <p:extLst>
      <p:ext uri="{BB962C8B-B14F-4D97-AF65-F5344CB8AC3E}">
        <p14:creationId xmlns:p14="http://schemas.microsoft.com/office/powerpoint/2010/main" val="1189727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8"/>
          <p:cNvSpPr>
            <a:spLocks noChangeArrowheads="1"/>
          </p:cNvSpPr>
          <p:nvPr/>
        </p:nvSpPr>
        <p:spPr bwMode="auto">
          <a:xfrm>
            <a:off x="4269242" y="2874056"/>
            <a:ext cx="4321175" cy="2808287"/>
          </a:xfrm>
          <a:prstGeom prst="irregularSeal2">
            <a:avLst/>
          </a:prstGeom>
          <a:solidFill>
            <a:srgbClr val="E0E4BA"/>
          </a:solidFill>
          <a:ln w="9525">
            <a:solidFill>
              <a:schemeClr val="tx1"/>
            </a:solidFill>
            <a:miter lim="800000"/>
            <a:headEnd/>
            <a:tailEnd/>
          </a:ln>
        </p:spPr>
        <p:txBody>
          <a:bodyPr wrap="none" anchor="ct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ctr" eaLnBrk="1" hangingPunct="1"/>
            <a:r>
              <a:rPr lang="en-US" altLang="en-US" sz="3200">
                <a:solidFill>
                  <a:srgbClr val="006600"/>
                </a:solidFill>
                <a:latin typeface="Times New Roman" panose="02020603050405020304" pitchFamily="18" charset="0"/>
              </a:rPr>
              <a:t>Trò chơi </a:t>
            </a:r>
          </a:p>
          <a:p>
            <a:pPr algn="ctr" eaLnBrk="1" hangingPunct="1"/>
            <a:r>
              <a:rPr lang="en-US" altLang="en-US" sz="3200">
                <a:solidFill>
                  <a:srgbClr val="006600"/>
                </a:solidFill>
                <a:latin typeface="Times New Roman" panose="02020603050405020304" pitchFamily="18" charset="0"/>
              </a:rPr>
              <a:t>đóng vai</a:t>
            </a:r>
            <a:endParaRPr lang="vi-VN" altLang="en-US" sz="3200">
              <a:solidFill>
                <a:srgbClr val="006600"/>
              </a:solidFill>
              <a:latin typeface="Times New Roman" panose="02020603050405020304" pitchFamily="18" charset="0"/>
            </a:endParaRPr>
          </a:p>
        </p:txBody>
      </p:sp>
      <p:sp>
        <p:nvSpPr>
          <p:cNvPr id="4" name="Text Box 9"/>
          <p:cNvSpPr txBox="1">
            <a:spLocks noChangeArrowheads="1"/>
          </p:cNvSpPr>
          <p:nvPr/>
        </p:nvSpPr>
        <p:spPr bwMode="auto">
          <a:xfrm>
            <a:off x="1397908" y="739549"/>
            <a:ext cx="957489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spcBef>
                <a:spcPct val="50000"/>
              </a:spcBef>
            </a:pPr>
            <a:r>
              <a:rPr lang="en-US" altLang="en-US" sz="3200">
                <a:solidFill>
                  <a:srgbClr val="FF0000"/>
                </a:solidFill>
                <a:latin typeface="Times New Roman" panose="02020603050405020304" pitchFamily="18" charset="0"/>
              </a:rPr>
              <a:t>Tình huống: </a:t>
            </a:r>
          </a:p>
          <a:p>
            <a:pPr algn="just" eaLnBrk="1" hangingPunct="1">
              <a:spcBef>
                <a:spcPct val="50000"/>
              </a:spcBef>
            </a:pPr>
            <a:r>
              <a:rPr lang="en-US" altLang="en-US" sz="3200">
                <a:latin typeface="Times New Roman" panose="02020603050405020304" pitchFamily="18" charset="0"/>
              </a:rPr>
              <a:t>Em sang nhà bạn chơi khi đó em mới biết bà của bạn bị ốm, khi đó em sẽ hỏi thế nào? </a:t>
            </a:r>
            <a:endParaRPr lang="vi-VN" altLang="en-US" sz="3200">
              <a:latin typeface="Times New Roman" panose="02020603050405020304" pitchFamily="18" charset="0"/>
            </a:endParaRPr>
          </a:p>
        </p:txBody>
      </p:sp>
    </p:spTree>
    <p:extLst>
      <p:ext uri="{BB962C8B-B14F-4D97-AF65-F5344CB8AC3E}">
        <p14:creationId xmlns:p14="http://schemas.microsoft.com/office/powerpoint/2010/main" val="415006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593643" y="1873730"/>
            <a:ext cx="10691019" cy="1461516"/>
            <a:chOff x="-27638" y="1699617"/>
            <a:chExt cx="9427863" cy="1462355"/>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146235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 phép lịch sự khi đặt câu hỏi với người khác (biết thưa gửi, xưng hô phù hợp với quan hệ giữa mình và người được hỏi, tránh những câu hỏi tò mò hoặc làm phiền lòng người khác).</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27638" y="2142498"/>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576135" y="3700379"/>
            <a:ext cx="10708527" cy="1242301"/>
            <a:chOff x="-55516" y="2060506"/>
            <a:chExt cx="8970410" cy="1243013"/>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6"/>
              <a:ext cx="8271189" cy="1243013"/>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a:solidFill>
                    <a:schemeClr val="tx1"/>
                  </a:solidFill>
                  <a:latin typeface="Times New Roman" panose="02020603050405020304" pitchFamily="18" charset="0"/>
                  <a:cs typeface="Times New Roman" panose="02020603050405020304" pitchFamily="18" charset="0"/>
                </a:rPr>
                <a:t>Biết được quan hệ và tính cách nhân vật qua lời đối đáp, biết cách hỏi trong những trường hợp tế nhị cần bày tỏ sự thông cảm.</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55516" y="2393717"/>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sp>
        <p:nvSpPr>
          <p:cNvPr id="9" name="Rounded Rectangle 8">
            <a:extLst>
              <a:ext uri="{FF2B5EF4-FFF2-40B4-BE49-F238E27FC236}">
                <a16:creationId xmlns:a16="http://schemas.microsoft.com/office/drawing/2014/main" id="{FC4AA681-3F36-42B8-9DF9-F59457234ED6}"/>
              </a:ext>
            </a:extLst>
          </p:cNvPr>
          <p:cNvSpPr/>
          <p:nvPr/>
        </p:nvSpPr>
        <p:spPr>
          <a:xfrm>
            <a:off x="3082108" y="456262"/>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2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0558755" y="2163622"/>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
        <p:nvSpPr>
          <p:cNvPr id="15" name="TextBox 14"/>
          <p:cNvSpPr txBox="1"/>
          <p:nvPr/>
        </p:nvSpPr>
        <p:spPr>
          <a:xfrm>
            <a:off x="10558755" y="3625138"/>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126093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336800" y="1262376"/>
            <a:ext cx="5863771" cy="3028402"/>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Khi hỏi chuyện người khác, chúng ta cần phải giữ phép lịch sự như thế nào?</a:t>
            </a:r>
            <a:endParaRPr lang="en-US" sz="3200" dirty="0">
              <a:solidFill>
                <a:schemeClr val="tx1"/>
              </a:solidFill>
            </a:endParaRPr>
          </a:p>
        </p:txBody>
      </p:sp>
      <p:sp>
        <p:nvSpPr>
          <p:cNvPr id="6" name="Double Wave 5"/>
          <p:cNvSpPr/>
          <p:nvPr/>
        </p:nvSpPr>
        <p:spPr>
          <a:xfrm>
            <a:off x="1248231" y="1262376"/>
            <a:ext cx="9739086"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imes New Roman" panose="02020603050405020304" pitchFamily="18" charset="0"/>
              <a:cs typeface="Times New Roman" panose="02020603050405020304" pitchFamily="18" charset="0"/>
            </a:endParaRPr>
          </a:p>
          <a:p>
            <a:pPr algn="ctr"/>
            <a:r>
              <a:rPr lang="en-US" sz="3200" b="1" dirty="0" err="1">
                <a:solidFill>
                  <a:schemeClr val="tx1"/>
                </a:solidFill>
                <a:latin typeface="Times New Roman" panose="02020603050405020304" pitchFamily="18" charset="0"/>
                <a:cs typeface="Times New Roman" panose="02020603050405020304" pitchFamily="18" charset="0"/>
              </a:rPr>
              <a:t>Về</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err="1">
                <a:solidFill>
                  <a:schemeClr val="tx1"/>
                </a:solidFill>
                <a:latin typeface="Times New Roman" panose="02020603050405020304" pitchFamily="18" charset="0"/>
                <a:cs typeface="Times New Roman" panose="02020603050405020304" pitchFamily="18" charset="0"/>
              </a:rPr>
              <a:t>nhà</a:t>
            </a:r>
            <a:r>
              <a:rPr lang="en-US" sz="3200" b="1">
                <a:solidFill>
                  <a:schemeClr val="tx1"/>
                </a:solidFill>
                <a:latin typeface="Times New Roman" panose="02020603050405020304" pitchFamily="18" charset="0"/>
                <a:cs typeface="Times New Roman" panose="02020603050405020304" pitchFamily="18" charset="0"/>
              </a:rPr>
              <a:t> em </a:t>
            </a:r>
            <a:r>
              <a:rPr lang="en-US" sz="3200" b="1" dirty="0" err="1">
                <a:solidFill>
                  <a:schemeClr val="tx1"/>
                </a:solidFill>
                <a:latin typeface="Times New Roman" panose="02020603050405020304" pitchFamily="18" charset="0"/>
                <a:cs typeface="Times New Roman" panose="02020603050405020304" pitchFamily="18" charset="0"/>
              </a:rPr>
              <a:t>cần</a:t>
            </a:r>
            <a:r>
              <a:rPr lang="en-US" sz="3200" b="1" dirty="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altLang="en-US" sz="3200">
                <a:solidFill>
                  <a:schemeClr val="tx1"/>
                </a:solidFill>
                <a:latin typeface="Times New Roman" panose="02020603050405020304" pitchFamily="18" charset="0"/>
                <a:cs typeface="Times New Roman" panose="02020603050405020304" pitchFamily="18" charset="0"/>
              </a:rPr>
              <a:t>Ôn tập kiến thức đã học.</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Chuẩn bị bài sau: </a:t>
            </a:r>
          </a:p>
          <a:p>
            <a:pPr algn="ctr"/>
            <a:r>
              <a:rPr lang="en-US" sz="3200" b="1">
                <a:solidFill>
                  <a:schemeClr val="tx1"/>
                </a:solidFill>
                <a:latin typeface="Times New Roman" panose="02020603050405020304" pitchFamily="18" charset="0"/>
                <a:cs typeface="Times New Roman" panose="02020603050405020304" pitchFamily="18" charset="0"/>
              </a:rPr>
              <a:t>Mở rộng vốn từ: Đồ chơi - Trò chơi</a:t>
            </a:r>
            <a:endParaRPr lang="vi-VN" sz="3200" b="1">
              <a:solidFill>
                <a:schemeClr val="tx1"/>
              </a:solidFill>
              <a:latin typeface="Times New Roman" panose="02020603050405020304" pitchFamily="18" charset="0"/>
              <a:cs typeface="Times New Roman" panose="02020603050405020304" pitchFamily="18" charset="0"/>
            </a:endParaRPr>
          </a:p>
          <a:p>
            <a:pPr marL="285750" indent="-285750" algn="ctr">
              <a:buFontTx/>
              <a:buChar char="-"/>
            </a:pPr>
            <a:endParaRPr lang="en-US"/>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2534194" y="940525"/>
            <a:ext cx="6818812" cy="180267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en-US" altLang="en-US" sz="3200" b="1">
                <a:solidFill>
                  <a:schemeClr val="tx1"/>
                </a:solidFill>
                <a:latin typeface="Times New Roman" panose="02020603050405020304" pitchFamily="18" charset="0"/>
              </a:rPr>
              <a:t> Dùng câu hỏi vào những mục đích nào?</a:t>
            </a:r>
          </a:p>
        </p:txBody>
      </p:sp>
      <p:sp>
        <p:nvSpPr>
          <p:cNvPr id="3" name="Rectangle 2"/>
          <p:cNvSpPr/>
          <p:nvPr/>
        </p:nvSpPr>
        <p:spPr>
          <a:xfrm>
            <a:off x="2534194" y="3169728"/>
            <a:ext cx="8103326" cy="2800767"/>
          </a:xfrm>
          <a:prstGeom prst="rect">
            <a:avLst/>
          </a:prstGeom>
        </p:spPr>
        <p:txBody>
          <a:bodyPr wrap="square">
            <a:spAutoFit/>
          </a:bodyPr>
          <a:lstStyle/>
          <a:p>
            <a:pPr>
              <a:spcBef>
                <a:spcPct val="50000"/>
              </a:spcBef>
            </a:pPr>
            <a:r>
              <a:rPr lang="en-US" altLang="en-US" sz="3200">
                <a:latin typeface="Times New Roman" panose="02020603050405020304" pitchFamily="18" charset="0"/>
                <a:cs typeface="Times New Roman" panose="02020603050405020304" pitchFamily="18" charset="0"/>
              </a:rPr>
              <a:t>Nhiều khi, ta có thể dùng câu hỏi</a:t>
            </a:r>
            <a:r>
              <a:rPr lang="vi-VN" altLang="en-US" sz="3200">
                <a:latin typeface="Times New Roman" panose="02020603050405020304" pitchFamily="18" charset="0"/>
                <a:cs typeface="Times New Roman" panose="02020603050405020304" pitchFamily="18" charset="0"/>
              </a:rPr>
              <a:t> để thể hiện:</a:t>
            </a:r>
          </a:p>
          <a:p>
            <a:pPr>
              <a:spcBef>
                <a:spcPct val="50000"/>
              </a:spcBef>
            </a:pPr>
            <a:r>
              <a:rPr lang="vi-VN" altLang="en-US" sz="3200">
                <a:latin typeface="Times New Roman" panose="02020603050405020304" pitchFamily="18" charset="0"/>
                <a:cs typeface="Times New Roman" panose="02020603050405020304" pitchFamily="18" charset="0"/>
              </a:rPr>
              <a:t>-</a:t>
            </a:r>
            <a:r>
              <a:rPr lang="en-US" altLang="en-US" sz="3200">
                <a:latin typeface="Times New Roman" panose="02020603050405020304" pitchFamily="18" charset="0"/>
                <a:cs typeface="Times New Roman" panose="02020603050405020304" pitchFamily="18" charset="0"/>
              </a:rPr>
              <a:t> </a:t>
            </a:r>
            <a:r>
              <a:rPr lang="vi-VN" altLang="en-US" sz="3200">
                <a:latin typeface="Times New Roman" panose="02020603050405020304" pitchFamily="18" charset="0"/>
                <a:cs typeface="Times New Roman" panose="02020603050405020304" pitchFamily="18" charset="0"/>
              </a:rPr>
              <a:t>Thái độ khen, chê.</a:t>
            </a:r>
          </a:p>
          <a:p>
            <a:pPr>
              <a:spcBef>
                <a:spcPct val="50000"/>
              </a:spcBef>
            </a:pPr>
            <a:r>
              <a:rPr lang="vi-VN" altLang="en-US" sz="3200">
                <a:latin typeface="Times New Roman" panose="02020603050405020304" pitchFamily="18" charset="0"/>
                <a:cs typeface="Times New Roman" panose="02020603050405020304" pitchFamily="18" charset="0"/>
              </a:rPr>
              <a:t>-</a:t>
            </a:r>
            <a:r>
              <a:rPr lang="en-US" altLang="en-US" sz="3200">
                <a:latin typeface="Times New Roman" panose="02020603050405020304" pitchFamily="18" charset="0"/>
                <a:cs typeface="Times New Roman" panose="02020603050405020304" pitchFamily="18" charset="0"/>
              </a:rPr>
              <a:t> </a:t>
            </a:r>
            <a:r>
              <a:rPr lang="vi-VN" altLang="en-US" sz="3200">
                <a:latin typeface="Times New Roman" panose="02020603050405020304" pitchFamily="18" charset="0"/>
                <a:cs typeface="Times New Roman" panose="02020603050405020304" pitchFamily="18" charset="0"/>
              </a:rPr>
              <a:t>Sự khẳng định, phủ định.</a:t>
            </a:r>
          </a:p>
          <a:p>
            <a:pPr>
              <a:spcBef>
                <a:spcPct val="50000"/>
              </a:spcBef>
            </a:pPr>
            <a:r>
              <a:rPr lang="vi-VN" altLang="en-US" sz="3200">
                <a:latin typeface="Times New Roman" panose="02020603050405020304" pitchFamily="18" charset="0"/>
                <a:cs typeface="Times New Roman" panose="02020603050405020304" pitchFamily="18" charset="0"/>
              </a:rPr>
              <a:t>-</a:t>
            </a:r>
            <a:r>
              <a:rPr lang="en-US" altLang="en-US" sz="3200">
                <a:latin typeface="Times New Roman" panose="02020603050405020304" pitchFamily="18" charset="0"/>
                <a:cs typeface="Times New Roman" panose="02020603050405020304" pitchFamily="18" charset="0"/>
              </a:rPr>
              <a:t> </a:t>
            </a:r>
            <a:r>
              <a:rPr lang="vi-VN" altLang="en-US" sz="3200">
                <a:latin typeface="Times New Roman" panose="02020603050405020304" pitchFamily="18" charset="0"/>
                <a:cs typeface="Times New Roman" panose="02020603050405020304" pitchFamily="18" charset="0"/>
              </a:rPr>
              <a:t>Yêu cầu, mong muốn.</a:t>
            </a:r>
          </a:p>
        </p:txBody>
      </p:sp>
    </p:spTree>
    <p:extLst>
      <p:ext uri="{BB962C8B-B14F-4D97-AF65-F5344CB8AC3E}">
        <p14:creationId xmlns:p14="http://schemas.microsoft.com/office/powerpoint/2010/main" val="56377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409008" y="1414864"/>
            <a:ext cx="9574306" cy="2123658"/>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6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Giữ phép lịch sự </a:t>
            </a:r>
          </a:p>
          <a:p>
            <a:pPr algn="ctr"/>
            <a:r>
              <a:rPr lang="en-US" sz="6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khi đặt câu hỏi</a:t>
            </a:r>
          </a:p>
        </p:txBody>
      </p:sp>
    </p:spTree>
    <p:extLst>
      <p:ext uri="{BB962C8B-B14F-4D97-AF65-F5344CB8AC3E}">
        <p14:creationId xmlns:p14="http://schemas.microsoft.com/office/powerpoint/2010/main" val="29454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593643" y="1873730"/>
            <a:ext cx="10691019" cy="1461516"/>
            <a:chOff x="-27638" y="1699617"/>
            <a:chExt cx="9427863" cy="1462355"/>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146235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 phép lịch sự khi đặt câu hỏi với người khác (biết thưa gửi, xưng hô phù hợp với quan hệ giữa mình và người được hỏi, tránh những câu hỏi tò mò hoặc làm phiền lòng người khác).</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27638" y="2142498"/>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576135" y="3700379"/>
            <a:ext cx="10708527" cy="1242301"/>
            <a:chOff x="-55516" y="2060506"/>
            <a:chExt cx="8970410" cy="1243013"/>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6"/>
              <a:ext cx="8271189" cy="1243013"/>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a:solidFill>
                    <a:schemeClr val="tx1"/>
                  </a:solidFill>
                  <a:latin typeface="Times New Roman" panose="02020603050405020304" pitchFamily="18" charset="0"/>
                  <a:cs typeface="Times New Roman" panose="02020603050405020304" pitchFamily="18" charset="0"/>
                </a:rPr>
                <a:t>Biết được quan hệ và tính cách nhân vật qua lời đối đáp, biết cách hỏi trong những trường hợp tế nhị cần bày tỏ sự thông cảm.</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55516" y="2393717"/>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spTree>
    <p:extLst>
      <p:ext uri="{BB962C8B-B14F-4D97-AF65-F5344CB8AC3E}">
        <p14:creationId xmlns:p14="http://schemas.microsoft.com/office/powerpoint/2010/main" val="3437159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309056" y="2167542"/>
            <a:ext cx="7869463" cy="923330"/>
          </a:xfrm>
          <a:prstGeom prst="rect">
            <a:avLst/>
          </a:prstGeom>
          <a:noFill/>
        </p:spPr>
        <p:txBody>
          <a:bodyPr wrap="none" lIns="91440" tIns="45720" rIns="91440" bIns="45720">
            <a:spAutoFit/>
          </a:bodyPr>
          <a:lstStyle/>
          <a:p>
            <a:pPr algn="ctr"/>
            <a:r>
              <a:rPr lang="en-US"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Hình thành kiến thức mới</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3298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05224"/>
                <a:ext cx="1025979" cy="97491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Nhận</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xét</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04288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5"/>
          <p:cNvSpPr txBox="1">
            <a:spLocks noChangeArrowheads="1"/>
          </p:cNvSpPr>
          <p:nvPr/>
        </p:nvSpPr>
        <p:spPr bwMode="auto">
          <a:xfrm>
            <a:off x="982799" y="4820739"/>
            <a:ext cx="3429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eaLnBrk="1" hangingPunct="1">
              <a:spcBef>
                <a:spcPct val="50000"/>
              </a:spcBef>
            </a:pPr>
            <a:r>
              <a:rPr lang="en-US" altLang="en-US" sz="3200">
                <a:solidFill>
                  <a:schemeClr val="tx1"/>
                </a:solidFill>
                <a:latin typeface="Times New Roman" panose="02020603050405020304" pitchFamily="18" charset="0"/>
              </a:rPr>
              <a:t>+ Câu hỏi :</a:t>
            </a:r>
          </a:p>
        </p:txBody>
      </p:sp>
      <p:sp>
        <p:nvSpPr>
          <p:cNvPr id="13" name="Text Box 6"/>
          <p:cNvSpPr txBox="1">
            <a:spLocks noChangeArrowheads="1"/>
          </p:cNvSpPr>
          <p:nvPr/>
        </p:nvSpPr>
        <p:spPr bwMode="auto">
          <a:xfrm>
            <a:off x="3057662" y="4841377"/>
            <a:ext cx="3657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eaLnBrk="1" hangingPunct="1">
              <a:spcBef>
                <a:spcPct val="50000"/>
              </a:spcBef>
            </a:pPr>
            <a:r>
              <a:rPr lang="en-US" altLang="en-US" sz="3200" i="1">
                <a:solidFill>
                  <a:srgbClr val="FF3300"/>
                </a:solidFill>
                <a:latin typeface="Times New Roman" panose="02020603050405020304" pitchFamily="18" charset="0"/>
              </a:rPr>
              <a:t>Mẹ ơi, con tuổi gì ?</a:t>
            </a:r>
          </a:p>
        </p:txBody>
      </p:sp>
      <p:sp>
        <p:nvSpPr>
          <p:cNvPr id="14" name="Text Box 7"/>
          <p:cNvSpPr txBox="1">
            <a:spLocks noChangeArrowheads="1"/>
          </p:cNvSpPr>
          <p:nvPr/>
        </p:nvSpPr>
        <p:spPr bwMode="auto">
          <a:xfrm>
            <a:off x="982799" y="5657352"/>
            <a:ext cx="7835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eaLnBrk="1" hangingPunct="1">
              <a:spcBef>
                <a:spcPct val="50000"/>
              </a:spcBef>
            </a:pPr>
            <a:r>
              <a:rPr lang="en-US" altLang="en-US" sz="3200">
                <a:solidFill>
                  <a:schemeClr val="tx1"/>
                </a:solidFill>
                <a:latin typeface="Times New Roman" panose="02020603050405020304" pitchFamily="18" charset="0"/>
              </a:rPr>
              <a:t>+ Từ ngữ thể hiện thái độ lễ phép : </a:t>
            </a:r>
          </a:p>
        </p:txBody>
      </p:sp>
      <p:sp>
        <p:nvSpPr>
          <p:cNvPr id="15" name="Text Box 8"/>
          <p:cNvSpPr txBox="1">
            <a:spLocks noChangeArrowheads="1"/>
          </p:cNvSpPr>
          <p:nvPr/>
        </p:nvSpPr>
        <p:spPr bwMode="auto">
          <a:xfrm>
            <a:off x="7164524" y="5655764"/>
            <a:ext cx="14255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eaLnBrk="1" hangingPunct="1">
              <a:spcBef>
                <a:spcPct val="50000"/>
              </a:spcBef>
            </a:pPr>
            <a:r>
              <a:rPr lang="en-US" altLang="en-US" sz="3200" i="1">
                <a:solidFill>
                  <a:srgbClr val="FF3300"/>
                </a:solidFill>
                <a:latin typeface="Times New Roman" panose="02020603050405020304" pitchFamily="18" charset="0"/>
              </a:rPr>
              <a:t>Mẹ ơi.</a:t>
            </a:r>
            <a:endParaRPr lang="en-US" altLang="en-US">
              <a:solidFill>
                <a:schemeClr val="tx1"/>
              </a:solidFill>
            </a:endParaRPr>
          </a:p>
        </p:txBody>
      </p:sp>
      <p:sp>
        <p:nvSpPr>
          <p:cNvPr id="19" name="Text Box 14"/>
          <p:cNvSpPr txBox="1">
            <a:spLocks noChangeArrowheads="1"/>
          </p:cNvSpPr>
          <p:nvPr/>
        </p:nvSpPr>
        <p:spPr bwMode="auto">
          <a:xfrm>
            <a:off x="3784736" y="1686811"/>
            <a:ext cx="6759575" cy="300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eaLnBrk="1" hangingPunct="1">
              <a:spcBef>
                <a:spcPct val="50000"/>
              </a:spcBef>
              <a:buFontTx/>
              <a:buChar char="-"/>
            </a:pPr>
            <a:r>
              <a:rPr lang="en-US" altLang="en-US">
                <a:latin typeface="Times New Roman" panose="02020603050405020304" pitchFamily="18" charset="0"/>
              </a:rPr>
              <a:t> </a:t>
            </a:r>
            <a:r>
              <a:rPr lang="en-US" altLang="en-US" sz="2900">
                <a:latin typeface="Times New Roman" panose="02020603050405020304" pitchFamily="18" charset="0"/>
              </a:rPr>
              <a:t>Mẹ ơi, con tuổi gì ?</a:t>
            </a:r>
          </a:p>
          <a:p>
            <a:pPr eaLnBrk="1" hangingPunct="1">
              <a:spcBef>
                <a:spcPct val="50000"/>
              </a:spcBef>
              <a:buFontTx/>
              <a:buChar char="-"/>
            </a:pPr>
            <a:r>
              <a:rPr lang="en-US" altLang="en-US" sz="2900">
                <a:latin typeface="Times New Roman" panose="02020603050405020304" pitchFamily="18" charset="0"/>
              </a:rPr>
              <a:t> Tuổi con là tuổi Ngựa</a:t>
            </a:r>
          </a:p>
          <a:p>
            <a:pPr eaLnBrk="1" hangingPunct="1">
              <a:spcBef>
                <a:spcPct val="50000"/>
              </a:spcBef>
            </a:pPr>
            <a:r>
              <a:rPr lang="en-US" altLang="en-US" sz="2900">
                <a:latin typeface="Times New Roman" panose="02020603050405020304" pitchFamily="18" charset="0"/>
              </a:rPr>
              <a:t>Ngựa không yên một chỗ</a:t>
            </a:r>
          </a:p>
          <a:p>
            <a:pPr eaLnBrk="1" hangingPunct="1">
              <a:spcBef>
                <a:spcPct val="50000"/>
              </a:spcBef>
            </a:pPr>
            <a:r>
              <a:rPr lang="en-US" altLang="en-US" sz="2900">
                <a:latin typeface="Times New Roman" panose="02020603050405020304" pitchFamily="18" charset="0"/>
              </a:rPr>
              <a:t>Tuổi con là tuổi đi…</a:t>
            </a:r>
          </a:p>
          <a:p>
            <a:pPr eaLnBrk="1" hangingPunct="1">
              <a:spcBef>
                <a:spcPct val="50000"/>
              </a:spcBef>
            </a:pPr>
            <a:r>
              <a:rPr lang="en-US" altLang="en-US" sz="2000">
                <a:latin typeface="Times New Roman" panose="02020603050405020304" pitchFamily="18" charset="0"/>
              </a:rPr>
              <a:t>                                                 XUÂN QUỲNH</a:t>
            </a:r>
          </a:p>
        </p:txBody>
      </p:sp>
      <p:sp>
        <p:nvSpPr>
          <p:cNvPr id="22" name="Text Box 9"/>
          <p:cNvSpPr txBox="1">
            <a:spLocks noChangeArrowheads="1"/>
          </p:cNvSpPr>
          <p:nvPr/>
        </p:nvSpPr>
        <p:spPr bwMode="auto">
          <a:xfrm>
            <a:off x="1286919" y="634501"/>
            <a:ext cx="97439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algn="just" eaLnBrk="1" hangingPunct="1">
              <a:spcBef>
                <a:spcPct val="50000"/>
              </a:spcBef>
            </a:pPr>
            <a:r>
              <a:rPr lang="en-US" altLang="en-US">
                <a:solidFill>
                  <a:schemeClr val="tx1"/>
                </a:solidFill>
                <a:latin typeface="Times New Roman" panose="02020603050405020304" pitchFamily="18" charset="0"/>
              </a:rPr>
              <a:t>1. Tìm câu hỏi trong khổ thơ dưới đây. Những từ ngữ nào trong câu hỏi thể hiện thái độ lễ phép của người con ?</a:t>
            </a:r>
          </a:p>
        </p:txBody>
      </p:sp>
      <p:sp>
        <p:nvSpPr>
          <p:cNvPr id="23" name="Rectangle 22"/>
          <p:cNvSpPr>
            <a:spLocks noChangeArrowheads="1"/>
          </p:cNvSpPr>
          <p:nvPr/>
        </p:nvSpPr>
        <p:spPr bwMode="auto">
          <a:xfrm>
            <a:off x="8313874" y="5625602"/>
            <a:ext cx="1692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CC"/>
                </a:solidFill>
                <a:latin typeface="Arial" panose="020B0604020202020204" pitchFamily="34" charset="0"/>
              </a:defRPr>
            </a:lvl1pPr>
            <a:lvl2pPr marL="742950" indent="-285750" eaLnBrk="0" hangingPunct="0">
              <a:defRPr sz="2800" b="1">
                <a:solidFill>
                  <a:srgbClr val="0000CC"/>
                </a:solidFill>
                <a:latin typeface="Arial" panose="020B0604020202020204" pitchFamily="34" charset="0"/>
              </a:defRPr>
            </a:lvl2pPr>
            <a:lvl3pPr marL="1143000" indent="-228600" eaLnBrk="0" hangingPunct="0">
              <a:defRPr sz="2800" b="1">
                <a:solidFill>
                  <a:srgbClr val="0000CC"/>
                </a:solidFill>
                <a:latin typeface="Arial" panose="020B0604020202020204" pitchFamily="34" charset="0"/>
              </a:defRPr>
            </a:lvl3pPr>
            <a:lvl4pPr marL="1600200" indent="-228600" eaLnBrk="0" hangingPunct="0">
              <a:defRPr sz="2800" b="1">
                <a:solidFill>
                  <a:srgbClr val="0000CC"/>
                </a:solidFill>
                <a:latin typeface="Arial" panose="020B0604020202020204" pitchFamily="34" charset="0"/>
              </a:defRPr>
            </a:lvl4pPr>
            <a:lvl5pPr marL="2057400" indent="-228600" eaLnBrk="0" hangingPunct="0">
              <a:defRPr sz="2800" b="1">
                <a:solidFill>
                  <a:srgbClr val="0000CC"/>
                </a:solidFill>
                <a:latin typeface="Arial" panose="020B0604020202020204" pitchFamily="34" charset="0"/>
              </a:defRPr>
            </a:lvl5pPr>
            <a:lvl6pPr marL="2514600" indent="-228600" eaLnBrk="0" fontAlgn="base" hangingPunct="0">
              <a:spcBef>
                <a:spcPct val="0"/>
              </a:spcBef>
              <a:spcAft>
                <a:spcPct val="0"/>
              </a:spcAft>
              <a:defRPr sz="2800" b="1">
                <a:solidFill>
                  <a:srgbClr val="0000CC"/>
                </a:solidFill>
                <a:latin typeface="Arial" panose="020B0604020202020204" pitchFamily="34" charset="0"/>
              </a:defRPr>
            </a:lvl6pPr>
            <a:lvl7pPr marL="2971800" indent="-228600" eaLnBrk="0" fontAlgn="base" hangingPunct="0">
              <a:spcBef>
                <a:spcPct val="0"/>
              </a:spcBef>
              <a:spcAft>
                <a:spcPct val="0"/>
              </a:spcAft>
              <a:defRPr sz="2800" b="1">
                <a:solidFill>
                  <a:srgbClr val="0000CC"/>
                </a:solidFill>
                <a:latin typeface="Arial" panose="020B0604020202020204" pitchFamily="34" charset="0"/>
              </a:defRPr>
            </a:lvl7pPr>
            <a:lvl8pPr marL="3429000" indent="-228600" eaLnBrk="0" fontAlgn="base" hangingPunct="0">
              <a:spcBef>
                <a:spcPct val="0"/>
              </a:spcBef>
              <a:spcAft>
                <a:spcPct val="0"/>
              </a:spcAft>
              <a:defRPr sz="2800" b="1">
                <a:solidFill>
                  <a:srgbClr val="0000CC"/>
                </a:solidFill>
                <a:latin typeface="Arial" panose="020B0604020202020204" pitchFamily="34" charset="0"/>
              </a:defRPr>
            </a:lvl8pPr>
            <a:lvl9pPr marL="3886200" indent="-228600" eaLnBrk="0" fontAlgn="base" hangingPunct="0">
              <a:spcBef>
                <a:spcPct val="0"/>
              </a:spcBef>
              <a:spcAft>
                <a:spcPct val="0"/>
              </a:spcAft>
              <a:defRPr sz="2800" b="1">
                <a:solidFill>
                  <a:srgbClr val="0000CC"/>
                </a:solidFill>
                <a:latin typeface="Arial" panose="020B0604020202020204" pitchFamily="34" charset="0"/>
              </a:defRPr>
            </a:lvl9pPr>
          </a:lstStyle>
          <a:p>
            <a:pPr eaLnBrk="1" hangingPunct="1">
              <a:spcBef>
                <a:spcPct val="50000"/>
              </a:spcBef>
            </a:pPr>
            <a:r>
              <a:rPr lang="en-US" altLang="en-US" sz="3600">
                <a:solidFill>
                  <a:schemeClr val="tx1"/>
                </a:solidFill>
                <a:latin typeface="Times New Roman" panose="02020603050405020304" pitchFamily="18" charset="0"/>
                <a:cs typeface="Times New Roman" panose="02020603050405020304" pitchFamily="18" charset="0"/>
              </a:rPr>
              <a:t>(</a:t>
            </a:r>
            <a:r>
              <a:rPr lang="en-US" altLang="en-US">
                <a:solidFill>
                  <a:schemeClr val="tx1"/>
                </a:solidFill>
                <a:latin typeface="Times New Roman" panose="02020603050405020304" pitchFamily="18" charset="0"/>
                <a:cs typeface="Times New Roman" panose="02020603050405020304" pitchFamily="18" charset="0"/>
              </a:rPr>
              <a:t>Lời gọi )</a:t>
            </a:r>
          </a:p>
        </p:txBody>
      </p:sp>
      <p:cxnSp>
        <p:nvCxnSpPr>
          <p:cNvPr id="9" name="Straight Connector 8"/>
          <p:cNvCxnSpPr/>
          <p:nvPr/>
        </p:nvCxnSpPr>
        <p:spPr>
          <a:xfrm>
            <a:off x="1857829" y="1059543"/>
            <a:ext cx="18142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099006" y="1059543"/>
            <a:ext cx="10900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422401" y="1480457"/>
            <a:ext cx="19739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788263" y="1480457"/>
            <a:ext cx="22221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784012" y="1480457"/>
            <a:ext cx="14325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21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linds(horizont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linds(horizont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circle(in)">
                                      <p:cBhvr>
                                        <p:cTn id="39"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223858575"/>
</p:tagLst>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2009</TotalTime>
  <Words>2006</Words>
  <Application>Microsoft Office PowerPoint</Application>
  <PresentationFormat>Widescreen</PresentationFormat>
  <Paragraphs>167</Paragraphs>
  <Slides>37</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37</vt:i4>
      </vt:variant>
    </vt:vector>
  </HeadingPairs>
  <TitlesOfParts>
    <vt:vector size="44" baseType="lpstr">
      <vt:lpstr>Arial</vt:lpstr>
      <vt:lpstr>Calibri</vt:lpstr>
      <vt:lpstr>Calibri Light</vt:lpstr>
      <vt:lpstr>Garamond</vt:lpstr>
      <vt:lpstr>Times New Roman</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Lâm Thị Huyền</cp:lastModifiedBy>
  <cp:revision>244</cp:revision>
  <dcterms:created xsi:type="dcterms:W3CDTF">2021-08-04T18:52:07Z</dcterms:created>
  <dcterms:modified xsi:type="dcterms:W3CDTF">2021-12-06T04:15:10Z</dcterms:modified>
</cp:coreProperties>
</file>