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9"/>
  </p:notesMasterIdLst>
  <p:sldIdLst>
    <p:sldId id="272" r:id="rId3"/>
    <p:sldId id="282" r:id="rId4"/>
    <p:sldId id="280" r:id="rId5"/>
    <p:sldId id="281" r:id="rId6"/>
    <p:sldId id="314" r:id="rId7"/>
    <p:sldId id="283" r:id="rId8"/>
    <p:sldId id="278" r:id="rId9"/>
    <p:sldId id="310" r:id="rId10"/>
    <p:sldId id="296" r:id="rId11"/>
    <p:sldId id="305" r:id="rId12"/>
    <p:sldId id="307" r:id="rId13"/>
    <p:sldId id="324" r:id="rId14"/>
    <p:sldId id="315" r:id="rId15"/>
    <p:sldId id="316" r:id="rId16"/>
    <p:sldId id="317" r:id="rId17"/>
    <p:sldId id="318" r:id="rId18"/>
    <p:sldId id="323" r:id="rId19"/>
    <p:sldId id="325" r:id="rId20"/>
    <p:sldId id="319" r:id="rId21"/>
    <p:sldId id="320" r:id="rId22"/>
    <p:sldId id="321" r:id="rId23"/>
    <p:sldId id="322" r:id="rId24"/>
    <p:sldId id="326" r:id="rId25"/>
    <p:sldId id="292" r:id="rId26"/>
    <p:sldId id="293"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99"/>
    <a:srgbClr val="CC99FF"/>
    <a:srgbClr val="99FF66"/>
    <a:srgbClr val="FF9999"/>
    <a:srgbClr val="66FFFF"/>
    <a:srgbClr val="FF5050"/>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326" autoAdjust="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25</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68568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9/24/2021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9/24/2021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037807" y="966648"/>
            <a:ext cx="2429691" cy="1188720"/>
          </a:xfrm>
          <a:prstGeom prst="downArrowCallou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Bánh trái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29" name="Down Arrow Callout 28"/>
          <p:cNvSpPr/>
          <p:nvPr/>
        </p:nvSpPr>
        <p:spPr>
          <a:xfrm>
            <a:off x="7458896" y="966648"/>
            <a:ext cx="2429691" cy="1188720"/>
          </a:xfrm>
          <a:prstGeom prst="downArrowCallou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Bánh rán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1" name="Down Arrow Callout 30"/>
          <p:cNvSpPr/>
          <p:nvPr/>
        </p:nvSpPr>
        <p:spPr>
          <a:xfrm>
            <a:off x="6844941" y="2155366"/>
            <a:ext cx="3605345" cy="2050870"/>
          </a:xfrm>
          <a:prstGeom prst="downArrowCallout">
            <a:avLst>
              <a:gd name="adj1" fmla="val 17742"/>
              <a:gd name="adj2" fmla="val 15646"/>
              <a:gd name="adj3" fmla="val 14579"/>
              <a:gd name="adj4" fmla="val 76504"/>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cs typeface="Times New Roman" panose="02020603050405020304" pitchFamily="18" charset="0"/>
              </a:rPr>
              <a:t>Chỉ loại bánh nặn bằng bột gạo nếp, thường có nhân, rán chín giòn.</a:t>
            </a:r>
          </a:p>
        </p:txBody>
      </p:sp>
      <p:sp>
        <p:nvSpPr>
          <p:cNvPr id="32" name="Down Arrow Callout 31"/>
          <p:cNvSpPr/>
          <p:nvPr/>
        </p:nvSpPr>
        <p:spPr>
          <a:xfrm>
            <a:off x="1489166" y="2155363"/>
            <a:ext cx="3448594" cy="2050870"/>
          </a:xfrm>
          <a:prstGeom prst="downArrowCallout">
            <a:avLst>
              <a:gd name="adj1" fmla="val 17742"/>
              <a:gd name="adj2" fmla="val 15646"/>
              <a:gd name="adj3" fmla="val 14579"/>
              <a:gd name="adj4" fmla="val 76504"/>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cs typeface="Times New Roman" panose="02020603050405020304" pitchFamily="18" charset="0"/>
              </a:rPr>
              <a:t>Chỉ chung các loại bánh</a:t>
            </a:r>
          </a:p>
        </p:txBody>
      </p:sp>
      <p:sp>
        <p:nvSpPr>
          <p:cNvPr id="3" name="Rectangle 2"/>
          <p:cNvSpPr/>
          <p:nvPr/>
        </p:nvSpPr>
        <p:spPr>
          <a:xfrm>
            <a:off x="1338943" y="4206233"/>
            <a:ext cx="3827418" cy="1711238"/>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tổng hợp </a:t>
            </a:r>
            <a:r>
              <a:rPr lang="en-US" sz="2800">
                <a:solidFill>
                  <a:schemeClr val="tx1"/>
                </a:solidFill>
                <a:latin typeface="Times New Roman" panose="02020603050405020304" pitchFamily="18" charset="0"/>
                <a:cs typeface="Times New Roman" panose="02020603050405020304" pitchFamily="18" charset="0"/>
              </a:rPr>
              <a:t>(bao quát chung)</a:t>
            </a:r>
          </a:p>
        </p:txBody>
      </p:sp>
      <p:sp>
        <p:nvSpPr>
          <p:cNvPr id="34" name="Rectangle 33"/>
          <p:cNvSpPr/>
          <p:nvPr/>
        </p:nvSpPr>
        <p:spPr>
          <a:xfrm>
            <a:off x="6675119" y="4206233"/>
            <a:ext cx="4049487" cy="1711238"/>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phân loại </a:t>
            </a:r>
            <a:r>
              <a:rPr lang="en-US" sz="2800">
                <a:solidFill>
                  <a:schemeClr val="tx1"/>
                </a:solidFill>
                <a:latin typeface="Times New Roman" panose="02020603050405020304" pitchFamily="18" charset="0"/>
                <a:cs typeface="Times New Roman" panose="02020603050405020304" pitchFamily="18" charset="0"/>
              </a:rPr>
              <a:t>(chỉ một loại nhỏ thuộc phạm vi nghĩa của tiếng thứ nhất)</a:t>
            </a:r>
          </a:p>
        </p:txBody>
      </p:sp>
    </p:spTree>
    <p:extLst>
      <p:ext uri="{BB962C8B-B14F-4D97-AF65-F5344CB8AC3E}">
        <p14:creationId xmlns:p14="http://schemas.microsoft.com/office/powerpoint/2010/main" val="18177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916810" y="1287079"/>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lấy ví dụ về từ ghép tổng hợp và từ ghép phân loại!</a:t>
            </a:r>
            <a:endParaRPr lang="en-US" sz="3200" dirty="0">
              <a:solidFill>
                <a:schemeClr val="tx1"/>
              </a:solidFill>
            </a:endParaRPr>
          </a:p>
        </p:txBody>
      </p:sp>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r>
                <a:rPr lang="vi-VN"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r>
                <a:rPr lang="vi-VN" sz="280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694249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1077218"/>
          </a:xfrm>
          <a:prstGeom prst="rect">
            <a:avLst/>
          </a:prstGeom>
        </p:spPr>
        <p:txBody>
          <a:bodyPr wrap="square">
            <a:spAutoFit/>
          </a:bodyPr>
          <a:lstStyle/>
          <a:p>
            <a:pPr algn="just">
              <a:spcBef>
                <a:spcPct val="50000"/>
              </a:spcBef>
            </a:pPr>
            <a:r>
              <a:rPr lang="en-US" altLang="en-US" sz="3200" smtClean="0">
                <a:latin typeface="Times New Roman" panose="02020603050405020304" pitchFamily="18" charset="0"/>
                <a:cs typeface="Times New Roman" panose="02020603050405020304" pitchFamily="18" charset="0"/>
              </a:rPr>
              <a:t>Bài 2</a:t>
            </a:r>
            <a:r>
              <a:rPr lang="vi-VN" altLang="en-US" sz="3200" smtClean="0">
                <a:cs typeface="Times New Roman" panose="02020603050405020304" pitchFamily="18" charset="0"/>
              </a:rPr>
              <a:t>. </a:t>
            </a:r>
            <a:r>
              <a:rPr lang="vi-VN" altLang="en-US" sz="3200">
                <a:cs typeface="Times New Roman" panose="02020603050405020304" pitchFamily="18" charset="0"/>
              </a:rPr>
              <a:t>Viết các từ ghép (được in đậm) trong những câu dưới đây vào ô thích hợp trong bảng phân loại từ ghép:</a:t>
            </a:r>
          </a:p>
        </p:txBody>
      </p:sp>
      <p:grpSp>
        <p:nvGrpSpPr>
          <p:cNvPr id="4" name="Group 12"/>
          <p:cNvGrpSpPr>
            <a:grpSpLocks/>
          </p:cNvGrpSpPr>
          <p:nvPr/>
        </p:nvGrpSpPr>
        <p:grpSpPr bwMode="auto">
          <a:xfrm>
            <a:off x="744583" y="2177628"/>
            <a:ext cx="10698479" cy="2120052"/>
            <a:chOff x="144" y="1440"/>
            <a:chExt cx="5472" cy="1462"/>
          </a:xfrm>
        </p:grpSpPr>
        <p:sp>
          <p:nvSpPr>
            <p:cNvPr id="5" name="AutoShape 9" descr="Water droplets"/>
            <p:cNvSpPr>
              <a:spLocks noChangeArrowheads="1"/>
            </p:cNvSpPr>
            <p:nvPr/>
          </p:nvSpPr>
          <p:spPr bwMode="auto">
            <a:xfrm>
              <a:off x="144" y="1440"/>
              <a:ext cx="5472" cy="1344"/>
            </a:xfrm>
            <a:prstGeom prst="flowChartAlternateProcess">
              <a:avLst/>
            </a:prstGeom>
            <a:blipFill dpi="0" rotWithShape="0">
              <a:blip r:embed="rId2">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10"/>
            <p:cNvSpPr txBox="1">
              <a:spLocks noChangeArrowheads="1"/>
            </p:cNvSpPr>
            <p:nvPr/>
          </p:nvSpPr>
          <p:spPr bwMode="auto">
            <a:xfrm>
              <a:off x="204" y="1488"/>
              <a:ext cx="5412"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a) Từ ngoài vọng vào tiếng chuông </a:t>
              </a:r>
              <a:r>
                <a:rPr lang="en-US" altLang="en-US" sz="2800" b="1">
                  <a:latin typeface="Times New Roman" panose="02020603050405020304" pitchFamily="18" charset="0"/>
                  <a:cs typeface="Times New Roman" panose="02020603050405020304" pitchFamily="18" charset="0"/>
                </a:rPr>
                <a:t>xe điện</a:t>
              </a:r>
              <a:r>
                <a:rPr lang="en-US" altLang="en-US" sz="2800">
                  <a:latin typeface="Times New Roman" panose="02020603050405020304" pitchFamily="18" charset="0"/>
                  <a:cs typeface="Times New Roman" panose="02020603050405020304" pitchFamily="18" charset="0"/>
                </a:rPr>
                <a:t> lẫn tiếng chuông </a:t>
              </a:r>
              <a:r>
                <a:rPr lang="en-US" altLang="en-US" sz="2800" b="1">
                  <a:latin typeface="Times New Roman" panose="02020603050405020304" pitchFamily="18" charset="0"/>
                  <a:cs typeface="Times New Roman" panose="02020603050405020304" pitchFamily="18" charset="0"/>
                </a:rPr>
                <a:t>xe đạp</a:t>
              </a:r>
              <a:r>
                <a:rPr lang="en-US" altLang="en-US" sz="2800">
                  <a:latin typeface="Times New Roman" panose="02020603050405020304" pitchFamily="18" charset="0"/>
                  <a:cs typeface="Times New Roman" panose="02020603050405020304" pitchFamily="18" charset="0"/>
                </a:rPr>
                <a:t> lanh canh không ngớt, tiếng còi </a:t>
              </a:r>
              <a:r>
                <a:rPr lang="en-US" altLang="en-US" sz="2800" b="1">
                  <a:latin typeface="Times New Roman" panose="02020603050405020304" pitchFamily="18" charset="0"/>
                  <a:cs typeface="Times New Roman" panose="02020603050405020304" pitchFamily="18" charset="0"/>
                </a:rPr>
                <a:t>tàu hoả</a:t>
              </a:r>
              <a:r>
                <a:rPr lang="en-US" altLang="en-US" sz="2800">
                  <a:latin typeface="Times New Roman" panose="02020603050405020304" pitchFamily="18" charset="0"/>
                  <a:cs typeface="Times New Roman" panose="02020603050405020304" pitchFamily="18" charset="0"/>
                </a:rPr>
                <a:t> thét lên, tiếng bánh xe đập trên </a:t>
              </a:r>
              <a:r>
                <a:rPr lang="en-US" altLang="en-US" sz="2800" b="1">
                  <a:latin typeface="Times New Roman" panose="02020603050405020304" pitchFamily="18" charset="0"/>
                  <a:cs typeface="Times New Roman" panose="02020603050405020304" pitchFamily="18" charset="0"/>
                </a:rPr>
                <a:t>đường ray</a:t>
              </a:r>
              <a:r>
                <a:rPr lang="en-US" altLang="en-US" sz="2800">
                  <a:latin typeface="Times New Roman" panose="02020603050405020304" pitchFamily="18" charset="0"/>
                  <a:cs typeface="Times New Roman" panose="02020603050405020304" pitchFamily="18" charset="0"/>
                </a:rPr>
                <a:t> và tiếng </a:t>
              </a:r>
              <a:r>
                <a:rPr lang="en-US" altLang="en-US" sz="2800" b="1">
                  <a:latin typeface="Times New Roman" panose="02020603050405020304" pitchFamily="18" charset="0"/>
                  <a:cs typeface="Times New Roman" panose="02020603050405020304" pitchFamily="18" charset="0"/>
                </a:rPr>
                <a:t>máy bay</a:t>
              </a:r>
              <a:r>
                <a:rPr lang="en-US" altLang="en-US" sz="2800">
                  <a:latin typeface="Times New Roman" panose="02020603050405020304" pitchFamily="18" charset="0"/>
                  <a:cs typeface="Times New Roman" panose="02020603050405020304" pitchFamily="18" charset="0"/>
                </a:rPr>
                <a:t> gầm rít trên bầu trời.</a:t>
              </a:r>
            </a:p>
            <a:p>
              <a:pPr algn="r" eaLnBrk="1" hangingPunct="1">
                <a:lnSpc>
                  <a:spcPct val="60000"/>
                </a:lnSpc>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Tô Ngọc Hiến</a:t>
              </a:r>
            </a:p>
          </p:txBody>
        </p:sp>
      </p:grpSp>
      <p:grpSp>
        <p:nvGrpSpPr>
          <p:cNvPr id="7" name="Group 13"/>
          <p:cNvGrpSpPr>
            <a:grpSpLocks/>
          </p:cNvGrpSpPr>
          <p:nvPr/>
        </p:nvGrpSpPr>
        <p:grpSpPr bwMode="auto">
          <a:xfrm>
            <a:off x="744583" y="4274439"/>
            <a:ext cx="10698479" cy="1816428"/>
            <a:chOff x="144" y="2928"/>
            <a:chExt cx="5472" cy="1114"/>
          </a:xfrm>
        </p:grpSpPr>
        <p:sp>
          <p:nvSpPr>
            <p:cNvPr id="8" name="AutoShape 11" descr="Water droplets"/>
            <p:cNvSpPr>
              <a:spLocks noChangeArrowheads="1"/>
            </p:cNvSpPr>
            <p:nvPr/>
          </p:nvSpPr>
          <p:spPr bwMode="auto">
            <a:xfrm>
              <a:off x="144" y="2942"/>
              <a:ext cx="5472" cy="1100"/>
            </a:xfrm>
            <a:prstGeom prst="flowChartAlternateProcess">
              <a:avLst/>
            </a:prstGeom>
            <a:blipFill dpi="0" rotWithShape="0">
              <a:blip r:embed="rId2">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10"/>
            <p:cNvSpPr>
              <a:spLocks noChangeArrowheads="1"/>
            </p:cNvSpPr>
            <p:nvPr/>
          </p:nvSpPr>
          <p:spPr bwMode="auto">
            <a:xfrm>
              <a:off x="240" y="2928"/>
              <a:ext cx="5376"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anose="02020603050405020304" pitchFamily="18" charset="0"/>
                  <a:cs typeface="Times New Roman" panose="02020603050405020304" pitchFamily="18" charset="0"/>
                </a:rPr>
                <a:t>b) Dưới ô cửa máy bay hiện ra </a:t>
              </a:r>
              <a:r>
                <a:rPr lang="en-US" altLang="en-US" sz="2800" b="1" smtClean="0">
                  <a:latin typeface="Times New Roman" panose="02020603050405020304" pitchFamily="18" charset="0"/>
                  <a:cs typeface="Times New Roman" panose="02020603050405020304" pitchFamily="18" charset="0"/>
                </a:rPr>
                <a:t>ruộng </a:t>
              </a:r>
              <a:r>
                <a:rPr lang="en-US" altLang="en-US" sz="2800" b="1">
                  <a:latin typeface="Times New Roman" panose="02020603050405020304" pitchFamily="18" charset="0"/>
                  <a:cs typeface="Times New Roman" panose="02020603050405020304" pitchFamily="18" charset="0"/>
                </a:rPr>
                <a:t>đồng, làng xóm, núi non</a:t>
              </a:r>
              <a:r>
                <a:rPr lang="en-US" altLang="en-US" sz="2800">
                  <a:latin typeface="Times New Roman" panose="02020603050405020304" pitchFamily="18" charset="0"/>
                  <a:cs typeface="Times New Roman" panose="02020603050405020304" pitchFamily="18" charset="0"/>
                </a:rPr>
                <a:t>. Những </a:t>
              </a:r>
              <a:r>
                <a:rPr lang="en-US" altLang="en-US" sz="2800" b="1">
                  <a:latin typeface="Times New Roman" panose="02020603050405020304" pitchFamily="18" charset="0"/>
                  <a:cs typeface="Times New Roman" panose="02020603050405020304" pitchFamily="18" charset="0"/>
                </a:rPr>
                <a:t>gò đống, bãi bờ</a:t>
              </a:r>
              <a:r>
                <a:rPr lang="en-US" altLang="en-US" sz="2800">
                  <a:latin typeface="Times New Roman" panose="02020603050405020304" pitchFamily="18" charset="0"/>
                  <a:cs typeface="Times New Roman" panose="02020603050405020304" pitchFamily="18" charset="0"/>
                </a:rPr>
                <a:t> với những mảng màu xanh, nâu, vàng, trắng và nhiều </a:t>
              </a:r>
              <a:r>
                <a:rPr lang="en-US" altLang="en-US" sz="2800" b="1">
                  <a:latin typeface="Times New Roman" panose="02020603050405020304" pitchFamily="18" charset="0"/>
                  <a:cs typeface="Times New Roman" panose="02020603050405020304" pitchFamily="18" charset="0"/>
                </a:rPr>
                <a:t>hình dạng</a:t>
              </a:r>
              <a:r>
                <a:rPr lang="en-US" altLang="en-US" sz="2800">
                  <a:latin typeface="Times New Roman" panose="02020603050405020304" pitchFamily="18" charset="0"/>
                  <a:cs typeface="Times New Roman" panose="02020603050405020304" pitchFamily="18" charset="0"/>
                </a:rPr>
                <a:t> khác nhau gợi những bức tranh giàu </a:t>
              </a:r>
              <a:r>
                <a:rPr lang="en-US" altLang="en-US" sz="2800" b="1">
                  <a:latin typeface="Times New Roman" panose="02020603050405020304" pitchFamily="18" charset="0"/>
                  <a:cs typeface="Times New Roman" panose="02020603050405020304" pitchFamily="18" charset="0"/>
                </a:rPr>
                <a:t>màu sắc</a:t>
              </a:r>
              <a:r>
                <a:rPr lang="en-US" altLang="en-US" sz="2800">
                  <a:latin typeface="Times New Roman" panose="02020603050405020304" pitchFamily="18" charset="0"/>
                  <a:cs typeface="Times New Roman" panose="02020603050405020304" pitchFamily="18" charset="0"/>
                </a:rPr>
                <a:t>.</a:t>
              </a:r>
            </a:p>
            <a:p>
              <a:pPr algn="r" eaLnBrk="1" hangingPunct="1"/>
              <a:r>
                <a:rPr lang="en-US" altLang="en-US" sz="28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Trần Lê Văn</a:t>
              </a:r>
            </a:p>
          </p:txBody>
        </p:sp>
      </p:grpSp>
    </p:spTree>
    <p:extLst>
      <p:ext uri="{BB962C8B-B14F-4D97-AF65-F5344CB8AC3E}">
        <p14:creationId xmlns:p14="http://schemas.microsoft.com/office/powerpoint/2010/main" val="39156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92090891"/>
              </p:ext>
            </p:extLst>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extLst>
                    <a:ext uri="{9D8B030D-6E8A-4147-A177-3AD203B41FA5}">
                      <a16:colId xmlns:a16="http://schemas.microsoft.com/office/drawing/2014/main" val="3297225993"/>
                    </a:ext>
                  </a:extLst>
                </a:gridCol>
                <a:gridCol w="5982788">
                  <a:extLst>
                    <a:ext uri="{9D8B030D-6E8A-4147-A177-3AD203B41FA5}">
                      <a16:colId xmlns:a16="http://schemas.microsoft.com/office/drawing/2014/main" val="1294979752"/>
                    </a:ext>
                  </a:extLst>
                </a:gridCol>
              </a:tblGrid>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tổng hợp</a:t>
                      </a: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tc>
                  <a:txBody>
                    <a:bodyPr/>
                    <a:lstStyle/>
                    <a:p>
                      <a:pPr algn="l"/>
                      <a:r>
                        <a:rPr lang="en-US" sz="3200" b="0" smtClean="0">
                          <a:solidFill>
                            <a:srgbClr val="FF0000"/>
                          </a:solidFill>
                          <a:latin typeface="Times New Roman" panose="02020603050405020304" pitchFamily="18" charset="0"/>
                          <a:cs typeface="Times New Roman" panose="02020603050405020304" pitchFamily="18" charset="0"/>
                        </a:rPr>
                        <a:t>M</a:t>
                      </a:r>
                      <a:r>
                        <a:rPr lang="en-US" sz="3200" b="0" smtClean="0">
                          <a:solidFill>
                            <a:sysClr val="windowText" lastClr="000000"/>
                          </a:solidFill>
                          <a:latin typeface="Times New Roman" panose="02020603050405020304" pitchFamily="18" charset="0"/>
                          <a:cs typeface="Times New Roman" panose="02020603050405020304" pitchFamily="18" charset="0"/>
                        </a:rPr>
                        <a:t>: ruộng</a:t>
                      </a:r>
                      <a:r>
                        <a:rPr lang="en-US" sz="3200" b="0" baseline="0" smtClean="0">
                          <a:solidFill>
                            <a:sysClr val="windowText" lastClr="000000"/>
                          </a:solidFill>
                          <a:latin typeface="Times New Roman" panose="02020603050405020304" pitchFamily="18" charset="0"/>
                          <a:cs typeface="Times New Roman" panose="02020603050405020304" pitchFamily="18" charset="0"/>
                        </a:rPr>
                        <a:t> đồng</a:t>
                      </a:r>
                    </a:p>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val="1566225868"/>
                  </a:ext>
                </a:extLst>
              </a:tr>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phân loại</a:t>
                      </a: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tc>
                  <a:txBody>
                    <a:bodyPr/>
                    <a:lstStyle/>
                    <a:p>
                      <a:pPr algn="l"/>
                      <a:r>
                        <a:rPr lang="en-US" sz="3200" b="0" smtClean="0">
                          <a:solidFill>
                            <a:srgbClr val="FF0000"/>
                          </a:solidFill>
                          <a:latin typeface="Times New Roman" panose="02020603050405020304" pitchFamily="18" charset="0"/>
                          <a:cs typeface="Times New Roman" panose="02020603050405020304" pitchFamily="18" charset="0"/>
                        </a:rPr>
                        <a:t>M</a:t>
                      </a:r>
                      <a:r>
                        <a:rPr lang="en-US" sz="3200" b="0" smtClean="0">
                          <a:solidFill>
                            <a:sysClr val="windowText" lastClr="000000"/>
                          </a:solidFill>
                          <a:latin typeface="Times New Roman" panose="02020603050405020304" pitchFamily="18" charset="0"/>
                          <a:cs typeface="Times New Roman" panose="02020603050405020304" pitchFamily="18" charset="0"/>
                        </a:rPr>
                        <a:t>: đường</a:t>
                      </a:r>
                      <a:r>
                        <a:rPr lang="en-US" sz="3200" b="0" baseline="0" smtClean="0">
                          <a:solidFill>
                            <a:sysClr val="windowText" lastClr="000000"/>
                          </a:solidFill>
                          <a:latin typeface="Times New Roman" panose="02020603050405020304" pitchFamily="18" charset="0"/>
                          <a:cs typeface="Times New Roman" panose="02020603050405020304" pitchFamily="18" charset="0"/>
                        </a:rPr>
                        <a:t> ray</a:t>
                      </a:r>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extLst>
                  <a:ext uri="{0D108BD9-81ED-4DB2-BD59-A6C34878D82A}">
                    <a16:rowId xmlns:a16="http://schemas.microsoft.com/office/drawing/2014/main" val="3116720216"/>
                  </a:ext>
                </a:extLst>
              </a:tr>
            </a:tbl>
          </a:graphicData>
        </a:graphic>
      </p:graphicFrame>
      <p:sp>
        <p:nvSpPr>
          <p:cNvPr id="4" name="TextBox 3"/>
          <p:cNvSpPr txBox="1"/>
          <p:nvPr/>
        </p:nvSpPr>
        <p:spPr>
          <a:xfrm>
            <a:off x="5238206" y="1539633"/>
            <a:ext cx="5617028" cy="1569660"/>
          </a:xfrm>
          <a:prstGeom prst="rect">
            <a:avLst/>
          </a:prstGeom>
          <a:blipFill>
            <a:blip r:embed="rId2"/>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ruộng đồng, làng xóm, núi non, gò đống, bãi bờ, hình dạng, màu </a:t>
            </a:r>
            <a:r>
              <a:rPr lang="en-US" altLang="en-US" sz="3200" b="1" smtClean="0">
                <a:solidFill>
                  <a:srgbClr val="FF0000"/>
                </a:solidFill>
                <a:latin typeface="Times New Roman" panose="02020603050405020304" pitchFamily="18" charset="0"/>
                <a:cs typeface="Times New Roman" panose="02020603050405020304" pitchFamily="18" charset="0"/>
              </a:rPr>
              <a:t>sắc</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238205" y="3718476"/>
            <a:ext cx="5617029" cy="1077218"/>
          </a:xfrm>
          <a:prstGeom prst="rect">
            <a:avLst/>
          </a:prstGeom>
          <a:blipFill>
            <a:blip r:embed="rId3"/>
            <a:tile tx="0" ty="0" sx="100000" sy="100000" flip="none" algn="tl"/>
          </a:blipFill>
        </p:spPr>
        <p:txBody>
          <a:bodyPr wrap="square" rtlCol="0">
            <a:spAutoFit/>
          </a:bodyPr>
          <a:lstStyle/>
          <a:p>
            <a:pPr algn="just"/>
            <a:r>
              <a:rPr lang="vi-VN" altLang="en-US" sz="3200" b="1">
                <a:solidFill>
                  <a:srgbClr val="FF0000"/>
                </a:solidFill>
                <a:cs typeface="Times New Roman" panose="02020603050405020304" pitchFamily="18" charset="0"/>
              </a:rPr>
              <a:t>xe điện, xe đạp, tàu hoả, </a:t>
            </a:r>
            <a:r>
              <a:rPr lang="vi-VN" altLang="en-US" sz="3200" b="1" smtClean="0">
                <a:solidFill>
                  <a:srgbClr val="FF0000"/>
                </a:solidFill>
                <a:cs typeface="Times New Roman" panose="02020603050405020304" pitchFamily="18" charset="0"/>
              </a:rPr>
              <a:t>đường </a:t>
            </a:r>
            <a:r>
              <a:rPr lang="vi-VN" altLang="en-US" sz="3200" b="1">
                <a:solidFill>
                  <a:srgbClr val="FF0000"/>
                </a:solidFill>
                <a:cs typeface="Times New Roman" panose="02020603050405020304" pitchFamily="18" charset="0"/>
              </a:rPr>
              <a:t>ray, máy bay</a:t>
            </a:r>
          </a:p>
        </p:txBody>
      </p:sp>
    </p:spTree>
    <p:extLst>
      <p:ext uri="{BB962C8B-B14F-4D97-AF65-F5344CB8AC3E}">
        <p14:creationId xmlns:p14="http://schemas.microsoft.com/office/powerpoint/2010/main" val="14708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91663" y="569285"/>
            <a:ext cx="4480559" cy="1904032"/>
          </a:xfrm>
          <a:prstGeom prst="cloudCallout">
            <a:avLst>
              <a:gd name="adj1" fmla="val -59317"/>
              <a:gd name="adj2" fmla="val 65930"/>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Vì sao con lại xếp từ “</a:t>
            </a:r>
            <a:r>
              <a:rPr lang="en-US" sz="2800" b="1" i="1" smtClean="0">
                <a:solidFill>
                  <a:schemeClr val="tx1"/>
                </a:solidFill>
                <a:latin typeface="Times New Roman" panose="02020603050405020304" pitchFamily="18" charset="0"/>
                <a:cs typeface="Times New Roman" panose="02020603050405020304" pitchFamily="18" charset="0"/>
              </a:rPr>
              <a:t>tàu hỏa</a:t>
            </a:r>
            <a:r>
              <a:rPr lang="en-US" sz="2800" smtClean="0">
                <a:solidFill>
                  <a:schemeClr val="tx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vào </a:t>
            </a:r>
            <a:r>
              <a:rPr lang="en-US" sz="2800" smtClean="0">
                <a:solidFill>
                  <a:schemeClr val="tx1"/>
                </a:solidFill>
                <a:latin typeface="Times New Roman" panose="02020603050405020304" pitchFamily="18" charset="0"/>
                <a:cs typeface="Times New Roman" panose="02020603050405020304" pitchFamily="18" charset="0"/>
              </a:rPr>
              <a:t>từ ghép phân loại?</a:t>
            </a:r>
            <a:endParaRPr lang="en-US" sz="2800">
              <a:solidFill>
                <a:schemeClr val="tx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65419" y="1565971"/>
            <a:ext cx="5194767" cy="1077218"/>
            <a:chOff x="6000102" y="1606731"/>
            <a:chExt cx="5194767" cy="1077218"/>
          </a:xfrm>
        </p:grpSpPr>
        <p:sp>
          <p:nvSpPr>
            <p:cNvPr id="3" name="TextBox 2"/>
            <p:cNvSpPr txBox="1"/>
            <p:nvPr/>
          </p:nvSpPr>
          <p:spPr>
            <a:xfrm>
              <a:off x="7445829" y="1606731"/>
              <a:ext cx="3749040" cy="1077218"/>
            </a:xfrm>
            <a:prstGeom prst="rect">
              <a:avLst/>
            </a:prstGeom>
            <a:noFill/>
          </p:spPr>
          <p:txBody>
            <a:bodyPr wrap="square" rtlCol="0">
              <a:spAutoFit/>
            </a:bodyPr>
            <a:lstStyle/>
            <a:p>
              <a:pPr algn="just"/>
              <a:r>
                <a:rPr lang="en-US" sz="3200" smtClean="0">
                  <a:solidFill>
                    <a:srgbClr val="7030A0"/>
                  </a:solidFill>
                  <a:latin typeface="Times New Roman" panose="02020603050405020304" pitchFamily="18" charset="0"/>
                  <a:cs typeface="Times New Roman" panose="02020603050405020304" pitchFamily="18" charset="0"/>
                </a:rPr>
                <a:t>Chỉ phương tiện giao thông đường sắt.</a:t>
              </a:r>
              <a:endParaRPr lang="en-US" sz="3200">
                <a:solidFill>
                  <a:srgbClr val="7030A0"/>
                </a:solidFill>
                <a:latin typeface="Times New Roman" panose="02020603050405020304" pitchFamily="18" charset="0"/>
                <a:cs typeface="Times New Roman" panose="02020603050405020304" pitchFamily="18" charset="0"/>
              </a:endParaRPr>
            </a:p>
          </p:txBody>
        </p:sp>
        <p:sp>
          <p:nvSpPr>
            <p:cNvPr id="4" name="Curved Right Arrow 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6065419" y="2896922"/>
            <a:ext cx="5194767" cy="1077218"/>
            <a:chOff x="6000102" y="1606731"/>
            <a:chExt cx="5194767" cy="1077218"/>
          </a:xfrm>
        </p:grpSpPr>
        <p:sp>
          <p:nvSpPr>
            <p:cNvPr id="10" name="TextBox 9"/>
            <p:cNvSpPr txBox="1"/>
            <p:nvPr/>
          </p:nvSpPr>
          <p:spPr>
            <a:xfrm>
              <a:off x="7445829" y="1606731"/>
              <a:ext cx="3749040" cy="1077218"/>
            </a:xfrm>
            <a:prstGeom prst="rect">
              <a:avLst/>
            </a:prstGeom>
            <a:noFill/>
          </p:spPr>
          <p:txBody>
            <a:bodyPr wrap="square" rtlCol="0">
              <a:spAutoFit/>
            </a:bodyPr>
            <a:lstStyle/>
            <a:p>
              <a:pPr algn="just"/>
              <a:r>
                <a:rPr lang="en-US" sz="3200" smtClean="0">
                  <a:solidFill>
                    <a:srgbClr val="7030A0"/>
                  </a:solidFill>
                  <a:latin typeface="Times New Roman" panose="02020603050405020304" pitchFamily="18" charset="0"/>
                  <a:cs typeface="Times New Roman" panose="02020603050405020304" pitchFamily="18" charset="0"/>
                </a:rPr>
                <a:t>Có nhiều toa, chở được nhiều hàng.</a:t>
              </a:r>
              <a:endParaRPr lang="en-US" sz="3200">
                <a:solidFill>
                  <a:srgbClr val="7030A0"/>
                </a:solidFill>
                <a:latin typeface="Times New Roman" panose="02020603050405020304" pitchFamily="18" charset="0"/>
                <a:cs typeface="Times New Roman" panose="02020603050405020304" pitchFamily="18" charset="0"/>
              </a:endParaRPr>
            </a:p>
          </p:txBody>
        </p:sp>
        <p:sp>
          <p:nvSpPr>
            <p:cNvPr id="11" name="Curved Right Arrow 10"/>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6065419" y="4245597"/>
            <a:ext cx="5194767" cy="1077218"/>
            <a:chOff x="6000102" y="1606731"/>
            <a:chExt cx="5194767" cy="1077218"/>
          </a:xfrm>
        </p:grpSpPr>
        <p:sp>
          <p:nvSpPr>
            <p:cNvPr id="13" name="TextBox 12"/>
            <p:cNvSpPr txBox="1"/>
            <p:nvPr/>
          </p:nvSpPr>
          <p:spPr>
            <a:xfrm>
              <a:off x="7445829" y="1606731"/>
              <a:ext cx="3749040" cy="1077218"/>
            </a:xfrm>
            <a:prstGeom prst="rect">
              <a:avLst/>
            </a:prstGeom>
            <a:noFill/>
          </p:spPr>
          <p:txBody>
            <a:bodyPr wrap="square" rtlCol="0">
              <a:spAutoFit/>
            </a:bodyPr>
            <a:lstStyle/>
            <a:p>
              <a:pPr algn="just"/>
              <a:r>
                <a:rPr lang="en-US" sz="3200" smtClean="0">
                  <a:solidFill>
                    <a:srgbClr val="7030A0"/>
                  </a:solidFill>
                  <a:latin typeface="Times New Roman" panose="02020603050405020304" pitchFamily="18" charset="0"/>
                  <a:cs typeface="Times New Roman" panose="02020603050405020304" pitchFamily="18" charset="0"/>
                </a:rPr>
                <a:t>Phân biệt với tàu thủy, tàu bay,…</a:t>
              </a:r>
              <a:endParaRPr lang="en-US" sz="3200">
                <a:solidFill>
                  <a:srgbClr val="7030A0"/>
                </a:solidFill>
                <a:latin typeface="Times New Roman" panose="02020603050405020304" pitchFamily="18" charset="0"/>
                <a:cs typeface="Times New Roman" panose="02020603050405020304" pitchFamily="18" charset="0"/>
              </a:endParaRPr>
            </a:p>
          </p:txBody>
        </p:sp>
        <p:sp>
          <p:nvSpPr>
            <p:cNvPr id="14" name="Curved Right Arrow 1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2" descr="TRAINS IN VIETNAM 2020 - Đoàn tàu hỏa đi giữa mùa xuân thật đẹp - Train. Tàu  lửa. Beauty trai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789" y="992776"/>
            <a:ext cx="4990013" cy="4885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0360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4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296296" y="510693"/>
            <a:ext cx="4676504" cy="2271586"/>
          </a:xfrm>
          <a:prstGeom prst="cloudCallout">
            <a:avLst>
              <a:gd name="adj1" fmla="val 59696"/>
              <a:gd name="adj2" fmla="val 71106"/>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Tại sao “</a:t>
            </a:r>
            <a:r>
              <a:rPr lang="en-US" sz="2800" b="1" i="1" smtClean="0">
                <a:solidFill>
                  <a:schemeClr val="tx1"/>
                </a:solidFill>
                <a:latin typeface="Times New Roman" panose="02020603050405020304" pitchFamily="18" charset="0"/>
                <a:cs typeface="Times New Roman" panose="02020603050405020304" pitchFamily="18" charset="0"/>
              </a:rPr>
              <a:t>núi non</a:t>
            </a:r>
            <a:r>
              <a:rPr lang="en-US" sz="2800" smtClean="0">
                <a:solidFill>
                  <a:schemeClr val="tx1"/>
                </a:solidFill>
                <a:latin typeface="Times New Roman" panose="02020603050405020304" pitchFamily="18" charset="0"/>
                <a:cs typeface="Times New Roman" panose="02020603050405020304" pitchFamily="18" charset="0"/>
              </a:rPr>
              <a:t>” lại được xếp vào nhóm từ ghép tổng hợp?</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58" y="770709"/>
            <a:ext cx="9209316" cy="4441372"/>
          </a:xfrm>
          <a:prstGeom prst="rect">
            <a:avLst/>
          </a:prstGeom>
          <a:ln>
            <a:noFill/>
          </a:ln>
          <a:effectLst>
            <a:softEdge rad="112500"/>
          </a:effectLst>
        </p:spPr>
      </p:pic>
      <p:sp>
        <p:nvSpPr>
          <p:cNvPr id="17" name="TextBox 16"/>
          <p:cNvSpPr txBox="1"/>
          <p:nvPr/>
        </p:nvSpPr>
        <p:spPr>
          <a:xfrm>
            <a:off x="2547256" y="5212081"/>
            <a:ext cx="7485018" cy="1077218"/>
          </a:xfrm>
          <a:prstGeom prst="rect">
            <a:avLst/>
          </a:prstGeom>
          <a:noFill/>
        </p:spPr>
        <p:txBody>
          <a:bodyPr wrap="square" rtlCol="0">
            <a:spAutoFit/>
          </a:bodyPr>
          <a:lstStyle/>
          <a:p>
            <a:pPr algn="ctr"/>
            <a:r>
              <a:rPr lang="en-US" sz="3200" smtClean="0">
                <a:solidFill>
                  <a:srgbClr val="7030A0"/>
                </a:solidFill>
                <a:latin typeface="Times New Roman" panose="02020603050405020304" pitchFamily="18" charset="0"/>
                <a:cs typeface="Times New Roman" panose="02020603050405020304" pitchFamily="18" charset="0"/>
              </a:rPr>
              <a:t>Núi non chỉ chung loại địa hình nổi lên cao hơn so với mặt đất.</a:t>
            </a:r>
            <a:endParaRPr lang="en-US" sz="320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38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195465"/>
              </p:ext>
            </p:extLst>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extLst>
                    <a:ext uri="{9D8B030D-6E8A-4147-A177-3AD203B41FA5}">
                      <a16:colId xmlns:a16="http://schemas.microsoft.com/office/drawing/2014/main" val="3297225993"/>
                    </a:ext>
                  </a:extLst>
                </a:gridCol>
                <a:gridCol w="5982788">
                  <a:extLst>
                    <a:ext uri="{9D8B030D-6E8A-4147-A177-3AD203B41FA5}">
                      <a16:colId xmlns:a16="http://schemas.microsoft.com/office/drawing/2014/main" val="1294979752"/>
                    </a:ext>
                  </a:extLst>
                </a:gridCol>
              </a:tblGrid>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tổng hợp</a:t>
                      </a: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val="1566225868"/>
                  </a:ext>
                </a:extLst>
              </a:tr>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phân loại</a:t>
                      </a: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extLst>
                  <a:ext uri="{0D108BD9-81ED-4DB2-BD59-A6C34878D82A}">
                    <a16:rowId xmlns:a16="http://schemas.microsoft.com/office/drawing/2014/main" val="3116720216"/>
                  </a:ext>
                </a:extLst>
              </a:tr>
            </a:tbl>
          </a:graphicData>
        </a:graphic>
      </p:graphicFrame>
      <p:sp>
        <p:nvSpPr>
          <p:cNvPr id="6" name="Cloud 5"/>
          <p:cNvSpPr/>
          <p:nvPr/>
        </p:nvSpPr>
        <p:spPr>
          <a:xfrm>
            <a:off x="5756366" y="1775581"/>
            <a:ext cx="4942116" cy="317427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Con hãy tìm thêm ví dụ về mỗi loại từ ghép trên!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87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r>
                <a:rPr lang="vi-VN"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r>
                <a:rPr lang="vi-VN" sz="280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2120100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754" y="489582"/>
            <a:ext cx="10638971" cy="584775"/>
          </a:xfrm>
          <a:prstGeom prst="rect">
            <a:avLst/>
          </a:prstGeom>
        </p:spPr>
        <p:txBody>
          <a:bodyPr wrap="square">
            <a:spAutoFit/>
          </a:bodyPr>
          <a:lstStyle/>
          <a:p>
            <a:pPr algn="just">
              <a:spcBef>
                <a:spcPct val="50000"/>
              </a:spcBef>
            </a:pPr>
            <a:r>
              <a:rPr lang="en-US" altLang="en-US" sz="3200" smtClean="0">
                <a:latin typeface="Times New Roman" panose="02020603050405020304" pitchFamily="18" charset="0"/>
                <a:cs typeface="Times New Roman" panose="02020603050405020304" pitchFamily="18" charset="0"/>
              </a:rPr>
              <a:t>Bài 3</a:t>
            </a:r>
            <a:r>
              <a:rPr lang="en-US" altLang="en-US" sz="3200">
                <a:latin typeface="Times New Roman" panose="02020603050405020304" pitchFamily="18" charset="0"/>
                <a:cs typeface="Times New Roman" panose="02020603050405020304" pitchFamily="18" charset="0"/>
              </a:rPr>
              <a:t>. Xếp từ láy trong đoạn văn sau vào nhóm thích hợp:</a:t>
            </a:r>
          </a:p>
        </p:txBody>
      </p:sp>
      <p:grpSp>
        <p:nvGrpSpPr>
          <p:cNvPr id="10" name="Group 11"/>
          <p:cNvGrpSpPr>
            <a:grpSpLocks/>
          </p:cNvGrpSpPr>
          <p:nvPr/>
        </p:nvGrpSpPr>
        <p:grpSpPr bwMode="auto">
          <a:xfrm>
            <a:off x="783771" y="1188720"/>
            <a:ext cx="10580914" cy="3214461"/>
            <a:chOff x="144" y="1152"/>
            <a:chExt cx="5616" cy="1466"/>
          </a:xfrm>
          <a:solidFill>
            <a:schemeClr val="accent1">
              <a:lumMod val="20000"/>
              <a:lumOff val="80000"/>
            </a:schemeClr>
          </a:solidFill>
        </p:grpSpPr>
        <p:sp>
          <p:nvSpPr>
            <p:cNvPr id="11" name="AutoShape 9"/>
            <p:cNvSpPr>
              <a:spLocks noChangeArrowheads="1"/>
            </p:cNvSpPr>
            <p:nvPr/>
          </p:nvSpPr>
          <p:spPr bwMode="auto">
            <a:xfrm>
              <a:off x="144" y="1152"/>
              <a:ext cx="5616" cy="1466"/>
            </a:xfrm>
            <a:prstGeom prst="bevel">
              <a:avLst>
                <a:gd name="adj" fmla="val 3125"/>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Text Box 9"/>
            <p:cNvSpPr txBox="1">
              <a:spLocks noChangeArrowheads="1"/>
            </p:cNvSpPr>
            <p:nvPr/>
          </p:nvSpPr>
          <p:spPr bwMode="auto">
            <a:xfrm>
              <a:off x="297" y="1229"/>
              <a:ext cx="5290" cy="1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i="1">
                  <a:latin typeface="Times New Roman" panose="02020603050405020304" pitchFamily="18" charset="0"/>
                  <a:cs typeface="Times New Roman" panose="02020603050405020304" pitchFamily="18" charset="0"/>
                </a:rPr>
                <a:t>Cây nhút nhát</a:t>
              </a:r>
            </a:p>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a:t>
              </a:r>
              <a:r>
                <a:rPr lang="en-US" altLang="en-US" sz="2800" smtClean="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a:p>
              <a:pPr algn="r" eaLnBrk="1" hangingPunct="1">
                <a:lnSpc>
                  <a:spcPct val="40000"/>
                </a:lnSpc>
                <a:spcBef>
                  <a:spcPct val="50000"/>
                </a:spcBef>
              </a:pPr>
              <a:r>
                <a:rPr lang="en-US" altLang="en-US" sz="32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Theo </a:t>
              </a:r>
              <a:r>
                <a:rPr lang="en-US" altLang="en-US" sz="2800" b="1">
                  <a:latin typeface="Times New Roman" panose="02020603050405020304" pitchFamily="18" charset="0"/>
                  <a:cs typeface="Times New Roman" panose="02020603050405020304" pitchFamily="18" charset="0"/>
                </a:rPr>
                <a:t>Trần Hoài Dương</a:t>
              </a:r>
              <a:endParaRPr lang="en-US" altLang="en-US" sz="3200" b="1">
                <a:latin typeface="Times New Roman" panose="02020603050405020304" pitchFamily="18" charset="0"/>
                <a:cs typeface="Times New Roman" panose="02020603050405020304" pitchFamily="18" charset="0"/>
              </a:endParaRPr>
            </a:p>
          </p:txBody>
        </p:sp>
      </p:grpSp>
      <p:sp>
        <p:nvSpPr>
          <p:cNvPr id="2" name="Rectangle 1"/>
          <p:cNvSpPr/>
          <p:nvPr/>
        </p:nvSpPr>
        <p:spPr>
          <a:xfrm>
            <a:off x="1072033" y="4431686"/>
            <a:ext cx="9443567" cy="1815882"/>
          </a:xfrm>
          <a:prstGeom prst="rect">
            <a:avLst/>
          </a:prstGeom>
        </p:spPr>
        <p:txBody>
          <a:bodyPr wrap="square">
            <a:spAutoFit/>
          </a:bodyPr>
          <a:lstStyle/>
          <a:p>
            <a:pPr>
              <a:spcBef>
                <a:spcPct val="50000"/>
              </a:spcBef>
              <a:buFontTx/>
              <a:buAutoNum type="alphaLcParenR"/>
            </a:pPr>
            <a:r>
              <a:rPr lang="en-US" altLang="en-US" sz="2800" smtClean="0">
                <a:latin typeface="Times New Roman" panose="02020603050405020304" pitchFamily="18" charset="0"/>
                <a:cs typeface="Times New Roman" panose="02020603050405020304" pitchFamily="18" charset="0"/>
              </a:rPr>
              <a:t> Từ </a:t>
            </a:r>
            <a:r>
              <a:rPr lang="en-US" altLang="en-US" sz="2800">
                <a:latin typeface="Times New Roman" panose="02020603050405020304" pitchFamily="18" charset="0"/>
                <a:cs typeface="Times New Roman" panose="02020603050405020304" pitchFamily="18" charset="0"/>
              </a:rPr>
              <a:t>láy có hai tiếng giống nhau ở âm đầu.</a:t>
            </a:r>
          </a:p>
          <a:p>
            <a:pPr>
              <a:spcBef>
                <a:spcPct val="50000"/>
              </a:spcBef>
              <a:buFontTx/>
              <a:buAutoNum type="alphaLcParenR"/>
            </a:pPr>
            <a:r>
              <a:rPr lang="en-US" altLang="en-US" sz="2800" smtClean="0">
                <a:latin typeface="Times New Roman" panose="02020603050405020304" pitchFamily="18" charset="0"/>
                <a:cs typeface="Times New Roman" panose="02020603050405020304" pitchFamily="18" charset="0"/>
              </a:rPr>
              <a:t> Từ </a:t>
            </a:r>
            <a:r>
              <a:rPr lang="en-US" altLang="en-US" sz="2800">
                <a:latin typeface="Times New Roman" panose="02020603050405020304" pitchFamily="18" charset="0"/>
                <a:cs typeface="Times New Roman" panose="02020603050405020304" pitchFamily="18" charset="0"/>
              </a:rPr>
              <a:t>láy có hai tiếng giống nhau ở vần.</a:t>
            </a:r>
          </a:p>
          <a:p>
            <a:pPr>
              <a:spcBef>
                <a:spcPct val="50000"/>
              </a:spcBef>
              <a:buFontTx/>
              <a:buAutoNum type="alphaLcParenR"/>
            </a:pPr>
            <a:r>
              <a:rPr lang="en-US" altLang="en-US" sz="2800" smtClean="0">
                <a:latin typeface="Times New Roman" panose="02020603050405020304" pitchFamily="18" charset="0"/>
                <a:cs typeface="Times New Roman" panose="02020603050405020304" pitchFamily="18" charset="0"/>
              </a:rPr>
              <a:t> Từ </a:t>
            </a:r>
            <a:r>
              <a:rPr lang="en-US" altLang="en-US" sz="2800">
                <a:latin typeface="Times New Roman" panose="02020603050405020304" pitchFamily="18" charset="0"/>
                <a:cs typeface="Times New Roman" panose="02020603050405020304" pitchFamily="18" charset="0"/>
              </a:rPr>
              <a:t>láy có hai tiếng giống nhau ở cả âm đầu và vần.</a:t>
            </a:r>
          </a:p>
        </p:txBody>
      </p:sp>
    </p:spTree>
    <p:extLst>
      <p:ext uri="{BB962C8B-B14F-4D97-AF65-F5344CB8AC3E}">
        <p14:creationId xmlns:p14="http://schemas.microsoft.com/office/powerpoint/2010/main" val="2073351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649017"/>
              </p:ext>
            </p:extLst>
          </p:nvPr>
        </p:nvGraphicFramePr>
        <p:xfrm>
          <a:off x="2110377" y="1085426"/>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9191156"/>
                    </a:ext>
                  </a:extLst>
                </a:gridCol>
                <a:gridCol w="2709333">
                  <a:extLst>
                    <a:ext uri="{9D8B030D-6E8A-4147-A177-3AD203B41FA5}">
                      <a16:colId xmlns:a16="http://schemas.microsoft.com/office/drawing/2014/main" val="778908157"/>
                    </a:ext>
                  </a:extLst>
                </a:gridCol>
                <a:gridCol w="2709333">
                  <a:extLst>
                    <a:ext uri="{9D8B030D-6E8A-4147-A177-3AD203B41FA5}">
                      <a16:colId xmlns:a16="http://schemas.microsoft.com/office/drawing/2014/main" val="2347851185"/>
                    </a:ext>
                  </a:extLst>
                </a:gridCol>
              </a:tblGrid>
              <a:tr h="370840">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âm đầu</a:t>
                      </a:r>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2"/>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vần</a:t>
                      </a:r>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2"/>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2"/>
                      <a:tile tx="0" ty="0" sx="100000" sy="100000" flip="none" algn="tl"/>
                    </a:blipFill>
                  </a:tcPr>
                </a:tc>
                <a:extLst>
                  <a:ext uri="{0D108BD9-81ED-4DB2-BD59-A6C34878D82A}">
                    <a16:rowId xmlns:a16="http://schemas.microsoft.com/office/drawing/2014/main" val="3526661466"/>
                  </a:ext>
                </a:extLst>
              </a:tr>
              <a:tr h="370840">
                <a:tc>
                  <a:txBody>
                    <a:bodyPr/>
                    <a:lstStyle/>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extLst>
                  <a:ext uri="{0D108BD9-81ED-4DB2-BD59-A6C34878D82A}">
                    <a16:rowId xmlns:a16="http://schemas.microsoft.com/office/drawing/2014/main" val="2194263463"/>
                  </a:ext>
                </a:extLst>
              </a:tr>
            </a:tbl>
          </a:graphicData>
        </a:graphic>
      </p:graphicFrame>
      <p:sp>
        <p:nvSpPr>
          <p:cNvPr id="3" name="TextBox 2"/>
          <p:cNvSpPr txBox="1"/>
          <p:nvPr/>
        </p:nvSpPr>
        <p:spPr>
          <a:xfrm>
            <a:off x="2502263" y="3655816"/>
            <a:ext cx="2148114" cy="584775"/>
          </a:xfrm>
          <a:prstGeom prst="rect">
            <a:avLst/>
          </a:prstGeom>
          <a:blipFill>
            <a:blip r:embed="rId3"/>
            <a:tile tx="0" ty="0" sx="100000" sy="100000" flip="none" algn="tl"/>
          </a:blipFill>
        </p:spPr>
        <p:txBody>
          <a:bodyPr wrap="square" rtlCol="0">
            <a:spAutoFit/>
          </a:body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nhút nhát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531393" y="3409594"/>
            <a:ext cx="2148114" cy="1077218"/>
          </a:xfrm>
          <a:prstGeom prst="rect">
            <a:avLst/>
          </a:prstGeom>
          <a:blipFill>
            <a:blip r:embed="rId3"/>
            <a:tile tx="0" ty="0" sx="100000" sy="100000" flip="none" algn="tl"/>
          </a:blipFill>
        </p:spPr>
        <p:txBody>
          <a:bodyPr wrap="square" rtlCol="0">
            <a:spAutoFit/>
          </a:body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lao xao,</a:t>
            </a:r>
          </a:p>
          <a:p>
            <a:pPr algn="just"/>
            <a:r>
              <a:rPr lang="en-US" altLang="en-US" sz="3200" b="1" smtClean="0">
                <a:solidFill>
                  <a:srgbClr val="FF0000"/>
                </a:solidFill>
                <a:latin typeface="Times New Roman" panose="02020603050405020304" pitchFamily="18" charset="0"/>
                <a:cs typeface="Times New Roman" panose="02020603050405020304" pitchFamily="18" charset="0"/>
              </a:rPr>
              <a:t>lạt xạt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33952" y="3409594"/>
            <a:ext cx="1876699" cy="1077218"/>
          </a:xfrm>
          <a:prstGeom prst="rect">
            <a:avLst/>
          </a:prstGeom>
          <a:blipFill>
            <a:blip r:embed="rId3"/>
            <a:tile tx="0" ty="0" sx="100000" sy="100000" flip="none" algn="tl"/>
          </a:blipFill>
        </p:spPr>
        <p:txBody>
          <a:bodyPr wrap="square" rtlCol="0">
            <a:spAutoFit/>
          </a:body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rào rào,</a:t>
            </a:r>
          </a:p>
          <a:p>
            <a:pPr algn="just"/>
            <a:r>
              <a:rPr lang="en-US" altLang="en-US" sz="3200" b="1" smtClean="0">
                <a:solidFill>
                  <a:srgbClr val="FF0000"/>
                </a:solidFill>
                <a:latin typeface="Times New Roman" panose="02020603050405020304" pitchFamily="18" charset="0"/>
                <a:cs typeface="Times New Roman" panose="02020603050405020304" pitchFamily="18" charset="0"/>
              </a:rPr>
              <a:t>he hé</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77622" y="1665903"/>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Muốn xếp được các từ láy vào đúng ô trong bảng ta cần xác định những bộ phận nào?</a:t>
            </a:r>
            <a:endParaRPr lang="en-US" sz="3200" dirty="0">
              <a:solidFill>
                <a:schemeClr val="tx1"/>
              </a:solidFill>
            </a:endParaRPr>
          </a:p>
        </p:txBody>
      </p:sp>
      <p:sp>
        <p:nvSpPr>
          <p:cNvPr id="3" name="Double Wave 2"/>
          <p:cNvSpPr/>
          <p:nvPr/>
        </p:nvSpPr>
        <p:spPr>
          <a:xfrm>
            <a:off x="2841452" y="1805020"/>
            <a:ext cx="6960045" cy="267788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Ta cần xác định những bộ phận lặp lại: âm đầu, vần, cả âm đầu và vần.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67394" y="1665903"/>
            <a:ext cx="2347405" cy="584775"/>
          </a:xfrm>
          <a:prstGeom prst="rect">
            <a:avLst/>
          </a:prstGeom>
          <a:blipFill>
            <a:blip r:embed="rId2"/>
            <a:tile tx="0" ty="0" sx="100000" sy="100000" flip="none" algn="tl"/>
          </a:blipFill>
        </p:spPr>
        <p:txBody>
          <a:bodyPr wrap="square" rtlCol="0">
            <a:spAutoFit/>
          </a:bodyPr>
          <a:lstStyle/>
          <a:p>
            <a:pPr algn="ctr"/>
            <a:r>
              <a:rPr lang="en-US" altLang="en-US" sz="3200" b="1" smtClean="0">
                <a:solidFill>
                  <a:srgbClr val="00B050"/>
                </a:solidFill>
                <a:latin typeface="Times New Roman" panose="02020603050405020304" pitchFamily="18" charset="0"/>
                <a:cs typeface="Times New Roman" panose="02020603050405020304" pitchFamily="18" charset="0"/>
              </a:rPr>
              <a:t>nh</a:t>
            </a:r>
            <a:r>
              <a:rPr lang="en-US" altLang="en-US" sz="3200" b="1" smtClean="0">
                <a:solidFill>
                  <a:srgbClr val="FF0000"/>
                </a:solidFill>
                <a:latin typeface="Times New Roman" panose="02020603050405020304" pitchFamily="18" charset="0"/>
                <a:cs typeface="Times New Roman" panose="02020603050405020304" pitchFamily="18" charset="0"/>
              </a:rPr>
              <a:t>út </a:t>
            </a:r>
            <a:r>
              <a:rPr lang="en-US" altLang="en-US" sz="3200" b="1" smtClean="0">
                <a:solidFill>
                  <a:srgbClr val="00B050"/>
                </a:solidFill>
                <a:latin typeface="Times New Roman" panose="02020603050405020304" pitchFamily="18" charset="0"/>
                <a:cs typeface="Times New Roman" panose="02020603050405020304" pitchFamily="18" charset="0"/>
              </a:rPr>
              <a:t>nh</a:t>
            </a:r>
            <a:r>
              <a:rPr lang="en-US" altLang="en-US" sz="3200" b="1" smtClean="0">
                <a:solidFill>
                  <a:srgbClr val="FF0000"/>
                </a:solidFill>
                <a:latin typeface="Times New Roman" panose="02020603050405020304" pitchFamily="18" charset="0"/>
                <a:cs typeface="Times New Roman" panose="02020603050405020304" pitchFamily="18" charset="0"/>
              </a:rPr>
              <a:t>át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4389120" y="1805020"/>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8857" y="1665902"/>
            <a:ext cx="5368834" cy="584775"/>
          </a:xfrm>
          <a:prstGeom prst="rect">
            <a:avLst/>
          </a:prstGeom>
          <a:blipFill>
            <a:blip r:embed="rId3"/>
            <a:tile tx="0" ty="0" sx="100000" sy="100000" flip="none" algn="tl"/>
          </a:blip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Lặp lại âm đầu </a:t>
            </a:r>
            <a:r>
              <a:rPr lang="en-US" sz="3200" b="1" i="1" smtClean="0">
                <a:solidFill>
                  <a:srgbClr val="00B050"/>
                </a:solidFill>
                <a:latin typeface="Times New Roman" panose="02020603050405020304" pitchFamily="18" charset="0"/>
                <a:cs typeface="Times New Roman" panose="02020603050405020304" pitchFamily="18" charset="0"/>
              </a:rPr>
              <a:t>nh</a:t>
            </a:r>
            <a:endParaRPr lang="en-US" sz="3200" b="1" i="1">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67394" y="3143963"/>
            <a:ext cx="2347405" cy="584775"/>
          </a:xfrm>
          <a:prstGeom prst="rect">
            <a:avLst/>
          </a:prstGeom>
          <a:blipFill>
            <a:blip r:embed="rId2"/>
            <a:tile tx="0" ty="0" sx="100000" sy="100000" flip="none" algn="tl"/>
          </a:blipFill>
        </p:spPr>
        <p:txBody>
          <a:bodyPr wrap="square" rtlCol="0">
            <a:spAutoFit/>
          </a:bodyPr>
          <a:lstStyle/>
          <a:p>
            <a:pPr algn="ctr"/>
            <a:r>
              <a:rPr lang="en-US" altLang="en-US" sz="3200" b="1" smtClean="0">
                <a:solidFill>
                  <a:srgbClr val="00B050"/>
                </a:solidFill>
                <a:latin typeface="Times New Roman" panose="02020603050405020304" pitchFamily="18" charset="0"/>
                <a:cs typeface="Times New Roman" panose="02020603050405020304" pitchFamily="18" charset="0"/>
              </a:rPr>
              <a:t>r</a:t>
            </a:r>
            <a:r>
              <a:rPr lang="en-US" altLang="en-US" sz="3200" b="1" smtClean="0">
                <a:solidFill>
                  <a:srgbClr val="FF0000"/>
                </a:solidFill>
                <a:latin typeface="Times New Roman" panose="02020603050405020304" pitchFamily="18" charset="0"/>
                <a:cs typeface="Times New Roman" panose="02020603050405020304" pitchFamily="18" charset="0"/>
              </a:rPr>
              <a:t>ào</a:t>
            </a:r>
            <a:r>
              <a:rPr lang="en-US" altLang="en-US" sz="3200" b="1" smtClean="0">
                <a:solidFill>
                  <a:srgbClr val="00B050"/>
                </a:solidFill>
                <a:latin typeface="Times New Roman" panose="02020603050405020304" pitchFamily="18" charset="0"/>
                <a:cs typeface="Times New Roman" panose="02020603050405020304" pitchFamily="18" charset="0"/>
              </a:rPr>
              <a:t> r</a:t>
            </a:r>
            <a:r>
              <a:rPr lang="en-US" altLang="en-US" sz="3200" b="1" smtClean="0">
                <a:solidFill>
                  <a:srgbClr val="FF0000"/>
                </a:solidFill>
                <a:latin typeface="Times New Roman" panose="02020603050405020304" pitchFamily="18" charset="0"/>
                <a:cs typeface="Times New Roman" panose="02020603050405020304" pitchFamily="18" charset="0"/>
              </a:rPr>
              <a:t>ào</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4425290" y="3283081"/>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25027" y="3143963"/>
            <a:ext cx="5368834" cy="584775"/>
          </a:xfrm>
          <a:prstGeom prst="rect">
            <a:avLst/>
          </a:prstGeom>
          <a:blipFill>
            <a:blip r:embed="rId3"/>
            <a:tile tx="0" ty="0" sx="100000" sy="100000" flip="none" algn="tl"/>
          </a:blip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Lặp lại âm đầu </a:t>
            </a:r>
            <a:r>
              <a:rPr lang="en-US" sz="3200" b="1" i="1" smtClean="0">
                <a:solidFill>
                  <a:srgbClr val="00B050"/>
                </a:solidFill>
                <a:latin typeface="Times New Roman" panose="02020603050405020304" pitchFamily="18" charset="0"/>
                <a:cs typeface="Times New Roman" panose="02020603050405020304" pitchFamily="18" charset="0"/>
              </a:rPr>
              <a:t>r </a:t>
            </a:r>
            <a:r>
              <a:rPr lang="en-US" sz="3200" smtClean="0">
                <a:latin typeface="Times New Roman" panose="02020603050405020304" pitchFamily="18" charset="0"/>
                <a:cs typeface="Times New Roman" panose="02020603050405020304" pitchFamily="18" charset="0"/>
              </a:rPr>
              <a:t>và vần </a:t>
            </a:r>
            <a:r>
              <a:rPr lang="en-US" sz="3200" b="1" i="1" smtClean="0">
                <a:solidFill>
                  <a:srgbClr val="00B050"/>
                </a:solidFill>
                <a:latin typeface="Times New Roman" panose="02020603050405020304" pitchFamily="18" charset="0"/>
                <a:cs typeface="Times New Roman" panose="02020603050405020304" pitchFamily="18" charset="0"/>
              </a:rPr>
              <a:t>ao</a:t>
            </a:r>
            <a:endParaRPr lang="en-US" sz="3200" b="1" i="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0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5" grpId="0" animBg="1"/>
      <p:bldP spid="6" grpId="0" animBg="1"/>
      <p:bldP spid="7"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0373075"/>
              </p:ext>
            </p:extLst>
          </p:nvPr>
        </p:nvGraphicFramePr>
        <p:xfrm>
          <a:off x="2032000" y="1359746"/>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9191156"/>
                    </a:ext>
                  </a:extLst>
                </a:gridCol>
                <a:gridCol w="2709333">
                  <a:extLst>
                    <a:ext uri="{9D8B030D-6E8A-4147-A177-3AD203B41FA5}">
                      <a16:colId xmlns:a16="http://schemas.microsoft.com/office/drawing/2014/main" val="778908157"/>
                    </a:ext>
                  </a:extLst>
                </a:gridCol>
                <a:gridCol w="2709333">
                  <a:extLst>
                    <a:ext uri="{9D8B030D-6E8A-4147-A177-3AD203B41FA5}">
                      <a16:colId xmlns:a16="http://schemas.microsoft.com/office/drawing/2014/main" val="2347851185"/>
                    </a:ext>
                  </a:extLst>
                </a:gridCol>
              </a:tblGrid>
              <a:tr h="370840">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âm đầu</a:t>
                      </a:r>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2"/>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vần</a:t>
                      </a:r>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2"/>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2"/>
                      <a:tile tx="0" ty="0" sx="100000" sy="100000" flip="none" algn="tl"/>
                    </a:blipFill>
                  </a:tcPr>
                </a:tc>
                <a:extLst>
                  <a:ext uri="{0D108BD9-81ED-4DB2-BD59-A6C34878D82A}">
                    <a16:rowId xmlns:a16="http://schemas.microsoft.com/office/drawing/2014/main" val="3526661466"/>
                  </a:ext>
                </a:extLst>
              </a:tr>
              <a:tr h="370840">
                <a:tc>
                  <a:txBody>
                    <a:bodyPr/>
                    <a:lstStyle/>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extLst>
                  <a:ext uri="{0D108BD9-81ED-4DB2-BD59-A6C34878D82A}">
                    <a16:rowId xmlns:a16="http://schemas.microsoft.com/office/drawing/2014/main" val="2194263463"/>
                  </a:ext>
                </a:extLst>
              </a:tr>
            </a:tbl>
          </a:graphicData>
        </a:graphic>
      </p:graphicFrame>
      <p:sp>
        <p:nvSpPr>
          <p:cNvPr id="4" name="Cloud 3"/>
          <p:cNvSpPr/>
          <p:nvPr/>
        </p:nvSpPr>
        <p:spPr>
          <a:xfrm>
            <a:off x="2490650" y="3371426"/>
            <a:ext cx="7210697" cy="192024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Con hãy tìm thêm ví dụ về mỗi loại từ láy trên!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464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r>
                <a:rPr lang="vi-VN"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r>
                <a:rPr lang="vi-VN" sz="280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68639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Qua </a:t>
            </a:r>
            <a:r>
              <a:rPr lang="en-US" sz="3200" b="1" dirty="0" err="1" smtClean="0">
                <a:solidFill>
                  <a:schemeClr val="tx1"/>
                </a:solidFill>
                <a:latin typeface="Times New Roman" panose="02020603050405020304" pitchFamily="18" charset="0"/>
                <a:cs typeface="Times New Roman" panose="02020603050405020304" pitchFamily="18" charset="0"/>
              </a:rPr>
              <a:t>bài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hôm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nay con </a:t>
            </a:r>
            <a:r>
              <a:rPr lang="en-US" sz="3200" b="1" dirty="0" err="1" smtClean="0">
                <a:solidFill>
                  <a:schemeClr val="tx1"/>
                </a:solidFill>
                <a:latin typeface="Times New Roman" panose="02020603050405020304" pitchFamily="18" charset="0"/>
                <a:cs typeface="Times New Roman" panose="02020603050405020304" pitchFamily="18" charset="0"/>
              </a:rPr>
              <a:t>biết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được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điều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780177" y="1344019"/>
            <a:ext cx="8800737"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em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a:t>
            </a:r>
            <a:r>
              <a:rPr lang="en-US" sz="3200" dirty="0" err="1" smtClean="0">
                <a:solidFill>
                  <a:schemeClr val="tx1"/>
                </a:solidFill>
                <a:latin typeface="Times New Roman" panose="02020603050405020304" pitchFamily="18" charset="0"/>
                <a:cs typeface="Times New Roman" panose="02020603050405020304" pitchFamily="18" charset="0"/>
              </a:rPr>
              <a:t>thêm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từ</a:t>
            </a:r>
            <a:r>
              <a:rPr lang="en-US" sz="3200" smtClean="0">
                <a:solidFill>
                  <a:schemeClr val="tx1"/>
                </a:solidFill>
                <a:latin typeface="Times New Roman" panose="02020603050405020304" pitchFamily="18" charset="0"/>
                <a:cs typeface="Times New Roman" panose="02020603050405020304" pitchFamily="18" charset="0"/>
              </a:rPr>
              <a:t> ghép và từ láy.</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Đặt câu với từ con tìm được.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p>
          <a:p>
            <a:pPr algn="just"/>
            <a:r>
              <a:rPr lang="en-US" sz="320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Mở rộng vốn từ: Trung thực – Tự trọng</a:t>
            </a:r>
            <a:endParaRPr lang="vi-VN" sz="32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dirty="0"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942" y="711196"/>
            <a:ext cx="1640115" cy="584775"/>
          </a:xfrm>
          <a:prstGeom prst="rect">
            <a:avLst/>
          </a:prstGeom>
          <a:solidFill>
            <a:schemeClr val="accent2">
              <a:lumMod val="20000"/>
              <a:lumOff val="8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nhà cửa</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8585196" y="696678"/>
            <a:ext cx="1640115" cy="584775"/>
          </a:xfrm>
          <a:prstGeom prst="rect">
            <a:avLst/>
          </a:prstGeom>
          <a:solidFill>
            <a:srgbClr val="66FFFF"/>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xe đạp</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481942" y="2220678"/>
            <a:ext cx="1640115" cy="584775"/>
          </a:xfrm>
          <a:prstGeom prst="rect">
            <a:avLst/>
          </a:prstGeom>
          <a:solidFill>
            <a:schemeClr val="accent4">
              <a:lumMod val="60000"/>
              <a:lumOff val="4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cheo leo</a:t>
            </a:r>
            <a:endParaRPr lang="en-US" sz="3200">
              <a:latin typeface="Times New Roman" panose="02020603050405020304" pitchFamily="18" charset="0"/>
              <a:cs typeface="Times New Roman" panose="02020603050405020304" pitchFamily="18" charset="0"/>
            </a:endParaRPr>
          </a:p>
        </p:txBody>
      </p:sp>
      <p:sp>
        <p:nvSpPr>
          <p:cNvPr id="11" name="TextBox 10"/>
          <p:cNvSpPr txBox="1"/>
          <p:nvPr/>
        </p:nvSpPr>
        <p:spPr>
          <a:xfrm>
            <a:off x="8585196" y="2220679"/>
            <a:ext cx="1640115" cy="584775"/>
          </a:xfrm>
          <a:prstGeom prst="rect">
            <a:avLst/>
          </a:prstGeom>
          <a:solidFill>
            <a:schemeClr val="accent3">
              <a:lumMod val="40000"/>
              <a:lumOff val="6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nô nức</a:t>
            </a:r>
            <a:endParaRPr lang="en-US" sz="3200">
              <a:latin typeface="Times New Roman" panose="02020603050405020304" pitchFamily="18" charset="0"/>
              <a:cs typeface="Times New Roman" panose="02020603050405020304" pitchFamily="18" charset="0"/>
            </a:endParaRPr>
          </a:p>
        </p:txBody>
      </p:sp>
      <p:sp>
        <p:nvSpPr>
          <p:cNvPr id="12" name="TextBox 11"/>
          <p:cNvSpPr txBox="1"/>
          <p:nvPr/>
        </p:nvSpPr>
        <p:spPr>
          <a:xfrm>
            <a:off x="8585196" y="3744680"/>
            <a:ext cx="1640115" cy="584775"/>
          </a:xfrm>
          <a:prstGeom prst="rect">
            <a:avLst/>
          </a:prstGeom>
          <a:solidFill>
            <a:srgbClr val="99FF66"/>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hoa lan</a:t>
            </a:r>
            <a:endParaRPr lang="en-US" sz="3200">
              <a:latin typeface="Times New Roman" panose="02020603050405020304" pitchFamily="18" charset="0"/>
              <a:cs typeface="Times New Roman" panose="02020603050405020304" pitchFamily="18" charset="0"/>
            </a:endParaRPr>
          </a:p>
        </p:txBody>
      </p:sp>
      <p:sp>
        <p:nvSpPr>
          <p:cNvPr id="16" name="TextBox 15"/>
          <p:cNvSpPr txBox="1"/>
          <p:nvPr/>
        </p:nvSpPr>
        <p:spPr>
          <a:xfrm>
            <a:off x="2481941" y="3874830"/>
            <a:ext cx="1640115" cy="584775"/>
          </a:xfrm>
          <a:prstGeom prst="rect">
            <a:avLst/>
          </a:prstGeom>
          <a:solidFill>
            <a:srgbClr val="FF9999"/>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bánh trái</a:t>
            </a:r>
            <a:endParaRPr lang="en-US" sz="3200">
              <a:latin typeface="Times New Roman" panose="02020603050405020304" pitchFamily="18" charset="0"/>
              <a:cs typeface="Times New Roman" panose="02020603050405020304" pitchFamily="18" charset="0"/>
            </a:endParaRPr>
          </a:p>
        </p:txBody>
      </p:sp>
      <p:sp>
        <p:nvSpPr>
          <p:cNvPr id="17" name="TextBox 16"/>
          <p:cNvSpPr txBox="1"/>
          <p:nvPr/>
        </p:nvSpPr>
        <p:spPr>
          <a:xfrm>
            <a:off x="8585195" y="5297705"/>
            <a:ext cx="1640115" cy="584775"/>
          </a:xfrm>
          <a:prstGeom prst="rect">
            <a:avLst/>
          </a:prstGeom>
          <a:solidFill>
            <a:schemeClr val="accent5">
              <a:lumMod val="60000"/>
              <a:lumOff val="4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đo đỏ</a:t>
            </a:r>
            <a:endParaRPr lang="en-US" sz="3200">
              <a:latin typeface="Times New Roman" panose="02020603050405020304" pitchFamily="18" charset="0"/>
              <a:cs typeface="Times New Roman" panose="02020603050405020304" pitchFamily="18" charset="0"/>
            </a:endParaRPr>
          </a:p>
        </p:txBody>
      </p:sp>
      <p:sp>
        <p:nvSpPr>
          <p:cNvPr id="18" name="Cloud Callout 17"/>
          <p:cNvSpPr/>
          <p:nvPr/>
        </p:nvSpPr>
        <p:spPr>
          <a:xfrm>
            <a:off x="3676466" y="1830447"/>
            <a:ext cx="5354320" cy="2952208"/>
          </a:xfrm>
          <a:prstGeom prst="cloudCallout">
            <a:avLst>
              <a:gd name="adj1" fmla="val -57821"/>
              <a:gd name="adj2" fmla="val 7186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nối những từ sau vào nhóm thích hợp!</a:t>
            </a:r>
            <a:endParaRPr lang="en-US" sz="3200" dirty="0">
              <a:solidFill>
                <a:schemeClr val="tx1"/>
              </a:solidFill>
            </a:endParaRPr>
          </a:p>
        </p:txBody>
      </p:sp>
      <p:sp>
        <p:nvSpPr>
          <p:cNvPr id="22" name="TextBox 21"/>
          <p:cNvSpPr txBox="1"/>
          <p:nvPr/>
        </p:nvSpPr>
        <p:spPr>
          <a:xfrm>
            <a:off x="2481941" y="5297705"/>
            <a:ext cx="1640115" cy="584775"/>
          </a:xfrm>
          <a:prstGeom prst="rect">
            <a:avLst/>
          </a:prstGeom>
          <a:solidFill>
            <a:srgbClr val="FFFF99"/>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dẻo dai</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5265055" y="1830083"/>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TỪ GHÉP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23" name="Oval 22"/>
          <p:cNvSpPr/>
          <p:nvPr/>
        </p:nvSpPr>
        <p:spPr>
          <a:xfrm>
            <a:off x="5265055" y="3874830"/>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TỪ LÁY</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Curved Connector 7"/>
          <p:cNvCxnSpPr>
            <a:stCxn id="9" idx="1"/>
            <a:endCxn id="5" idx="6"/>
          </p:cNvCxnSpPr>
          <p:nvPr/>
        </p:nvCxnSpPr>
        <p:spPr>
          <a:xfrm rot="10800000" flipV="1">
            <a:off x="7442198" y="989066"/>
            <a:ext cx="1142998" cy="133700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5" name="Curved Connector 24"/>
          <p:cNvCxnSpPr>
            <a:stCxn id="4" idx="3"/>
            <a:endCxn id="5" idx="2"/>
          </p:cNvCxnSpPr>
          <p:nvPr/>
        </p:nvCxnSpPr>
        <p:spPr>
          <a:xfrm>
            <a:off x="4122057" y="1003584"/>
            <a:ext cx="1142998" cy="132248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7" name="Curved Connector 26"/>
          <p:cNvCxnSpPr>
            <a:stCxn id="11" idx="1"/>
            <a:endCxn id="23" idx="6"/>
          </p:cNvCxnSpPr>
          <p:nvPr/>
        </p:nvCxnSpPr>
        <p:spPr>
          <a:xfrm rot="10800000" flipV="1">
            <a:off x="7442198" y="2513067"/>
            <a:ext cx="1142998" cy="1857752"/>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10" idx="3"/>
            <a:endCxn id="23" idx="2"/>
          </p:cNvCxnSpPr>
          <p:nvPr/>
        </p:nvCxnSpPr>
        <p:spPr>
          <a:xfrm>
            <a:off x="4122057" y="2513066"/>
            <a:ext cx="1142998" cy="1857753"/>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urved Connector 30"/>
          <p:cNvCxnSpPr>
            <a:stCxn id="16" idx="3"/>
          </p:cNvCxnSpPr>
          <p:nvPr/>
        </p:nvCxnSpPr>
        <p:spPr>
          <a:xfrm flipV="1">
            <a:off x="4122056" y="2822061"/>
            <a:ext cx="2017487" cy="134515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3" name="Curved Connector 32"/>
          <p:cNvCxnSpPr>
            <a:stCxn id="22" idx="3"/>
            <a:endCxn id="5" idx="2"/>
          </p:cNvCxnSpPr>
          <p:nvPr/>
        </p:nvCxnSpPr>
        <p:spPr>
          <a:xfrm flipV="1">
            <a:off x="4122056" y="2326072"/>
            <a:ext cx="1142999" cy="326402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urved Connector 34"/>
          <p:cNvCxnSpPr>
            <a:stCxn id="17" idx="1"/>
          </p:cNvCxnSpPr>
          <p:nvPr/>
        </p:nvCxnSpPr>
        <p:spPr>
          <a:xfrm rot="10800000">
            <a:off x="7315201" y="4557815"/>
            <a:ext cx="1269995" cy="1032279"/>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Curved Connector 37"/>
          <p:cNvCxnSpPr>
            <a:stCxn id="12" idx="1"/>
            <a:endCxn id="5" idx="6"/>
          </p:cNvCxnSpPr>
          <p:nvPr/>
        </p:nvCxnSpPr>
        <p:spPr>
          <a:xfrm rot="10800000">
            <a:off x="7442198" y="2326072"/>
            <a:ext cx="1142998" cy="171099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8" grpId="1" animBg="1"/>
      <p:bldP spid="22" grpId="0" animBg="1"/>
      <p:bldP spid="5"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80959" y="1476104"/>
            <a:ext cx="2495006" cy="66620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Từ ghép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680959" y="3487785"/>
            <a:ext cx="2495006" cy="666206"/>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Từ láy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1959429" y="584202"/>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smtClean="0">
                <a:solidFill>
                  <a:schemeClr val="tx1"/>
                </a:solidFill>
                <a:latin typeface="Times New Roman" panose="02020603050405020304" pitchFamily="18" charset="0"/>
                <a:cs typeface="Times New Roman" panose="02020603050405020304" pitchFamily="18" charset="0"/>
              </a:rPr>
              <a:t>Thế nào là từ ghép?</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1959429" y="3487785"/>
            <a:ext cx="4258490" cy="2119084"/>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smtClean="0">
                <a:solidFill>
                  <a:schemeClr val="tx1"/>
                </a:solidFill>
                <a:latin typeface="Times New Roman" panose="02020603050405020304" pitchFamily="18" charset="0"/>
                <a:cs typeface="Times New Roman" panose="02020603050405020304" pitchFamily="18" charset="0"/>
              </a:rPr>
              <a:t>Thế nào là từ láy?</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1959429" y="584201"/>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smtClean="0">
                <a:solidFill>
                  <a:srgbClr val="FF0000"/>
                </a:solidFill>
                <a:latin typeface="Times New Roman" panose="02020603050405020304" pitchFamily="18" charset="0"/>
                <a:cs typeface="Times New Roman" panose="02020603050405020304" pitchFamily="18" charset="0"/>
              </a:rPr>
              <a:t>Những từ do các tiếng có nghĩa ghép lại với nhau.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959429" y="3487784"/>
            <a:ext cx="4258490" cy="2119084"/>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latin typeface="Times New Roman" panose="02020603050405020304" pitchFamily="18" charset="0"/>
                <a:cs typeface="Times New Roman" panose="02020603050405020304" pitchFamily="18" charset="0"/>
              </a:rPr>
              <a:t>Phối hợp những tiếng có âm đầu hay vần </a:t>
            </a:r>
            <a:r>
              <a:rPr lang="en-US" sz="3600" smtClean="0">
                <a:solidFill>
                  <a:srgbClr val="FF0000"/>
                </a:solidFill>
                <a:latin typeface="Times New Roman" panose="02020603050405020304" pitchFamily="18" charset="0"/>
                <a:cs typeface="Times New Roman" panose="02020603050405020304" pitchFamily="18" charset="0"/>
              </a:rPr>
              <a:t>(hoặc </a:t>
            </a:r>
            <a:r>
              <a:rPr lang="en-US" sz="3600">
                <a:solidFill>
                  <a:srgbClr val="FF0000"/>
                </a:solidFill>
                <a:latin typeface="Times New Roman" panose="02020603050405020304" pitchFamily="18" charset="0"/>
                <a:cs typeface="Times New Roman" panose="02020603050405020304" pitchFamily="18" charset="0"/>
              </a:rPr>
              <a:t>cả âm đầu và vần) giống </a:t>
            </a:r>
            <a:r>
              <a:rPr lang="en-US" sz="3600" smtClean="0">
                <a:solidFill>
                  <a:srgbClr val="FF0000"/>
                </a:solidFill>
                <a:latin typeface="Times New Roman" panose="02020603050405020304" pitchFamily="18" charset="0"/>
                <a:cs typeface="Times New Roman" panose="02020603050405020304" pitchFamily="18" charset="0"/>
              </a:rPr>
              <a:t>nhau.</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4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55727" y="1276422"/>
            <a:ext cx="6280886"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tập về </a:t>
            </a:r>
          </a:p>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 ghép và từ láy</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 (BT1, BT2).</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 (BT3).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899077" y="496446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4278094"/>
          </a:xfrm>
          <a:prstGeom prst="rect">
            <a:avLst/>
          </a:prstGeom>
        </p:spPr>
        <p:txBody>
          <a:bodyPr wrap="square">
            <a:spAutoFit/>
          </a:bodyPr>
          <a:lstStyle/>
          <a:p>
            <a:pPr algn="just">
              <a:spcBef>
                <a:spcPct val="50000"/>
              </a:spcBef>
            </a:pPr>
            <a:r>
              <a:rPr lang="en-US" altLang="en-US" sz="3200" smtClean="0">
                <a:latin typeface="Times New Roman" panose="02020603050405020304" pitchFamily="18" charset="0"/>
                <a:cs typeface="Times New Roman" panose="02020603050405020304" pitchFamily="18" charset="0"/>
              </a:rPr>
              <a:t>Bài 1</a:t>
            </a:r>
            <a:r>
              <a:rPr lang="en-US" altLang="en-US" sz="3200">
                <a:latin typeface="Times New Roman" panose="02020603050405020304" pitchFamily="18" charset="0"/>
                <a:cs typeface="Times New Roman" panose="02020603050405020304" pitchFamily="18" charset="0"/>
              </a:rPr>
              <a:t>. So sánh hai từ ghép sau đây:</a:t>
            </a:r>
          </a:p>
          <a:p>
            <a:pPr algn="just">
              <a:spcBef>
                <a:spcPct val="50000"/>
              </a:spcBef>
            </a:pPr>
            <a:r>
              <a:rPr lang="en-US" altLang="en-US" sz="3200">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Bánh trái</a:t>
            </a:r>
          </a:p>
          <a:p>
            <a:pPr algn="just">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Bánh rán</a:t>
            </a:r>
          </a:p>
          <a:p>
            <a:pPr algn="just">
              <a:spcBef>
                <a:spcPct val="50000"/>
              </a:spcBef>
            </a:pPr>
            <a:r>
              <a:rPr lang="en-US" altLang="en-US" sz="3200">
                <a:latin typeface="Times New Roman" panose="02020603050405020304" pitchFamily="18" charset="0"/>
                <a:cs typeface="Times New Roman" panose="02020603050405020304" pitchFamily="18" charset="0"/>
              </a:rPr>
              <a:t>    a) Từ ghép nào có nghĩa tổng hợp (bao quát chung)?</a:t>
            </a:r>
          </a:p>
          <a:p>
            <a:pPr algn="just">
              <a:spcBef>
                <a:spcPct val="50000"/>
              </a:spcBef>
            </a:pPr>
            <a:r>
              <a:rPr lang="en-US" altLang="en-US" sz="3200">
                <a:latin typeface="Times New Roman" panose="02020603050405020304" pitchFamily="18" charset="0"/>
                <a:cs typeface="Times New Roman" panose="02020603050405020304" pitchFamily="18" charset="0"/>
              </a:rPr>
              <a:t>    b) Từ ghép nào có nghĩa phân loại (chỉ một loại nhỏ thuộc </a:t>
            </a:r>
          </a:p>
          <a:p>
            <a:pPr algn="just">
              <a:spcBef>
                <a:spcPct val="50000"/>
              </a:spcBef>
            </a:pPr>
            <a:r>
              <a:rPr lang="en-US" altLang="en-US" sz="3200" smtClean="0">
                <a:latin typeface="Times New Roman" panose="02020603050405020304" pitchFamily="18" charset="0"/>
                <a:cs typeface="Times New Roman" panose="02020603050405020304" pitchFamily="18" charset="0"/>
              </a:rPr>
              <a:t>	phạm </a:t>
            </a:r>
            <a:r>
              <a:rPr lang="en-US" altLang="en-US" sz="3200">
                <a:latin typeface="Times New Roman" panose="02020603050405020304" pitchFamily="18" charset="0"/>
                <a:cs typeface="Times New Roman" panose="02020603050405020304" pitchFamily="18" charset="0"/>
              </a:rPr>
              <a:t>vi nghĩa của tiếng thứ nhất)?</a:t>
            </a:r>
          </a:p>
        </p:txBody>
      </p:sp>
    </p:spTree>
    <p:extLst>
      <p:ext uri="{BB962C8B-B14F-4D97-AF65-F5344CB8AC3E}">
        <p14:creationId xmlns:p14="http://schemas.microsoft.com/office/powerpoint/2010/main" val="19476967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1029</TotalTime>
  <Words>1090</Words>
  <Application>Microsoft Office PowerPoint</Application>
  <PresentationFormat>Widescreen</PresentationFormat>
  <Paragraphs>133</Paragraphs>
  <Slides>26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Garamond</vt:lpstr>
      <vt:lpstr>Tahoma</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85</cp:revision>
  <dcterms:created xsi:type="dcterms:W3CDTF">2021-08-04T18:52:07Z</dcterms:created>
  <dcterms:modified xsi:type="dcterms:W3CDTF">2021-09-24T05:42:26Z</dcterms:modified>
</cp:coreProperties>
</file>