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79" r:id="rId16"/>
    <p:sldId id="273" r:id="rId17"/>
    <p:sldId id="274" r:id="rId18"/>
    <p:sldId id="275" r:id="rId19"/>
    <p:sldId id="276" r:id="rId20"/>
    <p:sldId id="277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337"/>
    <a:srgbClr val="F6B8BC"/>
    <a:srgbClr val="0099FF"/>
    <a:srgbClr val="F39BA1"/>
    <a:srgbClr val="E88486"/>
    <a:srgbClr val="E4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528" y="-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FFBCF-5AEF-4CC7-A3D2-2893FB797D7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3892E-793B-41CA-8C4D-936AB933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483E06-6D42-46F0-8D13-C3AA82992DF6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89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2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5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2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3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E55B-5B5F-4EF5-A031-9DCB959DBDC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F7BE-613E-4E7E-8E22-ACDE2D17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962400" y="1108075"/>
            <a:ext cx="63119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823" tIns="36411" rIns="72823" bIns="36411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 mừng các em đến với tiết học hôm nay</a:t>
            </a:r>
            <a:endParaRPr lang="zh-CN" altLang="en-US" sz="4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38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903288"/>
            <a:ext cx="4352926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5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ÑÐºÐ¾Ð»ÑÐ½Ð¸ÐºÐ¸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591482"/>
            <a:ext cx="8699863" cy="60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0645" y="4388873"/>
            <a:ext cx="7842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 lẻ nhỏ nhất có 3 chữ số</a:t>
            </a:r>
            <a:r>
              <a:rPr lang="en-GB" sz="44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8788" y="136933"/>
            <a:ext cx="3797391" cy="3797391"/>
            <a:chOff x="8268788" y="136933"/>
            <a:chExt cx="3797391" cy="3797391"/>
          </a:xfrm>
        </p:grpSpPr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788" y="136933"/>
              <a:ext cx="3797391" cy="379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793706" y="1527796"/>
              <a:ext cx="2747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101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9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ÑÐºÐ¾Ð»ÑÐ½Ð¸ÐºÐ¸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591482"/>
            <a:ext cx="8699863" cy="60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5776" y="4271307"/>
            <a:ext cx="72681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 liền sau của số nhỏ nhất có 6 chữ số</a:t>
            </a:r>
            <a:r>
              <a:rPr lang="en-GB" sz="44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8788" y="136933"/>
            <a:ext cx="3797391" cy="3797391"/>
            <a:chOff x="8268788" y="136933"/>
            <a:chExt cx="3797391" cy="3797391"/>
          </a:xfrm>
        </p:grpSpPr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788" y="136933"/>
              <a:ext cx="3797391" cy="379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793706" y="1527796"/>
              <a:ext cx="2747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100 001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6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ÑÐºÐ¾Ð»ÑÐ½Ð¸ÐºÐ¸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591482"/>
            <a:ext cx="8699863" cy="60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5776" y="4271307"/>
            <a:ext cx="7268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 lẻ lớn nhất có 3 chữ số</a:t>
            </a:r>
            <a:r>
              <a:rPr lang="en-GB" sz="44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8788" y="136933"/>
            <a:ext cx="3797391" cy="3797391"/>
            <a:chOff x="8268788" y="136933"/>
            <a:chExt cx="3797391" cy="3797391"/>
          </a:xfrm>
        </p:grpSpPr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788" y="136933"/>
              <a:ext cx="3797391" cy="379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793706" y="1527796"/>
              <a:ext cx="2747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999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3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áº¿t quáº£ hÃ¬nh áº£nh cho powerpoint school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2028" y="1094115"/>
            <a:ext cx="4480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6950" y="2202111"/>
            <a:ext cx="70928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Tiết 17 – trang 22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287" y="643944"/>
            <a:ext cx="5331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8867" y="1511693"/>
            <a:ext cx="4146996" cy="1278918"/>
          </a:xfrm>
          <a:prstGeom prst="roundRect">
            <a:avLst/>
          </a:prstGeom>
          <a:solidFill>
            <a:srgbClr val="F6B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Củng cố về viết và </a:t>
            </a:r>
          </a:p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so sánh các số tự nhiên.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91428" y="2732656"/>
            <a:ext cx="4082603" cy="1468192"/>
          </a:xfrm>
          <a:prstGeom prst="roundRect">
            <a:avLst/>
          </a:prstGeom>
          <a:solidFill>
            <a:srgbClr val="F6B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Bước đầu làm quen với dạng bài tập </a:t>
            </a:r>
          </a:p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x &lt; 3; 28 &lt; x &lt; 48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6680" y="4320861"/>
            <a:ext cx="4082603" cy="1468192"/>
          </a:xfrm>
          <a:prstGeom prst="roundRect">
            <a:avLst/>
          </a:prstGeom>
          <a:solidFill>
            <a:srgbClr val="F6B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 dụng trải nghiệm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829577" y="1291107"/>
            <a:ext cx="5518071" cy="213789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3519" y="922104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8278"/>
              </p:ext>
            </p:extLst>
          </p:nvPr>
        </p:nvGraphicFramePr>
        <p:xfrm>
          <a:off x="746448" y="1856791"/>
          <a:ext cx="11243388" cy="37135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10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0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0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08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37862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Có một chữ số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Có hai chữ số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Có ba chữ số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7862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Số bé nhất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7862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Số lớn nhất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72763" y="3023121"/>
            <a:ext cx="2860693" cy="128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8815" y="3023121"/>
            <a:ext cx="2803849" cy="128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9199988" y="3023121"/>
            <a:ext cx="2761857" cy="128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2763" y="4303453"/>
            <a:ext cx="2758060" cy="128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30823" y="4303453"/>
            <a:ext cx="2872598" cy="128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99988" y="4279107"/>
            <a:ext cx="2761857" cy="128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999</a:t>
            </a:r>
          </a:p>
        </p:txBody>
      </p:sp>
    </p:spTree>
    <p:extLst>
      <p:ext uri="{BB962C8B-B14F-4D97-AF65-F5344CB8AC3E}">
        <p14:creationId xmlns:p14="http://schemas.microsoft.com/office/powerpoint/2010/main" val="14610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9105" y="292292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901" y="967782"/>
            <a:ext cx="6873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0884" y="1839492"/>
            <a:ext cx="11016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0; 1; 2; 3 ; 4 ; 5 ; 6 ; 7 ; 8 ; 9.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0884" y="2742923"/>
            <a:ext cx="6745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5759" y="3858543"/>
            <a:ext cx="9819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10; 11; …;99.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0689" y="5010539"/>
            <a:ext cx="11008560" cy="1054360"/>
            <a:chOff x="1358900" y="3606800"/>
            <a:chExt cx="9601200" cy="16891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1358900" y="3606800"/>
              <a:ext cx="9601200" cy="16891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00200" y="3771900"/>
              <a:ext cx="9131300" cy="1346200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0689" y="5233819"/>
            <a:ext cx="10790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số hạng = (Số cuối – Số đầu) : Khoảng cách + 1</a:t>
            </a:r>
          </a:p>
        </p:txBody>
      </p:sp>
    </p:spTree>
    <p:extLst>
      <p:ext uri="{BB962C8B-B14F-4D97-AF65-F5344CB8AC3E}">
        <p14:creationId xmlns:p14="http://schemas.microsoft.com/office/powerpoint/2010/main" val="8495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2600" y="637439"/>
            <a:ext cx="6071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9312" y="2085936"/>
            <a:ext cx="5012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b) 4…2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altLang="en-US" sz="4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037 &gt; 482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altLang="en-US" sz="4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037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9312" y="1372190"/>
            <a:ext cx="5264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vi-VN" altLang="en-US" sz="28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) </a:t>
            </a:r>
            <a:r>
              <a:rPr lang="vi-VN" altLang="en-US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859 …67 &lt; 859</a:t>
            </a:r>
            <a:r>
              <a:rPr lang="en-US" altLang="en-US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altLang="en-US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167    </a:t>
            </a:r>
            <a:endParaRPr lang="en-US" altLang="en-US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9313" y="260915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c) 609</a:t>
            </a:r>
            <a:r>
              <a:rPr lang="en-US" altLang="en-US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altLang="en-US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608 &lt; 609</a:t>
            </a:r>
            <a:r>
              <a:rPr lang="en-US" altLang="en-US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altLang="en-US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60</a:t>
            </a:r>
            <a:r>
              <a:rPr lang="en-US" altLang="en-US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....</a:t>
            </a:r>
            <a:r>
              <a:rPr lang="vi-VN" altLang="en-US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    </a:t>
            </a:r>
            <a:endParaRPr lang="vi-VN" altLang="ko-KR" sz="4000" dirty="0"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ko-KR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d) 264</a:t>
            </a:r>
            <a:r>
              <a:rPr lang="en-US" altLang="ko-KR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altLang="ko-KR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309 = </a:t>
            </a:r>
            <a:r>
              <a:rPr lang="en-US" altLang="ko-KR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 ....</a:t>
            </a:r>
            <a:r>
              <a:rPr lang="vi-VN" altLang="ko-KR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64</a:t>
            </a:r>
            <a:r>
              <a:rPr lang="en-US" altLang="ko-KR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altLang="ko-KR" sz="40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309</a:t>
            </a:r>
            <a:r>
              <a:rPr lang="en-US" altLang="ko-KR" sz="4000" dirty="0">
                <a:latin typeface="+mj-lt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0800000" flipV="1">
            <a:off x="2800388" y="1501853"/>
            <a:ext cx="374446" cy="44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0800000" flipV="1">
            <a:off x="2297037" y="2134760"/>
            <a:ext cx="578590" cy="56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 flipV="1">
            <a:off x="5680870" y="2815594"/>
            <a:ext cx="461651" cy="62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0800000" flipV="1">
            <a:off x="4477313" y="3769530"/>
            <a:ext cx="462132" cy="4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986" y="4874176"/>
            <a:ext cx="1041321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Times New Roman" pitchFamily="18" charset="0"/>
                <a:cs typeface="Times New Roman" pitchFamily="18" charset="0"/>
              </a:rPr>
              <a:t>Nêu cách so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sánh 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số có nhiều chữ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968" y="4616993"/>
            <a:ext cx="1058014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so sánh số có nhiều chữ số</a:t>
            </a: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So sánh số chữ số của hai số.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2, So sánh các chữ số ở cùng hàng bắt đầu từ hàng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8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13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4488" y="445325"/>
            <a:ext cx="474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0545" y="1160165"/>
            <a:ext cx="9891626" cy="22035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) 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vi-VN" sz="4000" b="1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&lt; </a:t>
            </a:r>
            <a:r>
              <a:rPr lang="vi-VN" sz="4000" b="1" smtClean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5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 số tự nhiên bé hơn 5 là 0; 1; 2; 3; 4. 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Vậy 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là: 0; 1; 2; 3; 4.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9175" y="4013560"/>
            <a:ext cx="9932996" cy="2281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) 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 &lt; 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&lt;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5</a:t>
            </a:r>
            <a:r>
              <a:rPr lang="vi-VN" sz="4400" b="1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 số tự nhiên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 hơn 5 là 3; 4. 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Vậy 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là: 3; 4.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1" y="0"/>
            <a:ext cx="12192000" cy="685800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806218" y="1998245"/>
            <a:ext cx="4786017" cy="177061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2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3356" y="553110"/>
            <a:ext cx="5114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8518" y="2135132"/>
            <a:ext cx="10799710" cy="22763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68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&lt; 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&lt;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92</a:t>
            </a:r>
            <a:endParaRPr lang="vi-VN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 số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68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 hơn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92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là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70; 80; 90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Vậy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là: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70; 80; 90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322284" y="1013112"/>
            <a:ext cx="9456058" cy="3233057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giúp bác tổ trưởng xem dãy phố nhà em ở có bao nhiêu gia đình. Biết số nhà đầu dãy là 11 và số cuối dãy 49 (dãy số lẻ liên tiếp)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824306"/>
            <a:ext cx="29972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7943" y="250371"/>
            <a:ext cx="2917371" cy="642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57070"/>
              </p:ext>
            </p:extLst>
          </p:nvPr>
        </p:nvGraphicFramePr>
        <p:xfrm>
          <a:off x="7245031" y="3465696"/>
          <a:ext cx="4159795" cy="2830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3532">
                  <a:extLst>
                    <a:ext uri="{9D8B030D-6E8A-4147-A177-3AD203B41FA5}">
                      <a16:colId xmlns:a16="http://schemas.microsoft.com/office/drawing/2014/main" xmlns="" val="730673145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xmlns="" val="745124191"/>
                    </a:ext>
                  </a:extLst>
                </a:gridCol>
                <a:gridCol w="1358538">
                  <a:extLst>
                    <a:ext uri="{9D8B030D-6E8A-4147-A177-3AD203B41FA5}">
                      <a16:colId xmlns:a16="http://schemas.microsoft.com/office/drawing/2014/main" xmlns="" val="4024502894"/>
                    </a:ext>
                  </a:extLst>
                </a:gridCol>
              </a:tblGrid>
              <a:tr h="86650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 TimeNewRoman"/>
                        </a:rPr>
                        <a:t> AI</a:t>
                      </a:r>
                      <a:endParaRPr lang="en-US" sz="2800" dirty="0">
                        <a:solidFill>
                          <a:srgbClr val="FF0000"/>
                        </a:solidFill>
                        <a:latin typeface=" TimeNew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535937424"/>
                  </a:ext>
                </a:extLst>
              </a:tr>
              <a:tr h="866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 TimeNewRoman"/>
                        </a:rPr>
                        <a:t>PHẢN</a:t>
                      </a:r>
                      <a:r>
                        <a:rPr lang="en-US" sz="2400" baseline="0">
                          <a:solidFill>
                            <a:srgbClr val="FF0000"/>
                          </a:solidFill>
                          <a:latin typeface=" TimeNewRoman"/>
                        </a:rPr>
                        <a:t> XẠ  </a:t>
                      </a:r>
                      <a:endParaRPr lang="en-US" sz="2400">
                        <a:solidFill>
                          <a:srgbClr val="FF0000"/>
                        </a:solidFill>
                        <a:latin typeface=" TimeNewRoman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704877767"/>
                  </a:ext>
                </a:extLst>
              </a:tr>
              <a:tr h="866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 TimeNewRoman"/>
                        </a:rPr>
                        <a:t> </a:t>
                      </a:r>
                      <a:r>
                        <a:rPr lang="en-US" sz="2400" baseline="0">
                          <a:solidFill>
                            <a:srgbClr val="FF0000"/>
                          </a:solidFill>
                          <a:latin typeface=" TimeNewRoman"/>
                        </a:rPr>
                        <a:t>NHANH</a:t>
                      </a:r>
                      <a:endParaRPr lang="en-US" sz="2400">
                        <a:solidFill>
                          <a:srgbClr val="FF0000"/>
                        </a:solidFill>
                        <a:latin typeface=" TimeNewRoman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54263713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81840" y="1334690"/>
            <a:ext cx="26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#9Slide04 Manuale" panose="02040504050405060204" pitchFamily="18" charset="0"/>
              </a:rPr>
              <a:t>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7043" y="461614"/>
            <a:ext cx="26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#9Slide04 Manuale" panose="02040504050405060204" pitchFamily="18" charset="0"/>
              </a:rPr>
              <a:t>98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1476" y="1963655"/>
            <a:ext cx="361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#9Slide04 Manuale" panose="02040504050405060204" pitchFamily="18" charset="0"/>
              </a:rPr>
              <a:t>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56467" y="213434"/>
            <a:ext cx="26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#9Slide04 Manuale" panose="02040504050405060204" pitchFamily="18" charset="0"/>
              </a:rPr>
              <a:t>1023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4029" y="3991319"/>
            <a:ext cx="26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#9Slide04 Manuale" panose="02040504050405060204" pitchFamily="18" charset="0"/>
              </a:rPr>
              <a:t>9000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2171" y="2059334"/>
            <a:ext cx="26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#9Slide04 Manuale" panose="02040504050405060204" pitchFamily="18" charset="0"/>
              </a:rPr>
              <a:t>9998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9578" y="5515556"/>
            <a:ext cx="450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#9Slide04 Manuale" panose="02040504050405060204" pitchFamily="18" charset="0"/>
              </a:rPr>
              <a:t>100 001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6847" y="2728312"/>
            <a:ext cx="26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#9Slide04 Manuale" panose="02040504050405060204" pitchFamily="18" charset="0"/>
              </a:rPr>
              <a:t>101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4388" y="4026935"/>
            <a:ext cx="26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#9Slide04 Manuale" panose="02040504050405060204" pitchFamily="18" charset="0"/>
              </a:rPr>
              <a:t>999</a:t>
            </a:r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" y="-58932"/>
            <a:ext cx="4670153" cy="38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ÑÐºÐ¾Ð»ÑÐ½Ð¸ÐºÐ¸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591482"/>
            <a:ext cx="8699863" cy="60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1537" y="4388873"/>
            <a:ext cx="6888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 nhỏ nhất có 4 chữ số?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8788" y="136933"/>
            <a:ext cx="3797391" cy="3797391"/>
            <a:chOff x="8268788" y="136933"/>
            <a:chExt cx="3797391" cy="3797391"/>
          </a:xfrm>
        </p:grpSpPr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788" y="136933"/>
              <a:ext cx="3797391" cy="379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793706" y="1527796"/>
              <a:ext cx="2747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2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ÑÐºÐ¾Ð»ÑÐ½Ð¸ÐºÐ¸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591482"/>
            <a:ext cx="8699863" cy="60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5412" y="4388873"/>
            <a:ext cx="6888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 lớn nhất có 2 chữ số?</a:t>
            </a:r>
            <a:endParaRPr lang="en-US" sz="4800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8788" y="136933"/>
            <a:ext cx="3797391" cy="3797391"/>
            <a:chOff x="8268788" y="136933"/>
            <a:chExt cx="3797391" cy="3797391"/>
          </a:xfrm>
        </p:grpSpPr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788" y="136933"/>
              <a:ext cx="3797391" cy="379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793706" y="1527796"/>
              <a:ext cx="2747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3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ÑÐºÐ¾Ð»ÑÐ½Ð¸ÐºÐ¸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591482"/>
            <a:ext cx="8699863" cy="60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0360" y="4088428"/>
            <a:ext cx="5857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 chẵn lớn nhất </a:t>
            </a:r>
          </a:p>
          <a:p>
            <a:pPr algn="ctr"/>
            <a:r>
              <a:rPr lang="en-GB" sz="48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 2 chữ số?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8788" y="136933"/>
            <a:ext cx="3797391" cy="3797391"/>
            <a:chOff x="8268788" y="136933"/>
            <a:chExt cx="3797391" cy="3797391"/>
          </a:xfrm>
        </p:grpSpPr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788" y="136933"/>
              <a:ext cx="3797391" cy="379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793706" y="1527796"/>
              <a:ext cx="2747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ÑÐºÐ¾Ð»ÑÐ½Ð¸ÐºÐ¸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591482"/>
            <a:ext cx="8699863" cy="60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6404" y="4179868"/>
            <a:ext cx="7046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 nhỏ nhất có 4 chữ số khác nhau?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8788" y="136933"/>
            <a:ext cx="3797391" cy="3797391"/>
            <a:chOff x="8268788" y="136933"/>
            <a:chExt cx="3797391" cy="3797391"/>
          </a:xfrm>
        </p:grpSpPr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788" y="136933"/>
              <a:ext cx="3797391" cy="379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793706" y="1527796"/>
              <a:ext cx="2747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1023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ÑÐºÐ¾Ð»ÑÐ½Ð¸ÐºÐ¸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591482"/>
            <a:ext cx="8699863" cy="60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6404" y="4179868"/>
            <a:ext cx="7046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 tròn nghìn lớn nhất có 4 chữ số?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8788" y="136933"/>
            <a:ext cx="3797391" cy="3797391"/>
            <a:chOff x="8268788" y="136933"/>
            <a:chExt cx="3797391" cy="3797391"/>
          </a:xfrm>
        </p:grpSpPr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788" y="136933"/>
              <a:ext cx="3797391" cy="379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793706" y="1527796"/>
              <a:ext cx="2747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9000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67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ÑÐºÐ¾Ð»ÑÐ½Ð¸ÐºÐ¸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591482"/>
            <a:ext cx="8699863" cy="60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0796" y="4147363"/>
            <a:ext cx="78429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 liền trước của số lớn nhất có 4 chữ số</a:t>
            </a:r>
            <a:r>
              <a:rPr lang="en-GB" sz="4400" b="1" i="1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8788" y="136933"/>
            <a:ext cx="3797391" cy="3797391"/>
            <a:chOff x="8268788" y="136933"/>
            <a:chExt cx="3797391" cy="3797391"/>
          </a:xfrm>
        </p:grpSpPr>
        <p:pic>
          <p:nvPicPr>
            <p:cNvPr id="2054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788" y="136933"/>
              <a:ext cx="3797391" cy="379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793706" y="1527796"/>
              <a:ext cx="2747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9998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4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540</Words>
  <Application>Microsoft Office PowerPoint</Application>
  <PresentationFormat>Custom</PresentationFormat>
  <Paragraphs>89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41</cp:revision>
  <dcterms:created xsi:type="dcterms:W3CDTF">2019-08-17T16:16:26Z</dcterms:created>
  <dcterms:modified xsi:type="dcterms:W3CDTF">2021-09-23T09:09:43Z</dcterms:modified>
</cp:coreProperties>
</file>