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 id="2147483698" r:id="rId5"/>
    <p:sldMasterId id="2147483710" r:id="rId6"/>
  </p:sldMasterIdLst>
  <p:notesMasterIdLst>
    <p:notesMasterId r:id="rId42"/>
  </p:notesMasterIdLst>
  <p:sldIdLst>
    <p:sldId id="307" r:id="rId7"/>
    <p:sldId id="296" r:id="rId8"/>
    <p:sldId id="288" r:id="rId9"/>
    <p:sldId id="289" r:id="rId10"/>
    <p:sldId id="290" r:id="rId11"/>
    <p:sldId id="287" r:id="rId12"/>
    <p:sldId id="272" r:id="rId13"/>
    <p:sldId id="295" r:id="rId14"/>
    <p:sldId id="275" r:id="rId15"/>
    <p:sldId id="276" r:id="rId16"/>
    <p:sldId id="278" r:id="rId17"/>
    <p:sldId id="277" r:id="rId18"/>
    <p:sldId id="279" r:id="rId19"/>
    <p:sldId id="280" r:id="rId20"/>
    <p:sldId id="257" r:id="rId21"/>
    <p:sldId id="281" r:id="rId22"/>
    <p:sldId id="282" r:id="rId23"/>
    <p:sldId id="283" r:id="rId24"/>
    <p:sldId id="261" r:id="rId25"/>
    <p:sldId id="260" r:id="rId26"/>
    <p:sldId id="265" r:id="rId27"/>
    <p:sldId id="284" r:id="rId28"/>
    <p:sldId id="267" r:id="rId29"/>
    <p:sldId id="268" r:id="rId30"/>
    <p:sldId id="297" r:id="rId31"/>
    <p:sldId id="262" r:id="rId32"/>
    <p:sldId id="269" r:id="rId33"/>
    <p:sldId id="264" r:id="rId34"/>
    <p:sldId id="298" r:id="rId35"/>
    <p:sldId id="306" r:id="rId36"/>
    <p:sldId id="294" r:id="rId37"/>
    <p:sldId id="293" r:id="rId38"/>
    <p:sldId id="285" r:id="rId39"/>
    <p:sldId id="270" r:id="rId40"/>
    <p:sldId id="292" r:id="rId41"/>
  </p:sldIdLst>
  <p:sldSz cx="9906000" cy="6858000" type="A4"/>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D1F3FF"/>
    <a:srgbClr val="FF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428" autoAdjust="0"/>
  </p:normalViewPr>
  <p:slideViewPr>
    <p:cSldViewPr>
      <p:cViewPr varScale="1">
        <p:scale>
          <a:sx n="73" d="100"/>
          <a:sy n="73" d="100"/>
        </p:scale>
        <p:origin x="582" y="78"/>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1D7C9EF-9EC3-4274-84C2-E4996BDC5028}" type="datetimeFigureOut">
              <a:rPr lang="en-US" smtClean="0"/>
              <a:t>10/9/2022</a:t>
            </a:fld>
            <a:endParaRPr lang="en-US"/>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B36FC904-0AEE-4904-84E7-C0D437C2EFD1}" type="slidenum">
              <a:rPr lang="en-US" smtClean="0"/>
              <a:t>‹#›</a:t>
            </a:fld>
            <a:endParaRPr lang="en-US"/>
          </a:p>
        </p:txBody>
      </p:sp>
    </p:spTree>
    <p:extLst>
      <p:ext uri="{BB962C8B-B14F-4D97-AF65-F5344CB8AC3E}">
        <p14:creationId xmlns:p14="http://schemas.microsoft.com/office/powerpoint/2010/main" val="285044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3871FF8-5D41-4A5A-847A-A1238926A180}"/>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0E090FC8-7C4F-4725-AEC2-DA8C94CFE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639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991C334-4192-4011-A668-3E7C4D87F74A}"/>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D13E5294-6201-487C-A074-2E20659BC9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11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508819F-C28F-4BB2-9F49-5AD2F9073CDE}"/>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D0E80966-ADF2-4A11-803F-A6B4FFFB5A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91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BB88B5E7-D400-4296-BA76-4AEBC89024C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4FEE59B5-AB8C-4A37-8463-5CED9C6458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0B45110-C210-42CD-8C61-FCA99AC7F561}"/>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97CE62B1-2C06-4F48-B156-F59C5E2D24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0ABC9CF-D2AC-43E8-AD90-3AAF45F823D9}"/>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B73C0B2A-D996-497B-A501-4CC5E2C55E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27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57D65A-DEEA-4607-A253-82675D20939E}"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410449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7D65A-DEEA-4607-A253-82675D20939E}"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283702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7D65A-DEEA-4607-A253-82675D20939E}"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1149565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053AA3F-0939-4B0B-BAF4-16CB4AFDD3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974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432109A-24F3-4A73-A397-32F7CA7BE3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1760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3041C22-A190-4F75-958A-EEFF834AB5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23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6665BDE-C1C1-4978-A0C0-80AA6114DC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8100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13A1E73-0B76-4D08-A913-8B55860293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3704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43B43FD-7EDD-4EB0-A6E6-852D052740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3176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6F8B1D5E-1282-4C25-8F3E-1AA2DA2329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5261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52FF8F4-010E-41F9-B2FD-6813E60302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759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7D65A-DEEA-4607-A253-82675D20939E}"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2202291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A23998D-8C50-4E9E-98E5-86F127C20A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7439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059176-8222-41F5-ABFF-7753251001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4954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85307EF-71C3-40F6-9F79-E38CE74BB1B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0505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95300" y="274641"/>
            <a:ext cx="89154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F77DA6D-54E3-40A9-A39D-5A666BAFE8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197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1999514-ED1E-479D-AC87-113D66407636}"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075930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25556A5-8568-4D8D-BB75-61F2BFBD3CE3}"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352920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84A38DF-CF26-432C-A0F9-564E2C01C22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136505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58F22BA1-93F6-4901-BC6A-0A0DB86DCF0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977969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22981A3E-2468-447F-9352-942146B8387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992027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5C072DB3-2E9C-4569-A158-324769003D4F}"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95143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57D65A-DEEA-4607-A253-82675D20939E}"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4162234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04A4F2BE-6CD5-461A-8B75-2E93D7D98DE0}"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0034659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A290EE2-D564-403E-92C9-645E89E5045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405235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A429874-1877-4929-B6E7-30773426739F}"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4195592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E1C4F6F9-4A75-434A-AC24-4DFFE05D32A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515645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8734E65-8F4A-46E3-A5A1-D84A59FE1F42}"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74486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1999514-ED1E-479D-AC87-113D66407636}"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602459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25556A5-8568-4D8D-BB75-61F2BFBD3CE3}"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768134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84A38DF-CF26-432C-A0F9-564E2C01C22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741390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58F22BA1-93F6-4901-BC6A-0A0DB86DCF0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362567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22981A3E-2468-447F-9352-942146B8387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48507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57D65A-DEEA-4607-A253-82675D20939E}"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4020644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5C072DB3-2E9C-4569-A158-324769003D4F}"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146909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04A4F2BE-6CD5-461A-8B75-2E93D7D98DE0}"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294035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A290EE2-D564-403E-92C9-645E89E5045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5460222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A429874-1877-4929-B6E7-30773426739F}"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147530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E1C4F6F9-4A75-434A-AC24-4DFFE05D32A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663816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8734E65-8F4A-46E3-A5A1-D84A59FE1F42}"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34325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1999514-ED1E-479D-AC87-113D66407636}"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396653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25556A5-8568-4D8D-BB75-61F2BFBD3CE3}"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095349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84A38DF-CF26-432C-A0F9-564E2C01C22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366513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58F22BA1-93F6-4901-BC6A-0A0DB86DCF0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80647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57D65A-DEEA-4607-A253-82675D20939E}" type="datetimeFigureOut">
              <a:rPr lang="en-US" smtClean="0"/>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1695503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22981A3E-2468-447F-9352-942146B8387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727444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5C072DB3-2E9C-4569-A158-324769003D4F}"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435049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04A4F2BE-6CD5-461A-8B75-2E93D7D98DE0}"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5853175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A290EE2-D564-403E-92C9-645E89E5045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437301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A429874-1877-4929-B6E7-30773426739F}"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5511589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E1C4F6F9-4A75-434A-AC24-4DFFE05D32A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7516165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8734E65-8F4A-46E3-A5A1-D84A59FE1F42}"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3699690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1999514-ED1E-479D-AC87-113D66407636}"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8927570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25556A5-8568-4D8D-BB75-61F2BFBD3CE3}"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6900315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484A38DF-CF26-432C-A0F9-564E2C01C22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88673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57D65A-DEEA-4607-A253-82675D20939E}" type="datetimeFigureOut">
              <a:rPr lang="en-US" smtClean="0"/>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6396252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58F22BA1-93F6-4901-BC6A-0A0DB86DCF0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3103351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22981A3E-2468-447F-9352-942146B83875}"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7909335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5C072DB3-2E9C-4569-A158-324769003D4F}"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7086873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04A4F2BE-6CD5-461A-8B75-2E93D7D98DE0}"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524858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A290EE2-D564-403E-92C9-645E89E5045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2950638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3A429874-1877-4929-B6E7-30773426739F}"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8755042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E1C4F6F9-4A75-434A-AC24-4DFFE05D32A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4057257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8734E65-8F4A-46E3-A5A1-D84A59FE1F42}"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191169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7D65A-DEEA-4607-A253-82675D20939E}" type="datetimeFigureOut">
              <a:rPr lang="en-US" smtClean="0"/>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86160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57D65A-DEEA-4607-A253-82675D20939E}"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353819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57D65A-DEEA-4607-A253-82675D20939E}"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0464F-57BB-40FC-96F3-95DF199CC4CE}" type="slidenum">
              <a:rPr lang="en-US" smtClean="0"/>
              <a:t>‹#›</a:t>
            </a:fld>
            <a:endParaRPr lang="en-US"/>
          </a:p>
        </p:txBody>
      </p:sp>
    </p:spTree>
    <p:extLst>
      <p:ext uri="{BB962C8B-B14F-4D97-AF65-F5344CB8AC3E}">
        <p14:creationId xmlns:p14="http://schemas.microsoft.com/office/powerpoint/2010/main" val="196673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7D65A-DEEA-4607-A253-82675D20939E}" type="datetimeFigureOut">
              <a:rPr lang="en-US" smtClean="0"/>
              <a:t>10/9/2022</a:t>
            </a:fld>
            <a:endParaRPr lang="en-US"/>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0464F-57BB-40FC-96F3-95DF199CC4CE}" type="slidenum">
              <a:rPr lang="en-US" smtClean="0"/>
              <a:t>‹#›</a:t>
            </a:fld>
            <a:endParaRPr lang="en-US"/>
          </a:p>
        </p:txBody>
      </p:sp>
    </p:spTree>
    <p:extLst>
      <p:ext uri="{BB962C8B-B14F-4D97-AF65-F5344CB8AC3E}">
        <p14:creationId xmlns:p14="http://schemas.microsoft.com/office/powerpoint/2010/main" val="933261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95300" y="1600203"/>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632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5632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fontAlgn="base">
              <a:spcBef>
                <a:spcPct val="0"/>
              </a:spcBef>
              <a:spcAft>
                <a:spcPct val="0"/>
              </a:spcAft>
            </a:pPr>
            <a:fld id="{83A294B9-EFB2-4C86-908A-F676F64668C2}" type="slidenum">
              <a:rPr lang="en-US" altLang="en-US" smtClean="0">
                <a:solidFill>
                  <a:srgbClr val="000000"/>
                </a:solidFill>
                <a:cs typeface="Arial" pitchFamily="34" charset="0"/>
              </a:rPr>
              <a:pPr fontAlgn="base">
                <a:spcBef>
                  <a:spcPct val="0"/>
                </a:spcBef>
                <a:spcAft>
                  <a:spcPct val="0"/>
                </a:spcAft>
              </a:pPr>
              <a:t>‹#›</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3717679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2A8AC66B-69C7-4829-8F28-E74AD877D5A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8916038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2A8AC66B-69C7-4829-8F28-E74AD877D5A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1848506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2A8AC66B-69C7-4829-8F28-E74AD877D5A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1851879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VnTime" panose="020B7200000000000000" pitchFamily="34" charset="0"/>
              <a:cs typeface="Arial" panose="020B0604020202020204" pitchFamily="34" charset="0"/>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2A8AC66B-69C7-4829-8F28-E74AD877D5AA}" type="slidenum">
              <a:rPr lang="en-US" altLang="en-US" smtClean="0">
                <a:solidFill>
                  <a:prstClr val="black">
                    <a:tint val="75000"/>
                  </a:prstClr>
                </a:solidFill>
                <a:latin typeface=".VnTime" panose="020B7200000000000000" pitchFamily="34" charset="0"/>
                <a:cs typeface="Arial" panose="020B0604020202020204" pitchFamily="34" charset="0"/>
              </a:rPr>
              <a:pPr fontAlgn="base">
                <a:spcBef>
                  <a:spcPct val="0"/>
                </a:spcBef>
                <a:spcAft>
                  <a:spcPct val="0"/>
                </a:spcAft>
              </a:pPr>
              <a:t>‹#›</a:t>
            </a:fld>
            <a:endParaRPr lang="en-US" altLang="en-US">
              <a:solidFill>
                <a:prstClr val="black">
                  <a:tint val="75000"/>
                </a:prstClr>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5976439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google.com.vn/imgres?imgurl=http://www.hanhtrinhviet.com.vn/UpLoads_BaiViet/upload/CongChiengTayNguyen03.jpg&amp;imgrefurl=http://hanhtrinhviet.com.vn/xemthongtindulich/?IDT=23&amp;IDN=66&amp;.=cong-chieng-tay-nguyen&amp;usg=__UTcs9-1OvJjcB8YnfMlvZkKchMQ=&amp;h=334&amp;w=450&amp;sz=48&amp;hl=vi&amp;start=1&amp;zoom=1&amp;tbnid=WeUN73EovNuY-M:&amp;tbnh=94&amp;tbnw=127&amp;prev=/images?q=cong+chieng+tay+nguyen&amp;um=1&amp;hl=vi&amp;sa=N&amp;rlz=1T4RNSN_enVN399VN399&amp;tbs=isch:1&amp;um=1&amp;itbs=1" TargetMode="External"/><Relationship Id="rId13" Type="http://schemas.openxmlformats.org/officeDocument/2006/relationships/hyperlink" Target="http://www.google.com.vn/imgres?imgurl=http://d2.violet.vn/uploads/thumbnails/blog/2431/entrythumb/1087942.jpg&amp;imgrefurl=http://huuthanh1972.violet.vn/entry/list/cat_id/1153891&amp;usg=__StHdTIQgGDNX_wuMR7vxbPqDliw=&amp;h=144&amp;w=150&amp;sz=27&amp;hl=vi&amp;start=12&amp;zoom=1&amp;tbnid=quCyZmLvwl-5NM:&amp;tbnh=92&amp;tbnw=96&amp;prev=/images?q=dan+krong-put&amp;um=1&amp;hl=vi&amp;sa=N&amp;rlz=1T4RNSN_enVN399VN399&amp;tbs=isch:1&amp;um=1&amp;itbs=1" TargetMode="External"/><Relationship Id="rId3" Type="http://schemas.openxmlformats.org/officeDocument/2006/relationships/hyperlink" Target="http://www.google.com.vn/imgres?imgurl=http://i298.photobucket.com/albums/mm254/xuki87/Meovang010.jpg&amp;imgrefurl=http://www.123mua.com.vn/xem?sp=ePZbVPaOED&amp;usg=__uPNiOxYJ9iKamFl3Rij8ryyB-SU=&amp;h=1024&amp;w=768&amp;sz=88&amp;hl=vi&amp;start=6&amp;zoom=1&amp;tbnid=xaf75mpliYzcqM:&amp;tbnh=150&amp;tbnw=113&amp;prev=/images?q=dan+to+rung&amp;um=1&amp;hl=vi&amp;rlz=1T4RNSN_enVN399VN399&amp;tbs=isch:1&amp;um=1&amp;itbs=1" TargetMode="External"/><Relationship Id="rId7" Type="http://schemas.openxmlformats.org/officeDocument/2006/relationships/image" Target="../media/image45.jpeg"/><Relationship Id="rId12" Type="http://schemas.openxmlformats.org/officeDocument/2006/relationships/image" Target="../media/image48.jpeg"/><Relationship Id="rId2" Type="http://schemas.openxmlformats.org/officeDocument/2006/relationships/notesSlide" Target="../notesSlides/notesSlide4.xml"/><Relationship Id="rId16"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hyperlink" Target="http://www.google.com.vn/imgres?imgurl=http://www.idecaf.gov.vn/dulieu/khamphavanhoa/dan%20da.jpg&amp;imgrefurl=http://www.idecaf.gov.vn/detail.php?lang=vi&amp;id=7&amp;conid=27&amp;ndid=595&amp;p=news&amp;usg=__qzgCR17VDNt-5S6ipHiImOkmJKI=&amp;h=251&amp;w=400&amp;sz=28&amp;hl=vi&amp;start=1&amp;zoom=1&amp;tbnid=yycarYGT7nS_bM:&amp;tbnh=78&amp;tbnw=124&amp;prev=/images?q=dan+da&amp;um=1&amp;hl=vi&amp;rlz=1T4RNSN_enVN399VN399&amp;tbs=isch:1&amp;um=1&amp;itbs=1" TargetMode="External"/><Relationship Id="rId5" Type="http://schemas.openxmlformats.org/officeDocument/2006/relationships/hyperlink" Target="http://www.google.com.vn/imgres?imgurl=http://s1.60s.com.vn/image/22009/22/NLD_3754.jpg&amp;imgrefurl=http://60s.com.vn/index/1971388/22022009.aspx&amp;usg=__OxlRUxoFCWAOdqV76o24y4IN7Bs=&amp;h=300&amp;w=400&amp;sz=52&amp;hl=vi&amp;start=7&amp;zoom=1&amp;tbnid=0D1odzv0GE-a8M:&amp;tbnh=93&amp;tbnw=124&amp;prev=/images?q=dan+to+rung&amp;um=1&amp;hl=vi&amp;rlz=1T4RNSN_enVN399VN399&amp;tbs=isch:1&amp;um=1&amp;itbs=1" TargetMode="External"/><Relationship Id="rId15" Type="http://schemas.openxmlformats.org/officeDocument/2006/relationships/hyperlink" Target="http://www.google.com.vn/imgres?imgurl=http://i282.photobucket.com/albums/kk259/nguyenvanquoc/DANKRONG-PUT.jpg&amp;imgrefurl=http://bongmac.vnweblogs.com/post/18720/251264&amp;usg=__YsscJAPlsj1eoamSaJP7iTQpQsQ=&amp;h=300&amp;w=400&amp;sz=34&amp;hl=vi&amp;start=3&amp;zoom=1&amp;tbnid=0V6STH6wEq4uDM:&amp;tbnh=93&amp;tbnw=124&amp;prev=/images?q=dan+krong-put&amp;um=1&amp;hl=vi&amp;sa=N&amp;rlz=1T4RNSN_enVN399VN399&amp;tbs=isch:1&amp;um=1&amp;itbs=1" TargetMode="External"/><Relationship Id="rId10" Type="http://schemas.openxmlformats.org/officeDocument/2006/relationships/image" Target="../media/image47.png"/><Relationship Id="rId4" Type="http://schemas.openxmlformats.org/officeDocument/2006/relationships/image" Target="../media/image43.jpeg"/><Relationship Id="rId9" Type="http://schemas.openxmlformats.org/officeDocument/2006/relationships/image" Target="../media/image46.jpeg"/><Relationship Id="rId14" Type="http://schemas.openxmlformats.org/officeDocument/2006/relationships/image" Target="../media/image4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941983" y="457200"/>
            <a:ext cx="8022033" cy="235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950" b="1">
                <a:latin typeface="Times New Roman" panose="02020603050405020304" pitchFamily="18" charset="0"/>
                <a:cs typeface="Times New Roman" panose="02020603050405020304" pitchFamily="18" charset="0"/>
              </a:rPr>
              <a:t>ỦY BAN NHÂN DÂN QUẬN LONG BIÊN</a:t>
            </a:r>
          </a:p>
          <a:p>
            <a:pPr algn="ctr"/>
            <a:r>
              <a:rPr lang="en-US" altLang="en-US" sz="1950" b="1">
                <a:latin typeface="Times New Roman" panose="02020603050405020304" pitchFamily="18" charset="0"/>
                <a:cs typeface="Times New Roman" panose="02020603050405020304" pitchFamily="18" charset="0"/>
              </a:rPr>
              <a:t>TRƯỜNG TIỂU HỌC ÁI MỘ B</a:t>
            </a:r>
          </a:p>
          <a:p>
            <a:pPr algn="ctr"/>
            <a:endParaRPr lang="en-US" altLang="en-US" sz="2600" b="1">
              <a:latin typeface="Times New Roman" panose="02020603050405020304" pitchFamily="18" charset="0"/>
              <a:cs typeface="Times New Roman" panose="02020603050405020304" pitchFamily="18" charset="0"/>
            </a:endParaRPr>
          </a:p>
          <a:p>
            <a:pPr algn="ctr"/>
            <a:endParaRPr lang="en-US" altLang="en-US" sz="2600" b="1">
              <a:latin typeface="Times New Roman" panose="02020603050405020304" pitchFamily="18" charset="0"/>
              <a:cs typeface="Times New Roman" panose="02020603050405020304" pitchFamily="18" charset="0"/>
            </a:endParaRPr>
          </a:p>
          <a:p>
            <a:pPr algn="ctr"/>
            <a:r>
              <a:rPr lang="en-US" altLang="en-US" sz="2600" b="1">
                <a:solidFill>
                  <a:srgbClr val="FF0000"/>
                </a:solidFill>
                <a:latin typeface="Times New Roman" panose="02020603050405020304" pitchFamily="18" charset="0"/>
                <a:cs typeface="Times New Roman" panose="02020603050405020304" pitchFamily="18" charset="0"/>
              </a:rPr>
              <a:t>PHÂN MÔN: ĐỊA LÍ</a:t>
            </a:r>
          </a:p>
          <a:p>
            <a:pPr algn="ctr"/>
            <a:r>
              <a:rPr lang="vi-VN" altLang="en-US" sz="3033" b="1">
                <a:solidFill>
                  <a:srgbClr val="FF0000"/>
                </a:solidFill>
                <a:latin typeface="Times New Roman" panose="02020603050405020304" pitchFamily="18" charset="0"/>
                <a:cs typeface="Times New Roman" panose="02020603050405020304" pitchFamily="18" charset="0"/>
              </a:rPr>
              <a:t>BÀI 6: MỘT SỐ DÂN TỘC Ở TÂY NGUYÊN</a:t>
            </a:r>
          </a:p>
        </p:txBody>
      </p:sp>
      <p:pic>
        <p:nvPicPr>
          <p:cNvPr id="5123" name="Picture 8" descr="http://previews.123rf.com/images/yuyuyi/yuyuyi1209/yuyuyi120900222/15452353-Multicultural-children-and-banner--Stock-Vector-children-school-holding.jpg"/>
          <p:cNvPicPr>
            <a:picLocks noChangeAspect="1" noChangeArrowheads="1"/>
          </p:cNvPicPr>
          <p:nvPr/>
        </p:nvPicPr>
        <p:blipFill>
          <a:blip r:embed="rId2">
            <a:extLst>
              <a:ext uri="{28A0092B-C50C-407E-A947-70E740481C1C}">
                <a14:useLocalDpi xmlns:a14="http://schemas.microsoft.com/office/drawing/2010/main" val="0"/>
              </a:ext>
            </a:extLst>
          </a:blip>
          <a:srcRect t="49277"/>
          <a:stretch>
            <a:fillRect/>
          </a:stretch>
        </p:blipFill>
        <p:spPr bwMode="auto">
          <a:xfrm>
            <a:off x="1238250" y="4512469"/>
            <a:ext cx="74295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204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309380" y="139912"/>
            <a:ext cx="6857999" cy="1143000"/>
          </a:xfrm>
          <a:prstGeom prst="cloudCallout">
            <a:avLst>
              <a:gd name="adj1" fmla="val -58770"/>
              <a:gd name="adj2" fmla="val 393611"/>
            </a:avLst>
          </a:prstGeom>
          <a:solidFill>
            <a:schemeClr val="accent3">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b="1" dirty="0" err="1">
                <a:solidFill>
                  <a:schemeClr val="tx1"/>
                </a:solidFill>
                <a:latin typeface="Times New Roman" panose="02020603050405020304" pitchFamily="18" charset="0"/>
                <a:cs typeface="Times New Roman" panose="02020603050405020304" pitchFamily="18" charset="0"/>
              </a:rPr>
              <a:t>Kể</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tên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một</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số</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dân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tộc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sống</a:t>
            </a:r>
            <a:r>
              <a:rPr lang="en-US" altLang="en-US" sz="2800" b="1" dirty="0">
                <a:solidFill>
                  <a:schemeClr val="tx1"/>
                </a:solidFill>
                <a:latin typeface="Times New Roman" panose="02020603050405020304" pitchFamily="18" charset="0"/>
                <a:cs typeface="Times New Roman" panose="02020603050405020304" pitchFamily="18" charset="0"/>
              </a:rPr>
              <a:t> ở </a:t>
            </a:r>
            <a:r>
              <a:rPr lang="en-US" altLang="en-US" sz="2800" b="1" dirty="0" err="1">
                <a:solidFill>
                  <a:schemeClr val="tx1"/>
                </a:solidFill>
                <a:latin typeface="Times New Roman" panose="02020603050405020304" pitchFamily="18" charset="0"/>
                <a:cs typeface="Times New Roman" panose="02020603050405020304" pitchFamily="18" charset="0"/>
              </a:rPr>
              <a:t>Tây</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Nguyên</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9077"/>
            <a:ext cx="2370778" cy="1973580"/>
          </a:xfrm>
          <a:prstGeom prst="rect">
            <a:avLst/>
          </a:prstGeom>
        </p:spPr>
      </p:pic>
      <p:grpSp>
        <p:nvGrpSpPr>
          <p:cNvPr id="9" name="Group 8"/>
          <p:cNvGrpSpPr/>
          <p:nvPr/>
        </p:nvGrpSpPr>
        <p:grpSpPr>
          <a:xfrm>
            <a:off x="243840" y="1291167"/>
            <a:ext cx="1584960" cy="2438400"/>
            <a:chOff x="3810000" y="3200400"/>
            <a:chExt cx="1584960" cy="2438400"/>
          </a:xfrm>
        </p:grpSpPr>
        <p:pic>
          <p:nvPicPr>
            <p:cNvPr id="7" name="Picture 6" descr="13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200400"/>
              <a:ext cx="1584960" cy="1981199"/>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3962400" y="5207913"/>
              <a:ext cx="11576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en-US" sz="2200" b="1">
                  <a:latin typeface="Times New Roman" panose="02020603050405020304" pitchFamily="18" charset="0"/>
                  <a:cs typeface="Times New Roman" panose="02020603050405020304" pitchFamily="18" charset="0"/>
                </a:rPr>
                <a:t> Gia-rai</a:t>
              </a:r>
              <a:endParaRPr lang="en-US" altLang="en-US" sz="2200" b="1">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2057401" y="1316567"/>
            <a:ext cx="1615716" cy="2386686"/>
            <a:chOff x="2057400" y="1316567"/>
            <a:chExt cx="1615716" cy="2386686"/>
          </a:xfrm>
        </p:grpSpPr>
        <p:pic>
          <p:nvPicPr>
            <p:cNvPr id="10" name="Picture 7" descr="13x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316567"/>
              <a:ext cx="1615716" cy="190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8"/>
            <p:cNvSpPr>
              <a:spLocks noChangeArrowheads="1"/>
            </p:cNvSpPr>
            <p:nvPr/>
          </p:nvSpPr>
          <p:spPr bwMode="auto">
            <a:xfrm>
              <a:off x="2370778" y="3272366"/>
              <a:ext cx="8194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en-US" sz="2200" b="1">
                  <a:latin typeface="Times New Roman" panose="02020603050405020304" pitchFamily="18" charset="0"/>
                  <a:cs typeface="Times New Roman" panose="02020603050405020304" pitchFamily="18" charset="0"/>
                </a:rPr>
                <a:t>Ê- đê</a:t>
              </a:r>
              <a:endParaRPr lang="en-US" altLang="en-US" sz="2200" b="1">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3962401" y="1371601"/>
            <a:ext cx="1447800" cy="2269522"/>
            <a:chOff x="4072171" y="-111435"/>
            <a:chExt cx="1447800" cy="2269522"/>
          </a:xfrm>
        </p:grpSpPr>
        <p:pic>
          <p:nvPicPr>
            <p:cNvPr id="14" name="Picture 10" descr="13x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2171" y="-111435"/>
              <a:ext cx="14478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p:cNvSpPr>
              <a:spLocks noChangeArrowheads="1"/>
            </p:cNvSpPr>
            <p:nvPr/>
          </p:nvSpPr>
          <p:spPr bwMode="auto">
            <a:xfrm>
              <a:off x="4176333" y="1727200"/>
              <a:ext cx="12346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en-US" sz="2200" b="1" dirty="0" err="1">
                  <a:latin typeface="Times New Roman" panose="02020603050405020304" pitchFamily="18" charset="0"/>
                  <a:cs typeface="Times New Roman" panose="02020603050405020304" pitchFamily="18" charset="0"/>
                </a:rPr>
                <a:t>Xơ-đăng</a:t>
              </a:r>
              <a:endParaRPr lang="en-US" altLang="en-US" sz="2200" b="1" dirty="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5562601" y="1341542"/>
            <a:ext cx="1600200" cy="2206930"/>
            <a:chOff x="6553200" y="0"/>
            <a:chExt cx="2590800" cy="4042840"/>
          </a:xfrm>
        </p:grpSpPr>
        <p:pic>
          <p:nvPicPr>
            <p:cNvPr id="17" name="Picture 12" descr="P8-9-10-X07-1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0"/>
              <a:ext cx="2590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9"/>
            <p:cNvSpPr>
              <a:spLocks noChangeArrowheads="1"/>
            </p:cNvSpPr>
            <p:nvPr/>
          </p:nvSpPr>
          <p:spPr bwMode="auto">
            <a:xfrm>
              <a:off x="7170056" y="3253505"/>
              <a:ext cx="1466885" cy="78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en-US" sz="2200" b="1" dirty="0" err="1">
                  <a:latin typeface="Times New Roman" panose="02020603050405020304" pitchFamily="18" charset="0"/>
                  <a:cs typeface="Times New Roman" panose="02020603050405020304" pitchFamily="18" charset="0"/>
                </a:rPr>
                <a:t>Ba-na</a:t>
              </a:r>
              <a:endParaRPr lang="en-US" altLang="en-US" sz="2200" b="1" dirty="0">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1828800" y="3843951"/>
            <a:ext cx="1524000" cy="2378137"/>
            <a:chOff x="0" y="3657598"/>
            <a:chExt cx="2632792" cy="3704043"/>
          </a:xfrm>
        </p:grpSpPr>
        <p:pic>
          <p:nvPicPr>
            <p:cNvPr id="20" name="Picture 10" descr="dan-toc-Mong3110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657598"/>
              <a:ext cx="2632792" cy="305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1"/>
            <p:cNvSpPr>
              <a:spLocks noChangeArrowheads="1"/>
            </p:cNvSpPr>
            <p:nvPr/>
          </p:nvSpPr>
          <p:spPr bwMode="auto">
            <a:xfrm>
              <a:off x="533400" y="6690517"/>
              <a:ext cx="1537500" cy="67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en-US" sz="2200" b="1" dirty="0" err="1">
                  <a:latin typeface="Times New Roman" panose="02020603050405020304" pitchFamily="18" charset="0"/>
                  <a:cs typeface="Times New Roman" panose="02020603050405020304" pitchFamily="18" charset="0"/>
                </a:rPr>
                <a:t>Mông</a:t>
              </a:r>
              <a:endParaRPr lang="en-US" altLang="en-US" sz="2200" b="1" dirty="0">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7391401" y="1447800"/>
            <a:ext cx="1447800" cy="2057400"/>
            <a:chOff x="4343400" y="3362808"/>
            <a:chExt cx="1447800" cy="2057400"/>
          </a:xfrm>
        </p:grpSpPr>
        <p:pic>
          <p:nvPicPr>
            <p:cNvPr id="23" name="Picture 14" descr="nu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3362808"/>
              <a:ext cx="1447800" cy="166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6"/>
            <p:cNvSpPr>
              <a:spLocks noChangeArrowheads="1"/>
            </p:cNvSpPr>
            <p:nvPr/>
          </p:nvSpPr>
          <p:spPr bwMode="auto">
            <a:xfrm>
              <a:off x="4495800" y="4989321"/>
              <a:ext cx="1219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en-US" sz="2200" b="1" dirty="0" err="1">
                  <a:latin typeface="Times New Roman" panose="02020603050405020304" pitchFamily="18" charset="0"/>
                  <a:cs typeface="Times New Roman" panose="02020603050405020304" pitchFamily="18" charset="0"/>
                </a:rPr>
                <a:t>Nùng</a:t>
              </a:r>
              <a:endParaRPr lang="en-US" altLang="en-US" sz="2200" b="1" dirty="0">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3959599" y="3843950"/>
            <a:ext cx="2136401" cy="2404450"/>
            <a:chOff x="3959600" y="3843950"/>
            <a:chExt cx="2136400" cy="2404450"/>
          </a:xfrm>
        </p:grpSpPr>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9600" y="3843950"/>
              <a:ext cx="2136400" cy="1947250"/>
            </a:xfrm>
            <a:prstGeom prst="rect">
              <a:avLst/>
            </a:prstGeom>
          </p:spPr>
        </p:pic>
        <p:sp>
          <p:nvSpPr>
            <p:cNvPr id="27" name="Rectangle 11"/>
            <p:cNvSpPr>
              <a:spLocks noChangeArrowheads="1"/>
            </p:cNvSpPr>
            <p:nvPr/>
          </p:nvSpPr>
          <p:spPr bwMode="auto">
            <a:xfrm>
              <a:off x="4738381" y="5817513"/>
              <a:ext cx="6543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en-US" sz="2200" b="1" dirty="0" err="1">
                  <a:latin typeface="Times New Roman" panose="02020603050405020304" pitchFamily="18" charset="0"/>
                  <a:cs typeface="Times New Roman" panose="02020603050405020304" pitchFamily="18" charset="0"/>
                </a:rPr>
                <a:t>Tày</a:t>
              </a:r>
              <a:endParaRPr lang="en-US" altLang="en-US" sz="2200" b="1" dirty="0">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6542802" y="3707912"/>
            <a:ext cx="1762998" cy="2692888"/>
            <a:chOff x="6542802" y="3707912"/>
            <a:chExt cx="1762998" cy="2692888"/>
          </a:xfrm>
        </p:grpSpPr>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42802" y="3707912"/>
              <a:ext cx="1762998" cy="2235065"/>
            </a:xfrm>
            <a:prstGeom prst="rect">
              <a:avLst/>
            </a:prstGeom>
          </p:spPr>
        </p:pic>
        <p:sp>
          <p:nvSpPr>
            <p:cNvPr id="29" name="Rectangle 11"/>
            <p:cNvSpPr>
              <a:spLocks noChangeArrowheads="1"/>
            </p:cNvSpPr>
            <p:nvPr/>
          </p:nvSpPr>
          <p:spPr bwMode="auto">
            <a:xfrm>
              <a:off x="6934201" y="5969913"/>
              <a:ext cx="7970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en-US" sz="2200" b="1" dirty="0" err="1">
                  <a:latin typeface="Times New Roman" panose="02020603050405020304" pitchFamily="18" charset="0"/>
                  <a:cs typeface="Times New Roman" panose="02020603050405020304" pitchFamily="18" charset="0"/>
                </a:rPr>
                <a:t>Kinh</a:t>
              </a:r>
              <a:endParaRPr lang="en-US" altLang="en-US" sz="22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8702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randombar(horizontal)">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2193298" y="2820990"/>
            <a:ext cx="838200" cy="432329"/>
          </a:xfrm>
        </p:spPr>
        <p:txBody>
          <a:bodyPr/>
          <a:lstStyle/>
          <a:p>
            <a:pPr marL="0" indent="0">
              <a:buFontTx/>
              <a:buNone/>
            </a:pPr>
            <a:r>
              <a:rPr lang="en-US" altLang="en-US" sz="2200" b="1" dirty="0">
                <a:latin typeface="Times New Roman" panose="02020603050405020304" pitchFamily="18" charset="0"/>
                <a:cs typeface="Times New Roman" panose="02020603050405020304" pitchFamily="18" charset="0"/>
              </a:rPr>
              <a:t>Dao</a:t>
            </a:r>
          </a:p>
        </p:txBody>
      </p:sp>
      <p:sp>
        <p:nvSpPr>
          <p:cNvPr id="6147" name="AutoShape 2" descr="Káº¿t quáº£ hÃ¬nh áº£nh cho hÃ¬nh áº£nh dÃ¢n tá»c thÃ¡i"/>
          <p:cNvSpPr>
            <a:spLocks noChangeAspect="1" noChangeArrowheads="1"/>
          </p:cNvSpPr>
          <p:nvPr/>
        </p:nvSpPr>
        <p:spPr bwMode="auto">
          <a:xfrm>
            <a:off x="495300" y="122238"/>
            <a:ext cx="33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endParaRPr lang="en-US" altLang="en-US" sz="1800">
              <a:latin typeface=".VnTime" pitchFamily="34" charset="0"/>
              <a:cs typeface="Arial" pitchFamily="34" charset="0"/>
            </a:endParaRPr>
          </a:p>
        </p:txBody>
      </p:sp>
      <p:pic>
        <p:nvPicPr>
          <p:cNvPr id="6148" name="Picture 5" descr="Káº¿t quáº£ hÃ¬nh áº£nh cho hÃ¬nh áº£nh dÃ¢n tá»c d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198438"/>
            <a:ext cx="2481592"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4964772" y="300038"/>
            <a:ext cx="2620963" cy="2825750"/>
            <a:chOff x="4891087" y="122238"/>
            <a:chExt cx="2620963" cy="2825750"/>
          </a:xfrm>
        </p:grpSpPr>
        <p:pic>
          <p:nvPicPr>
            <p:cNvPr id="6149" name="Picture 3" descr="Káº¿t quáº£ hÃ¬nh áº£nh cho hÃ¬nh áº£nh dÃ¢n tá»c má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087" y="122238"/>
              <a:ext cx="2620963"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6026150" y="2643188"/>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200" b="1" kern="0">
                  <a:latin typeface="Times New Roman" panose="02020603050405020304" pitchFamily="18" charset="0"/>
                  <a:cs typeface="Times New Roman" panose="02020603050405020304" pitchFamily="18" charset="0"/>
                </a:rPr>
                <a:t>Mạ </a:t>
              </a:r>
            </a:p>
          </p:txBody>
        </p:sp>
      </p:grpSp>
      <p:grpSp>
        <p:nvGrpSpPr>
          <p:cNvPr id="3" name="Group 2"/>
          <p:cNvGrpSpPr/>
          <p:nvPr/>
        </p:nvGrpSpPr>
        <p:grpSpPr>
          <a:xfrm>
            <a:off x="157033" y="3581403"/>
            <a:ext cx="2946003" cy="3047999"/>
            <a:chOff x="157032" y="3581401"/>
            <a:chExt cx="2946003" cy="3047999"/>
          </a:xfrm>
        </p:grpSpPr>
        <p:pic>
          <p:nvPicPr>
            <p:cNvPr id="6151" name="Picture 1" descr="Káº¿t quáº£ hÃ¬nh áº£nh cho hÃ¬nh áº£nh dÃ¢n tá»c thÃ¡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32" y="3581401"/>
              <a:ext cx="294600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bwMode="auto">
            <a:xfrm>
              <a:off x="990600" y="6313487"/>
              <a:ext cx="8890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200" b="1" kern="0" dirty="0" err="1">
                  <a:latin typeface="Times New Roman" panose="02020603050405020304" pitchFamily="18" charset="0"/>
                  <a:cs typeface="Times New Roman" panose="02020603050405020304" pitchFamily="18" charset="0"/>
                </a:rPr>
                <a:t>Thái</a:t>
              </a:r>
              <a:endParaRPr lang="en-US" sz="2200" b="1" kern="0"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3352800" y="3572934"/>
            <a:ext cx="2581408" cy="3056466"/>
            <a:chOff x="3352800" y="3572934"/>
            <a:chExt cx="2581408" cy="3056466"/>
          </a:xfrm>
        </p:grpSpPr>
        <p:pic>
          <p:nvPicPr>
            <p:cNvPr id="6153" name="Picture 7" descr="Káº¿t quáº£ hÃ¬nh áº£nh cho hÃ¬nh áº£nh dÃ¢n tá»c cá» h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572934"/>
              <a:ext cx="2581408" cy="267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4038600" y="6324600"/>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200" b="1" kern="0" dirty="0" err="1">
                  <a:latin typeface="Times New Roman" panose="02020603050405020304" pitchFamily="18" charset="0"/>
                  <a:cs typeface="Times New Roman" panose="02020603050405020304" pitchFamily="18" charset="0"/>
                </a:rPr>
                <a:t>Cờ</a:t>
              </a:r>
              <a:r>
                <a:rPr lang="en-US" sz="2200" b="1" kern="0" dirty="0">
                  <a:latin typeface="Times New Roman" panose="02020603050405020304" pitchFamily="18" charset="0"/>
                  <a:cs typeface="Times New Roman" panose="02020603050405020304" pitchFamily="18" charset="0"/>
                </a:rPr>
                <a:t> Ho</a:t>
              </a:r>
            </a:p>
          </p:txBody>
        </p:sp>
      </p:grpSp>
      <p:grpSp>
        <p:nvGrpSpPr>
          <p:cNvPr id="5" name="Group 4"/>
          <p:cNvGrpSpPr/>
          <p:nvPr/>
        </p:nvGrpSpPr>
        <p:grpSpPr>
          <a:xfrm>
            <a:off x="6275254" y="3581403"/>
            <a:ext cx="2944946" cy="2971799"/>
            <a:chOff x="6275254" y="3581401"/>
            <a:chExt cx="2944946" cy="2971799"/>
          </a:xfrm>
        </p:grpSpPr>
        <p:pic>
          <p:nvPicPr>
            <p:cNvPr id="6155" name="Picture 9" descr="Káº¿t quáº£ hÃ¬nh áº£nh cho hÃ¬nh áº£nh dÃ¢n tá»c chu r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5254" y="3581401"/>
              <a:ext cx="2944946"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bwMode="auto">
            <a:xfrm>
              <a:off x="7086600" y="6248400"/>
              <a:ext cx="148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200" b="1" kern="0" dirty="0">
                  <a:latin typeface="Times New Roman" panose="02020603050405020304" pitchFamily="18" charset="0"/>
                  <a:cs typeface="Times New Roman" panose="02020603050405020304" pitchFamily="18" charset="0"/>
                </a:rPr>
                <a:t>Chu Ru</a:t>
              </a:r>
            </a:p>
          </p:txBody>
        </p:sp>
      </p:grpSp>
    </p:spTree>
    <p:extLst>
      <p:ext uri="{BB962C8B-B14F-4D97-AF65-F5344CB8AC3E}">
        <p14:creationId xmlns:p14="http://schemas.microsoft.com/office/powerpoint/2010/main" val="274617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randombar(horizontal)">
                                      <p:cBhvr>
                                        <p:cTn id="7" dur="500"/>
                                        <p:tgtEl>
                                          <p:spTgt spid="614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randombar(horizontal)">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9077"/>
            <a:ext cx="2370778" cy="1973580"/>
          </a:xfrm>
          <a:prstGeom prst="rect">
            <a:avLst/>
          </a:prstGeom>
        </p:spPr>
      </p:pic>
      <p:sp>
        <p:nvSpPr>
          <p:cNvPr id="6" name="Rounded Rectangular Callout 5"/>
          <p:cNvSpPr/>
          <p:nvPr/>
        </p:nvSpPr>
        <p:spPr>
          <a:xfrm>
            <a:off x="1371600" y="838200"/>
            <a:ext cx="6858001" cy="1143000"/>
          </a:xfrm>
          <a:prstGeom prst="wedgeRoundRectCallout">
            <a:avLst>
              <a:gd name="adj1" fmla="val -59105"/>
              <a:gd name="adj2" fmla="val 128426"/>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b="1" dirty="0" err="1">
                <a:solidFill>
                  <a:schemeClr val="tx1"/>
                </a:solidFill>
                <a:latin typeface="Times New Roman" panose="02020603050405020304" pitchFamily="18" charset="0"/>
                <a:cs typeface="Times New Roman" panose="02020603050405020304" pitchFamily="18" charset="0"/>
              </a:rPr>
              <a:t>Khi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nhắc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đến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Tây</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Nguyên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người</a:t>
            </a:r>
            <a:r>
              <a:rPr lang="en-US" altLang="en-US" sz="2800" b="1" dirty="0">
                <a:solidFill>
                  <a:schemeClr val="tx1"/>
                </a:solidFill>
                <a:latin typeface="Times New Roman" panose="02020603050405020304" pitchFamily="18" charset="0"/>
                <a:cs typeface="Times New Roman" panose="02020603050405020304" pitchFamily="18" charset="0"/>
              </a:rPr>
              <a:t> ta </a:t>
            </a:r>
            <a:r>
              <a:rPr lang="en-US" altLang="en-US" sz="2800" b="1" dirty="0" err="1">
                <a:solidFill>
                  <a:schemeClr val="tx1"/>
                </a:solidFill>
                <a:latin typeface="Times New Roman" panose="02020603050405020304" pitchFamily="18" charset="0"/>
                <a:cs typeface="Times New Roman" panose="02020603050405020304" pitchFamily="18" charset="0"/>
              </a:rPr>
              <a:t>thường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gọi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là</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vùng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gì</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Vì</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sao</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lại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gọi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như</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vậy</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sp>
        <p:nvSpPr>
          <p:cNvPr id="4" name="Rounded Rectangular Callout 3"/>
          <p:cNvSpPr/>
          <p:nvPr/>
        </p:nvSpPr>
        <p:spPr>
          <a:xfrm>
            <a:off x="2133600" y="3048000"/>
            <a:ext cx="7399979" cy="2971800"/>
          </a:xfrm>
          <a:prstGeom prst="wedgeRoundRectCallout">
            <a:avLst>
              <a:gd name="adj1" fmla="val -20972"/>
              <a:gd name="adj2" fmla="val 46826"/>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en-US" sz="2800" dirty="0" err="1">
                <a:solidFill>
                  <a:srgbClr val="FF0000"/>
                </a:solidFill>
                <a:latin typeface="Times New Roman" panose="02020603050405020304" pitchFamily="18" charset="0"/>
                <a:cs typeface="Times New Roman" panose="02020603050405020304" pitchFamily="18" charset="0"/>
              </a:rPr>
              <a:t>Khi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nhắc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đến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Tây</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Nguyên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người</a:t>
            </a:r>
            <a:r>
              <a:rPr lang="en-US" altLang="en-US" sz="2800" dirty="0">
                <a:solidFill>
                  <a:srgbClr val="FF0000"/>
                </a:solidFill>
                <a:latin typeface="Times New Roman" panose="02020603050405020304" pitchFamily="18" charset="0"/>
                <a:cs typeface="Times New Roman" panose="02020603050405020304" pitchFamily="18" charset="0"/>
              </a:rPr>
              <a:t> ta </a:t>
            </a:r>
            <a:r>
              <a:rPr lang="en-US" altLang="en-US" sz="2800" dirty="0" err="1">
                <a:solidFill>
                  <a:srgbClr val="FF0000"/>
                </a:solidFill>
                <a:latin typeface="Times New Roman" panose="02020603050405020304" pitchFamily="18" charset="0"/>
                <a:cs typeface="Times New Roman" panose="02020603050405020304" pitchFamily="18" charset="0"/>
              </a:rPr>
              <a:t>thường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gọi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vùng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kinh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tế</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Vì</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đây</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vùng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phát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triển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đang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cần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nhiều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người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đến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khai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hoang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mở</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rộng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phát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triển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thêm</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0597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1250" y="2971800"/>
            <a:ext cx="8001000" cy="1307537"/>
          </a:xfrm>
          <a:prstGeom prst="rect">
            <a:avLst/>
          </a:prstGeom>
        </p:spPr>
        <p:txBody>
          <a:bodyPr wrap="square">
            <a:spAutoFit/>
          </a:bodyPr>
          <a:lstStyle/>
          <a:p>
            <a:pPr>
              <a:lnSpc>
                <a:spcPct val="150000"/>
              </a:lnSpc>
            </a:pPr>
            <a:r>
              <a:rPr lang="nl-NL" sz="2800" dirty="0">
                <a:solidFill>
                  <a:srgbClr val="FF0000"/>
                </a:solidFill>
                <a:latin typeface="Times New Roman" panose="02020603050405020304" pitchFamily="18" charset="0"/>
                <a:cs typeface="Times New Roman" panose="02020603050405020304" pitchFamily="18" charset="0"/>
              </a:rPr>
              <a:t>    Mỗi dân tộc ở Tây Nguyên có những đặc điểm riêng biệt như tiếng nói, tập quán, một số nét văn hoá.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1143000" y="457200"/>
            <a:ext cx="7467600" cy="2057400"/>
          </a:xfrm>
          <a:prstGeom prst="cloudCallout">
            <a:avLst>
              <a:gd name="adj1" fmla="val -54791"/>
              <a:gd name="adj2" fmla="val 334721"/>
            </a:avLst>
          </a:prstGeom>
          <a:solidFill>
            <a:srgbClr val="FFDDD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800" b="1" dirty="0">
                <a:solidFill>
                  <a:srgbClr val="000000"/>
                </a:solidFill>
                <a:latin typeface="Times New Roman" panose="02020603050405020304" pitchFamily="18" charset="0"/>
                <a:cs typeface="Times New Roman" panose="02020603050405020304" pitchFamily="18" charset="0"/>
              </a:rPr>
              <a:t>Mỗi dân tộc ở Tây Nguyên có những đặc điểm gì riêng biệt?</a:t>
            </a:r>
            <a:endParaRPr lang="en-US" sz="2800" b="1" dirty="0">
              <a:solidFill>
                <a:srgbClr val="00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5500"/>
            <a:ext cx="2222500" cy="2222500"/>
          </a:xfrm>
          <a:prstGeom prst="rect">
            <a:avLst/>
          </a:prstGeom>
        </p:spPr>
      </p:pic>
    </p:spTree>
    <p:extLst>
      <p:ext uri="{BB962C8B-B14F-4D97-AF65-F5344CB8AC3E}">
        <p14:creationId xmlns:p14="http://schemas.microsoft.com/office/powerpoint/2010/main" val="304736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35500"/>
            <a:ext cx="2222500" cy="2222500"/>
          </a:xfrm>
          <a:prstGeom prst="rect">
            <a:avLst/>
          </a:prstGeom>
        </p:spPr>
      </p:pic>
      <p:sp>
        <p:nvSpPr>
          <p:cNvPr id="7" name="Rounded Rectangular Callout 6"/>
          <p:cNvSpPr/>
          <p:nvPr/>
        </p:nvSpPr>
        <p:spPr>
          <a:xfrm>
            <a:off x="1219200" y="533400"/>
            <a:ext cx="7543800" cy="1066800"/>
          </a:xfrm>
          <a:prstGeom prst="wedgeRoundRectCallout">
            <a:avLst>
              <a:gd name="adj1" fmla="val -54615"/>
              <a:gd name="adj2" fmla="val 103770"/>
              <a:gd name="adj3" fmla="val 16667"/>
            </a:avLst>
          </a:prstGeom>
          <a:solidFill>
            <a:srgbClr val="D1F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i="1" dirty="0">
                <a:solidFill>
                  <a:schemeClr val="tx1"/>
                </a:solidFill>
                <a:latin typeface="Times New Roman" panose="02020603050405020304" pitchFamily="18" charset="0"/>
                <a:cs typeface="Times New Roman" panose="02020603050405020304" pitchFamily="18" charset="0"/>
              </a:rPr>
              <a:t>Để Tây Nguyên ngày càng giàu đẹp, nhà nước cùng các dân tộc ở đây đã và đang làm gì?</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762000" y="2362200"/>
            <a:ext cx="8686800" cy="2031325"/>
          </a:xfrm>
          <a:prstGeom prst="rect">
            <a:avLst/>
          </a:prstGeom>
        </p:spPr>
        <p:txBody>
          <a:bodyPr wrap="square">
            <a:spAutoFit/>
          </a:bodyPr>
          <a:lstStyle/>
          <a:p>
            <a:pPr>
              <a:lnSpc>
                <a:spcPct val="150000"/>
              </a:lnSpc>
            </a:pPr>
            <a:r>
              <a:rPr lang="nl-NL" sz="2800" dirty="0">
                <a:solidFill>
                  <a:srgbClr val="FF0000"/>
                </a:solidFill>
                <a:latin typeface="Times New Roman" panose="02020603050405020304" pitchFamily="18" charset="0"/>
                <a:cs typeface="Times New Roman" panose="02020603050405020304" pitchFamily="18" charset="0"/>
              </a:rPr>
              <a:t>    Để Tây Nguyên ngày càng giàu đẹp, nhà nước cùng các dân tộc ở đây đã và đang cùng chung sức xây dựng Tây Nguyên giàu đẹp hơn. </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64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Rectangle 2"/>
          <p:cNvSpPr/>
          <p:nvPr/>
        </p:nvSpPr>
        <p:spPr>
          <a:xfrm>
            <a:off x="3843868" y="1503402"/>
            <a:ext cx="2286000" cy="523220"/>
          </a:xfrm>
          <a:prstGeom prst="rect">
            <a:avLst/>
          </a:prstGeom>
        </p:spPr>
        <p:txBody>
          <a:bodyPr wrap="square">
            <a:spAutoFit/>
          </a:bodyPr>
          <a:lstStyle/>
          <a:p>
            <a:r>
              <a:rPr lang="en-US" sz="2800" b="1" dirty="0">
                <a:solidFill>
                  <a:srgbClr val="FF0000"/>
                </a:solidFill>
                <a:latin typeface="Times New Roman" panose="02020603050405020304" pitchFamily="18" charset="0"/>
                <a:ea typeface="+mj-ea"/>
                <a:cs typeface="Times New Roman" panose="02020603050405020304" pitchFamily="18" charset="0"/>
              </a:rPr>
              <a:t>KẾT LUẬN: </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1295400" y="2362200"/>
            <a:ext cx="6781800" cy="1815882"/>
          </a:xfrm>
          <a:prstGeom prst="rect">
            <a:avLst/>
          </a:prstGeom>
        </p:spPr>
        <p:txBody>
          <a:bodyPr wrap="square">
            <a:spAutoFit/>
          </a:bodyPr>
          <a:lstStyle/>
          <a:p>
            <a:pPr lvl="0" algn="just">
              <a:spcBef>
                <a:spcPct val="0"/>
              </a:spcBef>
            </a:pP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Mỗi</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dân</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tộc</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có</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một</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tiếng</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nói</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tập</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quán</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sinh</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hoạt</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riêng</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nhưng</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đều</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cùng</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chung</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sức</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xây</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dựng</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Tây</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Nguyên</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trở</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nên</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ngày</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càng</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giàu</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đẹp</a:t>
            </a:r>
            <a:r>
              <a:rPr lang="en-US" sz="2800" dirty="0">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val="2874277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42900" y="155713"/>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20000"/>
              </a:spcBef>
            </a:pPr>
            <a:r>
              <a:rPr lang="en-US" altLang="en-US" sz="2800" b="1" dirty="0">
                <a:solidFill>
                  <a:srgbClr val="0000FF"/>
                </a:solidFill>
                <a:cs typeface="Times New Roman" panose="02020603050405020304" pitchFamily="18" charset="0"/>
              </a:rPr>
              <a:t>2. </a:t>
            </a:r>
            <a:r>
              <a:rPr lang="en-US" altLang="en-US" sz="2800" b="1" dirty="0" err="1">
                <a:solidFill>
                  <a:srgbClr val="0000FF"/>
                </a:solidFill>
                <a:cs typeface="Times New Roman" panose="02020603050405020304" pitchFamily="18" charset="0"/>
              </a:rPr>
              <a:t>Nhà</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rông</a:t>
            </a:r>
            <a:r>
              <a:rPr lang="en-US" altLang="en-US" sz="2800" b="1" dirty="0">
                <a:solidFill>
                  <a:srgbClr val="0000FF"/>
                </a:solidFill>
                <a:cs typeface="Times New Roman" panose="02020603050405020304" pitchFamily="18" charset="0"/>
              </a:rPr>
              <a:t> ở </a:t>
            </a:r>
            <a:r>
              <a:rPr lang="en-US" altLang="en-US" sz="2800" b="1" dirty="0" err="1">
                <a:solidFill>
                  <a:srgbClr val="0000FF"/>
                </a:solidFill>
                <a:cs typeface="Times New Roman" panose="02020603050405020304" pitchFamily="18" charset="0"/>
              </a:rPr>
              <a:t>Tây</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Nguyên</a:t>
            </a:r>
            <a:r>
              <a:rPr lang="en-US" altLang="en-US" sz="2800" b="1" dirty="0">
                <a:solidFill>
                  <a:srgbClr val="0000FF"/>
                </a:solidFill>
                <a:cs typeface="Times New Roman" panose="02020603050405020304" pitchFamily="18" charset="0"/>
              </a:rPr>
              <a:t>.</a:t>
            </a:r>
          </a:p>
        </p:txBody>
      </p:sp>
      <p:pic>
        <p:nvPicPr>
          <p:cNvPr id="5" name="Picture 13" descr="nha ro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2400" y="3733801"/>
            <a:ext cx="2209800" cy="3048000"/>
          </a:xfrm>
          <a:noFill/>
        </p:spPr>
      </p:pic>
      <p:pic>
        <p:nvPicPr>
          <p:cNvPr id="6" name="Picture 7" descr="Káº¿t quáº£ hÃ¬nh áº£nh cho hÃ¬nh áº£nh nhÃ  rÃ´ng tÃ¢y nguyÃ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36431"/>
            <a:ext cx="9525000" cy="297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Káº¿t quáº£ hÃ¬nh áº£nh cho hÃ¬nh áº£nh nhÃ  rÃ´ng tÃ¢y nguyÃ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759200"/>
            <a:ext cx="42672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BA N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793068"/>
            <a:ext cx="28194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84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859536"/>
            <a:ext cx="7772400" cy="1692771"/>
          </a:xfrm>
          <a:prstGeom prst="rect">
            <a:avLst/>
          </a:prstGeom>
        </p:spPr>
        <p:txBody>
          <a:bodyPr wrap="square">
            <a:spAutoFit/>
          </a:bodyPr>
          <a:lstStyle/>
          <a:p>
            <a:pPr>
              <a:spcBef>
                <a:spcPts val="1200"/>
              </a:spcBef>
            </a:pPr>
            <a:r>
              <a:rPr lang="nl-NL" sz="2800" dirty="0">
                <a:latin typeface="Times New Roman" panose="02020603050405020304" pitchFamily="18" charset="0"/>
                <a:cs typeface="Times New Roman" panose="02020603050405020304" pitchFamily="18" charset="0"/>
              </a:rPr>
              <a:t>1. Mô tả đặc điểm nổi bật của nhà rông? </a:t>
            </a:r>
          </a:p>
          <a:p>
            <a:pPr marL="342900" indent="-342900">
              <a:spcBef>
                <a:spcPts val="1200"/>
              </a:spcBef>
              <a:buAutoNum type="arabicPeriod" startAt="2"/>
            </a:pPr>
            <a:r>
              <a:rPr lang="nl-NL" sz="2800" dirty="0">
                <a:latin typeface="Times New Roman" panose="02020603050405020304" pitchFamily="18" charset="0"/>
                <a:cs typeface="Times New Roman" panose="02020603050405020304" pitchFamily="18" charset="0"/>
              </a:rPr>
              <a:t>Nhà rông được dùng để làm gì?</a:t>
            </a:r>
          </a:p>
          <a:p>
            <a:pPr marL="342900" indent="-342900">
              <a:spcBef>
                <a:spcPts val="1200"/>
              </a:spcBef>
              <a:buFontTx/>
              <a:buAutoNum type="arabicPeriod" startAt="2"/>
            </a:pPr>
            <a:r>
              <a:rPr lang="nl-NL" sz="2800" dirty="0">
                <a:latin typeface="Times New Roman" panose="02020603050405020304" pitchFamily="18" charset="0"/>
                <a:cs typeface="Times New Roman" panose="02020603050405020304" pitchFamily="18" charset="0"/>
              </a:rPr>
              <a:t>Sự to, đẹp của nhà rông biểu hiện cho điều gì?</a:t>
            </a:r>
            <a:endParaRPr lang="en-US" sz="28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2768601" y="152400"/>
            <a:ext cx="3691467" cy="685800"/>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tx1"/>
                </a:solidFill>
                <a:latin typeface="Times New Roman" panose="02020603050405020304" pitchFamily="18" charset="0"/>
                <a:cs typeface="Times New Roman" panose="02020603050405020304" pitchFamily="18" charset="0"/>
              </a:rPr>
              <a:t>Thảo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luận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nhóm</a:t>
            </a:r>
            <a:endParaRPr lang="en-US" sz="2800" b="1" i="1" dirty="0">
              <a:solidFill>
                <a:schemeClr val="tx1"/>
              </a:solidFill>
              <a:latin typeface="Times New Roman" panose="02020603050405020304" pitchFamily="18" charset="0"/>
              <a:cs typeface="Times New Roman" panose="02020603050405020304" pitchFamily="18" charset="0"/>
            </a:endParaRPr>
          </a:p>
        </p:txBody>
      </p:sp>
      <p:pic>
        <p:nvPicPr>
          <p:cNvPr id="7" name="Picture 7" descr="Káº¿t quáº£ hÃ¬nh áº£nh cho hÃ¬nh áº£nh nhÃ  rÃ´ng tÃ¢y nguyÃ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66" y="2777071"/>
            <a:ext cx="6722533" cy="390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Káº¿t quáº£ hÃ¬nh áº£nh cho hÃ¬nh áº£nh nhÃ  rÃ´ng tÃ¢y nguyÃ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799" y="2810938"/>
            <a:ext cx="2971799" cy="374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73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nha ro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50802"/>
            <a:ext cx="7086600" cy="6705600"/>
          </a:xfrm>
          <a:noFill/>
        </p:spPr>
      </p:pic>
      <p:grpSp>
        <p:nvGrpSpPr>
          <p:cNvPr id="10" name="Group 9"/>
          <p:cNvGrpSpPr/>
          <p:nvPr/>
        </p:nvGrpSpPr>
        <p:grpSpPr>
          <a:xfrm>
            <a:off x="3352800" y="5562600"/>
            <a:ext cx="3657600" cy="575731"/>
            <a:chOff x="2286000" y="5425079"/>
            <a:chExt cx="3657600" cy="575731"/>
          </a:xfrm>
          <a:solidFill>
            <a:schemeClr val="bg1"/>
          </a:solidFill>
        </p:grpSpPr>
        <p:cxnSp>
          <p:nvCxnSpPr>
            <p:cNvPr id="6" name="Straight Arrow Connector 5"/>
            <p:cNvCxnSpPr/>
            <p:nvPr/>
          </p:nvCxnSpPr>
          <p:spPr>
            <a:xfrm flipV="1">
              <a:off x="2286000" y="5425079"/>
              <a:ext cx="3657600" cy="289922"/>
            </a:xfrm>
            <a:prstGeom prst="straightConnector1">
              <a:avLst/>
            </a:prstGeom>
            <a:grpFill/>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62300" y="5600700"/>
              <a:ext cx="762000" cy="400110"/>
            </a:xfrm>
            <a:prstGeom prst="rect">
              <a:avLst/>
            </a:prstGeom>
            <a:grpFill/>
          </p:spPr>
          <p:txBody>
            <a:bodyPr wrap="square" rtlCol="0">
              <a:spAutoFit/>
            </a:bodyPr>
            <a:lstStyle/>
            <a:p>
              <a:pPr algn="just"/>
              <a:r>
                <a:rPr lang="en-US" sz="2000" b="1" dirty="0">
                  <a:latin typeface="Arial" panose="020B0604020202020204" pitchFamily="34" charset="0"/>
                  <a:cs typeface="Arial" panose="020B0604020202020204" pitchFamily="34" charset="0"/>
                </a:rPr>
                <a:t>10m</a:t>
              </a:r>
            </a:p>
          </p:txBody>
        </p:sp>
      </p:grpSp>
      <p:grpSp>
        <p:nvGrpSpPr>
          <p:cNvPr id="11" name="Group 10"/>
          <p:cNvGrpSpPr/>
          <p:nvPr/>
        </p:nvGrpSpPr>
        <p:grpSpPr>
          <a:xfrm>
            <a:off x="533399" y="5844055"/>
            <a:ext cx="2667001" cy="499655"/>
            <a:chOff x="2286000" y="5715000"/>
            <a:chExt cx="2667001" cy="499655"/>
          </a:xfrm>
          <a:solidFill>
            <a:schemeClr val="bg1"/>
          </a:solidFill>
        </p:grpSpPr>
        <p:cxnSp>
          <p:nvCxnSpPr>
            <p:cNvPr id="12" name="Straight Arrow Connector 11"/>
            <p:cNvCxnSpPr/>
            <p:nvPr/>
          </p:nvCxnSpPr>
          <p:spPr>
            <a:xfrm>
              <a:off x="2286000" y="5715000"/>
              <a:ext cx="2667001" cy="8467"/>
            </a:xfrm>
            <a:prstGeom prst="straightConnector1">
              <a:avLst/>
            </a:prstGeom>
            <a:grpFill/>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05100" y="5814545"/>
              <a:ext cx="1181100" cy="400110"/>
            </a:xfrm>
            <a:prstGeom prst="rect">
              <a:avLst/>
            </a:prstGeom>
            <a:grpFill/>
          </p:spPr>
          <p:txBody>
            <a:bodyPr wrap="square" rtlCol="0">
              <a:spAutoFit/>
            </a:bodyPr>
            <a:lstStyle/>
            <a:p>
              <a:pPr algn="just"/>
              <a:r>
                <a:rPr lang="en-US" sz="2000" b="1" dirty="0">
                  <a:latin typeface="Arial" panose="020B0604020202020204" pitchFamily="34" charset="0"/>
                  <a:cs typeface="Arial" panose="020B0604020202020204" pitchFamily="34" charset="0"/>
                </a:rPr>
                <a:t>4 - 6m</a:t>
              </a:r>
            </a:p>
          </p:txBody>
        </p:sp>
      </p:grpSp>
      <p:grpSp>
        <p:nvGrpSpPr>
          <p:cNvPr id="17" name="Group 16"/>
          <p:cNvGrpSpPr/>
          <p:nvPr/>
        </p:nvGrpSpPr>
        <p:grpSpPr>
          <a:xfrm>
            <a:off x="457201" y="685800"/>
            <a:ext cx="2734732" cy="5657910"/>
            <a:chOff x="323851" y="5196479"/>
            <a:chExt cx="2734732" cy="5657910"/>
          </a:xfrm>
        </p:grpSpPr>
        <p:cxnSp>
          <p:nvCxnSpPr>
            <p:cNvPr id="18" name="Straight Arrow Connector 17"/>
            <p:cNvCxnSpPr/>
            <p:nvPr/>
          </p:nvCxnSpPr>
          <p:spPr>
            <a:xfrm>
              <a:off x="2582334" y="5196479"/>
              <a:ext cx="476249" cy="565791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3851" y="6491879"/>
              <a:ext cx="1447800" cy="461665"/>
            </a:xfrm>
            <a:prstGeom prst="rect">
              <a:avLst/>
            </a:prstGeom>
            <a:solidFill>
              <a:schemeClr val="bg1"/>
            </a:solid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15 – 16m</a:t>
              </a:r>
            </a:p>
          </p:txBody>
        </p:sp>
      </p:grpSp>
      <p:cxnSp>
        <p:nvCxnSpPr>
          <p:cNvPr id="25" name="Straight Arrow Connector 24"/>
          <p:cNvCxnSpPr/>
          <p:nvPr/>
        </p:nvCxnSpPr>
        <p:spPr>
          <a:xfrm flipH="1">
            <a:off x="4991100" y="1101297"/>
            <a:ext cx="2324100" cy="14895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315200" y="652272"/>
            <a:ext cx="2362199" cy="830997"/>
          </a:xfrm>
          <a:prstGeom prst="rect">
            <a:avLst/>
          </a:prstGeom>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Lợp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a:t>
            </a:r>
          </a:p>
        </p:txBody>
      </p:sp>
      <p:sp>
        <p:nvSpPr>
          <p:cNvPr id="30" name="Rectangle 29"/>
          <p:cNvSpPr/>
          <p:nvPr/>
        </p:nvSpPr>
        <p:spPr>
          <a:xfrm>
            <a:off x="7323667" y="1483269"/>
            <a:ext cx="2514600" cy="1569660"/>
          </a:xfrm>
          <a:prstGeom prst="rect">
            <a:avLst/>
          </a:prstGeom>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Mái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a:t>
            </a:r>
          </a:p>
        </p:txBody>
      </p:sp>
      <p:sp>
        <p:nvSpPr>
          <p:cNvPr id="31" name="Rectangle 30"/>
          <p:cNvSpPr/>
          <p:nvPr/>
        </p:nvSpPr>
        <p:spPr>
          <a:xfrm>
            <a:off x="7315200" y="3689617"/>
            <a:ext cx="2525183" cy="2677656"/>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ngưỡng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0174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762000"/>
            <a:ext cx="4690798" cy="58674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58531" y="762000"/>
            <a:ext cx="5035550" cy="5867400"/>
          </a:xfrm>
        </p:spPr>
      </p:pic>
      <p:sp>
        <p:nvSpPr>
          <p:cNvPr id="3" name="Rectangle 2"/>
          <p:cNvSpPr/>
          <p:nvPr/>
        </p:nvSpPr>
        <p:spPr>
          <a:xfrm>
            <a:off x="2963862" y="152399"/>
            <a:ext cx="3589338" cy="523220"/>
          </a:xfrm>
          <a:prstGeom prst="rect">
            <a:avLst/>
          </a:prstGeom>
        </p:spPr>
        <p:txBody>
          <a:bodyPr wrap="square">
            <a:spAutoFit/>
          </a:bodyPr>
          <a:lstStyle/>
          <a:p>
            <a:pPr lvl="0" algn="ctr">
              <a:spcBef>
                <a:spcPct val="0"/>
              </a:spcBef>
            </a:pPr>
            <a:r>
              <a:rPr lang="en-US" sz="2800" b="1" dirty="0" err="1">
                <a:solidFill>
                  <a:prstClr val="black"/>
                </a:solidFill>
                <a:latin typeface="Times New Roman" panose="02020603050405020304" pitchFamily="18" charset="0"/>
                <a:ea typeface="+mj-ea"/>
                <a:cs typeface="Times New Roman" panose="02020603050405020304" pitchFamily="18" charset="0"/>
              </a:rPr>
              <a:t>Xây</a:t>
            </a:r>
            <a:r>
              <a:rPr lang="en-US" sz="2800" b="1" dirty="0">
                <a:solidFill>
                  <a:prstClr val="black"/>
                </a:solidFill>
                <a:latin typeface="Times New Roman" panose="02020603050405020304" pitchFamily="18" charset="0"/>
                <a:ea typeface="+mj-ea"/>
                <a:cs typeface="Times New Roman" panose="02020603050405020304" pitchFamily="18" charset="0"/>
              </a:rPr>
              <a:t> </a:t>
            </a:r>
            <a:r>
              <a:rPr lang="en-US" sz="2800" b="1" dirty="0" err="1">
                <a:solidFill>
                  <a:prstClr val="black"/>
                </a:solidFill>
                <a:latin typeface="Times New Roman" panose="02020603050405020304" pitchFamily="18" charset="0"/>
                <a:ea typeface="+mj-ea"/>
                <a:cs typeface="Times New Roman" panose="02020603050405020304" pitchFamily="18" charset="0"/>
              </a:rPr>
              <a:t>dựng</a:t>
            </a:r>
            <a:r>
              <a:rPr lang="en-US" sz="2800" b="1" dirty="0">
                <a:solidFill>
                  <a:prstClr val="black"/>
                </a:solidFill>
                <a:latin typeface="Times New Roman" panose="02020603050405020304" pitchFamily="18" charset="0"/>
                <a:ea typeface="+mj-ea"/>
                <a:cs typeface="Times New Roman" panose="02020603050405020304" pitchFamily="18" charset="0"/>
              </a:rPr>
              <a:t> </a:t>
            </a:r>
            <a:r>
              <a:rPr lang="en-US" sz="2800" b="1" dirty="0" err="1">
                <a:solidFill>
                  <a:prstClr val="black"/>
                </a:solidFill>
                <a:latin typeface="Times New Roman" panose="02020603050405020304" pitchFamily="18" charset="0"/>
                <a:ea typeface="+mj-ea"/>
                <a:cs typeface="Times New Roman" panose="02020603050405020304" pitchFamily="18" charset="0"/>
              </a:rPr>
              <a:t>nhà</a:t>
            </a:r>
            <a:r>
              <a:rPr lang="en-US" sz="2800" b="1" dirty="0">
                <a:solidFill>
                  <a:prstClr val="black"/>
                </a:solidFill>
                <a:latin typeface="Times New Roman" panose="02020603050405020304" pitchFamily="18" charset="0"/>
                <a:ea typeface="+mj-ea"/>
                <a:cs typeface="Times New Roman" panose="02020603050405020304" pitchFamily="18" charset="0"/>
              </a:rPr>
              <a:t> </a:t>
            </a:r>
            <a:r>
              <a:rPr lang="en-US" sz="2800" b="1" dirty="0" err="1">
                <a:solidFill>
                  <a:prstClr val="black"/>
                </a:solidFill>
                <a:latin typeface="Times New Roman" panose="02020603050405020304" pitchFamily="18" charset="0"/>
                <a:ea typeface="+mj-ea"/>
                <a:cs typeface="Times New Roman" panose="02020603050405020304" pitchFamily="18" charset="0"/>
              </a:rPr>
              <a:t>rông</a:t>
            </a:r>
            <a:endParaRPr lang="en-US" sz="2800" b="1" dirty="0">
              <a:solidFill>
                <a:prstClr val="black"/>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241802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2899326" y="2590800"/>
            <a:ext cx="4778872"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KHỞI</a:t>
            </a:r>
            <a:r>
              <a:rPr kumimoji="0" lang="en-US" sz="6000" b="1" i="0" u="none" strike="noStrike" kern="1200" cap="none" spc="0" normalizeH="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ĐỘNG</a:t>
            </a:r>
            <a:endParaRPr kumimoji="0" lang="en-US" sz="6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13158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200" y="766465"/>
            <a:ext cx="4572000" cy="5405735"/>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24400" y="757998"/>
            <a:ext cx="4953000" cy="5414202"/>
          </a:xfrm>
        </p:spPr>
      </p:pic>
      <p:sp>
        <p:nvSpPr>
          <p:cNvPr id="4" name="Rectangle 3"/>
          <p:cNvSpPr/>
          <p:nvPr/>
        </p:nvSpPr>
        <p:spPr>
          <a:xfrm>
            <a:off x="304800" y="167045"/>
            <a:ext cx="3530600" cy="523220"/>
          </a:xfrm>
          <a:prstGeom prst="rect">
            <a:avLst/>
          </a:prstGeom>
        </p:spPr>
        <p:txBody>
          <a:bodyPr wrap="square">
            <a:spAutoFit/>
          </a:bodyPr>
          <a:lstStyle/>
          <a:p>
            <a:pPr lvl="0" algn="ctr">
              <a:spcBef>
                <a:spcPct val="0"/>
              </a:spcBef>
            </a:pPr>
            <a:r>
              <a:rPr lang="en-US" sz="2800" b="1" dirty="0" err="1">
                <a:solidFill>
                  <a:srgbClr val="FF0000"/>
                </a:solidFill>
                <a:latin typeface="Times New Roman" panose="02020603050405020304" pitchFamily="18" charset="0"/>
                <a:ea typeface="+mj-ea"/>
                <a:cs typeface="Times New Roman" panose="02020603050405020304" pitchFamily="18" charset="0"/>
              </a:rPr>
              <a:t>Các</a:t>
            </a:r>
            <a:r>
              <a:rPr lang="en-US" sz="2800" b="1" dirty="0">
                <a:solidFill>
                  <a:srgbClr val="FF0000"/>
                </a:solidFill>
                <a:latin typeface="Times New Roman" panose="02020603050405020304" pitchFamily="18" charset="0"/>
                <a:ea typeface="+mj-ea"/>
                <a:cs typeface="Times New Roman" panose="02020603050405020304" pitchFamily="18" charset="0"/>
              </a:rPr>
              <a:t> </a:t>
            </a:r>
            <a:r>
              <a:rPr lang="en-US" sz="2800" b="1" dirty="0" err="1">
                <a:solidFill>
                  <a:srgbClr val="FF0000"/>
                </a:solidFill>
                <a:latin typeface="Times New Roman" panose="02020603050405020304" pitchFamily="18" charset="0"/>
                <a:ea typeface="+mj-ea"/>
                <a:cs typeface="Times New Roman" panose="02020603050405020304" pitchFamily="18" charset="0"/>
              </a:rPr>
              <a:t>loại</a:t>
            </a:r>
            <a:r>
              <a:rPr lang="en-US" sz="2800" b="1" dirty="0">
                <a:solidFill>
                  <a:srgbClr val="FF0000"/>
                </a:solidFill>
                <a:latin typeface="Times New Roman" panose="02020603050405020304" pitchFamily="18" charset="0"/>
                <a:ea typeface="+mj-ea"/>
                <a:cs typeface="Times New Roman" panose="02020603050405020304" pitchFamily="18" charset="0"/>
              </a:rPr>
              <a:t> </a:t>
            </a:r>
            <a:r>
              <a:rPr lang="en-US" sz="2800" b="1" dirty="0" err="1">
                <a:solidFill>
                  <a:srgbClr val="FF0000"/>
                </a:solidFill>
                <a:latin typeface="Times New Roman" panose="02020603050405020304" pitchFamily="18" charset="0"/>
                <a:ea typeface="+mj-ea"/>
                <a:cs typeface="Times New Roman" panose="02020603050405020304" pitchFamily="18" charset="0"/>
              </a:rPr>
              <a:t>nhà</a:t>
            </a:r>
            <a:r>
              <a:rPr lang="en-US" sz="2800" b="1" dirty="0">
                <a:solidFill>
                  <a:srgbClr val="FF0000"/>
                </a:solidFill>
                <a:latin typeface="Times New Roman" panose="02020603050405020304" pitchFamily="18" charset="0"/>
                <a:ea typeface="+mj-ea"/>
                <a:cs typeface="Times New Roman" panose="02020603050405020304" pitchFamily="18" charset="0"/>
              </a:rPr>
              <a:t> </a:t>
            </a:r>
            <a:r>
              <a:rPr lang="en-US" sz="2800" b="1" dirty="0" err="1">
                <a:solidFill>
                  <a:srgbClr val="FF0000"/>
                </a:solidFill>
                <a:latin typeface="Times New Roman" panose="02020603050405020304" pitchFamily="18" charset="0"/>
                <a:ea typeface="+mj-ea"/>
                <a:cs typeface="Times New Roman" panose="02020603050405020304" pitchFamily="18" charset="0"/>
              </a:rPr>
              <a:t>rông</a:t>
            </a:r>
            <a:endParaRPr lang="en-US" sz="2800" b="1" dirty="0">
              <a:solidFill>
                <a:srgbClr val="FF0000"/>
              </a:solidFill>
              <a:latin typeface="Times New Roman" panose="02020603050405020304" pitchFamily="18" charset="0"/>
              <a:ea typeface="+mj-ea"/>
              <a:cs typeface="Times New Roman" panose="02020603050405020304" pitchFamily="18" charset="0"/>
            </a:endParaRPr>
          </a:p>
        </p:txBody>
      </p:sp>
      <p:sp>
        <p:nvSpPr>
          <p:cNvPr id="6" name="Rectangle 5"/>
          <p:cNvSpPr/>
          <p:nvPr/>
        </p:nvSpPr>
        <p:spPr>
          <a:xfrm>
            <a:off x="533400" y="6243935"/>
            <a:ext cx="3920067" cy="527685"/>
          </a:xfrm>
          <a:prstGeom prst="rect">
            <a:avLst/>
          </a:prstGeom>
        </p:spPr>
        <p:txBody>
          <a:bodyPr wrap="square">
            <a:spAutoFit/>
          </a:bodyPr>
          <a:lstStyle/>
          <a:p>
            <a:pPr lvl="0">
              <a:spcBef>
                <a:spcPct val="20000"/>
              </a:spcBef>
            </a:pP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rông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Ba Na</a:t>
            </a:r>
          </a:p>
        </p:txBody>
      </p:sp>
      <p:sp>
        <p:nvSpPr>
          <p:cNvPr id="9" name="Rectangle 8"/>
          <p:cNvSpPr/>
          <p:nvPr/>
        </p:nvSpPr>
        <p:spPr>
          <a:xfrm>
            <a:off x="4572000" y="6243935"/>
            <a:ext cx="5257800" cy="523220"/>
          </a:xfrm>
          <a:prstGeom prst="rect">
            <a:avLst/>
          </a:prstGeom>
        </p:spPr>
        <p:txBody>
          <a:bodyPr wrap="square">
            <a:spAutoFit/>
          </a:bodyPr>
          <a:lstStyle/>
          <a:p>
            <a:pPr lvl="0">
              <a:spcBef>
                <a:spcPct val="20000"/>
              </a:spcBef>
            </a:pP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rông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Ê-</a:t>
            </a:r>
            <a:r>
              <a:rPr lang="en-US" sz="2800" b="1" dirty="0" err="1">
                <a:solidFill>
                  <a:prstClr val="black"/>
                </a:solidFill>
                <a:latin typeface="Times New Roman" panose="02020603050405020304" pitchFamily="18" charset="0"/>
                <a:cs typeface="Times New Roman" panose="02020603050405020304" pitchFamily="18" charset="0"/>
              </a:rPr>
              <a:t>đê</a:t>
            </a:r>
            <a:r>
              <a:rPr lang="en-US" sz="2800" b="1" dirty="0">
                <a:solidFill>
                  <a:prstClr val="black"/>
                </a:solidFill>
                <a:latin typeface="Times New Roman" panose="02020603050405020304" pitchFamily="18" charset="0"/>
                <a:cs typeface="Times New Roman" panose="02020603050405020304" pitchFamily="18" charset="0"/>
              </a:rPr>
              <a:t> ở </a:t>
            </a:r>
            <a:r>
              <a:rPr lang="en-US" sz="2800" b="1" dirty="0" err="1">
                <a:solidFill>
                  <a:prstClr val="black"/>
                </a:solidFill>
                <a:latin typeface="Times New Roman" panose="02020603050405020304" pitchFamily="18" charset="0"/>
                <a:cs typeface="Times New Roman" panose="02020603050405020304" pitchFamily="18" charset="0"/>
              </a:rPr>
              <a:t>Đắk</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Lắk</a:t>
            </a: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826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914400" y="2743200"/>
            <a:ext cx="8413750" cy="2133599"/>
          </a:xfrm>
        </p:spPr>
        <p:txBody>
          <a:bodyPr>
            <a:normAutofit fontScale="90000"/>
          </a:bodyPr>
          <a:lstStyle/>
          <a:p>
            <a:pPr algn="l"/>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Các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dân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tộc</a:t>
            </a:r>
            <a:r>
              <a:rPr lang="en-US" altLang="en-US" sz="4000" b="1" dirty="0">
                <a:solidFill>
                  <a:srgbClr val="0000FF"/>
                </a:solidFill>
                <a:latin typeface="Times New Roman" panose="02020603050405020304" pitchFamily="18" charset="0"/>
                <a:cs typeface="Times New Roman" panose="02020603050405020304" pitchFamily="18" charset="0"/>
              </a:rPr>
              <a:t> ở </a:t>
            </a:r>
            <a:r>
              <a:rPr lang="en-US" altLang="en-US" sz="4000" b="1" dirty="0" err="1">
                <a:solidFill>
                  <a:srgbClr val="0000FF"/>
                </a:solidFill>
                <a:latin typeface="Times New Roman" panose="02020603050405020304" pitchFamily="18" charset="0"/>
                <a:cs typeface="Times New Roman" panose="02020603050405020304" pitchFamily="18" charset="0"/>
              </a:rPr>
              <a:t>tây</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Nguyên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sống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tập</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trung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thành</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buôn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mỗi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buôn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có</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một</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nhà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rông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Nhà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rông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là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ngôi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nhà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chung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lớn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nhất</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của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buôn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dùng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để</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sinh</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hoạt</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tập</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thể</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hội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họp</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tiếp</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khách</a:t>
            </a:r>
            <a:r>
              <a:rPr lang="en-US" altLang="en-US" sz="4000" b="1" dirty="0">
                <a:solidFill>
                  <a:srgbClr val="0000FF"/>
                </a:solidFill>
                <a:latin typeface="Times New Roman" panose="02020603050405020304" pitchFamily="18" charset="0"/>
                <a:cs typeface="Times New Roman" panose="02020603050405020304" pitchFamily="18" charset="0"/>
              </a:rPr>
              <a:t>,….</a:t>
            </a:r>
            <a:endParaRPr lang="en-US" sz="3800" b="1" dirty="0">
              <a:solidFill>
                <a:srgbClr val="FF000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3238500" y="1559768"/>
            <a:ext cx="3429000" cy="838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dirty="0" err="1">
                <a:latin typeface="Times New Roman" pitchFamily="18" charset="0"/>
                <a:cs typeface="Times New Roman" pitchFamily="18" charset="0"/>
              </a:rPr>
              <a:t>Kết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luận</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661944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177969"/>
            <a:ext cx="5562600" cy="507831"/>
          </a:xfrm>
          <a:prstGeom prst="rect">
            <a:avLst/>
          </a:prstGeom>
          <a:noFill/>
        </p:spPr>
        <p:txBody>
          <a:bodyPr wrap="square" rtlCol="0">
            <a:spAutoFit/>
          </a:bodyPr>
          <a:lstStyle/>
          <a:p>
            <a:r>
              <a:rPr lang="en-US" sz="2700" b="1" dirty="0">
                <a:solidFill>
                  <a:schemeClr val="tx1">
                    <a:lumMod val="95000"/>
                    <a:lumOff val="5000"/>
                  </a:schemeClr>
                </a:solidFill>
                <a:latin typeface="Times New Roman" panose="02020603050405020304" pitchFamily="18" charset="0"/>
                <a:cs typeface="Times New Roman" panose="02020603050405020304" pitchFamily="18" charset="0"/>
              </a:rPr>
              <a:t>3. Trang </a:t>
            </a:r>
            <a:r>
              <a:rPr lang="en-US" sz="2700" b="1" dirty="0" err="1">
                <a:solidFill>
                  <a:schemeClr val="tx1">
                    <a:lumMod val="95000"/>
                    <a:lumOff val="5000"/>
                  </a:schemeClr>
                </a:solidFill>
                <a:latin typeface="Times New Roman" panose="02020603050405020304" pitchFamily="18" charset="0"/>
                <a:cs typeface="Times New Roman" panose="02020603050405020304" pitchFamily="18" charset="0"/>
              </a:rPr>
              <a:t>phục</a:t>
            </a:r>
            <a:r>
              <a:rPr lang="en-US" sz="27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700" b="1" dirty="0" err="1">
                <a:solidFill>
                  <a:schemeClr val="tx1">
                    <a:lumMod val="95000"/>
                    <a:lumOff val="5000"/>
                  </a:schemeClr>
                </a:solidFill>
                <a:latin typeface="Times New Roman" panose="02020603050405020304" pitchFamily="18" charset="0"/>
                <a:cs typeface="Times New Roman" panose="02020603050405020304" pitchFamily="18" charset="0"/>
              </a:rPr>
              <a:t>lễ</a:t>
            </a:r>
            <a:r>
              <a:rPr lang="en-US" sz="27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700" b="1" dirty="0" err="1">
                <a:solidFill>
                  <a:schemeClr val="tx1">
                    <a:lumMod val="95000"/>
                    <a:lumOff val="5000"/>
                  </a:schemeClr>
                </a:solidFill>
                <a:latin typeface="Times New Roman" panose="02020603050405020304" pitchFamily="18" charset="0"/>
                <a:cs typeface="Times New Roman" panose="02020603050405020304" pitchFamily="18" charset="0"/>
              </a:rPr>
              <a:t>hội</a:t>
            </a:r>
            <a:endParaRPr lang="en-US" sz="27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33865" y="860425"/>
            <a:ext cx="9821333" cy="2203451"/>
            <a:chOff x="59266" y="860425"/>
            <a:chExt cx="9821333" cy="2203451"/>
          </a:xfrm>
        </p:grpSpPr>
        <p:pic>
          <p:nvPicPr>
            <p:cNvPr id="9" name="Picture 8" descr="13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66" y="873127"/>
              <a:ext cx="1752600" cy="2190749"/>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7" descr="13x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8066" y="873127"/>
              <a:ext cx="1837266" cy="219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13x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3066" y="873126"/>
              <a:ext cx="1727199" cy="219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Taynguy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866" y="894292"/>
              <a:ext cx="2209800" cy="2169583"/>
            </a:xfrm>
            <a:prstGeom prst="rect">
              <a:avLst/>
            </a:prstGeom>
            <a:noFill/>
            <a:ln w="19050">
              <a:solidFill>
                <a:srgbClr val="3333FF"/>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2" descr="cong-ragsda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9399" y="860425"/>
              <a:ext cx="1981200" cy="2203450"/>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pic>
      </p:grpSp>
      <p:sp>
        <p:nvSpPr>
          <p:cNvPr id="20" name="TextBox 19"/>
          <p:cNvSpPr txBox="1"/>
          <p:nvPr/>
        </p:nvSpPr>
        <p:spPr>
          <a:xfrm>
            <a:off x="457200" y="2816991"/>
            <a:ext cx="6934200" cy="2954655"/>
          </a:xfrm>
          <a:prstGeom prst="rect">
            <a:avLst/>
          </a:prstGeom>
          <a:noFill/>
        </p:spPr>
        <p:txBody>
          <a:bodyPr wrap="square" rtlCol="0">
            <a:spAutoFit/>
          </a:bodyPr>
          <a:lstStyle/>
          <a:p>
            <a:pPr>
              <a:lnSpc>
                <a:spcPct val="300000"/>
              </a:lnSpc>
              <a:spcBef>
                <a:spcPts val="3600"/>
              </a:spcBef>
            </a:pP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1 – 3 – 5: </a:t>
            </a:r>
            <a:r>
              <a:rPr lang="en-US" sz="2600" b="1" dirty="0" err="1">
                <a:latin typeface="Times New Roman" panose="02020603050405020304" pitchFamily="18" charset="0"/>
                <a:cs typeface="Times New Roman" panose="02020603050405020304" pitchFamily="18" charset="0"/>
              </a:rPr>
              <a:t>Tìm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hiểu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trang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phục</a:t>
            </a:r>
            <a:endParaRPr lang="en-US" sz="2600" b="1" dirty="0">
              <a:latin typeface="Times New Roman" panose="02020603050405020304" pitchFamily="18" charset="0"/>
              <a:cs typeface="Times New Roman" panose="02020603050405020304" pitchFamily="18" charset="0"/>
            </a:endParaRPr>
          </a:p>
          <a:p>
            <a:pPr>
              <a:lnSpc>
                <a:spcPct val="300000"/>
              </a:lnSpc>
              <a:spcBef>
                <a:spcPts val="3600"/>
              </a:spcBef>
            </a:pP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2 – 4 – 6: </a:t>
            </a:r>
            <a:r>
              <a:rPr lang="en-US" sz="2600" b="1" dirty="0" err="1">
                <a:latin typeface="Times New Roman" panose="02020603050405020304" pitchFamily="18" charset="0"/>
                <a:cs typeface="Times New Roman" panose="02020603050405020304" pitchFamily="18" charset="0"/>
              </a:rPr>
              <a:t>Tìm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hiểu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lễ</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hội</a:t>
            </a:r>
            <a:endParaRPr lang="en-US" sz="26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2438400" y="3769275"/>
            <a:ext cx="4419600" cy="1292662"/>
          </a:xfrm>
          <a:prstGeom prst="rect">
            <a:avLst/>
          </a:prstGeom>
          <a:noFill/>
        </p:spPr>
        <p:txBody>
          <a:bodyPr wrap="square" rtlCol="0">
            <a:spAutoFit/>
          </a:bodyPr>
          <a:lstStyle/>
          <a:p>
            <a:pPr>
              <a:lnSpc>
                <a:spcPct val="150000"/>
              </a:lnSpc>
            </a:pPr>
            <a:r>
              <a:rPr lang="en-US" sz="2600" dirty="0">
                <a:solidFill>
                  <a:srgbClr val="FF0000"/>
                </a:solidFill>
                <a:latin typeface="Times New Roman" panose="02020603050405020304" pitchFamily="18" charset="0"/>
                <a:cs typeface="Times New Roman" panose="02020603050405020304" pitchFamily="18" charset="0"/>
              </a:rPr>
              <a:t>+ Nam, </a:t>
            </a:r>
            <a:r>
              <a:rPr lang="en-US" sz="2600" dirty="0" err="1">
                <a:solidFill>
                  <a:srgbClr val="FF0000"/>
                </a:solidFill>
                <a:latin typeface="Times New Roman" panose="02020603050405020304" pitchFamily="18" charset="0"/>
                <a:cs typeface="Times New Roman" panose="02020603050405020304" pitchFamily="18" charset="0"/>
              </a:rPr>
              <a:t>nữ</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mặc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như</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thế</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nào</a:t>
            </a:r>
            <a:r>
              <a:rPr lang="en-US" sz="2600"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600" dirty="0">
                <a:solidFill>
                  <a:srgbClr val="FF0000"/>
                </a:solidFill>
                <a:latin typeface="Times New Roman" panose="02020603050405020304" pitchFamily="18" charset="0"/>
                <a:cs typeface="Times New Roman" panose="02020603050405020304" pitchFamily="18" charset="0"/>
              </a:rPr>
              <a:t>+ Trang </a:t>
            </a:r>
            <a:r>
              <a:rPr lang="en-US" sz="2600" dirty="0" err="1">
                <a:solidFill>
                  <a:srgbClr val="FF0000"/>
                </a:solidFill>
                <a:latin typeface="Times New Roman" panose="02020603050405020304" pitchFamily="18" charset="0"/>
                <a:cs typeface="Times New Roman" panose="02020603050405020304" pitchFamily="18" charset="0"/>
              </a:rPr>
              <a:t>phục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hội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thế</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nào</a:t>
            </a:r>
            <a:r>
              <a:rPr lang="en-US" sz="2600" dirty="0">
                <a:solidFill>
                  <a:srgbClr val="FF0000"/>
                </a:solidFill>
                <a:latin typeface="Times New Roman" panose="02020603050405020304" pitchFamily="18" charset="0"/>
                <a:cs typeface="Times New Roman" panose="02020603050405020304" pitchFamily="18" charset="0"/>
              </a:rPr>
              <a:t>? </a:t>
            </a:r>
          </a:p>
        </p:txBody>
      </p:sp>
      <p:sp>
        <p:nvSpPr>
          <p:cNvPr id="11" name="TextBox 10"/>
          <p:cNvSpPr txBox="1"/>
          <p:nvPr/>
        </p:nvSpPr>
        <p:spPr>
          <a:xfrm>
            <a:off x="2209800" y="5334000"/>
            <a:ext cx="7569198" cy="1292662"/>
          </a:xfrm>
          <a:prstGeom prst="rect">
            <a:avLst/>
          </a:prstGeom>
          <a:noFill/>
        </p:spPr>
        <p:txBody>
          <a:bodyPr wrap="square" rtlCol="0">
            <a:spAutoFit/>
          </a:bodyPr>
          <a:lstStyle/>
          <a:p>
            <a:pPr>
              <a:lnSpc>
                <a:spcPct val="150000"/>
              </a:lnSpc>
            </a:pP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Lễ</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hội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tổ</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chức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vào</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dịp</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nào</a:t>
            </a:r>
            <a:r>
              <a:rPr lang="en-US" sz="2600"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Có</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những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lễ</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hội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nào</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hoạt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động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trong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lễ</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hội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là</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gì</a:t>
            </a:r>
            <a:r>
              <a:rPr lang="en-US" sz="26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8254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4"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2400" y="838200"/>
            <a:ext cx="4872170" cy="5181600"/>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05400" y="838200"/>
            <a:ext cx="4705350" cy="5181600"/>
          </a:xfrm>
        </p:spPr>
      </p:pic>
      <p:sp>
        <p:nvSpPr>
          <p:cNvPr id="4" name="Rectangle 3"/>
          <p:cNvSpPr/>
          <p:nvPr/>
        </p:nvSpPr>
        <p:spPr>
          <a:xfrm>
            <a:off x="2116138" y="177969"/>
            <a:ext cx="6189662" cy="507831"/>
          </a:xfrm>
          <a:prstGeom prst="rect">
            <a:avLst/>
          </a:prstGeom>
        </p:spPr>
        <p:txBody>
          <a:bodyPr wrap="square">
            <a:spAutoFit/>
          </a:bodyPr>
          <a:lstStyle/>
          <a:p>
            <a:pPr lvl="0">
              <a:spcBef>
                <a:spcPct val="0"/>
              </a:spcBef>
            </a:pPr>
            <a:r>
              <a:rPr lang="en-US" sz="2700" b="1" dirty="0">
                <a:solidFill>
                  <a:srgbClr val="0070C0"/>
                </a:solidFill>
                <a:latin typeface="Times New Roman" panose="02020603050405020304" pitchFamily="18" charset="0"/>
                <a:ea typeface="+mj-ea"/>
                <a:cs typeface="Times New Roman" panose="02020603050405020304" pitchFamily="18" charset="0"/>
              </a:rPr>
              <a:t>Trang </a:t>
            </a:r>
            <a:r>
              <a:rPr lang="en-US" sz="2700" b="1" dirty="0" err="1">
                <a:solidFill>
                  <a:srgbClr val="0070C0"/>
                </a:solidFill>
                <a:latin typeface="Times New Roman" panose="02020603050405020304" pitchFamily="18" charset="0"/>
                <a:ea typeface="+mj-ea"/>
                <a:cs typeface="Times New Roman" panose="02020603050405020304" pitchFamily="18" charset="0"/>
              </a:rPr>
              <a:t>phục</a:t>
            </a:r>
            <a:r>
              <a:rPr lang="en-US" sz="2700" b="1" dirty="0">
                <a:solidFill>
                  <a:srgbClr val="0070C0"/>
                </a:solidFill>
                <a:latin typeface="Times New Roman" panose="02020603050405020304" pitchFamily="18" charset="0"/>
                <a:ea typeface="+mj-ea"/>
                <a:cs typeface="Times New Roman" panose="02020603050405020304" pitchFamily="18" charset="0"/>
              </a:rPr>
              <a:t> </a:t>
            </a:r>
            <a:r>
              <a:rPr lang="en-US" sz="2700" b="1" dirty="0" err="1">
                <a:solidFill>
                  <a:srgbClr val="0070C0"/>
                </a:solidFill>
                <a:latin typeface="Times New Roman" panose="02020603050405020304" pitchFamily="18" charset="0"/>
                <a:ea typeface="+mj-ea"/>
                <a:cs typeface="Times New Roman" panose="02020603050405020304" pitchFamily="18" charset="0"/>
              </a:rPr>
              <a:t>các</a:t>
            </a:r>
            <a:r>
              <a:rPr lang="en-US" sz="2700" b="1" dirty="0">
                <a:solidFill>
                  <a:srgbClr val="0070C0"/>
                </a:solidFill>
                <a:latin typeface="Times New Roman" panose="02020603050405020304" pitchFamily="18" charset="0"/>
                <a:ea typeface="+mj-ea"/>
                <a:cs typeface="Times New Roman" panose="02020603050405020304" pitchFamily="18" charset="0"/>
              </a:rPr>
              <a:t> </a:t>
            </a:r>
            <a:r>
              <a:rPr lang="en-US" sz="2700" b="1" dirty="0" err="1">
                <a:solidFill>
                  <a:srgbClr val="0070C0"/>
                </a:solidFill>
                <a:latin typeface="Times New Roman" panose="02020603050405020304" pitchFamily="18" charset="0"/>
                <a:ea typeface="+mj-ea"/>
                <a:cs typeface="Times New Roman" panose="02020603050405020304" pitchFamily="18" charset="0"/>
              </a:rPr>
              <a:t>dân</a:t>
            </a:r>
            <a:r>
              <a:rPr lang="en-US" sz="2700" b="1" dirty="0">
                <a:solidFill>
                  <a:srgbClr val="0070C0"/>
                </a:solidFill>
                <a:latin typeface="Times New Roman" panose="02020603050405020304" pitchFamily="18" charset="0"/>
                <a:ea typeface="+mj-ea"/>
                <a:cs typeface="Times New Roman" panose="02020603050405020304" pitchFamily="18" charset="0"/>
              </a:rPr>
              <a:t> </a:t>
            </a:r>
            <a:r>
              <a:rPr lang="en-US" sz="2700" b="1" dirty="0" err="1">
                <a:solidFill>
                  <a:srgbClr val="0070C0"/>
                </a:solidFill>
                <a:latin typeface="Times New Roman" panose="02020603050405020304" pitchFamily="18" charset="0"/>
                <a:ea typeface="+mj-ea"/>
                <a:cs typeface="Times New Roman" panose="02020603050405020304" pitchFamily="18" charset="0"/>
              </a:rPr>
              <a:t>tộc</a:t>
            </a:r>
            <a:r>
              <a:rPr lang="en-US" sz="2700" b="1" dirty="0">
                <a:solidFill>
                  <a:srgbClr val="0070C0"/>
                </a:solidFill>
                <a:latin typeface="Times New Roman" panose="02020603050405020304" pitchFamily="18" charset="0"/>
                <a:ea typeface="+mj-ea"/>
                <a:cs typeface="Times New Roman" panose="02020603050405020304" pitchFamily="18" charset="0"/>
              </a:rPr>
              <a:t> </a:t>
            </a:r>
            <a:r>
              <a:rPr lang="en-US" sz="2700" b="1" dirty="0" err="1">
                <a:solidFill>
                  <a:srgbClr val="0070C0"/>
                </a:solidFill>
                <a:latin typeface="Times New Roman" panose="02020603050405020304" pitchFamily="18" charset="0"/>
                <a:ea typeface="+mj-ea"/>
                <a:cs typeface="Times New Roman" panose="02020603050405020304" pitchFamily="18" charset="0"/>
              </a:rPr>
              <a:t>Tây</a:t>
            </a:r>
            <a:r>
              <a:rPr lang="en-US" sz="2700" b="1" dirty="0">
                <a:solidFill>
                  <a:srgbClr val="0070C0"/>
                </a:solidFill>
                <a:latin typeface="Times New Roman" panose="02020603050405020304" pitchFamily="18" charset="0"/>
                <a:ea typeface="+mj-ea"/>
                <a:cs typeface="Times New Roman" panose="02020603050405020304" pitchFamily="18" charset="0"/>
              </a:rPr>
              <a:t> </a:t>
            </a:r>
            <a:r>
              <a:rPr lang="en-US" sz="2700" b="1" dirty="0" err="1">
                <a:solidFill>
                  <a:srgbClr val="0070C0"/>
                </a:solidFill>
                <a:latin typeface="Times New Roman" panose="02020603050405020304" pitchFamily="18" charset="0"/>
                <a:ea typeface="+mj-ea"/>
                <a:cs typeface="Times New Roman" panose="02020603050405020304" pitchFamily="18" charset="0"/>
              </a:rPr>
              <a:t>Nguyên</a:t>
            </a:r>
            <a:endParaRPr lang="en-US" sz="2700" b="1" dirty="0">
              <a:solidFill>
                <a:srgbClr val="0070C0"/>
              </a:solidFill>
              <a:latin typeface="Times New Roman" panose="02020603050405020304" pitchFamily="18" charset="0"/>
              <a:ea typeface="+mj-ea"/>
              <a:cs typeface="Times New Roman" panose="02020603050405020304" pitchFamily="18" charset="0"/>
            </a:endParaRPr>
          </a:p>
        </p:txBody>
      </p:sp>
      <p:sp>
        <p:nvSpPr>
          <p:cNvPr id="6" name="Rectangle 5"/>
          <p:cNvSpPr/>
          <p:nvPr/>
        </p:nvSpPr>
        <p:spPr>
          <a:xfrm>
            <a:off x="533400" y="6167735"/>
            <a:ext cx="3733800" cy="461665"/>
          </a:xfrm>
          <a:prstGeom prst="rect">
            <a:avLst/>
          </a:prstGeom>
        </p:spPr>
        <p:txBody>
          <a:bodyPr wrap="square">
            <a:spAutoFit/>
          </a:bodyPr>
          <a:lstStyle/>
          <a:p>
            <a:pPr lvl="0">
              <a:spcBef>
                <a:spcPct val="20000"/>
              </a:spcBef>
            </a:pPr>
            <a:r>
              <a:rPr lang="en-US" sz="2400" b="1" dirty="0">
                <a:solidFill>
                  <a:prstClr val="black"/>
                </a:solidFill>
                <a:latin typeface="Times New Roman" panose="02020603050405020304" pitchFamily="18" charset="0"/>
                <a:cs typeface="Times New Roman" panose="02020603050405020304" pitchFamily="18" charset="0"/>
              </a:rPr>
              <a:t>Trang </a:t>
            </a:r>
            <a:r>
              <a:rPr lang="en-US" sz="2400" b="1" dirty="0" err="1">
                <a:solidFill>
                  <a:prstClr val="black"/>
                </a:solidFill>
                <a:latin typeface="Times New Roman" panose="02020603050405020304" pitchFamily="18" charset="0"/>
                <a:cs typeface="Times New Roman" panose="02020603050405020304" pitchFamily="18" charset="0"/>
              </a:rPr>
              <a:t>phục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người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Gia</a:t>
            </a:r>
            <a:r>
              <a:rPr lang="en-US" sz="2400" b="1" dirty="0">
                <a:solidFill>
                  <a:prstClr val="black"/>
                </a:solidFill>
                <a:latin typeface="Times New Roman" panose="02020603050405020304" pitchFamily="18" charset="0"/>
                <a:cs typeface="Times New Roman" panose="02020603050405020304" pitchFamily="18" charset="0"/>
              </a:rPr>
              <a:t> - rai</a:t>
            </a:r>
          </a:p>
        </p:txBody>
      </p:sp>
      <p:sp>
        <p:nvSpPr>
          <p:cNvPr id="9" name="Rectangle 8"/>
          <p:cNvSpPr/>
          <p:nvPr/>
        </p:nvSpPr>
        <p:spPr>
          <a:xfrm>
            <a:off x="5715000" y="6091535"/>
            <a:ext cx="3505200" cy="461665"/>
          </a:xfrm>
          <a:prstGeom prst="rect">
            <a:avLst/>
          </a:prstGeom>
        </p:spPr>
        <p:txBody>
          <a:bodyPr wrap="square">
            <a:spAutoFit/>
          </a:bodyPr>
          <a:lstStyle/>
          <a:p>
            <a:pPr lvl="0">
              <a:spcBef>
                <a:spcPct val="20000"/>
              </a:spcBef>
            </a:pPr>
            <a:r>
              <a:rPr lang="en-US" sz="2400" b="1" dirty="0">
                <a:solidFill>
                  <a:prstClr val="black"/>
                </a:solidFill>
                <a:latin typeface="Times New Roman" panose="02020603050405020304" pitchFamily="18" charset="0"/>
                <a:cs typeface="Times New Roman" panose="02020603050405020304" pitchFamily="18" charset="0"/>
              </a:rPr>
              <a:t>Trang </a:t>
            </a:r>
            <a:r>
              <a:rPr lang="en-US" sz="2400" b="1" dirty="0" err="1">
                <a:solidFill>
                  <a:prstClr val="black"/>
                </a:solidFill>
                <a:latin typeface="Times New Roman" panose="02020603050405020304" pitchFamily="18" charset="0"/>
                <a:cs typeface="Times New Roman" panose="02020603050405020304" pitchFamily="18" charset="0"/>
              </a:rPr>
              <a:t>phục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người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Mông</a:t>
            </a: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748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762000"/>
          </a:xfrm>
        </p:spPr>
        <p:txBody>
          <a:bodyPr>
            <a:normAutofit/>
          </a:bodyPr>
          <a:lstStyle/>
          <a:p>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Xơ-đăng</a:t>
            </a:r>
            <a:endParaRPr lang="en-US" sz="3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850" y="838200"/>
            <a:ext cx="5448300" cy="5638800"/>
          </a:xfrm>
        </p:spPr>
      </p:pic>
    </p:spTree>
    <p:extLst>
      <p:ext uri="{BB962C8B-B14F-4D97-AF65-F5344CB8AC3E}">
        <p14:creationId xmlns:p14="http://schemas.microsoft.com/office/powerpoint/2010/main" val="581931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457200" y="228600"/>
            <a:ext cx="8991600" cy="3581400"/>
          </a:xfrm>
          <a:prstGeom prst="wedgeRoundRectCallout">
            <a:avLst>
              <a:gd name="adj1" fmla="val -20972"/>
              <a:gd name="adj2" fmla="val 46826"/>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Người</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dân</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Tây</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Nguyên</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ăn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mặc</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đơn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giản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nam</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thường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đóng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khố</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nữ</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thường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quấn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váy</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Trang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phục</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khi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hội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của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người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dân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thường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được</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trang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trí</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hoa</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văn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niều</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màu</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sắc</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Cả</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nam</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nữ</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đều</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đeo</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vòng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bạc</a:t>
            </a:r>
            <a:r>
              <a:rPr lang="en-US" altLang="en-US" sz="3200" dirty="0">
                <a:solidFill>
                  <a:schemeClr val="tx1"/>
                </a:solidFill>
                <a:latin typeface="Times New Roman" panose="02020603050405020304" pitchFamily="18" charset="0"/>
                <a:cs typeface="Times New Roman" panose="02020603050405020304" pitchFamily="18" charset="0"/>
              </a:rPr>
              <a:t>.</a:t>
            </a:r>
            <a:endPar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 name="Rounded Rectangular Callout 6"/>
          <p:cNvSpPr/>
          <p:nvPr/>
        </p:nvSpPr>
        <p:spPr>
          <a:xfrm>
            <a:off x="533400" y="4191000"/>
            <a:ext cx="8991600" cy="2286000"/>
          </a:xfrm>
          <a:prstGeom prst="wedgeRoundRectCallout">
            <a:avLst>
              <a:gd name="adj1" fmla="val -20972"/>
              <a:gd name="adj2" fmla="val 46826"/>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Lễ</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hội</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thường</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được</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tổ</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chức</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vào</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mùa</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xuân</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hoặc</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sau</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mỗi</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vụ</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thu</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hoạch</a:t>
            </a: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Các</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hoạt</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động</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trong</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lễ</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hội</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thường</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là</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nhảy</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múa</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uống</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rượu</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cần</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đánh</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cồng</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3200" b="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chiêng</a:t>
            </a:r>
            <a:r>
              <a:rPr kumimoji="0" lang="en-US" altLang="en-US" sz="32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9843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685800"/>
          </a:xfrm>
        </p:spPr>
        <p:txBody>
          <a:bodyPr>
            <a:noAutofit/>
          </a:bodyPr>
          <a:lstStyle/>
          <a:p>
            <a:r>
              <a:rPr lang="en-US" sz="3600" dirty="0" err="1">
                <a:latin typeface="Times New Roman" panose="02020603050405020304" pitchFamily="18" charset="0"/>
                <a:cs typeface="Times New Roman" panose="02020603050405020304" pitchFamily="18" charset="0"/>
              </a:rPr>
              <a:t>Lễ</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mới</a:t>
            </a:r>
            <a:endParaRPr lang="en-US" sz="3600"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762000"/>
            <a:ext cx="9410700" cy="5791200"/>
          </a:xfrm>
        </p:spPr>
      </p:pic>
    </p:spTree>
    <p:extLst>
      <p:ext uri="{BB962C8B-B14F-4D97-AF65-F5344CB8AC3E}">
        <p14:creationId xmlns:p14="http://schemas.microsoft.com/office/powerpoint/2010/main" val="3031086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1651000" y="304803"/>
            <a:ext cx="6521450" cy="446087"/>
          </a:xfrm>
        </p:spPr>
        <p:txBody>
          <a:bodyPr>
            <a:noAutofit/>
          </a:bodyPr>
          <a:lstStyle/>
          <a:p>
            <a:pPr algn="ctr"/>
            <a:r>
              <a:rPr lang="en-US" sz="3200" b="0" dirty="0" err="1">
                <a:solidFill>
                  <a:srgbClr val="FF0000"/>
                </a:solidFill>
                <a:latin typeface="Times New Roman" panose="02020603050405020304" pitchFamily="18" charset="0"/>
                <a:cs typeface="Times New Roman" panose="02020603050405020304" pitchFamily="18" charset="0"/>
              </a:rPr>
              <a:t>Lễ</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đâm</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trâu</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mừng</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nhà</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rông</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mới</a:t>
            </a:r>
            <a:endParaRPr lang="en-US" sz="3200" b="0" dirty="0">
              <a:solidFill>
                <a:srgbClr val="FF0000"/>
              </a:solidFill>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09600" y="914400"/>
            <a:ext cx="9067800" cy="5715000"/>
          </a:xfrm>
        </p:spPr>
      </p:pic>
    </p:spTree>
    <p:extLst>
      <p:ext uri="{BB962C8B-B14F-4D97-AF65-F5344CB8AC3E}">
        <p14:creationId xmlns:p14="http://schemas.microsoft.com/office/powerpoint/2010/main" val="939461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915400" cy="639762"/>
          </a:xfrm>
        </p:spPr>
        <p:txBody>
          <a:bodyPr>
            <a:normAutofit/>
          </a:bodyPr>
          <a:lstStyle/>
          <a:p>
            <a:r>
              <a:rPr lang="en-US" sz="3200" dirty="0" err="1">
                <a:latin typeface="Times New Roman" panose="02020603050405020304" pitchFamily="18" charset="0"/>
                <a:cs typeface="Times New Roman" panose="02020603050405020304" pitchFamily="18" charset="0"/>
              </a:rPr>
              <a:t>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rượu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endParaRPr lang="en-US" sz="3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334" y="1066803"/>
            <a:ext cx="8833366" cy="5516365"/>
          </a:xfrm>
        </p:spPr>
      </p:pic>
    </p:spTree>
    <p:extLst>
      <p:ext uri="{BB962C8B-B14F-4D97-AF65-F5344CB8AC3E}">
        <p14:creationId xmlns:p14="http://schemas.microsoft.com/office/powerpoint/2010/main" val="822187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20411052-39AA-4120-8C93-79F2A898835C}"/>
              </a:ext>
            </a:extLst>
          </p:cNvPr>
          <p:cNvSpPr txBox="1">
            <a:spLocks noChangeArrowheads="1"/>
          </p:cNvSpPr>
          <p:nvPr/>
        </p:nvSpPr>
        <p:spPr bwMode="auto">
          <a:xfrm>
            <a:off x="2971800" y="3981451"/>
            <a:ext cx="2552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p:txBody>
      </p:sp>
      <p:sp>
        <p:nvSpPr>
          <p:cNvPr id="29699" name="Rectangle 9">
            <a:extLst>
              <a:ext uri="{FF2B5EF4-FFF2-40B4-BE49-F238E27FC236}">
                <a16:creationId xmlns:a16="http://schemas.microsoft.com/office/drawing/2014/main" id="{C11095BD-9937-4167-B250-6530BA5A3766}"/>
              </a:ext>
            </a:extLst>
          </p:cNvPr>
          <p:cNvSpPr>
            <a:spLocks noChangeArrowheads="1"/>
          </p:cNvSpPr>
          <p:nvPr/>
        </p:nvSpPr>
        <p:spPr bwMode="auto">
          <a:xfrm>
            <a:off x="990600" y="1295401"/>
            <a:ext cx="6400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en-US" altLang="en-US" b="1">
              <a:latin typeface="Times New Roman" panose="02020603050405020304" pitchFamily="18" charset="0"/>
              <a:cs typeface="Times New Roman" panose="02020603050405020304" pitchFamily="18" charset="0"/>
            </a:endParaRPr>
          </a:p>
          <a:p>
            <a:pPr eaLnBrk="1" hangingPunct="1">
              <a:spcBef>
                <a:spcPct val="50000"/>
              </a:spcBef>
              <a:buClr>
                <a:schemeClr val="accent1"/>
              </a:buClr>
            </a:pPr>
            <a:r>
              <a:rPr lang="en-US" altLang="en-US">
                <a:latin typeface="Times New Roman" panose="02020603050405020304" pitchFamily="18" charset="0"/>
                <a:cs typeface="Times New Roman" panose="02020603050405020304" pitchFamily="18" charset="0"/>
              </a:rPr>
              <a:t>  </a:t>
            </a:r>
          </a:p>
        </p:txBody>
      </p:sp>
      <p:sp>
        <p:nvSpPr>
          <p:cNvPr id="90131" name="Rectangle 19">
            <a:extLst>
              <a:ext uri="{FF2B5EF4-FFF2-40B4-BE49-F238E27FC236}">
                <a16:creationId xmlns:a16="http://schemas.microsoft.com/office/drawing/2014/main" id="{E43EC4D3-CF6B-42B5-8082-82A6B5B70D3F}"/>
              </a:ext>
            </a:extLst>
          </p:cNvPr>
          <p:cNvSpPr>
            <a:spLocks noChangeArrowheads="1"/>
          </p:cNvSpPr>
          <p:nvPr/>
        </p:nvSpPr>
        <p:spPr bwMode="auto">
          <a:xfrm>
            <a:off x="6477000" y="3505201"/>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20000"/>
              </a:spcBef>
            </a:pPr>
            <a:r>
              <a:rPr lang="en-US" altLang="en-US" b="1">
                <a:latin typeface="Times New Roman" panose="02020603050405020304" pitchFamily="18" charset="0"/>
                <a:cs typeface="Times New Roman" panose="02020603050405020304" pitchFamily="18" charset="0"/>
              </a:rPr>
              <a:t>Cồng, chiêng</a:t>
            </a:r>
          </a:p>
        </p:txBody>
      </p:sp>
      <p:sp>
        <p:nvSpPr>
          <p:cNvPr id="90148" name="Rectangle 36">
            <a:extLst>
              <a:ext uri="{FF2B5EF4-FFF2-40B4-BE49-F238E27FC236}">
                <a16:creationId xmlns:a16="http://schemas.microsoft.com/office/drawing/2014/main" id="{86D91709-9E3C-44B5-8D12-3E17E105E928}"/>
              </a:ext>
            </a:extLst>
          </p:cNvPr>
          <p:cNvSpPr>
            <a:spLocks noChangeArrowheads="1"/>
          </p:cNvSpPr>
          <p:nvPr/>
        </p:nvSpPr>
        <p:spPr bwMode="auto">
          <a:xfrm>
            <a:off x="1600200" y="3657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20000"/>
              </a:spcBef>
            </a:pPr>
            <a:r>
              <a:rPr lang="en-US" altLang="en-US" b="1">
                <a:latin typeface="Times New Roman" panose="02020603050405020304" pitchFamily="18" charset="0"/>
                <a:cs typeface="Times New Roman" panose="02020603050405020304" pitchFamily="18" charset="0"/>
              </a:rPr>
              <a:t>Đàn Tơ rưng</a:t>
            </a:r>
          </a:p>
        </p:txBody>
      </p:sp>
      <p:sp>
        <p:nvSpPr>
          <p:cNvPr id="90149" name="Rectangle 37">
            <a:extLst>
              <a:ext uri="{FF2B5EF4-FFF2-40B4-BE49-F238E27FC236}">
                <a16:creationId xmlns:a16="http://schemas.microsoft.com/office/drawing/2014/main" id="{AB81F45C-52F5-43A6-A910-B20D43CCC756}"/>
              </a:ext>
            </a:extLst>
          </p:cNvPr>
          <p:cNvSpPr>
            <a:spLocks noChangeArrowheads="1"/>
          </p:cNvSpPr>
          <p:nvPr/>
        </p:nvSpPr>
        <p:spPr bwMode="auto">
          <a:xfrm>
            <a:off x="5791200" y="5943601"/>
            <a:ext cx="2706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20000"/>
              </a:spcBef>
            </a:pPr>
            <a:r>
              <a:rPr lang="en-US" altLang="en-US" sz="2800" b="1">
                <a:latin typeface="Times New Roman" panose="02020603050405020304" pitchFamily="18" charset="0"/>
                <a:cs typeface="Times New Roman" panose="02020603050405020304" pitchFamily="18" charset="0"/>
              </a:rPr>
              <a:t>Đàn Kroong-pút</a:t>
            </a:r>
          </a:p>
        </p:txBody>
      </p:sp>
      <p:sp>
        <p:nvSpPr>
          <p:cNvPr id="90150" name="Rectangle 38">
            <a:extLst>
              <a:ext uri="{FF2B5EF4-FFF2-40B4-BE49-F238E27FC236}">
                <a16:creationId xmlns:a16="http://schemas.microsoft.com/office/drawing/2014/main" id="{19952B15-0929-4C2B-91B7-37B6CCB9C264}"/>
              </a:ext>
            </a:extLst>
          </p:cNvPr>
          <p:cNvSpPr>
            <a:spLocks noChangeArrowheads="1"/>
          </p:cNvSpPr>
          <p:nvPr/>
        </p:nvSpPr>
        <p:spPr bwMode="auto">
          <a:xfrm>
            <a:off x="2133600" y="5943601"/>
            <a:ext cx="1282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20000"/>
              </a:spcBef>
            </a:pPr>
            <a:r>
              <a:rPr lang="en-US" altLang="en-US" sz="2800" b="1">
                <a:latin typeface="Times New Roman" panose="02020603050405020304" pitchFamily="18" charset="0"/>
                <a:cs typeface="Times New Roman" panose="02020603050405020304" pitchFamily="18" charset="0"/>
              </a:rPr>
              <a:t>Đàn đá</a:t>
            </a:r>
          </a:p>
        </p:txBody>
      </p:sp>
      <p:grpSp>
        <p:nvGrpSpPr>
          <p:cNvPr id="2" name="Group 79">
            <a:extLst>
              <a:ext uri="{FF2B5EF4-FFF2-40B4-BE49-F238E27FC236}">
                <a16:creationId xmlns:a16="http://schemas.microsoft.com/office/drawing/2014/main" id="{4D4A9BD7-3963-4F50-BE79-9009775EFD03}"/>
              </a:ext>
            </a:extLst>
          </p:cNvPr>
          <p:cNvGrpSpPr>
            <a:grpSpLocks/>
          </p:cNvGrpSpPr>
          <p:nvPr/>
        </p:nvGrpSpPr>
        <p:grpSpPr bwMode="auto">
          <a:xfrm>
            <a:off x="838201" y="457200"/>
            <a:ext cx="8245475" cy="5157788"/>
            <a:chOff x="240" y="725"/>
            <a:chExt cx="5194" cy="3249"/>
          </a:xfrm>
        </p:grpSpPr>
        <p:grpSp>
          <p:nvGrpSpPr>
            <p:cNvPr id="29708" name="Group 60">
              <a:extLst>
                <a:ext uri="{FF2B5EF4-FFF2-40B4-BE49-F238E27FC236}">
                  <a16:creationId xmlns:a16="http://schemas.microsoft.com/office/drawing/2014/main" id="{9A6F2F4C-D16D-4605-857C-B0F77783A472}"/>
                </a:ext>
              </a:extLst>
            </p:cNvPr>
            <p:cNvGrpSpPr>
              <a:grpSpLocks/>
            </p:cNvGrpSpPr>
            <p:nvPr/>
          </p:nvGrpSpPr>
          <p:grpSpPr bwMode="auto">
            <a:xfrm>
              <a:off x="240" y="1008"/>
              <a:ext cx="2352" cy="1254"/>
              <a:chOff x="288" y="1689"/>
              <a:chExt cx="1920" cy="909"/>
            </a:xfrm>
          </p:grpSpPr>
          <p:pic>
            <p:nvPicPr>
              <p:cNvPr id="29719" name="Picture 61" descr="Meovang010">
                <a:hlinkClick r:id="rId3"/>
                <a:extLst>
                  <a:ext uri="{FF2B5EF4-FFF2-40B4-BE49-F238E27FC236}">
                    <a16:creationId xmlns:a16="http://schemas.microsoft.com/office/drawing/2014/main" id="{584BC0CC-2167-4E20-A6EA-9CDFC51A5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689"/>
                <a:ext cx="9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0" name="Picture 62" descr="NLD_3754">
                <a:hlinkClick r:id="rId5"/>
                <a:extLst>
                  <a:ext uri="{FF2B5EF4-FFF2-40B4-BE49-F238E27FC236}">
                    <a16:creationId xmlns:a16="http://schemas.microsoft.com/office/drawing/2014/main" id="{2AAEF580-DFA5-46D5-AD7E-7C8E9E8850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 y="1689"/>
                <a:ext cx="960"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9" name="Group 63">
              <a:extLst>
                <a:ext uri="{FF2B5EF4-FFF2-40B4-BE49-F238E27FC236}">
                  <a16:creationId xmlns:a16="http://schemas.microsoft.com/office/drawing/2014/main" id="{74C39BBD-4027-467C-8B39-EF17C3A2D269}"/>
                </a:ext>
              </a:extLst>
            </p:cNvPr>
            <p:cNvGrpSpPr>
              <a:grpSpLocks/>
            </p:cNvGrpSpPr>
            <p:nvPr/>
          </p:nvGrpSpPr>
          <p:grpSpPr bwMode="auto">
            <a:xfrm>
              <a:off x="2880" y="1056"/>
              <a:ext cx="2544" cy="1195"/>
              <a:chOff x="2496" y="1536"/>
              <a:chExt cx="2544" cy="1099"/>
            </a:xfrm>
          </p:grpSpPr>
          <p:pic>
            <p:nvPicPr>
              <p:cNvPr id="29717" name="Picture 64" descr="congchieng">
                <a:extLst>
                  <a:ext uri="{FF2B5EF4-FFF2-40B4-BE49-F238E27FC236}">
                    <a16:creationId xmlns:a16="http://schemas.microsoft.com/office/drawing/2014/main" id="{49988BEA-DCC7-48A4-A592-7204A98FD1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6" y="1536"/>
                <a:ext cx="1146" cy="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8" name="Picture 65" descr="CongChiengTayNguyen03">
                <a:hlinkClick r:id="rId8"/>
                <a:extLst>
                  <a:ext uri="{FF2B5EF4-FFF2-40B4-BE49-F238E27FC236}">
                    <a16:creationId xmlns:a16="http://schemas.microsoft.com/office/drawing/2014/main" id="{E7C8AF00-E45A-49BD-9CCA-5C162EDE7D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8" y="1536"/>
                <a:ext cx="1392"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10" name="Group 66">
              <a:extLst>
                <a:ext uri="{FF2B5EF4-FFF2-40B4-BE49-F238E27FC236}">
                  <a16:creationId xmlns:a16="http://schemas.microsoft.com/office/drawing/2014/main" id="{2E5EF960-D20D-4778-97A3-64189CB73E61}"/>
                </a:ext>
              </a:extLst>
            </p:cNvPr>
            <p:cNvGrpSpPr>
              <a:grpSpLocks/>
            </p:cNvGrpSpPr>
            <p:nvPr/>
          </p:nvGrpSpPr>
          <p:grpSpPr bwMode="auto">
            <a:xfrm>
              <a:off x="240" y="2544"/>
              <a:ext cx="2400" cy="1404"/>
              <a:chOff x="240" y="3120"/>
              <a:chExt cx="2208" cy="828"/>
            </a:xfrm>
          </p:grpSpPr>
          <p:pic>
            <p:nvPicPr>
              <p:cNvPr id="29715" name="Picture 67" descr="Đàn Đá 1">
                <a:extLst>
                  <a:ext uri="{FF2B5EF4-FFF2-40B4-BE49-F238E27FC236}">
                    <a16:creationId xmlns:a16="http://schemas.microsoft.com/office/drawing/2014/main" id="{E394286D-2AF0-4C83-8715-07DEBEA60DB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44" y="3120"/>
                <a:ext cx="1104"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68" descr="dan%2520da">
                <a:hlinkClick r:id="rId11"/>
                <a:extLst>
                  <a:ext uri="{FF2B5EF4-FFF2-40B4-BE49-F238E27FC236}">
                    <a16:creationId xmlns:a16="http://schemas.microsoft.com/office/drawing/2014/main" id="{4A962783-DDAD-461F-BB20-6FA22DEBC5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 y="3120"/>
                <a:ext cx="110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11" name="Rectangle 69">
              <a:extLst>
                <a:ext uri="{FF2B5EF4-FFF2-40B4-BE49-F238E27FC236}">
                  <a16:creationId xmlns:a16="http://schemas.microsoft.com/office/drawing/2014/main" id="{311B6276-E901-4C60-A1BC-A9EA901249C2}"/>
                </a:ext>
              </a:extLst>
            </p:cNvPr>
            <p:cNvSpPr>
              <a:spLocks noChangeArrowheads="1"/>
            </p:cNvSpPr>
            <p:nvPr/>
          </p:nvSpPr>
          <p:spPr bwMode="auto">
            <a:xfrm>
              <a:off x="336" y="725"/>
              <a:ext cx="41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r>
                <a:rPr lang="en-US" altLang="en-US" sz="2400" b="1" dirty="0" err="1">
                  <a:latin typeface="Times New Roman" panose="02020603050405020304" pitchFamily="18" charset="0"/>
                  <a:cs typeface="Times New Roman" panose="02020603050405020304" pitchFamily="18" charset="0"/>
                </a:rPr>
                <a:t>Kể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số</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cụ</a:t>
              </a:r>
              <a:r>
                <a:rPr lang="en-US" altLang="en-US" sz="2400" b="1" dirty="0">
                  <a:latin typeface="Times New Roman" panose="02020603050405020304" pitchFamily="18" charset="0"/>
                  <a:cs typeface="Times New Roman" panose="02020603050405020304" pitchFamily="18" charset="0"/>
                </a:rPr>
                <a:t> ở </a:t>
              </a:r>
              <a:r>
                <a:rPr lang="en-US" altLang="en-US" sz="2400" b="1" dirty="0" err="1">
                  <a:latin typeface="Times New Roman" panose="02020603050405020304" pitchFamily="18" charset="0"/>
                  <a:cs typeface="Times New Roman" panose="02020603050405020304" pitchFamily="18" charset="0"/>
                </a:rPr>
                <a:t>Tây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Nguyên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biết</a:t>
              </a:r>
              <a:r>
                <a:rPr lang="en-US" altLang="en-US" sz="2400" b="1" dirty="0">
                  <a:latin typeface="Times New Roman" panose="02020603050405020304" pitchFamily="18" charset="0"/>
                  <a:cs typeface="Times New Roman" panose="02020603050405020304" pitchFamily="18" charset="0"/>
                </a:rPr>
                <a:t>?</a:t>
              </a:r>
            </a:p>
          </p:txBody>
        </p:sp>
        <p:grpSp>
          <p:nvGrpSpPr>
            <p:cNvPr id="29712" name="Group 78">
              <a:extLst>
                <a:ext uri="{FF2B5EF4-FFF2-40B4-BE49-F238E27FC236}">
                  <a16:creationId xmlns:a16="http://schemas.microsoft.com/office/drawing/2014/main" id="{9B610255-D782-46BC-9F6D-76969BAC4401}"/>
                </a:ext>
              </a:extLst>
            </p:cNvPr>
            <p:cNvGrpSpPr>
              <a:grpSpLocks/>
            </p:cNvGrpSpPr>
            <p:nvPr/>
          </p:nvGrpSpPr>
          <p:grpSpPr bwMode="auto">
            <a:xfrm>
              <a:off x="3082" y="2496"/>
              <a:ext cx="2352" cy="1478"/>
              <a:chOff x="3082" y="2496"/>
              <a:chExt cx="2352" cy="1478"/>
            </a:xfrm>
          </p:grpSpPr>
          <p:pic>
            <p:nvPicPr>
              <p:cNvPr id="29713" name="Picture 71" descr="1087942">
                <a:hlinkClick r:id="rId13"/>
                <a:extLst>
                  <a:ext uri="{FF2B5EF4-FFF2-40B4-BE49-F238E27FC236}">
                    <a16:creationId xmlns:a16="http://schemas.microsoft.com/office/drawing/2014/main" id="{6E2105B7-B8A1-495A-9AB9-B175B52AE9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82" y="2496"/>
                <a:ext cx="1142" cy="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72" descr="DANKRONG-PUT">
                <a:hlinkClick r:id="rId15"/>
                <a:extLst>
                  <a:ext uri="{FF2B5EF4-FFF2-40B4-BE49-F238E27FC236}">
                    <a16:creationId xmlns:a16="http://schemas.microsoft.com/office/drawing/2014/main" id="{E5C921FB-8008-46CF-840C-B989D53B26F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24" y="2496"/>
                <a:ext cx="1210" cy="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51" name="Rectangle 38">
            <a:extLst>
              <a:ext uri="{FF2B5EF4-FFF2-40B4-BE49-F238E27FC236}">
                <a16:creationId xmlns:a16="http://schemas.microsoft.com/office/drawing/2014/main" id="{19952B15-0929-4C2B-91B7-37B6CCB9C264}"/>
              </a:ext>
            </a:extLst>
          </p:cNvPr>
          <p:cNvSpPr>
            <a:spLocks noChangeArrowheads="1"/>
          </p:cNvSpPr>
          <p:nvPr/>
        </p:nvSpPr>
        <p:spPr bwMode="auto">
          <a:xfrm>
            <a:off x="1380745" y="2821643"/>
            <a:ext cx="1962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20000"/>
              </a:spcBef>
            </a:pPr>
            <a:r>
              <a:rPr lang="en-US" altLang="en-US" sz="2800" b="1">
                <a:latin typeface="Times New Roman" panose="02020603050405020304" pitchFamily="18" charset="0"/>
                <a:cs typeface="Times New Roman" panose="02020603050405020304" pitchFamily="18" charset="0"/>
              </a:rPr>
              <a:t>Đàn T.rưng</a:t>
            </a:r>
          </a:p>
        </p:txBody>
      </p:sp>
      <p:sp>
        <p:nvSpPr>
          <p:cNvPr id="352" name="Rectangle 38">
            <a:extLst>
              <a:ext uri="{FF2B5EF4-FFF2-40B4-BE49-F238E27FC236}">
                <a16:creationId xmlns:a16="http://schemas.microsoft.com/office/drawing/2014/main" id="{19952B15-0929-4C2B-91B7-37B6CCB9C264}"/>
              </a:ext>
            </a:extLst>
          </p:cNvPr>
          <p:cNvSpPr>
            <a:spLocks noChangeArrowheads="1"/>
          </p:cNvSpPr>
          <p:nvPr/>
        </p:nvSpPr>
        <p:spPr bwMode="auto">
          <a:xfrm>
            <a:off x="4964692" y="2635578"/>
            <a:ext cx="1653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20000"/>
              </a:spcBef>
            </a:pPr>
            <a:r>
              <a:rPr lang="en-US" altLang="en-US" sz="2800" b="1">
                <a:latin typeface="Times New Roman" panose="02020603050405020304" pitchFamily="18" charset="0"/>
                <a:cs typeface="Times New Roman" panose="02020603050405020304" pitchFamily="18" charset="0"/>
              </a:rPr>
              <a:t>Đàn goòn</a:t>
            </a:r>
          </a:p>
        </p:txBody>
      </p:sp>
      <p:sp>
        <p:nvSpPr>
          <p:cNvPr id="353" name="Rectangle 38">
            <a:extLst>
              <a:ext uri="{FF2B5EF4-FFF2-40B4-BE49-F238E27FC236}">
                <a16:creationId xmlns:a16="http://schemas.microsoft.com/office/drawing/2014/main" id="{19952B15-0929-4C2B-91B7-37B6CCB9C264}"/>
              </a:ext>
            </a:extLst>
          </p:cNvPr>
          <p:cNvSpPr>
            <a:spLocks noChangeArrowheads="1"/>
          </p:cNvSpPr>
          <p:nvPr/>
        </p:nvSpPr>
        <p:spPr bwMode="auto">
          <a:xfrm>
            <a:off x="6975686" y="2745443"/>
            <a:ext cx="2079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20000"/>
              </a:spcBef>
            </a:pPr>
            <a:r>
              <a:rPr lang="en-US" altLang="en-US" sz="2800" b="1">
                <a:latin typeface="Times New Roman" panose="02020603050405020304" pitchFamily="18" charset="0"/>
                <a:cs typeface="Times New Roman" panose="02020603050405020304" pitchFamily="18" charset="0"/>
              </a:rPr>
              <a:t>cồng, chiêng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4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51"/>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5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5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90131"/>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90150"/>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90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31" grpId="0"/>
      <p:bldP spid="90148" grpId="0"/>
      <p:bldP spid="90149" grpId="0"/>
      <p:bldP spid="90150" grpId="0"/>
      <p:bldP spid="351" grpId="0"/>
      <p:bldP spid="352" grpId="0"/>
      <p:bldP spid="3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a:extLst>
              <a:ext uri="{FF2B5EF4-FFF2-40B4-BE49-F238E27FC236}">
                <a16:creationId xmlns:a16="http://schemas.microsoft.com/office/drawing/2014/main" id="{AC0DA650-E1AF-4A00-87D1-1731F97E36E6}"/>
              </a:ext>
            </a:extLst>
          </p:cNvPr>
          <p:cNvSpPr txBox="1">
            <a:spLocks noChangeArrowheads="1"/>
          </p:cNvSpPr>
          <p:nvPr/>
        </p:nvSpPr>
        <p:spPr bwMode="auto">
          <a:xfrm>
            <a:off x="914400" y="1981200"/>
            <a:ext cx="8077200" cy="1754326"/>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just" eaLnBrk="1" fontAlgn="base" hangingPunct="1">
              <a:spcBef>
                <a:spcPct val="50000"/>
              </a:spcBef>
              <a:spcAft>
                <a:spcPct val="0"/>
              </a:spcAft>
            </a:pP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Tây</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Nguyên</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có</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những</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cao</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nguyên</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nào</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Hãy</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chỉ</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vị</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trí</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các</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cao</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nguyên</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trên</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lược</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đồ</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các</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cao</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nguyên</a:t>
            </a:r>
            <a:r>
              <a:rPr lang="en-US" altLang="en-US" sz="3600" b="1" dirty="0">
                <a:solidFill>
                  <a:srgbClr val="CC0000"/>
                </a:solidFill>
                <a:latin typeface="Times New Roman" panose="02020603050405020304" pitchFamily="18" charset="0"/>
                <a:cs typeface="Times New Roman" panose="02020603050405020304" pitchFamily="18" charset="0"/>
              </a:rPr>
              <a:t> ở </a:t>
            </a:r>
            <a:r>
              <a:rPr lang="en-US" altLang="en-US" sz="3600" b="1" dirty="0" err="1">
                <a:solidFill>
                  <a:srgbClr val="CC0000"/>
                </a:solidFill>
                <a:latin typeface="Times New Roman" panose="02020603050405020304" pitchFamily="18" charset="0"/>
                <a:cs typeface="Times New Roman" panose="02020603050405020304" pitchFamily="18" charset="0"/>
              </a:rPr>
              <a:t>Tây</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Nguyên</a:t>
            </a:r>
            <a:r>
              <a:rPr lang="en-US" altLang="en-US" sz="3600" b="1" dirty="0">
                <a:solidFill>
                  <a:srgbClr val="CC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4535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 calcmode="lin" valueType="num">
                                      <p:cBhvr additive="base">
                                        <p:cTn id="7" dur="500" fill="hold"/>
                                        <p:tgtEl>
                                          <p:spTgt spid="30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B9E21CCA-0B18-4DDA-8576-160BC2673401}"/>
              </a:ext>
            </a:extLst>
          </p:cNvPr>
          <p:cNvSpPr txBox="1">
            <a:spLocks noChangeArrowheads="1"/>
          </p:cNvSpPr>
          <p:nvPr/>
        </p:nvSpPr>
        <p:spPr bwMode="auto">
          <a:xfrm>
            <a:off x="2971800" y="3981451"/>
            <a:ext cx="2552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spcBef>
                <a:spcPct val="50000"/>
              </a:spcBef>
            </a:pPr>
            <a:endParaRPr lang="en-US" altLang="en-US" sz="2800">
              <a:latin typeface=".VnRevue" panose="020B7200000000000000" pitchFamily="34" charset="0"/>
            </a:endParaRPr>
          </a:p>
        </p:txBody>
      </p:sp>
      <p:sp>
        <p:nvSpPr>
          <p:cNvPr id="31747" name="Rectangle 9">
            <a:extLst>
              <a:ext uri="{FF2B5EF4-FFF2-40B4-BE49-F238E27FC236}">
                <a16:creationId xmlns:a16="http://schemas.microsoft.com/office/drawing/2014/main" id="{09CE9086-B53C-4F45-AA77-6F279E7636D0}"/>
              </a:ext>
            </a:extLst>
          </p:cNvPr>
          <p:cNvSpPr>
            <a:spLocks noChangeArrowheads="1"/>
          </p:cNvSpPr>
          <p:nvPr/>
        </p:nvSpPr>
        <p:spPr bwMode="auto">
          <a:xfrm>
            <a:off x="990600" y="1295401"/>
            <a:ext cx="6400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hangingPunct="1"/>
            <a:endParaRPr lang="en-US" altLang="en-US" b="1">
              <a:latin typeface="Times New Roman" panose="02020603050405020304" pitchFamily="18" charset="0"/>
            </a:endParaRPr>
          </a:p>
          <a:p>
            <a:pPr eaLnBrk="1" hangingPunct="1">
              <a:spcBef>
                <a:spcPct val="50000"/>
              </a:spcBef>
              <a:buClr>
                <a:schemeClr val="accent1"/>
              </a:buClr>
            </a:pPr>
            <a:r>
              <a:rPr lang="en-US" altLang="en-US">
                <a:latin typeface="Times New Roman" panose="02020603050405020304" pitchFamily="18" charset="0"/>
              </a:rPr>
              <a:t>  </a:t>
            </a:r>
          </a:p>
        </p:txBody>
      </p:sp>
      <p:sp>
        <p:nvSpPr>
          <p:cNvPr id="99344" name="Rectangle 16">
            <a:extLst>
              <a:ext uri="{FF2B5EF4-FFF2-40B4-BE49-F238E27FC236}">
                <a16:creationId xmlns:a16="http://schemas.microsoft.com/office/drawing/2014/main" id="{01C7B089-F935-4D3C-9D07-2DFFB8375162}"/>
              </a:ext>
            </a:extLst>
          </p:cNvPr>
          <p:cNvSpPr>
            <a:spLocks noChangeArrowheads="1"/>
          </p:cNvSpPr>
          <p:nvPr/>
        </p:nvSpPr>
        <p:spPr bwMode="auto">
          <a:xfrm>
            <a:off x="3337154" y="316088"/>
            <a:ext cx="2362200" cy="584775"/>
          </a:xfrm>
          <a:prstGeom prst="rect">
            <a:avLst/>
          </a:prstGeom>
          <a:noFill/>
          <a:ln w="9525" algn="ctr">
            <a:noFill/>
            <a:miter lim="800000"/>
            <a:headEnd/>
            <a:tailEnd/>
          </a:ln>
          <a:effec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hangingPunct="1">
              <a:spcBef>
                <a:spcPct val="50000"/>
              </a:spcBef>
              <a:buClr>
                <a:schemeClr val="hlink"/>
              </a:buClr>
              <a:buFont typeface="Wingdings" panose="05000000000000000000" pitchFamily="2" charset="2"/>
              <a:buNone/>
            </a:pPr>
            <a:r>
              <a:rPr lang="en-US" altLang="en-US" sz="3200" b="1" dirty="0">
                <a:solidFill>
                  <a:srgbClr val="CC0000"/>
                </a:solidFill>
                <a:latin typeface="Times New Roman" panose="02020603050405020304" pitchFamily="18" charset="0"/>
                <a:cs typeface="Times New Roman" panose="02020603050405020304" pitchFamily="18" charset="0"/>
              </a:rPr>
              <a:t>* </a:t>
            </a:r>
            <a:r>
              <a:rPr lang="en-US" altLang="en-US" sz="3200" b="1" u="sng" dirty="0" err="1">
                <a:solidFill>
                  <a:srgbClr val="CC0000"/>
                </a:solidFill>
                <a:latin typeface="Times New Roman" panose="02020603050405020304" pitchFamily="18" charset="0"/>
                <a:cs typeface="Times New Roman" panose="02020603050405020304" pitchFamily="18" charset="0"/>
              </a:rPr>
              <a:t>Bài</a:t>
            </a:r>
            <a:r>
              <a:rPr lang="en-US" altLang="en-US" sz="3200" b="1" u="sng" dirty="0">
                <a:solidFill>
                  <a:srgbClr val="CC0000"/>
                </a:solidFill>
                <a:latin typeface="Times New Roman" panose="02020603050405020304" pitchFamily="18" charset="0"/>
                <a:cs typeface="Times New Roman" panose="02020603050405020304" pitchFamily="18" charset="0"/>
              </a:rPr>
              <a:t> </a:t>
            </a:r>
            <a:r>
              <a:rPr lang="en-US" altLang="en-US" sz="3200" b="1" u="sng" dirty="0" err="1">
                <a:solidFill>
                  <a:srgbClr val="CC0000"/>
                </a:solidFill>
                <a:latin typeface="Times New Roman" panose="02020603050405020304" pitchFamily="18" charset="0"/>
                <a:cs typeface="Times New Roman" panose="02020603050405020304" pitchFamily="18" charset="0"/>
              </a:rPr>
              <a:t>học</a:t>
            </a:r>
            <a:r>
              <a:rPr lang="en-US" altLang="en-US" sz="3200" b="1" u="sng" dirty="0">
                <a:solidFill>
                  <a:srgbClr val="CC0000"/>
                </a:solidFill>
                <a:latin typeface="Times New Roman" panose="02020603050405020304" pitchFamily="18" charset="0"/>
                <a:cs typeface="Times New Roman" panose="02020603050405020304" pitchFamily="18" charset="0"/>
              </a:rPr>
              <a:t>:</a:t>
            </a:r>
          </a:p>
        </p:txBody>
      </p:sp>
      <p:sp>
        <p:nvSpPr>
          <p:cNvPr id="31752" name="Rectangle 15">
            <a:extLst>
              <a:ext uri="{FF2B5EF4-FFF2-40B4-BE49-F238E27FC236}">
                <a16:creationId xmlns:a16="http://schemas.microsoft.com/office/drawing/2014/main" id="{6DECF533-6271-4808-B6D4-6DEB839ED5FC}"/>
              </a:ext>
            </a:extLst>
          </p:cNvPr>
          <p:cNvSpPr>
            <a:spLocks noChangeArrowheads="1"/>
          </p:cNvSpPr>
          <p:nvPr/>
        </p:nvSpPr>
        <p:spPr bwMode="auto">
          <a:xfrm>
            <a:off x="228600" y="907394"/>
            <a:ext cx="917746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anose="020B7200000000000000" pitchFamily="34" charset="0"/>
                <a:cs typeface="Arial" panose="020B0604020202020204" pitchFamily="34" charset="0"/>
              </a:defRPr>
            </a:lvl1pPr>
            <a:lvl2pPr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lvl="1" algn="just" eaLnBrk="1" hangingPunct="1">
              <a:lnSpc>
                <a:spcPct val="150000"/>
              </a:lnSpc>
            </a:pPr>
            <a:r>
              <a:rPr lang="en-US" altLang="en-US" sz="3200" b="1" smtClean="0">
                <a:solidFill>
                  <a:srgbClr val="3333FF"/>
                </a:solidFill>
                <a:latin typeface="Times New Roman" panose="02020603050405020304" pitchFamily="18" charset="0"/>
                <a:cs typeface="Times New Roman" panose="02020603050405020304" pitchFamily="18" charset="0"/>
              </a:rPr>
              <a:t>- Tây </a:t>
            </a:r>
            <a:r>
              <a:rPr lang="en-US" altLang="en-US" sz="3200" b="1">
                <a:solidFill>
                  <a:srgbClr val="3333FF"/>
                </a:solidFill>
                <a:latin typeface="Times New Roman" panose="02020603050405020304" pitchFamily="18" charset="0"/>
                <a:cs typeface="Times New Roman" panose="02020603050405020304" pitchFamily="18" charset="0"/>
              </a:rPr>
              <a:t>Nguyên tuy có nhiều dân tộc cùng chung sống nhưng đây là nơi thưa dân nhất nước </a:t>
            </a:r>
            <a:r>
              <a:rPr lang="en-US" altLang="en-US" sz="3200" b="1">
                <a:solidFill>
                  <a:srgbClr val="3333FF"/>
                </a:solidFill>
                <a:latin typeface="Times New Roman" panose="02020603050405020304" pitchFamily="18" charset="0"/>
                <a:cs typeface="Times New Roman" panose="02020603050405020304" pitchFamily="18" charset="0"/>
              </a:rPr>
              <a:t>ta</a:t>
            </a:r>
            <a:r>
              <a:rPr lang="en-US" altLang="en-US" sz="3200" b="1" smtClean="0">
                <a:solidFill>
                  <a:srgbClr val="3333FF"/>
                </a:solidFill>
                <a:latin typeface="Times New Roman" panose="02020603050405020304" pitchFamily="18" charset="0"/>
                <a:cs typeface="Times New Roman" panose="02020603050405020304" pitchFamily="18" charset="0"/>
              </a:rPr>
              <a:t>.</a:t>
            </a:r>
            <a:endParaRPr lang="en-US" altLang="en-US" sz="3200" b="1" smtClean="0">
              <a:solidFill>
                <a:srgbClr val="3333FF"/>
              </a:solidFill>
              <a:latin typeface="Times New Roman" panose="02020603050405020304" pitchFamily="18" charset="0"/>
              <a:cs typeface="Times New Roman" panose="02020603050405020304" pitchFamily="18" charset="0"/>
            </a:endParaRPr>
          </a:p>
          <a:p>
            <a:pPr lvl="1" algn="just" eaLnBrk="1" hangingPunct="1">
              <a:lnSpc>
                <a:spcPct val="150000"/>
              </a:lnSpc>
            </a:pPr>
            <a:r>
              <a:rPr lang="en-US" altLang="en-US" sz="3200" b="1" smtClean="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Các</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dân</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tộc</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Tây</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Nguyên</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sống</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tập</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trung</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thành</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các</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buôn</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sinh</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hoạt</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tập</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thể</a:t>
            </a:r>
            <a:r>
              <a:rPr lang="en-US" altLang="en-US" sz="3200" b="1" dirty="0">
                <a:solidFill>
                  <a:srgbClr val="3333FF"/>
                </a:solidFill>
                <a:latin typeface="Times New Roman" panose="02020603050405020304" pitchFamily="18" charset="0"/>
                <a:cs typeface="Times New Roman" panose="02020603050405020304" pitchFamily="18" charset="0"/>
              </a:rPr>
              <a:t> ở </a:t>
            </a:r>
            <a:r>
              <a:rPr lang="en-US" altLang="en-US" sz="3200" b="1" dirty="0" err="1">
                <a:solidFill>
                  <a:srgbClr val="3333FF"/>
                </a:solidFill>
                <a:latin typeface="Times New Roman" panose="02020603050405020304" pitchFamily="18" charset="0"/>
                <a:cs typeface="Times New Roman" panose="02020603050405020304" pitchFamily="18" charset="0"/>
              </a:rPr>
              <a:t>nhà</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rông</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Người</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dân</a:t>
            </a:r>
            <a:r>
              <a:rPr lang="en-US" altLang="en-US" sz="3200" b="1" dirty="0">
                <a:solidFill>
                  <a:srgbClr val="3333FF"/>
                </a:solidFill>
                <a:latin typeface="Times New Roman" panose="02020603050405020304" pitchFamily="18" charset="0"/>
                <a:cs typeface="Times New Roman" panose="02020603050405020304" pitchFamily="18" charset="0"/>
              </a:rPr>
              <a:t> n</a:t>
            </a:r>
            <a:r>
              <a:rPr lang="vi-VN" altLang="en-US" sz="3200" b="1" dirty="0">
                <a:solidFill>
                  <a:srgbClr val="3333FF"/>
                </a:solidFill>
                <a:latin typeface="Times New Roman" panose="02020603050405020304" pitchFamily="18" charset="0"/>
                <a:cs typeface="Times New Roman" panose="02020603050405020304" pitchFamily="18" charset="0"/>
              </a:rPr>
              <a:t>ơ</a:t>
            </a:r>
            <a:r>
              <a:rPr lang="en-US" altLang="en-US" sz="3200" b="1" dirty="0" err="1">
                <a:solidFill>
                  <a:srgbClr val="3333FF"/>
                </a:solidFill>
                <a:latin typeface="Times New Roman" panose="02020603050405020304" pitchFamily="18" charset="0"/>
                <a:cs typeface="Times New Roman" panose="02020603050405020304" pitchFamily="18" charset="0"/>
              </a:rPr>
              <a:t>i</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đây</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rất</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yêu</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thích</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nghệ</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thuật</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và</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sáng</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tạo</a:t>
            </a:r>
            <a:r>
              <a:rPr lang="en-US" altLang="en-US" sz="3200" b="1" dirty="0">
                <a:solidFill>
                  <a:srgbClr val="3333FF"/>
                </a:solidFill>
                <a:latin typeface="Times New Roman" panose="02020603050405020304" pitchFamily="18" charset="0"/>
                <a:cs typeface="Times New Roman" panose="02020603050405020304" pitchFamily="18" charset="0"/>
              </a:rPr>
              <a:t> ra </a:t>
            </a:r>
            <a:r>
              <a:rPr lang="en-US" altLang="en-US" sz="3200" b="1" dirty="0" err="1">
                <a:solidFill>
                  <a:srgbClr val="3333FF"/>
                </a:solidFill>
                <a:latin typeface="Times New Roman" panose="02020603050405020304" pitchFamily="18" charset="0"/>
                <a:cs typeface="Times New Roman" panose="02020603050405020304" pitchFamily="18" charset="0"/>
              </a:rPr>
              <a:t>nhiều</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loại</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nhạc</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cụ</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dân</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tộc</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độc</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đáo</a:t>
            </a:r>
            <a:r>
              <a:rPr lang="en-US" altLang="en-US" sz="3200" b="1" dirty="0">
                <a:solidFill>
                  <a:srgbClr val="3333FF"/>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3581400" y="2590800"/>
            <a:ext cx="3414717"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Vận</a:t>
            </a:r>
            <a:r>
              <a:rPr kumimoji="0" lang="en-US" sz="6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rPr>
              <a:t>dụng</a:t>
            </a:r>
            <a:endParaRPr kumimoji="0" lang="en-US" sz="6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10581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a:extLst>
              <a:ext uri="{FF2B5EF4-FFF2-40B4-BE49-F238E27FC236}">
                <a16:creationId xmlns:a16="http://schemas.microsoft.com/office/drawing/2014/main" id="{77730A08-B015-4F57-AE6D-BA6F24887707}"/>
              </a:ext>
            </a:extLst>
          </p:cNvPr>
          <p:cNvSpPr>
            <a:spLocks noChangeArrowheads="1"/>
          </p:cNvSpPr>
          <p:nvPr/>
        </p:nvSpPr>
        <p:spPr bwMode="auto">
          <a:xfrm>
            <a:off x="8077200" y="2408239"/>
            <a:ext cx="1371600" cy="523875"/>
          </a:xfrm>
          <a:prstGeom prst="rect">
            <a:avLst/>
          </a:prstGeom>
          <a:solidFill>
            <a:srgbClr val="FFCCFF"/>
          </a:solidFill>
          <a:ln w="28575">
            <a:solidFill>
              <a:srgbClr val="FF9900"/>
            </a:solidFill>
            <a:miter lim="800000"/>
            <a:headEnd/>
            <a:tailEnd/>
          </a:ln>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2800" b="1">
                <a:latin typeface="Times New Roman" panose="02020603050405020304" pitchFamily="18" charset="0"/>
                <a:cs typeface="Times New Roman" panose="02020603050405020304" pitchFamily="18" charset="0"/>
              </a:rPr>
              <a:t>Gia-rai</a:t>
            </a:r>
          </a:p>
        </p:txBody>
      </p:sp>
      <p:sp>
        <p:nvSpPr>
          <p:cNvPr id="156676" name="Rectangle 4">
            <a:extLst>
              <a:ext uri="{FF2B5EF4-FFF2-40B4-BE49-F238E27FC236}">
                <a16:creationId xmlns:a16="http://schemas.microsoft.com/office/drawing/2014/main" id="{2CAD2F4B-0394-474D-BD98-88A7269D1C77}"/>
              </a:ext>
            </a:extLst>
          </p:cNvPr>
          <p:cNvSpPr>
            <a:spLocks noChangeArrowheads="1"/>
          </p:cNvSpPr>
          <p:nvPr/>
        </p:nvSpPr>
        <p:spPr bwMode="auto">
          <a:xfrm>
            <a:off x="5638800" y="2408239"/>
            <a:ext cx="1066800" cy="523875"/>
          </a:xfrm>
          <a:prstGeom prst="rect">
            <a:avLst/>
          </a:prstGeom>
          <a:solidFill>
            <a:srgbClr val="FFCCFF"/>
          </a:solidFill>
          <a:ln w="38100">
            <a:solidFill>
              <a:srgbClr val="FF9900"/>
            </a:solidFill>
            <a:miter lim="800000"/>
            <a:headEnd/>
            <a:tailEnd/>
          </a:ln>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2800" b="1">
                <a:latin typeface="Times New Roman" panose="02020603050405020304" pitchFamily="18" charset="0"/>
                <a:cs typeface="Times New Roman" panose="02020603050405020304" pitchFamily="18" charset="0"/>
              </a:rPr>
              <a:t>Ê-đê</a:t>
            </a:r>
          </a:p>
        </p:txBody>
      </p:sp>
      <p:sp>
        <p:nvSpPr>
          <p:cNvPr id="156677" name="Rectangle 5">
            <a:extLst>
              <a:ext uri="{FF2B5EF4-FFF2-40B4-BE49-F238E27FC236}">
                <a16:creationId xmlns:a16="http://schemas.microsoft.com/office/drawing/2014/main" id="{39F21E73-6D7E-4D74-BA85-9F85B6BBE905}"/>
              </a:ext>
            </a:extLst>
          </p:cNvPr>
          <p:cNvSpPr>
            <a:spLocks noChangeArrowheads="1"/>
          </p:cNvSpPr>
          <p:nvPr/>
        </p:nvSpPr>
        <p:spPr bwMode="auto">
          <a:xfrm>
            <a:off x="6858000" y="2408239"/>
            <a:ext cx="1066800" cy="523875"/>
          </a:xfrm>
          <a:prstGeom prst="rect">
            <a:avLst/>
          </a:prstGeom>
          <a:solidFill>
            <a:srgbClr val="FFCCFF"/>
          </a:solidFill>
          <a:ln w="38100">
            <a:solidFill>
              <a:srgbClr val="FF9900"/>
            </a:solidFill>
            <a:miter lim="800000"/>
            <a:headEnd/>
            <a:tailEnd/>
          </a:ln>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2800" b="1">
                <a:latin typeface="Times New Roman" panose="02020603050405020304" pitchFamily="18" charset="0"/>
                <a:cs typeface="Times New Roman" panose="02020603050405020304" pitchFamily="18" charset="0"/>
              </a:rPr>
              <a:t>Kinh</a:t>
            </a:r>
          </a:p>
        </p:txBody>
      </p:sp>
      <p:sp>
        <p:nvSpPr>
          <p:cNvPr id="156678" name="Rectangle 6">
            <a:extLst>
              <a:ext uri="{FF2B5EF4-FFF2-40B4-BE49-F238E27FC236}">
                <a16:creationId xmlns:a16="http://schemas.microsoft.com/office/drawing/2014/main" id="{AF1B02EA-FC10-404F-9F48-DD87BA5EA05C}"/>
              </a:ext>
            </a:extLst>
          </p:cNvPr>
          <p:cNvSpPr>
            <a:spLocks noChangeArrowheads="1"/>
          </p:cNvSpPr>
          <p:nvPr/>
        </p:nvSpPr>
        <p:spPr bwMode="auto">
          <a:xfrm>
            <a:off x="3276600" y="2408239"/>
            <a:ext cx="1219200" cy="523875"/>
          </a:xfrm>
          <a:prstGeom prst="rect">
            <a:avLst/>
          </a:prstGeom>
          <a:solidFill>
            <a:srgbClr val="FFCCFF"/>
          </a:solidFill>
          <a:ln w="38100">
            <a:solidFill>
              <a:srgbClr val="FF9900"/>
            </a:solidFill>
            <a:miter lim="800000"/>
            <a:headEnd/>
            <a:tailEnd/>
          </a:ln>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2800" b="1" dirty="0" err="1">
                <a:latin typeface="Times New Roman" panose="02020603050405020304" pitchFamily="18" charset="0"/>
                <a:cs typeface="Times New Roman" panose="02020603050405020304" pitchFamily="18" charset="0"/>
              </a:rPr>
              <a:t>Mông</a:t>
            </a:r>
            <a:endParaRPr lang="en-US" altLang="en-US" sz="2800" b="1" dirty="0">
              <a:latin typeface="Times New Roman" panose="02020603050405020304" pitchFamily="18" charset="0"/>
              <a:cs typeface="Times New Roman" panose="02020603050405020304" pitchFamily="18" charset="0"/>
            </a:endParaRPr>
          </a:p>
        </p:txBody>
      </p:sp>
      <p:sp>
        <p:nvSpPr>
          <p:cNvPr id="156679" name="Rectangle 7">
            <a:extLst>
              <a:ext uri="{FF2B5EF4-FFF2-40B4-BE49-F238E27FC236}">
                <a16:creationId xmlns:a16="http://schemas.microsoft.com/office/drawing/2014/main" id="{499511BC-F223-4139-9332-208CB8405A14}"/>
              </a:ext>
            </a:extLst>
          </p:cNvPr>
          <p:cNvSpPr>
            <a:spLocks noChangeArrowheads="1"/>
          </p:cNvSpPr>
          <p:nvPr/>
        </p:nvSpPr>
        <p:spPr bwMode="auto">
          <a:xfrm>
            <a:off x="4648200" y="2408239"/>
            <a:ext cx="914400" cy="523875"/>
          </a:xfrm>
          <a:prstGeom prst="rect">
            <a:avLst/>
          </a:prstGeom>
          <a:solidFill>
            <a:srgbClr val="FFCCFF"/>
          </a:solidFill>
          <a:ln w="38100">
            <a:solidFill>
              <a:srgbClr val="FF9900"/>
            </a:solidFill>
            <a:miter lim="800000"/>
            <a:headEnd/>
            <a:tailEnd/>
          </a:ln>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2800" b="1">
                <a:latin typeface="Times New Roman" panose="02020603050405020304" pitchFamily="18" charset="0"/>
                <a:cs typeface="Times New Roman" panose="02020603050405020304" pitchFamily="18" charset="0"/>
              </a:rPr>
              <a:t>Tày</a:t>
            </a:r>
          </a:p>
        </p:txBody>
      </p:sp>
      <p:sp>
        <p:nvSpPr>
          <p:cNvPr id="156680" name="Rectangle 8">
            <a:extLst>
              <a:ext uri="{FF2B5EF4-FFF2-40B4-BE49-F238E27FC236}">
                <a16:creationId xmlns:a16="http://schemas.microsoft.com/office/drawing/2014/main" id="{4E07C29B-E45A-473F-A57E-1E59A8DAD7E4}"/>
              </a:ext>
            </a:extLst>
          </p:cNvPr>
          <p:cNvSpPr>
            <a:spLocks noChangeArrowheads="1"/>
          </p:cNvSpPr>
          <p:nvPr/>
        </p:nvSpPr>
        <p:spPr bwMode="auto">
          <a:xfrm>
            <a:off x="457200" y="2408239"/>
            <a:ext cx="1447800" cy="523875"/>
          </a:xfrm>
          <a:prstGeom prst="rect">
            <a:avLst/>
          </a:prstGeom>
          <a:solidFill>
            <a:srgbClr val="FFCCFF"/>
          </a:solidFill>
          <a:ln w="38100">
            <a:solidFill>
              <a:srgbClr val="FF9900"/>
            </a:solidFill>
            <a:miter lim="800000"/>
            <a:headEnd/>
            <a:tailEnd/>
          </a:ln>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2800" b="1" dirty="0" err="1">
                <a:latin typeface="Times New Roman" panose="02020603050405020304" pitchFamily="18" charset="0"/>
                <a:cs typeface="Times New Roman" panose="02020603050405020304" pitchFamily="18" charset="0"/>
              </a:rPr>
              <a:t>Mường</a:t>
            </a:r>
            <a:endParaRPr lang="en-US" altLang="en-US" sz="2800" b="1" dirty="0">
              <a:latin typeface="Times New Roman" panose="02020603050405020304" pitchFamily="18" charset="0"/>
              <a:cs typeface="Times New Roman" panose="02020603050405020304" pitchFamily="18" charset="0"/>
            </a:endParaRPr>
          </a:p>
        </p:txBody>
      </p:sp>
      <p:sp>
        <p:nvSpPr>
          <p:cNvPr id="156681" name="Rectangle 9">
            <a:extLst>
              <a:ext uri="{FF2B5EF4-FFF2-40B4-BE49-F238E27FC236}">
                <a16:creationId xmlns:a16="http://schemas.microsoft.com/office/drawing/2014/main" id="{AE4BBE4B-5A06-42DB-8D41-136491EE6D80}"/>
              </a:ext>
            </a:extLst>
          </p:cNvPr>
          <p:cNvSpPr>
            <a:spLocks noChangeArrowheads="1"/>
          </p:cNvSpPr>
          <p:nvPr/>
        </p:nvSpPr>
        <p:spPr bwMode="auto">
          <a:xfrm>
            <a:off x="1981200" y="2408239"/>
            <a:ext cx="1219200" cy="523875"/>
          </a:xfrm>
          <a:prstGeom prst="rect">
            <a:avLst/>
          </a:prstGeom>
          <a:solidFill>
            <a:srgbClr val="FFCCFF"/>
          </a:solidFill>
          <a:ln w="38100">
            <a:solidFill>
              <a:srgbClr val="FF9900"/>
            </a:solidFill>
            <a:miter lim="800000"/>
            <a:headEnd/>
            <a:tailEnd/>
          </a:ln>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en-US" sz="2800" b="1">
                <a:latin typeface="Times New Roman" panose="02020603050405020304" pitchFamily="18" charset="0"/>
                <a:cs typeface="Times New Roman" panose="02020603050405020304" pitchFamily="18" charset="0"/>
              </a:rPr>
              <a:t>Ba-na</a:t>
            </a:r>
          </a:p>
        </p:txBody>
      </p:sp>
      <p:sp>
        <p:nvSpPr>
          <p:cNvPr id="32778" name="Text Box 10">
            <a:extLst>
              <a:ext uri="{FF2B5EF4-FFF2-40B4-BE49-F238E27FC236}">
                <a16:creationId xmlns:a16="http://schemas.microsoft.com/office/drawing/2014/main" id="{74877FD3-CF40-4FC5-BCD8-6FBD75DDD5A4}"/>
              </a:ext>
            </a:extLst>
          </p:cNvPr>
          <p:cNvSpPr txBox="1">
            <a:spLocks noChangeArrowheads="1"/>
          </p:cNvSpPr>
          <p:nvPr/>
        </p:nvSpPr>
        <p:spPr bwMode="auto">
          <a:xfrm>
            <a:off x="5105400" y="3576638"/>
            <a:ext cx="4648200" cy="492443"/>
          </a:xfrm>
          <a:prstGeom prst="rect">
            <a:avLst/>
          </a:prstGeom>
          <a:solidFill>
            <a:srgbClr val="FFFF99"/>
          </a:solidFill>
          <a:ln w="28575">
            <a:solidFill>
              <a:srgbClr val="D60093"/>
            </a:solidFill>
            <a:miter lim="800000"/>
            <a:headEnd/>
            <a:tailEnd/>
          </a:ln>
        </p:spPr>
        <p:txBody>
          <a:bodyPr wrap="squar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fontAlgn="base" hangingPunct="1">
              <a:spcBef>
                <a:spcPct val="50000"/>
              </a:spcBef>
              <a:spcAft>
                <a:spcPct val="0"/>
              </a:spcAft>
            </a:pPr>
            <a:r>
              <a:rPr lang="en-US" altLang="en-US" sz="2600" b="1" dirty="0" err="1">
                <a:solidFill>
                  <a:srgbClr val="3333FF"/>
                </a:solidFill>
                <a:latin typeface="Times New Roman" panose="02020603050405020304" pitchFamily="18" charset="0"/>
                <a:cs typeface="Times New Roman" panose="02020603050405020304" pitchFamily="18" charset="0"/>
              </a:rPr>
              <a:t>Những</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dân</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tộc</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từ</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nơi</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khác</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đến</a:t>
            </a:r>
            <a:r>
              <a:rPr lang="en-US" altLang="en-US" sz="2600" b="1" dirty="0">
                <a:solidFill>
                  <a:srgbClr val="3333FF"/>
                </a:solidFill>
                <a:latin typeface="Times New Roman" panose="02020603050405020304" pitchFamily="18" charset="0"/>
                <a:cs typeface="Times New Roman" panose="02020603050405020304" pitchFamily="18" charset="0"/>
              </a:rPr>
              <a:t>. </a:t>
            </a:r>
          </a:p>
        </p:txBody>
      </p:sp>
      <p:sp>
        <p:nvSpPr>
          <p:cNvPr id="32779" name="Text Box 11">
            <a:extLst>
              <a:ext uri="{FF2B5EF4-FFF2-40B4-BE49-F238E27FC236}">
                <a16:creationId xmlns:a16="http://schemas.microsoft.com/office/drawing/2014/main" id="{C67B8D53-D2BD-4AC8-86D0-B3CAEBA8BE9A}"/>
              </a:ext>
            </a:extLst>
          </p:cNvPr>
          <p:cNvSpPr txBox="1">
            <a:spLocks noChangeArrowheads="1"/>
          </p:cNvSpPr>
          <p:nvPr/>
        </p:nvSpPr>
        <p:spPr bwMode="auto">
          <a:xfrm>
            <a:off x="457200" y="3576638"/>
            <a:ext cx="4267200" cy="492443"/>
          </a:xfrm>
          <a:prstGeom prst="rect">
            <a:avLst/>
          </a:prstGeom>
          <a:solidFill>
            <a:srgbClr val="FFFF99"/>
          </a:solidFill>
          <a:ln w="28575">
            <a:solidFill>
              <a:srgbClr val="D60093"/>
            </a:solidFill>
            <a:miter lim="800000"/>
            <a:headEnd/>
            <a:tailEnd/>
          </a:ln>
        </p:spPr>
        <p:txBody>
          <a:bodyPr wrap="squar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50000"/>
              </a:spcBef>
              <a:spcAft>
                <a:spcPct val="0"/>
              </a:spcAft>
            </a:pPr>
            <a:r>
              <a:rPr lang="en-US" altLang="en-US" sz="2600" b="1" dirty="0" err="1">
                <a:solidFill>
                  <a:srgbClr val="3333FF"/>
                </a:solidFill>
                <a:latin typeface="Times New Roman" panose="02020603050405020304" pitchFamily="18" charset="0"/>
                <a:cs typeface="Times New Roman" panose="02020603050405020304" pitchFamily="18" charset="0"/>
              </a:rPr>
              <a:t>Những</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dân</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tộc</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sống</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lâu</a:t>
            </a:r>
            <a:r>
              <a:rPr lang="en-US" altLang="en-US" sz="2600" b="1" dirty="0">
                <a:solidFill>
                  <a:srgbClr val="3333FF"/>
                </a:solidFill>
                <a:latin typeface="Times New Roman" panose="02020603050405020304" pitchFamily="18" charset="0"/>
                <a:cs typeface="Times New Roman" panose="02020603050405020304" pitchFamily="18" charset="0"/>
              </a:rPr>
              <a:t> </a:t>
            </a:r>
            <a:r>
              <a:rPr lang="en-US" altLang="en-US" sz="2600" b="1" dirty="0" err="1">
                <a:solidFill>
                  <a:srgbClr val="3333FF"/>
                </a:solidFill>
                <a:latin typeface="Times New Roman" panose="02020603050405020304" pitchFamily="18" charset="0"/>
                <a:cs typeface="Times New Roman" panose="02020603050405020304" pitchFamily="18" charset="0"/>
              </a:rPr>
              <a:t>đời</a:t>
            </a:r>
            <a:r>
              <a:rPr lang="en-US" altLang="en-US" sz="2600" b="1" dirty="0">
                <a:solidFill>
                  <a:srgbClr val="3333FF"/>
                </a:solidFill>
                <a:latin typeface="Times New Roman" panose="02020603050405020304" pitchFamily="18" charset="0"/>
                <a:cs typeface="Times New Roman" panose="02020603050405020304" pitchFamily="18" charset="0"/>
              </a:rPr>
              <a:t>.</a:t>
            </a:r>
          </a:p>
        </p:txBody>
      </p:sp>
      <p:sp>
        <p:nvSpPr>
          <p:cNvPr id="156684" name="Text Box 12">
            <a:extLst>
              <a:ext uri="{FF2B5EF4-FFF2-40B4-BE49-F238E27FC236}">
                <a16:creationId xmlns:a16="http://schemas.microsoft.com/office/drawing/2014/main" id="{996CE2BC-28C4-419F-8B20-9846384D6589}"/>
              </a:ext>
            </a:extLst>
          </p:cNvPr>
          <p:cNvSpPr txBox="1">
            <a:spLocks noChangeArrowheads="1"/>
          </p:cNvSpPr>
          <p:nvPr/>
        </p:nvSpPr>
        <p:spPr bwMode="auto">
          <a:xfrm>
            <a:off x="640080" y="700982"/>
            <a:ext cx="88087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fontAlgn="base" hangingPunct="1">
              <a:spcBef>
                <a:spcPct val="50000"/>
              </a:spcBef>
              <a:spcAft>
                <a:spcPct val="0"/>
              </a:spcAft>
            </a:pPr>
            <a:r>
              <a:rPr lang="en-US" altLang="en-US" sz="2800" b="1" dirty="0" err="1">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Em</a:t>
            </a:r>
            <a:r>
              <a:rPr lang="en-US" altLang="en-US" sz="28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hãy</a:t>
            </a:r>
            <a:r>
              <a:rPr lang="en-US" altLang="en-US" sz="28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chọn</a:t>
            </a:r>
            <a:r>
              <a:rPr lang="en-US" altLang="en-US"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những</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dân</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tộc</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sau</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dân</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tộc</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nào</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sống</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lâu</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đời</a:t>
            </a:r>
            <a:r>
              <a:rPr lang="en-US" altLang="en-US" sz="2800" b="1" dirty="0">
                <a:solidFill>
                  <a:srgbClr val="3333FF"/>
                </a:solidFill>
                <a:latin typeface="Times New Roman" panose="02020603050405020304" pitchFamily="18" charset="0"/>
                <a:cs typeface="Times New Roman" panose="02020603050405020304" pitchFamily="18" charset="0"/>
              </a:rPr>
              <a:t> ở </a:t>
            </a:r>
            <a:r>
              <a:rPr lang="en-US" altLang="en-US" sz="2800" b="1" dirty="0" err="1">
                <a:solidFill>
                  <a:srgbClr val="3333FF"/>
                </a:solidFill>
                <a:latin typeface="Times New Roman" panose="02020603050405020304" pitchFamily="18" charset="0"/>
                <a:cs typeface="Times New Roman" panose="02020603050405020304" pitchFamily="18" charset="0"/>
              </a:rPr>
              <a:t>Tây</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nguyên</a:t>
            </a:r>
            <a:r>
              <a:rPr lang="en-US" altLang="en-US" sz="2800" b="1" dirty="0">
                <a:solidFill>
                  <a:srgbClr val="3333FF"/>
                </a:solidFill>
                <a:latin typeface="Times New Roman" panose="02020603050405020304" pitchFamily="18" charset="0"/>
                <a:cs typeface="Times New Roman" panose="02020603050405020304" pitchFamily="18" charset="0"/>
              </a:rPr>
              <a:t> ? </a:t>
            </a:r>
            <a:r>
              <a:rPr lang="en-US" altLang="en-US" sz="2800" b="1" dirty="0" err="1">
                <a:solidFill>
                  <a:srgbClr val="3333FF"/>
                </a:solidFill>
                <a:latin typeface="Times New Roman" panose="02020603050405020304" pitchFamily="18" charset="0"/>
                <a:cs typeface="Times New Roman" panose="02020603050405020304" pitchFamily="18" charset="0"/>
              </a:rPr>
              <a:t>Những</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dân</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tộc</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nào</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từ</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nơi</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khác</a:t>
            </a:r>
            <a:r>
              <a:rPr lang="en-US" altLang="en-US" sz="2800" b="1" dirty="0">
                <a:solidFill>
                  <a:srgbClr val="3333FF"/>
                </a:solidFill>
                <a:latin typeface="Times New Roman" panose="02020603050405020304" pitchFamily="18" charset="0"/>
                <a:cs typeface="Times New Roman" panose="02020603050405020304" pitchFamily="18" charset="0"/>
              </a:rPr>
              <a:t> </a:t>
            </a:r>
            <a:r>
              <a:rPr lang="en-US" altLang="en-US" sz="2800" b="1" dirty="0" err="1">
                <a:solidFill>
                  <a:srgbClr val="3333FF"/>
                </a:solidFill>
                <a:latin typeface="Times New Roman" panose="02020603050405020304" pitchFamily="18" charset="0"/>
                <a:cs typeface="Times New Roman" panose="02020603050405020304" pitchFamily="18" charset="0"/>
              </a:rPr>
              <a:t>đến</a:t>
            </a:r>
            <a:r>
              <a:rPr lang="en-US" altLang="en-US" sz="2800" b="1" dirty="0">
                <a:solidFill>
                  <a:srgbClr val="3333FF"/>
                </a:solidFill>
                <a:latin typeface="Times New Roman" panose="02020603050405020304" pitchFamily="18" charset="0"/>
                <a:cs typeface="Times New Roman" panose="02020603050405020304" pitchFamily="18" charset="0"/>
              </a:rPr>
              <a:t>?</a:t>
            </a:r>
          </a:p>
        </p:txBody>
      </p:sp>
      <p:sp>
        <p:nvSpPr>
          <p:cNvPr id="32781" name="Line 13">
            <a:extLst>
              <a:ext uri="{FF2B5EF4-FFF2-40B4-BE49-F238E27FC236}">
                <a16:creationId xmlns:a16="http://schemas.microsoft.com/office/drawing/2014/main" id="{5B498DA1-2409-4DB8-A7D6-829FD128AB8D}"/>
              </a:ext>
            </a:extLst>
          </p:cNvPr>
          <p:cNvSpPr>
            <a:spLocks noChangeShapeType="1"/>
          </p:cNvSpPr>
          <p:nvPr/>
        </p:nvSpPr>
        <p:spPr bwMode="auto">
          <a:xfrm>
            <a:off x="4876800" y="2980754"/>
            <a:ext cx="0" cy="3657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18592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6684"/>
                                        </p:tgtEl>
                                        <p:attrNameLst>
                                          <p:attrName>style.visibility</p:attrName>
                                        </p:attrNameLst>
                                      </p:cBhvr>
                                      <p:to>
                                        <p:strVal val="visible"/>
                                      </p:to>
                                    </p:set>
                                    <p:anim calcmode="lin" valueType="num">
                                      <p:cBhvr>
                                        <p:cTn id="7" dur="1000" fill="hold"/>
                                        <p:tgtEl>
                                          <p:spTgt spid="156684"/>
                                        </p:tgtEl>
                                        <p:attrNameLst>
                                          <p:attrName>ppt_x</p:attrName>
                                        </p:attrNameLst>
                                      </p:cBhvr>
                                      <p:tavLst>
                                        <p:tav tm="0">
                                          <p:val>
                                            <p:strVal val="#ppt_x-.2"/>
                                          </p:val>
                                        </p:tav>
                                        <p:tav tm="100000">
                                          <p:val>
                                            <p:strVal val="#ppt_x"/>
                                          </p:val>
                                        </p:tav>
                                      </p:tavLst>
                                    </p:anim>
                                    <p:anim calcmode="lin" valueType="num">
                                      <p:cBhvr>
                                        <p:cTn id="8" dur="1000" fill="hold"/>
                                        <p:tgtEl>
                                          <p:spTgt spid="15668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668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56681"/>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2.77556E-17 4.44444E-6 L 2.77556E-17 0.28541 " pathEditMode="relative" rAng="0" ptsTypes="AA">
                                      <p:cBhvr>
                                        <p:cTn id="14" dur="2000" fill="hold"/>
                                        <p:tgtEl>
                                          <p:spTgt spid="156681"/>
                                        </p:tgtEl>
                                        <p:attrNameLst>
                                          <p:attrName>ppt_x</p:attrName>
                                          <p:attrName>ppt_y</p:attrName>
                                        </p:attrNameLst>
                                      </p:cBhvr>
                                      <p:rCtr x="0" y="14259"/>
                                    </p:animMotion>
                                  </p:childTnLst>
                                </p:cTn>
                              </p:par>
                            </p:childTnLst>
                          </p:cTn>
                        </p:par>
                      </p:childTnLst>
                    </p:cTn>
                  </p:par>
                </p:childTnLst>
              </p:cTn>
              <p:nextCondLst>
                <p:cond evt="onClick" delay="0">
                  <p:tgtEl>
                    <p:spTgt spid="156681"/>
                  </p:tgtEl>
                </p:cond>
              </p:nextCondLst>
            </p:seq>
            <p:seq concurrent="1" nextAc="seek">
              <p:cTn id="15" restart="whenNotActive" fill="hold" evtFilter="cancelBubble" nodeType="interactiveSeq">
                <p:stCondLst>
                  <p:cond evt="onClick" delay="0">
                    <p:tgtEl>
                      <p:spTgt spid="156676"/>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56" presetClass="path" presetSubtype="0" accel="50000" decel="50000" fill="hold" grpId="0" nodeType="clickEffect">
                                  <p:stCondLst>
                                    <p:cond delay="0"/>
                                  </p:stCondLst>
                                  <p:childTnLst>
                                    <p:animMotion origin="layout" path="M 1.11022E-16 4.44444E-6 L -0.4 0.39652 " pathEditMode="relative" rAng="0" ptsTypes="AA">
                                      <p:cBhvr>
                                        <p:cTn id="19" dur="2000" fill="hold"/>
                                        <p:tgtEl>
                                          <p:spTgt spid="156676"/>
                                        </p:tgtEl>
                                        <p:attrNameLst>
                                          <p:attrName>ppt_x</p:attrName>
                                          <p:attrName>ppt_y</p:attrName>
                                        </p:attrNameLst>
                                      </p:cBhvr>
                                      <p:rCtr x="-20000" y="19815"/>
                                    </p:animMotion>
                                  </p:childTnLst>
                                </p:cTn>
                              </p:par>
                            </p:childTnLst>
                          </p:cTn>
                        </p:par>
                      </p:childTnLst>
                    </p:cTn>
                  </p:par>
                </p:childTnLst>
              </p:cTn>
              <p:nextCondLst>
                <p:cond evt="onClick" delay="0">
                  <p:tgtEl>
                    <p:spTgt spid="156676"/>
                  </p:tgtEl>
                </p:cond>
              </p:nextCondLst>
            </p:seq>
            <p:seq concurrent="1" nextAc="seek">
              <p:cTn id="20" restart="whenNotActive" fill="hold" evtFilter="cancelBubble" nodeType="interactiveSeq">
                <p:stCondLst>
                  <p:cond evt="onClick" delay="0">
                    <p:tgtEl>
                      <p:spTgt spid="15667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56" presetClass="path" presetSubtype="0" accel="50000" decel="50000" fill="hold" grpId="0" nodeType="clickEffect">
                                  <p:stCondLst>
                                    <p:cond delay="0"/>
                                  </p:stCondLst>
                                  <p:childTnLst>
                                    <p:animMotion origin="layout" path="M -0.05834 -0.00278 L -0.66667 0.50833 " pathEditMode="relative" rAng="0" ptsTypes="AA">
                                      <p:cBhvr>
                                        <p:cTn id="24" dur="2000" fill="hold"/>
                                        <p:tgtEl>
                                          <p:spTgt spid="156675"/>
                                        </p:tgtEl>
                                        <p:attrNameLst>
                                          <p:attrName>ppt_x</p:attrName>
                                          <p:attrName>ppt_y</p:attrName>
                                        </p:attrNameLst>
                                      </p:cBhvr>
                                      <p:rCtr x="-30417" y="25556"/>
                                    </p:animMotion>
                                  </p:childTnLst>
                                </p:cTn>
                              </p:par>
                            </p:childTnLst>
                          </p:cTn>
                        </p:par>
                      </p:childTnLst>
                    </p:cTn>
                  </p:par>
                </p:childTnLst>
              </p:cTn>
              <p:nextCondLst>
                <p:cond evt="onClick" delay="0">
                  <p:tgtEl>
                    <p:spTgt spid="156675"/>
                  </p:tgtEl>
                </p:cond>
              </p:nextCondLst>
            </p:seq>
            <p:seq concurrent="1" nextAc="seek">
              <p:cTn id="25" restart="whenNotActive" fill="hold" evtFilter="cancelBubble" nodeType="interactiveSeq">
                <p:stCondLst>
                  <p:cond evt="onClick" delay="0">
                    <p:tgtEl>
                      <p:spTgt spid="156680"/>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49" presetClass="path" presetSubtype="0" accel="50000" decel="50000" fill="hold" grpId="0" nodeType="clickEffect">
                                  <p:stCondLst>
                                    <p:cond delay="0"/>
                                  </p:stCondLst>
                                  <p:childTnLst>
                                    <p:animMotion origin="layout" path="M 3.33333E-6 4.44444E-6 L 0.62916 0.26319 " pathEditMode="relative" rAng="0" ptsTypes="AA">
                                      <p:cBhvr>
                                        <p:cTn id="29" dur="2000" fill="hold"/>
                                        <p:tgtEl>
                                          <p:spTgt spid="156680"/>
                                        </p:tgtEl>
                                        <p:attrNameLst>
                                          <p:attrName>ppt_x</p:attrName>
                                          <p:attrName>ppt_y</p:attrName>
                                        </p:attrNameLst>
                                      </p:cBhvr>
                                      <p:rCtr x="31458" y="13148"/>
                                    </p:animMotion>
                                  </p:childTnLst>
                                </p:cTn>
                              </p:par>
                            </p:childTnLst>
                          </p:cTn>
                        </p:par>
                      </p:childTnLst>
                    </p:cTn>
                  </p:par>
                </p:childTnLst>
              </p:cTn>
              <p:nextCondLst>
                <p:cond evt="onClick" delay="0">
                  <p:tgtEl>
                    <p:spTgt spid="156680"/>
                  </p:tgtEl>
                </p:cond>
              </p:nextCondLst>
            </p:seq>
            <p:seq concurrent="1" nextAc="seek">
              <p:cTn id="30" restart="whenNotActive" fill="hold" evtFilter="cancelBubble" nodeType="interactiveSeq">
                <p:stCondLst>
                  <p:cond evt="onClick" delay="0">
                    <p:tgtEl>
                      <p:spTgt spid="156679"/>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49" presetClass="path" presetSubtype="0" accel="50000" decel="50000" fill="hold" grpId="0" nodeType="clickEffect">
                                  <p:stCondLst>
                                    <p:cond delay="0"/>
                                  </p:stCondLst>
                                  <p:childTnLst>
                                    <p:animMotion origin="layout" path="M -3.33333E-6 4.44444E-6 L 0.2 0.36319 " pathEditMode="relative" rAng="0" ptsTypes="AA">
                                      <p:cBhvr>
                                        <p:cTn id="34" dur="2000" fill="hold"/>
                                        <p:tgtEl>
                                          <p:spTgt spid="156679"/>
                                        </p:tgtEl>
                                        <p:attrNameLst>
                                          <p:attrName>ppt_x</p:attrName>
                                          <p:attrName>ppt_y</p:attrName>
                                        </p:attrNameLst>
                                      </p:cBhvr>
                                      <p:rCtr x="10000" y="18148"/>
                                    </p:animMotion>
                                  </p:childTnLst>
                                </p:cTn>
                              </p:par>
                            </p:childTnLst>
                          </p:cTn>
                        </p:par>
                      </p:childTnLst>
                    </p:cTn>
                  </p:par>
                </p:childTnLst>
              </p:cTn>
              <p:nextCondLst>
                <p:cond evt="onClick" delay="0">
                  <p:tgtEl>
                    <p:spTgt spid="156679"/>
                  </p:tgtEl>
                </p:cond>
              </p:nextCondLst>
            </p:seq>
            <p:seq concurrent="1" nextAc="seek">
              <p:cTn id="35" restart="whenNotActive" fill="hold" evtFilter="cancelBubble" nodeType="interactiveSeq">
                <p:stCondLst>
                  <p:cond evt="onClick" delay="0">
                    <p:tgtEl>
                      <p:spTgt spid="156677"/>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42" presetClass="path" presetSubtype="0" accel="50000" decel="50000" fill="hold" grpId="0" nodeType="clickEffect">
                                  <p:stCondLst>
                                    <p:cond delay="0"/>
                                  </p:stCondLst>
                                  <p:childTnLst>
                                    <p:animMotion origin="layout" path="M 1.11022E-16 4.44444E-6 L -0.04167 0.46319 " pathEditMode="relative" rAng="0" ptsTypes="AA">
                                      <p:cBhvr>
                                        <p:cTn id="39" dur="2000" fill="hold"/>
                                        <p:tgtEl>
                                          <p:spTgt spid="156677"/>
                                        </p:tgtEl>
                                        <p:attrNameLst>
                                          <p:attrName>ppt_x</p:attrName>
                                          <p:attrName>ppt_y</p:attrName>
                                        </p:attrNameLst>
                                      </p:cBhvr>
                                      <p:rCtr x="-2083" y="23148"/>
                                    </p:animMotion>
                                  </p:childTnLst>
                                </p:cTn>
                              </p:par>
                            </p:childTnLst>
                          </p:cTn>
                        </p:par>
                      </p:childTnLst>
                    </p:cTn>
                  </p:par>
                </p:childTnLst>
              </p:cTn>
              <p:nextCondLst>
                <p:cond evt="onClick" delay="0">
                  <p:tgtEl>
                    <p:spTgt spid="156677"/>
                  </p:tgtEl>
                </p:cond>
              </p:nextCondLst>
            </p:seq>
            <p:seq concurrent="1" nextAc="seek">
              <p:cTn id="40" restart="whenNotActive" fill="hold" evtFilter="cancelBubble" nodeType="interactiveSeq">
                <p:stCondLst>
                  <p:cond evt="onClick" delay="0">
                    <p:tgtEl>
                      <p:spTgt spid="156678"/>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49" presetClass="path" presetSubtype="0" accel="50000" decel="50000" fill="hold" grpId="0" nodeType="clickEffect">
                                  <p:stCondLst>
                                    <p:cond delay="0"/>
                                  </p:stCondLst>
                                  <p:childTnLst>
                                    <p:animMotion origin="layout" path="M 5.55112E-17 4.44444E-6 L 0.33333 0.56319 " pathEditMode="relative" rAng="0" ptsTypes="AA">
                                      <p:cBhvr>
                                        <p:cTn id="44" dur="2000" fill="hold"/>
                                        <p:tgtEl>
                                          <p:spTgt spid="156678"/>
                                        </p:tgtEl>
                                        <p:attrNameLst>
                                          <p:attrName>ppt_x</p:attrName>
                                          <p:attrName>ppt_y</p:attrName>
                                        </p:attrNameLst>
                                      </p:cBhvr>
                                      <p:rCtr x="16667" y="28148"/>
                                    </p:animMotion>
                                  </p:childTnLst>
                                </p:cTn>
                              </p:par>
                            </p:childTnLst>
                          </p:cTn>
                        </p:par>
                      </p:childTnLst>
                    </p:cTn>
                  </p:par>
                </p:childTnLst>
              </p:cTn>
              <p:nextCondLst>
                <p:cond evt="onClick" delay="0">
                  <p:tgtEl>
                    <p:spTgt spid="156678"/>
                  </p:tgtEl>
                </p:cond>
              </p:nextCondLst>
            </p:seq>
          </p:childTnLst>
        </p:cTn>
      </p:par>
    </p:tnLst>
    <p:bldLst>
      <p:bldP spid="156675" grpId="0" animBg="1"/>
      <p:bldP spid="156676" grpId="0" animBg="1"/>
      <p:bldP spid="156677" grpId="0" animBg="1"/>
      <p:bldP spid="156678" grpId="0" animBg="1"/>
      <p:bldP spid="156679" grpId="0" animBg="1"/>
      <p:bldP spid="156680" grpId="0" animBg="1"/>
      <p:bldP spid="156681" grpId="0" animBg="1"/>
      <p:bldP spid="15668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2E59E5-A4D0-4977-8508-88C63F37A9DD}"/>
              </a:ext>
            </a:extLst>
          </p:cNvPr>
          <p:cNvSpPr/>
          <p:nvPr/>
        </p:nvSpPr>
        <p:spPr>
          <a:xfrm>
            <a:off x="647700" y="914400"/>
            <a:ext cx="8610600" cy="2133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dirty="0">
                <a:solidFill>
                  <a:schemeClr val="tx1"/>
                </a:solidFill>
                <a:latin typeface="Times New Roman" panose="02020603050405020304" pitchFamily="18" charset="0"/>
                <a:cs typeface="Times New Roman" panose="02020603050405020304" pitchFamily="18" charset="0"/>
              </a:rPr>
              <a:t>Em có suy nghĩ gì về tình đoàn kết các dân tộc ở Tây Nguyên cũng như tình đoàn kết của các dân tộc trên toàn đất nước Việt Nam?</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0C94A8C0-35AB-47B3-9420-7E21344A8D61}"/>
              </a:ext>
            </a:extLst>
          </p:cNvPr>
          <p:cNvSpPr/>
          <p:nvPr/>
        </p:nvSpPr>
        <p:spPr>
          <a:xfrm>
            <a:off x="665117" y="3200400"/>
            <a:ext cx="8610600" cy="3276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dirty="0">
                <a:solidFill>
                  <a:schemeClr val="tx1"/>
                </a:solidFill>
                <a:latin typeface="Times New Roman" panose="02020603050405020304" pitchFamily="18" charset="0"/>
                <a:cs typeface="Times New Roman" panose="02020603050405020304" pitchFamily="18" charset="0"/>
              </a:rPr>
              <a:t>   Tây Nguyên có nhiều dân rộc sinh sống, các dân tộc ở đây đều đoàn kết bảo vệ Tây Nguyên trước giặc ngoại xâm,  chung tay xây dựng Tây Nguyên ngày càng giàu đẹp cũng như tất cả các dân tộc trên đất nước ta chung sức xây dựng đất nước Việt Nam ngày càng phát triển.</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31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5"/>
            <a:ext cx="9906000" cy="6858000"/>
          </a:xfrm>
          <a:prstGeom prst="rect">
            <a:avLst/>
          </a:prstGeom>
        </p:spPr>
      </p:pic>
      <p:sp>
        <p:nvSpPr>
          <p:cNvPr id="2" name="Title 1"/>
          <p:cNvSpPr>
            <a:spLocks noGrp="1"/>
          </p:cNvSpPr>
          <p:nvPr>
            <p:ph type="ctrTitle"/>
          </p:nvPr>
        </p:nvSpPr>
        <p:spPr>
          <a:xfrm>
            <a:off x="609600" y="838200"/>
            <a:ext cx="8915400" cy="1905000"/>
          </a:xfrm>
        </p:spPr>
        <p:txBody>
          <a:bodyPr>
            <a:noAutofit/>
          </a:bodyPr>
          <a:lstStyle/>
          <a:p>
            <a:pPr algn="l"/>
            <a:r>
              <a:rPr lang="en-US" sz="4800" dirty="0">
                <a:solidFill>
                  <a:srgbClr val="3333FF"/>
                </a:solidFill>
                <a:latin typeface="Times New Roman" panose="02020603050405020304" pitchFamily="18" charset="0"/>
                <a:cs typeface="Times New Roman" panose="02020603050405020304" pitchFamily="18" charset="0"/>
              </a:rPr>
              <a:t>Chúc các em chăm ngoan, học giỏi.</a:t>
            </a:r>
          </a:p>
        </p:txBody>
      </p:sp>
    </p:spTree>
    <p:extLst>
      <p:ext uri="{BB962C8B-B14F-4D97-AF65-F5344CB8AC3E}">
        <p14:creationId xmlns:p14="http://schemas.microsoft.com/office/powerpoint/2010/main" val="2723828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2"/>
          <p:cNvSpPr txBox="1">
            <a:spLocks noChangeArrowheads="1"/>
          </p:cNvSpPr>
          <p:nvPr/>
        </p:nvSpPr>
        <p:spPr bwMode="auto">
          <a:xfrm>
            <a:off x="304800" y="228600"/>
            <a:ext cx="92964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eaLnBrk="1" fontAlgn="base" hangingPunct="1">
              <a:spcBef>
                <a:spcPct val="0"/>
              </a:spcBef>
              <a:spcAft>
                <a:spcPct val="0"/>
              </a:spcAft>
            </a:pPr>
            <a:r>
              <a:rPr lang="en-US" altLang="en-US" sz="2800" b="1">
                <a:solidFill>
                  <a:srgbClr val="CC0000"/>
                </a:solidFill>
                <a:cs typeface="Times New Roman" panose="02020603050405020304" pitchFamily="18" charset="0"/>
              </a:rPr>
              <a:t>Địa lí</a:t>
            </a:r>
          </a:p>
          <a:p>
            <a:pPr algn="ctr" eaLnBrk="1" fontAlgn="base" hangingPunct="1">
              <a:spcBef>
                <a:spcPct val="0"/>
              </a:spcBef>
              <a:spcAft>
                <a:spcPct val="0"/>
              </a:spcAft>
            </a:pPr>
            <a:r>
              <a:rPr lang="en-US" altLang="en-US" sz="2800" b="1">
                <a:solidFill>
                  <a:srgbClr val="CC0000"/>
                </a:solidFill>
                <a:cs typeface="Times New Roman" panose="02020603050405020304" pitchFamily="18" charset="0"/>
              </a:rPr>
              <a:t>Bài 6: Một </a:t>
            </a:r>
            <a:r>
              <a:rPr lang="en-US" altLang="en-US" sz="2800" b="1" dirty="0" err="1">
                <a:solidFill>
                  <a:srgbClr val="CC0000"/>
                </a:solidFill>
                <a:cs typeface="Times New Roman" panose="02020603050405020304" pitchFamily="18" charset="0"/>
              </a:rPr>
              <a:t>số</a:t>
            </a:r>
            <a:r>
              <a:rPr lang="en-US" altLang="en-US" sz="2800" b="1" dirty="0">
                <a:solidFill>
                  <a:srgbClr val="CC0000"/>
                </a:solidFill>
                <a:cs typeface="Times New Roman" panose="02020603050405020304" pitchFamily="18" charset="0"/>
              </a:rPr>
              <a:t> </a:t>
            </a:r>
            <a:r>
              <a:rPr lang="en-US" altLang="en-US" sz="2800" b="1" dirty="0" err="1">
                <a:solidFill>
                  <a:srgbClr val="CC0000"/>
                </a:solidFill>
                <a:cs typeface="Times New Roman" panose="02020603050405020304" pitchFamily="18" charset="0"/>
              </a:rPr>
              <a:t>dân</a:t>
            </a:r>
            <a:r>
              <a:rPr lang="en-US" altLang="en-US" sz="2800" b="1" dirty="0">
                <a:solidFill>
                  <a:srgbClr val="CC0000"/>
                </a:solidFill>
                <a:cs typeface="Times New Roman" panose="02020603050405020304" pitchFamily="18" charset="0"/>
              </a:rPr>
              <a:t> </a:t>
            </a:r>
            <a:r>
              <a:rPr lang="en-US" altLang="en-US" sz="2800" b="1" dirty="0" err="1">
                <a:solidFill>
                  <a:srgbClr val="CC0000"/>
                </a:solidFill>
                <a:cs typeface="Times New Roman" panose="02020603050405020304" pitchFamily="18" charset="0"/>
              </a:rPr>
              <a:t>tộc</a:t>
            </a:r>
            <a:r>
              <a:rPr lang="en-US" altLang="en-US" sz="2800" b="1" dirty="0">
                <a:solidFill>
                  <a:srgbClr val="CC0000"/>
                </a:solidFill>
                <a:cs typeface="Times New Roman" panose="02020603050405020304" pitchFamily="18" charset="0"/>
              </a:rPr>
              <a:t> ở </a:t>
            </a:r>
            <a:r>
              <a:rPr lang="en-US" altLang="en-US" sz="2800" b="1" dirty="0" err="1">
                <a:solidFill>
                  <a:srgbClr val="CC0000"/>
                </a:solidFill>
                <a:cs typeface="Times New Roman" panose="02020603050405020304" pitchFamily="18" charset="0"/>
              </a:rPr>
              <a:t>Tây</a:t>
            </a:r>
            <a:r>
              <a:rPr lang="en-US" altLang="en-US" sz="2800" b="1" dirty="0">
                <a:solidFill>
                  <a:srgbClr val="CC0000"/>
                </a:solidFill>
                <a:cs typeface="Times New Roman" panose="02020603050405020304" pitchFamily="18" charset="0"/>
              </a:rPr>
              <a:t> </a:t>
            </a:r>
            <a:r>
              <a:rPr lang="en-US" altLang="en-US" sz="2800" b="1" dirty="0" err="1">
                <a:solidFill>
                  <a:srgbClr val="CC0000"/>
                </a:solidFill>
                <a:cs typeface="Times New Roman" panose="02020603050405020304" pitchFamily="18" charset="0"/>
              </a:rPr>
              <a:t>Nguyên</a:t>
            </a:r>
            <a:endParaRPr lang="en-US" altLang="en-US" sz="2800" b="1" u="sng" dirty="0">
              <a:solidFill>
                <a:srgbClr val="CC0000"/>
              </a:solidFill>
              <a:cs typeface="Times New Roman" panose="02020603050405020304" pitchFamily="18" charset="0"/>
            </a:endParaRPr>
          </a:p>
          <a:p>
            <a:pPr marL="0" lvl="1" indent="0" eaLnBrk="1" fontAlgn="base" hangingPunct="1">
              <a:spcBef>
                <a:spcPct val="0"/>
              </a:spcBef>
              <a:spcAft>
                <a:spcPct val="0"/>
              </a:spcAft>
            </a:pPr>
            <a:r>
              <a:rPr lang="en-US" altLang="en-US" sz="2800" b="1" dirty="0">
                <a:solidFill>
                  <a:srgbClr val="3333FF"/>
                </a:solidFill>
                <a:cs typeface="Times New Roman" panose="02020603050405020304" pitchFamily="18" charset="0"/>
              </a:rPr>
              <a:t>1. </a:t>
            </a:r>
            <a:r>
              <a:rPr lang="en-US" altLang="en-US" sz="2800" b="1" dirty="0" err="1">
                <a:solidFill>
                  <a:srgbClr val="3333FF"/>
                </a:solidFill>
                <a:cs typeface="Times New Roman" panose="02020603050405020304" pitchFamily="18" charset="0"/>
              </a:rPr>
              <a:t>Tây</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Nguyên</a:t>
            </a:r>
            <a:r>
              <a:rPr lang="en-US" altLang="en-US" sz="2800" b="1" dirty="0">
                <a:solidFill>
                  <a:srgbClr val="3333FF"/>
                </a:solidFill>
                <a:cs typeface="Times New Roman" panose="02020603050405020304" pitchFamily="18" charset="0"/>
              </a:rPr>
              <a:t> – </a:t>
            </a:r>
            <a:r>
              <a:rPr lang="en-US" altLang="en-US" sz="2800" b="1" dirty="0" err="1">
                <a:solidFill>
                  <a:srgbClr val="3333FF"/>
                </a:solidFill>
                <a:cs typeface="Times New Roman" panose="02020603050405020304" pitchFamily="18" charset="0"/>
              </a:rPr>
              <a:t>nơi</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có</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nhiều</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dân</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tộc</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chung</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sống</a:t>
            </a:r>
            <a:endParaRPr lang="en-US" altLang="en-US" sz="2800" b="1" dirty="0">
              <a:solidFill>
                <a:srgbClr val="3333FF"/>
              </a:solidFill>
              <a:cs typeface="Times New Roman" panose="02020603050405020304" pitchFamily="18" charset="0"/>
            </a:endParaRPr>
          </a:p>
          <a:p>
            <a:pPr marL="0" lvl="1" indent="0" eaLnBrk="1" fontAlgn="base" hangingPunct="1">
              <a:spcBef>
                <a:spcPct val="0"/>
              </a:spcBef>
              <a:spcAft>
                <a:spcPct val="0"/>
              </a:spcAft>
            </a:pPr>
            <a:r>
              <a:rPr lang="en-US" altLang="en-US" sz="2800" b="1" dirty="0">
                <a:solidFill>
                  <a:prstClr val="black"/>
                </a:solidFill>
                <a:cs typeface="Times New Roman" panose="02020603050405020304" pitchFamily="18" charset="0"/>
              </a:rPr>
              <a:t>    - </a:t>
            </a:r>
            <a:r>
              <a:rPr lang="en-US" altLang="en-US" sz="2800" b="1" dirty="0" err="1">
                <a:solidFill>
                  <a:prstClr val="black"/>
                </a:solidFill>
                <a:cs typeface="Times New Roman" panose="02020603050405020304" pitchFamily="18" charset="0"/>
              </a:rPr>
              <a:t>Những</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dân</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tộc</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sống</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lâu</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đời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Gia</a:t>
            </a:r>
            <a:r>
              <a:rPr lang="en-US" altLang="en-US" sz="2800" b="1" dirty="0">
                <a:solidFill>
                  <a:prstClr val="black"/>
                </a:solidFill>
                <a:cs typeface="Times New Roman" panose="02020603050405020304" pitchFamily="18" charset="0"/>
              </a:rPr>
              <a:t> – rai, Ê – </a:t>
            </a:r>
            <a:r>
              <a:rPr lang="en-US" altLang="en-US" sz="2800" b="1" dirty="0" err="1">
                <a:solidFill>
                  <a:prstClr val="black"/>
                </a:solidFill>
                <a:cs typeface="Times New Roman" panose="02020603050405020304" pitchFamily="18" charset="0"/>
              </a:rPr>
              <a:t>đê</a:t>
            </a:r>
            <a:r>
              <a:rPr lang="en-US" altLang="en-US" sz="2800" b="1" dirty="0">
                <a:solidFill>
                  <a:prstClr val="black"/>
                </a:solidFill>
                <a:cs typeface="Times New Roman" panose="02020603050405020304" pitchFamily="18" charset="0"/>
              </a:rPr>
              <a:t>, Ba – </a:t>
            </a:r>
            <a:r>
              <a:rPr lang="en-US" altLang="en-US" sz="2800" b="1" dirty="0" err="1">
                <a:solidFill>
                  <a:prstClr val="black"/>
                </a:solidFill>
                <a:cs typeface="Times New Roman" panose="02020603050405020304" pitchFamily="18" charset="0"/>
              </a:rPr>
              <a:t>na</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Xơ</a:t>
            </a:r>
            <a:r>
              <a:rPr lang="en-US" altLang="en-US" sz="2800" b="1" dirty="0">
                <a:solidFill>
                  <a:prstClr val="black"/>
                </a:solidFill>
                <a:cs typeface="Times New Roman" panose="02020603050405020304" pitchFamily="18" charset="0"/>
              </a:rPr>
              <a:t> – </a:t>
            </a:r>
            <a:r>
              <a:rPr lang="en-US" altLang="en-US" sz="2800" b="1" dirty="0" err="1">
                <a:solidFill>
                  <a:prstClr val="black"/>
                </a:solidFill>
                <a:cs typeface="Times New Roman" panose="02020603050405020304" pitchFamily="18" charset="0"/>
              </a:rPr>
              <a:t>đăng</a:t>
            </a:r>
            <a:r>
              <a:rPr lang="en-US" altLang="en-US" sz="2800" b="1" dirty="0">
                <a:solidFill>
                  <a:prstClr val="black"/>
                </a:solidFill>
                <a:cs typeface="Times New Roman" panose="02020603050405020304" pitchFamily="18" charset="0"/>
              </a:rPr>
              <a:t>….</a:t>
            </a:r>
          </a:p>
          <a:p>
            <a:pPr eaLnBrk="1" fontAlgn="base" hangingPunct="1">
              <a:spcBef>
                <a:spcPct val="0"/>
              </a:spcBef>
              <a:spcAft>
                <a:spcPct val="0"/>
              </a:spcAft>
            </a:pPr>
            <a:r>
              <a:rPr lang="en-US" altLang="en-US" sz="2800" b="1" dirty="0">
                <a:solidFill>
                  <a:prstClr val="black"/>
                </a:solidFill>
                <a:cs typeface="Times New Roman" panose="02020603050405020304" pitchFamily="18" charset="0"/>
              </a:rPr>
              <a:t>   - </a:t>
            </a:r>
            <a:r>
              <a:rPr lang="en-US" altLang="en-US" sz="2800" b="1" dirty="0" err="1">
                <a:solidFill>
                  <a:prstClr val="black"/>
                </a:solidFill>
                <a:cs typeface="Times New Roman" panose="02020603050405020304" pitchFamily="18" charset="0"/>
              </a:rPr>
              <a:t>Những</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dân</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tộc</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từ</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nơi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khác</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đến</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Kinh</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Mông</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Tày</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Nùng</a:t>
            </a:r>
            <a:r>
              <a:rPr lang="en-US" altLang="en-US" sz="2800" b="1" dirty="0">
                <a:solidFill>
                  <a:prstClr val="black"/>
                </a:solidFill>
                <a:cs typeface="Times New Roman" panose="02020603050405020304" pitchFamily="18" charset="0"/>
              </a:rPr>
              <a:t>……</a:t>
            </a:r>
          </a:p>
          <a:p>
            <a:pPr eaLnBrk="1" fontAlgn="base" hangingPunct="1">
              <a:spcBef>
                <a:spcPct val="0"/>
              </a:spcBef>
              <a:spcAft>
                <a:spcPct val="0"/>
              </a:spcAft>
            </a:pPr>
            <a:r>
              <a:rPr lang="en-US" altLang="en-US" sz="2800" b="1" dirty="0">
                <a:solidFill>
                  <a:srgbClr val="3333FF"/>
                </a:solidFill>
                <a:cs typeface="Times New Roman" panose="02020603050405020304" pitchFamily="18" charset="0"/>
              </a:rPr>
              <a:t>2. </a:t>
            </a:r>
            <a:r>
              <a:rPr lang="en-US" altLang="en-US" sz="2800" b="1" dirty="0" err="1">
                <a:solidFill>
                  <a:srgbClr val="3333FF"/>
                </a:solidFill>
                <a:cs typeface="Times New Roman" panose="02020603050405020304" pitchFamily="18" charset="0"/>
              </a:rPr>
              <a:t>Nhà</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rông</a:t>
            </a:r>
            <a:r>
              <a:rPr lang="en-US" altLang="en-US" sz="2800" b="1" dirty="0">
                <a:solidFill>
                  <a:srgbClr val="3333FF"/>
                </a:solidFill>
                <a:cs typeface="Times New Roman" panose="02020603050405020304" pitchFamily="18" charset="0"/>
              </a:rPr>
              <a:t> ở </a:t>
            </a:r>
            <a:r>
              <a:rPr lang="en-US" altLang="en-US" sz="2800" b="1" dirty="0" err="1">
                <a:solidFill>
                  <a:srgbClr val="3333FF"/>
                </a:solidFill>
                <a:cs typeface="Times New Roman" panose="02020603050405020304" pitchFamily="18" charset="0"/>
              </a:rPr>
              <a:t>Tây</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Nguyên</a:t>
            </a:r>
            <a:endParaRPr lang="en-US" altLang="en-US" sz="2800" b="1" dirty="0">
              <a:solidFill>
                <a:srgbClr val="3333FF"/>
              </a:solidFill>
              <a:cs typeface="Times New Roman" panose="02020603050405020304" pitchFamily="18" charset="0"/>
            </a:endParaRPr>
          </a:p>
          <a:p>
            <a:pPr eaLnBrk="1" fontAlgn="base" hangingPunct="1">
              <a:spcBef>
                <a:spcPct val="0"/>
              </a:spcBef>
              <a:spcAft>
                <a:spcPct val="0"/>
              </a:spcAft>
            </a:pPr>
            <a:r>
              <a:rPr lang="en-US" altLang="en-US" sz="2800" b="1" dirty="0">
                <a:solidFill>
                  <a:prstClr val="black"/>
                </a:solidFill>
                <a:cs typeface="Times New Roman" panose="02020603050405020304" pitchFamily="18" charset="0"/>
              </a:rPr>
              <a:t>   - </a:t>
            </a:r>
            <a:r>
              <a:rPr lang="en-US" altLang="en-US" sz="2800" b="1" dirty="0" err="1">
                <a:solidFill>
                  <a:prstClr val="black"/>
                </a:solidFill>
                <a:cs typeface="Times New Roman" panose="02020603050405020304" pitchFamily="18" charset="0"/>
              </a:rPr>
              <a:t>Là</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ngôi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nhà</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chung</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lớn</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nhất</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của</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buôn</a:t>
            </a:r>
            <a:endParaRPr lang="en-US" altLang="en-US" sz="2800" b="1" dirty="0">
              <a:solidFill>
                <a:prstClr val="black"/>
              </a:solidFill>
              <a:cs typeface="Times New Roman" panose="02020603050405020304" pitchFamily="18" charset="0"/>
            </a:endParaRPr>
          </a:p>
          <a:p>
            <a:pPr eaLnBrk="1" fontAlgn="base" hangingPunct="1">
              <a:spcBef>
                <a:spcPct val="0"/>
              </a:spcBef>
              <a:spcAft>
                <a:spcPct val="0"/>
              </a:spcAft>
            </a:pPr>
            <a:r>
              <a:rPr lang="en-US" altLang="en-US" sz="2800" b="1" dirty="0">
                <a:solidFill>
                  <a:prstClr val="black"/>
                </a:solidFill>
                <a:cs typeface="Times New Roman" panose="02020603050405020304" pitchFamily="18" charset="0"/>
              </a:rPr>
              <a:t>   - </a:t>
            </a:r>
            <a:r>
              <a:rPr lang="en-US" altLang="en-US" sz="2800" b="1" dirty="0" err="1">
                <a:solidFill>
                  <a:prstClr val="black"/>
                </a:solidFill>
                <a:cs typeface="Times New Roman" panose="02020603050405020304" pitchFamily="18" charset="0"/>
              </a:rPr>
              <a:t>Là</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nơi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sinh</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hoạt</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tập</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thể</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hội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họp</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tiếp</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khách</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của</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buôn</a:t>
            </a:r>
            <a:r>
              <a:rPr lang="en-US" altLang="en-US" sz="2800" b="1" dirty="0">
                <a:solidFill>
                  <a:prstClr val="black"/>
                </a:solidFill>
                <a:cs typeface="Times New Roman" panose="02020603050405020304" pitchFamily="18" charset="0"/>
              </a:rPr>
              <a:t>.</a:t>
            </a:r>
          </a:p>
          <a:p>
            <a:pPr eaLnBrk="1" fontAlgn="base" hangingPunct="1">
              <a:spcBef>
                <a:spcPct val="0"/>
              </a:spcBef>
              <a:spcAft>
                <a:spcPct val="0"/>
              </a:spcAft>
            </a:pPr>
            <a:r>
              <a:rPr lang="en-US" altLang="en-US" sz="2800" b="1" dirty="0">
                <a:solidFill>
                  <a:srgbClr val="3333FF"/>
                </a:solidFill>
                <a:cs typeface="Times New Roman" panose="02020603050405020304" pitchFamily="18" charset="0"/>
              </a:rPr>
              <a:t>3. </a:t>
            </a:r>
            <a:r>
              <a:rPr lang="en-US" altLang="en-US" sz="2800" b="1" dirty="0" err="1">
                <a:solidFill>
                  <a:srgbClr val="3333FF"/>
                </a:solidFill>
                <a:cs typeface="Times New Roman" panose="02020603050405020304" pitchFamily="18" charset="0"/>
              </a:rPr>
              <a:t>Trang</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phục</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lễ</a:t>
            </a:r>
            <a:r>
              <a:rPr lang="en-US" altLang="en-US" sz="2800" b="1" dirty="0">
                <a:solidFill>
                  <a:srgbClr val="3333FF"/>
                </a:solidFill>
                <a:cs typeface="Times New Roman" panose="02020603050405020304" pitchFamily="18" charset="0"/>
              </a:rPr>
              <a:t> </a:t>
            </a:r>
            <a:r>
              <a:rPr lang="en-US" altLang="en-US" sz="2800" b="1" dirty="0" err="1">
                <a:solidFill>
                  <a:srgbClr val="3333FF"/>
                </a:solidFill>
                <a:cs typeface="Times New Roman" panose="02020603050405020304" pitchFamily="18" charset="0"/>
              </a:rPr>
              <a:t>hội</a:t>
            </a:r>
            <a:endParaRPr lang="en-US" altLang="en-US" sz="2800" b="1" dirty="0">
              <a:solidFill>
                <a:srgbClr val="3333FF"/>
              </a:solidFill>
              <a:cs typeface="Times New Roman" panose="02020603050405020304" pitchFamily="18" charset="0"/>
            </a:endParaRPr>
          </a:p>
          <a:p>
            <a:pPr eaLnBrk="1" fontAlgn="base" hangingPunct="1">
              <a:spcBef>
                <a:spcPct val="0"/>
              </a:spcBef>
              <a:spcAft>
                <a:spcPct val="0"/>
              </a:spcAft>
            </a:pPr>
            <a:r>
              <a:rPr lang="en-US" altLang="en-US" sz="2800" b="1" dirty="0">
                <a:solidFill>
                  <a:prstClr val="black"/>
                </a:solidFill>
                <a:cs typeface="Times New Roman" panose="02020603050405020304" pitchFamily="18" charset="0"/>
              </a:rPr>
              <a:t>   - </a:t>
            </a:r>
            <a:r>
              <a:rPr lang="en-US" altLang="en-US" sz="2800" b="1" dirty="0" err="1">
                <a:solidFill>
                  <a:prstClr val="black"/>
                </a:solidFill>
                <a:cs typeface="Times New Roman" panose="02020603050405020304" pitchFamily="18" charset="0"/>
              </a:rPr>
              <a:t>Trang</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phục</a:t>
            </a:r>
            <a:r>
              <a:rPr lang="en-US" altLang="en-US" sz="2800" b="1" dirty="0">
                <a:solidFill>
                  <a:prstClr val="black"/>
                </a:solidFill>
                <a:cs typeface="Times New Roman" panose="02020603050405020304" pitchFamily="18" charset="0"/>
              </a:rPr>
              <a:t>: + Nam: </a:t>
            </a:r>
            <a:r>
              <a:rPr lang="en-US" altLang="en-US" sz="2800" b="1" dirty="0" err="1">
                <a:solidFill>
                  <a:prstClr val="black"/>
                </a:solidFill>
                <a:cs typeface="Times New Roman" panose="02020603050405020304" pitchFamily="18" charset="0"/>
              </a:rPr>
              <a:t>đóng</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khố</a:t>
            </a:r>
            <a:endParaRPr lang="en-US" altLang="en-US" sz="2800" b="1" dirty="0">
              <a:solidFill>
                <a:prstClr val="black"/>
              </a:solidFill>
              <a:cs typeface="Times New Roman" panose="02020603050405020304" pitchFamily="18" charset="0"/>
            </a:endParaRPr>
          </a:p>
          <a:p>
            <a:pPr eaLnBrk="1" fontAlgn="base" hangingPunct="1">
              <a:spcBef>
                <a:spcPct val="0"/>
              </a:spcBef>
              <a:spcAft>
                <a:spcPct val="0"/>
              </a:spcAft>
            </a:pPr>
            <a:r>
              <a:rPr lang="en-US" altLang="en-US" sz="2800" b="1" dirty="0">
                <a:solidFill>
                  <a:prstClr val="black"/>
                </a:solidFill>
                <a:cs typeface="Times New Roman" panose="02020603050405020304" pitchFamily="18" charset="0"/>
              </a:rPr>
              <a:t>                           + </a:t>
            </a:r>
            <a:r>
              <a:rPr lang="en-US" altLang="en-US" sz="2800" b="1" dirty="0" err="1">
                <a:solidFill>
                  <a:prstClr val="black"/>
                </a:solidFill>
                <a:cs typeface="Times New Roman" panose="02020603050405020304" pitchFamily="18" charset="0"/>
              </a:rPr>
              <a:t>Nữ</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quấn</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váy</a:t>
            </a:r>
            <a:r>
              <a:rPr lang="en-US" altLang="en-US" sz="2800" b="1" dirty="0">
                <a:solidFill>
                  <a:prstClr val="black"/>
                </a:solidFill>
                <a:cs typeface="Times New Roman" panose="02020603050405020304" pitchFamily="18" charset="0"/>
              </a:rPr>
              <a:t> </a:t>
            </a:r>
          </a:p>
          <a:p>
            <a:pPr eaLnBrk="1" fontAlgn="base" hangingPunct="1">
              <a:spcBef>
                <a:spcPct val="0"/>
              </a:spcBef>
              <a:spcAft>
                <a:spcPct val="0"/>
              </a:spcAft>
            </a:pPr>
            <a:r>
              <a:rPr lang="en-US" altLang="en-US" sz="2800" b="1" dirty="0">
                <a:solidFill>
                  <a:prstClr val="black"/>
                </a:solidFill>
                <a:cs typeface="Times New Roman" panose="02020603050405020304" pitchFamily="18" charset="0"/>
              </a:rPr>
              <a:t>   - </a:t>
            </a:r>
            <a:r>
              <a:rPr lang="en-US" altLang="en-US" sz="2800" b="1" dirty="0" err="1">
                <a:solidFill>
                  <a:prstClr val="black"/>
                </a:solidFill>
                <a:cs typeface="Times New Roman" panose="02020603050405020304" pitchFamily="18" charset="0"/>
              </a:rPr>
              <a:t>Lễ</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hội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tổ</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chức</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vào</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mùa</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xuân</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hoặc</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sau</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mỗi</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vụ</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thu</a:t>
            </a:r>
            <a:r>
              <a:rPr lang="en-US" altLang="en-US" sz="2800" b="1" dirty="0">
                <a:solidFill>
                  <a:prstClr val="black"/>
                </a:solidFill>
                <a:cs typeface="Times New Roman" panose="02020603050405020304" pitchFamily="18" charset="0"/>
              </a:rPr>
              <a:t> </a:t>
            </a:r>
            <a:r>
              <a:rPr lang="en-US" altLang="en-US" sz="2800" b="1" dirty="0" err="1">
                <a:solidFill>
                  <a:prstClr val="black"/>
                </a:solidFill>
                <a:cs typeface="Times New Roman" panose="02020603050405020304" pitchFamily="18" charset="0"/>
              </a:rPr>
              <a:t>hoạch</a:t>
            </a:r>
            <a:endParaRPr lang="en-US" altLang="en-US" sz="2800" b="1"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163702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Page 082">
            <a:extLst>
              <a:ext uri="{FF2B5EF4-FFF2-40B4-BE49-F238E27FC236}">
                <a16:creationId xmlns:a16="http://schemas.microsoft.com/office/drawing/2014/main" id="{CD7AABE8-2FA5-45B4-95A8-AC3A6779F107}"/>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81000" y="0"/>
            <a:ext cx="6324600" cy="6858000"/>
          </a:xfrm>
          <a:noFill/>
        </p:spPr>
      </p:pic>
      <p:cxnSp>
        <p:nvCxnSpPr>
          <p:cNvPr id="8" name="Straight Arrow Connector 7">
            <a:extLst>
              <a:ext uri="{FF2B5EF4-FFF2-40B4-BE49-F238E27FC236}">
                <a16:creationId xmlns:a16="http://schemas.microsoft.com/office/drawing/2014/main" id="{01D9F03B-4887-460A-9337-2B53D2295D8F}"/>
              </a:ext>
            </a:extLst>
          </p:cNvPr>
          <p:cNvCxnSpPr>
            <a:cxnSpLocks noChangeShapeType="1"/>
            <a:stCxn id="21" idx="1"/>
          </p:cNvCxnSpPr>
          <p:nvPr/>
        </p:nvCxnSpPr>
        <p:spPr bwMode="auto">
          <a:xfrm rot="10800000" flipV="1">
            <a:off x="2286000" y="977900"/>
            <a:ext cx="4648200" cy="12319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9">
            <a:extLst>
              <a:ext uri="{FF2B5EF4-FFF2-40B4-BE49-F238E27FC236}">
                <a16:creationId xmlns:a16="http://schemas.microsoft.com/office/drawing/2014/main" id="{D6907733-1DDF-45CF-87DD-7E0D1A8C25BE}"/>
              </a:ext>
            </a:extLst>
          </p:cNvPr>
          <p:cNvCxnSpPr>
            <a:cxnSpLocks noChangeShapeType="1"/>
            <a:stCxn id="22" idx="1"/>
          </p:cNvCxnSpPr>
          <p:nvPr/>
        </p:nvCxnSpPr>
        <p:spPr bwMode="auto">
          <a:xfrm rot="10800000" flipV="1">
            <a:off x="2362200" y="1816100"/>
            <a:ext cx="4648200" cy="9271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1" name="TextBox 20">
            <a:extLst>
              <a:ext uri="{FF2B5EF4-FFF2-40B4-BE49-F238E27FC236}">
                <a16:creationId xmlns:a16="http://schemas.microsoft.com/office/drawing/2014/main" id="{499B61DD-A46A-49B9-BBE8-30E41E6ECDA3}"/>
              </a:ext>
            </a:extLst>
          </p:cNvPr>
          <p:cNvSpPr txBox="1">
            <a:spLocks noChangeArrowheads="1"/>
          </p:cNvSpPr>
          <p:nvPr/>
        </p:nvSpPr>
        <p:spPr bwMode="auto">
          <a:xfrm>
            <a:off x="6934200" y="685800"/>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fontAlgn="base" hangingPunct="1">
              <a:spcBef>
                <a:spcPct val="0"/>
              </a:spcBef>
              <a:spcAft>
                <a:spcPct val="0"/>
              </a:spcAft>
            </a:pPr>
            <a:r>
              <a:rPr lang="en-US" altLang="en-US" sz="3200" b="1" dirty="0" err="1">
                <a:solidFill>
                  <a:srgbClr val="0000FF"/>
                </a:solidFill>
                <a:latin typeface="Times New Roman" panose="02020603050405020304" pitchFamily="18" charset="0"/>
                <a:cs typeface="Times New Roman" panose="02020603050405020304" pitchFamily="18" charset="0"/>
              </a:rPr>
              <a:t>Kon</a:t>
            </a:r>
            <a:r>
              <a:rPr lang="en-US" altLang="en-US" sz="3200" b="1" dirty="0">
                <a:solidFill>
                  <a:srgbClr val="0000FF"/>
                </a:solidFill>
                <a:latin typeface="Times New Roman" panose="02020603050405020304" pitchFamily="18" charset="0"/>
                <a:cs typeface="Times New Roman" panose="02020603050405020304" pitchFamily="18" charset="0"/>
              </a:rPr>
              <a:t> Tum</a:t>
            </a:r>
            <a:endParaRPr lang="en-US" altLang="en-US" sz="3200" b="1" dirty="0">
              <a:solidFill>
                <a:prstClr val="black"/>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5D7E86B-EC05-4831-B937-99732DB48F97}"/>
              </a:ext>
            </a:extLst>
          </p:cNvPr>
          <p:cNvSpPr txBox="1">
            <a:spLocks noChangeArrowheads="1"/>
          </p:cNvSpPr>
          <p:nvPr/>
        </p:nvSpPr>
        <p:spPr bwMode="auto">
          <a:xfrm>
            <a:off x="7010400" y="1524000"/>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fontAlgn="base" hangingPunct="1">
              <a:spcBef>
                <a:spcPct val="0"/>
              </a:spcBef>
              <a:spcAft>
                <a:spcPct val="0"/>
              </a:spcAft>
            </a:pPr>
            <a:r>
              <a:rPr lang="en-US" altLang="en-US" sz="3200" b="1" err="1">
                <a:solidFill>
                  <a:srgbClr val="0000FF"/>
                </a:solidFill>
                <a:latin typeface="Times New Roman" panose="02020603050405020304" pitchFamily="18" charset="0"/>
                <a:cs typeface="Times New Roman" panose="02020603050405020304" pitchFamily="18" charset="0"/>
              </a:rPr>
              <a:t>Plây</a:t>
            </a:r>
            <a:r>
              <a:rPr lang="en-US" altLang="en-US" sz="3200" b="1">
                <a:solidFill>
                  <a:srgbClr val="0000FF"/>
                </a:solidFill>
                <a:latin typeface="Times New Roman" panose="02020603050405020304" pitchFamily="18" charset="0"/>
                <a:cs typeface="Times New Roman" panose="02020603050405020304" pitchFamily="18" charset="0"/>
              </a:rPr>
              <a:t> </a:t>
            </a:r>
            <a:r>
              <a:rPr lang="en-US" altLang="en-US" sz="3200" b="1" smtClean="0">
                <a:solidFill>
                  <a:srgbClr val="0000FF"/>
                </a:solidFill>
                <a:latin typeface="Times New Roman" panose="02020603050405020304" pitchFamily="18" charset="0"/>
                <a:cs typeface="Times New Roman" panose="02020603050405020304" pitchFamily="18" charset="0"/>
              </a:rPr>
              <a:t>Ku</a:t>
            </a:r>
            <a:endParaRPr lang="en-US" altLang="en-US" sz="3200" b="1" dirty="0">
              <a:solidFill>
                <a:prstClr val="black"/>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A099AB8A-2B3C-4948-BE8D-C90A1BF7A811}"/>
              </a:ext>
            </a:extLst>
          </p:cNvPr>
          <p:cNvSpPr txBox="1">
            <a:spLocks noChangeArrowheads="1"/>
          </p:cNvSpPr>
          <p:nvPr/>
        </p:nvSpPr>
        <p:spPr bwMode="auto">
          <a:xfrm>
            <a:off x="7010400" y="243840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fontAlgn="base" hangingPunct="1">
              <a:spcBef>
                <a:spcPct val="0"/>
              </a:spcBef>
              <a:spcAft>
                <a:spcPct val="0"/>
              </a:spcAft>
            </a:pPr>
            <a:r>
              <a:rPr lang="en-US" altLang="en-US" sz="3200" b="1" err="1">
                <a:solidFill>
                  <a:srgbClr val="0000FF"/>
                </a:solidFill>
                <a:latin typeface="Times New Roman" panose="02020603050405020304" pitchFamily="18" charset="0"/>
                <a:cs typeface="Times New Roman" panose="02020603050405020304" pitchFamily="18" charset="0"/>
              </a:rPr>
              <a:t>Đắk</a:t>
            </a:r>
            <a:r>
              <a:rPr lang="en-US" altLang="en-US" sz="3200" b="1">
                <a:solidFill>
                  <a:srgbClr val="0000FF"/>
                </a:solidFill>
                <a:latin typeface="Times New Roman" panose="02020603050405020304" pitchFamily="18" charset="0"/>
                <a:cs typeface="Times New Roman" panose="02020603050405020304" pitchFamily="18" charset="0"/>
              </a:rPr>
              <a:t> </a:t>
            </a:r>
            <a:r>
              <a:rPr lang="en-US" altLang="en-US" sz="3200" b="1">
                <a:solidFill>
                  <a:srgbClr val="0000FF"/>
                </a:solidFill>
                <a:latin typeface="Times New Roman" panose="02020603050405020304" pitchFamily="18" charset="0"/>
                <a:cs typeface="Times New Roman" panose="02020603050405020304" pitchFamily="18" charset="0"/>
              </a:rPr>
              <a:t>L</a:t>
            </a:r>
            <a:r>
              <a:rPr lang="en-US" altLang="en-US" sz="3200" b="1" smtClean="0">
                <a:solidFill>
                  <a:srgbClr val="0000FF"/>
                </a:solidFill>
                <a:latin typeface="Times New Roman" panose="02020603050405020304" pitchFamily="18" charset="0"/>
                <a:cs typeface="Times New Roman" panose="02020603050405020304" pitchFamily="18" charset="0"/>
              </a:rPr>
              <a:t>ắk</a:t>
            </a:r>
            <a:endParaRPr lang="en-US" altLang="en-US" sz="3200" b="1" dirty="0">
              <a:solidFill>
                <a:prstClr val="black"/>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0C3C561-8E67-4A77-917C-69B5C4B29468}"/>
              </a:ext>
            </a:extLst>
          </p:cNvPr>
          <p:cNvSpPr txBox="1">
            <a:spLocks noChangeArrowheads="1"/>
          </p:cNvSpPr>
          <p:nvPr/>
        </p:nvSpPr>
        <p:spPr bwMode="auto">
          <a:xfrm>
            <a:off x="7010400" y="3200400"/>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fontAlgn="base" hangingPunct="1">
              <a:spcBef>
                <a:spcPct val="0"/>
              </a:spcBef>
              <a:spcAft>
                <a:spcPct val="0"/>
              </a:spcAft>
            </a:pPr>
            <a:r>
              <a:rPr lang="en-US" altLang="en-US" sz="3200" b="1" dirty="0" err="1">
                <a:solidFill>
                  <a:srgbClr val="0000FF"/>
                </a:solidFill>
                <a:latin typeface="Times New Roman" panose="02020603050405020304" pitchFamily="18" charset="0"/>
                <a:cs typeface="Times New Roman" panose="02020603050405020304" pitchFamily="18" charset="0"/>
              </a:rPr>
              <a:t>Lâm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Viên</a:t>
            </a:r>
            <a:endParaRPr lang="en-US" altLang="en-US" sz="3200" b="1" dirty="0">
              <a:solidFill>
                <a:prstClr val="black"/>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89E55E3-DB74-4D32-9792-20D8442625C9}"/>
              </a:ext>
            </a:extLst>
          </p:cNvPr>
          <p:cNvSpPr txBox="1">
            <a:spLocks noChangeArrowheads="1"/>
          </p:cNvSpPr>
          <p:nvPr/>
        </p:nvSpPr>
        <p:spPr bwMode="auto">
          <a:xfrm>
            <a:off x="7010400" y="38100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Di Linh</a:t>
            </a:r>
          </a:p>
          <a:p>
            <a:pPr eaLnBrk="1" fontAlgn="base" hangingPunct="1">
              <a:spcBef>
                <a:spcPct val="0"/>
              </a:spcBef>
              <a:spcAft>
                <a:spcPct val="0"/>
              </a:spcAft>
            </a:pPr>
            <a:endParaRPr lang="en-US" altLang="en-US" sz="3200" b="1" dirty="0">
              <a:solidFill>
                <a:prstClr val="black"/>
              </a:solidFill>
              <a:latin typeface="Times New Roman" panose="02020603050405020304" pitchFamily="18" charset="0"/>
              <a:cs typeface="Times New Roman" panose="02020603050405020304" pitchFamily="18" charset="0"/>
            </a:endParaRPr>
          </a:p>
        </p:txBody>
      </p:sp>
      <p:cxnSp>
        <p:nvCxnSpPr>
          <p:cNvPr id="30" name="Straight Arrow Connector 29">
            <a:extLst>
              <a:ext uri="{FF2B5EF4-FFF2-40B4-BE49-F238E27FC236}">
                <a16:creationId xmlns:a16="http://schemas.microsoft.com/office/drawing/2014/main" id="{F58748C7-EFCF-4775-806F-F1D99F04B3D3}"/>
              </a:ext>
            </a:extLst>
          </p:cNvPr>
          <p:cNvCxnSpPr>
            <a:cxnSpLocks noChangeShapeType="1"/>
            <a:stCxn id="23" idx="1"/>
          </p:cNvCxnSpPr>
          <p:nvPr/>
        </p:nvCxnSpPr>
        <p:spPr bwMode="auto">
          <a:xfrm rot="10800000" flipV="1">
            <a:off x="2819400" y="2730500"/>
            <a:ext cx="4191000" cy="11557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2" name="Straight Arrow Connector 31">
            <a:extLst>
              <a:ext uri="{FF2B5EF4-FFF2-40B4-BE49-F238E27FC236}">
                <a16:creationId xmlns:a16="http://schemas.microsoft.com/office/drawing/2014/main" id="{F25EDA8D-9BC7-4526-A504-13D1D3AAC815}"/>
              </a:ext>
            </a:extLst>
          </p:cNvPr>
          <p:cNvCxnSpPr>
            <a:cxnSpLocks noChangeShapeType="1"/>
            <a:stCxn id="25" idx="1"/>
          </p:cNvCxnSpPr>
          <p:nvPr/>
        </p:nvCxnSpPr>
        <p:spPr bwMode="auto">
          <a:xfrm rot="10800000" flipV="1">
            <a:off x="3200400" y="3492500"/>
            <a:ext cx="3810000" cy="13081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33">
            <a:extLst>
              <a:ext uri="{FF2B5EF4-FFF2-40B4-BE49-F238E27FC236}">
                <a16:creationId xmlns:a16="http://schemas.microsoft.com/office/drawing/2014/main" id="{552ACF35-F112-48F8-84A5-932B28E4992E}"/>
              </a:ext>
            </a:extLst>
          </p:cNvPr>
          <p:cNvCxnSpPr>
            <a:cxnSpLocks noChangeShapeType="1"/>
          </p:cNvCxnSpPr>
          <p:nvPr/>
        </p:nvCxnSpPr>
        <p:spPr bwMode="auto">
          <a:xfrm rot="10800000" flipV="1">
            <a:off x="2209800" y="4191000"/>
            <a:ext cx="4800600" cy="129063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412330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heckerboard(across)">
                                      <p:cBhvr>
                                        <p:cTn id="18" dur="5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diamond(in)">
                                      <p:cBhvr>
                                        <p:cTn id="23" dur="2000"/>
                                        <p:tgtEl>
                                          <p:spTgt spid="30"/>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amond(in)">
                                      <p:cBhvr>
                                        <p:cTn id="26" dur="2000"/>
                                        <p:tgtEl>
                                          <p:spTgt spid="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checkerboard(across)">
                                      <p:cBhvr>
                                        <p:cTn id="31" dur="500"/>
                                        <p:tgtEl>
                                          <p:spTgt spid="3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heckerboard(across)">
                                      <p:cBhvr>
                                        <p:cTn id="34" dur="500"/>
                                        <p:tgtEl>
                                          <p:spTgt spid="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checkerboard(across)">
                                      <p:cBhvr>
                                        <p:cTn id="39" dur="500"/>
                                        <p:tgtEl>
                                          <p:spTgt spid="34"/>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checkerboard(across)">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5" name="Rectangle 5">
            <a:extLst>
              <a:ext uri="{FF2B5EF4-FFF2-40B4-BE49-F238E27FC236}">
                <a16:creationId xmlns:a16="http://schemas.microsoft.com/office/drawing/2014/main" id="{D44C2406-0771-488C-A185-29A68C2E883E}"/>
              </a:ext>
            </a:extLst>
          </p:cNvPr>
          <p:cNvSpPr>
            <a:spLocks noChangeArrowheads="1"/>
          </p:cNvSpPr>
          <p:nvPr/>
        </p:nvSpPr>
        <p:spPr bwMode="auto">
          <a:xfrm>
            <a:off x="838200" y="1295401"/>
            <a:ext cx="7600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algn="ctr" eaLnBrk="1" fontAlgn="base" hangingPunct="1">
              <a:spcBef>
                <a:spcPct val="50000"/>
              </a:spcBef>
              <a:spcAft>
                <a:spcPct val="0"/>
              </a:spcAft>
            </a:pPr>
            <a:r>
              <a:rPr lang="en-US" altLang="en-US" sz="3600" b="1" dirty="0" err="1">
                <a:solidFill>
                  <a:srgbClr val="CC0000"/>
                </a:solidFill>
                <a:latin typeface="Times New Roman" panose="02020603050405020304" pitchFamily="18" charset="0"/>
                <a:cs typeface="Times New Roman" panose="02020603050405020304" pitchFamily="18" charset="0"/>
              </a:rPr>
              <a:t>Khí</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hậu</a:t>
            </a:r>
            <a:r>
              <a:rPr lang="en-US" altLang="en-US" sz="3600" b="1" dirty="0">
                <a:solidFill>
                  <a:srgbClr val="CC0000"/>
                </a:solidFill>
                <a:latin typeface="Times New Roman" panose="02020603050405020304" pitchFamily="18" charset="0"/>
                <a:cs typeface="Times New Roman" panose="02020603050405020304" pitchFamily="18" charset="0"/>
              </a:rPr>
              <a:t> ở </a:t>
            </a:r>
            <a:r>
              <a:rPr lang="en-US" altLang="en-US" sz="3600" b="1" dirty="0" err="1">
                <a:solidFill>
                  <a:srgbClr val="CC0000"/>
                </a:solidFill>
                <a:latin typeface="Times New Roman" panose="02020603050405020304" pitchFamily="18" charset="0"/>
                <a:cs typeface="Times New Roman" panose="02020603050405020304" pitchFamily="18" charset="0"/>
              </a:rPr>
              <a:t>Tây</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Nguyên</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có</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mấy</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mùa</a:t>
            </a:r>
            <a:r>
              <a:rPr lang="en-US" altLang="en-US" sz="3600" b="1" dirty="0">
                <a:solidFill>
                  <a:srgbClr val="CC0000"/>
                </a:solidFill>
                <a:latin typeface="Times New Roman" panose="02020603050405020304" pitchFamily="18" charset="0"/>
                <a:cs typeface="Times New Roman" panose="02020603050405020304" pitchFamily="18" charset="0"/>
              </a:rPr>
              <a:t>? </a:t>
            </a:r>
          </a:p>
        </p:txBody>
      </p:sp>
      <p:sp>
        <p:nvSpPr>
          <p:cNvPr id="153606" name="Text Box 6">
            <a:extLst>
              <a:ext uri="{FF2B5EF4-FFF2-40B4-BE49-F238E27FC236}">
                <a16:creationId xmlns:a16="http://schemas.microsoft.com/office/drawing/2014/main" id="{9A69BEF5-664D-4B69-86A6-50CDF2898C47}"/>
              </a:ext>
            </a:extLst>
          </p:cNvPr>
          <p:cNvSpPr txBox="1">
            <a:spLocks noChangeArrowheads="1"/>
          </p:cNvSpPr>
          <p:nvPr/>
        </p:nvSpPr>
        <p:spPr bwMode="auto">
          <a:xfrm>
            <a:off x="1029089" y="2669489"/>
            <a:ext cx="8229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cs typeface="Arial" panose="020B0604020202020204" pitchFamily="34" charset="0"/>
              </a:defRPr>
            </a:lvl1pPr>
            <a:lvl2pPr marL="742950" indent="-285750" eaLnBrk="0" hangingPunct="0">
              <a:defRPr>
                <a:solidFill>
                  <a:schemeClr val="tx1"/>
                </a:solidFill>
                <a:latin typeface=".VnTime" panose="020B7200000000000000" pitchFamily="34" charset="0"/>
                <a:cs typeface="Arial" panose="020B0604020202020204" pitchFamily="34" charset="0"/>
              </a:defRPr>
            </a:lvl2pPr>
            <a:lvl3pPr marL="1143000" indent="-228600" eaLnBrk="0" hangingPunct="0">
              <a:defRPr>
                <a:solidFill>
                  <a:schemeClr val="tx1"/>
                </a:solidFill>
                <a:latin typeface=".VnTime" panose="020B7200000000000000" pitchFamily="34" charset="0"/>
                <a:cs typeface="Arial" panose="020B0604020202020204" pitchFamily="34" charset="0"/>
              </a:defRPr>
            </a:lvl3pPr>
            <a:lvl4pPr marL="1600200" indent="-228600" eaLnBrk="0" hangingPunct="0">
              <a:defRPr>
                <a:solidFill>
                  <a:schemeClr val="tx1"/>
                </a:solidFill>
                <a:latin typeface=".VnTime" panose="020B7200000000000000" pitchFamily="34" charset="0"/>
                <a:cs typeface="Arial" panose="020B0604020202020204" pitchFamily="34" charset="0"/>
              </a:defRPr>
            </a:lvl4pPr>
            <a:lvl5pPr marL="2057400" indent="-228600" eaLnBrk="0" hangingPunct="0">
              <a:defRPr>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cs typeface="Arial" panose="020B0604020202020204" pitchFamily="34" charset="0"/>
              </a:defRPr>
            </a:lvl9pPr>
          </a:lstStyle>
          <a:p>
            <a:pPr eaLnBrk="1" fontAlgn="base" hangingPunct="1">
              <a:lnSpc>
                <a:spcPct val="150000"/>
              </a:lnSpc>
              <a:spcBef>
                <a:spcPct val="50000"/>
              </a:spcBef>
              <a:spcAft>
                <a:spcPct val="0"/>
              </a:spcAft>
            </a:pP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Khí</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hậu</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Tây</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Nguyên</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có</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hai</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mùa</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rõ</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rệt</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là</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mùa</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mưa</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và</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mùa</a:t>
            </a:r>
            <a:r>
              <a:rPr lang="en-US" altLang="en-US" sz="3600" b="1" dirty="0">
                <a:solidFill>
                  <a:srgbClr val="3333FF"/>
                </a:solidFill>
                <a:latin typeface="Times New Roman" panose="02020603050405020304" pitchFamily="18" charset="0"/>
                <a:cs typeface="Times New Roman" panose="02020603050405020304" pitchFamily="18" charset="0"/>
              </a:rPr>
              <a:t> </a:t>
            </a:r>
            <a:r>
              <a:rPr lang="en-US" altLang="en-US" sz="3600" b="1" dirty="0" err="1">
                <a:solidFill>
                  <a:srgbClr val="3333FF"/>
                </a:solidFill>
                <a:latin typeface="Times New Roman" panose="02020603050405020304" pitchFamily="18" charset="0"/>
                <a:cs typeface="Times New Roman" panose="02020603050405020304" pitchFamily="18" charset="0"/>
              </a:rPr>
              <a:t>khô</a:t>
            </a:r>
            <a:r>
              <a:rPr lang="en-US" altLang="en-US" sz="3600" b="1" dirty="0">
                <a:solidFill>
                  <a:srgbClr val="3333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14502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anim calcmode="lin" valueType="num">
                                      <p:cBhvr>
                                        <p:cTn id="7" dur="500" fill="hold"/>
                                        <p:tgtEl>
                                          <p:spTgt spid="15360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0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360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53606">
                                            <p:txEl>
                                              <p:pRg st="0" end="0"/>
                                            </p:txEl>
                                          </p:spTgt>
                                        </p:tgtEl>
                                        <p:attrNameLst>
                                          <p:attrName>style.visibility</p:attrName>
                                        </p:attrNameLst>
                                      </p:cBhvr>
                                      <p:to>
                                        <p:strVal val="visible"/>
                                      </p:to>
                                    </p:set>
                                    <p:anim calcmode="lin" valueType="num">
                                      <p:cBhvr additive="base">
                                        <p:cTn id="14" dur="500" fill="hold"/>
                                        <p:tgtEl>
                                          <p:spTgt spid="15360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360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72402" y="1371600"/>
            <a:ext cx="1986441" cy="80021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Địa</a:t>
            </a:r>
            <a:r>
              <a:rPr kumimoji="0" lang="en-US" sz="46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 </a:t>
            </a:r>
            <a:r>
              <a:rPr kumimoji="0" lang="en-US" sz="4600" b="1" i="0" u="none" strike="noStrike" kern="1200" cap="none" spc="0" normalizeH="0" baseline="0" noProof="0"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lí</a:t>
            </a:r>
            <a:r>
              <a:rPr kumimoji="0" lang="en-US" sz="46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 4</a:t>
            </a:r>
          </a:p>
        </p:txBody>
      </p:sp>
      <p:sp>
        <p:nvSpPr>
          <p:cNvPr id="5" name="Rectangle 4"/>
          <p:cNvSpPr/>
          <p:nvPr/>
        </p:nvSpPr>
        <p:spPr>
          <a:xfrm>
            <a:off x="228600" y="2667000"/>
            <a:ext cx="9448800" cy="6155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6: MỘT SỐ DÂN TỘC Ở TÂY NGUYÊN</a:t>
            </a:r>
            <a:endPar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09143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276899" y="457200"/>
            <a:ext cx="3352200" cy="646331"/>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3600" b="1" dirty="0" err="1">
                <a:ln w="1905"/>
                <a:solidFill>
                  <a:schemeClr val="tx1"/>
                </a:solidFill>
                <a:effectLst>
                  <a:innerShdw blurRad="69850" dist="43180" dir="5400000">
                    <a:srgbClr val="000000">
                      <a:alpha val="65000"/>
                    </a:srgbClr>
                  </a:innerShdw>
                </a:effectLst>
                <a:latin typeface="Times New Roman" panose="02020603050405020304" pitchFamily="18" charset="0"/>
                <a:ea typeface="Aachen" panose="02020500000000000000" pitchFamily="18" charset="0"/>
                <a:cs typeface="Times New Roman" panose="02020603050405020304" pitchFamily="18" charset="0"/>
              </a:rPr>
              <a:t>Yêu</a:t>
            </a:r>
            <a:r>
              <a:rPr lang="en-US" sz="3600" b="1" dirty="0">
                <a:ln w="1905"/>
                <a:solidFill>
                  <a:schemeClr val="tx1"/>
                </a:solidFill>
                <a:effectLst>
                  <a:innerShdw blurRad="69850" dist="43180" dir="5400000">
                    <a:srgbClr val="000000">
                      <a:alpha val="65000"/>
                    </a:srgbClr>
                  </a:innerShdw>
                </a:effectLst>
                <a:latin typeface="Times New Roman" panose="02020603050405020304" pitchFamily="18" charset="0"/>
                <a:ea typeface="Aachen" panose="02020500000000000000" pitchFamily="18" charset="0"/>
                <a:cs typeface="Times New Roman" panose="02020603050405020304" pitchFamily="18" charset="0"/>
              </a:rPr>
              <a:t> </a:t>
            </a:r>
            <a:r>
              <a:rPr lang="en-US" sz="3600" b="1" dirty="0" err="1">
                <a:ln w="1905"/>
                <a:solidFill>
                  <a:schemeClr val="tx1"/>
                </a:solidFill>
                <a:effectLst>
                  <a:innerShdw blurRad="69850" dist="43180" dir="5400000">
                    <a:srgbClr val="000000">
                      <a:alpha val="65000"/>
                    </a:srgbClr>
                  </a:innerShdw>
                </a:effectLst>
                <a:latin typeface="Times New Roman" panose="02020603050405020304" pitchFamily="18" charset="0"/>
                <a:ea typeface="Aachen" panose="02020500000000000000" pitchFamily="18" charset="0"/>
                <a:cs typeface="Times New Roman" panose="02020603050405020304" pitchFamily="18" charset="0"/>
              </a:rPr>
              <a:t>cầu</a:t>
            </a:r>
            <a:r>
              <a:rPr lang="en-US" sz="3600" b="1" dirty="0">
                <a:ln w="1905"/>
                <a:solidFill>
                  <a:schemeClr val="tx1"/>
                </a:solidFill>
                <a:effectLst>
                  <a:innerShdw blurRad="69850" dist="43180" dir="5400000">
                    <a:srgbClr val="000000">
                      <a:alpha val="65000"/>
                    </a:srgbClr>
                  </a:innerShdw>
                </a:effectLst>
                <a:latin typeface="Times New Roman" panose="02020603050405020304" pitchFamily="18" charset="0"/>
                <a:ea typeface="Aachen" panose="02020500000000000000" pitchFamily="18" charset="0"/>
                <a:cs typeface="Times New Roman" panose="02020603050405020304" pitchFamily="18" charset="0"/>
              </a:rPr>
              <a:t> </a:t>
            </a:r>
            <a:r>
              <a:rPr lang="en-US" sz="3600" b="1" dirty="0" err="1">
                <a:ln w="1905"/>
                <a:solidFill>
                  <a:schemeClr val="tx1"/>
                </a:solidFill>
                <a:effectLst>
                  <a:innerShdw blurRad="69850" dist="43180" dir="5400000">
                    <a:srgbClr val="000000">
                      <a:alpha val="65000"/>
                    </a:srgbClr>
                  </a:innerShdw>
                </a:effectLst>
                <a:latin typeface="Times New Roman" panose="02020603050405020304" pitchFamily="18" charset="0"/>
                <a:ea typeface="Aachen" panose="02020500000000000000" pitchFamily="18" charset="0"/>
                <a:cs typeface="Times New Roman" panose="02020603050405020304" pitchFamily="18" charset="0"/>
              </a:rPr>
              <a:t>cần</a:t>
            </a:r>
            <a:r>
              <a:rPr lang="en-US" sz="3600" b="1" dirty="0">
                <a:ln w="1905"/>
                <a:solidFill>
                  <a:schemeClr val="tx1"/>
                </a:solidFill>
                <a:effectLst>
                  <a:innerShdw blurRad="69850" dist="43180" dir="5400000">
                    <a:srgbClr val="000000">
                      <a:alpha val="65000"/>
                    </a:srgbClr>
                  </a:innerShdw>
                </a:effectLst>
                <a:latin typeface="Times New Roman" panose="02020603050405020304" pitchFamily="18" charset="0"/>
                <a:ea typeface="Aachen" panose="02020500000000000000" pitchFamily="18" charset="0"/>
                <a:cs typeface="Times New Roman" panose="02020603050405020304" pitchFamily="18" charset="0"/>
              </a:rPr>
              <a:t> </a:t>
            </a:r>
            <a:r>
              <a:rPr lang="en-US" sz="3600" b="1" dirty="0" err="1">
                <a:ln w="1905"/>
                <a:solidFill>
                  <a:schemeClr val="tx1"/>
                </a:solidFill>
                <a:effectLst>
                  <a:innerShdw blurRad="69850" dist="43180" dir="5400000">
                    <a:srgbClr val="000000">
                      <a:alpha val="65000"/>
                    </a:srgbClr>
                  </a:innerShdw>
                </a:effectLst>
                <a:latin typeface="Times New Roman" panose="02020603050405020304" pitchFamily="18" charset="0"/>
                <a:ea typeface="Aachen" panose="02020500000000000000" pitchFamily="18" charset="0"/>
                <a:cs typeface="Times New Roman" panose="02020603050405020304" pitchFamily="18" charset="0"/>
              </a:rPr>
              <a:t>đạt</a:t>
            </a:r>
            <a:endParaRPr lang="en-US" sz="3600" b="1" cap="none" spc="0" dirty="0">
              <a:ln w="1905"/>
              <a:solidFill>
                <a:schemeClr val="tx1"/>
              </a:solidFill>
              <a:effectLst>
                <a:innerShdw blurRad="69850" dist="43180" dir="5400000">
                  <a:srgbClr val="000000">
                    <a:alpha val="65000"/>
                  </a:srgbClr>
                </a:innerShdw>
              </a:effectLst>
              <a:latin typeface="Times New Roman" panose="02020603050405020304" pitchFamily="18" charset="0"/>
              <a:ea typeface="Aachen" panose="02020500000000000000"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F0BF89CE-61C6-465F-99A0-297A7F9D4037}"/>
              </a:ext>
            </a:extLst>
          </p:cNvPr>
          <p:cNvSpPr/>
          <p:nvPr/>
        </p:nvSpPr>
        <p:spPr>
          <a:xfrm>
            <a:off x="2102247" y="1856720"/>
            <a:ext cx="5771322" cy="1143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Tây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t>
            </a:r>
            <a:r>
              <a:rPr lang="vi-VN" sz="2800" dirty="0">
                <a:solidFill>
                  <a:schemeClr val="tx1"/>
                </a:solidFill>
                <a:latin typeface="Times New Roman" panose="02020603050405020304" pitchFamily="18" charset="0"/>
                <a:cs typeface="Times New Roman" panose="02020603050405020304" pitchFamily="18" charset="0"/>
              </a:rPr>
              <a:t>ư</a:t>
            </a:r>
            <a:r>
              <a:rPr lang="en-US"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rPr>
              <a:t> n</a:t>
            </a:r>
            <a:r>
              <a:rPr lang="vi-VN" sz="2800" dirty="0">
                <a:solidFill>
                  <a:schemeClr val="tx1"/>
                </a:solidFill>
                <a:latin typeface="Times New Roman" panose="02020603050405020304" pitchFamily="18" charset="0"/>
                <a:cs typeface="Times New Roman" panose="02020603050405020304" pitchFamily="18" charset="0"/>
              </a:rPr>
              <a:t>ước ta.</a:t>
            </a:r>
          </a:p>
        </p:txBody>
      </p:sp>
      <p:sp>
        <p:nvSpPr>
          <p:cNvPr id="5" name="Rectangle: Rounded Corners 4">
            <a:extLst>
              <a:ext uri="{FF2B5EF4-FFF2-40B4-BE49-F238E27FC236}">
                <a16:creationId xmlns:a16="http://schemas.microsoft.com/office/drawing/2014/main" id="{4363A2B0-84C0-428A-84D3-70B40F142574}"/>
              </a:ext>
            </a:extLst>
          </p:cNvPr>
          <p:cNvSpPr/>
          <p:nvPr/>
        </p:nvSpPr>
        <p:spPr>
          <a:xfrm>
            <a:off x="2153477" y="3147632"/>
            <a:ext cx="5771321" cy="1143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Mô</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tộc</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Tây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335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3049204" y="2590800"/>
            <a:ext cx="4479111"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KHÁM PHÁ</a:t>
            </a:r>
            <a:endParaRPr kumimoji="0" lang="en-US" sz="6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04555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2"/>
          <p:cNvSpPr txBox="1">
            <a:spLocks noChangeArrowheads="1"/>
          </p:cNvSpPr>
          <p:nvPr/>
        </p:nvSpPr>
        <p:spPr bwMode="auto">
          <a:xfrm>
            <a:off x="457200" y="762000"/>
            <a:ext cx="79078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eaLnBrk="1" hangingPunct="1">
              <a:spcBef>
                <a:spcPct val="50000"/>
              </a:spcBef>
            </a:pPr>
            <a:r>
              <a:rPr lang="en-US" altLang="en-US" sz="2800" b="1" dirty="0">
                <a:cs typeface="Times New Roman" panose="02020603050405020304" pitchFamily="18" charset="0"/>
              </a:rPr>
              <a:t>1. </a:t>
            </a:r>
            <a:r>
              <a:rPr lang="en-US" altLang="en-US" sz="2800" b="1" dirty="0" err="1">
                <a:cs typeface="Times New Roman" panose="02020603050405020304" pitchFamily="18" charset="0"/>
              </a:rPr>
              <a:t>Tây</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Nguyên</a:t>
            </a:r>
            <a:r>
              <a:rPr lang="en-US" altLang="en-US" sz="2800" b="1" dirty="0">
                <a:cs typeface="Times New Roman" panose="02020603050405020304" pitchFamily="18" charset="0"/>
              </a:rPr>
              <a:t> – </a:t>
            </a:r>
            <a:r>
              <a:rPr lang="en-US" altLang="en-US" sz="2800" b="1" dirty="0" err="1">
                <a:cs typeface="Times New Roman" panose="02020603050405020304" pitchFamily="18" charset="0"/>
              </a:rPr>
              <a:t>nơi</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có</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nhiều</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dân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tộc</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chung</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sống</a:t>
            </a:r>
            <a:r>
              <a:rPr lang="en-US" altLang="en-US" sz="2800" b="1" dirty="0">
                <a:cs typeface="Times New Roman" panose="02020603050405020304" pitchFamily="18" charset="0"/>
              </a:rPr>
              <a:t>.</a:t>
            </a:r>
          </a:p>
        </p:txBody>
      </p:sp>
    </p:spTree>
    <p:extLst>
      <p:ext uri="{BB962C8B-B14F-4D97-AF65-F5344CB8AC3E}">
        <p14:creationId xmlns:p14="http://schemas.microsoft.com/office/powerpoint/2010/main" val="328917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1060</Words>
  <Application>Microsoft Office PowerPoint</Application>
  <PresentationFormat>A4 Paper (210x297 mm)</PresentationFormat>
  <Paragraphs>118</Paragraphs>
  <Slides>35</Slides>
  <Notes>6</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35</vt:i4>
      </vt:variant>
    </vt:vector>
  </HeadingPairs>
  <TitlesOfParts>
    <vt:vector size="48" baseType="lpstr">
      <vt:lpstr>.VnRevue</vt:lpstr>
      <vt:lpstr>.VnTime</vt:lpstr>
      <vt:lpstr>Aachen</vt:lpstr>
      <vt:lpstr>Arial</vt:lpstr>
      <vt:lpstr>Calibri</vt:lpstr>
      <vt:lpstr>Times New Roman</vt:lpstr>
      <vt:lpstr>Wingdings</vt:lpstr>
      <vt:lpstr>Office Theme</vt:lpstr>
      <vt:lpstr>Default Design</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Các dân tộc ở tây Nguyên sống tập trung thành buôn, mỗi buôn có một nhà rông. Nhà rông là ngôi nhà chung lớn nhất của buôn: dùng để sinh hoạt tập thể, hội họp, tiếp khách,….</vt:lpstr>
      <vt:lpstr>PowerPoint Presentation</vt:lpstr>
      <vt:lpstr>PowerPoint Presentation</vt:lpstr>
      <vt:lpstr>Trang phục người Xơ-đăng</vt:lpstr>
      <vt:lpstr>PowerPoint Presentation</vt:lpstr>
      <vt:lpstr>Lễ ăn cơm mới</vt:lpstr>
      <vt:lpstr>PowerPoint Presentation</vt:lpstr>
      <vt:lpstr>Uống rượu cần</vt:lpstr>
      <vt:lpstr>PowerPoint Presentation</vt:lpstr>
      <vt:lpstr>PowerPoint Presentation</vt:lpstr>
      <vt:lpstr>PowerPoint Presentation</vt:lpstr>
      <vt:lpstr>PowerPoint Presentation</vt:lpstr>
      <vt:lpstr>PowerPoint Presentation</vt:lpstr>
      <vt:lpstr>Chúc các em chăm ngoan, học giỏi.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 Một số dân tộc ở Tây Nguyên</dc:title>
  <dc:creator>User</dc:creator>
  <cp:lastModifiedBy>Admin</cp:lastModifiedBy>
  <cp:revision>74</cp:revision>
  <dcterms:created xsi:type="dcterms:W3CDTF">2017-10-11T12:37:56Z</dcterms:created>
  <dcterms:modified xsi:type="dcterms:W3CDTF">2022-10-09T07:48:52Z</dcterms:modified>
</cp:coreProperties>
</file>