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3"/>
  </p:notesMasterIdLst>
  <p:sldIdLst>
    <p:sldId id="274" r:id="rId3"/>
    <p:sldId id="266" r:id="rId4"/>
    <p:sldId id="272" r:id="rId5"/>
    <p:sldId id="273" r:id="rId6"/>
    <p:sldId id="275" r:id="rId7"/>
    <p:sldId id="278" r:id="rId8"/>
    <p:sldId id="280" r:id="rId9"/>
    <p:sldId id="284" r:id="rId10"/>
    <p:sldId id="292" r:id="rId11"/>
    <p:sldId id="322" r:id="rId12"/>
    <p:sldId id="324" r:id="rId13"/>
    <p:sldId id="296" r:id="rId14"/>
    <p:sldId id="298" r:id="rId15"/>
    <p:sldId id="301" r:id="rId16"/>
    <p:sldId id="308" r:id="rId17"/>
    <p:sldId id="316" r:id="rId18"/>
    <p:sldId id="315" r:id="rId19"/>
    <p:sldId id="314" r:id="rId20"/>
    <p:sldId id="312" r:id="rId21"/>
    <p:sldId id="317" r:id="rId22"/>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09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B1F90E-3C17-409D-918B-6F167CB44706}" type="datetimeFigureOut">
              <a:rPr lang="vi-VN" smtClean="0"/>
              <a:pPr/>
              <a:t>10/1/2022</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5AEB0A-7C66-451D-9004-084F61904F7E}" type="slidenum">
              <a:rPr lang="vi-VN" smtClean="0"/>
              <a:pPr/>
              <a:t>‹#›</a:t>
            </a:fld>
            <a:endParaRPr lang="vi-VN"/>
          </a:p>
        </p:txBody>
      </p:sp>
    </p:spTree>
    <p:extLst>
      <p:ext uri="{BB962C8B-B14F-4D97-AF65-F5344CB8AC3E}">
        <p14:creationId xmlns:p14="http://schemas.microsoft.com/office/powerpoint/2010/main" val="3748149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6EF442B-A3E0-41A3-9F51-3BC2710B22C0}" type="slidenum">
              <a:rPr lang="en-US" sz="1200"/>
              <a:pPr algn="r" eaLnBrk="1" hangingPunct="1"/>
              <a:t>14</a:t>
            </a:fld>
            <a:endParaRPr 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4F0E8F7-1CB3-4F47-AC30-DAC65683A15F}" type="datetimeFigureOut">
              <a:rPr lang="vi-VN" smtClean="0"/>
              <a:pPr/>
              <a:t>10/1/2022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D4FDC4-1708-4D8D-A379-3AA2482331EE}" type="slidenum">
              <a:rPr lang="vi-VN" smtClean="0"/>
              <a:pPr/>
              <a:t>‹#›</a:t>
            </a:fld>
            <a:endParaRPr lang="vi-VN"/>
          </a:p>
        </p:txBody>
      </p:sp>
    </p:spTree>
    <p:extLst>
      <p:ext uri="{BB962C8B-B14F-4D97-AF65-F5344CB8AC3E}">
        <p14:creationId xmlns:p14="http://schemas.microsoft.com/office/powerpoint/2010/main" val="244140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4F0E8F7-1CB3-4F47-AC30-DAC65683A15F}" type="datetimeFigureOut">
              <a:rPr lang="vi-VN" smtClean="0"/>
              <a:pPr/>
              <a:t>10/1/2022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D4FDC4-1708-4D8D-A379-3AA2482331EE}" type="slidenum">
              <a:rPr lang="vi-VN" smtClean="0"/>
              <a:pPr/>
              <a:t>‹#›</a:t>
            </a:fld>
            <a:endParaRPr lang="vi-VN"/>
          </a:p>
        </p:txBody>
      </p:sp>
    </p:spTree>
    <p:extLst>
      <p:ext uri="{BB962C8B-B14F-4D97-AF65-F5344CB8AC3E}">
        <p14:creationId xmlns:p14="http://schemas.microsoft.com/office/powerpoint/2010/main" val="3990903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4F0E8F7-1CB3-4F47-AC30-DAC65683A15F}" type="datetimeFigureOut">
              <a:rPr lang="vi-VN" smtClean="0"/>
              <a:pPr/>
              <a:t>10/1/2022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D4FDC4-1708-4D8D-A379-3AA2482331EE}" type="slidenum">
              <a:rPr lang="vi-VN" smtClean="0"/>
              <a:pPr/>
              <a:t>‹#›</a:t>
            </a:fld>
            <a:endParaRPr lang="vi-VN"/>
          </a:p>
        </p:txBody>
      </p:sp>
    </p:spTree>
    <p:extLst>
      <p:ext uri="{BB962C8B-B14F-4D97-AF65-F5344CB8AC3E}">
        <p14:creationId xmlns:p14="http://schemas.microsoft.com/office/powerpoint/2010/main" val="981962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5704AA9-1F33-458C-9A5F-B74FBB15CF0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5FFA61C-FD50-4EEA-9DAF-C237DCC5DC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637415E-8A9A-4C19-A0B0-D51171A68379}"/>
              </a:ext>
            </a:extLst>
          </p:cNvPr>
          <p:cNvSpPr>
            <a:spLocks noGrp="1" noChangeArrowheads="1"/>
          </p:cNvSpPr>
          <p:nvPr>
            <p:ph type="sldNum" sz="quarter" idx="12"/>
          </p:nvPr>
        </p:nvSpPr>
        <p:spPr>
          <a:ln/>
        </p:spPr>
        <p:txBody>
          <a:bodyPr/>
          <a:lstStyle>
            <a:lvl1pPr>
              <a:defRPr/>
            </a:lvl1pPr>
          </a:lstStyle>
          <a:p>
            <a:fld id="{26C2782C-882B-46B4-A40A-6DCDDC9B8B62}" type="slidenum">
              <a:rPr lang="en-US" altLang="en-US"/>
              <a:pPr/>
              <a:t>‹#›</a:t>
            </a:fld>
            <a:endParaRPr lang="en-US" altLang="en-US"/>
          </a:p>
        </p:txBody>
      </p:sp>
    </p:spTree>
    <p:extLst>
      <p:ext uri="{BB962C8B-B14F-4D97-AF65-F5344CB8AC3E}">
        <p14:creationId xmlns:p14="http://schemas.microsoft.com/office/powerpoint/2010/main" val="2068041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46141A-88E4-4EE5-9BE6-C610358E8A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03226F6-3A63-4739-826E-933AAD7EA3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1A6E45F-C2F0-44D9-82EC-D46C773D774A}"/>
              </a:ext>
            </a:extLst>
          </p:cNvPr>
          <p:cNvSpPr>
            <a:spLocks noGrp="1" noChangeArrowheads="1"/>
          </p:cNvSpPr>
          <p:nvPr>
            <p:ph type="sldNum" sz="quarter" idx="12"/>
          </p:nvPr>
        </p:nvSpPr>
        <p:spPr>
          <a:ln/>
        </p:spPr>
        <p:txBody>
          <a:bodyPr/>
          <a:lstStyle>
            <a:lvl1pPr>
              <a:defRPr/>
            </a:lvl1pPr>
          </a:lstStyle>
          <a:p>
            <a:fld id="{9CBEB8A4-4D58-47D5-88F6-1B5B7852062D}" type="slidenum">
              <a:rPr lang="en-US" altLang="en-US"/>
              <a:pPr/>
              <a:t>‹#›</a:t>
            </a:fld>
            <a:endParaRPr lang="en-US" altLang="en-US"/>
          </a:p>
        </p:txBody>
      </p:sp>
    </p:spTree>
    <p:extLst>
      <p:ext uri="{BB962C8B-B14F-4D97-AF65-F5344CB8AC3E}">
        <p14:creationId xmlns:p14="http://schemas.microsoft.com/office/powerpoint/2010/main" val="4266067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A152BB8-1D24-4D4A-B428-AA19FAD6876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786DBFB-39D9-4466-81B6-548F087649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67E4AD3-4CD6-4399-8953-16E650A735C1}"/>
              </a:ext>
            </a:extLst>
          </p:cNvPr>
          <p:cNvSpPr>
            <a:spLocks noGrp="1" noChangeArrowheads="1"/>
          </p:cNvSpPr>
          <p:nvPr>
            <p:ph type="sldNum" sz="quarter" idx="12"/>
          </p:nvPr>
        </p:nvSpPr>
        <p:spPr>
          <a:ln/>
        </p:spPr>
        <p:txBody>
          <a:bodyPr/>
          <a:lstStyle>
            <a:lvl1pPr>
              <a:defRPr/>
            </a:lvl1pPr>
          </a:lstStyle>
          <a:p>
            <a:fld id="{55E8E3A4-7CD5-4AF0-8B0B-EA5E94BA67CD}" type="slidenum">
              <a:rPr lang="en-US" altLang="en-US"/>
              <a:pPr/>
              <a:t>‹#›</a:t>
            </a:fld>
            <a:endParaRPr lang="en-US" altLang="en-US"/>
          </a:p>
        </p:txBody>
      </p:sp>
    </p:spTree>
    <p:extLst>
      <p:ext uri="{BB962C8B-B14F-4D97-AF65-F5344CB8AC3E}">
        <p14:creationId xmlns:p14="http://schemas.microsoft.com/office/powerpoint/2010/main" val="2968865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BBFD797-2594-4A70-9E62-94CD04C2F93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412592C-C467-43B7-A16B-C1F2E8C36F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4476A59-11AC-4802-8818-BBEF59C17C66}"/>
              </a:ext>
            </a:extLst>
          </p:cNvPr>
          <p:cNvSpPr>
            <a:spLocks noGrp="1" noChangeArrowheads="1"/>
          </p:cNvSpPr>
          <p:nvPr>
            <p:ph type="sldNum" sz="quarter" idx="12"/>
          </p:nvPr>
        </p:nvSpPr>
        <p:spPr>
          <a:ln/>
        </p:spPr>
        <p:txBody>
          <a:bodyPr/>
          <a:lstStyle>
            <a:lvl1pPr>
              <a:defRPr/>
            </a:lvl1pPr>
          </a:lstStyle>
          <a:p>
            <a:fld id="{C337166D-2BE5-44F4-A133-CE458E0D4BBC}" type="slidenum">
              <a:rPr lang="en-US" altLang="en-US"/>
              <a:pPr/>
              <a:t>‹#›</a:t>
            </a:fld>
            <a:endParaRPr lang="en-US" altLang="en-US"/>
          </a:p>
        </p:txBody>
      </p:sp>
    </p:spTree>
    <p:extLst>
      <p:ext uri="{BB962C8B-B14F-4D97-AF65-F5344CB8AC3E}">
        <p14:creationId xmlns:p14="http://schemas.microsoft.com/office/powerpoint/2010/main" val="2240651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6801FE7-0F81-4E13-9CE3-F44D98A50CD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FCDCF95-8B1E-47D4-AA5E-3FB35E7E02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3060F95-1594-4592-BB38-B850BD3BB714}"/>
              </a:ext>
            </a:extLst>
          </p:cNvPr>
          <p:cNvSpPr>
            <a:spLocks noGrp="1" noChangeArrowheads="1"/>
          </p:cNvSpPr>
          <p:nvPr>
            <p:ph type="sldNum" sz="quarter" idx="12"/>
          </p:nvPr>
        </p:nvSpPr>
        <p:spPr>
          <a:ln/>
        </p:spPr>
        <p:txBody>
          <a:bodyPr/>
          <a:lstStyle>
            <a:lvl1pPr>
              <a:defRPr/>
            </a:lvl1pPr>
          </a:lstStyle>
          <a:p>
            <a:fld id="{A2BE4B7C-F2F8-474B-BE44-ED235FB0E5E4}" type="slidenum">
              <a:rPr lang="en-US" altLang="en-US"/>
              <a:pPr/>
              <a:t>‹#›</a:t>
            </a:fld>
            <a:endParaRPr lang="en-US" altLang="en-US"/>
          </a:p>
        </p:txBody>
      </p:sp>
    </p:spTree>
    <p:extLst>
      <p:ext uri="{BB962C8B-B14F-4D97-AF65-F5344CB8AC3E}">
        <p14:creationId xmlns:p14="http://schemas.microsoft.com/office/powerpoint/2010/main" val="3072313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02F08A6-3626-4D20-8B1F-2F4D4235E48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4DD9C67-93A6-41FC-8605-B58DADA536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A8784A5-EDB6-4B80-A526-79E31AE12466}"/>
              </a:ext>
            </a:extLst>
          </p:cNvPr>
          <p:cNvSpPr>
            <a:spLocks noGrp="1" noChangeArrowheads="1"/>
          </p:cNvSpPr>
          <p:nvPr>
            <p:ph type="sldNum" sz="quarter" idx="12"/>
          </p:nvPr>
        </p:nvSpPr>
        <p:spPr>
          <a:ln/>
        </p:spPr>
        <p:txBody>
          <a:bodyPr/>
          <a:lstStyle>
            <a:lvl1pPr>
              <a:defRPr/>
            </a:lvl1pPr>
          </a:lstStyle>
          <a:p>
            <a:fld id="{AA95A89E-B07F-4B78-BA49-474E5F43FB1D}" type="slidenum">
              <a:rPr lang="en-US" altLang="en-US"/>
              <a:pPr/>
              <a:t>‹#›</a:t>
            </a:fld>
            <a:endParaRPr lang="en-US" altLang="en-US"/>
          </a:p>
        </p:txBody>
      </p:sp>
    </p:spTree>
    <p:extLst>
      <p:ext uri="{BB962C8B-B14F-4D97-AF65-F5344CB8AC3E}">
        <p14:creationId xmlns:p14="http://schemas.microsoft.com/office/powerpoint/2010/main" val="1353417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D64251F-A320-4CCC-9B1C-4DA50FFD39D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1C8AF2C-9DCD-439D-8404-F4ACF8C485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B40BD91-9F0F-4011-B79D-1915A26E9C25}"/>
              </a:ext>
            </a:extLst>
          </p:cNvPr>
          <p:cNvSpPr>
            <a:spLocks noGrp="1" noChangeArrowheads="1"/>
          </p:cNvSpPr>
          <p:nvPr>
            <p:ph type="sldNum" sz="quarter" idx="12"/>
          </p:nvPr>
        </p:nvSpPr>
        <p:spPr>
          <a:ln/>
        </p:spPr>
        <p:txBody>
          <a:bodyPr/>
          <a:lstStyle>
            <a:lvl1pPr>
              <a:defRPr/>
            </a:lvl1pPr>
          </a:lstStyle>
          <a:p>
            <a:fld id="{117778A8-CAA1-4F22-ACD6-AFB3D77E343A}" type="slidenum">
              <a:rPr lang="en-US" altLang="en-US"/>
              <a:pPr/>
              <a:t>‹#›</a:t>
            </a:fld>
            <a:endParaRPr lang="en-US" altLang="en-US"/>
          </a:p>
        </p:txBody>
      </p:sp>
    </p:spTree>
    <p:extLst>
      <p:ext uri="{BB962C8B-B14F-4D97-AF65-F5344CB8AC3E}">
        <p14:creationId xmlns:p14="http://schemas.microsoft.com/office/powerpoint/2010/main" val="1520758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792EF0C-B433-42DF-92AF-4DEF7F8BF7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CBFF2E2-72E1-4415-BFF6-A448E8020E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44B6FCF-2C93-4B9E-AEC9-A7E6B2EBB958}"/>
              </a:ext>
            </a:extLst>
          </p:cNvPr>
          <p:cNvSpPr>
            <a:spLocks noGrp="1" noChangeArrowheads="1"/>
          </p:cNvSpPr>
          <p:nvPr>
            <p:ph type="sldNum" sz="quarter" idx="12"/>
          </p:nvPr>
        </p:nvSpPr>
        <p:spPr>
          <a:ln/>
        </p:spPr>
        <p:txBody>
          <a:bodyPr/>
          <a:lstStyle>
            <a:lvl1pPr>
              <a:defRPr/>
            </a:lvl1pPr>
          </a:lstStyle>
          <a:p>
            <a:fld id="{65A1610C-F307-4A2B-BDA8-10E2546A85AA}" type="slidenum">
              <a:rPr lang="en-US" altLang="en-US"/>
              <a:pPr/>
              <a:t>‹#›</a:t>
            </a:fld>
            <a:endParaRPr lang="en-US" altLang="en-US"/>
          </a:p>
        </p:txBody>
      </p:sp>
    </p:spTree>
    <p:extLst>
      <p:ext uri="{BB962C8B-B14F-4D97-AF65-F5344CB8AC3E}">
        <p14:creationId xmlns:p14="http://schemas.microsoft.com/office/powerpoint/2010/main" val="3318593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4F0E8F7-1CB3-4F47-AC30-DAC65683A15F}" type="datetimeFigureOut">
              <a:rPr lang="vi-VN" smtClean="0"/>
              <a:pPr/>
              <a:t>10/1/2022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D4FDC4-1708-4D8D-A379-3AA2482331EE}" type="slidenum">
              <a:rPr lang="vi-VN" smtClean="0"/>
              <a:pPr/>
              <a:t>‹#›</a:t>
            </a:fld>
            <a:endParaRPr lang="vi-VN"/>
          </a:p>
        </p:txBody>
      </p:sp>
    </p:spTree>
    <p:extLst>
      <p:ext uri="{BB962C8B-B14F-4D97-AF65-F5344CB8AC3E}">
        <p14:creationId xmlns:p14="http://schemas.microsoft.com/office/powerpoint/2010/main" val="3668721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F112118-8EB0-4270-A377-5D05C10BC24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222D3FE-665D-4E01-8B86-8559FF9D07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6236F24-65A2-4835-A203-D4950C717B37}"/>
              </a:ext>
            </a:extLst>
          </p:cNvPr>
          <p:cNvSpPr>
            <a:spLocks noGrp="1" noChangeArrowheads="1"/>
          </p:cNvSpPr>
          <p:nvPr>
            <p:ph type="sldNum" sz="quarter" idx="12"/>
          </p:nvPr>
        </p:nvSpPr>
        <p:spPr>
          <a:ln/>
        </p:spPr>
        <p:txBody>
          <a:bodyPr/>
          <a:lstStyle>
            <a:lvl1pPr>
              <a:defRPr/>
            </a:lvl1pPr>
          </a:lstStyle>
          <a:p>
            <a:fld id="{D12537A0-D62D-44F5-941D-59E3C57BA9ED}" type="slidenum">
              <a:rPr lang="en-US" altLang="en-US"/>
              <a:pPr/>
              <a:t>‹#›</a:t>
            </a:fld>
            <a:endParaRPr lang="en-US" altLang="en-US"/>
          </a:p>
        </p:txBody>
      </p:sp>
    </p:spTree>
    <p:extLst>
      <p:ext uri="{BB962C8B-B14F-4D97-AF65-F5344CB8AC3E}">
        <p14:creationId xmlns:p14="http://schemas.microsoft.com/office/powerpoint/2010/main" val="3015242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7C20BB0-01FF-4C44-9E89-0D8C6547BD1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4E6B04E-855A-41B5-AD4A-DEAC4890F4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3E4AEE7-518C-49D2-A4C9-9C606D506596}"/>
              </a:ext>
            </a:extLst>
          </p:cNvPr>
          <p:cNvSpPr>
            <a:spLocks noGrp="1" noChangeArrowheads="1"/>
          </p:cNvSpPr>
          <p:nvPr>
            <p:ph type="sldNum" sz="quarter" idx="12"/>
          </p:nvPr>
        </p:nvSpPr>
        <p:spPr>
          <a:ln/>
        </p:spPr>
        <p:txBody>
          <a:bodyPr/>
          <a:lstStyle>
            <a:lvl1pPr>
              <a:defRPr/>
            </a:lvl1pPr>
          </a:lstStyle>
          <a:p>
            <a:fld id="{C3716AC7-7D5C-40DE-8163-49FDBC625443}" type="slidenum">
              <a:rPr lang="en-US" altLang="en-US"/>
              <a:pPr/>
              <a:t>‹#›</a:t>
            </a:fld>
            <a:endParaRPr lang="en-US" altLang="en-US"/>
          </a:p>
        </p:txBody>
      </p:sp>
    </p:spTree>
    <p:extLst>
      <p:ext uri="{BB962C8B-B14F-4D97-AF65-F5344CB8AC3E}">
        <p14:creationId xmlns:p14="http://schemas.microsoft.com/office/powerpoint/2010/main" val="219397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B924BFA-0AEB-4544-9754-B9F1503FD6F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0718D03-8EE7-4BD4-A839-A83AC166DC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902BC29-29FD-4A0F-9050-6B18D0F28E85}"/>
              </a:ext>
            </a:extLst>
          </p:cNvPr>
          <p:cNvSpPr>
            <a:spLocks noGrp="1" noChangeArrowheads="1"/>
          </p:cNvSpPr>
          <p:nvPr>
            <p:ph type="sldNum" sz="quarter" idx="12"/>
          </p:nvPr>
        </p:nvSpPr>
        <p:spPr>
          <a:ln/>
        </p:spPr>
        <p:txBody>
          <a:bodyPr/>
          <a:lstStyle>
            <a:lvl1pPr>
              <a:defRPr/>
            </a:lvl1pPr>
          </a:lstStyle>
          <a:p>
            <a:fld id="{B088A284-3D56-4132-B036-226834DCFAE5}" type="slidenum">
              <a:rPr lang="en-US" altLang="en-US"/>
              <a:pPr/>
              <a:t>‹#›</a:t>
            </a:fld>
            <a:endParaRPr lang="en-US" altLang="en-US"/>
          </a:p>
        </p:txBody>
      </p:sp>
    </p:spTree>
    <p:extLst>
      <p:ext uri="{BB962C8B-B14F-4D97-AF65-F5344CB8AC3E}">
        <p14:creationId xmlns:p14="http://schemas.microsoft.com/office/powerpoint/2010/main" val="105882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F0E8F7-1CB3-4F47-AC30-DAC65683A15F}" type="datetimeFigureOut">
              <a:rPr lang="vi-VN" smtClean="0"/>
              <a:pPr/>
              <a:t>10/1/2022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D4FDC4-1708-4D8D-A379-3AA2482331EE}" type="slidenum">
              <a:rPr lang="vi-VN" smtClean="0"/>
              <a:pPr/>
              <a:t>‹#›</a:t>
            </a:fld>
            <a:endParaRPr lang="vi-VN"/>
          </a:p>
        </p:txBody>
      </p:sp>
    </p:spTree>
    <p:extLst>
      <p:ext uri="{BB962C8B-B14F-4D97-AF65-F5344CB8AC3E}">
        <p14:creationId xmlns:p14="http://schemas.microsoft.com/office/powerpoint/2010/main" val="1062894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4F0E8F7-1CB3-4F47-AC30-DAC65683A15F}" type="datetimeFigureOut">
              <a:rPr lang="vi-VN" smtClean="0"/>
              <a:pPr/>
              <a:t>10/1/2022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DD4FDC4-1708-4D8D-A379-3AA2482331EE}" type="slidenum">
              <a:rPr lang="vi-VN" smtClean="0"/>
              <a:pPr/>
              <a:t>‹#›</a:t>
            </a:fld>
            <a:endParaRPr lang="vi-VN"/>
          </a:p>
        </p:txBody>
      </p:sp>
    </p:spTree>
    <p:extLst>
      <p:ext uri="{BB962C8B-B14F-4D97-AF65-F5344CB8AC3E}">
        <p14:creationId xmlns:p14="http://schemas.microsoft.com/office/powerpoint/2010/main" val="135737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4F0E8F7-1CB3-4F47-AC30-DAC65683A15F}" type="datetimeFigureOut">
              <a:rPr lang="vi-VN" smtClean="0"/>
              <a:pPr/>
              <a:t>10/1/2022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DD4FDC4-1708-4D8D-A379-3AA2482331EE}" type="slidenum">
              <a:rPr lang="vi-VN" smtClean="0"/>
              <a:pPr/>
              <a:t>‹#›</a:t>
            </a:fld>
            <a:endParaRPr lang="vi-VN"/>
          </a:p>
        </p:txBody>
      </p:sp>
    </p:spTree>
    <p:extLst>
      <p:ext uri="{BB962C8B-B14F-4D97-AF65-F5344CB8AC3E}">
        <p14:creationId xmlns:p14="http://schemas.microsoft.com/office/powerpoint/2010/main" val="213024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4F0E8F7-1CB3-4F47-AC30-DAC65683A15F}" type="datetimeFigureOut">
              <a:rPr lang="vi-VN" smtClean="0"/>
              <a:pPr/>
              <a:t>10/1/2022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DD4FDC4-1708-4D8D-A379-3AA2482331EE}" type="slidenum">
              <a:rPr lang="vi-VN" smtClean="0"/>
              <a:pPr/>
              <a:t>‹#›</a:t>
            </a:fld>
            <a:endParaRPr lang="vi-VN"/>
          </a:p>
        </p:txBody>
      </p:sp>
    </p:spTree>
    <p:extLst>
      <p:ext uri="{BB962C8B-B14F-4D97-AF65-F5344CB8AC3E}">
        <p14:creationId xmlns:p14="http://schemas.microsoft.com/office/powerpoint/2010/main" val="2845788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0E8F7-1CB3-4F47-AC30-DAC65683A15F}" type="datetimeFigureOut">
              <a:rPr lang="vi-VN" smtClean="0"/>
              <a:pPr/>
              <a:t>10/1/2022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DD4FDC4-1708-4D8D-A379-3AA2482331EE}" type="slidenum">
              <a:rPr lang="vi-VN" smtClean="0"/>
              <a:pPr/>
              <a:t>‹#›</a:t>
            </a:fld>
            <a:endParaRPr lang="vi-VN"/>
          </a:p>
        </p:txBody>
      </p:sp>
    </p:spTree>
    <p:extLst>
      <p:ext uri="{BB962C8B-B14F-4D97-AF65-F5344CB8AC3E}">
        <p14:creationId xmlns:p14="http://schemas.microsoft.com/office/powerpoint/2010/main" val="3886031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F0E8F7-1CB3-4F47-AC30-DAC65683A15F}" type="datetimeFigureOut">
              <a:rPr lang="vi-VN" smtClean="0"/>
              <a:pPr/>
              <a:t>10/1/2022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DD4FDC4-1708-4D8D-A379-3AA2482331EE}" type="slidenum">
              <a:rPr lang="vi-VN" smtClean="0"/>
              <a:pPr/>
              <a:t>‹#›</a:t>
            </a:fld>
            <a:endParaRPr lang="vi-VN"/>
          </a:p>
        </p:txBody>
      </p:sp>
    </p:spTree>
    <p:extLst>
      <p:ext uri="{BB962C8B-B14F-4D97-AF65-F5344CB8AC3E}">
        <p14:creationId xmlns:p14="http://schemas.microsoft.com/office/powerpoint/2010/main" val="496690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F0E8F7-1CB3-4F47-AC30-DAC65683A15F}" type="datetimeFigureOut">
              <a:rPr lang="vi-VN" smtClean="0"/>
              <a:pPr/>
              <a:t>10/1/2022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DD4FDC4-1708-4D8D-A379-3AA2482331EE}" type="slidenum">
              <a:rPr lang="vi-VN" smtClean="0"/>
              <a:pPr/>
              <a:t>‹#›</a:t>
            </a:fld>
            <a:endParaRPr lang="vi-VN"/>
          </a:p>
        </p:txBody>
      </p:sp>
    </p:spTree>
    <p:extLst>
      <p:ext uri="{BB962C8B-B14F-4D97-AF65-F5344CB8AC3E}">
        <p14:creationId xmlns:p14="http://schemas.microsoft.com/office/powerpoint/2010/main" val="453490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0E8F7-1CB3-4F47-AC30-DAC65683A15F}" type="datetimeFigureOut">
              <a:rPr lang="vi-VN" smtClean="0"/>
              <a:pPr/>
              <a:t>10/1/2022</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D4FDC4-1708-4D8D-A379-3AA2482331EE}" type="slidenum">
              <a:rPr lang="vi-VN" smtClean="0"/>
              <a:pPr/>
              <a:t>‹#›</a:t>
            </a:fld>
            <a:endParaRPr lang="vi-VN"/>
          </a:p>
        </p:txBody>
      </p:sp>
    </p:spTree>
    <p:extLst>
      <p:ext uri="{BB962C8B-B14F-4D97-AF65-F5344CB8AC3E}">
        <p14:creationId xmlns:p14="http://schemas.microsoft.com/office/powerpoint/2010/main" val="3271327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1AD815D-AEB3-49D7-A1FD-49039ADA5D1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9FC6001-36D6-445F-BF45-A79EF7C279E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4740" name="Rectangle 4">
            <a:extLst>
              <a:ext uri="{FF2B5EF4-FFF2-40B4-BE49-F238E27FC236}">
                <a16:creationId xmlns:a16="http://schemas.microsoft.com/office/drawing/2014/main" id="{072E45FB-A85C-4158-9CC0-0B4010CD14A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244741" name="Rectangle 5">
            <a:extLst>
              <a:ext uri="{FF2B5EF4-FFF2-40B4-BE49-F238E27FC236}">
                <a16:creationId xmlns:a16="http://schemas.microsoft.com/office/drawing/2014/main" id="{E84C7758-6EE8-4C1C-89B5-A874714203D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244742" name="Rectangle 6">
            <a:extLst>
              <a:ext uri="{FF2B5EF4-FFF2-40B4-BE49-F238E27FC236}">
                <a16:creationId xmlns:a16="http://schemas.microsoft.com/office/drawing/2014/main" id="{407F7B46-E3C2-496C-BA75-FCD2A968039F}"/>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EEA86121-0FB1-4D1D-B2F4-878B100D6298}" type="slidenum">
              <a:rPr lang="en-US" altLang="en-US"/>
              <a:pPr/>
              <a:t>‹#›</a:t>
            </a:fld>
            <a:endParaRPr lang="en-US" altLang="en-US"/>
          </a:p>
        </p:txBody>
      </p:sp>
    </p:spTree>
    <p:extLst>
      <p:ext uri="{BB962C8B-B14F-4D97-AF65-F5344CB8AC3E}">
        <p14:creationId xmlns:p14="http://schemas.microsoft.com/office/powerpoint/2010/main" val="27571076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10.xml"/></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3.jpeg"/><Relationship Id="rId4" Type="http://schemas.openxmlformats.org/officeDocument/2006/relationships/image" Target="../media/image18.jpeg"/><Relationship Id="rId9"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hyperlink" Target="http://vietnam.vnanet.vn/VNP_Upload/News/2009-12/Images/KT24-1201L.jpg" TargetMode="Externa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TextBox 292">
            <a:extLst>
              <a:ext uri="{FF2B5EF4-FFF2-40B4-BE49-F238E27FC236}">
                <a16:creationId xmlns:a16="http://schemas.microsoft.com/office/drawing/2014/main" id="{BB261135-FBCC-4A4F-B645-87B37401774F}"/>
              </a:ext>
            </a:extLst>
          </p:cNvPr>
          <p:cNvSpPr txBox="1"/>
          <p:nvPr/>
        </p:nvSpPr>
        <p:spPr>
          <a:xfrm>
            <a:off x="-1" y="2846847"/>
            <a:ext cx="8945633" cy="1909690"/>
          </a:xfrm>
          <a:prstGeom prst="rect">
            <a:avLst/>
          </a:prstGeom>
          <a:noFill/>
        </p:spPr>
        <p:txBody>
          <a:bodyPr>
            <a:spAutoFit/>
            <a:scene3d>
              <a:camera prst="orthographicFront"/>
              <a:lightRig rig="threePt" dir="t"/>
            </a:scene3d>
            <a:sp3d extrusionH="57150">
              <a:bevelT w="82550" h="38100" prst="coolSlant"/>
            </a:sp3d>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w="10541" cmpd="sng">
                  <a:solidFill>
                    <a:srgbClr val="BBE0E3">
                      <a:shade val="88000"/>
                      <a:satMod val="110000"/>
                    </a:srgbClr>
                  </a:solidFill>
                  <a:prstDash val="solid"/>
                </a:ln>
                <a:solidFill>
                  <a:srgbClr val="3333CC"/>
                </a:solidFill>
                <a:effectLst/>
                <a:uLnTx/>
                <a:uFillTx/>
                <a:latin typeface="Times New Roman" panose="02020603050405020304" pitchFamily="18" charset="0"/>
                <a:ea typeface="+mn-ea"/>
                <a:cs typeface="Times New Roman" panose="02020603050405020304" pitchFamily="18" charset="0"/>
              </a:rPr>
              <a:t>MÔN: </a:t>
            </a:r>
            <a:r>
              <a:rPr lang="vi-VN" sz="4000" b="1" dirty="0">
                <a:ln w="10541" cmpd="sng">
                  <a:solidFill>
                    <a:srgbClr val="BBE0E3">
                      <a:shade val="88000"/>
                      <a:satMod val="110000"/>
                    </a:srgbClr>
                  </a:solidFill>
                  <a:prstDash val="solid"/>
                </a:ln>
                <a:solidFill>
                  <a:srgbClr val="3333CC"/>
                </a:solidFill>
                <a:latin typeface="Times New Roman" panose="02020603050405020304" pitchFamily="18" charset="0"/>
                <a:cs typeface="Times New Roman" panose="02020603050405020304" pitchFamily="18" charset="0"/>
              </a:rPr>
              <a:t>ĐỊA LÍ</a:t>
            </a:r>
            <a:endParaRPr kumimoji="0" lang="en-US" sz="4000" b="1" i="0" u="none" strike="noStrike" kern="1200" cap="none" spc="0" normalizeH="0" baseline="0" noProof="0" dirty="0">
              <a:ln w="10541" cmpd="sng">
                <a:solidFill>
                  <a:srgbClr val="BBE0E3">
                    <a:shade val="88000"/>
                    <a:satMod val="110000"/>
                  </a:srgbClr>
                </a:solidFill>
                <a:prstDash val="solid"/>
              </a:ln>
              <a:solidFill>
                <a:srgbClr val="3333CC"/>
              </a:solidFill>
              <a:effectLst/>
              <a:uLnTx/>
              <a:uFillTx/>
              <a:latin typeface="Times New Roman" panose="02020603050405020304" pitchFamily="18" charset="0"/>
              <a:ea typeface="+mn-ea"/>
              <a:cs typeface="Times New Roman" panose="02020603050405020304" pitchFamily="18" charset="0"/>
            </a:endParaRPr>
          </a:p>
          <a:p>
            <a:pPr marL="914400" marR="0" lvl="2" indent="0" algn="l"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w="10541" cmpd="sng">
                  <a:solidFill>
                    <a:srgbClr val="BBE0E3">
                      <a:shade val="88000"/>
                      <a:satMod val="110000"/>
                    </a:srgbClr>
                  </a:solidFill>
                  <a:prstDash val="solid"/>
                </a:ln>
                <a:solidFill>
                  <a:srgbClr val="3333CC"/>
                </a:solidFill>
                <a:effectLst/>
                <a:uLnTx/>
                <a:uFillTx/>
                <a:latin typeface="Times New Roman" panose="02020603050405020304" pitchFamily="18" charset="0"/>
                <a:ea typeface="+mn-ea"/>
                <a:cs typeface="Times New Roman" panose="02020603050405020304" pitchFamily="18" charset="0"/>
              </a:rPr>
              <a:t>Tên</a:t>
            </a:r>
            <a:r>
              <a:rPr kumimoji="0" lang="en-US" sz="4000" b="1" i="0" u="none" strike="noStrike" kern="1200" cap="none" spc="0" normalizeH="0" baseline="0" noProof="0" dirty="0">
                <a:ln w="10541" cmpd="sng">
                  <a:solidFill>
                    <a:srgbClr val="BBE0E3">
                      <a:shade val="88000"/>
                      <a:satMod val="110000"/>
                    </a:srgbClr>
                  </a:solidFill>
                  <a:prstDash val="solid"/>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w="10541" cmpd="sng">
                  <a:solidFill>
                    <a:srgbClr val="BBE0E3">
                      <a:shade val="88000"/>
                      <a:satMod val="110000"/>
                    </a:srgbClr>
                  </a:solidFill>
                  <a:prstDash val="solid"/>
                </a:ln>
                <a:solidFill>
                  <a:srgbClr val="3333CC"/>
                </a:solidFill>
                <a:effectLst/>
                <a:uLnTx/>
                <a:uFillTx/>
                <a:latin typeface="Times New Roman" panose="02020603050405020304" pitchFamily="18" charset="0"/>
                <a:ea typeface="+mn-ea"/>
                <a:cs typeface="Times New Roman" panose="02020603050405020304" pitchFamily="18" charset="0"/>
              </a:rPr>
              <a:t>bài</a:t>
            </a:r>
            <a:r>
              <a:rPr kumimoji="0" lang="en-US" sz="4000" b="1" i="0" u="none" strike="noStrike" kern="1200" cap="none" spc="0" normalizeH="0" baseline="0" noProof="0" dirty="0">
                <a:ln w="10541" cmpd="sng">
                  <a:solidFill>
                    <a:srgbClr val="BBE0E3">
                      <a:shade val="88000"/>
                      <a:satMod val="110000"/>
                    </a:srgbClr>
                  </a:solidFill>
                  <a:prstDash val="solid"/>
                </a:ln>
                <a:solidFill>
                  <a:srgbClr val="3333CC"/>
                </a:solidFill>
                <a:effectLst/>
                <a:uLnTx/>
                <a:uFillTx/>
                <a:latin typeface="Times New Roman" panose="02020603050405020304" pitchFamily="18" charset="0"/>
                <a:ea typeface="+mn-ea"/>
                <a:cs typeface="Times New Roman" panose="02020603050405020304" pitchFamily="18" charset="0"/>
              </a:rPr>
              <a:t>: </a:t>
            </a:r>
            <a:r>
              <a:rPr lang="vi-VN" sz="4400" b="1" dirty="0">
                <a:ln w="10541" cmpd="sng">
                  <a:solidFill>
                    <a:srgbClr val="BBE0E3">
                      <a:shade val="88000"/>
                      <a:satMod val="110000"/>
                    </a:srgbClr>
                  </a:solidFill>
                  <a:prstDash val="solid"/>
                </a:ln>
                <a:solidFill>
                  <a:srgbClr val="FF0000"/>
                </a:solidFill>
                <a:latin typeface="Times New Roman" panose="02020603050405020304" pitchFamily="18" charset="0"/>
                <a:cs typeface="Times New Roman" panose="02020603050405020304" pitchFamily="18" charset="0"/>
              </a:rPr>
              <a:t>VÙNG BIỂN NƯỚC TA</a:t>
            </a:r>
            <a:endParaRPr kumimoji="0" lang="en-US" sz="4000" b="1" i="0" u="none" strike="noStrike" kern="1200" cap="none" spc="0" normalizeH="0" baseline="0" noProof="0" dirty="0">
              <a:ln w="10541" cmpd="sng">
                <a:solidFill>
                  <a:srgbClr val="BBE0E3">
                    <a:shade val="88000"/>
                    <a:satMod val="110000"/>
                  </a:srgbClr>
                </a:solidFill>
                <a:prstDash val="solid"/>
              </a:ln>
              <a:solidFill>
                <a:srgbClr val="3333CC"/>
              </a:solidFill>
              <a:effectLst/>
              <a:uLnTx/>
              <a:uFillTx/>
              <a:latin typeface="Times New Roman" panose="02020603050405020304" pitchFamily="18" charset="0"/>
              <a:ea typeface="+mn-ea"/>
              <a:cs typeface="Times New Roman" panose="02020603050405020304" pitchFamily="18" charset="0"/>
            </a:endParaRPr>
          </a:p>
        </p:txBody>
      </p:sp>
      <p:sp>
        <p:nvSpPr>
          <p:cNvPr id="4099" name="TextBox 294">
            <a:extLst>
              <a:ext uri="{FF2B5EF4-FFF2-40B4-BE49-F238E27FC236}">
                <a16:creationId xmlns:a16="http://schemas.microsoft.com/office/drawing/2014/main" id="{8A07DEAC-EB41-4A71-98FC-AA756919FF4F}"/>
              </a:ext>
            </a:extLst>
          </p:cNvPr>
          <p:cNvSpPr txBox="1">
            <a:spLocks noChangeArrowheads="1"/>
          </p:cNvSpPr>
          <p:nvPr/>
        </p:nvSpPr>
        <p:spPr bwMode="auto">
          <a:xfrm>
            <a:off x="2016125" y="188913"/>
            <a:ext cx="59769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ỦY BAN NHÂN DÂN QUẬN LONG BIÊN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sng"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TRƯỜNG TIỂU HỌC ÁI MỘ B</a:t>
            </a:r>
          </a:p>
        </p:txBody>
      </p:sp>
      <p:pic>
        <p:nvPicPr>
          <p:cNvPr id="295" name="Picture 294">
            <a:extLst>
              <a:ext uri="{FF2B5EF4-FFF2-40B4-BE49-F238E27FC236}">
                <a16:creationId xmlns:a16="http://schemas.microsoft.com/office/drawing/2014/main" id="{7B47C9B1-D49B-4AA6-A8DD-01DC1D871AB5}"/>
              </a:ext>
            </a:extLst>
          </p:cNvPr>
          <p:cNvPicPr>
            <a:picLocks noChangeAspect="1"/>
          </p:cNvPicPr>
          <p:nvPr/>
        </p:nvPicPr>
        <p:blipFill>
          <a:blip r:embed="rId2"/>
          <a:stretch>
            <a:fillRect/>
          </a:stretch>
        </p:blipFill>
        <p:spPr>
          <a:xfrm>
            <a:off x="251448" y="192088"/>
            <a:ext cx="1584176" cy="1584176"/>
          </a:xfrm>
          <a:prstGeom prst="ellipse">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990600" y="5562600"/>
            <a:ext cx="6781800" cy="946150"/>
          </a:xfrm>
          <a:prstGeom prst="rect">
            <a:avLst/>
          </a:prstGeom>
          <a:gradFill rotWithShape="1">
            <a:gsLst>
              <a:gs pos="0">
                <a:srgbClr val="00CC00"/>
              </a:gs>
              <a:gs pos="50000">
                <a:srgbClr val="FF3399"/>
              </a:gs>
              <a:gs pos="100000">
                <a:srgbClr val="00CC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solidFill>
                  <a:srgbClr val="010199"/>
                </a:solidFill>
              </a:rPr>
              <a:t>Hằng ngày nước  biển dâng lên, hạ xuống trong </a:t>
            </a:r>
            <a:r>
              <a:rPr lang="en-US" sz="2800">
                <a:solidFill>
                  <a:schemeClr val="bg2"/>
                </a:solidFill>
              </a:rPr>
              <a:t>một thời gian nhất định</a:t>
            </a:r>
            <a:r>
              <a:rPr lang="en-US" sz="2800">
                <a:solidFill>
                  <a:srgbClr val="010199"/>
                </a:solidFill>
              </a:rPr>
              <a:t> đó là Thuỷ triều</a:t>
            </a:r>
          </a:p>
        </p:txBody>
      </p:sp>
      <p:pic>
        <p:nvPicPr>
          <p:cNvPr id="19459" name="Picture 3" descr="400px-Bay_of_Fun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90600"/>
            <a:ext cx="6324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19460" name="Text Box 4"/>
          <p:cNvSpPr txBox="1">
            <a:spLocks noChangeArrowheads="1"/>
          </p:cNvSpPr>
          <p:nvPr/>
        </p:nvSpPr>
        <p:spPr bwMode="auto">
          <a:xfrm>
            <a:off x="2209800" y="304800"/>
            <a:ext cx="4648200" cy="579438"/>
          </a:xfrm>
          <a:prstGeom prst="rect">
            <a:avLst/>
          </a:prstGeom>
          <a:gradFill rotWithShape="1">
            <a:gsLst>
              <a:gs pos="0">
                <a:srgbClr val="00CC00"/>
              </a:gs>
              <a:gs pos="50000">
                <a:srgbClr val="FF3399"/>
              </a:gs>
              <a:gs pos="100000">
                <a:srgbClr val="00CC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chemeClr val="bg2"/>
                </a:solidFill>
              </a:rPr>
              <a:t>Hiện tượng thuỷ triều</a:t>
            </a:r>
          </a:p>
        </p:txBody>
      </p:sp>
    </p:spTree>
    <p:extLst>
      <p:ext uri="{BB962C8B-B14F-4D97-AF65-F5344CB8AC3E}">
        <p14:creationId xmlns:p14="http://schemas.microsoft.com/office/powerpoint/2010/main" val="2914922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diamond(in)">
                                      <p:cBhvr>
                                        <p:cTn id="7" dur="2000"/>
                                        <p:tgtEl>
                                          <p:spTgt spid="19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slide(fromBottom)">
                                      <p:cBhvr>
                                        <p:cTn id="12" dur="500"/>
                                        <p:tgtEl>
                                          <p:spTgt spid="194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9458"/>
                                        </p:tgtEl>
                                        <p:attrNameLst>
                                          <p:attrName>style.visibility</p:attrName>
                                        </p:attrNameLst>
                                      </p:cBhvr>
                                      <p:to>
                                        <p:strVal val="visible"/>
                                      </p:to>
                                    </p:set>
                                    <p:animEffect transition="in" filter="slide(fromBottom)">
                                      <p:cBhvr>
                                        <p:cTn id="1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9" name="Picture 5" descr="khaithacthuys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33800"/>
            <a:ext cx="4267200" cy="2819400"/>
          </a:xfrm>
          <a:prstGeom prst="rect">
            <a:avLst/>
          </a:prstGeom>
          <a:noFill/>
          <a:ln w="12700">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13676" name="Picture 12" descr="thuluoi-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733800"/>
            <a:ext cx="4191000" cy="2819400"/>
          </a:xfrm>
          <a:prstGeom prst="rect">
            <a:avLst/>
          </a:prstGeom>
          <a:noFill/>
          <a:ln w="12700">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13677" name="Picture 13" descr="mu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19200"/>
            <a:ext cx="4267200" cy="2438400"/>
          </a:xfrm>
          <a:prstGeom prst="rect">
            <a:avLst/>
          </a:prstGeom>
          <a:noFill/>
          <a:ln w="12700">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1367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219200"/>
            <a:ext cx="4191000" cy="243840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209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113679"/>
                                        </p:tgtEl>
                                        <p:attrNameLst>
                                          <p:attrName>style.visibility</p:attrName>
                                        </p:attrNameLst>
                                      </p:cBhvr>
                                      <p:to>
                                        <p:strVal val="visible"/>
                                      </p:to>
                                    </p:set>
                                    <p:anim calcmode="lin" valueType="num">
                                      <p:cBhvr additive="base">
                                        <p:cTn id="7" dur="2000" fill="hold"/>
                                        <p:tgtEl>
                                          <p:spTgt spid="113679"/>
                                        </p:tgtEl>
                                        <p:attrNameLst>
                                          <p:attrName>ppt_x</p:attrName>
                                        </p:attrNameLst>
                                      </p:cBhvr>
                                      <p:tavLst>
                                        <p:tav tm="0">
                                          <p:val>
                                            <p:strVal val="1+#ppt_w/2"/>
                                          </p:val>
                                        </p:tav>
                                        <p:tav tm="100000">
                                          <p:val>
                                            <p:strVal val="#ppt_x"/>
                                          </p:val>
                                        </p:tav>
                                      </p:tavLst>
                                    </p:anim>
                                    <p:anim calcmode="lin" valueType="num">
                                      <p:cBhvr additive="base">
                                        <p:cTn id="8" dur="2000" fill="hold"/>
                                        <p:tgtEl>
                                          <p:spTgt spid="11367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29" presetClass="entr" presetSubtype="0" fill="hold" nodeType="afterEffect">
                                  <p:stCondLst>
                                    <p:cond delay="0"/>
                                  </p:stCondLst>
                                  <p:childTnLst>
                                    <p:set>
                                      <p:cBhvr>
                                        <p:cTn id="11" dur="1" fill="hold">
                                          <p:stCondLst>
                                            <p:cond delay="0"/>
                                          </p:stCondLst>
                                        </p:cTn>
                                        <p:tgtEl>
                                          <p:spTgt spid="113677"/>
                                        </p:tgtEl>
                                        <p:attrNameLst>
                                          <p:attrName>style.visibility</p:attrName>
                                        </p:attrNameLst>
                                      </p:cBhvr>
                                      <p:to>
                                        <p:strVal val="visible"/>
                                      </p:to>
                                    </p:set>
                                    <p:anim calcmode="lin" valueType="num">
                                      <p:cBhvr>
                                        <p:cTn id="12" dur="1000" fill="hold"/>
                                        <p:tgtEl>
                                          <p:spTgt spid="113677"/>
                                        </p:tgtEl>
                                        <p:attrNameLst>
                                          <p:attrName>ppt_x</p:attrName>
                                        </p:attrNameLst>
                                      </p:cBhvr>
                                      <p:tavLst>
                                        <p:tav tm="0">
                                          <p:val>
                                            <p:strVal val="#ppt_x-.2"/>
                                          </p:val>
                                        </p:tav>
                                        <p:tav tm="100000">
                                          <p:val>
                                            <p:strVal val="#ppt_x"/>
                                          </p:val>
                                        </p:tav>
                                      </p:tavLst>
                                    </p:anim>
                                    <p:anim calcmode="lin" valueType="num">
                                      <p:cBhvr>
                                        <p:cTn id="13" dur="1000" fill="hold"/>
                                        <p:tgtEl>
                                          <p:spTgt spid="11367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3677"/>
                                        </p:tgtEl>
                                      </p:cBhvr>
                                    </p:animEffect>
                                  </p:childTnLst>
                                </p:cTn>
                              </p:par>
                            </p:childTnLst>
                          </p:cTn>
                        </p:par>
                        <p:par>
                          <p:cTn id="15" fill="hold" nodeType="afterGroup">
                            <p:stCondLst>
                              <p:cond delay="3000"/>
                            </p:stCondLst>
                            <p:childTnLst>
                              <p:par>
                                <p:cTn id="16" presetID="5" presetClass="entr" presetSubtype="10" fill="hold" nodeType="afterEffect">
                                  <p:stCondLst>
                                    <p:cond delay="0"/>
                                  </p:stCondLst>
                                  <p:childTnLst>
                                    <p:set>
                                      <p:cBhvr>
                                        <p:cTn id="17" dur="1" fill="hold">
                                          <p:stCondLst>
                                            <p:cond delay="0"/>
                                          </p:stCondLst>
                                        </p:cTn>
                                        <p:tgtEl>
                                          <p:spTgt spid="113676"/>
                                        </p:tgtEl>
                                        <p:attrNameLst>
                                          <p:attrName>style.visibility</p:attrName>
                                        </p:attrNameLst>
                                      </p:cBhvr>
                                      <p:to>
                                        <p:strVal val="visible"/>
                                      </p:to>
                                    </p:set>
                                    <p:animEffect transition="in" filter="checkerboard(across)">
                                      <p:cBhvr>
                                        <p:cTn id="18" dur="500"/>
                                        <p:tgtEl>
                                          <p:spTgt spid="113676"/>
                                        </p:tgtEl>
                                      </p:cBhvr>
                                    </p:animEffect>
                                  </p:childTnLst>
                                </p:cTn>
                              </p:par>
                            </p:childTnLst>
                          </p:cTn>
                        </p:par>
                        <p:par>
                          <p:cTn id="19" fill="hold" nodeType="afterGroup">
                            <p:stCondLst>
                              <p:cond delay="3500"/>
                            </p:stCondLst>
                            <p:childTnLst>
                              <p:par>
                                <p:cTn id="20" presetID="5" presetClass="entr" presetSubtype="10" fill="hold" nodeType="afterEffect">
                                  <p:stCondLst>
                                    <p:cond delay="0"/>
                                  </p:stCondLst>
                                  <p:childTnLst>
                                    <p:set>
                                      <p:cBhvr>
                                        <p:cTn id="21" dur="1" fill="hold">
                                          <p:stCondLst>
                                            <p:cond delay="0"/>
                                          </p:stCondLst>
                                        </p:cTn>
                                        <p:tgtEl>
                                          <p:spTgt spid="113669"/>
                                        </p:tgtEl>
                                        <p:attrNameLst>
                                          <p:attrName>style.visibility</p:attrName>
                                        </p:attrNameLst>
                                      </p:cBhvr>
                                      <p:to>
                                        <p:strVal val="visible"/>
                                      </p:to>
                                    </p:set>
                                    <p:animEffect transition="in" filter="checkerboard(across)">
                                      <p:cBhvr>
                                        <p:cTn id="22" dur="500"/>
                                        <p:tgtEl>
                                          <p:spTgt spid="113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J023"/>
          <p:cNvPicPr>
            <a:picLocks noChangeAspect="1" noChangeArrowheads="1"/>
          </p:cNvPicPr>
          <p:nvPr/>
        </p:nvPicPr>
        <p:blipFill>
          <a:blip r:embed="rId3"/>
          <a:srcRect l="10834" t="5556" r="5833" b="3333"/>
          <a:stretch>
            <a:fillRect/>
          </a:stretch>
        </p:blipFill>
        <p:spPr bwMode="auto">
          <a:xfrm>
            <a:off x="0" y="0"/>
            <a:ext cx="9144000" cy="6858000"/>
          </a:xfrm>
          <a:prstGeom prst="rect">
            <a:avLst/>
          </a:prstGeom>
          <a:noFill/>
          <a:ln w="9525">
            <a:noFill/>
            <a:miter lim="800000"/>
            <a:headEnd/>
            <a:tailEnd/>
          </a:ln>
        </p:spPr>
      </p:pic>
      <p:sp>
        <p:nvSpPr>
          <p:cNvPr id="3" name="Text Box 5"/>
          <p:cNvSpPr txBox="1">
            <a:spLocks noChangeArrowheads="1"/>
          </p:cNvSpPr>
          <p:nvPr/>
        </p:nvSpPr>
        <p:spPr bwMode="auto">
          <a:xfrm>
            <a:off x="1066800" y="2640449"/>
            <a:ext cx="7162800" cy="1169551"/>
          </a:xfrm>
          <a:prstGeom prst="rect">
            <a:avLst/>
          </a:prstGeom>
          <a:noFill/>
          <a:ln w="9525">
            <a:noFill/>
            <a:miter lim="800000"/>
            <a:headEnd/>
            <a:tailEnd/>
          </a:ln>
        </p:spPr>
        <p:txBody>
          <a:bodyPr wrap="square">
            <a:spAutoFit/>
          </a:bodyPr>
          <a:lstStyle/>
          <a:p>
            <a:pPr algn="ctr">
              <a:spcBef>
                <a:spcPct val="50000"/>
              </a:spcBef>
            </a:pPr>
            <a:r>
              <a:rPr lang="en-US" sz="7000" b="1" dirty="0">
                <a:solidFill>
                  <a:schemeClr val="accent1">
                    <a:lumMod val="75000"/>
                  </a:schemeClr>
                </a:solidFill>
                <a:latin typeface="Times New Roman" pitchFamily="18" charset="0"/>
                <a:cs typeface="Times New Roman" pitchFamily="18" charset="0"/>
              </a:rPr>
              <a:t>Vai trò của biển</a:t>
            </a:r>
          </a:p>
        </p:txBody>
      </p:sp>
      <p:sp>
        <p:nvSpPr>
          <p:cNvPr id="4" name="WordArt 6"/>
          <p:cNvSpPr>
            <a:spLocks noChangeArrowheads="1" noChangeShapeType="1" noTextEdit="1"/>
          </p:cNvSpPr>
          <p:nvPr/>
        </p:nvSpPr>
        <p:spPr bwMode="auto">
          <a:xfrm>
            <a:off x="1752600" y="1600200"/>
            <a:ext cx="3581400" cy="533400"/>
          </a:xfrm>
          <a:prstGeom prst="rect">
            <a:avLst/>
          </a:prstGeom>
        </p:spPr>
        <p:txBody>
          <a:bodyPr wrap="none" fromWordArt="1">
            <a:prstTxWarp prst="textDeflate">
              <a:avLst>
                <a:gd name="adj" fmla="val 0"/>
              </a:avLst>
            </a:prstTxWarp>
          </a:bodyPr>
          <a:lstStyle/>
          <a:p>
            <a:pPr algn="ctr"/>
            <a:r>
              <a:rPr lang="en-US" sz="3600" kern="10" dirty="0">
                <a:ln w="19050">
                  <a:solidFill>
                    <a:srgbClr val="99CCFF"/>
                  </a:solidFill>
                  <a:round/>
                  <a:headEnd/>
                  <a:tailEnd/>
                </a:ln>
                <a:gradFill rotWithShape="1">
                  <a:gsLst>
                    <a:gs pos="0">
                      <a:srgbClr val="3366FF"/>
                    </a:gs>
                    <a:gs pos="12500">
                      <a:srgbClr val="01A78F"/>
                    </a:gs>
                    <a:gs pos="25000">
                      <a:srgbClr val="FFFF00"/>
                    </a:gs>
                    <a:gs pos="37500">
                      <a:srgbClr val="FF6633"/>
                    </a:gs>
                    <a:gs pos="50000">
                      <a:srgbClr val="FF3399"/>
                    </a:gs>
                    <a:gs pos="62500">
                      <a:srgbClr val="FF6633"/>
                    </a:gs>
                    <a:gs pos="75000">
                      <a:srgbClr val="FFFF00"/>
                    </a:gs>
                    <a:gs pos="87500">
                      <a:srgbClr val="01A78F"/>
                    </a:gs>
                    <a:gs pos="100000">
                      <a:srgbClr val="3366FF"/>
                    </a:gs>
                  </a:gsLst>
                  <a:lin ang="5400000" scaled="1"/>
                </a:gradFill>
                <a:effectLst>
                  <a:outerShdw dist="35921" dir="2700000" algn="ctr" rotWithShape="0">
                    <a:srgbClr val="990000"/>
                  </a:outerShdw>
                </a:effectLst>
                <a:latin typeface="Times New Roman" pitchFamily="18" charset="0"/>
                <a:cs typeface="Times New Roman" pitchFamily="18" charset="0"/>
              </a:rPr>
              <a:t>HOẠT ĐỘNG 3:</a:t>
            </a:r>
          </a:p>
        </p:txBody>
      </p:sp>
    </p:spTree>
    <p:extLst>
      <p:ext uri="{BB962C8B-B14F-4D97-AF65-F5344CB8AC3E}">
        <p14:creationId xmlns:p14="http://schemas.microsoft.com/office/powerpoint/2010/main" val="242804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J020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 Box 5"/>
          <p:cNvSpPr txBox="1">
            <a:spLocks noChangeArrowheads="1"/>
          </p:cNvSpPr>
          <p:nvPr/>
        </p:nvSpPr>
        <p:spPr bwMode="auto">
          <a:xfrm>
            <a:off x="896953" y="1151453"/>
            <a:ext cx="7467600" cy="4555093"/>
          </a:xfrm>
          <a:prstGeom prst="rect">
            <a:avLst/>
          </a:prstGeom>
          <a:noFill/>
          <a:ln w="9525">
            <a:noFill/>
            <a:miter lim="800000"/>
            <a:headEnd/>
            <a:tailEnd/>
          </a:ln>
        </p:spPr>
        <p:txBody>
          <a:bodyPr wrap="square">
            <a:spAutoFit/>
          </a:bodyPr>
          <a:lstStyle/>
          <a:p>
            <a:pPr algn="just">
              <a:spcBef>
                <a:spcPct val="50000"/>
              </a:spcBef>
            </a:pPr>
            <a:r>
              <a:rPr lang="en-US" sz="5800" b="1" dirty="0">
                <a:solidFill>
                  <a:srgbClr val="660066"/>
                </a:solidFill>
                <a:latin typeface="Times New Roman" pitchFamily="18" charset="0"/>
                <a:cs typeface="Times New Roman" pitchFamily="18" charset="0"/>
              </a:rPr>
              <a:t>Dựa vào vốn hiểu biết  và đọc mục 3 ở SGK, từng nhóm 6 thảo luận để: </a:t>
            </a:r>
            <a:r>
              <a:rPr lang="en-US" sz="5800" b="1" dirty="0">
                <a:solidFill>
                  <a:srgbClr val="0000FF"/>
                </a:solidFill>
                <a:latin typeface="Times New Roman" pitchFamily="18" charset="0"/>
                <a:cs typeface="Times New Roman" pitchFamily="18" charset="0"/>
              </a:rPr>
              <a:t>Nêu vai trò của biển.</a:t>
            </a:r>
            <a:endParaRPr lang="en-US" sz="5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602791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6"/>
          <p:cNvSpPr txBox="1">
            <a:spLocks noChangeArrowheads="1"/>
          </p:cNvSpPr>
          <p:nvPr/>
        </p:nvSpPr>
        <p:spPr bwMode="auto">
          <a:xfrm>
            <a:off x="2667000" y="152400"/>
            <a:ext cx="5611813" cy="914400"/>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5400" b="1" dirty="0">
                <a:solidFill>
                  <a:srgbClr val="FF0066"/>
                </a:solidFill>
                <a:latin typeface="Times New Roman" pitchFamily="18" charset="0"/>
                <a:cs typeface="Times New Roman" pitchFamily="18" charset="0"/>
              </a:rPr>
              <a:t>Vai trò của biển</a:t>
            </a:r>
          </a:p>
        </p:txBody>
      </p:sp>
      <p:sp>
        <p:nvSpPr>
          <p:cNvPr id="95241" name="Oval 9"/>
          <p:cNvSpPr>
            <a:spLocks noChangeArrowheads="1"/>
          </p:cNvSpPr>
          <p:nvPr/>
        </p:nvSpPr>
        <p:spPr bwMode="auto">
          <a:xfrm>
            <a:off x="3505200" y="2895600"/>
            <a:ext cx="2286000" cy="1143000"/>
          </a:xfrm>
          <a:prstGeom prst="ellipse">
            <a:avLst/>
          </a:prstGeom>
          <a:solidFill>
            <a:schemeClr val="accent1"/>
          </a:solidFill>
          <a:ln w="9525">
            <a:solidFill>
              <a:schemeClr val="tx1"/>
            </a:solidFill>
            <a:round/>
            <a:headEnd/>
            <a:tailEnd/>
          </a:ln>
        </p:spPr>
        <p:txBody>
          <a:bodyPr wrap="none" anchor="ctr"/>
          <a:lstStyle/>
          <a:p>
            <a:pPr algn="ctr" eaLnBrk="0" hangingPunct="0"/>
            <a:endParaRPr lang="en-GB" sz="6000">
              <a:solidFill>
                <a:srgbClr val="FF3300"/>
              </a:solidFill>
              <a:latin typeface=".TMC-Ong Do" pitchFamily="2" charset="0"/>
            </a:endParaRPr>
          </a:p>
        </p:txBody>
      </p:sp>
      <p:grpSp>
        <p:nvGrpSpPr>
          <p:cNvPr id="21533" name="Group 29"/>
          <p:cNvGrpSpPr>
            <a:grpSpLocks/>
          </p:cNvGrpSpPr>
          <p:nvPr/>
        </p:nvGrpSpPr>
        <p:grpSpPr bwMode="auto">
          <a:xfrm>
            <a:off x="7035801" y="1600200"/>
            <a:ext cx="1785056" cy="3579813"/>
            <a:chOff x="4368" y="1404"/>
            <a:chExt cx="1518" cy="2110"/>
          </a:xfrm>
        </p:grpSpPr>
        <p:sp>
          <p:nvSpPr>
            <p:cNvPr id="77829" name="Rectangle 21">
              <a:hlinkClick r:id="rId4" action="ppaction://hlinksldjump"/>
            </p:cNvPr>
            <p:cNvSpPr>
              <a:spLocks noChangeArrowheads="1"/>
            </p:cNvSpPr>
            <p:nvPr/>
          </p:nvSpPr>
          <p:spPr bwMode="auto">
            <a:xfrm>
              <a:off x="4470" y="1404"/>
              <a:ext cx="1056" cy="182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a:p>
          </p:txBody>
        </p:sp>
        <p:sp>
          <p:nvSpPr>
            <p:cNvPr id="77830" name="Text Box 12">
              <a:hlinkClick r:id="rId4" action="ppaction://hlinksldjump"/>
            </p:cNvPr>
            <p:cNvSpPr txBox="1">
              <a:spLocks noChangeArrowheads="1"/>
            </p:cNvSpPr>
            <p:nvPr/>
          </p:nvSpPr>
          <p:spPr bwMode="auto">
            <a:xfrm>
              <a:off x="4368" y="1512"/>
              <a:ext cx="1518" cy="2002"/>
            </a:xfrm>
            <a:prstGeom prst="rect">
              <a:avLst/>
            </a:prstGeom>
            <a:solidFill>
              <a:srgbClr val="CCFFFF"/>
            </a:solidFill>
            <a:ln w="9525">
              <a:solidFill>
                <a:srgbClr val="000099"/>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3600" b="1" dirty="0">
                  <a:solidFill>
                    <a:srgbClr val="000099"/>
                  </a:solidFill>
                  <a:latin typeface="Times New Roman" pitchFamily="18" charset="0"/>
                  <a:cs typeface="Times New Roman" pitchFamily="18" charset="0"/>
                </a:rPr>
                <a:t>Là </a:t>
              </a:r>
            </a:p>
            <a:p>
              <a:pPr algn="ctr">
                <a:spcBef>
                  <a:spcPct val="50000"/>
                </a:spcBef>
              </a:pPr>
              <a:r>
                <a:rPr lang="en-US" sz="3600" b="1" dirty="0">
                  <a:solidFill>
                    <a:srgbClr val="000099"/>
                  </a:solidFill>
                  <a:latin typeface="Times New Roman" pitchFamily="18" charset="0"/>
                  <a:cs typeface="Times New Roman" pitchFamily="18" charset="0"/>
                </a:rPr>
                <a:t>nguồn</a:t>
              </a:r>
            </a:p>
            <a:p>
              <a:pPr algn="ctr">
                <a:spcBef>
                  <a:spcPct val="50000"/>
                </a:spcBef>
              </a:pPr>
              <a:r>
                <a:rPr lang="en-US" sz="3600" b="1" dirty="0">
                  <a:solidFill>
                    <a:srgbClr val="000099"/>
                  </a:solidFill>
                  <a:latin typeface="Times New Roman" pitchFamily="18" charset="0"/>
                  <a:cs typeface="Times New Roman" pitchFamily="18" charset="0"/>
                </a:rPr>
                <a:t> tài nguyên lớn</a:t>
              </a:r>
            </a:p>
          </p:txBody>
        </p:sp>
      </p:grpSp>
      <p:grpSp>
        <p:nvGrpSpPr>
          <p:cNvPr id="21532" name="Group 28"/>
          <p:cNvGrpSpPr>
            <a:grpSpLocks/>
          </p:cNvGrpSpPr>
          <p:nvPr/>
        </p:nvGrpSpPr>
        <p:grpSpPr bwMode="auto">
          <a:xfrm>
            <a:off x="304800" y="1752600"/>
            <a:ext cx="1681163" cy="3686175"/>
            <a:chOff x="270" y="1092"/>
            <a:chExt cx="963" cy="2322"/>
          </a:xfrm>
        </p:grpSpPr>
        <p:sp>
          <p:nvSpPr>
            <p:cNvPr id="77832" name="Rectangle 26">
              <a:hlinkClick r:id="rId5" action="ppaction://hlinksldjump"/>
            </p:cNvPr>
            <p:cNvSpPr>
              <a:spLocks noChangeArrowheads="1"/>
            </p:cNvSpPr>
            <p:nvPr/>
          </p:nvSpPr>
          <p:spPr bwMode="auto">
            <a:xfrm>
              <a:off x="270" y="1092"/>
              <a:ext cx="912" cy="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a:p>
          </p:txBody>
        </p:sp>
        <p:sp>
          <p:nvSpPr>
            <p:cNvPr id="77833" name="Text Box 14">
              <a:hlinkClick r:id="rId5" action="ppaction://hlinksldjump"/>
            </p:cNvPr>
            <p:cNvSpPr txBox="1">
              <a:spLocks noChangeArrowheads="1"/>
            </p:cNvSpPr>
            <p:nvPr/>
          </p:nvSpPr>
          <p:spPr bwMode="auto">
            <a:xfrm>
              <a:off x="351" y="1152"/>
              <a:ext cx="882" cy="2140"/>
            </a:xfrm>
            <a:prstGeom prst="rect">
              <a:avLst/>
            </a:prstGeom>
            <a:solidFill>
              <a:srgbClr val="CCFFFF"/>
            </a:solidFill>
            <a:ln w="9525">
              <a:solidFill>
                <a:srgbClr val="000099"/>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00" b="1" dirty="0">
                  <a:solidFill>
                    <a:srgbClr val="000099"/>
                  </a:solidFill>
                  <a:latin typeface="Times New Roman" pitchFamily="18" charset="0"/>
                  <a:cs typeface="Times New Roman" pitchFamily="18" charset="0"/>
                </a:rPr>
                <a:t>Là đường giao thông quan trọng</a:t>
              </a:r>
            </a:p>
          </p:txBody>
        </p:sp>
      </p:grpSp>
      <p:sp>
        <p:nvSpPr>
          <p:cNvPr id="95247" name="Line 15"/>
          <p:cNvSpPr>
            <a:spLocks noChangeShapeType="1"/>
          </p:cNvSpPr>
          <p:nvPr/>
        </p:nvSpPr>
        <p:spPr bwMode="auto">
          <a:xfrm flipV="1">
            <a:off x="4648200" y="1752600"/>
            <a:ext cx="0" cy="11303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95248" name="Line 16"/>
          <p:cNvSpPr>
            <a:spLocks noChangeShapeType="1"/>
          </p:cNvSpPr>
          <p:nvPr/>
        </p:nvSpPr>
        <p:spPr bwMode="auto">
          <a:xfrm flipH="1">
            <a:off x="2057400" y="3505200"/>
            <a:ext cx="14478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95249" name="Line 17"/>
          <p:cNvSpPr>
            <a:spLocks noChangeShapeType="1"/>
          </p:cNvSpPr>
          <p:nvPr/>
        </p:nvSpPr>
        <p:spPr bwMode="auto">
          <a:xfrm>
            <a:off x="5791200" y="3429000"/>
            <a:ext cx="12192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95253" name="Text Box 21"/>
          <p:cNvSpPr txBox="1">
            <a:spLocks noChangeArrowheads="1"/>
          </p:cNvSpPr>
          <p:nvPr/>
        </p:nvSpPr>
        <p:spPr bwMode="auto">
          <a:xfrm>
            <a:off x="3276600" y="3048000"/>
            <a:ext cx="25209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5400" b="1" i="1" dirty="0">
                <a:solidFill>
                  <a:srgbClr val="FF0000"/>
                </a:solidFill>
                <a:effectLst>
                  <a:outerShdw blurRad="38100" dist="38100" dir="2700000" algn="tl">
                    <a:srgbClr val="C0C0C0"/>
                  </a:outerShdw>
                </a:effectLst>
                <a:latin typeface="Times New Roman" pitchFamily="18" charset="0"/>
                <a:cs typeface="Times New Roman" pitchFamily="18" charset="0"/>
              </a:rPr>
              <a:t>Biển</a:t>
            </a:r>
          </a:p>
        </p:txBody>
      </p:sp>
      <p:sp>
        <p:nvSpPr>
          <p:cNvPr id="95250" name="Line 18"/>
          <p:cNvSpPr>
            <a:spLocks noChangeShapeType="1"/>
          </p:cNvSpPr>
          <p:nvPr/>
        </p:nvSpPr>
        <p:spPr bwMode="auto">
          <a:xfrm>
            <a:off x="4648200" y="4051300"/>
            <a:ext cx="0" cy="15113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grpSp>
        <p:nvGrpSpPr>
          <p:cNvPr id="21529" name="Group 25"/>
          <p:cNvGrpSpPr>
            <a:grpSpLocks/>
          </p:cNvGrpSpPr>
          <p:nvPr/>
        </p:nvGrpSpPr>
        <p:grpSpPr bwMode="auto">
          <a:xfrm>
            <a:off x="2133600" y="5562600"/>
            <a:ext cx="5410200" cy="828675"/>
            <a:chOff x="1344" y="3456"/>
            <a:chExt cx="3408" cy="522"/>
          </a:xfrm>
        </p:grpSpPr>
        <p:sp>
          <p:nvSpPr>
            <p:cNvPr id="77840" name="Rectangle 24"/>
            <p:cNvSpPr>
              <a:spLocks noChangeArrowheads="1"/>
            </p:cNvSpPr>
            <p:nvPr/>
          </p:nvSpPr>
          <p:spPr bwMode="auto">
            <a:xfrm>
              <a:off x="1344" y="3456"/>
              <a:ext cx="3204" cy="52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GB"/>
            </a:p>
          </p:txBody>
        </p:sp>
        <p:sp>
          <p:nvSpPr>
            <p:cNvPr id="77841" name="Text Box 13">
              <a:hlinkClick r:id="rId6" action="ppaction://hlinksldjump"/>
            </p:cNvPr>
            <p:cNvSpPr txBox="1">
              <a:spLocks noChangeArrowheads="1"/>
            </p:cNvSpPr>
            <p:nvPr/>
          </p:nvSpPr>
          <p:spPr bwMode="auto">
            <a:xfrm>
              <a:off x="1519" y="3530"/>
              <a:ext cx="3233" cy="410"/>
            </a:xfrm>
            <a:prstGeom prst="rect">
              <a:avLst/>
            </a:prstGeom>
            <a:solidFill>
              <a:srgbClr val="CCFFFF"/>
            </a:solidFill>
            <a:ln w="9525">
              <a:solidFill>
                <a:srgbClr val="000099"/>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fr-FR" sz="3600" b="1" dirty="0">
                  <a:solidFill>
                    <a:srgbClr val="000099"/>
                  </a:solidFill>
                  <a:latin typeface="Times New Roman" pitchFamily="18" charset="0"/>
                  <a:cs typeface="Times New Roman" pitchFamily="18" charset="0"/>
                </a:rPr>
                <a:t>Nơi du lịch nghỉ mát</a:t>
              </a:r>
            </a:p>
          </p:txBody>
        </p:sp>
      </p:grpSp>
      <p:sp>
        <p:nvSpPr>
          <p:cNvPr id="77842" name="Rectangle 18"/>
          <p:cNvSpPr>
            <a:spLocks noChangeArrowheads="1"/>
          </p:cNvSpPr>
          <p:nvPr/>
        </p:nvSpPr>
        <p:spPr bwMode="auto">
          <a:xfrm>
            <a:off x="2781300" y="1092200"/>
            <a:ext cx="3734916" cy="646331"/>
          </a:xfrm>
          <a:prstGeom prst="rect">
            <a:avLst/>
          </a:prstGeom>
          <a:solidFill>
            <a:srgbClr val="CCFFFF"/>
          </a:solidFill>
          <a:ln w="952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600" b="1" dirty="0">
                <a:solidFill>
                  <a:srgbClr val="000099"/>
                </a:solidFill>
                <a:latin typeface="Times New Roman" pitchFamily="18" charset="0"/>
                <a:cs typeface="Times New Roman" pitchFamily="18" charset="0"/>
              </a:rPr>
              <a:t>Điều hòa khí hậu</a:t>
            </a:r>
            <a:endParaRPr lang="en-GB" sz="3600" b="1" dirty="0">
              <a:solidFill>
                <a:srgbClr val="000099"/>
              </a:solidFill>
              <a:latin typeface="Times New Roman" pitchFamily="18" charset="0"/>
              <a:cs typeface="Times New Roman" pitchFamily="18" charset="0"/>
            </a:endParaRPr>
          </a:p>
        </p:txBody>
      </p:sp>
    </p:spTree>
    <p:extLst>
      <p:ext uri="{BB962C8B-B14F-4D97-AF65-F5344CB8AC3E}">
        <p14:creationId xmlns:p14="http://schemas.microsoft.com/office/powerpoint/2010/main" val="49050086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95241"/>
                                        </p:tgtEl>
                                        <p:attrNameLst>
                                          <p:attrName>style.visibility</p:attrName>
                                        </p:attrNameLst>
                                      </p:cBhvr>
                                      <p:to>
                                        <p:strVal val="visible"/>
                                      </p:to>
                                    </p:set>
                                    <p:animEffect transition="in" filter="fade">
                                      <p:cBhvr>
                                        <p:cTn id="7" dur="2000"/>
                                        <p:tgtEl>
                                          <p:spTgt spid="95241"/>
                                        </p:tgtEl>
                                      </p:cBhvr>
                                    </p:animEffect>
                                  </p:childTnLst>
                                </p:cTn>
                              </p:par>
                              <p:par>
                                <p:cTn id="8" presetID="52" presetClass="entr" presetSubtype="0" fill="hold" grpId="0" nodeType="withEffect">
                                  <p:stCondLst>
                                    <p:cond delay="0"/>
                                  </p:stCondLst>
                                  <p:iterate type="lt">
                                    <p:tmPct val="0"/>
                                  </p:iterate>
                                  <p:childTnLst>
                                    <p:set>
                                      <p:cBhvr>
                                        <p:cTn id="9" dur="1" fill="hold">
                                          <p:stCondLst>
                                            <p:cond delay="0"/>
                                          </p:stCondLst>
                                        </p:cTn>
                                        <p:tgtEl>
                                          <p:spTgt spid="95253"/>
                                        </p:tgtEl>
                                        <p:attrNameLst>
                                          <p:attrName>style.visibility</p:attrName>
                                        </p:attrNameLst>
                                      </p:cBhvr>
                                      <p:to>
                                        <p:strVal val="visible"/>
                                      </p:to>
                                    </p:set>
                                    <p:animScale>
                                      <p:cBhvr>
                                        <p:cTn id="10" dur="1000" decel="50000" fill="hold">
                                          <p:stCondLst>
                                            <p:cond delay="0"/>
                                          </p:stCondLst>
                                        </p:cTn>
                                        <p:tgtEl>
                                          <p:spTgt spid="952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95253"/>
                                        </p:tgtEl>
                                        <p:attrNameLst>
                                          <p:attrName>ppt_x</p:attrName>
                                          <p:attrName>ppt_y</p:attrName>
                                        </p:attrNameLst>
                                      </p:cBhvr>
                                    </p:animMotion>
                                    <p:animEffect transition="in" filter="fade">
                                      <p:cBhvr>
                                        <p:cTn id="12" dur="1000"/>
                                        <p:tgtEl>
                                          <p:spTgt spid="95253"/>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5247"/>
                                        </p:tgtEl>
                                        <p:attrNameLst>
                                          <p:attrName>style.visibility</p:attrName>
                                        </p:attrNameLst>
                                      </p:cBhvr>
                                      <p:to>
                                        <p:strVal val="visible"/>
                                      </p:to>
                                    </p:set>
                                    <p:animEffect transition="in" filter="wipe(down)">
                                      <p:cBhvr>
                                        <p:cTn id="17" dur="500"/>
                                        <p:tgtEl>
                                          <p:spTgt spid="95247"/>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77842"/>
                                        </p:tgtEl>
                                        <p:attrNameLst>
                                          <p:attrName>style.visibility</p:attrName>
                                        </p:attrNameLst>
                                      </p:cBhvr>
                                      <p:to>
                                        <p:strVal val="visible"/>
                                      </p:to>
                                    </p:set>
                                    <p:animEffect transition="in" filter="checkerboard(across)">
                                      <p:cBhvr>
                                        <p:cTn id="21" dur="500"/>
                                        <p:tgtEl>
                                          <p:spTgt spid="7784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5249"/>
                                        </p:tgtEl>
                                        <p:attrNameLst>
                                          <p:attrName>style.visibility</p:attrName>
                                        </p:attrNameLst>
                                      </p:cBhvr>
                                      <p:to>
                                        <p:strVal val="visible"/>
                                      </p:to>
                                    </p:set>
                                    <p:animEffect transition="in" filter="wipe(left)">
                                      <p:cBhvr>
                                        <p:cTn id="26" dur="500"/>
                                        <p:tgtEl>
                                          <p:spTgt spid="95249"/>
                                        </p:tgtEl>
                                      </p:cBhvr>
                                    </p:animEffect>
                                  </p:childTnLst>
                                </p:cTn>
                              </p:par>
                            </p:childTnLst>
                          </p:cTn>
                        </p:par>
                        <p:par>
                          <p:cTn id="27" fill="hold" nodeType="afterGroup">
                            <p:stCondLst>
                              <p:cond delay="500"/>
                            </p:stCondLst>
                            <p:childTnLst>
                              <p:par>
                                <p:cTn id="28" presetID="8" presetClass="entr" presetSubtype="16" fill="hold" nodeType="afterEffect">
                                  <p:stCondLst>
                                    <p:cond delay="0"/>
                                  </p:stCondLst>
                                  <p:childTnLst>
                                    <p:set>
                                      <p:cBhvr>
                                        <p:cTn id="29" dur="1" fill="hold">
                                          <p:stCondLst>
                                            <p:cond delay="0"/>
                                          </p:stCondLst>
                                        </p:cTn>
                                        <p:tgtEl>
                                          <p:spTgt spid="21533"/>
                                        </p:tgtEl>
                                        <p:attrNameLst>
                                          <p:attrName>style.visibility</p:attrName>
                                        </p:attrNameLst>
                                      </p:cBhvr>
                                      <p:to>
                                        <p:strVal val="visible"/>
                                      </p:to>
                                    </p:set>
                                    <p:animEffect transition="in" filter="diamond(in)">
                                      <p:cBhvr>
                                        <p:cTn id="30" dur="1000"/>
                                        <p:tgtEl>
                                          <p:spTgt spid="2153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95248"/>
                                        </p:tgtEl>
                                        <p:attrNameLst>
                                          <p:attrName>style.visibility</p:attrName>
                                        </p:attrNameLst>
                                      </p:cBhvr>
                                      <p:to>
                                        <p:strVal val="visible"/>
                                      </p:to>
                                    </p:set>
                                    <p:animEffect transition="in" filter="wipe(right)">
                                      <p:cBhvr>
                                        <p:cTn id="35" dur="500"/>
                                        <p:tgtEl>
                                          <p:spTgt spid="95248"/>
                                        </p:tgtEl>
                                      </p:cBhvr>
                                    </p:animEffect>
                                  </p:childTnLst>
                                </p:cTn>
                              </p:par>
                            </p:childTnLst>
                          </p:cTn>
                        </p:par>
                        <p:par>
                          <p:cTn id="36" fill="hold" nodeType="afterGroup">
                            <p:stCondLst>
                              <p:cond delay="500"/>
                            </p:stCondLst>
                            <p:childTnLst>
                              <p:par>
                                <p:cTn id="37" presetID="5" presetClass="entr" presetSubtype="10" fill="hold" nodeType="afterEffect">
                                  <p:stCondLst>
                                    <p:cond delay="0"/>
                                  </p:stCondLst>
                                  <p:childTnLst>
                                    <p:set>
                                      <p:cBhvr>
                                        <p:cTn id="38" dur="1" fill="hold">
                                          <p:stCondLst>
                                            <p:cond delay="0"/>
                                          </p:stCondLst>
                                        </p:cTn>
                                        <p:tgtEl>
                                          <p:spTgt spid="21532"/>
                                        </p:tgtEl>
                                        <p:attrNameLst>
                                          <p:attrName>style.visibility</p:attrName>
                                        </p:attrNameLst>
                                      </p:cBhvr>
                                      <p:to>
                                        <p:strVal val="visible"/>
                                      </p:to>
                                    </p:set>
                                    <p:animEffect transition="in" filter="checkerboard(across)">
                                      <p:cBhvr>
                                        <p:cTn id="39" dur="500"/>
                                        <p:tgtEl>
                                          <p:spTgt spid="2153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95250"/>
                                        </p:tgtEl>
                                        <p:attrNameLst>
                                          <p:attrName>style.visibility</p:attrName>
                                        </p:attrNameLst>
                                      </p:cBhvr>
                                      <p:to>
                                        <p:strVal val="visible"/>
                                      </p:to>
                                    </p:set>
                                    <p:animEffect transition="in" filter="wipe(up)">
                                      <p:cBhvr>
                                        <p:cTn id="44" dur="500"/>
                                        <p:tgtEl>
                                          <p:spTgt spid="95250"/>
                                        </p:tgtEl>
                                      </p:cBhvr>
                                    </p:animEffect>
                                  </p:childTnLst>
                                </p:cTn>
                              </p:par>
                            </p:childTnLst>
                          </p:cTn>
                        </p:par>
                        <p:par>
                          <p:cTn id="45" fill="hold" nodeType="afterGroup">
                            <p:stCondLst>
                              <p:cond delay="500"/>
                            </p:stCondLst>
                            <p:childTnLst>
                              <p:par>
                                <p:cTn id="46" presetID="55" presetClass="entr" presetSubtype="0" fill="hold" nodeType="afterEffect">
                                  <p:stCondLst>
                                    <p:cond delay="0"/>
                                  </p:stCondLst>
                                  <p:childTnLst>
                                    <p:set>
                                      <p:cBhvr>
                                        <p:cTn id="47" dur="1" fill="hold">
                                          <p:stCondLst>
                                            <p:cond delay="0"/>
                                          </p:stCondLst>
                                        </p:cTn>
                                        <p:tgtEl>
                                          <p:spTgt spid="21529"/>
                                        </p:tgtEl>
                                        <p:attrNameLst>
                                          <p:attrName>style.visibility</p:attrName>
                                        </p:attrNameLst>
                                      </p:cBhvr>
                                      <p:to>
                                        <p:strVal val="visible"/>
                                      </p:to>
                                    </p:set>
                                    <p:anim calcmode="lin" valueType="num">
                                      <p:cBhvr>
                                        <p:cTn id="48" dur="1000" fill="hold"/>
                                        <p:tgtEl>
                                          <p:spTgt spid="21529"/>
                                        </p:tgtEl>
                                        <p:attrNameLst>
                                          <p:attrName>ppt_w</p:attrName>
                                        </p:attrNameLst>
                                      </p:cBhvr>
                                      <p:tavLst>
                                        <p:tav tm="0">
                                          <p:val>
                                            <p:strVal val="#ppt_w*0.70"/>
                                          </p:val>
                                        </p:tav>
                                        <p:tav tm="100000">
                                          <p:val>
                                            <p:strVal val="#ppt_w"/>
                                          </p:val>
                                        </p:tav>
                                      </p:tavLst>
                                    </p:anim>
                                    <p:anim calcmode="lin" valueType="num">
                                      <p:cBhvr>
                                        <p:cTn id="49" dur="1000" fill="hold"/>
                                        <p:tgtEl>
                                          <p:spTgt spid="21529"/>
                                        </p:tgtEl>
                                        <p:attrNameLst>
                                          <p:attrName>ppt_h</p:attrName>
                                        </p:attrNameLst>
                                      </p:cBhvr>
                                      <p:tavLst>
                                        <p:tav tm="0">
                                          <p:val>
                                            <p:strVal val="#ppt_h"/>
                                          </p:val>
                                        </p:tav>
                                        <p:tav tm="100000">
                                          <p:val>
                                            <p:strVal val="#ppt_h"/>
                                          </p:val>
                                        </p:tav>
                                      </p:tavLst>
                                    </p:anim>
                                    <p:animEffect transition="in" filter="fade">
                                      <p:cBhvr>
                                        <p:cTn id="50" dur="10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1" grpId="0" animBg="1"/>
      <p:bldP spid="95247" grpId="0" animBg="1"/>
      <p:bldP spid="95248" grpId="0" animBg="1"/>
      <p:bldP spid="95249" grpId="0" animBg="1"/>
      <p:bldP spid="95253" grpId="0"/>
      <p:bldP spid="95250" grpId="0" animBg="1"/>
      <p:bldP spid="778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0" name="Picture 10" descr="Tom%20hum%202"/>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3048000" y="990600"/>
            <a:ext cx="3124200" cy="1828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02412" name="Picture 12" descr="Rùa biển"/>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3048000" y="5029200"/>
            <a:ext cx="3124200" cy="1828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02413" name="Picture 13" descr="&amp;t=1&amp;usg=__DalD8tUX9tIdTRIlplgeMuvYI7Y="/>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0" y="5048250"/>
            <a:ext cx="2895600" cy="180975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02414" name="Picture 14" descr="&amp;t=1&amp;usg=__6JyT9c_-LM3vW_gBT_slnnoVNbY="/>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6286500" y="990600"/>
            <a:ext cx="2781300" cy="1828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02415" name="Picture 15" descr="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895600"/>
            <a:ext cx="2895600" cy="19050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02416" name="Picture 16" descr="ImageVie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4663" y="2895600"/>
            <a:ext cx="3124200" cy="1933575"/>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02417" name="Picture 17" descr="ImageVie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4953000"/>
            <a:ext cx="2819400" cy="1828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02418" name="Picture 18" descr="kthacthuysa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990600"/>
            <a:ext cx="2895600" cy="1828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4586" name="Text Box 21"/>
          <p:cNvSpPr txBox="1">
            <a:spLocks noChangeArrowheads="1"/>
          </p:cNvSpPr>
          <p:nvPr/>
        </p:nvSpPr>
        <p:spPr bwMode="auto">
          <a:xfrm>
            <a:off x="1524000" y="152400"/>
            <a:ext cx="6096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a:solidFill>
                  <a:srgbClr val="003300"/>
                </a:solidFill>
                <a:latin typeface="Times New Roman" pitchFamily="18" charset="0"/>
              </a:rPr>
              <a:t>Một số loài hải sản</a:t>
            </a:r>
          </a:p>
        </p:txBody>
      </p:sp>
      <p:pic>
        <p:nvPicPr>
          <p:cNvPr id="102422" name="Picture 22" descr="cua%20bien"/>
          <p:cNvPicPr>
            <a:picLocks noChangeAspect="1" noChangeArrowheads="1"/>
          </p:cNvPicPr>
          <p:nvPr/>
        </p:nvPicPr>
        <p:blipFill>
          <a:blip r:embed="rId10">
            <a:lum bright="6000"/>
            <a:extLst>
              <a:ext uri="{28A0092B-C50C-407E-A947-70E740481C1C}">
                <a14:useLocalDpi xmlns:a14="http://schemas.microsoft.com/office/drawing/2010/main" val="0"/>
              </a:ext>
            </a:extLst>
          </a:blip>
          <a:srcRect/>
          <a:stretch>
            <a:fillRect/>
          </a:stretch>
        </p:blipFill>
        <p:spPr bwMode="auto">
          <a:xfrm>
            <a:off x="6362700" y="2895600"/>
            <a:ext cx="2781300" cy="1947863"/>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158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2418"/>
                                        </p:tgtEl>
                                        <p:attrNameLst>
                                          <p:attrName>style.visibility</p:attrName>
                                        </p:attrNameLst>
                                      </p:cBhvr>
                                      <p:to>
                                        <p:strVal val="visible"/>
                                      </p:to>
                                    </p:set>
                                    <p:anim calcmode="lin" valueType="num">
                                      <p:cBhvr additive="base">
                                        <p:cTn id="7" dur="1000" fill="hold"/>
                                        <p:tgtEl>
                                          <p:spTgt spid="102418"/>
                                        </p:tgtEl>
                                        <p:attrNameLst>
                                          <p:attrName>ppt_x</p:attrName>
                                        </p:attrNameLst>
                                      </p:cBhvr>
                                      <p:tavLst>
                                        <p:tav tm="0">
                                          <p:val>
                                            <p:strVal val="0-#ppt_w/2"/>
                                          </p:val>
                                        </p:tav>
                                        <p:tav tm="100000">
                                          <p:val>
                                            <p:strVal val="#ppt_x"/>
                                          </p:val>
                                        </p:tav>
                                      </p:tavLst>
                                    </p:anim>
                                    <p:anim calcmode="lin" valueType="num">
                                      <p:cBhvr additive="base">
                                        <p:cTn id="8" dur="1000" fill="hold"/>
                                        <p:tgtEl>
                                          <p:spTgt spid="10241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1" fill="hold" nodeType="afterEffect">
                                  <p:stCondLst>
                                    <p:cond delay="0"/>
                                  </p:stCondLst>
                                  <p:childTnLst>
                                    <p:set>
                                      <p:cBhvr>
                                        <p:cTn id="11" dur="1" fill="hold">
                                          <p:stCondLst>
                                            <p:cond delay="0"/>
                                          </p:stCondLst>
                                        </p:cTn>
                                        <p:tgtEl>
                                          <p:spTgt spid="102410"/>
                                        </p:tgtEl>
                                        <p:attrNameLst>
                                          <p:attrName>style.visibility</p:attrName>
                                        </p:attrNameLst>
                                      </p:cBhvr>
                                      <p:to>
                                        <p:strVal val="visible"/>
                                      </p:to>
                                    </p:set>
                                    <p:anim calcmode="lin" valueType="num">
                                      <p:cBhvr additive="base">
                                        <p:cTn id="12" dur="1000" fill="hold"/>
                                        <p:tgtEl>
                                          <p:spTgt spid="102410"/>
                                        </p:tgtEl>
                                        <p:attrNameLst>
                                          <p:attrName>ppt_x</p:attrName>
                                        </p:attrNameLst>
                                      </p:cBhvr>
                                      <p:tavLst>
                                        <p:tav tm="0">
                                          <p:val>
                                            <p:strVal val="#ppt_x"/>
                                          </p:val>
                                        </p:tav>
                                        <p:tav tm="100000">
                                          <p:val>
                                            <p:strVal val="#ppt_x"/>
                                          </p:val>
                                        </p:tav>
                                      </p:tavLst>
                                    </p:anim>
                                    <p:anim calcmode="lin" valueType="num">
                                      <p:cBhvr additive="base">
                                        <p:cTn id="13" dur="1000" fill="hold"/>
                                        <p:tgtEl>
                                          <p:spTgt spid="102410"/>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2000"/>
                            </p:stCondLst>
                            <p:childTnLst>
                              <p:par>
                                <p:cTn id="15" presetID="2" presetClass="entr" presetSubtype="1" fill="hold" nodeType="afterEffect">
                                  <p:stCondLst>
                                    <p:cond delay="0"/>
                                  </p:stCondLst>
                                  <p:childTnLst>
                                    <p:set>
                                      <p:cBhvr>
                                        <p:cTn id="16" dur="1" fill="hold">
                                          <p:stCondLst>
                                            <p:cond delay="0"/>
                                          </p:stCondLst>
                                        </p:cTn>
                                        <p:tgtEl>
                                          <p:spTgt spid="102414"/>
                                        </p:tgtEl>
                                        <p:attrNameLst>
                                          <p:attrName>style.visibility</p:attrName>
                                        </p:attrNameLst>
                                      </p:cBhvr>
                                      <p:to>
                                        <p:strVal val="visible"/>
                                      </p:to>
                                    </p:set>
                                    <p:anim calcmode="lin" valueType="num">
                                      <p:cBhvr additive="base">
                                        <p:cTn id="17" dur="1000" fill="hold"/>
                                        <p:tgtEl>
                                          <p:spTgt spid="102414"/>
                                        </p:tgtEl>
                                        <p:attrNameLst>
                                          <p:attrName>ppt_x</p:attrName>
                                        </p:attrNameLst>
                                      </p:cBhvr>
                                      <p:tavLst>
                                        <p:tav tm="0">
                                          <p:val>
                                            <p:strVal val="#ppt_x"/>
                                          </p:val>
                                        </p:tav>
                                        <p:tav tm="100000">
                                          <p:val>
                                            <p:strVal val="#ppt_x"/>
                                          </p:val>
                                        </p:tav>
                                      </p:tavLst>
                                    </p:anim>
                                    <p:anim calcmode="lin" valueType="num">
                                      <p:cBhvr additive="base">
                                        <p:cTn id="18" dur="1000" fill="hold"/>
                                        <p:tgtEl>
                                          <p:spTgt spid="102414"/>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3000"/>
                            </p:stCondLst>
                            <p:childTnLst>
                              <p:par>
                                <p:cTn id="20" presetID="2" presetClass="entr" presetSubtype="8" fill="hold" nodeType="afterEffect">
                                  <p:stCondLst>
                                    <p:cond delay="0"/>
                                  </p:stCondLst>
                                  <p:childTnLst>
                                    <p:set>
                                      <p:cBhvr>
                                        <p:cTn id="21" dur="1" fill="hold">
                                          <p:stCondLst>
                                            <p:cond delay="0"/>
                                          </p:stCondLst>
                                        </p:cTn>
                                        <p:tgtEl>
                                          <p:spTgt spid="102415"/>
                                        </p:tgtEl>
                                        <p:attrNameLst>
                                          <p:attrName>style.visibility</p:attrName>
                                        </p:attrNameLst>
                                      </p:cBhvr>
                                      <p:to>
                                        <p:strVal val="visible"/>
                                      </p:to>
                                    </p:set>
                                    <p:anim calcmode="lin" valueType="num">
                                      <p:cBhvr additive="base">
                                        <p:cTn id="22" dur="1000" fill="hold"/>
                                        <p:tgtEl>
                                          <p:spTgt spid="102415"/>
                                        </p:tgtEl>
                                        <p:attrNameLst>
                                          <p:attrName>ppt_x</p:attrName>
                                        </p:attrNameLst>
                                      </p:cBhvr>
                                      <p:tavLst>
                                        <p:tav tm="0">
                                          <p:val>
                                            <p:strVal val="0-#ppt_w/2"/>
                                          </p:val>
                                        </p:tav>
                                        <p:tav tm="100000">
                                          <p:val>
                                            <p:strVal val="#ppt_x"/>
                                          </p:val>
                                        </p:tav>
                                      </p:tavLst>
                                    </p:anim>
                                    <p:anim calcmode="lin" valueType="num">
                                      <p:cBhvr additive="base">
                                        <p:cTn id="23" dur="1000" fill="hold"/>
                                        <p:tgtEl>
                                          <p:spTgt spid="102415"/>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000"/>
                            </p:stCondLst>
                            <p:childTnLst>
                              <p:par>
                                <p:cTn id="25" presetID="2" presetClass="entr" presetSubtype="1" fill="hold" nodeType="afterEffect">
                                  <p:stCondLst>
                                    <p:cond delay="0"/>
                                  </p:stCondLst>
                                  <p:childTnLst>
                                    <p:set>
                                      <p:cBhvr>
                                        <p:cTn id="26" dur="1" fill="hold">
                                          <p:stCondLst>
                                            <p:cond delay="0"/>
                                          </p:stCondLst>
                                        </p:cTn>
                                        <p:tgtEl>
                                          <p:spTgt spid="102416"/>
                                        </p:tgtEl>
                                        <p:attrNameLst>
                                          <p:attrName>style.visibility</p:attrName>
                                        </p:attrNameLst>
                                      </p:cBhvr>
                                      <p:to>
                                        <p:strVal val="visible"/>
                                      </p:to>
                                    </p:set>
                                    <p:anim calcmode="lin" valueType="num">
                                      <p:cBhvr additive="base">
                                        <p:cTn id="27" dur="1000" fill="hold"/>
                                        <p:tgtEl>
                                          <p:spTgt spid="102416"/>
                                        </p:tgtEl>
                                        <p:attrNameLst>
                                          <p:attrName>ppt_x</p:attrName>
                                        </p:attrNameLst>
                                      </p:cBhvr>
                                      <p:tavLst>
                                        <p:tav tm="0">
                                          <p:val>
                                            <p:strVal val="#ppt_x"/>
                                          </p:val>
                                        </p:tav>
                                        <p:tav tm="100000">
                                          <p:val>
                                            <p:strVal val="#ppt_x"/>
                                          </p:val>
                                        </p:tav>
                                      </p:tavLst>
                                    </p:anim>
                                    <p:anim calcmode="lin" valueType="num">
                                      <p:cBhvr additive="base">
                                        <p:cTn id="28" dur="1000" fill="hold"/>
                                        <p:tgtEl>
                                          <p:spTgt spid="102416"/>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5000"/>
                            </p:stCondLst>
                            <p:childTnLst>
                              <p:par>
                                <p:cTn id="30" presetID="12" presetClass="entr" presetSubtype="2" fill="hold" nodeType="afterEffect">
                                  <p:stCondLst>
                                    <p:cond delay="0"/>
                                  </p:stCondLst>
                                  <p:childTnLst>
                                    <p:set>
                                      <p:cBhvr>
                                        <p:cTn id="31" dur="1" fill="hold">
                                          <p:stCondLst>
                                            <p:cond delay="0"/>
                                          </p:stCondLst>
                                        </p:cTn>
                                        <p:tgtEl>
                                          <p:spTgt spid="102422"/>
                                        </p:tgtEl>
                                        <p:attrNameLst>
                                          <p:attrName>style.visibility</p:attrName>
                                        </p:attrNameLst>
                                      </p:cBhvr>
                                      <p:to>
                                        <p:strVal val="visible"/>
                                      </p:to>
                                    </p:set>
                                    <p:animEffect transition="in" filter="slide(fromRight)">
                                      <p:cBhvr>
                                        <p:cTn id="32" dur="500"/>
                                        <p:tgtEl>
                                          <p:spTgt spid="102422"/>
                                        </p:tgtEl>
                                      </p:cBhvr>
                                    </p:animEffect>
                                  </p:childTnLst>
                                </p:cTn>
                              </p:par>
                            </p:childTnLst>
                          </p:cTn>
                        </p:par>
                        <p:par>
                          <p:cTn id="33" fill="hold" nodeType="afterGroup">
                            <p:stCondLst>
                              <p:cond delay="5500"/>
                            </p:stCondLst>
                            <p:childTnLst>
                              <p:par>
                                <p:cTn id="34" presetID="2" presetClass="entr" presetSubtype="4" fill="hold" nodeType="afterEffect">
                                  <p:stCondLst>
                                    <p:cond delay="0"/>
                                  </p:stCondLst>
                                  <p:childTnLst>
                                    <p:set>
                                      <p:cBhvr>
                                        <p:cTn id="35" dur="1" fill="hold">
                                          <p:stCondLst>
                                            <p:cond delay="0"/>
                                          </p:stCondLst>
                                        </p:cTn>
                                        <p:tgtEl>
                                          <p:spTgt spid="102413"/>
                                        </p:tgtEl>
                                        <p:attrNameLst>
                                          <p:attrName>style.visibility</p:attrName>
                                        </p:attrNameLst>
                                      </p:cBhvr>
                                      <p:to>
                                        <p:strVal val="visible"/>
                                      </p:to>
                                    </p:set>
                                    <p:anim calcmode="lin" valueType="num">
                                      <p:cBhvr additive="base">
                                        <p:cTn id="36" dur="1000" fill="hold"/>
                                        <p:tgtEl>
                                          <p:spTgt spid="102413"/>
                                        </p:tgtEl>
                                        <p:attrNameLst>
                                          <p:attrName>ppt_x</p:attrName>
                                        </p:attrNameLst>
                                      </p:cBhvr>
                                      <p:tavLst>
                                        <p:tav tm="0">
                                          <p:val>
                                            <p:strVal val="#ppt_x"/>
                                          </p:val>
                                        </p:tav>
                                        <p:tav tm="100000">
                                          <p:val>
                                            <p:strVal val="#ppt_x"/>
                                          </p:val>
                                        </p:tav>
                                      </p:tavLst>
                                    </p:anim>
                                    <p:anim calcmode="lin" valueType="num">
                                      <p:cBhvr additive="base">
                                        <p:cTn id="37" dur="1000" fill="hold"/>
                                        <p:tgtEl>
                                          <p:spTgt spid="102413"/>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6500"/>
                            </p:stCondLst>
                            <p:childTnLst>
                              <p:par>
                                <p:cTn id="39" presetID="2" presetClass="entr" presetSubtype="4" fill="hold" nodeType="afterEffect">
                                  <p:stCondLst>
                                    <p:cond delay="0"/>
                                  </p:stCondLst>
                                  <p:childTnLst>
                                    <p:set>
                                      <p:cBhvr>
                                        <p:cTn id="40" dur="1" fill="hold">
                                          <p:stCondLst>
                                            <p:cond delay="0"/>
                                          </p:stCondLst>
                                        </p:cTn>
                                        <p:tgtEl>
                                          <p:spTgt spid="102412"/>
                                        </p:tgtEl>
                                        <p:attrNameLst>
                                          <p:attrName>style.visibility</p:attrName>
                                        </p:attrNameLst>
                                      </p:cBhvr>
                                      <p:to>
                                        <p:strVal val="visible"/>
                                      </p:to>
                                    </p:set>
                                    <p:anim calcmode="lin" valueType="num">
                                      <p:cBhvr additive="base">
                                        <p:cTn id="41" dur="1000" fill="hold"/>
                                        <p:tgtEl>
                                          <p:spTgt spid="102412"/>
                                        </p:tgtEl>
                                        <p:attrNameLst>
                                          <p:attrName>ppt_x</p:attrName>
                                        </p:attrNameLst>
                                      </p:cBhvr>
                                      <p:tavLst>
                                        <p:tav tm="0">
                                          <p:val>
                                            <p:strVal val="#ppt_x"/>
                                          </p:val>
                                        </p:tav>
                                        <p:tav tm="100000">
                                          <p:val>
                                            <p:strVal val="#ppt_x"/>
                                          </p:val>
                                        </p:tav>
                                      </p:tavLst>
                                    </p:anim>
                                    <p:anim calcmode="lin" valueType="num">
                                      <p:cBhvr additive="base">
                                        <p:cTn id="42" dur="1000" fill="hold"/>
                                        <p:tgtEl>
                                          <p:spTgt spid="102412"/>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7500"/>
                            </p:stCondLst>
                            <p:childTnLst>
                              <p:par>
                                <p:cTn id="44" presetID="2" presetClass="entr" presetSubtype="6" fill="hold" nodeType="afterEffect">
                                  <p:stCondLst>
                                    <p:cond delay="0"/>
                                  </p:stCondLst>
                                  <p:childTnLst>
                                    <p:set>
                                      <p:cBhvr>
                                        <p:cTn id="45" dur="1" fill="hold">
                                          <p:stCondLst>
                                            <p:cond delay="0"/>
                                          </p:stCondLst>
                                        </p:cTn>
                                        <p:tgtEl>
                                          <p:spTgt spid="102417"/>
                                        </p:tgtEl>
                                        <p:attrNameLst>
                                          <p:attrName>style.visibility</p:attrName>
                                        </p:attrNameLst>
                                      </p:cBhvr>
                                      <p:to>
                                        <p:strVal val="visible"/>
                                      </p:to>
                                    </p:set>
                                    <p:anim calcmode="lin" valueType="num">
                                      <p:cBhvr additive="base">
                                        <p:cTn id="46" dur="1000" fill="hold"/>
                                        <p:tgtEl>
                                          <p:spTgt spid="102417"/>
                                        </p:tgtEl>
                                        <p:attrNameLst>
                                          <p:attrName>ppt_x</p:attrName>
                                        </p:attrNameLst>
                                      </p:cBhvr>
                                      <p:tavLst>
                                        <p:tav tm="0">
                                          <p:val>
                                            <p:strVal val="1+#ppt_w/2"/>
                                          </p:val>
                                        </p:tav>
                                        <p:tav tm="100000">
                                          <p:val>
                                            <p:strVal val="#ppt_x"/>
                                          </p:val>
                                        </p:tav>
                                      </p:tavLst>
                                    </p:anim>
                                    <p:anim calcmode="lin" valueType="num">
                                      <p:cBhvr additive="base">
                                        <p:cTn id="47" dur="1000" fill="hold"/>
                                        <p:tgtEl>
                                          <p:spTgt spid="1024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v_71059_KT-6-12-thuy-san-1-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86000"/>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8675" name="Text Box 3"/>
          <p:cNvSpPr txBox="1">
            <a:spLocks noChangeArrowheads="1"/>
          </p:cNvSpPr>
          <p:nvPr/>
        </p:nvSpPr>
        <p:spPr bwMode="auto">
          <a:xfrm>
            <a:off x="4953000" y="6197600"/>
            <a:ext cx="3733800" cy="579438"/>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D60093"/>
                </a:solidFill>
              </a:rPr>
              <a:t>Chế biến thực phẩm</a:t>
            </a:r>
          </a:p>
        </p:txBody>
      </p:sp>
      <p:pic>
        <p:nvPicPr>
          <p:cNvPr id="28676" name="Picture 4" descr="KT24-1201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0"/>
            <a:ext cx="43434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8677" name="Text Box 5"/>
          <p:cNvSpPr txBox="1">
            <a:spLocks noChangeArrowheads="1"/>
          </p:cNvSpPr>
          <p:nvPr/>
        </p:nvSpPr>
        <p:spPr bwMode="auto">
          <a:xfrm>
            <a:off x="990600" y="6184900"/>
            <a:ext cx="3124200" cy="579438"/>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D60093"/>
                </a:solidFill>
              </a:rPr>
              <a:t>Xuất khẩu hải sản</a:t>
            </a:r>
            <a:r>
              <a:rPr lang="en-US" sz="3200"/>
              <a:t> </a:t>
            </a:r>
          </a:p>
        </p:txBody>
      </p:sp>
      <p:sp>
        <p:nvSpPr>
          <p:cNvPr id="28678" name="Text Box 6"/>
          <p:cNvSpPr txBox="1">
            <a:spLocks noChangeArrowheads="1"/>
          </p:cNvSpPr>
          <p:nvPr/>
        </p:nvSpPr>
        <p:spPr bwMode="auto">
          <a:xfrm>
            <a:off x="838200" y="50800"/>
            <a:ext cx="7467600" cy="5794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D60093"/>
                </a:solidFill>
              </a:rPr>
              <a:t>Các hải sản đó có giá trị gì đối với nước ta?</a:t>
            </a:r>
          </a:p>
        </p:txBody>
      </p:sp>
      <p:sp>
        <p:nvSpPr>
          <p:cNvPr id="28679" name="Text Box 7"/>
          <p:cNvSpPr txBox="1">
            <a:spLocks noChangeArrowheads="1"/>
          </p:cNvSpPr>
          <p:nvPr/>
        </p:nvSpPr>
        <p:spPr bwMode="auto">
          <a:xfrm>
            <a:off x="381000" y="685800"/>
            <a:ext cx="8610600" cy="1554163"/>
          </a:xfrm>
          <a:prstGeom prst="rect">
            <a:avLst/>
          </a:prstGeom>
          <a:solidFill>
            <a:srgbClr val="FF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000099"/>
                </a:solidFill>
              </a:rPr>
              <a:t>Các hải sản đó cung cấp thực phẩm cho con người , là nguyên liệu cho ngành chế biến thực phẩm và tạo cho nước ta các mặt hàng xuất khẩu .</a:t>
            </a:r>
            <a:r>
              <a:rPr lang="en-US" sz="3200"/>
              <a:t> </a:t>
            </a:r>
          </a:p>
        </p:txBody>
      </p:sp>
    </p:spTree>
    <p:extLst>
      <p:ext uri="{BB962C8B-B14F-4D97-AF65-F5344CB8AC3E}">
        <p14:creationId xmlns:p14="http://schemas.microsoft.com/office/powerpoint/2010/main" val="3628298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 calcmode="lin" valueType="num">
                                      <p:cBhvr>
                                        <p:cTn id="7" dur="1000" fill="hold"/>
                                        <p:tgtEl>
                                          <p:spTgt spid="28678"/>
                                        </p:tgtEl>
                                        <p:attrNameLst>
                                          <p:attrName>ppt_x</p:attrName>
                                        </p:attrNameLst>
                                      </p:cBhvr>
                                      <p:tavLst>
                                        <p:tav tm="0">
                                          <p:val>
                                            <p:strVal val="#ppt_x-.2"/>
                                          </p:val>
                                        </p:tav>
                                        <p:tav tm="100000">
                                          <p:val>
                                            <p:strVal val="#ppt_x"/>
                                          </p:val>
                                        </p:tav>
                                      </p:tavLst>
                                    </p:anim>
                                    <p:anim calcmode="lin" valueType="num">
                                      <p:cBhvr>
                                        <p:cTn id="8" dur="1000" fill="hold"/>
                                        <p:tgtEl>
                                          <p:spTgt spid="286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28679"/>
                                        </p:tgtEl>
                                        <p:attrNameLst>
                                          <p:attrName>style.visibility</p:attrName>
                                        </p:attrNameLst>
                                      </p:cBhvr>
                                      <p:to>
                                        <p:strVal val="visible"/>
                                      </p:to>
                                    </p:set>
                                    <p:animEffect transition="in" filter="plus(in)">
                                      <p:cBhvr>
                                        <p:cTn id="14" dur="2000"/>
                                        <p:tgtEl>
                                          <p:spTgt spid="2867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8676"/>
                                        </p:tgtEl>
                                        <p:attrNameLst>
                                          <p:attrName>style.visibility</p:attrName>
                                        </p:attrNameLst>
                                      </p:cBhvr>
                                      <p:to>
                                        <p:strVal val="visible"/>
                                      </p:to>
                                    </p:set>
                                    <p:anim calcmode="lin" valueType="num">
                                      <p:cBhvr additive="base">
                                        <p:cTn id="19" dur="500" fill="hold"/>
                                        <p:tgtEl>
                                          <p:spTgt spid="28676"/>
                                        </p:tgtEl>
                                        <p:attrNameLst>
                                          <p:attrName>ppt_x</p:attrName>
                                        </p:attrNameLst>
                                      </p:cBhvr>
                                      <p:tavLst>
                                        <p:tav tm="0">
                                          <p:val>
                                            <p:strVal val="#ppt_x"/>
                                          </p:val>
                                        </p:tav>
                                        <p:tav tm="100000">
                                          <p:val>
                                            <p:strVal val="#ppt_x"/>
                                          </p:val>
                                        </p:tav>
                                      </p:tavLst>
                                    </p:anim>
                                    <p:anim calcmode="lin" valueType="num">
                                      <p:cBhvr additive="base">
                                        <p:cTn id="20"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8677"/>
                                        </p:tgtEl>
                                        <p:attrNameLst>
                                          <p:attrName>style.visibility</p:attrName>
                                        </p:attrNameLst>
                                      </p:cBhvr>
                                      <p:to>
                                        <p:strVal val="visible"/>
                                      </p:to>
                                    </p:set>
                                    <p:animEffect transition="in" filter="box(in)">
                                      <p:cBhvr>
                                        <p:cTn id="25" dur="500"/>
                                        <p:tgtEl>
                                          <p:spTgt spid="2867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28674"/>
                                        </p:tgtEl>
                                        <p:attrNameLst>
                                          <p:attrName>style.visibility</p:attrName>
                                        </p:attrNameLst>
                                      </p:cBhvr>
                                      <p:to>
                                        <p:strVal val="visible"/>
                                      </p:to>
                                    </p:set>
                                    <p:anim calcmode="lin" valueType="num">
                                      <p:cBhvr additive="base">
                                        <p:cTn id="30" dur="500" fill="hold"/>
                                        <p:tgtEl>
                                          <p:spTgt spid="28674"/>
                                        </p:tgtEl>
                                        <p:attrNameLst>
                                          <p:attrName>ppt_x</p:attrName>
                                        </p:attrNameLst>
                                      </p:cBhvr>
                                      <p:tavLst>
                                        <p:tav tm="0">
                                          <p:val>
                                            <p:strVal val="#ppt_x"/>
                                          </p:val>
                                        </p:tav>
                                        <p:tav tm="100000">
                                          <p:val>
                                            <p:strVal val="#ppt_x"/>
                                          </p:val>
                                        </p:tav>
                                      </p:tavLst>
                                    </p:anim>
                                    <p:anim calcmode="lin" valueType="num">
                                      <p:cBhvr additive="base">
                                        <p:cTn id="31"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8675"/>
                                        </p:tgtEl>
                                        <p:attrNameLst>
                                          <p:attrName>style.visibility</p:attrName>
                                        </p:attrNameLst>
                                      </p:cBhvr>
                                      <p:to>
                                        <p:strVal val="visible"/>
                                      </p:to>
                                    </p:set>
                                    <p:animEffect transition="in" filter="box(in)">
                                      <p:cBhvr>
                                        <p:cTn id="36"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28677" grpId="0" animBg="1"/>
      <p:bldP spid="28678" grpId="0" animBg="1"/>
      <p:bldP spid="2867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images716797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Text Box 3"/>
          <p:cNvSpPr txBox="1">
            <a:spLocks noChangeArrowheads="1"/>
          </p:cNvSpPr>
          <p:nvPr/>
        </p:nvSpPr>
        <p:spPr bwMode="auto">
          <a:xfrm>
            <a:off x="228600" y="6019800"/>
            <a:ext cx="861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err="1">
                <a:solidFill>
                  <a:srgbClr val="FFFF66"/>
                </a:solidFill>
                <a:cs typeface="Arial" charset="0"/>
              </a:rPr>
              <a:t>Khai</a:t>
            </a:r>
            <a:r>
              <a:rPr lang="en-US" sz="2800" b="1" dirty="0">
                <a:solidFill>
                  <a:srgbClr val="FFFF66"/>
                </a:solidFill>
                <a:cs typeface="Arial" charset="0"/>
              </a:rPr>
              <a:t> </a:t>
            </a:r>
            <a:r>
              <a:rPr lang="en-US" sz="2800" b="1" dirty="0" err="1">
                <a:solidFill>
                  <a:srgbClr val="FFFF66"/>
                </a:solidFill>
                <a:cs typeface="Arial" charset="0"/>
              </a:rPr>
              <a:t>thác</a:t>
            </a:r>
            <a:r>
              <a:rPr lang="en-US" sz="2800" b="1" dirty="0">
                <a:solidFill>
                  <a:srgbClr val="FFFF66"/>
                </a:solidFill>
                <a:cs typeface="Arial" charset="0"/>
              </a:rPr>
              <a:t> </a:t>
            </a:r>
            <a:r>
              <a:rPr lang="en-US" sz="2800" b="1" dirty="0" err="1">
                <a:solidFill>
                  <a:srgbClr val="FFFF66"/>
                </a:solidFill>
                <a:cs typeface="Arial" charset="0"/>
              </a:rPr>
              <a:t>dầu</a:t>
            </a:r>
            <a:r>
              <a:rPr lang="en-US" sz="2800" b="1" dirty="0">
                <a:solidFill>
                  <a:srgbClr val="FFFF66"/>
                </a:solidFill>
                <a:cs typeface="Arial" charset="0"/>
              </a:rPr>
              <a:t> </a:t>
            </a:r>
            <a:r>
              <a:rPr lang="en-US" sz="2800" b="1" dirty="0" err="1">
                <a:solidFill>
                  <a:srgbClr val="FFFF66"/>
                </a:solidFill>
                <a:cs typeface="Arial" charset="0"/>
              </a:rPr>
              <a:t>trên</a:t>
            </a:r>
            <a:r>
              <a:rPr lang="en-US" sz="2800" b="1" dirty="0">
                <a:solidFill>
                  <a:srgbClr val="FFFF66"/>
                </a:solidFill>
                <a:cs typeface="Arial" charset="0"/>
              </a:rPr>
              <a:t> </a:t>
            </a:r>
            <a:r>
              <a:rPr lang="en-US" sz="2800" b="1" dirty="0" err="1">
                <a:solidFill>
                  <a:srgbClr val="FFFF66"/>
                </a:solidFill>
                <a:cs typeface="Arial" charset="0"/>
              </a:rPr>
              <a:t>thềm</a:t>
            </a:r>
            <a:r>
              <a:rPr lang="en-US" sz="2800" b="1" dirty="0">
                <a:solidFill>
                  <a:srgbClr val="FFFF66"/>
                </a:solidFill>
                <a:cs typeface="Arial" charset="0"/>
              </a:rPr>
              <a:t> </a:t>
            </a:r>
            <a:r>
              <a:rPr lang="en-US" sz="2800" b="1" dirty="0" err="1">
                <a:solidFill>
                  <a:srgbClr val="FFFF66"/>
                </a:solidFill>
                <a:cs typeface="Arial" charset="0"/>
              </a:rPr>
              <a:t>lục</a:t>
            </a:r>
            <a:r>
              <a:rPr lang="en-US" sz="2800" b="1" dirty="0">
                <a:solidFill>
                  <a:srgbClr val="FFFF66"/>
                </a:solidFill>
                <a:cs typeface="Arial" charset="0"/>
              </a:rPr>
              <a:t> </a:t>
            </a:r>
            <a:r>
              <a:rPr lang="en-US" sz="2800" b="1" dirty="0" err="1">
                <a:solidFill>
                  <a:srgbClr val="FFFF66"/>
                </a:solidFill>
                <a:cs typeface="Arial" charset="0"/>
              </a:rPr>
              <a:t>địa</a:t>
            </a:r>
            <a:r>
              <a:rPr lang="en-US" sz="2800" b="1" dirty="0">
                <a:solidFill>
                  <a:srgbClr val="FFFF66"/>
                </a:solidFill>
                <a:cs typeface="Arial" charset="0"/>
              </a:rPr>
              <a:t> - </a:t>
            </a:r>
            <a:r>
              <a:rPr lang="en-US" sz="2800" b="1" dirty="0" err="1">
                <a:solidFill>
                  <a:srgbClr val="FFFF66"/>
                </a:solidFill>
                <a:cs typeface="Arial" charset="0"/>
              </a:rPr>
              <a:t>biển</a:t>
            </a:r>
            <a:r>
              <a:rPr lang="en-US" sz="2800" b="1" dirty="0">
                <a:solidFill>
                  <a:srgbClr val="FFFF66"/>
                </a:solidFill>
                <a:cs typeface="Arial" charset="0"/>
              </a:rPr>
              <a:t> </a:t>
            </a:r>
            <a:r>
              <a:rPr lang="en-US" sz="2800" b="1" dirty="0" err="1">
                <a:solidFill>
                  <a:srgbClr val="FFFF66"/>
                </a:solidFill>
                <a:cs typeface="Arial" charset="0"/>
              </a:rPr>
              <a:t>Vũng</a:t>
            </a:r>
            <a:r>
              <a:rPr lang="en-US" sz="2800" b="1" dirty="0">
                <a:solidFill>
                  <a:srgbClr val="FFFF66"/>
                </a:solidFill>
                <a:cs typeface="Arial" charset="0"/>
              </a:rPr>
              <a:t> </a:t>
            </a:r>
            <a:r>
              <a:rPr lang="en-US" sz="2800" b="1" dirty="0" err="1">
                <a:solidFill>
                  <a:srgbClr val="FFFF66"/>
                </a:solidFill>
                <a:cs typeface="Arial" charset="0"/>
              </a:rPr>
              <a:t>Tàu</a:t>
            </a:r>
            <a:endParaRPr lang="en-US" sz="2800" b="1" dirty="0">
              <a:solidFill>
                <a:srgbClr val="FFFF66"/>
              </a:solidFill>
              <a:cs typeface="Arial" charset="0"/>
            </a:endParaRPr>
          </a:p>
        </p:txBody>
      </p:sp>
    </p:spTree>
    <p:extLst>
      <p:ext uri="{BB962C8B-B14F-4D97-AF65-F5344CB8AC3E}">
        <p14:creationId xmlns:p14="http://schemas.microsoft.com/office/powerpoint/2010/main" val="27218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box(in)">
                                      <p:cBhvr>
                                        <p:cTn id="7" dur="500"/>
                                        <p:tgtEl>
                                          <p:spTgt spid="12697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26979"/>
                                        </p:tgtEl>
                                        <p:attrNameLst>
                                          <p:attrName>style.visibility</p:attrName>
                                        </p:attrNameLst>
                                      </p:cBhvr>
                                      <p:to>
                                        <p:strVal val="visible"/>
                                      </p:to>
                                    </p:set>
                                    <p:anim calcmode="lin" valueType="num">
                                      <p:cBhvr additive="base">
                                        <p:cTn id="10" dur="500" fill="hold"/>
                                        <p:tgtEl>
                                          <p:spTgt spid="126979"/>
                                        </p:tgtEl>
                                        <p:attrNameLst>
                                          <p:attrName>ppt_x</p:attrName>
                                        </p:attrNameLst>
                                      </p:cBhvr>
                                      <p:tavLst>
                                        <p:tav tm="0">
                                          <p:val>
                                            <p:strVal val="#ppt_x"/>
                                          </p:val>
                                        </p:tav>
                                        <p:tav tm="100000">
                                          <p:val>
                                            <p:strVal val="#ppt_x"/>
                                          </p:val>
                                        </p:tav>
                                      </p:tavLst>
                                    </p:anim>
                                    <p:anim calcmode="lin" valueType="num">
                                      <p:cBhvr additive="base">
                                        <p:cTn id="11" dur="500" fill="hold"/>
                                        <p:tgtEl>
                                          <p:spTgt spid="1269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1" name="Text Box 7"/>
          <p:cNvSpPr txBox="1">
            <a:spLocks noChangeArrowheads="1"/>
          </p:cNvSpPr>
          <p:nvPr/>
        </p:nvSpPr>
        <p:spPr bwMode="auto">
          <a:xfrm>
            <a:off x="1371600" y="3009900"/>
            <a:ext cx="640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a:solidFill>
                  <a:srgbClr val="FF00FF"/>
                </a:solidFill>
                <a:latin typeface="Times New Roman" pitchFamily="18" charset="0"/>
                <a:cs typeface="Arial" charset="0"/>
              </a:rPr>
              <a:t>Ninh Thuận – vựa muối của cả nước</a:t>
            </a:r>
          </a:p>
        </p:txBody>
      </p:sp>
      <p:sp>
        <p:nvSpPr>
          <p:cNvPr id="113673" name="Line 9"/>
          <p:cNvSpPr>
            <a:spLocks noChangeShapeType="1"/>
          </p:cNvSpPr>
          <p:nvPr/>
        </p:nvSpPr>
        <p:spPr bwMode="auto">
          <a:xfrm>
            <a:off x="0" y="2971800"/>
            <a:ext cx="9144000" cy="0"/>
          </a:xfrm>
          <a:prstGeom prst="line">
            <a:avLst/>
          </a:prstGeom>
          <a:noFill/>
          <a:ln w="66675" cmpd="dbl">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675" name="Line 11"/>
          <p:cNvSpPr>
            <a:spLocks noChangeShapeType="1"/>
          </p:cNvSpPr>
          <p:nvPr/>
        </p:nvSpPr>
        <p:spPr bwMode="auto">
          <a:xfrm>
            <a:off x="4457700" y="3657600"/>
            <a:ext cx="0" cy="3200400"/>
          </a:xfrm>
          <a:prstGeom prst="line">
            <a:avLst/>
          </a:prstGeom>
          <a:noFill/>
          <a:ln w="66675" cmpd="dbl">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pic>
        <p:nvPicPr>
          <p:cNvPr id="11367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3962400" cy="266700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68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2400"/>
            <a:ext cx="4203700" cy="266700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681"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3771900"/>
            <a:ext cx="3886200" cy="285750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682" name="Line 18"/>
          <p:cNvSpPr>
            <a:spLocks noChangeShapeType="1"/>
          </p:cNvSpPr>
          <p:nvPr/>
        </p:nvSpPr>
        <p:spPr bwMode="auto">
          <a:xfrm>
            <a:off x="4470400" y="-203200"/>
            <a:ext cx="0" cy="3200400"/>
          </a:xfrm>
          <a:prstGeom prst="line">
            <a:avLst/>
          </a:prstGeom>
          <a:noFill/>
          <a:ln w="66675" cmpd="dbl">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683" name="Line 19"/>
          <p:cNvSpPr>
            <a:spLocks noChangeShapeType="1"/>
          </p:cNvSpPr>
          <p:nvPr/>
        </p:nvSpPr>
        <p:spPr bwMode="auto">
          <a:xfrm>
            <a:off x="-38100" y="3670300"/>
            <a:ext cx="9144000" cy="0"/>
          </a:xfrm>
          <a:prstGeom prst="line">
            <a:avLst/>
          </a:prstGeom>
          <a:noFill/>
          <a:ln w="66675" cmpd="dbl">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pic>
        <p:nvPicPr>
          <p:cNvPr id="113684"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810000"/>
            <a:ext cx="4191000" cy="281940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507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113679"/>
                                        </p:tgtEl>
                                        <p:attrNameLst>
                                          <p:attrName>style.visibility</p:attrName>
                                        </p:attrNameLst>
                                      </p:cBhvr>
                                      <p:to>
                                        <p:strVal val="visible"/>
                                      </p:to>
                                    </p:set>
                                    <p:anim calcmode="lin" valueType="num">
                                      <p:cBhvr additive="base">
                                        <p:cTn id="7" dur="2000" fill="hold"/>
                                        <p:tgtEl>
                                          <p:spTgt spid="113679"/>
                                        </p:tgtEl>
                                        <p:attrNameLst>
                                          <p:attrName>ppt_x</p:attrName>
                                        </p:attrNameLst>
                                      </p:cBhvr>
                                      <p:tavLst>
                                        <p:tav tm="0">
                                          <p:val>
                                            <p:strVal val="1+#ppt_w/2"/>
                                          </p:val>
                                        </p:tav>
                                        <p:tav tm="100000">
                                          <p:val>
                                            <p:strVal val="#ppt_x"/>
                                          </p:val>
                                        </p:tav>
                                      </p:tavLst>
                                    </p:anim>
                                    <p:anim calcmode="lin" valueType="num">
                                      <p:cBhvr additive="base">
                                        <p:cTn id="8" dur="2000" fill="hold"/>
                                        <p:tgtEl>
                                          <p:spTgt spid="113679"/>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3680"/>
                                        </p:tgtEl>
                                        <p:attrNameLst>
                                          <p:attrName>style.visibility</p:attrName>
                                        </p:attrNameLst>
                                      </p:cBhvr>
                                      <p:to>
                                        <p:strVal val="visible"/>
                                      </p:to>
                                    </p:set>
                                    <p:anim calcmode="lin" valueType="num">
                                      <p:cBhvr additive="base">
                                        <p:cTn id="11" dur="2000" fill="hold"/>
                                        <p:tgtEl>
                                          <p:spTgt spid="113680"/>
                                        </p:tgtEl>
                                        <p:attrNameLst>
                                          <p:attrName>ppt_x</p:attrName>
                                        </p:attrNameLst>
                                      </p:cBhvr>
                                      <p:tavLst>
                                        <p:tav tm="0">
                                          <p:val>
                                            <p:strVal val="#ppt_x"/>
                                          </p:val>
                                        </p:tav>
                                        <p:tav tm="100000">
                                          <p:val>
                                            <p:strVal val="#ppt_x"/>
                                          </p:val>
                                        </p:tav>
                                      </p:tavLst>
                                    </p:anim>
                                    <p:anim calcmode="lin" valueType="num">
                                      <p:cBhvr additive="base">
                                        <p:cTn id="12" dur="2000" fill="hold"/>
                                        <p:tgtEl>
                                          <p:spTgt spid="113680"/>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13681"/>
                                        </p:tgtEl>
                                        <p:attrNameLst>
                                          <p:attrName>style.visibility</p:attrName>
                                        </p:attrNameLst>
                                      </p:cBhvr>
                                      <p:to>
                                        <p:strVal val="visible"/>
                                      </p:to>
                                    </p:set>
                                    <p:anim calcmode="lin" valueType="num">
                                      <p:cBhvr additive="base">
                                        <p:cTn id="15" dur="2000" fill="hold"/>
                                        <p:tgtEl>
                                          <p:spTgt spid="113681"/>
                                        </p:tgtEl>
                                        <p:attrNameLst>
                                          <p:attrName>ppt_x</p:attrName>
                                        </p:attrNameLst>
                                      </p:cBhvr>
                                      <p:tavLst>
                                        <p:tav tm="0">
                                          <p:val>
                                            <p:strVal val="#ppt_x"/>
                                          </p:val>
                                        </p:tav>
                                        <p:tav tm="100000">
                                          <p:val>
                                            <p:strVal val="#ppt_x"/>
                                          </p:val>
                                        </p:tav>
                                      </p:tavLst>
                                    </p:anim>
                                    <p:anim calcmode="lin" valueType="num">
                                      <p:cBhvr additive="base">
                                        <p:cTn id="16" dur="2000" fill="hold"/>
                                        <p:tgtEl>
                                          <p:spTgt spid="113681"/>
                                        </p:tgtEl>
                                        <p:attrNameLst>
                                          <p:attrName>ppt_y</p:attrName>
                                        </p:attrNameLst>
                                      </p:cBhvr>
                                      <p:tavLst>
                                        <p:tav tm="0">
                                          <p:val>
                                            <p:strVal val="0-#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3684"/>
                                        </p:tgtEl>
                                        <p:attrNameLst>
                                          <p:attrName>style.visibility</p:attrName>
                                        </p:attrNameLst>
                                      </p:cBhvr>
                                      <p:to>
                                        <p:strVal val="visible"/>
                                      </p:to>
                                    </p:set>
                                    <p:anim calcmode="lin" valueType="num">
                                      <p:cBhvr additive="base">
                                        <p:cTn id="19" dur="2000" fill="hold"/>
                                        <p:tgtEl>
                                          <p:spTgt spid="113684"/>
                                        </p:tgtEl>
                                        <p:attrNameLst>
                                          <p:attrName>ppt_x</p:attrName>
                                        </p:attrNameLst>
                                      </p:cBhvr>
                                      <p:tavLst>
                                        <p:tav tm="0">
                                          <p:val>
                                            <p:strVal val="0-#ppt_w/2"/>
                                          </p:val>
                                        </p:tav>
                                        <p:tav tm="100000">
                                          <p:val>
                                            <p:strVal val="#ppt_x"/>
                                          </p:val>
                                        </p:tav>
                                      </p:tavLst>
                                    </p:anim>
                                    <p:anim calcmode="lin" valueType="num">
                                      <p:cBhvr additive="base">
                                        <p:cTn id="20" dur="2000" fill="hold"/>
                                        <p:tgtEl>
                                          <p:spTgt spid="113684"/>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2000"/>
                            </p:stCondLst>
                            <p:childTnLst>
                              <p:par>
                                <p:cTn id="22" presetID="18" presetClass="entr" presetSubtype="6" fill="hold" grpId="0" nodeType="afterEffect">
                                  <p:stCondLst>
                                    <p:cond delay="0"/>
                                  </p:stCondLst>
                                  <p:childTnLst>
                                    <p:set>
                                      <p:cBhvr>
                                        <p:cTn id="23" dur="1" fill="hold">
                                          <p:stCondLst>
                                            <p:cond delay="0"/>
                                          </p:stCondLst>
                                        </p:cTn>
                                        <p:tgtEl>
                                          <p:spTgt spid="113673"/>
                                        </p:tgtEl>
                                        <p:attrNameLst>
                                          <p:attrName>style.visibility</p:attrName>
                                        </p:attrNameLst>
                                      </p:cBhvr>
                                      <p:to>
                                        <p:strVal val="visible"/>
                                      </p:to>
                                    </p:set>
                                    <p:animEffect transition="in" filter="strips(downRight)">
                                      <p:cBhvr>
                                        <p:cTn id="24" dur="500"/>
                                        <p:tgtEl>
                                          <p:spTgt spid="113673"/>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113675"/>
                                        </p:tgtEl>
                                        <p:attrNameLst>
                                          <p:attrName>style.visibility</p:attrName>
                                        </p:attrNameLst>
                                      </p:cBhvr>
                                      <p:to>
                                        <p:strVal val="visible"/>
                                      </p:to>
                                    </p:set>
                                    <p:animEffect transition="in" filter="strips(downLeft)">
                                      <p:cBhvr>
                                        <p:cTn id="27" dur="500"/>
                                        <p:tgtEl>
                                          <p:spTgt spid="113675"/>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113682"/>
                                        </p:tgtEl>
                                        <p:attrNameLst>
                                          <p:attrName>style.visibility</p:attrName>
                                        </p:attrNameLst>
                                      </p:cBhvr>
                                      <p:to>
                                        <p:strVal val="visible"/>
                                      </p:to>
                                    </p:set>
                                    <p:animEffect transition="in" filter="strips(downLeft)">
                                      <p:cBhvr>
                                        <p:cTn id="30" dur="500"/>
                                        <p:tgtEl>
                                          <p:spTgt spid="113682"/>
                                        </p:tgtEl>
                                      </p:cBhvr>
                                    </p:animEffect>
                                  </p:childTnLst>
                                </p:cTn>
                              </p:par>
                              <p:par>
                                <p:cTn id="31" presetID="2" presetClass="entr" presetSubtype="1" fill="hold" grpId="0" nodeType="withEffect">
                                  <p:stCondLst>
                                    <p:cond delay="0"/>
                                  </p:stCondLst>
                                  <p:childTnLst>
                                    <p:set>
                                      <p:cBhvr>
                                        <p:cTn id="32" dur="1" fill="hold">
                                          <p:stCondLst>
                                            <p:cond delay="0"/>
                                          </p:stCondLst>
                                        </p:cTn>
                                        <p:tgtEl>
                                          <p:spTgt spid="113671"/>
                                        </p:tgtEl>
                                        <p:attrNameLst>
                                          <p:attrName>style.visibility</p:attrName>
                                        </p:attrNameLst>
                                      </p:cBhvr>
                                      <p:to>
                                        <p:strVal val="visible"/>
                                      </p:to>
                                    </p:set>
                                    <p:anim calcmode="lin" valueType="num">
                                      <p:cBhvr additive="base">
                                        <p:cTn id="33" dur="1000" fill="hold"/>
                                        <p:tgtEl>
                                          <p:spTgt spid="113671"/>
                                        </p:tgtEl>
                                        <p:attrNameLst>
                                          <p:attrName>ppt_x</p:attrName>
                                        </p:attrNameLst>
                                      </p:cBhvr>
                                      <p:tavLst>
                                        <p:tav tm="0">
                                          <p:val>
                                            <p:strVal val="#ppt_x"/>
                                          </p:val>
                                        </p:tav>
                                        <p:tav tm="100000">
                                          <p:val>
                                            <p:strVal val="#ppt_x"/>
                                          </p:val>
                                        </p:tav>
                                      </p:tavLst>
                                    </p:anim>
                                    <p:anim calcmode="lin" valueType="num">
                                      <p:cBhvr additive="base">
                                        <p:cTn id="34" dur="1000" fill="hold"/>
                                        <p:tgtEl>
                                          <p:spTgt spid="113671"/>
                                        </p:tgtEl>
                                        <p:attrNameLst>
                                          <p:attrName>ppt_y</p:attrName>
                                        </p:attrNameLst>
                                      </p:cBhvr>
                                      <p:tavLst>
                                        <p:tav tm="0">
                                          <p:val>
                                            <p:strVal val="0-#ppt_h/2"/>
                                          </p:val>
                                        </p:tav>
                                        <p:tav tm="100000">
                                          <p:val>
                                            <p:strVal val="#ppt_y"/>
                                          </p:val>
                                        </p:tav>
                                      </p:tavLst>
                                    </p:anim>
                                  </p:childTnLst>
                                </p:cTn>
                              </p:par>
                            </p:childTnLst>
                          </p:cTn>
                        </p:par>
                        <p:par>
                          <p:cTn id="35" fill="hold" nodeType="afterGroup">
                            <p:stCondLst>
                              <p:cond delay="3000"/>
                            </p:stCondLst>
                            <p:childTnLst>
                              <p:par>
                                <p:cTn id="36" presetID="18" presetClass="entr" presetSubtype="6" fill="hold" grpId="0" nodeType="afterEffect">
                                  <p:stCondLst>
                                    <p:cond delay="0"/>
                                  </p:stCondLst>
                                  <p:childTnLst>
                                    <p:set>
                                      <p:cBhvr>
                                        <p:cTn id="37" dur="1" fill="hold">
                                          <p:stCondLst>
                                            <p:cond delay="0"/>
                                          </p:stCondLst>
                                        </p:cTn>
                                        <p:tgtEl>
                                          <p:spTgt spid="113683"/>
                                        </p:tgtEl>
                                        <p:attrNameLst>
                                          <p:attrName>style.visibility</p:attrName>
                                        </p:attrNameLst>
                                      </p:cBhvr>
                                      <p:to>
                                        <p:strVal val="visible"/>
                                      </p:to>
                                    </p:set>
                                    <p:animEffect transition="in" filter="strips(downRight)">
                                      <p:cBhvr>
                                        <p:cTn id="38" dur="500"/>
                                        <p:tgtEl>
                                          <p:spTgt spid="113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1" grpId="0"/>
      <p:bldP spid="113673" grpId="0" animBg="1"/>
      <p:bldP spid="113675" grpId="0" animBg="1"/>
      <p:bldP spid="113682" grpId="0" animBg="1"/>
      <p:bldP spid="11368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3" name="Picture 3" descr="529747227_5b6a59b5f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1155700"/>
            <a:ext cx="4267200" cy="25146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43364" name="Picture 4" descr="soi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1168400"/>
            <a:ext cx="4038600" cy="25146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43365" name="Text Box 5"/>
          <p:cNvSpPr txBox="1">
            <a:spLocks noChangeArrowheads="1"/>
          </p:cNvSpPr>
          <p:nvPr/>
        </p:nvSpPr>
        <p:spPr bwMode="auto">
          <a:xfrm>
            <a:off x="1676400" y="63500"/>
            <a:ext cx="6553200" cy="1066800"/>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i="1">
                <a:solidFill>
                  <a:schemeClr val="accent2"/>
                </a:solidFill>
              </a:rPr>
              <a:t>Biển là sự sống. </a:t>
            </a:r>
          </a:p>
          <a:p>
            <a:pPr algn="ctr" eaLnBrk="1" hangingPunct="1"/>
            <a:r>
              <a:rPr lang="en-US" sz="3200" b="1" i="1">
                <a:solidFill>
                  <a:schemeClr val="accent2"/>
                </a:solidFill>
              </a:rPr>
              <a:t>Hãy bảo tồn cho muôn đời sau.</a:t>
            </a:r>
          </a:p>
        </p:txBody>
      </p:sp>
      <p:pic>
        <p:nvPicPr>
          <p:cNvPr id="143368" name="Picture 8" descr="Dau_tra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3759200"/>
            <a:ext cx="4267200" cy="26670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6258" name="Picture 2" descr="images558231_DSC0730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300" y="3759200"/>
            <a:ext cx="4038600" cy="26670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237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childTnLst>
                                    <p:set>
                                      <p:cBhvr>
                                        <p:cTn id="6" dur="1" fill="hold">
                                          <p:stCondLst>
                                            <p:cond delay="0"/>
                                          </p:stCondLst>
                                        </p:cTn>
                                        <p:tgtEl>
                                          <p:spTgt spid="143363"/>
                                        </p:tgtEl>
                                        <p:attrNameLst>
                                          <p:attrName>style.visibility</p:attrName>
                                        </p:attrNameLst>
                                      </p:cBhvr>
                                      <p:to>
                                        <p:strVal val="visible"/>
                                      </p:to>
                                    </p:set>
                                    <p:anim calcmode="lin" valueType="num">
                                      <p:cBhvr additive="base">
                                        <p:cTn id="7" dur="1000" fill="hold"/>
                                        <p:tgtEl>
                                          <p:spTgt spid="143363"/>
                                        </p:tgtEl>
                                        <p:attrNameLst>
                                          <p:attrName>ppt_x</p:attrName>
                                        </p:attrNameLst>
                                      </p:cBhvr>
                                      <p:tavLst>
                                        <p:tav tm="0">
                                          <p:val>
                                            <p:strVal val="0-#ppt_w/2"/>
                                          </p:val>
                                        </p:tav>
                                        <p:tav tm="100000">
                                          <p:val>
                                            <p:strVal val="#ppt_x"/>
                                          </p:val>
                                        </p:tav>
                                      </p:tavLst>
                                    </p:anim>
                                    <p:anim calcmode="lin" valueType="num">
                                      <p:cBhvr additive="base">
                                        <p:cTn id="8" dur="1000" fill="hold"/>
                                        <p:tgtEl>
                                          <p:spTgt spid="14336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000"/>
                            </p:stCondLst>
                            <p:childTnLst>
                              <p:par>
                                <p:cTn id="10" presetID="2" presetClass="entr" presetSubtype="3" fill="hold" nodeType="afterEffect">
                                  <p:stCondLst>
                                    <p:cond delay="0"/>
                                  </p:stCondLst>
                                  <p:childTnLst>
                                    <p:set>
                                      <p:cBhvr>
                                        <p:cTn id="11" dur="1" fill="hold">
                                          <p:stCondLst>
                                            <p:cond delay="0"/>
                                          </p:stCondLst>
                                        </p:cTn>
                                        <p:tgtEl>
                                          <p:spTgt spid="143364"/>
                                        </p:tgtEl>
                                        <p:attrNameLst>
                                          <p:attrName>style.visibility</p:attrName>
                                        </p:attrNameLst>
                                      </p:cBhvr>
                                      <p:to>
                                        <p:strVal val="visible"/>
                                      </p:to>
                                    </p:set>
                                    <p:anim calcmode="lin" valueType="num">
                                      <p:cBhvr additive="base">
                                        <p:cTn id="12" dur="1000" fill="hold"/>
                                        <p:tgtEl>
                                          <p:spTgt spid="143364"/>
                                        </p:tgtEl>
                                        <p:attrNameLst>
                                          <p:attrName>ppt_x</p:attrName>
                                        </p:attrNameLst>
                                      </p:cBhvr>
                                      <p:tavLst>
                                        <p:tav tm="0">
                                          <p:val>
                                            <p:strVal val="1+#ppt_w/2"/>
                                          </p:val>
                                        </p:tav>
                                        <p:tav tm="100000">
                                          <p:val>
                                            <p:strVal val="#ppt_x"/>
                                          </p:val>
                                        </p:tav>
                                      </p:tavLst>
                                    </p:anim>
                                    <p:anim calcmode="lin" valueType="num">
                                      <p:cBhvr additive="base">
                                        <p:cTn id="13" dur="1000" fill="hold"/>
                                        <p:tgtEl>
                                          <p:spTgt spid="143364"/>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2000"/>
                            </p:stCondLst>
                            <p:childTnLst>
                              <p:par>
                                <p:cTn id="15" presetID="2" presetClass="entr" presetSubtype="4" fill="hold" nodeType="afterEffect">
                                  <p:stCondLst>
                                    <p:cond delay="0"/>
                                  </p:stCondLst>
                                  <p:childTnLst>
                                    <p:set>
                                      <p:cBhvr>
                                        <p:cTn id="16" dur="1" fill="hold">
                                          <p:stCondLst>
                                            <p:cond delay="0"/>
                                          </p:stCondLst>
                                        </p:cTn>
                                        <p:tgtEl>
                                          <p:spTgt spid="143368"/>
                                        </p:tgtEl>
                                        <p:attrNameLst>
                                          <p:attrName>style.visibility</p:attrName>
                                        </p:attrNameLst>
                                      </p:cBhvr>
                                      <p:to>
                                        <p:strVal val="visible"/>
                                      </p:to>
                                    </p:set>
                                    <p:anim calcmode="lin" valueType="num">
                                      <p:cBhvr additive="base">
                                        <p:cTn id="17" dur="500" fill="hold"/>
                                        <p:tgtEl>
                                          <p:spTgt spid="143368"/>
                                        </p:tgtEl>
                                        <p:attrNameLst>
                                          <p:attrName>ppt_x</p:attrName>
                                        </p:attrNameLst>
                                      </p:cBhvr>
                                      <p:tavLst>
                                        <p:tav tm="0">
                                          <p:val>
                                            <p:strVal val="#ppt_x"/>
                                          </p:val>
                                        </p:tav>
                                        <p:tav tm="100000">
                                          <p:val>
                                            <p:strVal val="#ppt_x"/>
                                          </p:val>
                                        </p:tav>
                                      </p:tavLst>
                                    </p:anim>
                                    <p:anim calcmode="lin" valueType="num">
                                      <p:cBhvr additive="base">
                                        <p:cTn id="18" dur="500" fill="hold"/>
                                        <p:tgtEl>
                                          <p:spTgt spid="143368"/>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2500"/>
                            </p:stCondLst>
                            <p:childTnLst>
                              <p:par>
                                <p:cTn id="20" presetID="4" presetClass="entr" presetSubtype="16" fill="hold" nodeType="afterEffect">
                                  <p:stCondLst>
                                    <p:cond delay="0"/>
                                  </p:stCondLst>
                                  <p:childTnLst>
                                    <p:set>
                                      <p:cBhvr>
                                        <p:cTn id="21" dur="1" fill="hold">
                                          <p:stCondLst>
                                            <p:cond delay="0"/>
                                          </p:stCondLst>
                                        </p:cTn>
                                        <p:tgtEl>
                                          <p:spTgt spid="96258"/>
                                        </p:tgtEl>
                                        <p:attrNameLst>
                                          <p:attrName>style.visibility</p:attrName>
                                        </p:attrNameLst>
                                      </p:cBhvr>
                                      <p:to>
                                        <p:strVal val="visible"/>
                                      </p:to>
                                    </p:set>
                                    <p:animEffect transition="in" filter="box(in)">
                                      <p:cBhvr>
                                        <p:cTn id="22" dur="500"/>
                                        <p:tgtEl>
                                          <p:spTgt spid="962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143365"/>
                                        </p:tgtEl>
                                        <p:attrNameLst>
                                          <p:attrName>style.visibility</p:attrName>
                                        </p:attrNameLst>
                                      </p:cBhvr>
                                      <p:to>
                                        <p:strVal val="visible"/>
                                      </p:to>
                                    </p:set>
                                    <p:anim calcmode="discrete" valueType="clr">
                                      <p:cBhvr override="childStyle">
                                        <p:cTn id="27" dur="80"/>
                                        <p:tgtEl>
                                          <p:spTgt spid="143365"/>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43365"/>
                                        </p:tgtEl>
                                        <p:attrNameLst>
                                          <p:attrName>fillcolor</p:attrName>
                                        </p:attrNameLst>
                                      </p:cBhvr>
                                      <p:tavLst>
                                        <p:tav tm="0">
                                          <p:val>
                                            <p:clrVal>
                                              <a:schemeClr val="accent2"/>
                                            </p:clrVal>
                                          </p:val>
                                        </p:tav>
                                        <p:tav tm="50000">
                                          <p:val>
                                            <p:clrVal>
                                              <a:schemeClr val="hlink"/>
                                            </p:clrVal>
                                          </p:val>
                                        </p:tav>
                                      </p:tavLst>
                                    </p:anim>
                                    <p:set>
                                      <p:cBhvr>
                                        <p:cTn id="29" dur="80"/>
                                        <p:tgtEl>
                                          <p:spTgt spid="1433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5" descr="4a535633f7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WordArt 14" descr="Picture3"/>
          <p:cNvSpPr>
            <a:spLocks noChangeArrowheads="1" noChangeShapeType="1" noTextEdit="1"/>
          </p:cNvSpPr>
          <p:nvPr/>
        </p:nvSpPr>
        <p:spPr bwMode="auto">
          <a:xfrm>
            <a:off x="685800" y="548680"/>
            <a:ext cx="7620000" cy="30480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99"/>
              </a:extrusionClr>
            </a:sp3d>
          </a:bodyPr>
          <a:lstStyle/>
          <a:p>
            <a:pPr algn="ctr"/>
            <a:r>
              <a:rPr lang="vi-VN" sz="3600" u="sng" kern="10" dirty="0">
                <a:ln w="9525">
                  <a:round/>
                  <a:headEnd/>
                  <a:tailEnd/>
                </a:ln>
                <a:blipFill dpi="0" rotWithShape="0">
                  <a:blip r:embed="rId3"/>
                  <a:srcRect/>
                  <a:stretch>
                    <a:fillRect/>
                  </a:stretch>
                </a:blipFill>
                <a:latin typeface="Times New Roman"/>
                <a:cs typeface="Times New Roman"/>
              </a:rPr>
              <a:t>Hoạt động 1</a:t>
            </a:r>
            <a:r>
              <a:rPr lang="vi-VN" sz="3600" kern="10" dirty="0">
                <a:ln w="9525">
                  <a:round/>
                  <a:headEnd/>
                  <a:tailEnd/>
                </a:ln>
                <a:blipFill dpi="0" rotWithShape="0">
                  <a:blip r:embed="rId3"/>
                  <a:srcRect/>
                  <a:stretch>
                    <a:fillRect/>
                  </a:stretch>
                </a:blipFill>
                <a:latin typeface="Times New Roman"/>
                <a:cs typeface="Times New Roman"/>
              </a:rPr>
              <a:t>:</a:t>
            </a:r>
          </a:p>
          <a:p>
            <a:pPr algn="ctr"/>
            <a:r>
              <a:rPr lang="vi-VN" sz="3600" b="1" kern="10" dirty="0">
                <a:ln w="9525">
                  <a:round/>
                  <a:headEnd/>
                  <a:tailEnd/>
                </a:ln>
                <a:blipFill dpi="0" rotWithShape="0">
                  <a:blip r:embed="rId3"/>
                  <a:srcRect/>
                  <a:stretch>
                    <a:fillRect/>
                  </a:stretch>
                </a:blipFill>
                <a:latin typeface="Times New Roman"/>
                <a:cs typeface="Times New Roman"/>
              </a:rPr>
              <a:t>Vị trí vùng biển nước ta</a:t>
            </a:r>
          </a:p>
        </p:txBody>
      </p:sp>
      <p:sp>
        <p:nvSpPr>
          <p:cNvPr id="6" name="TextBox 5"/>
          <p:cNvSpPr txBox="1">
            <a:spLocks noChangeArrowheads="1"/>
          </p:cNvSpPr>
          <p:nvPr/>
        </p:nvSpPr>
        <p:spPr bwMode="auto">
          <a:xfrm>
            <a:off x="2286000" y="3962400"/>
            <a:ext cx="6019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b="1" dirty="0">
                <a:solidFill>
                  <a:srgbClr val="FF0000"/>
                </a:solidFill>
                <a:latin typeface="Times New Roman" pitchFamily="18" charset="0"/>
                <a:cs typeface="Times New Roman" pitchFamily="18" charset="0"/>
              </a:rPr>
              <a:t> Thảo luận nhóm đôi, quan sát lược đồ và trả lời các câu hỏi sau:</a:t>
            </a:r>
          </a:p>
        </p:txBody>
      </p:sp>
    </p:spTree>
    <p:extLst>
      <p:ext uri="{BB962C8B-B14F-4D97-AF65-F5344CB8AC3E}">
        <p14:creationId xmlns:p14="http://schemas.microsoft.com/office/powerpoint/2010/main" val="2461640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0" name="AutoShape 4"/>
          <p:cNvSpPr>
            <a:spLocks noChangeArrowheads="1"/>
          </p:cNvSpPr>
          <p:nvPr/>
        </p:nvSpPr>
        <p:spPr bwMode="auto">
          <a:xfrm>
            <a:off x="533400" y="1143000"/>
            <a:ext cx="8229600" cy="4876800"/>
          </a:xfrm>
          <a:prstGeom prst="horizontalScroll">
            <a:avLst>
              <a:gd name="adj" fmla="val 12500"/>
            </a:avLst>
          </a:prstGeom>
          <a:gradFill rotWithShape="1">
            <a:gsLst>
              <a:gs pos="0">
                <a:srgbClr val="00FF00"/>
              </a:gs>
              <a:gs pos="100000">
                <a:srgbClr val="FFFFFF"/>
              </a:gs>
            </a:gsLst>
            <a:lin ang="5400000" scaled="1"/>
          </a:gra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r>
              <a:rPr lang="en-US" sz="3300" b="1" dirty="0">
                <a:solidFill>
                  <a:srgbClr val="FF0000"/>
                </a:solidFill>
                <a:latin typeface="Times New Roman" pitchFamily="18" charset="0"/>
              </a:rPr>
              <a:t>Bài học:</a:t>
            </a:r>
          </a:p>
          <a:p>
            <a:pPr marL="342900" indent="-342900" eaLnBrk="1" hangingPunct="1">
              <a:spcBef>
                <a:spcPct val="20000"/>
              </a:spcBef>
            </a:pPr>
            <a:r>
              <a:rPr lang="en-US" sz="3300" b="1" dirty="0">
                <a:latin typeface="Times New Roman" pitchFamily="18" charset="0"/>
              </a:rPr>
              <a:t>		</a:t>
            </a:r>
            <a:r>
              <a:rPr lang="en-US" sz="3200" b="1" dirty="0">
                <a:latin typeface="Times New Roman" pitchFamily="18" charset="0"/>
              </a:rPr>
              <a:t>Vùng biển nước ta là một bộ phận của Biển Đông. Biển điều hoà khí hậu, là nguồn tài nguyên và là đường giao thông quan trọng. Ven biển có nhiều nơi du lịch nghỉ mát hấp dẫn.</a:t>
            </a:r>
          </a:p>
          <a:p>
            <a:pPr marL="342900" indent="-342900" algn="ctr" eaLnBrk="1" hangingPunct="1">
              <a:spcBef>
                <a:spcPct val="20000"/>
              </a:spcBef>
            </a:pPr>
            <a:endParaRPr lang="en-US" sz="3200" b="1" dirty="0">
              <a:latin typeface="Times New Roman" pitchFamily="18" charset="0"/>
            </a:endParaRPr>
          </a:p>
        </p:txBody>
      </p:sp>
      <p:pic>
        <p:nvPicPr>
          <p:cNvPr id="39943"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5867400"/>
            <a:ext cx="5334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6460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9940">
                                            <p:bg/>
                                          </p:spTgt>
                                        </p:tgtEl>
                                        <p:attrNameLst>
                                          <p:attrName>style.visibility</p:attrName>
                                        </p:attrNameLst>
                                      </p:cBhvr>
                                      <p:to>
                                        <p:strVal val="visible"/>
                                      </p:to>
                                    </p:set>
                                    <p:animEffect transition="in" filter="barn(inHorizontal)">
                                      <p:cBhvr>
                                        <p:cTn id="7" dur="1000"/>
                                        <p:tgtEl>
                                          <p:spTgt spid="3994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71400"/>
            <a:ext cx="9433048" cy="70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493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257800" y="3962400"/>
            <a:ext cx="184731" cy="369332"/>
          </a:xfrm>
          <a:prstGeom prst="rect">
            <a:avLst/>
          </a:prstGeom>
          <a:noFill/>
        </p:spPr>
        <p:txBody>
          <a:bodyPr wrap="none" rtlCol="0">
            <a:spAutoFit/>
          </a:bodyPr>
          <a:lstStyle/>
          <a:p>
            <a:endParaRPr lang="vi-VN" dirty="0"/>
          </a:p>
        </p:txBody>
      </p:sp>
      <p:pic>
        <p:nvPicPr>
          <p:cNvPr id="18" name="Picture 2" descr="DSC_0315"/>
          <p:cNvPicPr>
            <a:picLocks noChangeAspect="1" noChangeArrowheads="1"/>
          </p:cNvPicPr>
          <p:nvPr/>
        </p:nvPicPr>
        <p:blipFill>
          <a:blip r:embed="rId3">
            <a:lum bright="-2000" contrast="-4000"/>
            <a:extLst>
              <a:ext uri="{28A0092B-C50C-407E-A947-70E740481C1C}">
                <a14:useLocalDpi xmlns:a14="http://schemas.microsoft.com/office/drawing/2010/main" val="0"/>
              </a:ext>
            </a:extLst>
          </a:blip>
          <a:srcRect/>
          <a:stretch>
            <a:fillRect/>
          </a:stretch>
        </p:blipFill>
        <p:spPr>
          <a:xfrm>
            <a:off x="0" y="0"/>
            <a:ext cx="5257800" cy="6705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 name="Text Box 8"/>
          <p:cNvSpPr txBox="1">
            <a:spLocks noChangeArrowheads="1"/>
          </p:cNvSpPr>
          <p:nvPr/>
        </p:nvSpPr>
        <p:spPr bwMode="auto">
          <a:xfrm>
            <a:off x="5257800" y="762000"/>
            <a:ext cx="3886200" cy="519113"/>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spcBef>
                <a:spcPct val="50000"/>
              </a:spcBef>
            </a:pPr>
            <a:r>
              <a:rPr lang="en-US" sz="2800" b="1" dirty="0">
                <a:solidFill>
                  <a:srgbClr val="0000FF"/>
                </a:solidFill>
                <a:latin typeface="Times New Roman" pitchFamily="18" charset="0"/>
                <a:cs typeface="Times New Roman" pitchFamily="18" charset="0"/>
              </a:rPr>
              <a:t>Vị trí vùng biển nước ta</a:t>
            </a:r>
          </a:p>
        </p:txBody>
      </p:sp>
      <p:sp>
        <p:nvSpPr>
          <p:cNvPr id="23" name="Freeform 7"/>
          <p:cNvSpPr>
            <a:spLocks/>
          </p:cNvSpPr>
          <p:nvPr/>
        </p:nvSpPr>
        <p:spPr bwMode="auto">
          <a:xfrm>
            <a:off x="1557338" y="1131888"/>
            <a:ext cx="954087" cy="2830512"/>
          </a:xfrm>
          <a:custGeom>
            <a:avLst/>
            <a:gdLst>
              <a:gd name="T0" fmla="*/ 427 w 601"/>
              <a:gd name="T1" fmla="*/ 0 h 1783"/>
              <a:gd name="T2" fmla="*/ 372 w 601"/>
              <a:gd name="T3" fmla="*/ 55 h 1783"/>
              <a:gd name="T4" fmla="*/ 317 w 601"/>
              <a:gd name="T5" fmla="*/ 137 h 1783"/>
              <a:gd name="T6" fmla="*/ 226 w 601"/>
              <a:gd name="T7" fmla="*/ 220 h 1783"/>
              <a:gd name="T8" fmla="*/ 208 w 601"/>
              <a:gd name="T9" fmla="*/ 293 h 1783"/>
              <a:gd name="T10" fmla="*/ 208 w 601"/>
              <a:gd name="T11" fmla="*/ 403 h 1783"/>
              <a:gd name="T12" fmla="*/ 372 w 601"/>
              <a:gd name="T13" fmla="*/ 641 h 1783"/>
              <a:gd name="T14" fmla="*/ 518 w 601"/>
              <a:gd name="T15" fmla="*/ 796 h 1783"/>
              <a:gd name="T16" fmla="*/ 582 w 601"/>
              <a:gd name="T17" fmla="*/ 905 h 1783"/>
              <a:gd name="T18" fmla="*/ 592 w 601"/>
              <a:gd name="T19" fmla="*/ 969 h 1783"/>
              <a:gd name="T20" fmla="*/ 601 w 601"/>
              <a:gd name="T21" fmla="*/ 1070 h 1783"/>
              <a:gd name="T22" fmla="*/ 592 w 601"/>
              <a:gd name="T23" fmla="*/ 1189 h 1783"/>
              <a:gd name="T24" fmla="*/ 582 w 601"/>
              <a:gd name="T25" fmla="*/ 1271 h 1783"/>
              <a:gd name="T26" fmla="*/ 564 w 601"/>
              <a:gd name="T27" fmla="*/ 1308 h 1783"/>
              <a:gd name="T28" fmla="*/ 546 w 601"/>
              <a:gd name="T29" fmla="*/ 1353 h 1783"/>
              <a:gd name="T30" fmla="*/ 518 w 601"/>
              <a:gd name="T31" fmla="*/ 1399 h 1783"/>
              <a:gd name="T32" fmla="*/ 454 w 601"/>
              <a:gd name="T33" fmla="*/ 1454 h 1783"/>
              <a:gd name="T34" fmla="*/ 308 w 601"/>
              <a:gd name="T35" fmla="*/ 1500 h 1783"/>
              <a:gd name="T36" fmla="*/ 281 w 601"/>
              <a:gd name="T37" fmla="*/ 1582 h 1783"/>
              <a:gd name="T38" fmla="*/ 281 w 601"/>
              <a:gd name="T39" fmla="*/ 1600 h 1783"/>
              <a:gd name="T40" fmla="*/ 217 w 601"/>
              <a:gd name="T41" fmla="*/ 1664 h 1783"/>
              <a:gd name="T42" fmla="*/ 134 w 601"/>
              <a:gd name="T43" fmla="*/ 1710 h 1783"/>
              <a:gd name="T44" fmla="*/ 180 w 601"/>
              <a:gd name="T45" fmla="*/ 1692 h 1783"/>
              <a:gd name="T46" fmla="*/ 116 w 601"/>
              <a:gd name="T47" fmla="*/ 1746 h 1783"/>
              <a:gd name="T48" fmla="*/ 34 w 601"/>
              <a:gd name="T49" fmla="*/ 1746 h 1783"/>
              <a:gd name="T50" fmla="*/ 34 w 601"/>
              <a:gd name="T51" fmla="*/ 1783 h 1783"/>
              <a:gd name="T52" fmla="*/ 52 w 601"/>
              <a:gd name="T53" fmla="*/ 1746 h 1783"/>
              <a:gd name="T54" fmla="*/ 52 w 601"/>
              <a:gd name="T55" fmla="*/ 1673 h 1783"/>
              <a:gd name="T56" fmla="*/ 80 w 601"/>
              <a:gd name="T57" fmla="*/ 1564 h 1783"/>
              <a:gd name="T58" fmla="*/ 61 w 601"/>
              <a:gd name="T59" fmla="*/ 1564 h 1783"/>
              <a:gd name="T60" fmla="*/ 6 w 601"/>
              <a:gd name="T61" fmla="*/ 1500 h 1783"/>
              <a:gd name="T62" fmla="*/ 25 w 601"/>
              <a:gd name="T63" fmla="*/ 1518 h 1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1" h="1783">
                <a:moveTo>
                  <a:pt x="427" y="0"/>
                </a:moveTo>
                <a:cubicBezTo>
                  <a:pt x="419" y="9"/>
                  <a:pt x="390" y="32"/>
                  <a:pt x="372" y="55"/>
                </a:cubicBezTo>
                <a:cubicBezTo>
                  <a:pt x="354" y="78"/>
                  <a:pt x="341" y="110"/>
                  <a:pt x="317" y="137"/>
                </a:cubicBezTo>
                <a:cubicBezTo>
                  <a:pt x="293" y="164"/>
                  <a:pt x="244" y="194"/>
                  <a:pt x="226" y="220"/>
                </a:cubicBezTo>
                <a:cubicBezTo>
                  <a:pt x="208" y="246"/>
                  <a:pt x="211" y="263"/>
                  <a:pt x="208" y="293"/>
                </a:cubicBezTo>
                <a:cubicBezTo>
                  <a:pt x="205" y="323"/>
                  <a:pt x="181" y="345"/>
                  <a:pt x="208" y="403"/>
                </a:cubicBezTo>
                <a:cubicBezTo>
                  <a:pt x="235" y="461"/>
                  <a:pt x="320" y="576"/>
                  <a:pt x="372" y="641"/>
                </a:cubicBezTo>
                <a:cubicBezTo>
                  <a:pt x="424" y="706"/>
                  <a:pt x="483" y="752"/>
                  <a:pt x="518" y="796"/>
                </a:cubicBezTo>
                <a:cubicBezTo>
                  <a:pt x="553" y="840"/>
                  <a:pt x="570" y="876"/>
                  <a:pt x="582" y="905"/>
                </a:cubicBezTo>
                <a:cubicBezTo>
                  <a:pt x="594" y="934"/>
                  <a:pt x="589" y="942"/>
                  <a:pt x="592" y="969"/>
                </a:cubicBezTo>
                <a:cubicBezTo>
                  <a:pt x="595" y="996"/>
                  <a:pt x="601" y="1033"/>
                  <a:pt x="601" y="1070"/>
                </a:cubicBezTo>
                <a:cubicBezTo>
                  <a:pt x="601" y="1107"/>
                  <a:pt x="595" y="1156"/>
                  <a:pt x="592" y="1189"/>
                </a:cubicBezTo>
                <a:cubicBezTo>
                  <a:pt x="589" y="1222"/>
                  <a:pt x="587" y="1251"/>
                  <a:pt x="582" y="1271"/>
                </a:cubicBezTo>
                <a:cubicBezTo>
                  <a:pt x="577" y="1291"/>
                  <a:pt x="570" y="1294"/>
                  <a:pt x="564" y="1308"/>
                </a:cubicBezTo>
                <a:cubicBezTo>
                  <a:pt x="558" y="1322"/>
                  <a:pt x="554" y="1338"/>
                  <a:pt x="546" y="1353"/>
                </a:cubicBezTo>
                <a:cubicBezTo>
                  <a:pt x="538" y="1368"/>
                  <a:pt x="533" y="1382"/>
                  <a:pt x="518" y="1399"/>
                </a:cubicBezTo>
                <a:cubicBezTo>
                  <a:pt x="503" y="1416"/>
                  <a:pt x="489" y="1437"/>
                  <a:pt x="454" y="1454"/>
                </a:cubicBezTo>
                <a:cubicBezTo>
                  <a:pt x="419" y="1471"/>
                  <a:pt x="337" y="1479"/>
                  <a:pt x="308" y="1500"/>
                </a:cubicBezTo>
                <a:cubicBezTo>
                  <a:pt x="279" y="1521"/>
                  <a:pt x="285" y="1565"/>
                  <a:pt x="281" y="1582"/>
                </a:cubicBezTo>
                <a:cubicBezTo>
                  <a:pt x="277" y="1599"/>
                  <a:pt x="292" y="1586"/>
                  <a:pt x="281" y="1600"/>
                </a:cubicBezTo>
                <a:cubicBezTo>
                  <a:pt x="270" y="1614"/>
                  <a:pt x="241" y="1646"/>
                  <a:pt x="217" y="1664"/>
                </a:cubicBezTo>
                <a:cubicBezTo>
                  <a:pt x="193" y="1682"/>
                  <a:pt x="140" y="1705"/>
                  <a:pt x="134" y="1710"/>
                </a:cubicBezTo>
                <a:cubicBezTo>
                  <a:pt x="128" y="1715"/>
                  <a:pt x="183" y="1686"/>
                  <a:pt x="180" y="1692"/>
                </a:cubicBezTo>
                <a:cubicBezTo>
                  <a:pt x="177" y="1698"/>
                  <a:pt x="140" y="1737"/>
                  <a:pt x="116" y="1746"/>
                </a:cubicBezTo>
                <a:cubicBezTo>
                  <a:pt x="92" y="1755"/>
                  <a:pt x="48" y="1740"/>
                  <a:pt x="34" y="1746"/>
                </a:cubicBezTo>
                <a:cubicBezTo>
                  <a:pt x="20" y="1752"/>
                  <a:pt x="31" y="1783"/>
                  <a:pt x="34" y="1783"/>
                </a:cubicBezTo>
                <a:cubicBezTo>
                  <a:pt x="37" y="1783"/>
                  <a:pt x="49" y="1764"/>
                  <a:pt x="52" y="1746"/>
                </a:cubicBezTo>
                <a:cubicBezTo>
                  <a:pt x="55" y="1728"/>
                  <a:pt x="47" y="1703"/>
                  <a:pt x="52" y="1673"/>
                </a:cubicBezTo>
                <a:cubicBezTo>
                  <a:pt x="57" y="1643"/>
                  <a:pt x="79" y="1582"/>
                  <a:pt x="80" y="1564"/>
                </a:cubicBezTo>
                <a:cubicBezTo>
                  <a:pt x="81" y="1546"/>
                  <a:pt x="73" y="1575"/>
                  <a:pt x="61" y="1564"/>
                </a:cubicBezTo>
                <a:cubicBezTo>
                  <a:pt x="49" y="1553"/>
                  <a:pt x="12" y="1508"/>
                  <a:pt x="6" y="1500"/>
                </a:cubicBezTo>
                <a:cubicBezTo>
                  <a:pt x="0" y="1492"/>
                  <a:pt x="21" y="1514"/>
                  <a:pt x="25" y="1518"/>
                </a:cubicBezTo>
              </a:path>
            </a:pathLst>
          </a:custGeom>
          <a:noFill/>
          <a:ln w="38100" cap="flat" cmpd="sng">
            <a:solidFill>
              <a:srgbClr val="FF0101"/>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5" name="Text Box 3"/>
          <p:cNvSpPr txBox="1">
            <a:spLocks noChangeArrowheads="1"/>
          </p:cNvSpPr>
          <p:nvPr/>
        </p:nvSpPr>
        <p:spPr bwMode="auto">
          <a:xfrm rot="5400000">
            <a:off x="2324100" y="27051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solidFill>
                  <a:srgbClr val="CC0000"/>
                </a:solidFill>
              </a:rPr>
              <a:t>Đông</a:t>
            </a:r>
          </a:p>
        </p:txBody>
      </p:sp>
      <p:sp>
        <p:nvSpPr>
          <p:cNvPr id="27" name="Text Box 4"/>
          <p:cNvSpPr txBox="1">
            <a:spLocks noChangeArrowheads="1"/>
          </p:cNvSpPr>
          <p:nvPr/>
        </p:nvSpPr>
        <p:spPr bwMode="auto">
          <a:xfrm>
            <a:off x="1600200" y="40386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solidFill>
                  <a:srgbClr val="CC0000"/>
                </a:solidFill>
              </a:rPr>
              <a:t>Nam</a:t>
            </a:r>
          </a:p>
        </p:txBody>
      </p:sp>
      <p:sp>
        <p:nvSpPr>
          <p:cNvPr id="29" name="Text Box 5"/>
          <p:cNvSpPr txBox="1">
            <a:spLocks noChangeArrowheads="1"/>
          </p:cNvSpPr>
          <p:nvPr/>
        </p:nvSpPr>
        <p:spPr bwMode="auto">
          <a:xfrm>
            <a:off x="609600" y="34290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solidFill>
                  <a:srgbClr val="CC0000"/>
                </a:solidFill>
              </a:rPr>
              <a:t>Tây nam</a:t>
            </a:r>
          </a:p>
        </p:txBody>
      </p:sp>
      <p:sp>
        <p:nvSpPr>
          <p:cNvPr id="28" name="TextBox 27"/>
          <p:cNvSpPr txBox="1"/>
          <p:nvPr/>
        </p:nvSpPr>
        <p:spPr>
          <a:xfrm>
            <a:off x="5508104" y="4147066"/>
            <a:ext cx="184731" cy="369332"/>
          </a:xfrm>
          <a:prstGeom prst="rect">
            <a:avLst/>
          </a:prstGeom>
          <a:noFill/>
        </p:spPr>
        <p:txBody>
          <a:bodyPr wrap="none" rtlCol="0">
            <a:spAutoFit/>
          </a:bodyPr>
          <a:lstStyle/>
          <a:p>
            <a:endParaRPr lang="vi-VN" dirty="0"/>
          </a:p>
        </p:txBody>
      </p:sp>
      <p:sp>
        <p:nvSpPr>
          <p:cNvPr id="31" name="Text Box 6"/>
          <p:cNvSpPr txBox="1">
            <a:spLocks noChangeArrowheads="1"/>
          </p:cNvSpPr>
          <p:nvPr/>
        </p:nvSpPr>
        <p:spPr bwMode="auto">
          <a:xfrm>
            <a:off x="5245100" y="2971800"/>
            <a:ext cx="3886200" cy="138499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spcBef>
                <a:spcPct val="50000"/>
              </a:spcBef>
            </a:pPr>
            <a:r>
              <a:rPr lang="en-US" sz="2800" b="1" dirty="0">
                <a:solidFill>
                  <a:srgbClr val="FF0000"/>
                </a:solidFill>
                <a:latin typeface="Times New Roman" pitchFamily="18" charset="0"/>
                <a:cs typeface="Times New Roman" pitchFamily="18" charset="0"/>
              </a:rPr>
              <a:t>Em có nhận xét gì về vị trí, giới hạn vùng biển nước ta?</a:t>
            </a:r>
          </a:p>
        </p:txBody>
      </p:sp>
      <p:sp>
        <p:nvSpPr>
          <p:cNvPr id="30" name="TextBox 29"/>
          <p:cNvSpPr txBox="1"/>
          <p:nvPr/>
        </p:nvSpPr>
        <p:spPr>
          <a:xfrm>
            <a:off x="3779912" y="1131888"/>
            <a:ext cx="184731" cy="369332"/>
          </a:xfrm>
          <a:prstGeom prst="rect">
            <a:avLst/>
          </a:prstGeom>
          <a:noFill/>
        </p:spPr>
        <p:txBody>
          <a:bodyPr wrap="none" rtlCol="0">
            <a:spAutoFit/>
          </a:bodyPr>
          <a:lstStyle/>
          <a:p>
            <a:endParaRPr lang="vi-VN" dirty="0"/>
          </a:p>
        </p:txBody>
      </p:sp>
      <p:sp>
        <p:nvSpPr>
          <p:cNvPr id="33" name="Freeform 10"/>
          <p:cNvSpPr>
            <a:spLocks/>
          </p:cNvSpPr>
          <p:nvPr/>
        </p:nvSpPr>
        <p:spPr bwMode="auto">
          <a:xfrm rot="476862">
            <a:off x="1260708" y="1170582"/>
            <a:ext cx="2622942" cy="3401428"/>
          </a:xfrm>
          <a:custGeom>
            <a:avLst/>
            <a:gdLst>
              <a:gd name="T0" fmla="*/ 774051 w 1976"/>
              <a:gd name="T1" fmla="*/ 0 h 2112"/>
              <a:gd name="T2" fmla="*/ 774051 w 1976"/>
              <a:gd name="T3" fmla="*/ 478415 h 2112"/>
              <a:gd name="T4" fmla="*/ 873928 w 1976"/>
              <a:gd name="T5" fmla="*/ 877094 h 2112"/>
              <a:gd name="T6" fmla="*/ 1423254 w 1976"/>
              <a:gd name="T7" fmla="*/ 956830 h 2112"/>
              <a:gd name="T8" fmla="*/ 1772826 w 1976"/>
              <a:gd name="T9" fmla="*/ 1355509 h 2112"/>
              <a:gd name="T10" fmla="*/ 2022519 w 1976"/>
              <a:gd name="T11" fmla="*/ 2471810 h 2112"/>
              <a:gd name="T12" fmla="*/ 1573071 w 1976"/>
              <a:gd name="T13" fmla="*/ 3269168 h 2112"/>
              <a:gd name="T14" fmla="*/ 823989 w 1976"/>
              <a:gd name="T15" fmla="*/ 3508375 h 2112"/>
              <a:gd name="T16" fmla="*/ 224724 w 1976"/>
              <a:gd name="T17" fmla="*/ 3269168 h 2112"/>
              <a:gd name="T18" fmla="*/ 24969 w 1976"/>
              <a:gd name="T19" fmla="*/ 2711017 h 2112"/>
              <a:gd name="T20" fmla="*/ 74908 w 1976"/>
              <a:gd name="T21" fmla="*/ 2471810 h 2112"/>
              <a:gd name="T22" fmla="*/ 274663 w 1976"/>
              <a:gd name="T23" fmla="*/ 2392074 h 2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76" h="2112">
                <a:moveTo>
                  <a:pt x="744" y="0"/>
                </a:moveTo>
                <a:cubicBezTo>
                  <a:pt x="736" y="100"/>
                  <a:pt x="728" y="200"/>
                  <a:pt x="744" y="288"/>
                </a:cubicBezTo>
                <a:cubicBezTo>
                  <a:pt x="760" y="376"/>
                  <a:pt x="736" y="480"/>
                  <a:pt x="840" y="528"/>
                </a:cubicBezTo>
                <a:cubicBezTo>
                  <a:pt x="944" y="576"/>
                  <a:pt x="1224" y="528"/>
                  <a:pt x="1368" y="576"/>
                </a:cubicBezTo>
                <a:cubicBezTo>
                  <a:pt x="1512" y="624"/>
                  <a:pt x="1608" y="664"/>
                  <a:pt x="1704" y="816"/>
                </a:cubicBezTo>
                <a:cubicBezTo>
                  <a:pt x="1800" y="968"/>
                  <a:pt x="1976" y="1296"/>
                  <a:pt x="1944" y="1488"/>
                </a:cubicBezTo>
                <a:cubicBezTo>
                  <a:pt x="1912" y="1680"/>
                  <a:pt x="1704" y="1864"/>
                  <a:pt x="1512" y="1968"/>
                </a:cubicBezTo>
                <a:cubicBezTo>
                  <a:pt x="1320" y="2072"/>
                  <a:pt x="1008" y="2112"/>
                  <a:pt x="792" y="2112"/>
                </a:cubicBezTo>
                <a:cubicBezTo>
                  <a:pt x="576" y="2112"/>
                  <a:pt x="344" y="2048"/>
                  <a:pt x="216" y="1968"/>
                </a:cubicBezTo>
                <a:cubicBezTo>
                  <a:pt x="88" y="1888"/>
                  <a:pt x="48" y="1712"/>
                  <a:pt x="24" y="1632"/>
                </a:cubicBezTo>
                <a:cubicBezTo>
                  <a:pt x="0" y="1552"/>
                  <a:pt x="32" y="1520"/>
                  <a:pt x="72" y="1488"/>
                </a:cubicBezTo>
                <a:cubicBezTo>
                  <a:pt x="112" y="1456"/>
                  <a:pt x="188" y="1448"/>
                  <a:pt x="264" y="1440"/>
                </a:cubicBezTo>
              </a:path>
            </a:pathLst>
          </a:custGeom>
          <a:noFill/>
          <a:ln w="25400" cap="flat" cmpd="sng">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p14="http://schemas.microsoft.com/office/powerpoint/2010/main" val="422733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6" repeatCount="indefinite"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strips(downRight)">
                                      <p:cBhvr>
                                        <p:cTn id="18" dur="20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Effect transition="in" filter="diamond(in)">
                                      <p:cBhvr>
                                        <p:cTn id="23" dur="2000"/>
                                        <p:tgtEl>
                                          <p:spTgt spid="2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nodeType="clickEffect">
                                  <p:stCondLst>
                                    <p:cond delay="0"/>
                                  </p:stCondLst>
                                  <p:childTnLst>
                                    <p:animRot by="21600000">
                                      <p:cBhvr>
                                        <p:cTn id="27" dur="2000" fill="hold"/>
                                        <p:tgtEl>
                                          <p:spTgt spid="25">
                                            <p:txEl>
                                              <p:pRg st="0" end="0"/>
                                            </p:txEl>
                                          </p:spTgt>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7">
                                            <p:txEl>
                                              <p:pRg st="0" end="0"/>
                                            </p:txEl>
                                          </p:spTgt>
                                        </p:tgtEl>
                                        <p:attrNameLst>
                                          <p:attrName>style.visibility</p:attrName>
                                        </p:attrNameLst>
                                      </p:cBhvr>
                                      <p:to>
                                        <p:strVal val="visible"/>
                                      </p:to>
                                    </p:set>
                                    <p:anim calcmode="lin" valueType="num">
                                      <p:cBhvr additive="base">
                                        <p:cTn id="32"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8" presetClass="emph" presetSubtype="0" fill="hold" nodeType="clickEffect">
                                  <p:stCondLst>
                                    <p:cond delay="0"/>
                                  </p:stCondLst>
                                  <p:childTnLst>
                                    <p:animRot by="21600000">
                                      <p:cBhvr>
                                        <p:cTn id="37" dur="2000" fill="hold"/>
                                        <p:tgtEl>
                                          <p:spTgt spid="27">
                                            <p:txEl>
                                              <p:pRg st="0" end="0"/>
                                            </p:txEl>
                                          </p:spTgt>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9">
                                            <p:txEl>
                                              <p:pRg st="0" end="0"/>
                                            </p:txEl>
                                          </p:spTgt>
                                        </p:tgtEl>
                                        <p:attrNameLst>
                                          <p:attrName>style.visibility</p:attrName>
                                        </p:attrNameLst>
                                      </p:cBhvr>
                                      <p:to>
                                        <p:strVal val="visible"/>
                                      </p:to>
                                    </p:set>
                                    <p:anim calcmode="lin" valueType="num">
                                      <p:cBhvr additive="base">
                                        <p:cTn id="42"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8" presetClass="emph" presetSubtype="0" fill="hold" nodeType="clickEffect">
                                  <p:stCondLst>
                                    <p:cond delay="0"/>
                                  </p:stCondLst>
                                  <p:childTnLst>
                                    <p:animRot by="21600000">
                                      <p:cBhvr>
                                        <p:cTn id="47" dur="2000" fill="hold"/>
                                        <p:tgtEl>
                                          <p:spTgt spid="29">
                                            <p:txEl>
                                              <p:pRg st="0" end="0"/>
                                            </p:txEl>
                                          </p:spTgt>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slide(fromBottom)">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9" repeatCount="indefinite"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strips(upLeft)">
                                      <p:cBhvr>
                                        <p:cTn id="57" dur="3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7" descr="2-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descr="2-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9" descr="2-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24000" y="2057400"/>
            <a:ext cx="3429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0" descr="2-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6381750"/>
            <a:ext cx="4572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1" descr="2-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381750"/>
            <a:ext cx="4572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2" descr="2-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315200" y="1905000"/>
            <a:ext cx="3276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3" descr="2-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343775" y="4600575"/>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4" descr="2-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00175" y="4752975"/>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2195736" y="1844824"/>
            <a:ext cx="4968552" cy="369332"/>
          </a:xfrm>
          <a:prstGeom prst="rect">
            <a:avLst/>
          </a:prstGeom>
          <a:noFill/>
        </p:spPr>
        <p:txBody>
          <a:bodyPr wrap="square" rtlCol="0">
            <a:spAutoFit/>
          </a:bodyPr>
          <a:lstStyle/>
          <a:p>
            <a:endParaRPr lang="vi-VN" dirty="0"/>
          </a:p>
        </p:txBody>
      </p:sp>
      <p:sp>
        <p:nvSpPr>
          <p:cNvPr id="18" name="TextBox 17"/>
          <p:cNvSpPr txBox="1"/>
          <p:nvPr/>
        </p:nvSpPr>
        <p:spPr>
          <a:xfrm>
            <a:off x="2348136" y="1997224"/>
            <a:ext cx="4968552" cy="369332"/>
          </a:xfrm>
          <a:prstGeom prst="rect">
            <a:avLst/>
          </a:prstGeom>
          <a:noFill/>
        </p:spPr>
        <p:txBody>
          <a:bodyPr wrap="square" rtlCol="0">
            <a:spAutoFit/>
          </a:bodyPr>
          <a:lstStyle/>
          <a:p>
            <a:endParaRPr lang="vi-VN" dirty="0"/>
          </a:p>
        </p:txBody>
      </p:sp>
      <p:sp>
        <p:nvSpPr>
          <p:cNvPr id="20" name="Rectangle 4"/>
          <p:cNvSpPr>
            <a:spLocks noChangeArrowheads="1"/>
          </p:cNvSpPr>
          <p:nvPr/>
        </p:nvSpPr>
        <p:spPr bwMode="auto">
          <a:xfrm>
            <a:off x="3615654" y="1136938"/>
            <a:ext cx="152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4000" b="1" u="sng" dirty="0">
                <a:solidFill>
                  <a:srgbClr val="FF0000"/>
                </a:solidFill>
                <a:effectLst>
                  <a:outerShdw blurRad="38100" dist="38100" dir="2700000" algn="tl">
                    <a:srgbClr val="C0C0C0"/>
                  </a:outerShdw>
                </a:effectLst>
                <a:latin typeface="Times New Roman" pitchFamily="18" charset="0"/>
                <a:cs typeface="Times New Roman" pitchFamily="18" charset="0"/>
              </a:rPr>
              <a:t>Địa lí</a:t>
            </a:r>
          </a:p>
        </p:txBody>
      </p:sp>
      <p:sp>
        <p:nvSpPr>
          <p:cNvPr id="5" name="TextBox 4"/>
          <p:cNvSpPr txBox="1"/>
          <p:nvPr/>
        </p:nvSpPr>
        <p:spPr>
          <a:xfrm>
            <a:off x="1043608" y="1798657"/>
            <a:ext cx="7056784" cy="830997"/>
          </a:xfrm>
          <a:prstGeom prst="rect">
            <a:avLst/>
          </a:prstGeom>
          <a:noFill/>
        </p:spPr>
        <p:txBody>
          <a:bodyPr wrap="square" rtlCol="0">
            <a:spAutoFit/>
          </a:bodyPr>
          <a:lstStyle/>
          <a:p>
            <a:r>
              <a:rPr lang="en-US" sz="4800" b="1" dirty="0">
                <a:solidFill>
                  <a:srgbClr val="002060"/>
                </a:solidFill>
                <a:latin typeface="Times New Roman" pitchFamily="18" charset="0"/>
                <a:cs typeface="Times New Roman" pitchFamily="18" charset="0"/>
              </a:rPr>
              <a:t>VÙNG BIỂN NƯỚC TA</a:t>
            </a:r>
            <a:endParaRPr lang="vi-VN" sz="4800" b="1" dirty="0">
              <a:solidFill>
                <a:srgbClr val="002060"/>
              </a:solidFill>
              <a:latin typeface="Times New Roman" pitchFamily="18" charset="0"/>
              <a:cs typeface="Times New Roman" pitchFamily="18" charset="0"/>
            </a:endParaRPr>
          </a:p>
        </p:txBody>
      </p:sp>
      <p:sp>
        <p:nvSpPr>
          <p:cNvPr id="23" name="Rectangle 4"/>
          <p:cNvSpPr>
            <a:spLocks noChangeArrowheads="1"/>
          </p:cNvSpPr>
          <p:nvPr/>
        </p:nvSpPr>
        <p:spPr bwMode="auto">
          <a:xfrm>
            <a:off x="489222" y="3699486"/>
            <a:ext cx="8273778" cy="2537825"/>
          </a:xfrm>
          <a:prstGeom prst="rect">
            <a:avLst/>
          </a:prstGeom>
          <a:solidFill>
            <a:srgbClr val="FFCCFF"/>
          </a:solidFill>
          <a:ln w="28575">
            <a:solidFill>
              <a:schemeClr val="folHlink"/>
            </a:solidFill>
            <a:miter lim="800000"/>
            <a:headEnd/>
            <a:tailEnd/>
          </a:ln>
        </p:spPr>
        <p:txBody>
          <a:bodyPr/>
          <a:lstStyle/>
          <a:p>
            <a:pPr marL="742950" lvl="1" indent="-285750" algn="l">
              <a:spcBef>
                <a:spcPct val="20000"/>
              </a:spcBef>
            </a:pPr>
            <a:r>
              <a:rPr lang="pt-BR" sz="4200" b="1" dirty="0">
                <a:solidFill>
                  <a:srgbClr val="0070C0"/>
                </a:solidFill>
                <a:latin typeface="Times New Roman" pitchFamily="18" charset="0"/>
              </a:rPr>
              <a:t>Vùng biển nước ta là một bộ phận của Biển Đông. Biển bao bọc phía đông, phía nam và tây nam phần đất liền nước ta.</a:t>
            </a:r>
          </a:p>
          <a:p>
            <a:pPr marL="742950" lvl="1" indent="-285750" algn="l">
              <a:spcBef>
                <a:spcPct val="20000"/>
              </a:spcBef>
            </a:pPr>
            <a:endParaRPr lang="en-US" sz="3200" dirty="0">
              <a:latin typeface="Times New Roman" pitchFamily="18" charset="0"/>
            </a:endParaRPr>
          </a:p>
        </p:txBody>
      </p:sp>
      <p:sp>
        <p:nvSpPr>
          <p:cNvPr id="7" name="TextBox 6"/>
          <p:cNvSpPr txBox="1"/>
          <p:nvPr/>
        </p:nvSpPr>
        <p:spPr>
          <a:xfrm>
            <a:off x="489222" y="2782054"/>
            <a:ext cx="7776864" cy="830997"/>
          </a:xfrm>
          <a:prstGeom prst="rect">
            <a:avLst/>
          </a:prstGeom>
          <a:noFill/>
        </p:spPr>
        <p:txBody>
          <a:bodyPr wrap="square" rtlCol="0">
            <a:spAutoFit/>
          </a:bodyPr>
          <a:lstStyle/>
          <a:p>
            <a:r>
              <a:rPr lang="vi-VN" sz="4800" b="1" dirty="0">
                <a:latin typeface="Times New Roman" pitchFamily="18" charset="0"/>
                <a:cs typeface="Times New Roman" pitchFamily="18" charset="0"/>
              </a:rPr>
              <a:t>1) Vị trí vùng biển nước ta</a:t>
            </a:r>
          </a:p>
        </p:txBody>
      </p:sp>
    </p:spTree>
    <p:extLst>
      <p:ext uri="{BB962C8B-B14F-4D97-AF65-F5344CB8AC3E}">
        <p14:creationId xmlns:p14="http://schemas.microsoft.com/office/powerpoint/2010/main" val="189361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iterate type="lt">
                                    <p:tmPct val="0"/>
                                  </p:iterate>
                                  <p:childTnLst>
                                    <p:set>
                                      <p:cBhvr>
                                        <p:cTn id="6" dur="1" fill="hold">
                                          <p:stCondLst>
                                            <p:cond delay="0"/>
                                          </p:stCondLst>
                                        </p:cTn>
                                        <p:tgtEl>
                                          <p:spTgt spid="23">
                                            <p:bg/>
                                          </p:spTgt>
                                        </p:tgtEl>
                                        <p:attrNameLst>
                                          <p:attrName>style.visibility</p:attrName>
                                        </p:attrNameLst>
                                      </p:cBhvr>
                                      <p:to>
                                        <p:strVal val="visible"/>
                                      </p:to>
                                    </p:set>
                                    <p:animEffect transition="in" filter="strips(downLeft)">
                                      <p:cBhvr>
                                        <p:cTn id="7" dur="500"/>
                                        <p:tgtEl>
                                          <p:spTgt spid="23">
                                            <p:bg/>
                                          </p:spTgt>
                                        </p:tgtEl>
                                      </p:cBhvr>
                                    </p:animEffect>
                                  </p:childTnLst>
                                </p:cTn>
                              </p:par>
                              <p:par>
                                <p:cTn id="8" presetID="18" presetClass="entr" presetSubtype="12" fill="hold" grpId="0" nodeType="withEffect">
                                  <p:stCondLst>
                                    <p:cond delay="0"/>
                                  </p:stCondLst>
                                  <p:iterate type="lt">
                                    <p:tmPct val="0"/>
                                  </p:iterate>
                                  <p:childTnLst>
                                    <p:set>
                                      <p:cBhvr>
                                        <p:cTn id="9" dur="1" fill="hold">
                                          <p:stCondLst>
                                            <p:cond delay="0"/>
                                          </p:stCondLst>
                                        </p:cTn>
                                        <p:tgtEl>
                                          <p:spTgt spid="23">
                                            <p:txEl>
                                              <p:pRg st="0" end="0"/>
                                            </p:txEl>
                                          </p:spTgt>
                                        </p:tgtEl>
                                        <p:attrNameLst>
                                          <p:attrName>style.visibility</p:attrName>
                                        </p:attrNameLst>
                                      </p:cBhvr>
                                      <p:to>
                                        <p:strVal val="visible"/>
                                      </p:to>
                                    </p:set>
                                    <p:animEffect transition="in" filter="strips(downLeft)">
                                      <p:cBhvr>
                                        <p:cTn id="10" dur="500"/>
                                        <p:tgtEl>
                                          <p:spTgt spid="23">
                                            <p:txEl>
                                              <p:pRg st="0" end="0"/>
                                            </p:txEl>
                                          </p:spTgt>
                                        </p:tgtEl>
                                      </p:cBhvr>
                                    </p:animEffect>
                                  </p:childTnLst>
                                </p:cTn>
                              </p:par>
                            </p:childTnLst>
                          </p:cTn>
                        </p:par>
                        <p:par>
                          <p:cTn id="11" fill="hold">
                            <p:stCondLst>
                              <p:cond delay="500"/>
                            </p:stCondLst>
                            <p:childTnLst>
                              <p:par>
                                <p:cTn id="12" presetID="20" presetClass="emph" presetSubtype="0" fill="hold" nodeType="afterEffect">
                                  <p:stCondLst>
                                    <p:cond delay="0"/>
                                  </p:stCondLst>
                                  <p:iterate type="lt">
                                    <p:tmPct val="10000"/>
                                  </p:iterate>
                                  <p:childTnLst>
                                    <p:set>
                                      <p:cBhvr override="childStyle">
                                        <p:cTn id="13" dur="500" autoRev="1" fill="hold"/>
                                        <p:tgtEl>
                                          <p:spTgt spid="23">
                                            <p:txEl>
                                              <p:pRg st="0" end="0"/>
                                            </p:txEl>
                                          </p:spTgt>
                                        </p:tgtEl>
                                        <p:attrNameLst>
                                          <p:attrName>style.color</p:attrName>
                                        </p:attrNameLst>
                                      </p:cBhvr>
                                      <p:to>
                                        <p:clrVal>
                                          <a:srgbClr val="0000FF"/>
                                        </p:clrVal>
                                      </p:to>
                                    </p:set>
                                    <p:set>
                                      <p:cBhvr>
                                        <p:cTn id="14" dur="500" autoRev="1" fill="hold"/>
                                        <p:tgtEl>
                                          <p:spTgt spid="23">
                                            <p:txEl>
                                              <p:pRg st="0" end="0"/>
                                            </p:txEl>
                                          </p:spTgt>
                                        </p:tgtEl>
                                        <p:attrNameLst>
                                          <p:attrName>fillcolor</p:attrName>
                                        </p:attrNameLst>
                                      </p:cBhvr>
                                      <p:to>
                                        <p:clrVal>
                                          <a:srgbClr val="0000FF"/>
                                        </p:clrVal>
                                      </p:to>
                                    </p:set>
                                    <p:set>
                                      <p:cBhvr>
                                        <p:cTn id="15" dur="500" autoRev="1" fill="hold"/>
                                        <p:tgtEl>
                                          <p:spTgt spid="2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2" descr="lúa"/>
          <p:cNvPicPr>
            <a:picLocks noChangeAspect="1" noChangeArrowheads="1"/>
          </p:cNvPicPr>
          <p:nvPr/>
        </p:nvPicPr>
        <p:blipFill>
          <a:blip r:embed="rId2"/>
          <a:srcRect l="5000" t="4256" r="5000" b="4256"/>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1043608" y="4653136"/>
            <a:ext cx="184731" cy="369332"/>
          </a:xfrm>
          <a:prstGeom prst="rect">
            <a:avLst/>
          </a:prstGeom>
          <a:noFill/>
        </p:spPr>
        <p:txBody>
          <a:bodyPr wrap="none" rtlCol="0">
            <a:spAutoFit/>
          </a:bodyPr>
          <a:lstStyle/>
          <a:p>
            <a:endParaRPr lang="vi-VN" dirty="0"/>
          </a:p>
        </p:txBody>
      </p:sp>
      <p:sp>
        <p:nvSpPr>
          <p:cNvPr id="6" name="Text Box 6"/>
          <p:cNvSpPr txBox="1">
            <a:spLocks noChangeArrowheads="1"/>
          </p:cNvSpPr>
          <p:nvPr/>
        </p:nvSpPr>
        <p:spPr bwMode="auto">
          <a:xfrm>
            <a:off x="1135973" y="3231758"/>
            <a:ext cx="7396466" cy="2516073"/>
          </a:xfrm>
          <a:prstGeom prst="rect">
            <a:avLst/>
          </a:prstGeom>
          <a:gradFill rotWithShape="1">
            <a:gsLst>
              <a:gs pos="0">
                <a:srgbClr val="99FF66"/>
              </a:gs>
              <a:gs pos="50000">
                <a:srgbClr val="FF99CC"/>
              </a:gs>
              <a:gs pos="100000">
                <a:srgbClr val="99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500" b="1" dirty="0">
                <a:solidFill>
                  <a:srgbClr val="010199"/>
                </a:solidFill>
                <a:latin typeface="Times New Roman" pitchFamily="18" charset="0"/>
                <a:cs typeface="Times New Roman" pitchFamily="18" charset="0"/>
              </a:rPr>
              <a:t>1. Vùng biển nước ta có đặc điểm gì ?</a:t>
            </a:r>
          </a:p>
          <a:p>
            <a:pPr>
              <a:spcBef>
                <a:spcPct val="50000"/>
              </a:spcBef>
            </a:pPr>
            <a:r>
              <a:rPr lang="en-US" sz="3500" b="1" dirty="0">
                <a:solidFill>
                  <a:srgbClr val="010199"/>
                </a:solidFill>
                <a:latin typeface="Times New Roman" pitchFamily="18" charset="0"/>
                <a:cs typeface="Times New Roman" pitchFamily="18" charset="0"/>
              </a:rPr>
              <a:t>2. Mỗi đặc điểm của biển có ảnh hưởng gì đến đời sống và sản xuất của con người?</a:t>
            </a:r>
          </a:p>
        </p:txBody>
      </p:sp>
      <p:sp>
        <p:nvSpPr>
          <p:cNvPr id="8" name="AutoShape 4"/>
          <p:cNvSpPr>
            <a:spLocks noChangeArrowheads="1"/>
          </p:cNvSpPr>
          <p:nvPr/>
        </p:nvSpPr>
        <p:spPr bwMode="auto">
          <a:xfrm>
            <a:off x="4977758" y="337302"/>
            <a:ext cx="3554681" cy="2664296"/>
          </a:xfrm>
          <a:prstGeom prst="cloudCallout">
            <a:avLst>
              <a:gd name="adj1" fmla="val -14287"/>
              <a:gd name="adj2" fmla="val 60019"/>
            </a:avLst>
          </a:prstGeom>
          <a:gradFill rotWithShape="1">
            <a:gsLst>
              <a:gs pos="0">
                <a:srgbClr val="FF33CC"/>
              </a:gs>
              <a:gs pos="50000">
                <a:schemeClr val="accent1"/>
              </a:gs>
              <a:gs pos="100000">
                <a:srgbClr val="FF33CC"/>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3600" b="1" dirty="0">
                <a:solidFill>
                  <a:schemeClr val="bg1"/>
                </a:solidFill>
                <a:latin typeface="Times New Roman" pitchFamily="18" charset="0"/>
                <a:cs typeface="Times New Roman" pitchFamily="18" charset="0"/>
              </a:rPr>
              <a:t>Thảo</a:t>
            </a:r>
          </a:p>
          <a:p>
            <a:pPr algn="ctr"/>
            <a:r>
              <a:rPr lang="en-US" sz="3600" b="1" dirty="0">
                <a:solidFill>
                  <a:schemeClr val="bg1"/>
                </a:solidFill>
                <a:latin typeface="Times New Roman" pitchFamily="18" charset="0"/>
                <a:cs typeface="Times New Roman" pitchFamily="18" charset="0"/>
              </a:rPr>
              <a:t>luận</a:t>
            </a:r>
          </a:p>
          <a:p>
            <a:pPr algn="ctr"/>
            <a:r>
              <a:rPr lang="en-US" sz="3600" b="1" dirty="0">
                <a:solidFill>
                  <a:schemeClr val="bg1"/>
                </a:solidFill>
                <a:latin typeface="Times New Roman" pitchFamily="18" charset="0"/>
                <a:cs typeface="Times New Roman" pitchFamily="18" charset="0"/>
              </a:rPr>
              <a:t>nhóm</a:t>
            </a:r>
          </a:p>
          <a:p>
            <a:pPr algn="ctr"/>
            <a:r>
              <a:rPr lang="en-US" sz="3600" b="1" dirty="0">
                <a:solidFill>
                  <a:schemeClr val="bg1"/>
                </a:solidFill>
                <a:latin typeface="Times New Roman" pitchFamily="18" charset="0"/>
                <a:cs typeface="Times New Roman" pitchFamily="18" charset="0"/>
              </a:rPr>
              <a:t>4</a:t>
            </a:r>
          </a:p>
        </p:txBody>
      </p:sp>
      <p:sp>
        <p:nvSpPr>
          <p:cNvPr id="9" name="WordArt 14" descr="Picture3">
            <a:extLst>
              <a:ext uri="{FF2B5EF4-FFF2-40B4-BE49-F238E27FC236}">
                <a16:creationId xmlns:a16="http://schemas.microsoft.com/office/drawing/2014/main" id="{EA0172FF-8A25-462D-9C31-DDFEF5DD742F}"/>
              </a:ext>
            </a:extLst>
          </p:cNvPr>
          <p:cNvSpPr>
            <a:spLocks noChangeArrowheads="1" noChangeShapeType="1" noTextEdit="1"/>
          </p:cNvSpPr>
          <p:nvPr/>
        </p:nvSpPr>
        <p:spPr bwMode="auto">
          <a:xfrm>
            <a:off x="685800" y="548680"/>
            <a:ext cx="7620000" cy="30480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99"/>
              </a:extrusionClr>
            </a:sp3d>
          </a:bodyPr>
          <a:lstStyle/>
          <a:p>
            <a:pPr algn="ctr"/>
            <a:r>
              <a:rPr lang="vi-VN" sz="3600" u="sng" kern="10" dirty="0">
                <a:ln w="9525">
                  <a:round/>
                  <a:headEnd/>
                  <a:tailEnd/>
                </a:ln>
                <a:blipFill dpi="0" rotWithShape="0">
                  <a:blip r:embed="rId3"/>
                  <a:srcRect/>
                  <a:stretch>
                    <a:fillRect/>
                  </a:stretch>
                </a:blipFill>
                <a:latin typeface="Times New Roman"/>
                <a:cs typeface="Times New Roman"/>
              </a:rPr>
              <a:t>Hoạt động 2</a:t>
            </a:r>
            <a:r>
              <a:rPr lang="vi-VN" sz="3600" kern="10" dirty="0">
                <a:ln w="9525">
                  <a:round/>
                  <a:headEnd/>
                  <a:tailEnd/>
                </a:ln>
                <a:blipFill dpi="0" rotWithShape="0">
                  <a:blip r:embed="rId3"/>
                  <a:srcRect/>
                  <a:stretch>
                    <a:fillRect/>
                  </a:stretch>
                </a:blipFill>
                <a:latin typeface="Times New Roman"/>
                <a:cs typeface="Times New Roman"/>
              </a:rPr>
              <a:t>:</a:t>
            </a:r>
          </a:p>
          <a:p>
            <a:pPr algn="ctr"/>
            <a:r>
              <a:rPr lang="vi-VN" sz="3600" b="1" kern="10" dirty="0">
                <a:ln w="9525">
                  <a:round/>
                  <a:headEnd/>
                  <a:tailEnd/>
                </a:ln>
                <a:blipFill dpi="0" rotWithShape="0">
                  <a:blip r:embed="rId3"/>
                  <a:srcRect/>
                  <a:stretch>
                    <a:fillRect/>
                  </a:stretch>
                </a:blipFill>
                <a:latin typeface="Times New Roman"/>
                <a:cs typeface="Times New Roman"/>
              </a:rPr>
              <a:t>Đặc điểm của vùng biển nước ta</a:t>
            </a:r>
          </a:p>
        </p:txBody>
      </p:sp>
    </p:spTree>
    <p:extLst>
      <p:ext uri="{BB962C8B-B14F-4D97-AF65-F5344CB8AC3E}">
        <p14:creationId xmlns:p14="http://schemas.microsoft.com/office/powerpoint/2010/main" val="341893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3" name="Text Box 11"/>
          <p:cNvSpPr txBox="1">
            <a:spLocks noChangeArrowheads="1"/>
          </p:cNvSpPr>
          <p:nvPr/>
        </p:nvSpPr>
        <p:spPr bwMode="auto">
          <a:xfrm>
            <a:off x="0" y="2114550"/>
            <a:ext cx="4343400" cy="1025525"/>
          </a:xfrm>
          <a:prstGeom prst="rect">
            <a:avLst/>
          </a:prstGeom>
          <a:solidFill>
            <a:srgbClr val="66FFFF"/>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800" b="1" i="1" dirty="0">
                <a:solidFill>
                  <a:srgbClr val="FF0000"/>
                </a:solidFill>
                <a:latin typeface="Times New Roman" pitchFamily="18" charset="0"/>
                <a:cs typeface="Times New Roman" pitchFamily="18" charset="0"/>
              </a:rPr>
              <a:t>Đặc điểm của vùng biển nước ta</a:t>
            </a:r>
            <a:r>
              <a:rPr lang="en-US" sz="3200" b="1" i="1" dirty="0">
                <a:solidFill>
                  <a:srgbClr val="FF0000"/>
                </a:solidFill>
                <a:latin typeface="Times New Roman" pitchFamily="18" charset="0"/>
                <a:cs typeface="Times New Roman" pitchFamily="18" charset="0"/>
              </a:rPr>
              <a:t>.</a:t>
            </a:r>
          </a:p>
        </p:txBody>
      </p:sp>
      <p:sp>
        <p:nvSpPr>
          <p:cNvPr id="95244" name="Text Box 12"/>
          <p:cNvSpPr txBox="1">
            <a:spLocks noChangeArrowheads="1"/>
          </p:cNvSpPr>
          <p:nvPr/>
        </p:nvSpPr>
        <p:spPr bwMode="auto">
          <a:xfrm>
            <a:off x="0" y="3200400"/>
            <a:ext cx="4343400" cy="984250"/>
          </a:xfrm>
          <a:prstGeom prst="rect">
            <a:avLst/>
          </a:prstGeom>
          <a:solidFill>
            <a:schemeClr val="accent1"/>
          </a:solidFill>
          <a:ln w="38100" cmpd="dbl">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a:solidFill>
                  <a:srgbClr val="0000FF"/>
                </a:solidFill>
                <a:latin typeface="Times New Roman" pitchFamily="18" charset="0"/>
              </a:rPr>
              <a:t>Nước biển không bao giờ đóng băng. </a:t>
            </a:r>
          </a:p>
        </p:txBody>
      </p:sp>
      <p:sp>
        <p:nvSpPr>
          <p:cNvPr id="95245" name="Text Box 13"/>
          <p:cNvSpPr txBox="1">
            <a:spLocks noChangeArrowheads="1"/>
          </p:cNvSpPr>
          <p:nvPr/>
        </p:nvSpPr>
        <p:spPr bwMode="auto">
          <a:xfrm>
            <a:off x="0" y="4248150"/>
            <a:ext cx="4343400" cy="984250"/>
          </a:xfrm>
          <a:prstGeom prst="rect">
            <a:avLst/>
          </a:prstGeom>
          <a:solidFill>
            <a:schemeClr val="accent1"/>
          </a:solidFill>
          <a:ln w="38100" cmpd="dbl">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dirty="0">
                <a:solidFill>
                  <a:srgbClr val="0000FF"/>
                </a:solidFill>
                <a:latin typeface="Times New Roman" pitchFamily="18" charset="0"/>
              </a:rPr>
              <a:t>Miền Bắc và miền Trung hay có bão.</a:t>
            </a:r>
          </a:p>
        </p:txBody>
      </p:sp>
      <p:sp>
        <p:nvSpPr>
          <p:cNvPr id="95246" name="Text Box 14"/>
          <p:cNvSpPr txBox="1">
            <a:spLocks noChangeArrowheads="1"/>
          </p:cNvSpPr>
          <p:nvPr/>
        </p:nvSpPr>
        <p:spPr bwMode="auto">
          <a:xfrm>
            <a:off x="12700" y="5319713"/>
            <a:ext cx="4343400" cy="1411287"/>
          </a:xfrm>
          <a:prstGeom prst="rect">
            <a:avLst/>
          </a:prstGeom>
          <a:solidFill>
            <a:schemeClr val="accent1"/>
          </a:solidFill>
          <a:ln w="38100" cmpd="dbl">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dirty="0">
                <a:solidFill>
                  <a:srgbClr val="0000FF"/>
                </a:solidFill>
                <a:latin typeface="Times New Roman" pitchFamily="18" charset="0"/>
              </a:rPr>
              <a:t>Hằng ngày nước  biển có lúc dâng lên, có lúc hạ xuống, đó là thuỷ triều.</a:t>
            </a:r>
          </a:p>
        </p:txBody>
      </p:sp>
      <p:sp>
        <p:nvSpPr>
          <p:cNvPr id="95247" name="Text Box 15"/>
          <p:cNvSpPr txBox="1">
            <a:spLocks noChangeArrowheads="1"/>
          </p:cNvSpPr>
          <p:nvPr/>
        </p:nvSpPr>
        <p:spPr bwMode="auto">
          <a:xfrm>
            <a:off x="4391025" y="2108200"/>
            <a:ext cx="4724400" cy="1025525"/>
          </a:xfrm>
          <a:prstGeom prst="rect">
            <a:avLst/>
          </a:prstGeom>
          <a:solidFill>
            <a:srgbClr val="66FFFF"/>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800" b="1" i="1" dirty="0">
                <a:solidFill>
                  <a:srgbClr val="FF0000"/>
                </a:solidFill>
                <a:latin typeface="Times New Roman" pitchFamily="18" charset="0"/>
                <a:cs typeface="Times New Roman" pitchFamily="18" charset="0"/>
              </a:rPr>
              <a:t>Ảnh hưởng của biển đến đời sống và sản xuất</a:t>
            </a:r>
            <a:r>
              <a:rPr lang="en-US" sz="2800" b="1" dirty="0">
                <a:solidFill>
                  <a:srgbClr val="FF0000"/>
                </a:solidFill>
                <a:latin typeface="Times New Roman" pitchFamily="18" charset="0"/>
                <a:cs typeface="Times New Roman" pitchFamily="18" charset="0"/>
              </a:rPr>
              <a:t>.</a:t>
            </a:r>
            <a:r>
              <a:rPr lang="en-US" sz="3200" b="1" dirty="0">
                <a:solidFill>
                  <a:srgbClr val="FF0000"/>
                </a:solidFill>
                <a:latin typeface="Times New Roman" pitchFamily="18" charset="0"/>
                <a:cs typeface="Times New Roman" pitchFamily="18" charset="0"/>
              </a:rPr>
              <a:t> </a:t>
            </a:r>
          </a:p>
        </p:txBody>
      </p:sp>
      <p:sp>
        <p:nvSpPr>
          <p:cNvPr id="95248" name="Rectangle 16"/>
          <p:cNvSpPr>
            <a:spLocks noChangeArrowheads="1"/>
          </p:cNvSpPr>
          <p:nvPr/>
        </p:nvSpPr>
        <p:spPr bwMode="auto">
          <a:xfrm>
            <a:off x="4391025" y="3187700"/>
            <a:ext cx="4724400" cy="990600"/>
          </a:xfrm>
          <a:prstGeom prst="rect">
            <a:avLst/>
          </a:prstGeom>
          <a:solidFill>
            <a:schemeClr val="accent1"/>
          </a:solidFill>
          <a:ln w="38100" cmpd="dbl">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5249" name="Rectangle 17"/>
          <p:cNvSpPr>
            <a:spLocks noChangeArrowheads="1"/>
          </p:cNvSpPr>
          <p:nvPr/>
        </p:nvSpPr>
        <p:spPr bwMode="auto">
          <a:xfrm>
            <a:off x="4389438" y="4235450"/>
            <a:ext cx="4724400" cy="990600"/>
          </a:xfrm>
          <a:prstGeom prst="rect">
            <a:avLst/>
          </a:prstGeom>
          <a:solidFill>
            <a:schemeClr val="accent1"/>
          </a:solidFill>
          <a:ln w="38100" cmpd="dbl">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5250" name="Rectangle 18"/>
          <p:cNvSpPr>
            <a:spLocks noChangeArrowheads="1"/>
          </p:cNvSpPr>
          <p:nvPr/>
        </p:nvSpPr>
        <p:spPr bwMode="auto">
          <a:xfrm>
            <a:off x="4405313" y="5316538"/>
            <a:ext cx="4724400" cy="1400175"/>
          </a:xfrm>
          <a:prstGeom prst="rect">
            <a:avLst/>
          </a:prstGeom>
          <a:solidFill>
            <a:schemeClr val="accent1"/>
          </a:solidFill>
          <a:ln w="38100" cmpd="dbl">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5251" name="Rectangle 19"/>
          <p:cNvSpPr>
            <a:spLocks noChangeArrowheads="1"/>
          </p:cNvSpPr>
          <p:nvPr/>
        </p:nvSpPr>
        <p:spPr bwMode="auto">
          <a:xfrm>
            <a:off x="4451350" y="3205163"/>
            <a:ext cx="41592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dirty="0">
                <a:solidFill>
                  <a:srgbClr val="003300"/>
                </a:solidFill>
                <a:latin typeface="Times New Roman" pitchFamily="18" charset="0"/>
              </a:rPr>
              <a:t>Thuận lợi cho giao thông và đánh bắt hải sản.</a:t>
            </a:r>
          </a:p>
        </p:txBody>
      </p:sp>
      <p:sp>
        <p:nvSpPr>
          <p:cNvPr id="12307" name="Rectangle 19"/>
          <p:cNvSpPr>
            <a:spLocks noChangeArrowheads="1"/>
          </p:cNvSpPr>
          <p:nvPr/>
        </p:nvSpPr>
        <p:spPr bwMode="auto">
          <a:xfrm>
            <a:off x="0" y="3213100"/>
            <a:ext cx="4267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dirty="0">
                <a:solidFill>
                  <a:srgbClr val="003300"/>
                </a:solidFill>
                <a:latin typeface="Times New Roman" pitchFamily="18" charset="0"/>
                <a:cs typeface="Times New Roman" pitchFamily="18" charset="0"/>
              </a:rPr>
              <a:t>Nước biển không bao giờ đóng băng.</a:t>
            </a:r>
            <a:r>
              <a:rPr lang="en-US" dirty="0">
                <a:solidFill>
                  <a:srgbClr val="003300"/>
                </a:solidFill>
                <a:latin typeface="Times New Roman" pitchFamily="18" charset="0"/>
                <a:cs typeface="Times New Roman" pitchFamily="18" charset="0"/>
              </a:rPr>
              <a:t> </a:t>
            </a:r>
          </a:p>
        </p:txBody>
      </p:sp>
      <p:sp>
        <p:nvSpPr>
          <p:cNvPr id="12309" name="Rectangle 21"/>
          <p:cNvSpPr>
            <a:spLocks noChangeArrowheads="1"/>
          </p:cNvSpPr>
          <p:nvPr/>
        </p:nvSpPr>
        <p:spPr bwMode="auto">
          <a:xfrm>
            <a:off x="3505200" y="378736"/>
            <a:ext cx="152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3200" b="1" u="sng" dirty="0">
                <a:solidFill>
                  <a:srgbClr val="FF0000"/>
                </a:solidFill>
                <a:effectLst>
                  <a:outerShdw blurRad="38100" dist="38100" dir="2700000" algn="tl">
                    <a:srgbClr val="C0C0C0"/>
                  </a:outerShdw>
                </a:effectLst>
                <a:latin typeface="Times New Roman" pitchFamily="18" charset="0"/>
                <a:cs typeface="Times New Roman" pitchFamily="18" charset="0"/>
              </a:rPr>
              <a:t>Địa lí</a:t>
            </a:r>
          </a:p>
        </p:txBody>
      </p:sp>
      <p:sp>
        <p:nvSpPr>
          <p:cNvPr id="12310" name="Rectangle 22"/>
          <p:cNvSpPr>
            <a:spLocks noChangeArrowheads="1"/>
          </p:cNvSpPr>
          <p:nvPr/>
        </p:nvSpPr>
        <p:spPr bwMode="auto">
          <a:xfrm>
            <a:off x="1979712" y="939800"/>
            <a:ext cx="477192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4000" b="1" dirty="0">
                <a:solidFill>
                  <a:srgbClr val="FF0000"/>
                </a:solidFill>
                <a:effectLst>
                  <a:outerShdw blurRad="38100" dist="38100" dir="2700000" algn="tl">
                    <a:srgbClr val="C0C0C0"/>
                  </a:outerShdw>
                </a:effectLst>
                <a:latin typeface="Times New Roman" pitchFamily="18" charset="0"/>
                <a:cs typeface="Times New Roman" pitchFamily="18" charset="0"/>
              </a:rPr>
              <a:t>Vùng biển nước ta</a:t>
            </a:r>
          </a:p>
        </p:txBody>
      </p:sp>
      <p:sp>
        <p:nvSpPr>
          <p:cNvPr id="87042" name="Text Box 2"/>
          <p:cNvSpPr txBox="1">
            <a:spLocks noChangeArrowheads="1"/>
          </p:cNvSpPr>
          <p:nvPr/>
        </p:nvSpPr>
        <p:spPr bwMode="auto">
          <a:xfrm>
            <a:off x="254000" y="1587500"/>
            <a:ext cx="7918400" cy="646331"/>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38100" cmpd="dbl">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600" b="1" dirty="0">
                <a:solidFill>
                  <a:srgbClr val="0000CC"/>
                </a:solidFill>
                <a:effectLst>
                  <a:outerShdw blurRad="38100" dist="38100" dir="2700000" algn="tl">
                    <a:srgbClr val="C0C0C0"/>
                  </a:outerShdw>
                </a:effectLst>
                <a:latin typeface="Times New Roman" pitchFamily="18" charset="0"/>
                <a:cs typeface="Times New Roman" pitchFamily="18" charset="0"/>
              </a:rPr>
              <a:t>2. </a:t>
            </a:r>
            <a:r>
              <a:rPr lang="en-US" sz="3600" b="1" u="sng" dirty="0">
                <a:solidFill>
                  <a:srgbClr val="0000CC"/>
                </a:solidFill>
                <a:effectLst>
                  <a:outerShdw blurRad="38100" dist="38100" dir="2700000" algn="tl">
                    <a:srgbClr val="C0C0C0"/>
                  </a:outerShdw>
                </a:effectLst>
                <a:latin typeface="Times New Roman" pitchFamily="18" charset="0"/>
                <a:cs typeface="Times New Roman" pitchFamily="18" charset="0"/>
              </a:rPr>
              <a:t>Đặc điểm của vùng biển nước ta</a:t>
            </a:r>
            <a:r>
              <a:rPr lang="en-US" sz="3600" b="1" dirty="0">
                <a:solidFill>
                  <a:srgbClr val="0000CC"/>
                </a:solidFill>
                <a:effectLst>
                  <a:outerShdw blurRad="38100" dist="38100" dir="2700000" algn="tl">
                    <a:srgbClr val="C0C0C0"/>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2878352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5244"/>
                                        </p:tgtEl>
                                        <p:attrNameLst>
                                          <p:attrName>style.visibility</p:attrName>
                                        </p:attrNameLst>
                                      </p:cBhvr>
                                      <p:to>
                                        <p:strVal val="visible"/>
                                      </p:to>
                                    </p:set>
                                    <p:animEffect transition="in" filter="fade">
                                      <p:cBhvr>
                                        <p:cTn id="7" dur="2000"/>
                                        <p:tgtEl>
                                          <p:spTgt spid="95244"/>
                                        </p:tgtEl>
                                      </p:cBhvr>
                                    </p:animEffect>
                                  </p:childTnLst>
                                </p:cTn>
                              </p:par>
                              <p:par>
                                <p:cTn id="8" presetID="10" presetClass="entr" presetSubtype="0" fill="hold" nodeType="withEffect">
                                  <p:stCondLst>
                                    <p:cond delay="0"/>
                                  </p:stCondLst>
                                  <p:childTnLst>
                                    <p:set>
                                      <p:cBhvr>
                                        <p:cTn id="9" dur="1" fill="hold">
                                          <p:stCondLst>
                                            <p:cond delay="0"/>
                                          </p:stCondLst>
                                        </p:cTn>
                                        <p:tgtEl>
                                          <p:spTgt spid="95247"/>
                                        </p:tgtEl>
                                        <p:attrNameLst>
                                          <p:attrName>style.visibility</p:attrName>
                                        </p:attrNameLst>
                                      </p:cBhvr>
                                      <p:to>
                                        <p:strVal val="visible"/>
                                      </p:to>
                                    </p:set>
                                    <p:animEffect transition="in" filter="fade">
                                      <p:cBhvr>
                                        <p:cTn id="10" dur="2000"/>
                                        <p:tgtEl>
                                          <p:spTgt spid="952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5248"/>
                                        </p:tgtEl>
                                        <p:attrNameLst>
                                          <p:attrName>style.visibility</p:attrName>
                                        </p:attrNameLst>
                                      </p:cBhvr>
                                      <p:to>
                                        <p:strVal val="visible"/>
                                      </p:to>
                                    </p:set>
                                    <p:animEffect transition="in" filter="fade">
                                      <p:cBhvr>
                                        <p:cTn id="13" dur="2000"/>
                                        <p:tgtEl>
                                          <p:spTgt spid="952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5249"/>
                                        </p:tgtEl>
                                        <p:attrNameLst>
                                          <p:attrName>style.visibility</p:attrName>
                                        </p:attrNameLst>
                                      </p:cBhvr>
                                      <p:to>
                                        <p:strVal val="visible"/>
                                      </p:to>
                                    </p:set>
                                    <p:animEffect transition="in" filter="fade">
                                      <p:cBhvr>
                                        <p:cTn id="16" dur="2000"/>
                                        <p:tgtEl>
                                          <p:spTgt spid="9524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5250"/>
                                        </p:tgtEl>
                                        <p:attrNameLst>
                                          <p:attrName>style.visibility</p:attrName>
                                        </p:attrNameLst>
                                      </p:cBhvr>
                                      <p:to>
                                        <p:strVal val="visible"/>
                                      </p:to>
                                    </p:set>
                                    <p:animEffect transition="in" filter="fade">
                                      <p:cBhvr>
                                        <p:cTn id="19" dur="2000"/>
                                        <p:tgtEl>
                                          <p:spTgt spid="95250"/>
                                        </p:tgtEl>
                                      </p:cBhvr>
                                    </p:animEffect>
                                  </p:childTnLst>
                                </p:cTn>
                              </p:par>
                              <p:par>
                                <p:cTn id="20" presetID="10" presetClass="entr" presetSubtype="0" fill="hold" nodeType="withEffect">
                                  <p:stCondLst>
                                    <p:cond delay="0"/>
                                  </p:stCondLst>
                                  <p:childTnLst>
                                    <p:set>
                                      <p:cBhvr>
                                        <p:cTn id="21" dur="1" fill="hold">
                                          <p:stCondLst>
                                            <p:cond delay="0"/>
                                          </p:stCondLst>
                                        </p:cTn>
                                        <p:tgtEl>
                                          <p:spTgt spid="95246"/>
                                        </p:tgtEl>
                                        <p:attrNameLst>
                                          <p:attrName>style.visibility</p:attrName>
                                        </p:attrNameLst>
                                      </p:cBhvr>
                                      <p:to>
                                        <p:strVal val="visible"/>
                                      </p:to>
                                    </p:set>
                                    <p:animEffect transition="in" filter="fade">
                                      <p:cBhvr>
                                        <p:cTn id="22" dur="2000"/>
                                        <p:tgtEl>
                                          <p:spTgt spid="95246"/>
                                        </p:tgtEl>
                                      </p:cBhvr>
                                    </p:animEffect>
                                  </p:childTnLst>
                                </p:cTn>
                              </p:par>
                              <p:par>
                                <p:cTn id="23" presetID="10" presetClass="entr" presetSubtype="0" fill="hold" nodeType="withEffect">
                                  <p:stCondLst>
                                    <p:cond delay="0"/>
                                  </p:stCondLst>
                                  <p:childTnLst>
                                    <p:set>
                                      <p:cBhvr>
                                        <p:cTn id="24" dur="1" fill="hold">
                                          <p:stCondLst>
                                            <p:cond delay="0"/>
                                          </p:stCondLst>
                                        </p:cTn>
                                        <p:tgtEl>
                                          <p:spTgt spid="95245"/>
                                        </p:tgtEl>
                                        <p:attrNameLst>
                                          <p:attrName>style.visibility</p:attrName>
                                        </p:attrNameLst>
                                      </p:cBhvr>
                                      <p:to>
                                        <p:strVal val="visible"/>
                                      </p:to>
                                    </p:set>
                                    <p:animEffect transition="in" filter="fade">
                                      <p:cBhvr>
                                        <p:cTn id="25" dur="2000"/>
                                        <p:tgtEl>
                                          <p:spTgt spid="9524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5243"/>
                                        </p:tgtEl>
                                        <p:attrNameLst>
                                          <p:attrName>style.visibility</p:attrName>
                                        </p:attrNameLst>
                                      </p:cBhvr>
                                      <p:to>
                                        <p:strVal val="visible"/>
                                      </p:to>
                                    </p:set>
                                    <p:animEffect transition="in" filter="fade">
                                      <p:cBhvr>
                                        <p:cTn id="28" dur="2000"/>
                                        <p:tgtEl>
                                          <p:spTgt spid="9524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95244">
                                            <p:txEl>
                                              <p:pRg st="0" end="0"/>
                                            </p:txEl>
                                          </p:spTgt>
                                        </p:tgtEl>
                                        <p:attrNameLst>
                                          <p:attrName>style.visibility</p:attrName>
                                        </p:attrNameLst>
                                      </p:cBhvr>
                                      <p:to>
                                        <p:strVal val="visible"/>
                                      </p:to>
                                    </p:set>
                                    <p:anim calcmode="discrete" valueType="clr">
                                      <p:cBhvr override="childStyle">
                                        <p:cTn id="33" dur="80"/>
                                        <p:tgtEl>
                                          <p:spTgt spid="9524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95244">
                                            <p:txEl>
                                              <p:pRg st="0" end="0"/>
                                            </p:txEl>
                                          </p:spTgt>
                                        </p:tgtEl>
                                        <p:attrNameLst>
                                          <p:attrName>fillcolor</p:attrName>
                                        </p:attrNameLst>
                                      </p:cBhvr>
                                      <p:tavLst>
                                        <p:tav tm="0">
                                          <p:val>
                                            <p:clrVal>
                                              <a:schemeClr val="accent2"/>
                                            </p:clrVal>
                                          </p:val>
                                        </p:tav>
                                        <p:tav tm="50000">
                                          <p:val>
                                            <p:clrVal>
                                              <a:schemeClr val="hlink"/>
                                            </p:clrVal>
                                          </p:val>
                                        </p:tav>
                                      </p:tavLst>
                                    </p:anim>
                                    <p:set>
                                      <p:cBhvr>
                                        <p:cTn id="35" dur="80"/>
                                        <p:tgtEl>
                                          <p:spTgt spid="95244">
                                            <p:txEl>
                                              <p:pRg st="0" end="0"/>
                                            </p:txEl>
                                          </p:spTgt>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95245">
                                            <p:txEl>
                                              <p:pRg st="0" end="0"/>
                                            </p:txEl>
                                          </p:spTgt>
                                        </p:tgtEl>
                                        <p:attrNameLst>
                                          <p:attrName>style.visibility</p:attrName>
                                        </p:attrNameLst>
                                      </p:cBhvr>
                                      <p:to>
                                        <p:strVal val="visible"/>
                                      </p:to>
                                    </p:set>
                                    <p:anim calcmode="discrete" valueType="clr">
                                      <p:cBhvr override="childStyle">
                                        <p:cTn id="40" dur="80"/>
                                        <p:tgtEl>
                                          <p:spTgt spid="9524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95245">
                                            <p:txEl>
                                              <p:pRg st="0" end="0"/>
                                            </p:txEl>
                                          </p:spTgt>
                                        </p:tgtEl>
                                        <p:attrNameLst>
                                          <p:attrName>fillcolor</p:attrName>
                                        </p:attrNameLst>
                                      </p:cBhvr>
                                      <p:tavLst>
                                        <p:tav tm="0">
                                          <p:val>
                                            <p:clrVal>
                                              <a:schemeClr val="accent2"/>
                                            </p:clrVal>
                                          </p:val>
                                        </p:tav>
                                        <p:tav tm="50000">
                                          <p:val>
                                            <p:clrVal>
                                              <a:schemeClr val="hlink"/>
                                            </p:clrVal>
                                          </p:val>
                                        </p:tav>
                                      </p:tavLst>
                                    </p:anim>
                                    <p:set>
                                      <p:cBhvr>
                                        <p:cTn id="42" dur="80"/>
                                        <p:tgtEl>
                                          <p:spTgt spid="95245">
                                            <p:txEl>
                                              <p:pRg st="0" end="0"/>
                                            </p:txEl>
                                          </p:spTgt>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95246">
                                            <p:txEl>
                                              <p:pRg st="0" end="0"/>
                                            </p:txEl>
                                          </p:spTgt>
                                        </p:tgtEl>
                                        <p:attrNameLst>
                                          <p:attrName>style.visibility</p:attrName>
                                        </p:attrNameLst>
                                      </p:cBhvr>
                                      <p:to>
                                        <p:strVal val="visible"/>
                                      </p:to>
                                    </p:set>
                                    <p:anim calcmode="discrete" valueType="clr">
                                      <p:cBhvr override="childStyle">
                                        <p:cTn id="47" dur="80"/>
                                        <p:tgtEl>
                                          <p:spTgt spid="9524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95246">
                                            <p:txEl>
                                              <p:pRg st="0" end="0"/>
                                            </p:txEl>
                                          </p:spTgt>
                                        </p:tgtEl>
                                        <p:attrNameLst>
                                          <p:attrName>fillcolor</p:attrName>
                                        </p:attrNameLst>
                                      </p:cBhvr>
                                      <p:tavLst>
                                        <p:tav tm="0">
                                          <p:val>
                                            <p:clrVal>
                                              <a:schemeClr val="accent2"/>
                                            </p:clrVal>
                                          </p:val>
                                        </p:tav>
                                        <p:tav tm="50000">
                                          <p:val>
                                            <p:clrVal>
                                              <a:schemeClr val="hlink"/>
                                            </p:clrVal>
                                          </p:val>
                                        </p:tav>
                                      </p:tavLst>
                                    </p:anim>
                                    <p:set>
                                      <p:cBhvr>
                                        <p:cTn id="49" dur="80"/>
                                        <p:tgtEl>
                                          <p:spTgt spid="95246">
                                            <p:txEl>
                                              <p:pRg st="0" end="0"/>
                                            </p:txEl>
                                          </p:spTgt>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31" presetClass="entr" presetSubtype="0" fill="hold" grpId="0" nodeType="clickEffect">
                                  <p:stCondLst>
                                    <p:cond delay="0"/>
                                  </p:stCondLst>
                                  <p:iterate type="lt">
                                    <p:tmPct val="5000"/>
                                  </p:iterate>
                                  <p:childTnLst>
                                    <p:set>
                                      <p:cBhvr>
                                        <p:cTn id="53" dur="1" fill="hold">
                                          <p:stCondLst>
                                            <p:cond delay="0"/>
                                          </p:stCondLst>
                                        </p:cTn>
                                        <p:tgtEl>
                                          <p:spTgt spid="12307"/>
                                        </p:tgtEl>
                                        <p:attrNameLst>
                                          <p:attrName>style.visibility</p:attrName>
                                        </p:attrNameLst>
                                      </p:cBhvr>
                                      <p:to>
                                        <p:strVal val="visible"/>
                                      </p:to>
                                    </p:set>
                                    <p:anim calcmode="lin" valueType="num">
                                      <p:cBhvr>
                                        <p:cTn id="54" dur="1000" fill="hold"/>
                                        <p:tgtEl>
                                          <p:spTgt spid="12307"/>
                                        </p:tgtEl>
                                        <p:attrNameLst>
                                          <p:attrName>ppt_w</p:attrName>
                                        </p:attrNameLst>
                                      </p:cBhvr>
                                      <p:tavLst>
                                        <p:tav tm="0">
                                          <p:val>
                                            <p:fltVal val="0"/>
                                          </p:val>
                                        </p:tav>
                                        <p:tav tm="100000">
                                          <p:val>
                                            <p:strVal val="#ppt_w"/>
                                          </p:val>
                                        </p:tav>
                                      </p:tavLst>
                                    </p:anim>
                                    <p:anim calcmode="lin" valueType="num">
                                      <p:cBhvr>
                                        <p:cTn id="55" dur="1000" fill="hold"/>
                                        <p:tgtEl>
                                          <p:spTgt spid="12307"/>
                                        </p:tgtEl>
                                        <p:attrNameLst>
                                          <p:attrName>ppt_h</p:attrName>
                                        </p:attrNameLst>
                                      </p:cBhvr>
                                      <p:tavLst>
                                        <p:tav tm="0">
                                          <p:val>
                                            <p:fltVal val="0"/>
                                          </p:val>
                                        </p:tav>
                                        <p:tav tm="100000">
                                          <p:val>
                                            <p:strVal val="#ppt_h"/>
                                          </p:val>
                                        </p:tav>
                                      </p:tavLst>
                                    </p:anim>
                                    <p:anim calcmode="lin" valueType="num">
                                      <p:cBhvr>
                                        <p:cTn id="56" dur="1000" fill="hold"/>
                                        <p:tgtEl>
                                          <p:spTgt spid="12307"/>
                                        </p:tgtEl>
                                        <p:attrNameLst>
                                          <p:attrName>style.rotation</p:attrName>
                                        </p:attrNameLst>
                                      </p:cBhvr>
                                      <p:tavLst>
                                        <p:tav tm="0">
                                          <p:val>
                                            <p:fltVal val="90"/>
                                          </p:val>
                                        </p:tav>
                                        <p:tav tm="100000">
                                          <p:val>
                                            <p:fltVal val="0"/>
                                          </p:val>
                                        </p:tav>
                                      </p:tavLst>
                                    </p:anim>
                                    <p:animEffect transition="in" filter="fade">
                                      <p:cBhvr>
                                        <p:cTn id="57" dur="1000"/>
                                        <p:tgtEl>
                                          <p:spTgt spid="12307"/>
                                        </p:tgtEl>
                                      </p:cBhvr>
                                    </p:animEffect>
                                  </p:childTnLst>
                                </p:cTn>
                              </p:par>
                              <p:par>
                                <p:cTn id="58" presetID="4" presetClass="exit" presetSubtype="16" fill="hold" nodeType="withEffect">
                                  <p:stCondLst>
                                    <p:cond delay="0"/>
                                  </p:stCondLst>
                                  <p:iterate type="lt">
                                    <p:tmPct val="0"/>
                                  </p:iterate>
                                  <p:childTnLst>
                                    <p:animEffect transition="out" filter="box(in)">
                                      <p:cBhvr>
                                        <p:cTn id="59" dur="500"/>
                                        <p:tgtEl>
                                          <p:spTgt spid="95244">
                                            <p:txEl>
                                              <p:pRg st="0" end="0"/>
                                            </p:txEl>
                                          </p:spTgt>
                                        </p:tgtEl>
                                      </p:cBhvr>
                                    </p:animEffect>
                                    <p:set>
                                      <p:cBhvr>
                                        <p:cTn id="60" dur="1" fill="hold">
                                          <p:stCondLst>
                                            <p:cond delay="499"/>
                                          </p:stCondLst>
                                        </p:cTn>
                                        <p:tgtEl>
                                          <p:spTgt spid="95244">
                                            <p:txEl>
                                              <p:pRg st="0" end="0"/>
                                            </p:txEl>
                                          </p:spTgt>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7" presetClass="entr" presetSubtype="0" fill="hold" grpId="0" nodeType="clickEffect">
                                  <p:stCondLst>
                                    <p:cond delay="0"/>
                                  </p:stCondLst>
                                  <p:iterate type="lt">
                                    <p:tmPct val="50000"/>
                                  </p:iterate>
                                  <p:childTnLst>
                                    <p:set>
                                      <p:cBhvr>
                                        <p:cTn id="64" dur="1" fill="hold">
                                          <p:stCondLst>
                                            <p:cond delay="0"/>
                                          </p:stCondLst>
                                        </p:cTn>
                                        <p:tgtEl>
                                          <p:spTgt spid="95251"/>
                                        </p:tgtEl>
                                        <p:attrNameLst>
                                          <p:attrName>style.visibility</p:attrName>
                                        </p:attrNameLst>
                                      </p:cBhvr>
                                      <p:to>
                                        <p:strVal val="visible"/>
                                      </p:to>
                                    </p:set>
                                    <p:anim calcmode="discrete" valueType="clr">
                                      <p:cBhvr override="childStyle">
                                        <p:cTn id="65" dur="80"/>
                                        <p:tgtEl>
                                          <p:spTgt spid="95251"/>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95251"/>
                                        </p:tgtEl>
                                        <p:attrNameLst>
                                          <p:attrName>fillcolor</p:attrName>
                                        </p:attrNameLst>
                                      </p:cBhvr>
                                      <p:tavLst>
                                        <p:tav tm="0">
                                          <p:val>
                                            <p:clrVal>
                                              <a:schemeClr val="accent2"/>
                                            </p:clrVal>
                                          </p:val>
                                        </p:tav>
                                        <p:tav tm="50000">
                                          <p:val>
                                            <p:clrVal>
                                              <a:schemeClr val="hlink"/>
                                            </p:clrVal>
                                          </p:val>
                                        </p:tav>
                                      </p:tavLst>
                                    </p:anim>
                                    <p:set>
                                      <p:cBhvr>
                                        <p:cTn id="67" dur="80"/>
                                        <p:tgtEl>
                                          <p:spTgt spid="952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3" grpId="0" animBg="1"/>
      <p:bldP spid="95248" grpId="0" animBg="1"/>
      <p:bldP spid="95249" grpId="0" animBg="1"/>
      <p:bldP spid="95250" grpId="0" animBg="1"/>
      <p:bldP spid="95251" grpId="0"/>
      <p:bldP spid="1230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0" y="1797050"/>
            <a:ext cx="4343400" cy="1085850"/>
          </a:xfrm>
          <a:prstGeom prst="rect">
            <a:avLst/>
          </a:prstGeom>
          <a:solidFill>
            <a:srgbClr val="66FFFF"/>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3200" b="1" dirty="0">
                <a:solidFill>
                  <a:srgbClr val="FF0000"/>
                </a:solidFill>
                <a:latin typeface="Times New Roman" pitchFamily="18" charset="0"/>
              </a:rPr>
              <a:t>Đặc điểm của vùng biển nước ta.</a:t>
            </a:r>
          </a:p>
        </p:txBody>
      </p:sp>
      <p:sp>
        <p:nvSpPr>
          <p:cNvPr id="15364" name="Text Box 4"/>
          <p:cNvSpPr txBox="1">
            <a:spLocks noChangeArrowheads="1"/>
          </p:cNvSpPr>
          <p:nvPr/>
        </p:nvSpPr>
        <p:spPr bwMode="auto">
          <a:xfrm>
            <a:off x="0" y="2976563"/>
            <a:ext cx="4343400" cy="984250"/>
          </a:xfrm>
          <a:prstGeom prst="rect">
            <a:avLst/>
          </a:prstGeom>
          <a:solidFill>
            <a:schemeClr val="accent1"/>
          </a:solidFill>
          <a:ln w="38100" cmpd="dbl">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dirty="0">
                <a:solidFill>
                  <a:srgbClr val="0000FF"/>
                </a:solidFill>
                <a:latin typeface="Times New Roman" pitchFamily="18" charset="0"/>
              </a:rPr>
              <a:t>Nước biển không bao giờ đóng băng. </a:t>
            </a:r>
          </a:p>
        </p:txBody>
      </p:sp>
      <p:sp>
        <p:nvSpPr>
          <p:cNvPr id="15365" name="Text Box 5"/>
          <p:cNvSpPr txBox="1">
            <a:spLocks noChangeArrowheads="1"/>
          </p:cNvSpPr>
          <p:nvPr/>
        </p:nvSpPr>
        <p:spPr bwMode="auto">
          <a:xfrm>
            <a:off x="0" y="4019550"/>
            <a:ext cx="4343400" cy="984250"/>
          </a:xfrm>
          <a:prstGeom prst="rect">
            <a:avLst/>
          </a:prstGeom>
          <a:solidFill>
            <a:schemeClr val="accent1"/>
          </a:solidFill>
          <a:ln w="38100" cmpd="dbl">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a:solidFill>
                  <a:srgbClr val="0000FF"/>
                </a:solidFill>
                <a:latin typeface="Times New Roman" pitchFamily="18" charset="0"/>
              </a:rPr>
              <a:t>Miền bắc và miền Trung hay có bão.</a:t>
            </a:r>
          </a:p>
        </p:txBody>
      </p:sp>
      <p:sp>
        <p:nvSpPr>
          <p:cNvPr id="15366" name="Text Box 6"/>
          <p:cNvSpPr txBox="1">
            <a:spLocks noChangeArrowheads="1"/>
          </p:cNvSpPr>
          <p:nvPr/>
        </p:nvSpPr>
        <p:spPr bwMode="auto">
          <a:xfrm>
            <a:off x="0" y="5060950"/>
            <a:ext cx="4343400" cy="1411288"/>
          </a:xfrm>
          <a:prstGeom prst="rect">
            <a:avLst/>
          </a:prstGeom>
          <a:solidFill>
            <a:schemeClr val="accent1"/>
          </a:solidFill>
          <a:ln w="38100" cmpd="dbl">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dirty="0">
                <a:solidFill>
                  <a:srgbClr val="0000FF"/>
                </a:solidFill>
                <a:latin typeface="Times New Roman" pitchFamily="18" charset="0"/>
              </a:rPr>
              <a:t>Hằng ngày nước  biển có lúc dâng lên, có lúc hạ xuống, đó là Thuỷ triều.</a:t>
            </a:r>
          </a:p>
        </p:txBody>
      </p:sp>
      <p:sp>
        <p:nvSpPr>
          <p:cNvPr id="15367" name="Text Box 7"/>
          <p:cNvSpPr txBox="1">
            <a:spLocks noChangeArrowheads="1"/>
          </p:cNvSpPr>
          <p:nvPr/>
        </p:nvSpPr>
        <p:spPr bwMode="auto">
          <a:xfrm>
            <a:off x="4391025" y="1790700"/>
            <a:ext cx="4724400" cy="1085850"/>
          </a:xfrm>
          <a:prstGeom prst="rect">
            <a:avLst/>
          </a:prstGeom>
          <a:solidFill>
            <a:srgbClr val="66FFFF"/>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3200" b="1" dirty="0">
                <a:solidFill>
                  <a:srgbClr val="FF0000"/>
                </a:solidFill>
                <a:latin typeface="Times New Roman" pitchFamily="18" charset="0"/>
              </a:rPr>
              <a:t>Ảnh hưởng của biển đến đời sống và sản xuất. </a:t>
            </a:r>
          </a:p>
        </p:txBody>
      </p:sp>
      <p:sp>
        <p:nvSpPr>
          <p:cNvPr id="15368" name="Rectangle 8"/>
          <p:cNvSpPr>
            <a:spLocks noChangeArrowheads="1"/>
          </p:cNvSpPr>
          <p:nvPr/>
        </p:nvSpPr>
        <p:spPr bwMode="auto">
          <a:xfrm>
            <a:off x="4391025" y="2976563"/>
            <a:ext cx="4724400" cy="990600"/>
          </a:xfrm>
          <a:prstGeom prst="rect">
            <a:avLst/>
          </a:prstGeom>
          <a:solidFill>
            <a:schemeClr val="accent1"/>
          </a:solidFill>
          <a:ln w="38100" cmpd="dbl">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69" name="Rectangle 9"/>
          <p:cNvSpPr>
            <a:spLocks noChangeArrowheads="1"/>
          </p:cNvSpPr>
          <p:nvPr/>
        </p:nvSpPr>
        <p:spPr bwMode="auto">
          <a:xfrm>
            <a:off x="4376738" y="4019550"/>
            <a:ext cx="4724400" cy="990600"/>
          </a:xfrm>
          <a:prstGeom prst="rect">
            <a:avLst/>
          </a:prstGeom>
          <a:solidFill>
            <a:schemeClr val="accent1"/>
          </a:solidFill>
          <a:ln w="38100" cmpd="dbl">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70" name="Rectangle 10"/>
          <p:cNvSpPr>
            <a:spLocks noChangeArrowheads="1"/>
          </p:cNvSpPr>
          <p:nvPr/>
        </p:nvSpPr>
        <p:spPr bwMode="auto">
          <a:xfrm>
            <a:off x="4343400" y="5067300"/>
            <a:ext cx="4800600" cy="1400175"/>
          </a:xfrm>
          <a:prstGeom prst="rect">
            <a:avLst/>
          </a:prstGeom>
          <a:solidFill>
            <a:schemeClr val="accent1"/>
          </a:solidFill>
          <a:ln w="38100" cmpd="dbl">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71" name="Rectangle 11"/>
          <p:cNvSpPr>
            <a:spLocks noChangeArrowheads="1"/>
          </p:cNvSpPr>
          <p:nvPr/>
        </p:nvSpPr>
        <p:spPr bwMode="auto">
          <a:xfrm>
            <a:off x="4451350" y="2976563"/>
            <a:ext cx="41592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a:solidFill>
                  <a:srgbClr val="0000FF"/>
                </a:solidFill>
                <a:latin typeface="Times New Roman" pitchFamily="18" charset="0"/>
              </a:rPr>
              <a:t>Thuận lợi cho giao thông và đánh bắt hải sản.</a:t>
            </a:r>
          </a:p>
        </p:txBody>
      </p:sp>
      <p:sp>
        <p:nvSpPr>
          <p:cNvPr id="120844" name="Rectangle 12"/>
          <p:cNvSpPr>
            <a:spLocks noChangeArrowheads="1"/>
          </p:cNvSpPr>
          <p:nvPr/>
        </p:nvSpPr>
        <p:spPr bwMode="auto">
          <a:xfrm>
            <a:off x="4343400" y="4038600"/>
            <a:ext cx="4800600" cy="9461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a:solidFill>
                  <a:srgbClr val="003300"/>
                </a:solidFill>
                <a:latin typeface="Times New Roman" pitchFamily="18" charset="0"/>
              </a:rPr>
              <a:t>Gây nhiều thiệt hại cho tàu thuyền và những vùng ven biển.</a:t>
            </a:r>
          </a:p>
        </p:txBody>
      </p:sp>
      <p:sp>
        <p:nvSpPr>
          <p:cNvPr id="15379" name="Rectangle 19"/>
          <p:cNvSpPr>
            <a:spLocks noChangeArrowheads="1"/>
          </p:cNvSpPr>
          <p:nvPr/>
        </p:nvSpPr>
        <p:spPr bwMode="auto">
          <a:xfrm>
            <a:off x="0" y="4038600"/>
            <a:ext cx="434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dirty="0">
                <a:solidFill>
                  <a:srgbClr val="003300"/>
                </a:solidFill>
                <a:latin typeface="Times New Roman" pitchFamily="18" charset="0"/>
              </a:rPr>
              <a:t>Miền Bắc và miền Trung hay có bão.</a:t>
            </a:r>
          </a:p>
        </p:txBody>
      </p:sp>
      <p:sp>
        <p:nvSpPr>
          <p:cNvPr id="2" name="Rectangle 12"/>
          <p:cNvSpPr>
            <a:spLocks noChangeArrowheads="1"/>
          </p:cNvSpPr>
          <p:nvPr/>
        </p:nvSpPr>
        <p:spPr bwMode="auto">
          <a:xfrm>
            <a:off x="4343400" y="4038600"/>
            <a:ext cx="4800600" cy="9461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dirty="0">
                <a:solidFill>
                  <a:srgbClr val="003300"/>
                </a:solidFill>
                <a:latin typeface="Times New Roman" pitchFamily="18" charset="0"/>
              </a:rPr>
              <a:t>Gây nhiều thiệt hại cho tàu thuyền và những vùng ven biển.</a:t>
            </a:r>
          </a:p>
        </p:txBody>
      </p:sp>
      <p:sp>
        <p:nvSpPr>
          <p:cNvPr id="87042" name="Text Box 2"/>
          <p:cNvSpPr txBox="1">
            <a:spLocks noChangeArrowheads="1"/>
          </p:cNvSpPr>
          <p:nvPr/>
        </p:nvSpPr>
        <p:spPr bwMode="auto">
          <a:xfrm>
            <a:off x="177800" y="1270000"/>
            <a:ext cx="7010400" cy="641350"/>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38100" cmpd="dbl">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600" b="1" dirty="0">
                <a:solidFill>
                  <a:srgbClr val="0000CC"/>
                </a:solidFill>
                <a:effectLst>
                  <a:outerShdw blurRad="38100" dist="38100" dir="2700000" algn="tl">
                    <a:srgbClr val="C0C0C0"/>
                  </a:outerShdw>
                </a:effectLst>
                <a:latin typeface="UNI Chu viet tay" pitchFamily="66" charset="0"/>
              </a:rPr>
              <a:t>2. </a:t>
            </a:r>
            <a:r>
              <a:rPr lang="en-US" sz="3600" b="1" u="sng" dirty="0">
                <a:solidFill>
                  <a:srgbClr val="0000CC"/>
                </a:solidFill>
                <a:effectLst>
                  <a:outerShdw blurRad="38100" dist="38100" dir="2700000" algn="tl">
                    <a:srgbClr val="C0C0C0"/>
                  </a:outerShdw>
                </a:effectLst>
                <a:latin typeface="UNI Chu viet tay" pitchFamily="66" charset="0"/>
              </a:rPr>
              <a:t>Đặc điểm của vùng biển nước ta</a:t>
            </a:r>
            <a:r>
              <a:rPr lang="en-US" sz="3600" b="1" dirty="0">
                <a:solidFill>
                  <a:srgbClr val="0000CC"/>
                </a:solidFill>
                <a:effectLst>
                  <a:outerShdw blurRad="38100" dist="38100" dir="2700000" algn="tl">
                    <a:srgbClr val="C0C0C0"/>
                  </a:outerShdw>
                </a:effectLst>
                <a:latin typeface="UNI Chu viet tay" pitchFamily="66" charset="0"/>
              </a:rPr>
              <a:t>:</a:t>
            </a:r>
          </a:p>
        </p:txBody>
      </p:sp>
    </p:spTree>
    <p:extLst>
      <p:ext uri="{BB962C8B-B14F-4D97-AF65-F5344CB8AC3E}">
        <p14:creationId xmlns:p14="http://schemas.microsoft.com/office/powerpoint/2010/main" val="2712834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5379"/>
                                        </p:tgtEl>
                                        <p:attrNameLst>
                                          <p:attrName>style.visibility</p:attrName>
                                        </p:attrNameLst>
                                      </p:cBhvr>
                                      <p:to>
                                        <p:strVal val="visible"/>
                                      </p:to>
                                    </p:set>
                                    <p:anim calcmode="lin" valueType="num">
                                      <p:cBhvr>
                                        <p:cTn id="7" dur="1000" fill="hold"/>
                                        <p:tgtEl>
                                          <p:spTgt spid="15379"/>
                                        </p:tgtEl>
                                        <p:attrNameLst>
                                          <p:attrName>ppt_w</p:attrName>
                                        </p:attrNameLst>
                                      </p:cBhvr>
                                      <p:tavLst>
                                        <p:tav tm="0">
                                          <p:val>
                                            <p:fltVal val="0"/>
                                          </p:val>
                                        </p:tav>
                                        <p:tav tm="100000">
                                          <p:val>
                                            <p:strVal val="#ppt_w"/>
                                          </p:val>
                                        </p:tav>
                                      </p:tavLst>
                                    </p:anim>
                                    <p:anim calcmode="lin" valueType="num">
                                      <p:cBhvr>
                                        <p:cTn id="8" dur="1000" fill="hold"/>
                                        <p:tgtEl>
                                          <p:spTgt spid="15379"/>
                                        </p:tgtEl>
                                        <p:attrNameLst>
                                          <p:attrName>ppt_h</p:attrName>
                                        </p:attrNameLst>
                                      </p:cBhvr>
                                      <p:tavLst>
                                        <p:tav tm="0">
                                          <p:val>
                                            <p:fltVal val="0"/>
                                          </p:val>
                                        </p:tav>
                                        <p:tav tm="100000">
                                          <p:val>
                                            <p:strVal val="#ppt_h"/>
                                          </p:val>
                                        </p:tav>
                                      </p:tavLst>
                                    </p:anim>
                                    <p:anim calcmode="lin" valueType="num">
                                      <p:cBhvr>
                                        <p:cTn id="9" dur="1000" fill="hold"/>
                                        <p:tgtEl>
                                          <p:spTgt spid="15379"/>
                                        </p:tgtEl>
                                        <p:attrNameLst>
                                          <p:attrName>style.rotation</p:attrName>
                                        </p:attrNameLst>
                                      </p:cBhvr>
                                      <p:tavLst>
                                        <p:tav tm="0">
                                          <p:val>
                                            <p:fltVal val="90"/>
                                          </p:val>
                                        </p:tav>
                                        <p:tav tm="100000">
                                          <p:val>
                                            <p:fltVal val="0"/>
                                          </p:val>
                                        </p:tav>
                                      </p:tavLst>
                                    </p:anim>
                                    <p:animEffect transition="in" filter="fade">
                                      <p:cBhvr>
                                        <p:cTn id="10" dur="1000"/>
                                        <p:tgtEl>
                                          <p:spTgt spid="15379"/>
                                        </p:tgtEl>
                                      </p:cBhvr>
                                    </p:animEffect>
                                  </p:childTnLst>
                                </p:cTn>
                              </p:par>
                              <p:par>
                                <p:cTn id="11" presetID="4" presetClass="exit" presetSubtype="16" fill="hold" nodeType="withEffect">
                                  <p:stCondLst>
                                    <p:cond delay="0"/>
                                  </p:stCondLst>
                                  <p:childTnLst>
                                    <p:animEffect transition="out" filter="box(in)">
                                      <p:cBhvr>
                                        <p:cTn id="12" dur="500"/>
                                        <p:tgtEl>
                                          <p:spTgt spid="15365">
                                            <p:txEl>
                                              <p:pRg st="0" end="0"/>
                                            </p:txEl>
                                          </p:spTgt>
                                        </p:tgtEl>
                                      </p:cBhvr>
                                    </p:animEffect>
                                    <p:set>
                                      <p:cBhvr>
                                        <p:cTn id="13" dur="1" fill="hold">
                                          <p:stCondLst>
                                            <p:cond delay="499"/>
                                          </p:stCondLst>
                                        </p:cTn>
                                        <p:tgtEl>
                                          <p:spTgt spid="15365">
                                            <p:txEl>
                                              <p:pRg st="0" end="0"/>
                                            </p:txEl>
                                          </p:spTgt>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20844"/>
                                        </p:tgtEl>
                                        <p:attrNameLst>
                                          <p:attrName>style.visibility</p:attrName>
                                        </p:attrNameLst>
                                      </p:cBhvr>
                                      <p:to>
                                        <p:strVal val="visible"/>
                                      </p:to>
                                    </p:set>
                                    <p:anim calcmode="discrete" valueType="clr">
                                      <p:cBhvr override="childStyle">
                                        <p:cTn id="18" dur="80"/>
                                        <p:tgtEl>
                                          <p:spTgt spid="12084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20844"/>
                                        </p:tgtEl>
                                        <p:attrNameLst>
                                          <p:attrName>fillcolor</p:attrName>
                                        </p:attrNameLst>
                                      </p:cBhvr>
                                      <p:tavLst>
                                        <p:tav tm="0">
                                          <p:val>
                                            <p:clrVal>
                                              <a:schemeClr val="accent2"/>
                                            </p:clrVal>
                                          </p:val>
                                        </p:tav>
                                        <p:tav tm="50000">
                                          <p:val>
                                            <p:clrVal>
                                              <a:schemeClr val="hlink"/>
                                            </p:clrVal>
                                          </p:val>
                                        </p:tav>
                                      </p:tavLst>
                                    </p:anim>
                                    <p:set>
                                      <p:cBhvr>
                                        <p:cTn id="20" dur="80"/>
                                        <p:tgtEl>
                                          <p:spTgt spid="120844"/>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2"/>
                                        </p:tgtEl>
                                        <p:attrNameLst>
                                          <p:attrName>style.visibility</p:attrName>
                                        </p:attrNameLst>
                                      </p:cBhvr>
                                      <p:to>
                                        <p:strVal val="visible"/>
                                      </p:to>
                                    </p:set>
                                    <p:anim calcmode="discrete" valueType="clr">
                                      <p:cBhvr override="childStyle">
                                        <p:cTn id="25"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
                                        </p:tgtEl>
                                        <p:attrNameLst>
                                          <p:attrName>fillcolor</p:attrName>
                                        </p:attrNameLst>
                                      </p:cBhvr>
                                      <p:tavLst>
                                        <p:tav tm="0">
                                          <p:val>
                                            <p:clrVal>
                                              <a:schemeClr val="accent2"/>
                                            </p:clrVal>
                                          </p:val>
                                        </p:tav>
                                        <p:tav tm="50000">
                                          <p:val>
                                            <p:clrVal>
                                              <a:schemeClr val="hlink"/>
                                            </p:clrVal>
                                          </p:val>
                                        </p:tav>
                                      </p:tavLst>
                                    </p:anim>
                                    <p:set>
                                      <p:cBhvr>
                                        <p:cTn id="27"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4" grpId="0" animBg="1"/>
      <p:bldP spid="15379"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0" y="1797050"/>
            <a:ext cx="4343400" cy="1085850"/>
          </a:xfrm>
          <a:prstGeom prst="rect">
            <a:avLst/>
          </a:prstGeom>
          <a:solidFill>
            <a:srgbClr val="66FFFF"/>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3200" b="1">
                <a:solidFill>
                  <a:srgbClr val="FF0000"/>
                </a:solidFill>
                <a:latin typeface="Times New Roman" pitchFamily="18" charset="0"/>
              </a:rPr>
              <a:t>Đặc điểm của vùng biển nước ta.</a:t>
            </a:r>
          </a:p>
        </p:txBody>
      </p:sp>
      <p:sp>
        <p:nvSpPr>
          <p:cNvPr id="18436" name="Text Box 4"/>
          <p:cNvSpPr txBox="1">
            <a:spLocks noChangeArrowheads="1"/>
          </p:cNvSpPr>
          <p:nvPr/>
        </p:nvSpPr>
        <p:spPr bwMode="auto">
          <a:xfrm>
            <a:off x="0" y="2976563"/>
            <a:ext cx="4343400" cy="984250"/>
          </a:xfrm>
          <a:prstGeom prst="rect">
            <a:avLst/>
          </a:prstGeom>
          <a:solidFill>
            <a:schemeClr val="accent1"/>
          </a:solidFill>
          <a:ln w="38100" cmpd="dbl">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b="1" dirty="0">
                <a:solidFill>
                  <a:schemeClr val="bg1"/>
                </a:solidFill>
                <a:latin typeface="Times New Roman" pitchFamily="18" charset="0"/>
              </a:rPr>
              <a:t>Nước biển không bao giờ đóng băng. </a:t>
            </a:r>
          </a:p>
        </p:txBody>
      </p:sp>
      <p:sp>
        <p:nvSpPr>
          <p:cNvPr id="18437" name="Text Box 5"/>
          <p:cNvSpPr txBox="1">
            <a:spLocks noChangeArrowheads="1"/>
          </p:cNvSpPr>
          <p:nvPr/>
        </p:nvSpPr>
        <p:spPr bwMode="auto">
          <a:xfrm>
            <a:off x="0" y="4019550"/>
            <a:ext cx="4343400" cy="984250"/>
          </a:xfrm>
          <a:prstGeom prst="rect">
            <a:avLst/>
          </a:prstGeom>
          <a:solidFill>
            <a:schemeClr val="accent1"/>
          </a:solidFill>
          <a:ln w="38100" cmpd="dbl">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b="1" dirty="0">
                <a:solidFill>
                  <a:schemeClr val="bg1"/>
                </a:solidFill>
                <a:latin typeface="Times New Roman" pitchFamily="18" charset="0"/>
              </a:rPr>
              <a:t>Miền Bắc và miền Trung hay có bão.</a:t>
            </a:r>
          </a:p>
        </p:txBody>
      </p:sp>
      <p:sp>
        <p:nvSpPr>
          <p:cNvPr id="18438" name="Text Box 6"/>
          <p:cNvSpPr txBox="1">
            <a:spLocks noChangeArrowheads="1"/>
          </p:cNvSpPr>
          <p:nvPr/>
        </p:nvSpPr>
        <p:spPr bwMode="auto">
          <a:xfrm>
            <a:off x="0" y="5048250"/>
            <a:ext cx="4343400" cy="1411288"/>
          </a:xfrm>
          <a:prstGeom prst="rect">
            <a:avLst/>
          </a:prstGeom>
          <a:solidFill>
            <a:schemeClr val="accent1"/>
          </a:solidFill>
          <a:ln w="38100" cmpd="dbl">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dirty="0">
                <a:solidFill>
                  <a:srgbClr val="0000FF"/>
                </a:solidFill>
                <a:latin typeface="Times New Roman" pitchFamily="18" charset="0"/>
              </a:rPr>
              <a:t>Hằng ngày nước  biển có lúc dâng lên, có lúc hạ xuống, đó là thuỷ triều.</a:t>
            </a:r>
          </a:p>
        </p:txBody>
      </p:sp>
      <p:sp>
        <p:nvSpPr>
          <p:cNvPr id="18439" name="Text Box 7"/>
          <p:cNvSpPr txBox="1">
            <a:spLocks noChangeArrowheads="1"/>
          </p:cNvSpPr>
          <p:nvPr/>
        </p:nvSpPr>
        <p:spPr bwMode="auto">
          <a:xfrm>
            <a:off x="4391025" y="1790700"/>
            <a:ext cx="4724400" cy="1085850"/>
          </a:xfrm>
          <a:prstGeom prst="rect">
            <a:avLst/>
          </a:prstGeom>
          <a:solidFill>
            <a:srgbClr val="66FFFF"/>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3200" b="1" dirty="0">
                <a:solidFill>
                  <a:srgbClr val="FF0000"/>
                </a:solidFill>
                <a:latin typeface="Times New Roman" pitchFamily="18" charset="0"/>
              </a:rPr>
              <a:t>Ảnh hưởng của biển với đời sống và sản xuất. </a:t>
            </a:r>
          </a:p>
        </p:txBody>
      </p:sp>
      <p:sp>
        <p:nvSpPr>
          <p:cNvPr id="18440" name="Rectangle 8"/>
          <p:cNvSpPr>
            <a:spLocks noChangeArrowheads="1"/>
          </p:cNvSpPr>
          <p:nvPr/>
        </p:nvSpPr>
        <p:spPr bwMode="auto">
          <a:xfrm>
            <a:off x="4391025" y="2976563"/>
            <a:ext cx="4724400" cy="990600"/>
          </a:xfrm>
          <a:prstGeom prst="rect">
            <a:avLst/>
          </a:prstGeom>
          <a:solidFill>
            <a:schemeClr val="accent1"/>
          </a:solidFill>
          <a:ln w="38100" cmpd="dbl">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1" name="Rectangle 9"/>
          <p:cNvSpPr>
            <a:spLocks noChangeArrowheads="1"/>
          </p:cNvSpPr>
          <p:nvPr/>
        </p:nvSpPr>
        <p:spPr bwMode="auto">
          <a:xfrm>
            <a:off x="4376738" y="4019550"/>
            <a:ext cx="4724400" cy="990600"/>
          </a:xfrm>
          <a:prstGeom prst="rect">
            <a:avLst/>
          </a:prstGeom>
          <a:solidFill>
            <a:schemeClr val="accent1"/>
          </a:solidFill>
          <a:ln w="38100" cmpd="dbl">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2" name="Rectangle 10"/>
          <p:cNvSpPr>
            <a:spLocks noChangeArrowheads="1"/>
          </p:cNvSpPr>
          <p:nvPr/>
        </p:nvSpPr>
        <p:spPr bwMode="auto">
          <a:xfrm>
            <a:off x="4405313" y="5062538"/>
            <a:ext cx="4724400" cy="1400175"/>
          </a:xfrm>
          <a:prstGeom prst="rect">
            <a:avLst/>
          </a:prstGeom>
          <a:solidFill>
            <a:schemeClr val="accent1"/>
          </a:solidFill>
          <a:ln w="38100" cmpd="dbl">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3" name="Rectangle 11"/>
          <p:cNvSpPr>
            <a:spLocks noChangeArrowheads="1"/>
          </p:cNvSpPr>
          <p:nvPr/>
        </p:nvSpPr>
        <p:spPr bwMode="auto">
          <a:xfrm>
            <a:off x="4451350" y="2976563"/>
            <a:ext cx="41592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dirty="0">
                <a:solidFill>
                  <a:srgbClr val="FFFF00"/>
                </a:solidFill>
                <a:latin typeface="Times New Roman" pitchFamily="18" charset="0"/>
              </a:rPr>
              <a:t>Thuận lợi cho giao thông và đánh bắt hải sản.</a:t>
            </a:r>
          </a:p>
        </p:txBody>
      </p:sp>
      <p:sp>
        <p:nvSpPr>
          <p:cNvPr id="18444" name="Rectangle 12"/>
          <p:cNvSpPr>
            <a:spLocks noChangeArrowheads="1"/>
          </p:cNvSpPr>
          <p:nvPr/>
        </p:nvSpPr>
        <p:spPr bwMode="auto">
          <a:xfrm>
            <a:off x="4419600" y="4038600"/>
            <a:ext cx="4800600" cy="89255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600" b="1" dirty="0">
                <a:solidFill>
                  <a:srgbClr val="FFFF00"/>
                </a:solidFill>
                <a:latin typeface="Times New Roman" pitchFamily="18" charset="0"/>
              </a:rPr>
              <a:t>Gây nhiều thiệt hại cho tàu thuyền và những vùng ven biển</a:t>
            </a:r>
            <a:r>
              <a:rPr lang="en-US" sz="2600" dirty="0">
                <a:solidFill>
                  <a:srgbClr val="0000FF"/>
                </a:solidFill>
                <a:latin typeface="Times New Roman" pitchFamily="18" charset="0"/>
              </a:rPr>
              <a:t>.</a:t>
            </a:r>
          </a:p>
        </p:txBody>
      </p:sp>
      <p:sp>
        <p:nvSpPr>
          <p:cNvPr id="122893" name="Rectangle 13"/>
          <p:cNvSpPr>
            <a:spLocks noChangeArrowheads="1"/>
          </p:cNvSpPr>
          <p:nvPr/>
        </p:nvSpPr>
        <p:spPr bwMode="auto">
          <a:xfrm>
            <a:off x="4445000" y="5029200"/>
            <a:ext cx="4851400" cy="12926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600" b="1" dirty="0">
                <a:solidFill>
                  <a:srgbClr val="FFFF00"/>
                </a:solidFill>
                <a:latin typeface="Times New Roman" pitchFamily="18" charset="0"/>
              </a:rPr>
              <a:t>Nhân dân ven biển thường lợi dụng thủy triều để lấy nước làm muối, ra khơi đánh bắt hải sản</a:t>
            </a:r>
            <a:r>
              <a:rPr lang="en-US" sz="2600" dirty="0">
                <a:solidFill>
                  <a:srgbClr val="003300"/>
                </a:solidFill>
                <a:latin typeface="Times New Roman" pitchFamily="18" charset="0"/>
              </a:rPr>
              <a:t>,..</a:t>
            </a:r>
          </a:p>
        </p:txBody>
      </p:sp>
      <p:sp>
        <p:nvSpPr>
          <p:cNvPr id="18453" name="Rectangle 21"/>
          <p:cNvSpPr>
            <a:spLocks noChangeArrowheads="1"/>
          </p:cNvSpPr>
          <p:nvPr/>
        </p:nvSpPr>
        <p:spPr bwMode="auto">
          <a:xfrm>
            <a:off x="25400" y="5067300"/>
            <a:ext cx="4343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dirty="0">
                <a:solidFill>
                  <a:schemeClr val="bg1"/>
                </a:solidFill>
                <a:latin typeface="Times New Roman" pitchFamily="18" charset="0"/>
              </a:rPr>
              <a:t>Hằng ngày nước  biển có lúc dâng lên, có lúc hạ xuống, đó là thuỷ triều.</a:t>
            </a:r>
            <a:endParaRPr lang="en-GB" sz="2800" b="1" dirty="0">
              <a:solidFill>
                <a:schemeClr val="bg1"/>
              </a:solidFill>
              <a:latin typeface="Times New Roman" pitchFamily="18" charset="0"/>
            </a:endParaRPr>
          </a:p>
        </p:txBody>
      </p:sp>
      <p:sp>
        <p:nvSpPr>
          <p:cNvPr id="87042" name="Text Box 2"/>
          <p:cNvSpPr txBox="1">
            <a:spLocks noChangeArrowheads="1"/>
          </p:cNvSpPr>
          <p:nvPr/>
        </p:nvSpPr>
        <p:spPr bwMode="auto">
          <a:xfrm>
            <a:off x="177800" y="1270000"/>
            <a:ext cx="8432800" cy="646331"/>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38100" cmpd="dbl">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600" b="1" dirty="0">
                <a:solidFill>
                  <a:srgbClr val="0000CC"/>
                </a:solidFill>
                <a:effectLst>
                  <a:outerShdw blurRad="38100" dist="38100" dir="2700000" algn="tl">
                    <a:srgbClr val="C0C0C0"/>
                  </a:outerShdw>
                </a:effectLst>
                <a:latin typeface="Times New Roman" pitchFamily="18" charset="0"/>
                <a:cs typeface="Times New Roman" pitchFamily="18" charset="0"/>
              </a:rPr>
              <a:t>2. </a:t>
            </a:r>
            <a:r>
              <a:rPr lang="en-US" sz="3600" b="1" u="sng" dirty="0">
                <a:solidFill>
                  <a:srgbClr val="0000CC"/>
                </a:solidFill>
                <a:effectLst>
                  <a:outerShdw blurRad="38100" dist="38100" dir="2700000" algn="tl">
                    <a:srgbClr val="C0C0C0"/>
                  </a:outerShdw>
                </a:effectLst>
                <a:latin typeface="Times New Roman" pitchFamily="18" charset="0"/>
                <a:cs typeface="Times New Roman" pitchFamily="18" charset="0"/>
              </a:rPr>
              <a:t>Đặc điểm của vùng biển nước ta</a:t>
            </a:r>
            <a:r>
              <a:rPr lang="en-US" sz="3600" b="1" dirty="0">
                <a:solidFill>
                  <a:srgbClr val="0000CC"/>
                </a:solidFill>
                <a:effectLst>
                  <a:outerShdw blurRad="38100" dist="38100" dir="2700000" algn="tl">
                    <a:srgbClr val="C0C0C0"/>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803100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8453">
                                            <p:txEl>
                                              <p:pRg st="0" end="0"/>
                                            </p:txEl>
                                          </p:spTgt>
                                        </p:tgtEl>
                                        <p:attrNameLst>
                                          <p:attrName>style.visibility</p:attrName>
                                        </p:attrNameLst>
                                      </p:cBhvr>
                                      <p:to>
                                        <p:strVal val="visible"/>
                                      </p:to>
                                    </p:set>
                                    <p:anim calcmode="lin" valueType="num">
                                      <p:cBhvr>
                                        <p:cTn id="7" dur="1000" fill="hold"/>
                                        <p:tgtEl>
                                          <p:spTgt spid="1845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845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845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8453">
                                            <p:txEl>
                                              <p:pRg st="0" end="0"/>
                                            </p:txEl>
                                          </p:spTgt>
                                        </p:tgtEl>
                                      </p:cBhvr>
                                    </p:animEffect>
                                  </p:childTnLst>
                                </p:cTn>
                              </p:par>
                              <p:par>
                                <p:cTn id="11" presetID="5" presetClass="exit" presetSubtype="10" fill="hold" nodeType="withEffect">
                                  <p:stCondLst>
                                    <p:cond delay="0"/>
                                  </p:stCondLst>
                                  <p:childTnLst>
                                    <p:animEffect transition="out" filter="checkerboard(across)">
                                      <p:cBhvr>
                                        <p:cTn id="12" dur="500"/>
                                        <p:tgtEl>
                                          <p:spTgt spid="18438">
                                            <p:txEl>
                                              <p:pRg st="0" end="0"/>
                                            </p:txEl>
                                          </p:spTgt>
                                        </p:tgtEl>
                                      </p:cBhvr>
                                    </p:animEffect>
                                    <p:set>
                                      <p:cBhvr>
                                        <p:cTn id="13" dur="1" fill="hold">
                                          <p:stCondLst>
                                            <p:cond delay="499"/>
                                          </p:stCondLst>
                                        </p:cTn>
                                        <p:tgtEl>
                                          <p:spTgt spid="18438">
                                            <p:txEl>
                                              <p:pRg st="0" end="0"/>
                                            </p:txEl>
                                          </p:spTgt>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22893"/>
                                        </p:tgtEl>
                                        <p:attrNameLst>
                                          <p:attrName>style.visibility</p:attrName>
                                        </p:attrNameLst>
                                      </p:cBhvr>
                                      <p:to>
                                        <p:strVal val="visible"/>
                                      </p:to>
                                    </p:set>
                                    <p:anim calcmode="discrete" valueType="clr">
                                      <p:cBhvr override="childStyle">
                                        <p:cTn id="18" dur="80"/>
                                        <p:tgtEl>
                                          <p:spTgt spid="12289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22893"/>
                                        </p:tgtEl>
                                        <p:attrNameLst>
                                          <p:attrName>fillcolor</p:attrName>
                                        </p:attrNameLst>
                                      </p:cBhvr>
                                      <p:tavLst>
                                        <p:tav tm="0">
                                          <p:val>
                                            <p:clrVal>
                                              <a:schemeClr val="accent2"/>
                                            </p:clrVal>
                                          </p:val>
                                        </p:tav>
                                        <p:tav tm="50000">
                                          <p:val>
                                            <p:clrVal>
                                              <a:schemeClr val="hlink"/>
                                            </p:clrVal>
                                          </p:val>
                                        </p:tav>
                                      </p:tavLst>
                                    </p:anim>
                                    <p:set>
                                      <p:cBhvr>
                                        <p:cTn id="20" dur="80"/>
                                        <p:tgtEl>
                                          <p:spTgt spid="12289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TotalTime>
  <Words>719</Words>
  <Application>Microsoft Office PowerPoint</Application>
  <PresentationFormat>On-screen Show (4:3)</PresentationFormat>
  <Paragraphs>79</Paragraphs>
  <Slides>20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.TMC-Ong Do</vt:lpstr>
      <vt:lpstr>Arial</vt:lpstr>
      <vt:lpstr>Calibri</vt:lpstr>
      <vt:lpstr>Times New Roman</vt:lpstr>
      <vt:lpstr>UNI Chu viet tay</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SONGNGOC</dc:creator>
  <cp:lastModifiedBy>MinhThangPC.VN</cp:lastModifiedBy>
  <cp:revision>55</cp:revision>
  <dcterms:created xsi:type="dcterms:W3CDTF">2016-09-10T03:19:39Z</dcterms:created>
  <dcterms:modified xsi:type="dcterms:W3CDTF">2022-10-01T07:18:26Z</dcterms:modified>
</cp:coreProperties>
</file>