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4"/>
  </p:notesMasterIdLst>
  <p:handoutMasterIdLst>
    <p:handoutMasterId r:id="rId15"/>
  </p:handoutMasterIdLst>
  <p:sldIdLst>
    <p:sldId id="256" r:id="rId3"/>
    <p:sldId id="263" r:id="rId4"/>
    <p:sldId id="270" r:id="rId5"/>
    <p:sldId id="277" r:id="rId6"/>
    <p:sldId id="276" r:id="rId7"/>
    <p:sldId id="266" r:id="rId8"/>
    <p:sldId id="290" r:id="rId9"/>
    <p:sldId id="281" r:id="rId10"/>
    <p:sldId id="283" r:id="rId11"/>
    <p:sldId id="289" r:id="rId12"/>
    <p:sldId id="264" r:id="rId13"/>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9900"/>
    <a:srgbClr val="FF3399"/>
    <a:srgbClr val="4D9989"/>
    <a:srgbClr val="EF9595"/>
    <a:srgbClr val="53A694"/>
    <a:srgbClr val="F1FDFD"/>
    <a:srgbClr val="0C8BB8"/>
    <a:srgbClr val="0A7AA2"/>
    <a:srgbClr val="4B7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p:cViewPr varScale="1">
        <p:scale>
          <a:sx n="41" d="100"/>
          <a:sy n="41" d="100"/>
        </p:scale>
        <p:origin x="48" y="1056"/>
      </p:cViewPr>
      <p:guideLst>
        <p:guide orient="horz" pos="2160"/>
        <p:guide pos="3871"/>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Montserrat" panose="00000500000000000000" charset="0"/>
              </a:rPr>
              <a:t>2022/9/28</a:t>
            </a:fld>
            <a:endParaRPr lang="zh-CN" altLang="en-US">
              <a:cs typeface="Montserrat" panose="00000500000000000000" charset="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Montserrat" panose="00000500000000000000" charset="0"/>
              </a:rPr>
              <a:t>‹#›</a:t>
            </a:fld>
            <a:endParaRPr lang="zh-CN" altLang="en-US">
              <a:cs typeface="Montserrat" panose="00000500000000000000" charset="0"/>
            </a:endParaRPr>
          </a:p>
        </p:txBody>
      </p:sp>
    </p:spTree>
    <p:extLst>
      <p:ext uri="{BB962C8B-B14F-4D97-AF65-F5344CB8AC3E}">
        <p14:creationId xmlns:p14="http://schemas.microsoft.com/office/powerpoint/2010/main" val="15539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panose="00000500000000000000" charset="0"/>
                <a:ea typeface="Montserrat" panose="00000500000000000000" charset="0"/>
                <a:cs typeface="Montserrat" panose="00000500000000000000" charset="0"/>
              </a:defRPr>
            </a:lvl1pPr>
          </a:lstStyle>
          <a:p>
            <a:fld id="{3CC73A6B-BB26-4B12-BFB8-2B873AE12267}" type="datetimeFigureOut">
              <a:rPr lang="zh-CN" altLang="en-US" smtClean="0"/>
              <a:t>2022/9/28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panose="00000500000000000000" charset="0"/>
                <a:ea typeface="Montserrat" panose="00000500000000000000" charset="0"/>
                <a:cs typeface="Montserrat" panose="00000500000000000000" charset="0"/>
              </a:defRPr>
            </a:lvl1pPr>
          </a:lstStyle>
          <a:p>
            <a:fld id="{2E5701FA-A99B-4EA7-BD9A-49A04217BC0C}" type="slidenum">
              <a:rPr lang="zh-CN" altLang="en-US" smtClean="0"/>
              <a:t>‹#›</a:t>
            </a:fld>
            <a:endParaRPr lang="zh-CN" altLang="en-US"/>
          </a:p>
        </p:txBody>
      </p:sp>
    </p:spTree>
    <p:extLst>
      <p:ext uri="{BB962C8B-B14F-4D97-AF65-F5344CB8AC3E}">
        <p14:creationId xmlns:p14="http://schemas.microsoft.com/office/powerpoint/2010/main" val="57286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1pPr>
    <a:lvl2pPr marL="4572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2pPr>
    <a:lvl3pPr marL="9144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3pPr>
    <a:lvl4pPr marL="13716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4pPr>
    <a:lvl5pPr marL="18288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
        <p:nvSpPr>
          <p:cNvPr id="7" name="Oval 6"/>
          <p:cNvSpPr/>
          <p:nvPr userDrawn="1"/>
        </p:nvSpPr>
        <p:spPr>
          <a:xfrm>
            <a:off x="-2669059" y="321276"/>
            <a:ext cx="2298357" cy="2150075"/>
          </a:xfrm>
          <a:prstGeom prst="ellipse">
            <a:avLst/>
          </a:prstGeom>
          <a:blipFill>
            <a:blip r:embed="rId13"/>
            <a:stretch>
              <a:fillRect/>
            </a:stretch>
          </a:blip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2022/9/28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127000"/>
            <a:ext cx="12192000" cy="6858000"/>
          </a:xfrm>
          <a:prstGeom prst="rect">
            <a:avLst/>
          </a:prstGeom>
        </p:spPr>
      </p:pic>
      <p:sp>
        <p:nvSpPr>
          <p:cNvPr id="10" name="TextBox 2"/>
          <p:cNvSpPr txBox="1"/>
          <p:nvPr/>
        </p:nvSpPr>
        <p:spPr>
          <a:xfrm>
            <a:off x="5092700" y="1961867"/>
            <a:ext cx="1990861" cy="646331"/>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3600" b="1" dirty="0" smtClean="0">
                <a:solidFill>
                  <a:srgbClr val="53A694"/>
                </a:solidFill>
                <a:latin typeface="Arial" panose="020B0604020202020204" pitchFamily="34" charset="0"/>
                <a:ea typeface="Tahoma" pitchFamily="34" charset="0"/>
                <a:cs typeface="Arial" panose="020B0604020202020204" pitchFamily="34" charset="0"/>
              </a:rPr>
              <a:t>TOÁN 5</a:t>
            </a:r>
            <a:endParaRPr lang="zh-CN" altLang="en-US" sz="3600" b="1" dirty="0">
              <a:solidFill>
                <a:srgbClr val="53A694"/>
              </a:solidFill>
              <a:latin typeface="Arial" panose="020B0604020202020204" pitchFamily="34" charset="0"/>
              <a:ea typeface="Montserrat" panose="00000500000000000000" charset="0"/>
              <a:cs typeface="Arial" panose="020B0604020202020204" pitchFamily="34" charset="0"/>
            </a:endParaRPr>
          </a:p>
        </p:txBody>
      </p:sp>
      <p:grpSp>
        <p:nvGrpSpPr>
          <p:cNvPr id="2" name="Group 1"/>
          <p:cNvGrpSpPr/>
          <p:nvPr/>
        </p:nvGrpSpPr>
        <p:grpSpPr>
          <a:xfrm>
            <a:off x="4456383" y="4192250"/>
            <a:ext cx="3279227" cy="661521"/>
            <a:chOff x="3704897" y="3090672"/>
            <a:chExt cx="3279227" cy="661521"/>
          </a:xfrm>
        </p:grpSpPr>
        <p:sp>
          <p:nvSpPr>
            <p:cNvPr id="11" name="圆角矩形 89"/>
            <p:cNvSpPr/>
            <p:nvPr/>
          </p:nvSpPr>
          <p:spPr>
            <a:xfrm>
              <a:off x="3704897" y="3090672"/>
              <a:ext cx="3279227" cy="661521"/>
            </a:xfrm>
            <a:prstGeom prst="roundRect">
              <a:avLst>
                <a:gd name="adj" fmla="val 0"/>
              </a:avLst>
            </a:prstGeom>
            <a:solidFill>
              <a:srgbClr val="53A69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01" tIns="45700" rIns="91401" bIns="45700" rtlCol="0" anchor="ctr"/>
            <a:lstStyle/>
            <a:p>
              <a:pPr algn="ctr"/>
              <a:endParaRPr lang="zh-CN" altLang="en-US" sz="1600">
                <a:solidFill>
                  <a:schemeClr val="bg1"/>
                </a:solidFill>
                <a:latin typeface="Arial" panose="020B0604020202020204" pitchFamily="34" charset="0"/>
                <a:cs typeface="Arial" panose="020B0604020202020204" pitchFamily="34" charset="0"/>
              </a:endParaRPr>
            </a:p>
          </p:txBody>
        </p:sp>
        <p:sp>
          <p:nvSpPr>
            <p:cNvPr id="12" name="_16"/>
            <p:cNvSpPr txBox="1">
              <a:spLocks noChangeArrowheads="1"/>
            </p:cNvSpPr>
            <p:nvPr/>
          </p:nvSpPr>
          <p:spPr bwMode="auto">
            <a:xfrm>
              <a:off x="3704897" y="3185268"/>
              <a:ext cx="3279227" cy="476012"/>
            </a:xfrm>
            <a:prstGeom prst="rect">
              <a:avLst/>
            </a:prstGeom>
            <a:solidFill>
              <a:srgbClr val="53A694"/>
            </a:solidFill>
            <a:ln>
              <a:noFill/>
            </a:ln>
            <a:effectLst/>
          </p:spPr>
          <p:txBody>
            <a:bodyPr vert="horz" wrap="square" lIns="91401" tIns="45700" rIns="91401" bIns="4570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r>
                <a:rPr lang="en-US" altLang="zh-CN" sz="2800" dirty="0" smtClean="0">
                  <a:latin typeface="Arial" panose="020B0604020202020204" pitchFamily="34" charset="0"/>
                  <a:ea typeface="Tahoma" pitchFamily="34" charset="0"/>
                  <a:cs typeface="Arial" panose="020B0604020202020204" pitchFamily="34" charset="0"/>
                </a:rPr>
                <a:t>(SGK TRANG 24)</a:t>
              </a:r>
              <a:endParaRPr lang="zh-CN" altLang="zh-CN" sz="2800" dirty="0">
                <a:latin typeface="Arial" panose="020B0604020202020204" pitchFamily="34" charset="0"/>
                <a:ea typeface="Montserrat" panose="00000500000000000000" charset="0"/>
                <a:cs typeface="Arial" panose="020B0604020202020204" pitchFamily="34" charset="0"/>
              </a:endParaRPr>
            </a:p>
          </p:txBody>
        </p:sp>
      </p:grpSp>
      <p:sp>
        <p:nvSpPr>
          <p:cNvPr id="4" name="TextBox 3"/>
          <p:cNvSpPr txBox="1"/>
          <p:nvPr/>
        </p:nvSpPr>
        <p:spPr>
          <a:xfrm>
            <a:off x="4152900" y="313342"/>
            <a:ext cx="3835400" cy="707886"/>
          </a:xfrm>
          <a:prstGeom prst="rect">
            <a:avLst/>
          </a:prstGeom>
          <a:noFill/>
        </p:spPr>
        <p:txBody>
          <a:bodyPr wrap="square" rtlCol="0">
            <a:spAutoFit/>
          </a:bodyPr>
          <a:lstStyle/>
          <a:p>
            <a:pPr algn="ctr"/>
            <a:r>
              <a:rPr lang="en-US" sz="2000" dirty="0" smtClean="0">
                <a:latin typeface="Arial" panose="020B0604020202020204" pitchFamily="34" charset="0"/>
                <a:cs typeface="Arial" panose="020B0604020202020204" pitchFamily="34" charset="0"/>
              </a:rPr>
              <a:t>UBND QUẬN LONG BIÊN</a:t>
            </a:r>
          </a:p>
          <a:p>
            <a:pPr algn="ctr"/>
            <a:r>
              <a:rPr lang="en-US" sz="2000" b="1" u="sng" dirty="0" smtClean="0">
                <a:latin typeface="Arial" panose="020B0604020202020204" pitchFamily="34" charset="0"/>
                <a:cs typeface="Arial" panose="020B0604020202020204" pitchFamily="34" charset="0"/>
              </a:rPr>
              <a:t>TRƯỜNG TIỂU HỌC ÁI MỘ B</a:t>
            </a:r>
            <a:endParaRPr lang="en-US" sz="2000" b="1" u="sng"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262" y="404743"/>
            <a:ext cx="1302033" cy="1302033"/>
          </a:xfrm>
          <a:prstGeom prst="ellipse">
            <a:avLst/>
          </a:prstGeom>
        </p:spPr>
      </p:pic>
      <p:sp>
        <p:nvSpPr>
          <p:cNvPr id="13" name="TextBox 2"/>
          <p:cNvSpPr txBox="1"/>
          <p:nvPr/>
        </p:nvSpPr>
        <p:spPr>
          <a:xfrm>
            <a:off x="4089400" y="2898457"/>
            <a:ext cx="3962400" cy="830997"/>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4800" b="1" dirty="0" smtClean="0">
                <a:solidFill>
                  <a:srgbClr val="C00000"/>
                </a:solidFill>
                <a:latin typeface="Arial" panose="020B0604020202020204" pitchFamily="34" charset="0"/>
                <a:ea typeface="Tahoma" pitchFamily="34" charset="0"/>
                <a:cs typeface="Arial" panose="020B0604020202020204" pitchFamily="34" charset="0"/>
              </a:rPr>
              <a:t>LUYỆN TẬP</a:t>
            </a:r>
            <a:endParaRPr lang="zh-CN" altLang="en-US" sz="4800" b="1" dirty="0">
              <a:solidFill>
                <a:srgbClr val="C00000"/>
              </a:solidFill>
              <a:latin typeface="Arial" panose="020B0604020202020204" pitchFamily="34" charset="0"/>
              <a:ea typeface="Montserrat" panose="00000500000000000000"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000"/>
                            </p:stCondLst>
                            <p:childTnLst>
                              <p:par>
                                <p:cTn id="16" presetID="16" presetClass="entr" presetSubtype="21"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矩形 10"/>
          <p:cNvSpPr/>
          <p:nvPr/>
        </p:nvSpPr>
        <p:spPr>
          <a:xfrm>
            <a:off x="2051214" y="1925132"/>
            <a:ext cx="7834191" cy="2124749"/>
          </a:xfrm>
          <a:prstGeom prst="rect">
            <a:avLst/>
          </a:prstGeom>
        </p:spPr>
        <p:txBody>
          <a:bodyPr wrap="square" lIns="0" tIns="0" rIns="0" bIns="0">
            <a:spAutoFit/>
          </a:bodyPr>
          <a:lstStyle/>
          <a:p>
            <a:pPr marL="457200" indent="-457200" algn="just">
              <a:lnSpc>
                <a:spcPct val="150000"/>
              </a:lnSpc>
              <a:buFont typeface="Wingdings" pitchFamily="2" charset="2"/>
              <a:buChar char="v"/>
            </a:pP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Hoàn</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thành</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các</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bài</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đã</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làm</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a:t>
            </a:r>
          </a:p>
          <a:p>
            <a:pPr marL="457200" indent="-457200" algn="just">
              <a:lnSpc>
                <a:spcPct val="150000"/>
              </a:lnSpc>
              <a:buFont typeface="Wingdings" pitchFamily="2" charset="2"/>
              <a:buChar char="v"/>
            </a:pP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Chuẩn</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bị</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bài</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đề</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ca</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mét</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vuông</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héc</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tô</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mét</a:t>
            </a:r>
            <a:r>
              <a:rPr lang="en-US" altLang="zh-CN" sz="3200" b="1" dirty="0" smtClean="0">
                <a:solidFill>
                  <a:srgbClr val="53A694"/>
                </a:solidFill>
                <a:latin typeface="Arial" panose="020B0604020202020204" pitchFamily="34" charset="0"/>
                <a:ea typeface="Tahoma" pitchFamily="34" charset="0"/>
                <a:cs typeface="Arial" panose="020B0604020202020204" pitchFamily="34" charset="0"/>
              </a:rPr>
              <a:t> </a:t>
            </a:r>
            <a:r>
              <a:rPr lang="en-US" altLang="zh-CN" sz="3200" b="1" dirty="0" err="1" smtClean="0">
                <a:solidFill>
                  <a:srgbClr val="53A694"/>
                </a:solidFill>
                <a:latin typeface="Arial" panose="020B0604020202020204" pitchFamily="34" charset="0"/>
                <a:ea typeface="Tahoma" pitchFamily="34" charset="0"/>
                <a:cs typeface="Arial" panose="020B0604020202020204" pitchFamily="34" charset="0"/>
              </a:rPr>
              <a:t>vuông</a:t>
            </a:r>
            <a:endParaRPr lang="zh-CN" altLang="en-US" sz="3200" b="1" dirty="0">
              <a:solidFill>
                <a:srgbClr val="53A694"/>
              </a:solidFill>
              <a:latin typeface="Arial" panose="020B0604020202020204" pitchFamily="34" charset="0"/>
              <a:ea typeface="Montserrat" panose="00000500000000000000" charset="0"/>
              <a:cs typeface="Arial" panose="020B0604020202020204" pitchFamily="34" charset="0"/>
            </a:endParaRPr>
          </a:p>
        </p:txBody>
      </p:sp>
      <p:sp>
        <p:nvSpPr>
          <p:cNvPr id="16" name="矩形 15"/>
          <p:cNvSpPr/>
          <p:nvPr/>
        </p:nvSpPr>
        <p:spPr>
          <a:xfrm>
            <a:off x="4154166" y="385868"/>
            <a:ext cx="3973195" cy="1015663"/>
          </a:xfrm>
          <a:prstGeom prst="rect">
            <a:avLst/>
          </a:prstGeom>
        </p:spPr>
        <p:txBody>
          <a:bodyPr wrap="square" lIns="0" tIns="0" rIns="0" bIns="0">
            <a:spAutoFit/>
          </a:bodyPr>
          <a:lstStyle/>
          <a:p>
            <a:pPr algn="dist" eaLnBrk="1" hangingPunct="1">
              <a:defRPr/>
            </a:pPr>
            <a:r>
              <a:rPr lang="en-US" altLang="zh-CN" sz="6600" b="1" spc="600" noProof="1" smtClean="0">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rPr>
              <a:t>DẶN DÒ</a:t>
            </a:r>
            <a:endParaRPr lang="en-US" altLang="zh-CN" sz="6600" b="1" spc="600" noProof="1">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endParaRPr>
          </a:p>
        </p:txBody>
      </p:sp>
      <p:cxnSp>
        <p:nvCxnSpPr>
          <p:cNvPr id="19" name="直接连接符 18"/>
          <p:cNvCxnSpPr/>
          <p:nvPr/>
        </p:nvCxnSpPr>
        <p:spPr>
          <a:xfrm>
            <a:off x="4096064" y="1593093"/>
            <a:ext cx="3999872"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strVal val="4*#ppt_w"/>
                                          </p:val>
                                        </p:tav>
                                        <p:tav tm="100000">
                                          <p:val>
                                            <p:strVal val="#ppt_w"/>
                                          </p:val>
                                        </p:tav>
                                      </p:tavLst>
                                    </p:anim>
                                    <p:anim calcmode="lin" valueType="num">
                                      <p:cBhvr>
                                        <p:cTn id="17" dur="500" fill="hold"/>
                                        <p:tgtEl>
                                          <p:spTgt spid="16"/>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strVal val="4*#ppt_w"/>
                                          </p:val>
                                        </p:tav>
                                        <p:tav tm="100000">
                                          <p:val>
                                            <p:strVal val="#ppt_w"/>
                                          </p:val>
                                        </p:tav>
                                      </p:tavLst>
                                    </p:anim>
                                    <p:anim calcmode="lin" valueType="num">
                                      <p:cBhvr>
                                        <p:cTn id="22" dur="500" fill="hold"/>
                                        <p:tgtEl>
                                          <p:spTgt spid="1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TextBox 5"/>
          <p:cNvSpPr txBox="1"/>
          <p:nvPr/>
        </p:nvSpPr>
        <p:spPr>
          <a:xfrm>
            <a:off x="1635465" y="2328137"/>
            <a:ext cx="8938726" cy="830997"/>
          </a:xfrm>
          <a:prstGeom prst="rect">
            <a:avLst/>
          </a:prstGeom>
          <a:noFill/>
        </p:spPr>
        <p:txBody>
          <a:bodyPr wrap="square" rtlCol="0">
            <a:spAutoFit/>
          </a:bodyPr>
          <a:lstStyle/>
          <a:p>
            <a:pPr fontAlgn="base">
              <a:spcBef>
                <a:spcPct val="0"/>
              </a:spcBef>
              <a:spcAft>
                <a:spcPct val="0"/>
              </a:spcAft>
              <a:buFont typeface="Montserrat" panose="00000500000000000000" charset="0"/>
              <a:buNone/>
            </a:pPr>
            <a:r>
              <a:rPr lang="en-US" sz="4800" b="1" dirty="0" smtClean="0">
                <a:solidFill>
                  <a:srgbClr val="53A694"/>
                </a:solidFill>
                <a:latin typeface="Arial" panose="020B0604020202020204" pitchFamily="34" charset="0"/>
                <a:ea typeface="Tahoma" pitchFamily="34" charset="0"/>
                <a:cs typeface="Arial" panose="020B0604020202020204" pitchFamily="34" charset="0"/>
              </a:rPr>
              <a:t>CHÚC CÁC BẠN HỌC TỐT!</a:t>
            </a:r>
            <a:endParaRPr lang="en-US" sz="4800" b="1" dirty="0">
              <a:solidFill>
                <a:srgbClr val="53A694"/>
              </a:solidFill>
              <a:latin typeface="Arial" panose="020B0604020202020204" pitchFamily="34" charset="0"/>
              <a:ea typeface="Tahoma" pitchFamily="34" charset="0"/>
              <a:cs typeface="Arial" panose="020B0604020202020204" pitchFamily="34" charset="0"/>
            </a:endParaRPr>
          </a:p>
        </p:txBody>
      </p:sp>
      <p:sp>
        <p:nvSpPr>
          <p:cNvPr id="4" name="PA_形状 4645"/>
          <p:cNvSpPr/>
          <p:nvPr>
            <p:custDataLst>
              <p:tags r:id="rId1"/>
            </p:custDataLst>
          </p:nvPr>
        </p:nvSpPr>
        <p:spPr>
          <a:xfrm rot="21314482">
            <a:off x="10604027" y="2357974"/>
            <a:ext cx="750489" cy="750466"/>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rgbClr val="53A69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latin typeface="Montserrat" panose="00000500000000000000" charset="0"/>
              <a:ea typeface="Montserrat" panose="00000500000000000000" charset="0"/>
              <a:cs typeface="Montserrat" panose="00000500000000000000" charset="0"/>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1"/>
                                        </p:tgtEl>
                                        <p:attrNameLst>
                                          <p:attrName>style.visibility</p:attrName>
                                        </p:attrNameLst>
                                      </p:cBhvr>
                                      <p:to>
                                        <p:strVal val="visible"/>
                                      </p:to>
                                    </p:set>
                                    <p:anim by="(-#ppt_w*2)" calcmode="lin" valueType="num">
                                      <p:cBhvr rctx="PPT">
                                        <p:cTn id="11" dur="500" autoRev="1" fill="hold">
                                          <p:stCondLst>
                                            <p:cond delay="0"/>
                                          </p:stCondLst>
                                        </p:cTn>
                                        <p:tgtEl>
                                          <p:spTgt spid="11"/>
                                        </p:tgtEl>
                                        <p:attrNameLst>
                                          <p:attrName>ppt_w</p:attrName>
                                        </p:attrNameLst>
                                      </p:cBhvr>
                                    </p:anim>
                                    <p:anim by="(#ppt_w*0.50)" calcmode="lin" valueType="num">
                                      <p:cBhvr>
                                        <p:cTn id="12" dur="500" decel="50000" autoRev="1" fill="hold">
                                          <p:stCondLst>
                                            <p:cond delay="0"/>
                                          </p:stCondLst>
                                        </p:cTn>
                                        <p:tgtEl>
                                          <p:spTgt spid="11"/>
                                        </p:tgtEl>
                                        <p:attrNameLst>
                                          <p:attrName>ppt_x</p:attrName>
                                        </p:attrNameLst>
                                      </p:cBhvr>
                                    </p:anim>
                                    <p:anim from="(-#ppt_h/2)" to="(#ppt_y)" calcmode="lin" valueType="num">
                                      <p:cBhvr>
                                        <p:cTn id="13" dur="1000" fill="hold">
                                          <p:stCondLst>
                                            <p:cond delay="0"/>
                                          </p:stCondLst>
                                        </p:cTn>
                                        <p:tgtEl>
                                          <p:spTgt spid="11"/>
                                        </p:tgtEl>
                                        <p:attrNameLst>
                                          <p:attrName>ppt_y</p:attrName>
                                        </p:attrNameLst>
                                      </p:cBhvr>
                                    </p:anim>
                                    <p:animRot by="21600000">
                                      <p:cBhvr>
                                        <p:cTn id="14" dur="1000" fill="hold">
                                          <p:stCondLst>
                                            <p:cond delay="0"/>
                                          </p:stCondLst>
                                        </p:cTn>
                                        <p:tgtEl>
                                          <p:spTgt spid="11"/>
                                        </p:tgtEl>
                                        <p:attrNameLst>
                                          <p:attrName>r</p:attrName>
                                        </p:attrNameLst>
                                      </p:cBhvr>
                                    </p:animRot>
                                  </p:childTnLst>
                                </p:cTn>
                              </p:par>
                            </p:childTnLst>
                          </p:cTn>
                        </p:par>
                        <p:par>
                          <p:cTn id="15" fill="hold">
                            <p:stCondLst>
                              <p:cond delay="3100"/>
                            </p:stCondLst>
                            <p:childTnLst>
                              <p:par>
                                <p:cTn id="16" presetID="15"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500" fill="hold"/>
                                        <p:tgtEl>
                                          <p:spTgt spid="4"/>
                                        </p:tgtEl>
                                        <p:attrNameLst>
                                          <p:attrName>ppt_w</p:attrName>
                                        </p:attrNameLst>
                                      </p:cBhvr>
                                      <p:tavLst>
                                        <p:tav tm="0">
                                          <p:val>
                                            <p:fltVal val="0"/>
                                          </p:val>
                                        </p:tav>
                                        <p:tav tm="100000">
                                          <p:val>
                                            <p:strVal val="#ppt_w"/>
                                          </p:val>
                                        </p:tav>
                                      </p:tavLst>
                                    </p:anim>
                                    <p:anim calcmode="lin" valueType="num">
                                      <p:cBhvr>
                                        <p:cTn id="19" dur="1500" fill="hold"/>
                                        <p:tgtEl>
                                          <p:spTgt spid="4"/>
                                        </p:tgtEl>
                                        <p:attrNameLst>
                                          <p:attrName>ppt_h</p:attrName>
                                        </p:attrNameLst>
                                      </p:cBhvr>
                                      <p:tavLst>
                                        <p:tav tm="0">
                                          <p:val>
                                            <p:fltVal val="0"/>
                                          </p:val>
                                        </p:tav>
                                        <p:tav tm="100000">
                                          <p:val>
                                            <p:strVal val="#ppt_h"/>
                                          </p:val>
                                        </p:tav>
                                      </p:tavLst>
                                    </p:anim>
                                    <p:anim calcmode="lin" valueType="num">
                                      <p:cBhvr>
                                        <p:cTn id="20" dur="1500" fill="hold"/>
                                        <p:tgtEl>
                                          <p:spTgt spid="4"/>
                                        </p:tgtEl>
                                        <p:attrNameLst>
                                          <p:attrName>ppt_x</p:attrName>
                                        </p:attrNameLst>
                                      </p:cBhvr>
                                      <p:tavLst>
                                        <p:tav tm="0" fmla="#ppt_x+(cos(-2*pi*(1-$))*-#ppt_x-sin(-2*pi*(1-$))*(1-#ppt_y))*(1-$)">
                                          <p:val>
                                            <p:fltVal val="0"/>
                                          </p:val>
                                        </p:tav>
                                        <p:tav tm="100000">
                                          <p:val>
                                            <p:fltVal val="1"/>
                                          </p:val>
                                        </p:tav>
                                      </p:tavLst>
                                    </p:anim>
                                    <p:anim calcmode="lin" valueType="num">
                                      <p:cBhvr>
                                        <p:cTn id="21" dur="15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7" name="矩形 26"/>
          <p:cNvSpPr/>
          <p:nvPr/>
        </p:nvSpPr>
        <p:spPr>
          <a:xfrm>
            <a:off x="1914521" y="3469439"/>
            <a:ext cx="1224094" cy="627105"/>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Arial" panose="020B0604020202020204" pitchFamily="34" charset="0"/>
                <a:ea typeface="Tahoma" pitchFamily="34" charset="0"/>
                <a:cs typeface="Arial" panose="020B0604020202020204" pitchFamily="34" charset="0"/>
              </a:rPr>
              <a:t>Bài</a:t>
            </a:r>
            <a:r>
              <a:rPr lang="en-US" altLang="zh-CN" sz="2800" b="1" dirty="0" smtClean="0">
                <a:latin typeface="Arial" panose="020B0604020202020204" pitchFamily="34" charset="0"/>
                <a:ea typeface="Tahoma" pitchFamily="34" charset="0"/>
                <a:cs typeface="Arial" panose="020B0604020202020204" pitchFamily="34" charset="0"/>
              </a:rPr>
              <a:t> 1</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28" name="矩形 27"/>
          <p:cNvSpPr/>
          <p:nvPr/>
        </p:nvSpPr>
        <p:spPr>
          <a:xfrm>
            <a:off x="4580214" y="3444725"/>
            <a:ext cx="1223185" cy="627054"/>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Arial" panose="020B0604020202020204" pitchFamily="34" charset="0"/>
                <a:ea typeface="Tahoma" pitchFamily="34" charset="0"/>
                <a:cs typeface="Arial" panose="020B0604020202020204" pitchFamily="34" charset="0"/>
              </a:rPr>
              <a:t>Bài</a:t>
            </a:r>
            <a:r>
              <a:rPr lang="en-US" altLang="zh-CN" sz="2800" b="1" dirty="0" smtClean="0">
                <a:latin typeface="Arial" panose="020B0604020202020204" pitchFamily="34" charset="0"/>
                <a:ea typeface="Tahoma" pitchFamily="34" charset="0"/>
                <a:cs typeface="Arial" panose="020B0604020202020204" pitchFamily="34" charset="0"/>
              </a:rPr>
              <a:t> 2</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29" name="矩形 28"/>
          <p:cNvSpPr/>
          <p:nvPr/>
        </p:nvSpPr>
        <p:spPr>
          <a:xfrm>
            <a:off x="7298701" y="3421190"/>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Arial" panose="020B0604020202020204" pitchFamily="34" charset="0"/>
                <a:ea typeface="Tahoma" pitchFamily="34" charset="0"/>
                <a:cs typeface="Arial" panose="020B0604020202020204" pitchFamily="34" charset="0"/>
              </a:rPr>
              <a:t>Bài</a:t>
            </a:r>
            <a:r>
              <a:rPr lang="en-US" altLang="zh-CN" sz="2800" b="1" dirty="0" smtClean="0">
                <a:latin typeface="Arial" panose="020B0604020202020204" pitchFamily="34" charset="0"/>
                <a:ea typeface="Tahoma" pitchFamily="34" charset="0"/>
                <a:cs typeface="Arial" panose="020B0604020202020204" pitchFamily="34" charset="0"/>
              </a:rPr>
              <a:t> 3</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30" name="矩形 29"/>
          <p:cNvSpPr/>
          <p:nvPr/>
        </p:nvSpPr>
        <p:spPr>
          <a:xfrm>
            <a:off x="9996751" y="3381287"/>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Arial" panose="020B0604020202020204" pitchFamily="34" charset="0"/>
                <a:ea typeface="Tahoma" pitchFamily="34" charset="0"/>
                <a:cs typeface="Arial" panose="020B0604020202020204" pitchFamily="34" charset="0"/>
              </a:rPr>
              <a:t>Bài</a:t>
            </a:r>
            <a:r>
              <a:rPr lang="en-US" altLang="zh-CN" sz="2800" b="1" dirty="0" smtClean="0">
                <a:latin typeface="Arial" panose="020B0604020202020204" pitchFamily="34" charset="0"/>
                <a:ea typeface="Tahoma" pitchFamily="34" charset="0"/>
                <a:cs typeface="Arial" panose="020B0604020202020204" pitchFamily="34" charset="0"/>
              </a:rPr>
              <a:t> 4</a:t>
            </a:r>
            <a:endParaRPr lang="zh-CN" altLang="en-US" sz="2800" b="1" dirty="0">
              <a:latin typeface="Arial" panose="020B0604020202020204" pitchFamily="34" charset="0"/>
              <a:ea typeface="Montserrat" panose="00000500000000000000" charset="0"/>
              <a:cs typeface="Arial" panose="020B0604020202020204" pitchFamily="34" charset="0"/>
            </a:endParaRPr>
          </a:p>
        </p:txBody>
      </p:sp>
      <p:sp>
        <p:nvSpPr>
          <p:cNvPr id="31" name="矩形 30"/>
          <p:cNvSpPr/>
          <p:nvPr/>
        </p:nvSpPr>
        <p:spPr>
          <a:xfrm>
            <a:off x="864974" y="-14503"/>
            <a:ext cx="10354962" cy="3139321"/>
          </a:xfrm>
          <a:prstGeom prst="rect">
            <a:avLst/>
          </a:prstGeom>
        </p:spPr>
        <p:txBody>
          <a:bodyPr wrap="square" lIns="0" tIns="0" rIns="0" bIns="0">
            <a:spAutoFit/>
          </a:bodyPr>
          <a:lstStyle/>
          <a:p>
            <a:pPr algn="ctr" eaLnBrk="1" hangingPunct="1">
              <a:lnSpc>
                <a:spcPct val="150000"/>
              </a:lnSpc>
              <a:defRPr/>
            </a:pPr>
            <a:r>
              <a:rPr lang="en-US" altLang="zh-CN" sz="4000" b="1" spc="600" noProof="1" smtClean="0">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rPr>
              <a:t>Mục tiêu: </a:t>
            </a:r>
          </a:p>
          <a:p>
            <a:pPr marL="571500" indent="-571500">
              <a:lnSpc>
                <a:spcPct val="150000"/>
              </a:lnSpc>
              <a:buFont typeface="Wingdings" pitchFamily="2" charset="2"/>
              <a:buChar char="v"/>
              <a:defRPr/>
            </a:pPr>
            <a:r>
              <a:rPr lang="da-DK" sz="3200" b="1" dirty="0" smtClean="0">
                <a:latin typeface="Arial" panose="020B0604020202020204" pitchFamily="34" charset="0"/>
                <a:cs typeface="Arial" panose="020B0604020202020204" pitchFamily="34" charset="0"/>
              </a:rPr>
              <a:t>Giải các bài </a:t>
            </a:r>
            <a:r>
              <a:rPr lang="da-DK" sz="3200" b="1" dirty="0">
                <a:latin typeface="Arial" panose="020B0604020202020204" pitchFamily="34" charset="0"/>
                <a:cs typeface="Arial" panose="020B0604020202020204" pitchFamily="34" charset="0"/>
              </a:rPr>
              <a:t>toán với các số đo độ dài, khối </a:t>
            </a:r>
            <a:r>
              <a:rPr lang="da-DK" sz="3200" b="1" dirty="0" smtClean="0">
                <a:latin typeface="Arial" panose="020B0604020202020204" pitchFamily="34" charset="0"/>
                <a:cs typeface="Arial" panose="020B0604020202020204" pitchFamily="34" charset="0"/>
              </a:rPr>
              <a:t>lượng.</a:t>
            </a:r>
          </a:p>
          <a:p>
            <a:pPr marL="571500" indent="-571500">
              <a:lnSpc>
                <a:spcPct val="150000"/>
              </a:lnSpc>
              <a:buFont typeface="Wingdings" pitchFamily="2" charset="2"/>
              <a:buChar char="v"/>
              <a:defRPr/>
            </a:pPr>
            <a:r>
              <a:rPr lang="da-DK" sz="3200" b="1" dirty="0">
                <a:latin typeface="Arial" panose="020B0604020202020204" pitchFamily="34" charset="0"/>
                <a:cs typeface="Arial" panose="020B0604020202020204" pitchFamily="34" charset="0"/>
              </a:rPr>
              <a:t>T</a:t>
            </a:r>
            <a:r>
              <a:rPr lang="da-DK" sz="3200" b="1" dirty="0" smtClean="0">
                <a:latin typeface="Arial" panose="020B0604020202020204" pitchFamily="34" charset="0"/>
                <a:cs typeface="Arial" panose="020B0604020202020204" pitchFamily="34" charset="0"/>
              </a:rPr>
              <a:t>ính </a:t>
            </a:r>
            <a:r>
              <a:rPr lang="da-DK" sz="3200" b="1" dirty="0">
                <a:latin typeface="Arial" panose="020B0604020202020204" pitchFamily="34" charset="0"/>
                <a:cs typeface="Arial" panose="020B0604020202020204" pitchFamily="34" charset="0"/>
              </a:rPr>
              <a:t>diện tích một hình </a:t>
            </a:r>
            <a:r>
              <a:rPr lang="da-DK" sz="3200" b="1" dirty="0" smtClean="0">
                <a:latin typeface="Arial" panose="020B0604020202020204" pitchFamily="34" charset="0"/>
                <a:cs typeface="Arial" panose="020B0604020202020204" pitchFamily="34" charset="0"/>
              </a:rPr>
              <a:t>quy </a:t>
            </a:r>
            <a:r>
              <a:rPr lang="da-DK" sz="3200" b="1" dirty="0">
                <a:latin typeface="Arial" panose="020B0604020202020204" pitchFamily="34" charset="0"/>
                <a:cs typeface="Arial" panose="020B0604020202020204" pitchFamily="34" charset="0"/>
              </a:rPr>
              <a:t>về tính diện tích hình chữ nhật, hình </a:t>
            </a:r>
            <a:r>
              <a:rPr lang="da-DK" sz="3200" b="1" dirty="0" smtClean="0">
                <a:latin typeface="Arial" panose="020B0604020202020204" pitchFamily="34" charset="0"/>
                <a:cs typeface="Arial" panose="020B0604020202020204" pitchFamily="34" charset="0"/>
              </a:rPr>
              <a:t>vuông.</a:t>
            </a:r>
            <a:endParaRPr lang="zh-CN" altLang="en-US" sz="3200" b="1" spc="600" noProof="1">
              <a:solidFill>
                <a:srgbClr val="53A694"/>
              </a:solidFill>
              <a:latin typeface="Arial" panose="020B0604020202020204" pitchFamily="34" charset="0"/>
              <a:ea typeface="Montserrat" panose="00000500000000000000" charset="0"/>
              <a:cs typeface="Arial" panose="020B0604020202020204" pitchFamily="34" charset="0"/>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strVal val="4*#ppt_w"/>
                                          </p:val>
                                        </p:tav>
                                        <p:tav tm="100000">
                                          <p:val>
                                            <p:strVal val="#ppt_w"/>
                                          </p:val>
                                        </p:tav>
                                      </p:tavLst>
                                    </p:anim>
                                    <p:anim calcmode="lin" valueType="num">
                                      <p:cBhvr>
                                        <p:cTn id="13"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inVertical)">
                                      <p:cBhvr>
                                        <p:cTn id="18" dur="500"/>
                                        <p:tgtEl>
                                          <p:spTgt spid="2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arn(inVertical)">
                                      <p:cBhvr>
                                        <p:cTn id="21" dur="500"/>
                                        <p:tgtEl>
                                          <p:spTgt spid="2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barn(inVertical)">
                                      <p:cBhvr>
                                        <p:cTn id="24" dur="500"/>
                                        <p:tgtEl>
                                          <p:spTgt spid="2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arn(inVertical)">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51692" y="0"/>
            <a:ext cx="12918830" cy="6889532"/>
            <a:chOff x="-2" y="-195796"/>
            <a:chExt cx="12192002" cy="6889532"/>
          </a:xfrm>
        </p:grpSpPr>
        <p:pic>
          <p:nvPicPr>
            <p:cNvPr id="74" name="图片 73"/>
            <p:cNvPicPr>
              <a:picLocks noChangeAspect="1"/>
            </p:cNvPicPr>
            <p:nvPr/>
          </p:nvPicPr>
          <p:blipFill rotWithShape="1">
            <a:blip r:embed="rId3">
              <a:extLst>
                <a:ext uri="{28A0092B-C50C-407E-A947-70E740481C1C}">
                  <a14:useLocalDpi xmlns:a14="http://schemas.microsoft.com/office/drawing/2010/main" val="0"/>
                </a:ext>
              </a:extLst>
            </a:blip>
            <a:srcRect b="40192"/>
            <a:stretch/>
          </p:blipFill>
          <p:spPr>
            <a:xfrm flipH="1">
              <a:off x="-2" y="-195796"/>
              <a:ext cx="12192000" cy="4101612"/>
            </a:xfrm>
            <a:prstGeom prst="rect">
              <a:avLst/>
            </a:prstGeom>
          </p:spPr>
        </p:pic>
        <p:sp>
          <p:nvSpPr>
            <p:cNvPr id="79" name="矩形 78"/>
            <p:cNvSpPr/>
            <p:nvPr/>
          </p:nvSpPr>
          <p:spPr>
            <a:xfrm flipV="1">
              <a:off x="-2" y="1917572"/>
              <a:ext cx="12192002" cy="477616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sp>
        <p:nvSpPr>
          <p:cNvPr id="77" name="TextBox 8"/>
          <p:cNvSpPr txBox="1">
            <a:spLocks noChangeArrowheads="1"/>
          </p:cNvSpPr>
          <p:nvPr/>
        </p:nvSpPr>
        <p:spPr bwMode="auto">
          <a:xfrm>
            <a:off x="679938" y="420892"/>
            <a:ext cx="10574216"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vi-VN" altLang="en-US" sz="2600" b="1" u="sng" dirty="0">
                <a:solidFill>
                  <a:srgbClr val="FF3399"/>
                </a:solidFill>
                <a:latin typeface="Arial" panose="020B0604020202020204" pitchFamily="34" charset="0"/>
                <a:ea typeface="Tahoma" pitchFamily="34" charset="0"/>
                <a:cs typeface="Arial" panose="020B0604020202020204" pitchFamily="34" charset="0"/>
              </a:rPr>
              <a:t>Bài 1</a:t>
            </a:r>
            <a:r>
              <a:rPr lang="vi-VN" altLang="en-US" sz="2600" b="1" dirty="0">
                <a:solidFill>
                  <a:srgbClr val="FF3399"/>
                </a:solidFill>
                <a:latin typeface="Arial" panose="020B0604020202020204" pitchFamily="34" charset="0"/>
                <a:ea typeface="Tahoma" pitchFamily="34" charset="0"/>
                <a:cs typeface="Arial" panose="020B0604020202020204" pitchFamily="34" charset="0"/>
              </a:rPr>
              <a:t>: </a:t>
            </a:r>
            <a:r>
              <a:rPr lang="vi-VN" altLang="en-US" sz="2600" b="1" dirty="0">
                <a:solidFill>
                  <a:schemeClr val="accent1">
                    <a:lumMod val="50000"/>
                  </a:schemeClr>
                </a:solidFill>
                <a:latin typeface="Arial" panose="020B0604020202020204" pitchFamily="34" charset="0"/>
                <a:ea typeface="Tahoma" pitchFamily="34" charset="0"/>
                <a:cs typeface="Arial" panose="020B0604020202020204" pitchFamily="34" charset="0"/>
              </a:rPr>
              <a:t>Liên đội trường Hòa Bình thu gom được 1 tấn 300 kg giấy vụn. Liên đội trường Hoàng Diệu thu gom được 2 tấn 700 kg giấy vụn. Biết rằng cứ 2 tấn giấy vụn thì sản xuất được 50 000 cuốn vở học sinh. Hỏi từ số giấy vụn mà cả hai trường đã thu gom được, có thế sản xuất được bao nhiêu cuốn vở học sinh?</a:t>
            </a:r>
          </a:p>
        </p:txBody>
      </p:sp>
      <p:sp>
        <p:nvSpPr>
          <p:cNvPr id="35" name="îŝḷîḓé-Rectangle: Rounded Corners 171"/>
          <p:cNvSpPr/>
          <p:nvPr/>
        </p:nvSpPr>
        <p:spPr bwMode="auto">
          <a:xfrm>
            <a:off x="2530121" y="4289891"/>
            <a:ext cx="7459228" cy="2472078"/>
          </a:xfrm>
          <a:prstGeom prst="roundRect">
            <a:avLst>
              <a:gd name="adj" fmla="val 50000"/>
            </a:avLst>
          </a:prstGeom>
          <a:solidFill>
            <a:schemeClr val="bg1">
              <a:lumMod val="85000"/>
            </a:schemeClr>
          </a:solidFill>
          <a:ln w="19050">
            <a:noFill/>
            <a:round/>
          </a:ln>
        </p:spPr>
        <p:txBody>
          <a:bodyPr anchor="ctr"/>
          <a:lstStyle/>
          <a:p>
            <a:pPr algn="ctr"/>
            <a:endParaRPr dirty="0">
              <a:solidFill>
                <a:schemeClr val="bg1"/>
              </a:solidFill>
              <a:latin typeface="Arial" panose="020B0604020202020204" pitchFamily="34" charset="0"/>
              <a:ea typeface="Montserrat" panose="00000500000000000000" charset="0"/>
              <a:cs typeface="Arial" panose="020B0604020202020204" pitchFamily="34" charset="0"/>
              <a:sym typeface="Montserrat" panose="00000500000000000000" charset="0"/>
            </a:endParaRPr>
          </a:p>
        </p:txBody>
      </p:sp>
      <p:sp>
        <p:nvSpPr>
          <p:cNvPr id="36" name="îŝḷîḓé-Rectangle: Rounded Corners 172"/>
          <p:cNvSpPr/>
          <p:nvPr/>
        </p:nvSpPr>
        <p:spPr bwMode="auto">
          <a:xfrm>
            <a:off x="5238230" y="3683499"/>
            <a:ext cx="2043010" cy="474514"/>
          </a:xfrm>
          <a:prstGeom prst="roundRect">
            <a:avLst>
              <a:gd name="adj" fmla="val 50000"/>
            </a:avLst>
          </a:prstGeom>
          <a:solidFill>
            <a:srgbClr val="53A694"/>
          </a:solidFill>
          <a:ln w="19050">
            <a:noFill/>
            <a:round/>
          </a:ln>
        </p:spPr>
        <p:txBody>
          <a:bodyPr anchor="ctr"/>
          <a:lstStyle/>
          <a:p>
            <a:pPr algn="ctr"/>
            <a:r>
              <a:rPr lang="en-US" sz="2800" b="1" dirty="0" err="1" smtClean="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rPr>
              <a:t>Tóm</a:t>
            </a:r>
            <a:r>
              <a:rPr lang="en-US" sz="2800" b="1" dirty="0" smtClean="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rPr>
              <a:t> </a:t>
            </a:r>
            <a:r>
              <a:rPr lang="en-US" sz="2800" b="1" dirty="0" err="1" smtClean="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rPr>
              <a:t>tắt</a:t>
            </a:r>
            <a:endParaRPr sz="2800" b="1" dirty="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endParaRPr>
          </a:p>
        </p:txBody>
      </p:sp>
      <p:sp>
        <p:nvSpPr>
          <p:cNvPr id="80" name="Text Box 9"/>
          <p:cNvSpPr txBox="1">
            <a:spLocks noChangeArrowheads="1"/>
          </p:cNvSpPr>
          <p:nvPr/>
        </p:nvSpPr>
        <p:spPr bwMode="auto">
          <a:xfrm>
            <a:off x="3188676" y="5614428"/>
            <a:ext cx="338827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50 000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endPar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spcBef>
                <a:spcPct val="50000"/>
              </a:spcBef>
            </a:pP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tấn</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cuốn</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smtClean="0">
                <a:solidFill>
                  <a:srgbClr val="FF3399"/>
                </a:solidFill>
                <a:latin typeface="Arial" panose="020B0604020202020204" pitchFamily="34" charset="0"/>
                <a:ea typeface="Tahoma" pitchFamily="34" charset="0"/>
                <a:cs typeface="Arial" panose="020B0604020202020204" pitchFamily="34" charset="0"/>
              </a:rPr>
              <a:t>?</a:t>
            </a:r>
            <a:endParaRPr lang="en-US" altLang="en-US" sz="2400" b="1" dirty="0">
              <a:solidFill>
                <a:srgbClr val="FF3399"/>
              </a:solidFill>
              <a:latin typeface="Arial" panose="020B0604020202020204" pitchFamily="34" charset="0"/>
              <a:ea typeface="Tahoma" pitchFamily="34" charset="0"/>
              <a:cs typeface="Arial" panose="020B0604020202020204" pitchFamily="34" charset="0"/>
            </a:endParaRPr>
          </a:p>
        </p:txBody>
      </p:sp>
      <p:grpSp>
        <p:nvGrpSpPr>
          <p:cNvPr id="5" name="Group 4"/>
          <p:cNvGrpSpPr/>
          <p:nvPr/>
        </p:nvGrpSpPr>
        <p:grpSpPr>
          <a:xfrm>
            <a:off x="3188676" y="4438905"/>
            <a:ext cx="6752652" cy="1015664"/>
            <a:chOff x="773722" y="3883163"/>
            <a:chExt cx="6752652" cy="1015664"/>
          </a:xfrm>
        </p:grpSpPr>
        <p:sp>
          <p:nvSpPr>
            <p:cNvPr id="82" name="Text Box 13"/>
            <p:cNvSpPr txBox="1">
              <a:spLocks noChangeArrowheads="1"/>
            </p:cNvSpPr>
            <p:nvPr/>
          </p:nvSpPr>
          <p:spPr bwMode="auto">
            <a:xfrm>
              <a:off x="773722" y="3883164"/>
              <a:ext cx="547420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Liên</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đội</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Hòa</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Bình</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1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300 </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kg</a:t>
              </a:r>
            </a:p>
            <a:p>
              <a:pPr>
                <a:spcBef>
                  <a:spcPct val="50000"/>
                </a:spcBef>
              </a:pP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Liên</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đội</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Hoàng</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Diệu</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700kg</a:t>
              </a:r>
              <a:endPar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p:txBody>
        </p:sp>
        <p:grpSp>
          <p:nvGrpSpPr>
            <p:cNvPr id="4" name="Group 3"/>
            <p:cNvGrpSpPr/>
            <p:nvPr/>
          </p:nvGrpSpPr>
          <p:grpSpPr>
            <a:xfrm>
              <a:off x="5791200" y="3883163"/>
              <a:ext cx="1735174" cy="923877"/>
              <a:chOff x="5791200" y="3883163"/>
              <a:chExt cx="1735174" cy="923877"/>
            </a:xfrm>
          </p:grpSpPr>
          <p:sp>
            <p:nvSpPr>
              <p:cNvPr id="85" name="AutoShape 16"/>
              <p:cNvSpPr>
                <a:spLocks/>
              </p:cNvSpPr>
              <p:nvPr/>
            </p:nvSpPr>
            <p:spPr bwMode="auto">
              <a:xfrm>
                <a:off x="5791200" y="3883163"/>
                <a:ext cx="269513" cy="923877"/>
              </a:xfrm>
              <a:prstGeom prst="rightBrace">
                <a:avLst>
                  <a:gd name="adj1" fmla="val 50000"/>
                  <a:gd name="adj2" fmla="val 50000"/>
                </a:avLst>
              </a:prstGeom>
              <a:ln w="38100">
                <a:solidFill>
                  <a:srgbClr val="FF6699"/>
                </a:solidFill>
                <a:headEnd/>
                <a:tailEnd/>
              </a:ln>
            </p:spPr>
            <p:style>
              <a:lnRef idx="1">
                <a:schemeClr val="accent2"/>
              </a:lnRef>
              <a:fillRef idx="0">
                <a:schemeClr val="accent2"/>
              </a:fillRef>
              <a:effectRef idx="0">
                <a:schemeClr val="accent2"/>
              </a:effectRef>
              <a:fontRef idx="minor">
                <a:schemeClr val="tx1"/>
              </a:fontRef>
            </p:style>
            <p:txBody>
              <a:bodyPr wrap="none" anchor="ctr"/>
              <a:lstStyle/>
              <a:p>
                <a:pPr eaLnBrk="1" hangingPunct="1">
                  <a:defRPr/>
                </a:pPr>
                <a:endParaRPr lang="vi-VN" dirty="0">
                  <a:ln>
                    <a:solidFill>
                      <a:srgbClr val="FF3399"/>
                    </a:solidFill>
                  </a:ln>
                  <a:solidFill>
                    <a:srgbClr val="FF0000"/>
                  </a:solidFill>
                  <a:latin typeface="Arial" panose="020B0604020202020204" pitchFamily="34" charset="0"/>
                  <a:cs typeface="Arial" panose="020B0604020202020204" pitchFamily="34" charset="0"/>
                </a:endParaRPr>
              </a:p>
            </p:txBody>
          </p:sp>
          <p:sp>
            <p:nvSpPr>
              <p:cNvPr id="86" name="Text Box 17"/>
              <p:cNvSpPr txBox="1">
                <a:spLocks noChangeArrowheads="1"/>
              </p:cNvSpPr>
              <p:nvPr/>
            </p:nvSpPr>
            <p:spPr bwMode="auto">
              <a:xfrm>
                <a:off x="6162016" y="4160014"/>
                <a:ext cx="136435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rgbClr val="FF3399"/>
                    </a:solidFill>
                    <a:latin typeface="Arial" panose="020B0604020202020204" pitchFamily="34" charset="0"/>
                    <a:ea typeface="Tahoma" pitchFamily="34" charset="0"/>
                    <a:cs typeface="Arial" panose="020B0604020202020204" pitchFamily="34" charset="0"/>
                  </a:rPr>
                  <a:t>tấn</a:t>
                </a:r>
                <a:endParaRPr lang="en-US" altLang="en-US" sz="2400" b="1" dirty="0">
                  <a:solidFill>
                    <a:srgbClr val="FF3399"/>
                  </a:solidFill>
                  <a:latin typeface="Arial" panose="020B0604020202020204" pitchFamily="34" charset="0"/>
                  <a:ea typeface="Tahoma" pitchFamily="34" charset="0"/>
                  <a:cs typeface="Arial" panose="020B0604020202020204" pitchFamily="34" charset="0"/>
                </a:endParaRPr>
              </a:p>
            </p:txBody>
          </p:sp>
        </p:grpSp>
      </p:grpSp>
      <p:cxnSp>
        <p:nvCxnSpPr>
          <p:cNvPr id="6" name="Straight Connector 5"/>
          <p:cNvCxnSpPr/>
          <p:nvPr/>
        </p:nvCxnSpPr>
        <p:spPr>
          <a:xfrm>
            <a:off x="8576970" y="1053170"/>
            <a:ext cx="1783655"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501987" y="1598029"/>
            <a:ext cx="1858638" cy="19756"/>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823288" y="2149744"/>
            <a:ext cx="1821266" cy="9552"/>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009600" y="2756130"/>
            <a:ext cx="6196244"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0571" y="3354667"/>
            <a:ext cx="7705096"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950561" y="2159296"/>
            <a:ext cx="263422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arn(inVertical)">
                                      <p:cBhvr>
                                        <p:cTn id="17" dur="500"/>
                                        <p:tgtEl>
                                          <p:spTgt spid="52"/>
                                        </p:tgtEl>
                                      </p:cBhvr>
                                    </p:animEffect>
                                  </p:childTnLst>
                                </p:cTn>
                              </p:par>
                              <p:par>
                                <p:cTn id="18" presetID="16" presetClass="entr" presetSubtype="21" fill="hold"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barn(inVertical)">
                                      <p:cBhvr>
                                        <p:cTn id="20" dur="500"/>
                                        <p:tgtEl>
                                          <p:spTgt spid="43"/>
                                        </p:tgtEl>
                                      </p:cBhvr>
                                    </p:animEffect>
                                  </p:childTnLst>
                                </p:cTn>
                              </p:par>
                              <p:par>
                                <p:cTn id="21" presetID="16" presetClass="entr" presetSubtype="21" fill="hold"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barn(inVertical)">
                                      <p:cBhvr>
                                        <p:cTn id="23" dur="500"/>
                                        <p:tgtEl>
                                          <p:spTgt spid="4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barn(inVertical)">
                                      <p:cBhvr>
                                        <p:cTn id="28" dur="500"/>
                                        <p:tgtEl>
                                          <p:spTgt spid="47"/>
                                        </p:tgtEl>
                                      </p:cBhvr>
                                    </p:animEffect>
                                  </p:childTnLst>
                                </p:cTn>
                              </p:par>
                              <p:par>
                                <p:cTn id="29" presetID="16" presetClass="entr" presetSubtype="21" fill="hold" nodeType="with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barn(inVertical)">
                                      <p:cBhvr>
                                        <p:cTn id="31" dur="500"/>
                                        <p:tgtEl>
                                          <p:spTgt spid="48"/>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barn(inVertical)">
                                      <p:cBhvr>
                                        <p:cTn id="36" dur="500"/>
                                        <p:tgtEl>
                                          <p:spTgt spid="36"/>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barn(inVertical)">
                                      <p:cBhvr>
                                        <p:cTn id="39" dur="500"/>
                                        <p:tgtEl>
                                          <p:spTgt spid="35"/>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barn(inVertical)">
                                      <p:cBhvr>
                                        <p:cTn id="44" dur="500"/>
                                        <p:tgtEl>
                                          <p:spTgt spid="5"/>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arn(inVertical)">
                                      <p:cBhvr>
                                        <p:cTn id="4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5" grpId="0" animBg="1"/>
      <p:bldP spid="36" grpId="0" animBg="1"/>
      <p:bldP spid="8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图片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33655" y="15766"/>
            <a:ext cx="12192000" cy="6858000"/>
          </a:xfrm>
          <a:prstGeom prst="rect">
            <a:avLst/>
          </a:prstGeom>
        </p:spPr>
      </p:pic>
      <p:sp>
        <p:nvSpPr>
          <p:cNvPr id="46" name="矩形 45"/>
          <p:cNvSpPr/>
          <p:nvPr/>
        </p:nvSpPr>
        <p:spPr>
          <a:xfrm flipV="1">
            <a:off x="-10895" y="2000952"/>
            <a:ext cx="12192002" cy="4715160"/>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cxnSp>
        <p:nvCxnSpPr>
          <p:cNvPr id="44" name="直接连接符 43"/>
          <p:cNvCxnSpPr/>
          <p:nvPr/>
        </p:nvCxnSpPr>
        <p:spPr>
          <a:xfrm>
            <a:off x="811147" y="1001181"/>
            <a:ext cx="10406743"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4846505" y="281742"/>
            <a:ext cx="247720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dist"/>
            <a:r>
              <a:rPr lang="vi-VN" altLang="zh-CN" sz="4000" b="1" spc="300" dirty="0" smtClean="0">
                <a:solidFill>
                  <a:srgbClr val="53A694"/>
                </a:solidFill>
                <a:latin typeface="Arial" panose="020B0604020202020204" pitchFamily="34" charset="0"/>
                <a:ea typeface="Montserrat" panose="00000500000000000000" charset="0"/>
                <a:cs typeface="Arial" panose="020B0604020202020204" pitchFamily="34" charset="0"/>
              </a:rPr>
              <a:t>Bài giải</a:t>
            </a:r>
            <a:endParaRPr lang="zh-CN" altLang="en-US" sz="4000" b="1" spc="300" dirty="0">
              <a:solidFill>
                <a:srgbClr val="53A694"/>
              </a:solidFill>
              <a:latin typeface="Arial" panose="020B0604020202020204" pitchFamily="34" charset="0"/>
              <a:ea typeface="Montserrat" panose="00000500000000000000" charset="0"/>
              <a:cs typeface="Arial" panose="020B0604020202020204" pitchFamily="34" charset="0"/>
            </a:endParaRPr>
          </a:p>
        </p:txBody>
      </p:sp>
      <p:sp>
        <p:nvSpPr>
          <p:cNvPr id="49" name="Text Box 6"/>
          <p:cNvSpPr txBox="1">
            <a:spLocks noChangeArrowheads="1"/>
          </p:cNvSpPr>
          <p:nvPr/>
        </p:nvSpPr>
        <p:spPr bwMode="auto">
          <a:xfrm>
            <a:off x="2111378" y="1964079"/>
            <a:ext cx="1673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Arial" panose="020B0604020202020204" pitchFamily="34" charset="0"/>
                <a:ea typeface="Tahoma" pitchFamily="34" charset="0"/>
                <a:cs typeface="Arial" panose="020B0604020202020204" pitchFamily="34" charset="0"/>
              </a:rPr>
              <a:t>Cách 1:</a:t>
            </a:r>
            <a:endParaRPr lang="vi-VN" altLang="en-US" sz="2800" dirty="0">
              <a:solidFill>
                <a:srgbClr val="FF3399"/>
              </a:solidFill>
              <a:latin typeface="Arial" panose="020B0604020202020204" pitchFamily="34" charset="0"/>
              <a:ea typeface="Tahoma" pitchFamily="34" charset="0"/>
              <a:cs typeface="Arial" panose="020B0604020202020204" pitchFamily="34" charset="0"/>
            </a:endParaRPr>
          </a:p>
        </p:txBody>
      </p:sp>
      <p:sp>
        <p:nvSpPr>
          <p:cNvPr id="55" name="Text Box 6"/>
          <p:cNvSpPr txBox="1">
            <a:spLocks noChangeArrowheads="1"/>
          </p:cNvSpPr>
          <p:nvPr/>
        </p:nvSpPr>
        <p:spPr bwMode="auto">
          <a:xfrm>
            <a:off x="8423547" y="2011029"/>
            <a:ext cx="15575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Arial" panose="020B0604020202020204" pitchFamily="34" charset="0"/>
                <a:ea typeface="Tahoma" pitchFamily="34" charset="0"/>
                <a:cs typeface="Arial" panose="020B0604020202020204" pitchFamily="34" charset="0"/>
              </a:rPr>
              <a:t>Cách </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2</a:t>
            </a:r>
            <a:r>
              <a:rPr lang="vi-VN" altLang="en-US" sz="2800" b="1" dirty="0">
                <a:solidFill>
                  <a:srgbClr val="FF3399"/>
                </a:solidFill>
                <a:latin typeface="Arial" panose="020B0604020202020204" pitchFamily="34" charset="0"/>
                <a:ea typeface="Tahoma" pitchFamily="34" charset="0"/>
                <a:cs typeface="Arial" panose="020B0604020202020204" pitchFamily="34" charset="0"/>
              </a:rPr>
              <a:t>:</a:t>
            </a:r>
            <a:endParaRPr lang="vi-VN" altLang="en-US" sz="2800" dirty="0">
              <a:solidFill>
                <a:srgbClr val="FF3399"/>
              </a:solidFill>
              <a:latin typeface="Arial" panose="020B0604020202020204" pitchFamily="34" charset="0"/>
              <a:ea typeface="Tahoma" pitchFamily="34" charset="0"/>
              <a:cs typeface="Arial" panose="020B0604020202020204" pitchFamily="34" charset="0"/>
            </a:endParaRPr>
          </a:p>
        </p:txBody>
      </p:sp>
      <p:sp>
        <p:nvSpPr>
          <p:cNvPr id="58" name="矩形 4"/>
          <p:cNvSpPr/>
          <p:nvPr/>
        </p:nvSpPr>
        <p:spPr>
          <a:xfrm>
            <a:off x="57314" y="2549166"/>
            <a:ext cx="6173742" cy="3970318"/>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Arial" panose="020B0604020202020204" pitchFamily="34" charset="0"/>
              <a:ea typeface="Montserrat" panose="00000500000000000000" charset="0"/>
              <a:cs typeface="Arial" panose="020B0604020202020204" pitchFamily="34" charset="0"/>
            </a:endParaRPr>
          </a:p>
        </p:txBody>
      </p:sp>
      <p:sp>
        <p:nvSpPr>
          <p:cNvPr id="48" name="Text Box 8"/>
          <p:cNvSpPr txBox="1">
            <a:spLocks noChangeArrowheads="1"/>
          </p:cNvSpPr>
          <p:nvPr/>
        </p:nvSpPr>
        <p:spPr bwMode="auto">
          <a:xfrm>
            <a:off x="-423940" y="2549166"/>
            <a:ext cx="674423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  Cả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hai trường thu được số giấy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vụn</a:t>
            </a:r>
            <a:r>
              <a:rPr lang="en-US" altLang="en-US" sz="2400" b="1" dirty="0" smtClean="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bg1"/>
                </a:solidFill>
                <a:latin typeface="Arial" panose="020B0604020202020204" pitchFamily="34" charset="0"/>
                <a:ea typeface="Tahoma" pitchFamily="34" charset="0"/>
                <a:cs typeface="Arial" panose="020B0604020202020204" pitchFamily="34" charset="0"/>
              </a:rPr>
              <a:t>là</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 </a:t>
            </a:r>
            <a:endParaRPr lang="vi-VN" altLang="en-US" sz="2400" b="1" dirty="0">
              <a:solidFill>
                <a:schemeClr val="bg1"/>
              </a:solidFill>
              <a:latin typeface="Arial" panose="020B0604020202020204" pitchFamily="34" charset="0"/>
              <a:ea typeface="Tahoma" pitchFamily="34" charset="0"/>
              <a:cs typeface="Arial" panose="020B0604020202020204" pitchFamily="34" charset="0"/>
            </a:endParaRPr>
          </a:p>
          <a:p>
            <a:pPr algn="ctr" eaLnBrk="1" hangingPunct="1">
              <a:lnSpc>
                <a:spcPct val="150000"/>
              </a:lnSpc>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            1 300 + 2 700 = 4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000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kg) =  4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tấn</a:t>
            </a:r>
          </a:p>
          <a:p>
            <a:pPr algn="ctr" eaLnBrk="1" hangingPunct="1">
              <a:lnSpc>
                <a:spcPct val="150000"/>
              </a:lnSpc>
            </a:pP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1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tấn sản xuất được số cuốn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vở</a:t>
            </a:r>
            <a:r>
              <a:rPr lang="en-US" altLang="en-US" sz="2400" b="1" dirty="0" smtClean="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bg1"/>
                </a:solidFill>
                <a:latin typeface="Arial" panose="020B0604020202020204" pitchFamily="34" charset="0"/>
                <a:ea typeface="Tahoma" pitchFamily="34" charset="0"/>
                <a:cs typeface="Arial" panose="020B0604020202020204" pitchFamily="34" charset="0"/>
              </a:rPr>
              <a:t>là</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  </a:t>
            </a:r>
            <a:endParaRPr lang="vi-VN" altLang="en-US" sz="2400" b="1" dirty="0">
              <a:solidFill>
                <a:schemeClr val="bg1"/>
              </a:solidFill>
              <a:latin typeface="Arial" panose="020B0604020202020204" pitchFamily="34" charset="0"/>
              <a:ea typeface="Tahoma" pitchFamily="34" charset="0"/>
              <a:cs typeface="Arial" panose="020B0604020202020204" pitchFamily="34" charset="0"/>
            </a:endParaRPr>
          </a:p>
          <a:p>
            <a:pPr algn="ctr" eaLnBrk="1" hangingPunct="1">
              <a:lnSpc>
                <a:spcPct val="150000"/>
              </a:lnSpc>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 50 000 : 2 = 25 000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(cuốn) </a:t>
            </a:r>
          </a:p>
          <a:p>
            <a:pPr algn="ctr" eaLnBrk="1" hangingPunct="1">
              <a:lnSpc>
                <a:spcPct val="150000"/>
              </a:lnSpc>
            </a:pP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4 </a:t>
            </a:r>
            <a:r>
              <a:rPr lang="vi-VN" altLang="en-US" sz="2400" b="1" dirty="0">
                <a:solidFill>
                  <a:schemeClr val="bg1"/>
                </a:solidFill>
                <a:latin typeface="Arial" panose="020B0604020202020204" pitchFamily="34" charset="0"/>
                <a:ea typeface="Tahoma" pitchFamily="34" charset="0"/>
                <a:cs typeface="Arial" panose="020B0604020202020204" pitchFamily="34" charset="0"/>
              </a:rPr>
              <a:t>tấn sản xuất được số cuốn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vở</a:t>
            </a:r>
            <a:r>
              <a:rPr lang="en-US" altLang="en-US" sz="2400" b="1" dirty="0" smtClean="0">
                <a:solidFill>
                  <a:schemeClr val="bg1"/>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bg1"/>
                </a:solidFill>
                <a:latin typeface="Arial" panose="020B0604020202020204" pitchFamily="34" charset="0"/>
                <a:ea typeface="Tahoma" pitchFamily="34" charset="0"/>
                <a:cs typeface="Arial" panose="020B0604020202020204" pitchFamily="34" charset="0"/>
              </a:rPr>
              <a:t>là</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a:t>
            </a:r>
            <a:endParaRPr lang="vi-VN" altLang="en-US" sz="2400" b="1" dirty="0">
              <a:solidFill>
                <a:schemeClr val="bg1"/>
              </a:solidFill>
              <a:latin typeface="Arial" panose="020B0604020202020204" pitchFamily="34" charset="0"/>
              <a:ea typeface="Tahoma" pitchFamily="34" charset="0"/>
              <a:cs typeface="Arial" panose="020B0604020202020204" pitchFamily="34" charset="0"/>
            </a:endParaRPr>
          </a:p>
          <a:p>
            <a:pPr algn="ctr" eaLnBrk="1" hangingPunct="1">
              <a:lnSpc>
                <a:spcPct val="150000"/>
              </a:lnSpc>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   25 000 x 4 = 100 000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(cuốn vở)</a:t>
            </a:r>
          </a:p>
          <a:p>
            <a:pPr algn="ctr">
              <a:lnSpc>
                <a:spcPct val="150000"/>
              </a:lnSpc>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Đáp số : 100 000 cuốn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vở</a:t>
            </a:r>
            <a:endParaRPr lang="vi-VN" altLang="en-US" sz="2400" dirty="0">
              <a:solidFill>
                <a:schemeClr val="bg1"/>
              </a:solidFill>
              <a:latin typeface="Arial" panose="020B0604020202020204" pitchFamily="34" charset="0"/>
              <a:ea typeface="Tahoma" pitchFamily="34" charset="0"/>
              <a:cs typeface="Arial" panose="020B0604020202020204" pitchFamily="34" charset="0"/>
            </a:endParaRPr>
          </a:p>
        </p:txBody>
      </p:sp>
      <p:sp>
        <p:nvSpPr>
          <p:cNvPr id="59" name="矩形 22"/>
          <p:cNvSpPr/>
          <p:nvPr/>
        </p:nvSpPr>
        <p:spPr>
          <a:xfrm>
            <a:off x="6412181" y="2544325"/>
            <a:ext cx="5746164" cy="39703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Montserrat" panose="00000500000000000000" charset="0"/>
              <a:cs typeface="Arial" panose="020B0604020202020204" pitchFamily="34" charset="0"/>
            </a:endParaRPr>
          </a:p>
        </p:txBody>
      </p:sp>
      <p:sp>
        <p:nvSpPr>
          <p:cNvPr id="53" name="Text Box 4"/>
          <p:cNvSpPr txBox="1">
            <a:spLocks noChangeArrowheads="1"/>
          </p:cNvSpPr>
          <p:nvPr/>
        </p:nvSpPr>
        <p:spPr bwMode="auto">
          <a:xfrm>
            <a:off x="6388508" y="2544156"/>
            <a:ext cx="5890924"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pP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Cả</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hai</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trường</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thu</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được</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giấy</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vụn</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là</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endPar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1 300 + 2 700 = 4 000(kg) = 4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4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gấp</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2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lần</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là</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endPar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4 : 2 = 2 </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lần</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p>
          <a:p>
            <a:pPr algn="ctr" eaLnBrk="1" hangingPunct="1">
              <a:lnSpc>
                <a:spcPct val="150000"/>
              </a:lnSpc>
            </a:pP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4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tấn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sản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xuất</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được</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vở</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là</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endPar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lgn="ctr" eaLnBrk="1" hangingPunct="1">
              <a:lnSpc>
                <a:spcPct val="150000"/>
              </a:lnSpc>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50 000 x 2 = 100 000 </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vở</a:t>
            </a:r>
            <a:r>
              <a:rPr lang="en-US" altLang="en-US" sz="24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a:lnSpc>
                <a:spcPct val="150000"/>
              </a:lnSpc>
            </a:pP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Đáp</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100 000 </a:t>
            </a:r>
            <a:r>
              <a:rPr lang="en-US" altLang="en-US" sz="24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cuốn</a:t>
            </a: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4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vở</a:t>
            </a:r>
            <a:endParaRPr lang="en-US" altLang="en-US" sz="2400"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p:txBody>
      </p:sp>
      <p:sp>
        <p:nvSpPr>
          <p:cNvPr id="12" name="îŝḷîḓé-Rectangle: Rounded Corners 172"/>
          <p:cNvSpPr/>
          <p:nvPr/>
        </p:nvSpPr>
        <p:spPr bwMode="auto">
          <a:xfrm>
            <a:off x="4054745" y="996389"/>
            <a:ext cx="4310529" cy="1490910"/>
          </a:xfrm>
          <a:prstGeom prst="roundRect">
            <a:avLst>
              <a:gd name="adj" fmla="val 50000"/>
            </a:avLst>
          </a:prstGeom>
          <a:solidFill>
            <a:srgbClr val="53A694"/>
          </a:solidFill>
          <a:ln w="19050">
            <a:noFill/>
            <a:round/>
          </a:ln>
        </p:spPr>
        <p:txBody>
          <a:bodyPr anchor="ctr"/>
          <a:lstStyle/>
          <a:p>
            <a:pPr algn="ctr"/>
            <a:endParaRPr sz="3200" b="1" dirty="0">
              <a:solidFill>
                <a:schemeClr val="bg1"/>
              </a:solidFill>
              <a:latin typeface="Arial" panose="020B0604020202020204" pitchFamily="34" charset="0"/>
              <a:ea typeface="Tahoma" pitchFamily="34" charset="0"/>
              <a:cs typeface="Arial" panose="020B0604020202020204" pitchFamily="34" charset="0"/>
              <a:sym typeface="Montserrat" panose="00000500000000000000" charset="0"/>
            </a:endParaRPr>
          </a:p>
        </p:txBody>
      </p:sp>
      <p:sp>
        <p:nvSpPr>
          <p:cNvPr id="13" name="Text Box 13"/>
          <p:cNvSpPr txBox="1">
            <a:spLocks noChangeArrowheads="1"/>
          </p:cNvSpPr>
          <p:nvPr/>
        </p:nvSpPr>
        <p:spPr bwMode="auto">
          <a:xfrm>
            <a:off x="4461255" y="1491620"/>
            <a:ext cx="40121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1 tấn 300 kg = 1 300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kg</a:t>
            </a:r>
          </a:p>
          <a:p>
            <a:pPr>
              <a:spcBef>
                <a:spcPct val="50000"/>
              </a:spcBef>
            </a:pPr>
            <a:r>
              <a:rPr lang="vi-VN" altLang="en-US" sz="2400" b="1" dirty="0">
                <a:solidFill>
                  <a:schemeClr val="bg1"/>
                </a:solidFill>
                <a:latin typeface="Arial" panose="020B0604020202020204" pitchFamily="34" charset="0"/>
                <a:ea typeface="Tahoma" pitchFamily="34" charset="0"/>
                <a:cs typeface="Arial" panose="020B0604020202020204" pitchFamily="34" charset="0"/>
              </a:rPr>
              <a:t>2 tấn 700kg = 2 700 </a:t>
            </a:r>
            <a:r>
              <a:rPr lang="vi-VN" altLang="en-US" sz="2400" b="1" dirty="0" smtClean="0">
                <a:solidFill>
                  <a:schemeClr val="bg1"/>
                </a:solidFill>
                <a:latin typeface="Arial" panose="020B0604020202020204" pitchFamily="34" charset="0"/>
                <a:ea typeface="Tahoma" pitchFamily="34" charset="0"/>
                <a:cs typeface="Arial" panose="020B0604020202020204" pitchFamily="34" charset="0"/>
              </a:rPr>
              <a:t>kg</a:t>
            </a:r>
            <a:endParaRPr lang="vi-VN" altLang="en-US" sz="2400" b="1" dirty="0">
              <a:solidFill>
                <a:schemeClr val="bg1"/>
              </a:solidFill>
              <a:latin typeface="Arial" panose="020B0604020202020204" pitchFamily="34" charset="0"/>
              <a:ea typeface="Tahoma" pitchFamily="34" charset="0"/>
              <a:cs typeface="Arial" panose="020B0604020202020204" pitchFamily="34" charset="0"/>
            </a:endParaRPr>
          </a:p>
        </p:txBody>
      </p:sp>
      <p:sp>
        <p:nvSpPr>
          <p:cNvPr id="14" name="Text Box 15"/>
          <p:cNvSpPr txBox="1">
            <a:spLocks noChangeArrowheads="1"/>
          </p:cNvSpPr>
          <p:nvPr/>
        </p:nvSpPr>
        <p:spPr bwMode="auto">
          <a:xfrm>
            <a:off x="5818443" y="948198"/>
            <a:ext cx="11059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b="1" dirty="0" err="1" smtClean="0">
                <a:solidFill>
                  <a:srgbClr val="FF6699"/>
                </a:solidFill>
                <a:latin typeface="Arial" panose="020B0604020202020204" pitchFamily="34" charset="0"/>
                <a:ea typeface="Tahoma" pitchFamily="34" charset="0"/>
                <a:cs typeface="Arial" panose="020B0604020202020204" pitchFamily="34" charset="0"/>
              </a:rPr>
              <a:t>Đổi</a:t>
            </a:r>
            <a:r>
              <a:rPr lang="en-US" altLang="en-US" b="1" dirty="0" smtClean="0">
                <a:solidFill>
                  <a:srgbClr val="FF6699"/>
                </a:solidFill>
                <a:latin typeface="Arial" panose="020B0604020202020204" pitchFamily="34" charset="0"/>
                <a:ea typeface="Tahoma" pitchFamily="34" charset="0"/>
                <a:cs typeface="Arial" panose="020B0604020202020204" pitchFamily="34" charset="0"/>
              </a:rPr>
              <a:t>:</a:t>
            </a:r>
            <a:endParaRPr lang="en-US" altLang="en-US" b="1" dirty="0">
              <a:solidFill>
                <a:srgbClr val="FF6699"/>
              </a:solidFill>
              <a:latin typeface="Arial" panose="020B0604020202020204" pitchFamily="34" charset="0"/>
              <a:ea typeface="Tahoma"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49"/>
                                        </p:tgtEl>
                                        <p:attrNameLst>
                                          <p:attrName>style.visibility</p:attrName>
                                        </p:attrNameLst>
                                      </p:cBhvr>
                                      <p:to>
                                        <p:strVal val="visible"/>
                                      </p:to>
                                    </p:set>
                                    <p:anim calcmode="discrete" valueType="clr">
                                      <p:cBhvr override="childStyle">
                                        <p:cTn id="12"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49"/>
                                        </p:tgtEl>
                                        <p:attrNameLst>
                                          <p:attrName>fillcolor</p:attrName>
                                        </p:attrNameLst>
                                      </p:cBhvr>
                                      <p:tavLst>
                                        <p:tav tm="0">
                                          <p:val>
                                            <p:clrVal>
                                              <a:schemeClr val="accent2"/>
                                            </p:clrVal>
                                          </p:val>
                                        </p:tav>
                                        <p:tav tm="50000">
                                          <p:val>
                                            <p:clrVal>
                                              <a:schemeClr val="hlink"/>
                                            </p:clrVal>
                                          </p:val>
                                        </p:tav>
                                      </p:tavLst>
                                    </p:anim>
                                    <p:set>
                                      <p:cBhvr>
                                        <p:cTn id="14" dur="80"/>
                                        <p:tgtEl>
                                          <p:spTgt spid="49"/>
                                        </p:tgtEl>
                                        <p:attrNameLst>
                                          <p:attrName>fill.type</p:attrName>
                                        </p:attrNameLst>
                                      </p:cBhvr>
                                      <p:to>
                                        <p:strVal val="solid"/>
                                      </p:to>
                                    </p:set>
                                  </p:childTnLst>
                                </p:cTn>
                              </p:par>
                              <p:par>
                                <p:cTn id="15" presetID="16" presetClass="entr" presetSubtype="21"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barn(inVertical)">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barn(inVertical)">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55"/>
                                        </p:tgtEl>
                                        <p:attrNameLst>
                                          <p:attrName>style.visibility</p:attrName>
                                        </p:attrNameLst>
                                      </p:cBhvr>
                                      <p:to>
                                        <p:strVal val="visible"/>
                                      </p:to>
                                    </p:set>
                                    <p:anim calcmode="discrete" valueType="clr">
                                      <p:cBhvr override="childStyle">
                                        <p:cTn id="27" dur="80"/>
                                        <p:tgtEl>
                                          <p:spTgt spid="55"/>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55"/>
                                        </p:tgtEl>
                                        <p:attrNameLst>
                                          <p:attrName>fillcolor</p:attrName>
                                        </p:attrNameLst>
                                      </p:cBhvr>
                                      <p:tavLst>
                                        <p:tav tm="0">
                                          <p:val>
                                            <p:clrVal>
                                              <a:schemeClr val="accent2"/>
                                            </p:clrVal>
                                          </p:val>
                                        </p:tav>
                                        <p:tav tm="50000">
                                          <p:val>
                                            <p:clrVal>
                                              <a:schemeClr val="hlink"/>
                                            </p:clrVal>
                                          </p:val>
                                        </p:tav>
                                      </p:tavLst>
                                    </p:anim>
                                    <p:set>
                                      <p:cBhvr>
                                        <p:cTn id="29" dur="80"/>
                                        <p:tgtEl>
                                          <p:spTgt spid="55"/>
                                        </p:tgtEl>
                                        <p:attrNameLst>
                                          <p:attrName>fill.type</p:attrName>
                                        </p:attrNameLst>
                                      </p:cBhvr>
                                      <p:to>
                                        <p:strVal val="solid"/>
                                      </p:to>
                                    </p:set>
                                  </p:childTnLst>
                                </p:cTn>
                              </p:par>
                              <p:par>
                                <p:cTn id="30" presetID="2" presetClass="entr" presetSubtype="4" fill="hold" grpId="0" nodeType="withEffect">
                                  <p:stCondLst>
                                    <p:cond delay="0"/>
                                  </p:stCondLst>
                                  <p:childTnLst>
                                    <p:set>
                                      <p:cBhvr>
                                        <p:cTn id="31" dur="1" fill="hold">
                                          <p:stCondLst>
                                            <p:cond delay="0"/>
                                          </p:stCondLst>
                                        </p:cTn>
                                        <p:tgtEl>
                                          <p:spTgt spid="59"/>
                                        </p:tgtEl>
                                        <p:attrNameLst>
                                          <p:attrName>style.visibility</p:attrName>
                                        </p:attrNameLst>
                                      </p:cBhvr>
                                      <p:to>
                                        <p:strVal val="visible"/>
                                      </p:to>
                                    </p:set>
                                    <p:anim calcmode="lin" valueType="num">
                                      <p:cBhvr additive="base">
                                        <p:cTn id="32" dur="500" fill="hold"/>
                                        <p:tgtEl>
                                          <p:spTgt spid="59"/>
                                        </p:tgtEl>
                                        <p:attrNameLst>
                                          <p:attrName>ppt_x</p:attrName>
                                        </p:attrNameLst>
                                      </p:cBhvr>
                                      <p:tavLst>
                                        <p:tav tm="0">
                                          <p:val>
                                            <p:strVal val="#ppt_x"/>
                                          </p:val>
                                        </p:tav>
                                        <p:tav tm="100000">
                                          <p:val>
                                            <p:strVal val="#ppt_x"/>
                                          </p:val>
                                        </p:tav>
                                      </p:tavLst>
                                    </p:anim>
                                    <p:anim calcmode="lin" valueType="num">
                                      <p:cBhvr additive="base">
                                        <p:cTn id="33"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barn(inVertical)">
                                      <p:cBhvr>
                                        <p:cTn id="38" dur="500"/>
                                        <p:tgtEl>
                                          <p:spTgt spid="53"/>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arn(inVertical)">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mph" presetSubtype="0" fill="hold" grpId="1" nodeType="clickEffect">
                                  <p:stCondLst>
                                    <p:cond delay="0"/>
                                  </p:stCondLst>
                                  <p:childTnLst>
                                    <p:animScale>
                                      <p:cBhvr>
                                        <p:cTn id="50" dur="500" fill="hold"/>
                                        <p:tgtEl>
                                          <p:spTgt spid="14"/>
                                        </p:tgtEl>
                                      </p:cBhvr>
                                      <p:by x="150000" y="150000"/>
                                    </p:animScale>
                                  </p:childTnLst>
                                </p:cTn>
                              </p:par>
                              <p:par>
                                <p:cTn id="51" presetID="16" presetClass="entr" presetSubtype="21"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arn(inVertical)">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49" grpId="0"/>
      <p:bldP spid="55" grpId="0"/>
      <p:bldP spid="58" grpId="0" animBg="1"/>
      <p:bldP spid="48" grpId="0"/>
      <p:bldP spid="59" grpId="0" animBg="1"/>
      <p:bldP spid="53" grpId="0"/>
      <p:bldP spid="12" grpId="0" animBg="1"/>
      <p:bldP spid="13" grpId="0"/>
      <p:bldP spid="14" grpId="0"/>
      <p:bldP spid="1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0" y="0"/>
            <a:ext cx="12192002" cy="6858000"/>
            <a:chOff x="-1" y="0"/>
            <a:chExt cx="12192002" cy="6858000"/>
          </a:xfrm>
        </p:grpSpPr>
        <p:pic>
          <p:nvPicPr>
            <p:cNvPr id="44" name="图片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5" name="矩形 44"/>
            <p:cNvSpPr/>
            <p:nvPr/>
          </p:nvSpPr>
          <p:spPr>
            <a:xfrm flipV="1">
              <a:off x="-1" y="1754155"/>
              <a:ext cx="12192002" cy="4912876"/>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cxnSp>
        <p:nvCxnSpPr>
          <p:cNvPr id="24" name="直接连接符 23"/>
          <p:cNvCxnSpPr/>
          <p:nvPr/>
        </p:nvCxnSpPr>
        <p:spPr>
          <a:xfrm flipH="1">
            <a:off x="3118195" y="334399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8559724" y="274531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9584907"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8559306"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7536295"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1292773" y="88497"/>
            <a:ext cx="9506607" cy="18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en-US" altLang="en-US" sz="2800" b="1" u="sng" dirty="0" err="1" smtClean="0">
                <a:solidFill>
                  <a:srgbClr val="FF3399"/>
                </a:solidFill>
                <a:latin typeface="Arial" panose="020B0604020202020204" pitchFamily="34" charset="0"/>
                <a:ea typeface="Tahoma" pitchFamily="34" charset="0"/>
                <a:cs typeface="Arial" panose="020B0604020202020204" pitchFamily="34" charset="0"/>
              </a:rPr>
              <a:t>Bài</a:t>
            </a:r>
            <a:r>
              <a:rPr lang="en-US" altLang="en-US" sz="2800" b="1" u="sng" dirty="0" smtClean="0">
                <a:solidFill>
                  <a:srgbClr val="FF3399"/>
                </a:solidFill>
                <a:latin typeface="Arial" panose="020B0604020202020204" pitchFamily="34" charset="0"/>
                <a:ea typeface="Tahoma" pitchFamily="34" charset="0"/>
                <a:cs typeface="Arial" panose="020B0604020202020204" pitchFamily="34" charset="0"/>
              </a:rPr>
              <a:t> </a:t>
            </a:r>
            <a:r>
              <a:rPr lang="en-US" altLang="en-US" sz="2800" b="1" u="sng" dirty="0">
                <a:solidFill>
                  <a:srgbClr val="FF3399"/>
                </a:solidFill>
                <a:latin typeface="Arial" panose="020B0604020202020204" pitchFamily="34" charset="0"/>
                <a:ea typeface="Tahoma" pitchFamily="34" charset="0"/>
                <a:cs typeface="Arial" panose="020B0604020202020204" pitchFamily="34" charset="0"/>
              </a:rPr>
              <a:t>2</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a:t>
            </a:r>
            <a:r>
              <a:rPr lang="en-US" altLang="en-US" sz="2800" b="1" dirty="0">
                <a:solidFill>
                  <a:srgbClr val="0000FF"/>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Một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chim</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sâu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cân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nặng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60g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smtClean="0">
                <a:solidFill>
                  <a:schemeClr val="accent1">
                    <a:lumMod val="50000"/>
                  </a:schemeClr>
                </a:solidFill>
                <a:latin typeface="Arial" panose="020B0604020202020204" pitchFamily="34" charset="0"/>
                <a:ea typeface="Tahoma" pitchFamily="34" charset="0"/>
                <a:cs typeface="Arial" panose="020B0604020202020204" pitchFamily="34" charset="0"/>
              </a:rPr>
              <a:t>Một</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đà</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điểu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cân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nặng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120kg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Hỏi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đà</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điểu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nặng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gấp</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bao</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nhiêu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lần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con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chim</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sâu</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a:t>
            </a:r>
            <a:endParaRPr lang="en-US" altLang="en-US" sz="2800" b="1" u="sng" dirty="0">
              <a:solidFill>
                <a:schemeClr val="accent1">
                  <a:lumMod val="50000"/>
                </a:schemeClr>
              </a:solidFill>
              <a:latin typeface="Arial" panose="020B0604020202020204" pitchFamily="34" charset="0"/>
              <a:ea typeface="Tahoma" pitchFamily="34" charset="0"/>
              <a:cs typeface="Arial" panose="020B0604020202020204" pitchFamily="34" charset="0"/>
            </a:endParaRPr>
          </a:p>
        </p:txBody>
      </p:sp>
      <p:sp>
        <p:nvSpPr>
          <p:cNvPr id="36" name="Text Box 5"/>
          <p:cNvSpPr txBox="1">
            <a:spLocks noChangeArrowheads="1"/>
          </p:cNvSpPr>
          <p:nvPr/>
        </p:nvSpPr>
        <p:spPr bwMode="auto">
          <a:xfrm>
            <a:off x="2150956" y="2308591"/>
            <a:ext cx="138999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u="sng" dirty="0" err="1">
                <a:solidFill>
                  <a:srgbClr val="FF3399"/>
                </a:solidFill>
                <a:latin typeface="Arial" panose="020B0604020202020204" pitchFamily="34" charset="0"/>
                <a:ea typeface="Tahoma" pitchFamily="34" charset="0"/>
                <a:cs typeface="Arial" panose="020B0604020202020204" pitchFamily="34" charset="0"/>
              </a:rPr>
              <a:t>Tóm</a:t>
            </a:r>
            <a:r>
              <a:rPr lang="en-US" altLang="en-US" sz="2400" b="1" u="sng"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u="sng" dirty="0" err="1">
                <a:solidFill>
                  <a:srgbClr val="FF3399"/>
                </a:solidFill>
                <a:latin typeface="Arial" panose="020B0604020202020204" pitchFamily="34" charset="0"/>
                <a:ea typeface="Tahoma" pitchFamily="34" charset="0"/>
                <a:cs typeface="Arial" panose="020B0604020202020204" pitchFamily="34" charset="0"/>
              </a:rPr>
              <a:t>tắt</a:t>
            </a:r>
            <a:endParaRPr lang="en-US" altLang="en-US" sz="2400" b="1" u="sng" dirty="0">
              <a:solidFill>
                <a:srgbClr val="FF3399"/>
              </a:solidFill>
              <a:latin typeface="Arial" panose="020B0604020202020204" pitchFamily="34" charset="0"/>
              <a:ea typeface="Tahoma" pitchFamily="34" charset="0"/>
              <a:cs typeface="Arial" panose="020B0604020202020204" pitchFamily="34" charset="0"/>
            </a:endParaRPr>
          </a:p>
        </p:txBody>
      </p:sp>
      <p:sp>
        <p:nvSpPr>
          <p:cNvPr id="37" name="Text Box 6"/>
          <p:cNvSpPr txBox="1">
            <a:spLocks noChangeArrowheads="1"/>
          </p:cNvSpPr>
          <p:nvPr/>
        </p:nvSpPr>
        <p:spPr bwMode="auto">
          <a:xfrm>
            <a:off x="1" y="2819981"/>
            <a:ext cx="565435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Chim</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sâu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nặng</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60 </a:t>
            </a:r>
            <a:r>
              <a:rPr lang="en-US" altLang="en-US" sz="23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g</a:t>
            </a:r>
          </a:p>
          <a:p>
            <a:pPr>
              <a:lnSpc>
                <a:spcPct val="150000"/>
              </a:lnSpc>
              <a:spcBef>
                <a:spcPct val="50000"/>
              </a:spcBef>
            </a:pP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Đà</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điểu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nặng</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120 </a:t>
            </a:r>
            <a:r>
              <a:rPr lang="en-US" altLang="en-US" sz="23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kg</a:t>
            </a:r>
          </a:p>
          <a:p>
            <a:pPr>
              <a:lnSpc>
                <a:spcPct val="150000"/>
              </a:lnSpc>
              <a:spcBef>
                <a:spcPct val="50000"/>
              </a:spcBef>
            </a:pP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Đà</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điểu</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nặng</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gấp</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 </a:t>
            </a:r>
            <a:r>
              <a:rPr lang="en-US" altLang="en-US" sz="23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lần</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chim</a:t>
            </a:r>
            <a:r>
              <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23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sâu</a:t>
            </a:r>
            <a:r>
              <a:rPr lang="en-US" altLang="en-US" sz="23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endParaRPr lang="en-US" altLang="en-US" sz="23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p:txBody>
      </p:sp>
      <p:sp>
        <p:nvSpPr>
          <p:cNvPr id="15" name="矩形 4"/>
          <p:cNvSpPr/>
          <p:nvPr/>
        </p:nvSpPr>
        <p:spPr>
          <a:xfrm>
            <a:off x="5069297" y="1982020"/>
            <a:ext cx="7122703" cy="4213732"/>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Arial" panose="020B0604020202020204" pitchFamily="34" charset="0"/>
              <a:ea typeface="Montserrat" panose="00000500000000000000" charset="0"/>
              <a:cs typeface="Arial" panose="020B0604020202020204" pitchFamily="34" charset="0"/>
            </a:endParaRPr>
          </a:p>
        </p:txBody>
      </p:sp>
      <p:sp>
        <p:nvSpPr>
          <p:cNvPr id="19" name="Text Box 10"/>
          <p:cNvSpPr txBox="1">
            <a:spLocks noChangeArrowheads="1"/>
          </p:cNvSpPr>
          <p:nvPr/>
        </p:nvSpPr>
        <p:spPr bwMode="auto">
          <a:xfrm>
            <a:off x="4867540" y="2308591"/>
            <a:ext cx="7526215"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sz="2600" b="1" u="sng" dirty="0" err="1">
                <a:latin typeface="Arial" panose="020B0604020202020204" pitchFamily="34" charset="0"/>
                <a:ea typeface="Tahoma" pitchFamily="34" charset="0"/>
                <a:cs typeface="Arial" panose="020B0604020202020204" pitchFamily="34" charset="0"/>
              </a:rPr>
              <a:t>Bài</a:t>
            </a:r>
            <a:r>
              <a:rPr lang="en-US" altLang="en-US" sz="2600" b="1" u="sng" dirty="0">
                <a:latin typeface="Arial" panose="020B0604020202020204" pitchFamily="34" charset="0"/>
                <a:ea typeface="Tahoma" pitchFamily="34" charset="0"/>
                <a:cs typeface="Arial" panose="020B0604020202020204" pitchFamily="34" charset="0"/>
              </a:rPr>
              <a:t> </a:t>
            </a:r>
            <a:r>
              <a:rPr lang="en-US" altLang="en-US" sz="2600" b="1" u="sng" dirty="0" err="1" smtClean="0">
                <a:latin typeface="Arial" panose="020B0604020202020204" pitchFamily="34" charset="0"/>
                <a:ea typeface="Tahoma" pitchFamily="34" charset="0"/>
                <a:cs typeface="Arial" panose="020B0604020202020204" pitchFamily="34" charset="0"/>
              </a:rPr>
              <a:t>giải</a:t>
            </a:r>
            <a:endParaRPr lang="en-US" altLang="en-US" sz="2600" b="1" u="sng" dirty="0" smtClean="0">
              <a:latin typeface="Arial" panose="020B0604020202020204" pitchFamily="34" charset="0"/>
              <a:ea typeface="Tahoma" pitchFamily="34" charset="0"/>
              <a:cs typeface="Arial" panose="020B0604020202020204" pitchFamily="34" charset="0"/>
            </a:endParaRPr>
          </a:p>
          <a:p>
            <a:pPr algn="ctr">
              <a:spcBef>
                <a:spcPct val="50000"/>
              </a:spcBef>
            </a:pPr>
            <a:r>
              <a:rPr lang="vi-VN" altLang="en-US" sz="2600" b="1" dirty="0">
                <a:solidFill>
                  <a:schemeClr val="bg1"/>
                </a:solidFill>
                <a:latin typeface="Arial" panose="020B0604020202020204" pitchFamily="34" charset="0"/>
                <a:ea typeface="Tahoma" pitchFamily="34" charset="0"/>
                <a:cs typeface="Arial" panose="020B0604020202020204" pitchFamily="34" charset="0"/>
              </a:rPr>
              <a:t>Đổi</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120 kg = 120 </a:t>
            </a:r>
            <a:r>
              <a:rPr lang="en-US" altLang="en-US" sz="2600" b="1" dirty="0" smtClean="0">
                <a:solidFill>
                  <a:schemeClr val="bg1"/>
                </a:solidFill>
                <a:latin typeface="Arial" panose="020B0604020202020204" pitchFamily="34" charset="0"/>
                <a:ea typeface="Tahoma" pitchFamily="34" charset="0"/>
                <a:cs typeface="Arial" panose="020B0604020202020204" pitchFamily="34" charset="0"/>
              </a:rPr>
              <a:t>000g</a:t>
            </a:r>
          </a:p>
          <a:p>
            <a:pPr algn="ctr">
              <a:spcBef>
                <a:spcPct val="50000"/>
              </a:spcBef>
            </a:pPr>
            <a:r>
              <a:rPr lang="en-US" altLang="en-US" sz="2600" b="1" dirty="0">
                <a:solidFill>
                  <a:schemeClr val="bg1"/>
                </a:solidFill>
                <a:latin typeface="Arial" panose="020B0604020202020204" pitchFamily="34" charset="0"/>
                <a:ea typeface="Tahoma" pitchFamily="34" charset="0"/>
                <a:cs typeface="Arial" panose="020B0604020202020204" pitchFamily="34" charset="0"/>
              </a:rPr>
              <a:t>C</a:t>
            </a:r>
            <a:r>
              <a:rPr lang="en-US" altLang="en-US" sz="2600" b="1" dirty="0" smtClean="0">
                <a:solidFill>
                  <a:schemeClr val="bg1"/>
                </a:solidFill>
                <a:latin typeface="Arial" panose="020B0604020202020204" pitchFamily="34" charset="0"/>
                <a:ea typeface="Tahoma" pitchFamily="34" charset="0"/>
                <a:cs typeface="Arial" panose="020B0604020202020204" pitchFamily="34" charset="0"/>
              </a:rPr>
              <a:t>on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đà</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điểu</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nặng</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gấp</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con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chim</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sâu</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số</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smtClean="0">
                <a:solidFill>
                  <a:schemeClr val="bg1"/>
                </a:solidFill>
                <a:latin typeface="Arial" panose="020B0604020202020204" pitchFamily="34" charset="0"/>
                <a:ea typeface="Tahoma" pitchFamily="34" charset="0"/>
                <a:cs typeface="Arial" panose="020B0604020202020204" pitchFamily="34" charset="0"/>
              </a:rPr>
              <a:t>lần</a:t>
            </a:r>
            <a:r>
              <a:rPr lang="en-US" altLang="en-US" sz="2600" b="1" dirty="0" smtClean="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smtClean="0">
                <a:solidFill>
                  <a:schemeClr val="bg1"/>
                </a:solidFill>
                <a:latin typeface="Arial" panose="020B0604020202020204" pitchFamily="34" charset="0"/>
                <a:ea typeface="Tahoma" pitchFamily="34" charset="0"/>
                <a:cs typeface="Arial" panose="020B0604020202020204" pitchFamily="34" charset="0"/>
              </a:rPr>
              <a:t>là</a:t>
            </a:r>
            <a:r>
              <a:rPr lang="en-US" altLang="en-US" sz="2600" b="1" dirty="0" smtClean="0">
                <a:solidFill>
                  <a:schemeClr val="bg1"/>
                </a:solidFill>
                <a:latin typeface="Arial" panose="020B0604020202020204" pitchFamily="34" charset="0"/>
                <a:ea typeface="Tahoma" pitchFamily="34" charset="0"/>
                <a:cs typeface="Arial" panose="020B0604020202020204" pitchFamily="34" charset="0"/>
              </a:rPr>
              <a:t>:</a:t>
            </a:r>
            <a:endParaRPr lang="en-US" altLang="en-US" sz="2600" b="1" dirty="0" smtClean="0">
              <a:solidFill>
                <a:schemeClr val="bg1"/>
              </a:solidFill>
              <a:latin typeface="Arial" panose="020B0604020202020204" pitchFamily="34" charset="0"/>
              <a:ea typeface="Tahoma" pitchFamily="34" charset="0"/>
              <a:cs typeface="Arial" panose="020B0604020202020204" pitchFamily="34" charset="0"/>
            </a:endParaRPr>
          </a:p>
          <a:p>
            <a:pPr algn="ctr">
              <a:spcBef>
                <a:spcPct val="50000"/>
              </a:spcBef>
            </a:pPr>
            <a:r>
              <a:rPr lang="en-US" altLang="en-US" sz="2600" b="1" dirty="0" smtClean="0">
                <a:solidFill>
                  <a:schemeClr val="bg1"/>
                </a:solidFill>
                <a:latin typeface="Arial" panose="020B0604020202020204" pitchFamily="34" charset="0"/>
                <a:ea typeface="Tahoma" pitchFamily="34" charset="0"/>
                <a:cs typeface="Arial" panose="020B0604020202020204" pitchFamily="34" charset="0"/>
              </a:rPr>
              <a:t>120 </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000 : 60 = 2 000 </a:t>
            </a:r>
            <a:r>
              <a:rPr lang="en-US" altLang="en-US" sz="2600" b="1" dirty="0" smtClean="0">
                <a:solidFill>
                  <a:schemeClr val="bg1"/>
                </a:solidFill>
                <a:latin typeface="Arial" panose="020B0604020202020204" pitchFamily="34" charset="0"/>
                <a:ea typeface="Tahoma" pitchFamily="34" charset="0"/>
                <a:cs typeface="Arial" panose="020B0604020202020204" pitchFamily="34" charset="0"/>
              </a:rPr>
              <a:t>(</a:t>
            </a:r>
            <a:r>
              <a:rPr lang="en-US" altLang="en-US" sz="2600" b="1" dirty="0" err="1" smtClean="0">
                <a:solidFill>
                  <a:schemeClr val="bg1"/>
                </a:solidFill>
                <a:latin typeface="Arial" panose="020B0604020202020204" pitchFamily="34" charset="0"/>
                <a:ea typeface="Tahoma" pitchFamily="34" charset="0"/>
                <a:cs typeface="Arial" panose="020B0604020202020204" pitchFamily="34" charset="0"/>
              </a:rPr>
              <a:t>lần</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a:t>
            </a:r>
          </a:p>
          <a:p>
            <a:pPr algn="ctr">
              <a:spcBef>
                <a:spcPct val="50000"/>
              </a:spcBef>
            </a:pP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Đáp</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a:t>
            </a:r>
            <a:r>
              <a:rPr lang="en-US" altLang="en-US" sz="2600" b="1" dirty="0" err="1">
                <a:solidFill>
                  <a:schemeClr val="bg1"/>
                </a:solidFill>
                <a:latin typeface="Arial" panose="020B0604020202020204" pitchFamily="34" charset="0"/>
                <a:ea typeface="Tahoma" pitchFamily="34" charset="0"/>
                <a:cs typeface="Arial" panose="020B0604020202020204" pitchFamily="34" charset="0"/>
              </a:rPr>
              <a:t>số</a:t>
            </a:r>
            <a:r>
              <a:rPr lang="en-US" altLang="en-US" sz="2600" b="1" dirty="0">
                <a:solidFill>
                  <a:schemeClr val="bg1"/>
                </a:solidFill>
                <a:latin typeface="Arial" panose="020B0604020202020204" pitchFamily="34" charset="0"/>
                <a:ea typeface="Tahoma" pitchFamily="34" charset="0"/>
                <a:cs typeface="Arial" panose="020B0604020202020204" pitchFamily="34" charset="0"/>
              </a:rPr>
              <a:t>: 2 000 </a:t>
            </a:r>
            <a:r>
              <a:rPr lang="en-US" altLang="en-US" sz="2600" b="1" dirty="0" err="1" smtClean="0">
                <a:solidFill>
                  <a:schemeClr val="bg1"/>
                </a:solidFill>
                <a:latin typeface="Arial" panose="020B0604020202020204" pitchFamily="34" charset="0"/>
                <a:ea typeface="Tahoma" pitchFamily="34" charset="0"/>
                <a:cs typeface="Arial" panose="020B0604020202020204" pitchFamily="34" charset="0"/>
              </a:rPr>
              <a:t>lần</a:t>
            </a:r>
            <a:endParaRPr lang="en-US" altLang="en-US" sz="2600" b="1" dirty="0">
              <a:solidFill>
                <a:schemeClr val="bg1"/>
              </a:solidFill>
              <a:latin typeface="Arial" panose="020B0604020202020204" pitchFamily="34" charset="0"/>
              <a:ea typeface="Tahoma" pitchFamily="34" charset="0"/>
              <a:cs typeface="Arial" panose="020B060402020202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par>
                                <p:cTn id="8" presetID="42"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anim calcmode="lin" valueType="num">
                                      <p:cBhvr>
                                        <p:cTn id="21" dur="1000" fill="hold"/>
                                        <p:tgtEl>
                                          <p:spTgt spid="26"/>
                                        </p:tgtEl>
                                        <p:attrNameLst>
                                          <p:attrName>ppt_x</p:attrName>
                                        </p:attrNameLst>
                                      </p:cBhvr>
                                      <p:tavLst>
                                        <p:tav tm="0">
                                          <p:val>
                                            <p:strVal val="#ppt_x"/>
                                          </p:val>
                                        </p:tav>
                                        <p:tav tm="100000">
                                          <p:val>
                                            <p:strVal val="#ppt_x"/>
                                          </p:val>
                                        </p:tav>
                                      </p:tavLst>
                                    </p:anim>
                                    <p:anim calcmode="lin" valueType="num">
                                      <p:cBhvr>
                                        <p:cTn id="22" dur="1000" fill="hold"/>
                                        <p:tgtEl>
                                          <p:spTgt spid="26"/>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1000" fill="hold"/>
                                        <p:tgtEl>
                                          <p:spTgt spid="27"/>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ppt_w</p:attrName>
                                        </p:attrNameLst>
                                      </p:cBhvr>
                                      <p:tavLst>
                                        <p:tav tm="0">
                                          <p:val>
                                            <p:fltVal val="0"/>
                                          </p:val>
                                        </p:tav>
                                        <p:tav tm="100000">
                                          <p:val>
                                            <p:strVal val="#ppt_w"/>
                                          </p:val>
                                        </p:tav>
                                      </p:tavLst>
                                    </p:anim>
                                    <p:anim calcmode="lin" valueType="num">
                                      <p:cBhvr>
                                        <p:cTn id="48" dur="500" fill="hold"/>
                                        <p:tgtEl>
                                          <p:spTgt spid="37"/>
                                        </p:tgtEl>
                                        <p:attrNameLst>
                                          <p:attrName>ppt_h</p:attrName>
                                        </p:attrNameLst>
                                      </p:cBhvr>
                                      <p:tavLst>
                                        <p:tav tm="0">
                                          <p:val>
                                            <p:fltVal val="0"/>
                                          </p:val>
                                        </p:tav>
                                        <p:tav tm="100000">
                                          <p:val>
                                            <p:strVal val="#ppt_h"/>
                                          </p:val>
                                        </p:tav>
                                      </p:tavLst>
                                    </p:anim>
                                    <p:animEffect transition="in" filter="fade">
                                      <p:cBhvr>
                                        <p:cTn id="49" dur="500"/>
                                        <p:tgtEl>
                                          <p:spTgt spid="37"/>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arn(inVertical)">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6" grpId="0"/>
      <p:bldP spid="37" grpId="0"/>
      <p:bldP spid="15" grpId="0" animBg="1"/>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398585" y="0"/>
            <a:ext cx="12965723" cy="6858000"/>
            <a:chOff x="-1" y="0"/>
            <a:chExt cx="12192002" cy="6858000"/>
          </a:xfrm>
        </p:grpSpPr>
        <p:pic>
          <p:nvPicPr>
            <p:cNvPr id="23" name="图片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4" name="矩形 23"/>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sp>
        <p:nvSpPr>
          <p:cNvPr id="77" name="TextBox 8"/>
          <p:cNvSpPr txBox="1">
            <a:spLocks noChangeArrowheads="1"/>
          </p:cNvSpPr>
          <p:nvPr/>
        </p:nvSpPr>
        <p:spPr bwMode="auto">
          <a:xfrm>
            <a:off x="720633" y="254488"/>
            <a:ext cx="10512748" cy="1212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en-US" altLang="en-US" sz="2800" b="1" u="sng" dirty="0" err="1">
                <a:solidFill>
                  <a:srgbClr val="FF3399"/>
                </a:solidFill>
                <a:latin typeface="Arial" panose="020B0604020202020204" pitchFamily="34" charset="0"/>
                <a:ea typeface="Tahoma" pitchFamily="34" charset="0"/>
                <a:cs typeface="Arial" panose="020B0604020202020204" pitchFamily="34" charset="0"/>
              </a:rPr>
              <a:t>Bài</a:t>
            </a:r>
            <a:r>
              <a:rPr lang="en-US" altLang="en-US" sz="2800" b="1" u="sng" dirty="0">
                <a:solidFill>
                  <a:srgbClr val="FF3399"/>
                </a:solidFill>
                <a:latin typeface="Arial" panose="020B0604020202020204" pitchFamily="34" charset="0"/>
                <a:ea typeface="Tahoma" pitchFamily="34" charset="0"/>
                <a:cs typeface="Arial" panose="020B0604020202020204" pitchFamily="34" charset="0"/>
              </a:rPr>
              <a:t> 3</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Tính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diện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của</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mảnh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đất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có</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thước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theo</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vẽ</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bên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được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tạo</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bởi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ABCD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và</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vuông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CEMN</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a:t>
            </a:r>
            <a:endPar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endParaRPr>
          </a:p>
        </p:txBody>
      </p:sp>
      <p:grpSp>
        <p:nvGrpSpPr>
          <p:cNvPr id="4" name="Group 3"/>
          <p:cNvGrpSpPr/>
          <p:nvPr/>
        </p:nvGrpSpPr>
        <p:grpSpPr>
          <a:xfrm>
            <a:off x="-19858" y="2080610"/>
            <a:ext cx="5476349" cy="4233879"/>
            <a:chOff x="-19858" y="2080610"/>
            <a:chExt cx="5476349" cy="4233879"/>
          </a:xfrm>
        </p:grpSpPr>
        <p:sp>
          <p:nvSpPr>
            <p:cNvPr id="20" name="Text Box 72"/>
            <p:cNvSpPr txBox="1">
              <a:spLocks noChangeArrowheads="1"/>
            </p:cNvSpPr>
            <p:nvPr/>
          </p:nvSpPr>
          <p:spPr bwMode="auto">
            <a:xfrm>
              <a:off x="2924636" y="4623594"/>
              <a:ext cx="2531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N          </a:t>
              </a:r>
              <a:r>
                <a:rPr lang="en-US" altLang="en-US" sz="2400" b="1" dirty="0" smtClean="0">
                  <a:latin typeface="Arial" panose="020B0604020202020204" pitchFamily="34" charset="0"/>
                  <a:ea typeface="Tahoma" pitchFamily="34" charset="0"/>
                  <a:cs typeface="Arial" panose="020B0604020202020204" pitchFamily="34" charset="0"/>
                </a:rPr>
                <a:t>         M</a:t>
              </a:r>
              <a:endParaRPr lang="en-US" altLang="en-US" sz="2400" b="1" dirty="0">
                <a:latin typeface="Arial" panose="020B0604020202020204" pitchFamily="34" charset="0"/>
                <a:ea typeface="Tahoma" pitchFamily="34" charset="0"/>
                <a:cs typeface="Arial" panose="020B0604020202020204" pitchFamily="34" charset="0"/>
              </a:endParaRPr>
            </a:p>
          </p:txBody>
        </p:sp>
        <p:sp>
          <p:nvSpPr>
            <p:cNvPr id="21" name="Rectangle 74"/>
            <p:cNvSpPr>
              <a:spLocks noChangeArrowheads="1"/>
            </p:cNvSpPr>
            <p:nvPr/>
          </p:nvSpPr>
          <p:spPr bwMode="auto">
            <a:xfrm>
              <a:off x="2949350" y="2602127"/>
              <a:ext cx="2016080" cy="209859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Arial" panose="020B0604020202020204" pitchFamily="34" charset="0"/>
                <a:cs typeface="Arial" panose="020B0604020202020204" pitchFamily="34" charset="0"/>
              </a:endParaRPr>
            </a:p>
          </p:txBody>
        </p:sp>
        <p:sp>
          <p:nvSpPr>
            <p:cNvPr id="25" name="Rectangle 75"/>
            <p:cNvSpPr>
              <a:spLocks noChangeArrowheads="1"/>
            </p:cNvSpPr>
            <p:nvPr/>
          </p:nvSpPr>
          <p:spPr bwMode="auto">
            <a:xfrm>
              <a:off x="950144" y="2588353"/>
              <a:ext cx="1981576" cy="328855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Arial" panose="020B0604020202020204" pitchFamily="34" charset="0"/>
                <a:cs typeface="Arial" panose="020B0604020202020204" pitchFamily="34" charset="0"/>
              </a:endParaRPr>
            </a:p>
          </p:txBody>
        </p:sp>
        <p:sp>
          <p:nvSpPr>
            <p:cNvPr id="26" name="Text Box 76"/>
            <p:cNvSpPr txBox="1">
              <a:spLocks noChangeArrowheads="1"/>
            </p:cNvSpPr>
            <p:nvPr/>
          </p:nvSpPr>
          <p:spPr bwMode="auto">
            <a:xfrm>
              <a:off x="-19858" y="4043352"/>
              <a:ext cx="934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14m</a:t>
              </a:r>
            </a:p>
          </p:txBody>
        </p:sp>
        <p:sp>
          <p:nvSpPr>
            <p:cNvPr id="27" name="Text Box 77"/>
            <p:cNvSpPr txBox="1">
              <a:spLocks noChangeArrowheads="1"/>
            </p:cNvSpPr>
            <p:nvPr/>
          </p:nvSpPr>
          <p:spPr bwMode="auto">
            <a:xfrm>
              <a:off x="720633" y="5852824"/>
              <a:ext cx="27444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A            </a:t>
              </a:r>
              <a:r>
                <a:rPr lang="en-US" altLang="en-US" sz="2400" b="1" dirty="0" smtClean="0">
                  <a:latin typeface="Arial" panose="020B0604020202020204" pitchFamily="34" charset="0"/>
                  <a:ea typeface="Tahoma" pitchFamily="34" charset="0"/>
                  <a:cs typeface="Arial" panose="020B0604020202020204" pitchFamily="34" charset="0"/>
                </a:rPr>
                <a:t>         D</a:t>
              </a:r>
              <a:endParaRPr lang="en-US" altLang="en-US" sz="2400" b="1" dirty="0">
                <a:latin typeface="Arial" panose="020B0604020202020204" pitchFamily="34" charset="0"/>
                <a:ea typeface="Tahoma" pitchFamily="34" charset="0"/>
                <a:cs typeface="Arial" panose="020B0604020202020204" pitchFamily="34" charset="0"/>
              </a:endParaRPr>
            </a:p>
          </p:txBody>
        </p:sp>
        <p:sp>
          <p:nvSpPr>
            <p:cNvPr id="28" name="Text Box 79"/>
            <p:cNvSpPr txBox="1">
              <a:spLocks noChangeArrowheads="1"/>
            </p:cNvSpPr>
            <p:nvPr/>
          </p:nvSpPr>
          <p:spPr bwMode="auto">
            <a:xfrm>
              <a:off x="741406" y="2080610"/>
              <a:ext cx="45225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Arial" panose="020B0604020202020204" pitchFamily="34" charset="0"/>
                  <a:ea typeface="Tahoma" pitchFamily="34" charset="0"/>
                  <a:cs typeface="Arial" panose="020B0604020202020204" pitchFamily="34" charset="0"/>
                </a:rPr>
                <a:t>B  </a:t>
              </a:r>
              <a:r>
                <a:rPr lang="en-US" altLang="en-US" sz="2400" b="1" dirty="0" smtClean="0">
                  <a:latin typeface="Arial" panose="020B0604020202020204" pitchFamily="34" charset="0"/>
                  <a:ea typeface="Tahoma" pitchFamily="34" charset="0"/>
                  <a:cs typeface="Arial" panose="020B0604020202020204" pitchFamily="34" charset="0"/>
                </a:rPr>
                <a:t>     </a:t>
              </a:r>
              <a:r>
                <a:rPr lang="en-US" altLang="en-US" sz="2400" b="1" dirty="0">
                  <a:latin typeface="Arial" panose="020B0604020202020204" pitchFamily="34" charset="0"/>
                  <a:ea typeface="Tahoma" pitchFamily="34" charset="0"/>
                  <a:cs typeface="Arial" panose="020B0604020202020204" pitchFamily="34" charset="0"/>
                </a:rPr>
                <a:t>6m  </a:t>
              </a:r>
              <a:r>
                <a:rPr lang="en-US" altLang="en-US" sz="2400" b="1" dirty="0" smtClean="0">
                  <a:latin typeface="Arial" panose="020B0604020202020204" pitchFamily="34" charset="0"/>
                  <a:ea typeface="Tahoma" pitchFamily="34" charset="0"/>
                  <a:cs typeface="Arial" panose="020B0604020202020204" pitchFamily="34" charset="0"/>
                </a:rPr>
                <a:t>      </a:t>
              </a:r>
              <a:r>
                <a:rPr lang="en-US" altLang="en-US" sz="2400" b="1" dirty="0">
                  <a:latin typeface="Arial" panose="020B0604020202020204" pitchFamily="34" charset="0"/>
                  <a:ea typeface="Tahoma" pitchFamily="34" charset="0"/>
                  <a:cs typeface="Arial" panose="020B0604020202020204" pitchFamily="34" charset="0"/>
                </a:rPr>
                <a:t>C    </a:t>
              </a:r>
              <a:r>
                <a:rPr lang="en-US" altLang="en-US" sz="2400" b="1" dirty="0" smtClean="0">
                  <a:latin typeface="Arial" panose="020B0604020202020204" pitchFamily="34" charset="0"/>
                  <a:ea typeface="Tahoma" pitchFamily="34" charset="0"/>
                  <a:cs typeface="Arial" panose="020B0604020202020204" pitchFamily="34" charset="0"/>
                </a:rPr>
                <a:t>    7m       E</a:t>
              </a:r>
              <a:endParaRPr lang="en-US" altLang="en-US" sz="2400" b="1" dirty="0">
                <a:latin typeface="Arial" panose="020B0604020202020204" pitchFamily="34" charset="0"/>
                <a:ea typeface="Tahoma" pitchFamily="34" charset="0"/>
                <a:cs typeface="Arial" panose="020B0604020202020204" pitchFamily="34" charset="0"/>
              </a:endParaRPr>
            </a:p>
          </p:txBody>
        </p:sp>
      </p:grpSp>
      <p:sp>
        <p:nvSpPr>
          <p:cNvPr id="3" name="TextBox 2"/>
          <p:cNvSpPr txBox="1"/>
          <p:nvPr/>
        </p:nvSpPr>
        <p:spPr>
          <a:xfrm>
            <a:off x="6213231" y="2577499"/>
            <a:ext cx="5697415" cy="523220"/>
          </a:xfrm>
          <a:prstGeom prst="rect">
            <a:avLst/>
          </a:prstGeom>
          <a:noFill/>
        </p:spPr>
        <p:txBody>
          <a:bodyPr wrap="square" rtlCol="0">
            <a:spAutoFit/>
          </a:bodyPr>
          <a:lstStyle/>
          <a:p>
            <a:r>
              <a:rPr lang="en-US" sz="2800" b="1" dirty="0" smtClean="0">
                <a:solidFill>
                  <a:schemeClr val="accent1">
                    <a:lumMod val="50000"/>
                  </a:schemeClr>
                </a:solidFill>
                <a:latin typeface="Arial" panose="020B0604020202020204" pitchFamily="34" charset="0"/>
                <a:cs typeface="Arial" panose="020B0604020202020204" pitchFamily="34" charset="0"/>
              </a:rPr>
              <a:t>B1: </a:t>
            </a:r>
            <a:r>
              <a:rPr lang="en-US" sz="2800" b="1" dirty="0" err="1" smtClean="0">
                <a:solidFill>
                  <a:schemeClr val="accent1">
                    <a:lumMod val="50000"/>
                  </a:schemeClr>
                </a:solidFill>
                <a:latin typeface="Arial" panose="020B0604020202020204" pitchFamily="34" charset="0"/>
                <a:cs typeface="Arial" panose="020B0604020202020204" pitchFamily="34" charset="0"/>
              </a:rPr>
              <a:t>Tính</a:t>
            </a:r>
            <a:r>
              <a:rPr lang="en-US" sz="2800" b="1" dirty="0" smtClean="0">
                <a:solidFill>
                  <a:schemeClr val="accent1">
                    <a:lumMod val="50000"/>
                  </a:schemeClr>
                </a:solidFill>
                <a:latin typeface="Arial" panose="020B0604020202020204" pitchFamily="34" charset="0"/>
                <a:cs typeface="Arial" panose="020B0604020202020204" pitchFamily="34" charset="0"/>
              </a:rPr>
              <a:t> S </a:t>
            </a:r>
            <a:r>
              <a:rPr lang="en-US" sz="2800" b="1" dirty="0" err="1" smtClean="0">
                <a:solidFill>
                  <a:schemeClr val="accent1">
                    <a:lumMod val="50000"/>
                  </a:schemeClr>
                </a:solidFill>
                <a:latin typeface="Arial" panose="020B0604020202020204" pitchFamily="34" charset="0"/>
                <a:cs typeface="Arial" panose="020B0604020202020204" pitchFamily="34" charset="0"/>
              </a:rPr>
              <a:t>hình</a:t>
            </a:r>
            <a:r>
              <a:rPr lang="en-US" sz="2800" b="1" dirty="0" smtClean="0">
                <a:solidFill>
                  <a:schemeClr val="accent1">
                    <a:lumMod val="50000"/>
                  </a:schemeClr>
                </a:solidFill>
                <a:latin typeface="Arial" panose="020B0604020202020204" pitchFamily="34" charset="0"/>
                <a:cs typeface="Arial" panose="020B0604020202020204" pitchFamily="34" charset="0"/>
              </a:rPr>
              <a:t> </a:t>
            </a:r>
            <a:r>
              <a:rPr lang="en-US" sz="2800" b="1" dirty="0" err="1" smtClean="0">
                <a:solidFill>
                  <a:schemeClr val="accent1">
                    <a:lumMod val="50000"/>
                  </a:schemeClr>
                </a:solidFill>
                <a:latin typeface="Arial" panose="020B0604020202020204" pitchFamily="34" charset="0"/>
                <a:cs typeface="Arial" panose="020B0604020202020204" pitchFamily="34" charset="0"/>
              </a:rPr>
              <a:t>chữ</a:t>
            </a:r>
            <a:r>
              <a:rPr lang="en-US" sz="2800" b="1" dirty="0" smtClean="0">
                <a:solidFill>
                  <a:schemeClr val="accent1">
                    <a:lumMod val="50000"/>
                  </a:schemeClr>
                </a:solidFill>
                <a:latin typeface="Arial" panose="020B0604020202020204" pitchFamily="34" charset="0"/>
                <a:cs typeface="Arial" panose="020B0604020202020204" pitchFamily="34" charset="0"/>
              </a:rPr>
              <a:t> </a:t>
            </a:r>
            <a:r>
              <a:rPr lang="en-US" sz="2800" b="1" dirty="0" err="1" smtClean="0">
                <a:solidFill>
                  <a:schemeClr val="accent1">
                    <a:lumMod val="50000"/>
                  </a:schemeClr>
                </a:solidFill>
                <a:latin typeface="Arial" panose="020B0604020202020204" pitchFamily="34" charset="0"/>
                <a:cs typeface="Arial" panose="020B0604020202020204" pitchFamily="34" charset="0"/>
              </a:rPr>
              <a:t>nhật</a:t>
            </a:r>
            <a:r>
              <a:rPr lang="en-US" sz="2800" b="1" dirty="0" smtClean="0">
                <a:solidFill>
                  <a:schemeClr val="accent1">
                    <a:lumMod val="50000"/>
                  </a:schemeClr>
                </a:solidFill>
                <a:latin typeface="Arial" panose="020B0604020202020204" pitchFamily="34" charset="0"/>
                <a:cs typeface="Arial" panose="020B0604020202020204" pitchFamily="34" charset="0"/>
              </a:rPr>
              <a:t> ABCD</a:t>
            </a:r>
            <a:endParaRPr lang="en-US" sz="2800" b="1" dirty="0">
              <a:solidFill>
                <a:schemeClr val="accent1">
                  <a:lumMod val="50000"/>
                </a:schemeClr>
              </a:solidFill>
              <a:latin typeface="Arial" panose="020B0604020202020204" pitchFamily="34" charset="0"/>
              <a:cs typeface="Arial" panose="020B0604020202020204" pitchFamily="34" charset="0"/>
            </a:endParaRPr>
          </a:p>
        </p:txBody>
      </p:sp>
      <p:sp>
        <p:nvSpPr>
          <p:cNvPr id="17" name="TextBox 16"/>
          <p:cNvSpPr txBox="1"/>
          <p:nvPr/>
        </p:nvSpPr>
        <p:spPr>
          <a:xfrm>
            <a:off x="6213231" y="3308720"/>
            <a:ext cx="5697415" cy="523220"/>
          </a:xfrm>
          <a:prstGeom prst="rect">
            <a:avLst/>
          </a:prstGeom>
          <a:noFill/>
        </p:spPr>
        <p:txBody>
          <a:bodyPr wrap="square" rtlCol="0">
            <a:spAutoFit/>
          </a:bodyPr>
          <a:lstStyle/>
          <a:p>
            <a:r>
              <a:rPr lang="en-US" sz="2800" b="1" dirty="0" smtClean="0">
                <a:solidFill>
                  <a:schemeClr val="accent1">
                    <a:lumMod val="50000"/>
                  </a:schemeClr>
                </a:solidFill>
                <a:latin typeface="Arial" panose="020B0604020202020204" pitchFamily="34" charset="0"/>
                <a:cs typeface="Arial" panose="020B0604020202020204" pitchFamily="34" charset="0"/>
              </a:rPr>
              <a:t>B2: </a:t>
            </a:r>
            <a:r>
              <a:rPr lang="en-US" sz="2800" b="1" dirty="0" err="1" smtClean="0">
                <a:solidFill>
                  <a:schemeClr val="accent1">
                    <a:lumMod val="50000"/>
                  </a:schemeClr>
                </a:solidFill>
                <a:latin typeface="Arial" panose="020B0604020202020204" pitchFamily="34" charset="0"/>
                <a:cs typeface="Arial" panose="020B0604020202020204" pitchFamily="34" charset="0"/>
              </a:rPr>
              <a:t>Tính</a:t>
            </a:r>
            <a:r>
              <a:rPr lang="en-US" sz="2800" b="1" dirty="0" smtClean="0">
                <a:solidFill>
                  <a:schemeClr val="accent1">
                    <a:lumMod val="50000"/>
                  </a:schemeClr>
                </a:solidFill>
                <a:latin typeface="Arial" panose="020B0604020202020204" pitchFamily="34" charset="0"/>
                <a:cs typeface="Arial" panose="020B0604020202020204" pitchFamily="34" charset="0"/>
              </a:rPr>
              <a:t> S </a:t>
            </a:r>
            <a:r>
              <a:rPr lang="en-US" sz="2800" b="1" dirty="0" err="1" smtClean="0">
                <a:solidFill>
                  <a:schemeClr val="accent1">
                    <a:lumMod val="50000"/>
                  </a:schemeClr>
                </a:solidFill>
                <a:latin typeface="Arial" panose="020B0604020202020204" pitchFamily="34" charset="0"/>
                <a:cs typeface="Arial" panose="020B0604020202020204" pitchFamily="34" charset="0"/>
              </a:rPr>
              <a:t>hình</a:t>
            </a:r>
            <a:r>
              <a:rPr lang="en-US" sz="2800" b="1" dirty="0" smtClean="0">
                <a:solidFill>
                  <a:schemeClr val="accent1">
                    <a:lumMod val="50000"/>
                  </a:schemeClr>
                </a:solidFill>
                <a:latin typeface="Arial" panose="020B0604020202020204" pitchFamily="34" charset="0"/>
                <a:cs typeface="Arial" panose="020B0604020202020204" pitchFamily="34" charset="0"/>
              </a:rPr>
              <a:t> </a:t>
            </a:r>
            <a:r>
              <a:rPr lang="en-US" sz="2800" b="1" dirty="0" err="1" smtClean="0">
                <a:solidFill>
                  <a:schemeClr val="accent1">
                    <a:lumMod val="50000"/>
                  </a:schemeClr>
                </a:solidFill>
                <a:latin typeface="Arial" panose="020B0604020202020204" pitchFamily="34" charset="0"/>
                <a:cs typeface="Arial" panose="020B0604020202020204" pitchFamily="34" charset="0"/>
              </a:rPr>
              <a:t>vuông</a:t>
            </a:r>
            <a:r>
              <a:rPr lang="en-US" sz="2800" b="1" dirty="0" smtClean="0">
                <a:solidFill>
                  <a:schemeClr val="accent1">
                    <a:lumMod val="50000"/>
                  </a:schemeClr>
                </a:solidFill>
                <a:latin typeface="Arial" panose="020B0604020202020204" pitchFamily="34" charset="0"/>
                <a:cs typeface="Arial" panose="020B0604020202020204" pitchFamily="34" charset="0"/>
              </a:rPr>
              <a:t> CEMN</a:t>
            </a:r>
            <a:endParaRPr lang="en-US" sz="2800" b="1" dirty="0">
              <a:solidFill>
                <a:schemeClr val="accent1">
                  <a:lumMod val="50000"/>
                </a:schemeClr>
              </a:solidFill>
              <a:latin typeface="Arial" panose="020B0604020202020204" pitchFamily="34" charset="0"/>
              <a:cs typeface="Arial" panose="020B0604020202020204" pitchFamily="34" charset="0"/>
            </a:endParaRPr>
          </a:p>
        </p:txBody>
      </p:sp>
      <p:sp>
        <p:nvSpPr>
          <p:cNvPr id="18" name="TextBox 17"/>
          <p:cNvSpPr txBox="1"/>
          <p:nvPr/>
        </p:nvSpPr>
        <p:spPr>
          <a:xfrm>
            <a:off x="6213231" y="4158149"/>
            <a:ext cx="5697415" cy="523220"/>
          </a:xfrm>
          <a:prstGeom prst="rect">
            <a:avLst/>
          </a:prstGeom>
          <a:noFill/>
        </p:spPr>
        <p:txBody>
          <a:bodyPr wrap="square" rtlCol="0">
            <a:spAutoFit/>
          </a:bodyPr>
          <a:lstStyle/>
          <a:p>
            <a:r>
              <a:rPr lang="en-US" sz="2800" b="1" dirty="0" smtClean="0">
                <a:solidFill>
                  <a:schemeClr val="accent1">
                    <a:lumMod val="50000"/>
                  </a:schemeClr>
                </a:solidFill>
                <a:latin typeface="Arial" panose="020B0604020202020204" pitchFamily="34" charset="0"/>
                <a:cs typeface="Arial" panose="020B0604020202020204" pitchFamily="34" charset="0"/>
              </a:rPr>
              <a:t>B3: </a:t>
            </a:r>
            <a:r>
              <a:rPr lang="en-US" sz="2800" b="1" dirty="0" err="1" smtClean="0">
                <a:solidFill>
                  <a:schemeClr val="accent1">
                    <a:lumMod val="50000"/>
                  </a:schemeClr>
                </a:solidFill>
                <a:latin typeface="Arial" panose="020B0604020202020204" pitchFamily="34" charset="0"/>
                <a:cs typeface="Arial" panose="020B0604020202020204" pitchFamily="34" charset="0"/>
              </a:rPr>
              <a:t>Tính</a:t>
            </a:r>
            <a:r>
              <a:rPr lang="en-US" sz="2800" b="1" dirty="0" smtClean="0">
                <a:solidFill>
                  <a:schemeClr val="accent1">
                    <a:lumMod val="50000"/>
                  </a:schemeClr>
                </a:solidFill>
                <a:latin typeface="Arial" panose="020B0604020202020204" pitchFamily="34" charset="0"/>
                <a:cs typeface="Arial" panose="020B0604020202020204" pitchFamily="34" charset="0"/>
              </a:rPr>
              <a:t> S </a:t>
            </a:r>
            <a:r>
              <a:rPr lang="en-US" sz="2800" b="1" dirty="0" err="1" smtClean="0">
                <a:solidFill>
                  <a:schemeClr val="accent1">
                    <a:lumMod val="50000"/>
                  </a:schemeClr>
                </a:solidFill>
                <a:latin typeface="Arial" panose="020B0604020202020204" pitchFamily="34" charset="0"/>
                <a:cs typeface="Arial" panose="020B0604020202020204" pitchFamily="34" charset="0"/>
              </a:rPr>
              <a:t>mảnh</a:t>
            </a:r>
            <a:r>
              <a:rPr lang="en-US" sz="2800" b="1" dirty="0" smtClean="0">
                <a:solidFill>
                  <a:schemeClr val="accent1">
                    <a:lumMod val="50000"/>
                  </a:schemeClr>
                </a:solidFill>
                <a:latin typeface="Arial" panose="020B0604020202020204" pitchFamily="34" charset="0"/>
                <a:cs typeface="Arial" panose="020B0604020202020204" pitchFamily="34" charset="0"/>
              </a:rPr>
              <a:t> </a:t>
            </a:r>
            <a:r>
              <a:rPr lang="en-US" sz="2800" b="1" dirty="0" err="1" smtClean="0">
                <a:solidFill>
                  <a:schemeClr val="accent1">
                    <a:lumMod val="50000"/>
                  </a:schemeClr>
                </a:solidFill>
                <a:latin typeface="Arial" panose="020B0604020202020204" pitchFamily="34" charset="0"/>
                <a:cs typeface="Arial" panose="020B0604020202020204" pitchFamily="34" charset="0"/>
              </a:rPr>
              <a:t>đất</a:t>
            </a:r>
            <a:endParaRPr lang="en-US" sz="2800" b="1" dirty="0">
              <a:solidFill>
                <a:schemeClr val="accent1">
                  <a:lumMod val="50000"/>
                </a:schemeClr>
              </a:solidFill>
              <a:latin typeface="Arial" panose="020B0604020202020204" pitchFamily="34" charset="0"/>
              <a:cs typeface="Arial" panose="020B060402020202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98584" y="0"/>
            <a:ext cx="12965721" cy="6858000"/>
          </a:xfrm>
          <a:prstGeom prst="rect">
            <a:avLst/>
          </a:prstGeom>
        </p:spPr>
      </p:pic>
      <p:sp>
        <p:nvSpPr>
          <p:cNvPr id="6" name="Rectangle 72"/>
          <p:cNvSpPr>
            <a:spLocks noChangeArrowheads="1"/>
          </p:cNvSpPr>
          <p:nvPr/>
        </p:nvSpPr>
        <p:spPr bwMode="auto">
          <a:xfrm>
            <a:off x="1918456" y="1428088"/>
            <a:ext cx="7364005" cy="341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lnSpc>
                <a:spcPts val="3700"/>
              </a:lnSpc>
            </a:pP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Diện</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tích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hình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chữ</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nhật</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ABCD:</a:t>
            </a:r>
            <a:endPar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14 x 6 = 84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eaLnBrk="1" hangingPunct="1">
              <a:lnSpc>
                <a:spcPts val="3700"/>
              </a:lnSpc>
            </a:pP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Diện</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tích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hình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vuông</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CEMN:</a:t>
            </a:r>
            <a:endPar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7 x 7 = 49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eaLnBrk="1" hangingPunct="1">
              <a:lnSpc>
                <a:spcPts val="3700"/>
              </a:lnSpc>
            </a:pP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Diện</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tích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của</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mảnh</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đất</a:t>
            </a:r>
            <a:r>
              <a:rPr lang="en-US" altLang="en-US" sz="32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endPar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endParaRP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84 + 49 = 133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a:p>
            <a:pPr algn="ctr" eaLnBrk="1" hangingPunct="1">
              <a:lnSpc>
                <a:spcPts val="3700"/>
              </a:lnSpc>
            </a:pP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Đáp</a:t>
            </a:r>
            <a:r>
              <a:rPr lang="en-US" altLang="en-US" sz="32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a:t>
            </a:r>
            <a:r>
              <a:rPr lang="en-US" altLang="en-US" sz="3200" b="1" dirty="0" err="1">
                <a:solidFill>
                  <a:schemeClr val="tx1">
                    <a:lumMod val="85000"/>
                    <a:lumOff val="15000"/>
                  </a:schemeClr>
                </a:solidFill>
                <a:latin typeface="Arial" panose="020B0604020202020204" pitchFamily="34" charset="0"/>
                <a:ea typeface="Tahoma" pitchFamily="34" charset="0"/>
                <a:cs typeface="Arial" panose="020B0604020202020204" pitchFamily="34" charset="0"/>
              </a:rPr>
              <a:t>số</a:t>
            </a:r>
            <a:r>
              <a:rPr lang="en-US" altLang="en-US" sz="32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 133 m</a:t>
            </a:r>
            <a:r>
              <a:rPr lang="en-US" altLang="en-US" sz="3200" b="1" baseline="30000"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p>
        </p:txBody>
      </p:sp>
      <p:sp>
        <p:nvSpPr>
          <p:cNvPr id="7" name="Text Box 73"/>
          <p:cNvSpPr txBox="1">
            <a:spLocks noChangeArrowheads="1"/>
          </p:cNvSpPr>
          <p:nvPr/>
        </p:nvSpPr>
        <p:spPr bwMode="auto">
          <a:xfrm>
            <a:off x="4343158" y="482183"/>
            <a:ext cx="2514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b="1" u="sng" dirty="0" err="1">
                <a:solidFill>
                  <a:srgbClr val="FF6699"/>
                </a:solidFill>
                <a:latin typeface="Arial" panose="020B0604020202020204" pitchFamily="34" charset="0"/>
                <a:ea typeface="Tahoma" pitchFamily="34" charset="0"/>
                <a:cs typeface="Arial" panose="020B0604020202020204" pitchFamily="34" charset="0"/>
              </a:rPr>
              <a:t>Bài</a:t>
            </a:r>
            <a:r>
              <a:rPr lang="en-US" altLang="en-US" b="1" u="sng" dirty="0">
                <a:solidFill>
                  <a:srgbClr val="FF6699"/>
                </a:solidFill>
                <a:latin typeface="Arial" panose="020B0604020202020204" pitchFamily="34" charset="0"/>
                <a:ea typeface="Tahoma" pitchFamily="34" charset="0"/>
                <a:cs typeface="Arial" panose="020B0604020202020204" pitchFamily="34" charset="0"/>
              </a:rPr>
              <a:t> </a:t>
            </a:r>
            <a:r>
              <a:rPr lang="en-US" altLang="en-US" b="1" u="sng" dirty="0" err="1">
                <a:solidFill>
                  <a:srgbClr val="FF6699"/>
                </a:solidFill>
                <a:latin typeface="Arial" panose="020B0604020202020204" pitchFamily="34" charset="0"/>
                <a:ea typeface="Tahoma" pitchFamily="34" charset="0"/>
                <a:cs typeface="Arial" panose="020B0604020202020204" pitchFamily="34" charset="0"/>
              </a:rPr>
              <a:t>giải</a:t>
            </a:r>
            <a:endParaRPr lang="en-US" altLang="en-US" b="1" u="sng" dirty="0">
              <a:solidFill>
                <a:srgbClr val="FF6699"/>
              </a:solidFill>
              <a:latin typeface="Arial" panose="020B0604020202020204" pitchFamily="34" charset="0"/>
              <a:ea typeface="Tahoma" pitchFamily="34" charset="0"/>
              <a:cs typeface="Arial" panose="020B0604020202020204" pitchFamily="34" charset="0"/>
            </a:endParaRPr>
          </a:p>
        </p:txBody>
      </p:sp>
    </p:spTree>
    <p:extLst>
      <p:ext uri="{BB962C8B-B14F-4D97-AF65-F5344CB8AC3E}">
        <p14:creationId xmlns:p14="http://schemas.microsoft.com/office/powerpoint/2010/main" val="2952249904"/>
      </p:ext>
    </p:extLst>
  </p:cSld>
  <p:clrMapOvr>
    <a:masterClrMapping/>
  </p:clrMapOvr>
  <p:transition spd="slow" advClick="0" advTm="1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 y="0"/>
            <a:ext cx="12192002" cy="6858000"/>
            <a:chOff x="-1" y="0"/>
            <a:chExt cx="12192002" cy="6858000"/>
          </a:xfrm>
        </p:grpSpPr>
        <p:pic>
          <p:nvPicPr>
            <p:cNvPr id="41" name="图片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2" name="矩形 41"/>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latin typeface="Arial" panose="020B0604020202020204" pitchFamily="34" charset="0"/>
                <a:cs typeface="Arial" panose="020B0604020202020204" pitchFamily="34" charset="0"/>
              </a:endParaRPr>
            </a:p>
          </p:txBody>
        </p:sp>
      </p:grpSp>
      <p:sp>
        <p:nvSpPr>
          <p:cNvPr id="77" name="TextBox 8"/>
          <p:cNvSpPr txBox="1">
            <a:spLocks noChangeArrowheads="1"/>
          </p:cNvSpPr>
          <p:nvPr/>
        </p:nvSpPr>
        <p:spPr bwMode="auto">
          <a:xfrm>
            <a:off x="1252254" y="133219"/>
            <a:ext cx="9554547" cy="18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en-US" altLang="en-US" sz="2800" b="1" u="sng" dirty="0" err="1">
                <a:solidFill>
                  <a:srgbClr val="FF3399"/>
                </a:solidFill>
                <a:latin typeface="Arial" panose="020B0604020202020204" pitchFamily="34" charset="0"/>
                <a:ea typeface="Tahoma" pitchFamily="34" charset="0"/>
                <a:cs typeface="Arial" panose="020B0604020202020204" pitchFamily="34" charset="0"/>
              </a:rPr>
              <a:t>Bài</a:t>
            </a:r>
            <a:r>
              <a:rPr lang="en-US" altLang="en-US" sz="2800" b="1" u="sng" dirty="0">
                <a:solidFill>
                  <a:srgbClr val="FF3399"/>
                </a:solidFill>
                <a:latin typeface="Arial" panose="020B0604020202020204" pitchFamily="34" charset="0"/>
                <a:ea typeface="Tahoma" pitchFamily="34" charset="0"/>
                <a:cs typeface="Arial" panose="020B0604020202020204" pitchFamily="34" charset="0"/>
              </a:rPr>
              <a:t> 4</a:t>
            </a:r>
            <a:r>
              <a:rPr lang="en-US" altLang="en-US" sz="28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Hãy</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vẽ</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một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có</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cùng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diện</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với</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ABCD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nhưng</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có</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các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kích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thước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khác</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smtClean="0">
                <a:solidFill>
                  <a:schemeClr val="accent1">
                    <a:lumMod val="50000"/>
                  </a:schemeClr>
                </a:solidFill>
                <a:latin typeface="Arial" panose="020B0604020202020204" pitchFamily="34" charset="0"/>
                <a:ea typeface="Tahoma" pitchFamily="34" charset="0"/>
                <a:cs typeface="Arial" panose="020B0604020202020204" pitchFamily="34" charset="0"/>
              </a:rPr>
              <a:t>với</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smtClean="0">
                <a:solidFill>
                  <a:schemeClr val="accent1">
                    <a:lumMod val="50000"/>
                  </a:schemeClr>
                </a:solidFill>
                <a:latin typeface="Arial" panose="020B0604020202020204" pitchFamily="34" charset="0"/>
                <a:ea typeface="Tahoma" pitchFamily="34" charset="0"/>
                <a:cs typeface="Arial" panose="020B0604020202020204" pitchFamily="34" charset="0"/>
              </a:rPr>
              <a:t>các</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smtClean="0">
                <a:solidFill>
                  <a:schemeClr val="accent1">
                    <a:lumMod val="50000"/>
                  </a:schemeClr>
                </a:solidFill>
                <a:latin typeface="Arial" panose="020B0604020202020204" pitchFamily="34" charset="0"/>
                <a:ea typeface="Tahoma" pitchFamily="34" charset="0"/>
                <a:cs typeface="Arial" panose="020B0604020202020204" pitchFamily="34" charset="0"/>
              </a:rPr>
              <a:t>kích</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smtClean="0">
                <a:solidFill>
                  <a:schemeClr val="accent1">
                    <a:lumMod val="50000"/>
                  </a:schemeClr>
                </a:solidFill>
                <a:latin typeface="Arial" panose="020B0604020202020204" pitchFamily="34" charset="0"/>
                <a:ea typeface="Tahoma" pitchFamily="34" charset="0"/>
                <a:cs typeface="Arial" panose="020B0604020202020204" pitchFamily="34" charset="0"/>
              </a:rPr>
              <a:t>thước</a:t>
            </a:r>
            <a:r>
              <a:rPr lang="en-US" altLang="en-US" sz="2800" b="1" dirty="0" smtClean="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của</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hình</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chữ</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t>
            </a:r>
            <a:r>
              <a:rPr lang="en-US" altLang="en-US" sz="2800" b="1" dirty="0" err="1">
                <a:solidFill>
                  <a:schemeClr val="accent1">
                    <a:lumMod val="50000"/>
                  </a:schemeClr>
                </a:solidFill>
                <a:latin typeface="Arial" panose="020B0604020202020204" pitchFamily="34" charset="0"/>
                <a:ea typeface="Tahoma" pitchFamily="34" charset="0"/>
                <a:cs typeface="Arial" panose="020B0604020202020204" pitchFamily="34" charset="0"/>
              </a:rPr>
              <a:t>nhật</a:t>
            </a:r>
            <a:r>
              <a:rPr lang="en-US" altLang="en-US" sz="2800" b="1" dirty="0">
                <a:solidFill>
                  <a:schemeClr val="accent1">
                    <a:lumMod val="50000"/>
                  </a:schemeClr>
                </a:solidFill>
                <a:latin typeface="Arial" panose="020B0604020202020204" pitchFamily="34" charset="0"/>
                <a:ea typeface="Tahoma" pitchFamily="34" charset="0"/>
                <a:cs typeface="Arial" panose="020B0604020202020204" pitchFamily="34" charset="0"/>
              </a:rPr>
              <a:t> ABCD.</a:t>
            </a:r>
            <a:r>
              <a:rPr lang="en-US" altLang="en-US" sz="2800" dirty="0">
                <a:solidFill>
                  <a:schemeClr val="accent1">
                    <a:lumMod val="50000"/>
                  </a:schemeClr>
                </a:solidFill>
                <a:latin typeface="Arial" panose="020B0604020202020204" pitchFamily="34" charset="0"/>
                <a:ea typeface="Tahoma" pitchFamily="34" charset="0"/>
                <a:cs typeface="Arial" panose="020B0604020202020204" pitchFamily="34" charset="0"/>
              </a:rPr>
              <a:t> </a:t>
            </a:r>
          </a:p>
        </p:txBody>
      </p:sp>
      <p:grpSp>
        <p:nvGrpSpPr>
          <p:cNvPr id="5" name="Group 4"/>
          <p:cNvGrpSpPr/>
          <p:nvPr/>
        </p:nvGrpSpPr>
        <p:grpSpPr>
          <a:xfrm>
            <a:off x="3401406" y="2343072"/>
            <a:ext cx="5891286" cy="3021874"/>
            <a:chOff x="3401406" y="2343072"/>
            <a:chExt cx="5891286" cy="3021874"/>
          </a:xfrm>
        </p:grpSpPr>
        <p:sp>
          <p:nvSpPr>
            <p:cNvPr id="32" name="Rectangle 3"/>
            <p:cNvSpPr>
              <a:spLocks noChangeArrowheads="1"/>
            </p:cNvSpPr>
            <p:nvPr/>
          </p:nvSpPr>
          <p:spPr bwMode="auto">
            <a:xfrm>
              <a:off x="3785660" y="2803878"/>
              <a:ext cx="4114800" cy="2133600"/>
            </a:xfrm>
            <a:prstGeom prst="rect">
              <a:avLst/>
            </a:prstGeom>
            <a:solidFill>
              <a:srgbClr val="53A694"/>
            </a:solidFill>
            <a:ln w="19050">
              <a:solidFill>
                <a:schemeClr val="accent6">
                  <a:lumMod val="50000"/>
                </a:schemeClr>
              </a:solidFill>
              <a:miter lim="800000"/>
              <a:headEnd/>
              <a:tailEnd/>
            </a:ln>
          </p:spPr>
          <p:txBody>
            <a:bodyPr wrap="none" anchor="ctr"/>
            <a:lstStyle/>
            <a:p>
              <a:pPr algn="just" eaLnBrk="1" hangingPunct="1"/>
              <a:endParaRPr lang="vi-VN" altLang="en-US" sz="2400" b="1">
                <a:solidFill>
                  <a:srgbClr val="008000"/>
                </a:solidFill>
                <a:latin typeface="Arial" panose="020B0604020202020204" pitchFamily="34" charset="0"/>
                <a:cs typeface="Arial" panose="020B0604020202020204" pitchFamily="34" charset="0"/>
              </a:endParaRPr>
            </a:p>
          </p:txBody>
        </p:sp>
        <p:grpSp>
          <p:nvGrpSpPr>
            <p:cNvPr id="4" name="Group 3"/>
            <p:cNvGrpSpPr/>
            <p:nvPr/>
          </p:nvGrpSpPr>
          <p:grpSpPr>
            <a:xfrm>
              <a:off x="3428178" y="4902984"/>
              <a:ext cx="5167176" cy="461962"/>
              <a:chOff x="3774174" y="4902984"/>
              <a:chExt cx="5167176" cy="461962"/>
            </a:xfrm>
          </p:grpSpPr>
          <p:sp>
            <p:nvSpPr>
              <p:cNvPr id="35" name="Text Box 6"/>
              <p:cNvSpPr txBox="1">
                <a:spLocks noChangeArrowheads="1"/>
              </p:cNvSpPr>
              <p:nvPr/>
            </p:nvSpPr>
            <p:spPr bwMode="auto">
              <a:xfrm>
                <a:off x="3774174" y="4902984"/>
                <a:ext cx="533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D</a:t>
                </a:r>
              </a:p>
            </p:txBody>
          </p:sp>
          <p:sp>
            <p:nvSpPr>
              <p:cNvPr id="36" name="Text Box 7"/>
              <p:cNvSpPr txBox="1">
                <a:spLocks noChangeArrowheads="1"/>
              </p:cNvSpPr>
              <p:nvPr/>
            </p:nvSpPr>
            <p:spPr bwMode="auto">
              <a:xfrm>
                <a:off x="8255550" y="4902984"/>
                <a:ext cx="685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C</a:t>
                </a:r>
              </a:p>
            </p:txBody>
          </p:sp>
        </p:grpSp>
        <p:grpSp>
          <p:nvGrpSpPr>
            <p:cNvPr id="3" name="Group 2"/>
            <p:cNvGrpSpPr/>
            <p:nvPr/>
          </p:nvGrpSpPr>
          <p:grpSpPr>
            <a:xfrm>
              <a:off x="3401406" y="2343072"/>
              <a:ext cx="5088918" cy="484618"/>
              <a:chOff x="3747402" y="2343072"/>
              <a:chExt cx="5088918" cy="484618"/>
            </a:xfrm>
          </p:grpSpPr>
          <p:sp>
            <p:nvSpPr>
              <p:cNvPr id="33" name="Text Box 4"/>
              <p:cNvSpPr txBox="1">
                <a:spLocks noChangeArrowheads="1"/>
              </p:cNvSpPr>
              <p:nvPr/>
            </p:nvSpPr>
            <p:spPr bwMode="auto">
              <a:xfrm>
                <a:off x="3747402" y="236572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a:t>
                </a:r>
              </a:p>
            </p:txBody>
          </p:sp>
          <p:sp>
            <p:nvSpPr>
              <p:cNvPr id="34" name="Text Box 5"/>
              <p:cNvSpPr txBox="1">
                <a:spLocks noChangeArrowheads="1"/>
              </p:cNvSpPr>
              <p:nvPr/>
            </p:nvSpPr>
            <p:spPr bwMode="auto">
              <a:xfrm>
                <a:off x="8226720" y="2343072"/>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B</a:t>
                </a:r>
              </a:p>
            </p:txBody>
          </p:sp>
          <p:sp>
            <p:nvSpPr>
              <p:cNvPr id="38" name="Text Box 8"/>
              <p:cNvSpPr txBox="1">
                <a:spLocks noChangeArrowheads="1"/>
              </p:cNvSpPr>
              <p:nvPr/>
            </p:nvSpPr>
            <p:spPr bwMode="auto">
              <a:xfrm>
                <a:off x="5751258" y="2365728"/>
                <a:ext cx="99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4 cm</a:t>
                </a:r>
              </a:p>
            </p:txBody>
          </p:sp>
        </p:grpSp>
        <p:sp>
          <p:nvSpPr>
            <p:cNvPr id="39" name="Text Box 9"/>
            <p:cNvSpPr txBox="1">
              <a:spLocks noChangeArrowheads="1"/>
            </p:cNvSpPr>
            <p:nvPr/>
          </p:nvSpPr>
          <p:spPr bwMode="auto">
            <a:xfrm>
              <a:off x="7997292" y="363969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4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3 cm</a:t>
              </a:r>
            </a:p>
          </p:txBody>
        </p:sp>
      </p:grpSp>
      <p:grpSp>
        <p:nvGrpSpPr>
          <p:cNvPr id="6" name="Group 5"/>
          <p:cNvGrpSpPr/>
          <p:nvPr/>
        </p:nvGrpSpPr>
        <p:grpSpPr>
          <a:xfrm>
            <a:off x="4505267" y="5241376"/>
            <a:ext cx="3007639" cy="523220"/>
            <a:chOff x="4505267" y="5241376"/>
            <a:chExt cx="3007639" cy="523220"/>
          </a:xfrm>
        </p:grpSpPr>
        <p:sp>
          <p:nvSpPr>
            <p:cNvPr id="43" name="Text Box 10"/>
            <p:cNvSpPr txBox="1">
              <a:spLocks noChangeArrowheads="1"/>
            </p:cNvSpPr>
            <p:nvPr/>
          </p:nvSpPr>
          <p:spPr bwMode="auto">
            <a:xfrm>
              <a:off x="4505267" y="5241376"/>
              <a:ext cx="3007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rtl="1" eaLnBrk="1" hangingPunct="1">
                <a:spcBef>
                  <a:spcPct val="50000"/>
                </a:spcBef>
              </a:pPr>
              <a:r>
                <a:rPr lang="en-US" altLang="en-US" sz="28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S       </a:t>
              </a:r>
              <a:r>
                <a:rPr lang="en-US" altLang="en-US" sz="2800" b="1"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 … cm</a:t>
              </a:r>
              <a:r>
                <a:rPr lang="en-US" altLang="en-US" sz="2800" b="1" baseline="30000" dirty="0" smtClean="0">
                  <a:solidFill>
                    <a:schemeClr val="tx1">
                      <a:lumMod val="85000"/>
                      <a:lumOff val="15000"/>
                    </a:schemeClr>
                  </a:solidFill>
                  <a:latin typeface="Arial" panose="020B0604020202020204" pitchFamily="34" charset="0"/>
                  <a:ea typeface="Tahoma" pitchFamily="34" charset="0"/>
                  <a:cs typeface="Arial" panose="020B0604020202020204" pitchFamily="34" charset="0"/>
                </a:rPr>
                <a:t>2</a:t>
              </a:r>
              <a:r>
                <a:rPr lang="en-US" altLang="en-US" sz="28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t>
              </a:r>
            </a:p>
          </p:txBody>
        </p:sp>
        <p:sp>
          <p:nvSpPr>
            <p:cNvPr id="46" name="Text Box 18"/>
            <p:cNvSpPr txBox="1">
              <a:spLocks noChangeArrowheads="1"/>
            </p:cNvSpPr>
            <p:nvPr/>
          </p:nvSpPr>
          <p:spPr bwMode="auto">
            <a:xfrm>
              <a:off x="4986162" y="5426458"/>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1600" b="1" dirty="0">
                  <a:solidFill>
                    <a:schemeClr val="tx1">
                      <a:lumMod val="85000"/>
                      <a:lumOff val="15000"/>
                    </a:schemeClr>
                  </a:solidFill>
                  <a:latin typeface="Arial" panose="020B0604020202020204" pitchFamily="34" charset="0"/>
                  <a:ea typeface="Tahoma" pitchFamily="34" charset="0"/>
                  <a:cs typeface="Arial" panose="020B0604020202020204" pitchFamily="34" charset="0"/>
                </a:rPr>
                <a:t>ABCD</a:t>
              </a:r>
            </a:p>
          </p:txBody>
        </p:sp>
      </p:grpSp>
      <p:grpSp>
        <p:nvGrpSpPr>
          <p:cNvPr id="2" name="Group 1"/>
          <p:cNvGrpSpPr/>
          <p:nvPr/>
        </p:nvGrpSpPr>
        <p:grpSpPr>
          <a:xfrm>
            <a:off x="3512610" y="5875690"/>
            <a:ext cx="5486400" cy="596218"/>
            <a:chOff x="3858606" y="5875690"/>
            <a:chExt cx="5486400" cy="596218"/>
          </a:xfrm>
        </p:grpSpPr>
        <p:sp>
          <p:nvSpPr>
            <p:cNvPr id="44" name="Text Box 11"/>
            <p:cNvSpPr txBox="1">
              <a:spLocks noChangeArrowheads="1"/>
            </p:cNvSpPr>
            <p:nvPr/>
          </p:nvSpPr>
          <p:spPr bwMode="auto">
            <a:xfrm>
              <a:off x="3858606" y="5875690"/>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Vẽ</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hình</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chữ</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nhật</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a:t>
              </a:r>
              <a:r>
                <a:rPr lang="en-US" altLang="en-US" sz="2800" b="1" dirty="0" err="1">
                  <a:solidFill>
                    <a:srgbClr val="4D9989"/>
                  </a:solidFill>
                  <a:latin typeface="Arial" panose="020B0604020202020204" pitchFamily="34" charset="0"/>
                  <a:ea typeface="Tahoma" pitchFamily="34" charset="0"/>
                  <a:cs typeface="Arial" panose="020B0604020202020204" pitchFamily="34" charset="0"/>
                </a:rPr>
                <a:t>có</a:t>
              </a:r>
              <a:r>
                <a:rPr lang="en-US" altLang="en-US" sz="2800" b="1" dirty="0">
                  <a:solidFill>
                    <a:srgbClr val="4D9989"/>
                  </a:solidFill>
                  <a:latin typeface="Arial" panose="020B0604020202020204" pitchFamily="34" charset="0"/>
                  <a:ea typeface="Tahoma" pitchFamily="34" charset="0"/>
                  <a:cs typeface="Arial" panose="020B0604020202020204" pitchFamily="34" charset="0"/>
                </a:rPr>
                <a:t> S = S</a:t>
              </a:r>
            </a:p>
          </p:txBody>
        </p:sp>
        <p:sp>
          <p:nvSpPr>
            <p:cNvPr id="47" name="Text Box 19"/>
            <p:cNvSpPr txBox="1">
              <a:spLocks noChangeArrowheads="1"/>
            </p:cNvSpPr>
            <p:nvPr/>
          </p:nvSpPr>
          <p:spPr bwMode="auto">
            <a:xfrm>
              <a:off x="8343288" y="6133770"/>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spcBef>
                  <a:spcPct val="50000"/>
                </a:spcBef>
              </a:pPr>
              <a:r>
                <a:rPr lang="en-US" altLang="en-US" sz="1600" b="1" dirty="0">
                  <a:solidFill>
                    <a:srgbClr val="4D9989"/>
                  </a:solidFill>
                  <a:latin typeface="Arial" panose="020B0604020202020204" pitchFamily="34" charset="0"/>
                  <a:ea typeface="Tahoma" pitchFamily="34" charset="0"/>
                  <a:cs typeface="Arial" panose="020B0604020202020204" pitchFamily="34" charset="0"/>
                </a:rPr>
                <a:t>ABCD</a:t>
              </a: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1" y="0"/>
            <a:ext cx="12192002" cy="6858000"/>
            <a:chOff x="-1" y="0"/>
            <a:chExt cx="12192002" cy="6858000"/>
          </a:xfrm>
        </p:grpSpPr>
        <p:pic>
          <p:nvPicPr>
            <p:cNvPr id="30" name="图片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31" name="矩形 30"/>
            <p:cNvSpPr/>
            <p:nvPr/>
          </p:nvSpPr>
          <p:spPr>
            <a:xfrm flipV="1">
              <a:off x="-1" y="1922105"/>
              <a:ext cx="12192002" cy="474492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cs typeface="Arial" panose="020B0604020202020204" pitchFamily="34" charset="0"/>
              </a:endParaRPr>
            </a:p>
          </p:txBody>
        </p:sp>
      </p:grpSp>
      <p:sp>
        <p:nvSpPr>
          <p:cNvPr id="21" name="Text Box 4"/>
          <p:cNvSpPr txBox="1">
            <a:spLocks noChangeArrowheads="1"/>
          </p:cNvSpPr>
          <p:nvPr/>
        </p:nvSpPr>
        <p:spPr bwMode="auto">
          <a:xfrm>
            <a:off x="247136" y="1483344"/>
            <a:ext cx="11714206" cy="316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just" eaLnBrk="1" hangingPunct="1">
              <a:lnSpc>
                <a:spcPct val="200000"/>
              </a:lnSpc>
              <a:spcBef>
                <a:spcPct val="50000"/>
              </a:spcBef>
            </a:pPr>
            <a:r>
              <a:rPr lang="en-US" altLang="en-US" sz="2600" b="1" dirty="0" err="1" smtClean="0">
                <a:solidFill>
                  <a:srgbClr val="C00000"/>
                </a:solidFill>
                <a:latin typeface="Arial" panose="020B0604020202020204" pitchFamily="34" charset="0"/>
                <a:ea typeface="Tahoma" pitchFamily="34" charset="0"/>
                <a:cs typeface="Arial" panose="020B0604020202020204" pitchFamily="34" charset="0"/>
              </a:rPr>
              <a:t>Vậy</a:t>
            </a:r>
            <a:r>
              <a:rPr lang="en-US" altLang="en-US" sz="2600" b="1" dirty="0" smtClean="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thể</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vẽ</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MNPQ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dài</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6 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rộng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2 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hoặc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smtClean="0">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smtClean="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dài</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12cm,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chiều</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rộng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1cm.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Lúc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này</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MNPQ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diện</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bằng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diện</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của</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ABCD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nhưng</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có</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các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kích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thước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khác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với</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các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kích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thước</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của</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hình</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chữ</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t>
            </a:r>
            <a:r>
              <a:rPr lang="en-US" altLang="en-US" sz="2600" b="1" dirty="0" err="1">
                <a:solidFill>
                  <a:srgbClr val="C00000"/>
                </a:solidFill>
                <a:latin typeface="Arial" panose="020B0604020202020204" pitchFamily="34" charset="0"/>
                <a:ea typeface="Tahoma" pitchFamily="34" charset="0"/>
                <a:cs typeface="Arial" panose="020B0604020202020204" pitchFamily="34" charset="0"/>
              </a:rPr>
              <a:t>nhật</a:t>
            </a:r>
            <a:r>
              <a:rPr lang="en-US" altLang="en-US" sz="2600" b="1" dirty="0">
                <a:solidFill>
                  <a:srgbClr val="C00000"/>
                </a:solidFill>
                <a:latin typeface="Arial" panose="020B0604020202020204" pitchFamily="34" charset="0"/>
                <a:ea typeface="Tahoma" pitchFamily="34" charset="0"/>
                <a:cs typeface="Arial" panose="020B0604020202020204" pitchFamily="34" charset="0"/>
              </a:rPr>
              <a:t> ABCD.</a:t>
            </a:r>
          </a:p>
        </p:txBody>
      </p:sp>
      <p:sp>
        <p:nvSpPr>
          <p:cNvPr id="23" name="Rectangle 2"/>
          <p:cNvSpPr>
            <a:spLocks noChangeArrowheads="1"/>
          </p:cNvSpPr>
          <p:nvPr/>
        </p:nvSpPr>
        <p:spPr bwMode="auto">
          <a:xfrm>
            <a:off x="517230" y="4988193"/>
            <a:ext cx="2971800" cy="1066800"/>
          </a:xfrm>
          <a:prstGeom prst="rect">
            <a:avLst/>
          </a:prstGeom>
          <a:solidFill>
            <a:srgbClr val="FF9933"/>
          </a:solidFill>
          <a:ln w="19050">
            <a:solidFill>
              <a:schemeClr val="accent2">
                <a:lumMod val="50000"/>
              </a:schemeClr>
            </a:solidFill>
            <a:miter lim="800000"/>
            <a:headEnd/>
            <a:tailEnd/>
          </a:ln>
        </p:spPr>
        <p:txBody>
          <a:bodyPr wrap="none" anchor="ctr"/>
          <a:lstStyle/>
          <a:p>
            <a:pPr algn="ctr" eaLnBrk="1" hangingPunct="1"/>
            <a:endParaRPr lang="vi-VN" altLang="en-US" sz="2400">
              <a:latin typeface="Arial" panose="020B0604020202020204" pitchFamily="34" charset="0"/>
              <a:cs typeface="Arial" panose="020B0604020202020204" pitchFamily="34" charset="0"/>
            </a:endParaRPr>
          </a:p>
        </p:txBody>
      </p:sp>
      <p:sp>
        <p:nvSpPr>
          <p:cNvPr id="24" name="Text Box 3"/>
          <p:cNvSpPr txBox="1">
            <a:spLocks noChangeArrowheads="1"/>
          </p:cNvSpPr>
          <p:nvPr/>
        </p:nvSpPr>
        <p:spPr bwMode="auto">
          <a:xfrm>
            <a:off x="1507829" y="4530993"/>
            <a:ext cx="9231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Arial" panose="020B0604020202020204" pitchFamily="34" charset="0"/>
                <a:ea typeface="Tahoma" pitchFamily="34" charset="0"/>
                <a:cs typeface="Arial" panose="020B0604020202020204" pitchFamily="34" charset="0"/>
              </a:rPr>
              <a:t>6cm</a:t>
            </a:r>
          </a:p>
        </p:txBody>
      </p:sp>
      <p:sp>
        <p:nvSpPr>
          <p:cNvPr id="25" name="Text Box 4"/>
          <p:cNvSpPr txBox="1">
            <a:spLocks noChangeArrowheads="1"/>
          </p:cNvSpPr>
          <p:nvPr/>
        </p:nvSpPr>
        <p:spPr bwMode="auto">
          <a:xfrm>
            <a:off x="3489030" y="5297109"/>
            <a:ext cx="92004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Arial" panose="020B0604020202020204" pitchFamily="34" charset="0"/>
                <a:ea typeface="Tahoma" pitchFamily="34" charset="0"/>
                <a:cs typeface="Arial" panose="020B0604020202020204" pitchFamily="34" charset="0"/>
              </a:rPr>
              <a:t>2cm</a:t>
            </a:r>
          </a:p>
        </p:txBody>
      </p:sp>
      <p:sp>
        <p:nvSpPr>
          <p:cNvPr id="27" name="Rectangle 5"/>
          <p:cNvSpPr>
            <a:spLocks noChangeArrowheads="1"/>
          </p:cNvSpPr>
          <p:nvPr/>
        </p:nvSpPr>
        <p:spPr bwMode="auto">
          <a:xfrm>
            <a:off x="5738180" y="5270319"/>
            <a:ext cx="5486400" cy="533400"/>
          </a:xfrm>
          <a:prstGeom prst="rect">
            <a:avLst/>
          </a:prstGeom>
          <a:solidFill>
            <a:srgbClr val="0070C0"/>
          </a:solidFill>
          <a:ln w="19050">
            <a:solidFill>
              <a:schemeClr val="accent1">
                <a:lumMod val="50000"/>
              </a:schemeClr>
            </a:solidFill>
            <a:miter lim="800000"/>
            <a:headEnd/>
            <a:tailEnd/>
          </a:ln>
        </p:spPr>
        <p:txBody>
          <a:bodyPr wrap="none" anchor="ctr"/>
          <a:lstStyle/>
          <a:p>
            <a:pPr algn="ctr" eaLnBrk="1" hangingPunct="1"/>
            <a:endParaRPr lang="vi-VN" altLang="en-US" sz="2400">
              <a:latin typeface="Arial" panose="020B0604020202020204" pitchFamily="34" charset="0"/>
              <a:cs typeface="Arial" panose="020B0604020202020204" pitchFamily="34" charset="0"/>
            </a:endParaRPr>
          </a:p>
        </p:txBody>
      </p:sp>
      <p:sp>
        <p:nvSpPr>
          <p:cNvPr id="28" name="Text Box 6"/>
          <p:cNvSpPr txBox="1">
            <a:spLocks noChangeArrowheads="1"/>
          </p:cNvSpPr>
          <p:nvPr/>
        </p:nvSpPr>
        <p:spPr bwMode="auto">
          <a:xfrm>
            <a:off x="8013714" y="4813119"/>
            <a:ext cx="10864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Arial" panose="020B0604020202020204" pitchFamily="34" charset="0"/>
                <a:ea typeface="Tahoma" pitchFamily="34" charset="0"/>
                <a:cs typeface="Arial" panose="020B0604020202020204" pitchFamily="34" charset="0"/>
              </a:rPr>
              <a:t>12cm</a:t>
            </a:r>
          </a:p>
        </p:txBody>
      </p:sp>
      <p:sp>
        <p:nvSpPr>
          <p:cNvPr id="32" name="Text Box 7"/>
          <p:cNvSpPr txBox="1">
            <a:spLocks noChangeArrowheads="1"/>
          </p:cNvSpPr>
          <p:nvPr/>
        </p:nvSpPr>
        <p:spPr bwMode="auto">
          <a:xfrm>
            <a:off x="11218230" y="5323863"/>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Arial" panose="020B0604020202020204" pitchFamily="34" charset="0"/>
                <a:ea typeface="Tahoma" pitchFamily="34" charset="0"/>
                <a:cs typeface="Arial" panose="020B0604020202020204" pitchFamily="34" charset="0"/>
              </a:rPr>
              <a:t>1cm</a:t>
            </a:r>
          </a:p>
        </p:txBody>
      </p:sp>
      <mc:AlternateContent xmlns:mc="http://schemas.openxmlformats.org/markup-compatibility/2006">
        <mc:Choice xmlns:a14="http://schemas.microsoft.com/office/drawing/2010/main" Requires="a14">
          <p:sp>
            <p:nvSpPr>
              <p:cNvPr id="34" name="Text Box 17"/>
              <p:cNvSpPr txBox="1">
                <a:spLocks noChangeArrowheads="1"/>
              </p:cNvSpPr>
              <p:nvPr/>
            </p:nvSpPr>
            <p:spPr bwMode="auto">
              <a:xfrm>
                <a:off x="1746982" y="123046"/>
                <a:ext cx="8628560" cy="13974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smtClean="0">
                    <a:solidFill>
                      <a:srgbClr val="FF3399"/>
                    </a:solidFill>
                    <a:latin typeface="Arial" panose="020B0604020202020204" pitchFamily="34" charset="0"/>
                    <a:ea typeface="Tahoma" pitchFamily="34" charset="0"/>
                    <a:cs typeface="Arial" panose="020B0604020202020204" pitchFamily="34" charset="0"/>
                  </a:rPr>
                  <a:t>Ta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có</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Diện</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tích</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hình</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chữ</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t>
                </a:r>
                <a:r>
                  <a:rPr lang="en-US" altLang="en-US" sz="2400" b="1" dirty="0" err="1">
                    <a:solidFill>
                      <a:srgbClr val="FF3399"/>
                    </a:solidFill>
                    <a:latin typeface="Arial" panose="020B0604020202020204" pitchFamily="34" charset="0"/>
                    <a:ea typeface="Tahoma" pitchFamily="34" charset="0"/>
                    <a:cs typeface="Arial" panose="020B0604020202020204" pitchFamily="34" charset="0"/>
                  </a:rPr>
                  <a:t>nhật</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 ABCD: 4 x 3 = 12 (</a:t>
                </a:r>
                <a14:m>
                  <m:oMath xmlns:m="http://schemas.openxmlformats.org/officeDocument/2006/math">
                    <m:sSup>
                      <m:sSupPr>
                        <m:ctrlPr>
                          <a:rPr lang="en-US" altLang="en-US" sz="2400" b="1" i="1" dirty="0" smtClean="0">
                            <a:solidFill>
                              <a:srgbClr val="FF3399"/>
                            </a:solidFill>
                            <a:latin typeface="Cambria Math" panose="02040503050406030204" pitchFamily="18" charset="0"/>
                            <a:ea typeface="Tahoma" pitchFamily="34" charset="0"/>
                            <a:cs typeface="Tahoma" pitchFamily="34" charset="0"/>
                          </a:rPr>
                        </m:ctrlPr>
                      </m:sSupPr>
                      <m:e>
                        <m:r>
                          <a:rPr lang="en-US" altLang="en-US" sz="2400" b="1" i="0" dirty="0" smtClean="0">
                            <a:solidFill>
                              <a:srgbClr val="FF3399"/>
                            </a:solidFill>
                            <a:latin typeface="Cambria Math"/>
                            <a:ea typeface="Tahoma" pitchFamily="34" charset="0"/>
                            <a:cs typeface="Tahoma" pitchFamily="34" charset="0"/>
                          </a:rPr>
                          <m:t>𝐜𝐦</m:t>
                        </m:r>
                      </m:e>
                      <m:sup>
                        <m:r>
                          <a:rPr lang="en-US" altLang="en-US" sz="2400" b="1" i="1" dirty="0" smtClean="0">
                            <a:solidFill>
                              <a:srgbClr val="FF3399"/>
                            </a:solidFill>
                            <a:latin typeface="Cambria Math"/>
                            <a:ea typeface="Tahoma" pitchFamily="34" charset="0"/>
                            <a:cs typeface="Tahoma" pitchFamily="34" charset="0"/>
                          </a:rPr>
                          <m:t>𝟐</m:t>
                        </m:r>
                      </m:sup>
                    </m:sSup>
                  </m:oMath>
                </a14:m>
                <a:r>
                  <a:rPr lang="en-US" altLang="en-US" sz="2400" b="1" dirty="0" smtClean="0">
                    <a:solidFill>
                      <a:srgbClr val="FF3399"/>
                    </a:solidFill>
                    <a:latin typeface="Arial" panose="020B0604020202020204" pitchFamily="34" charset="0"/>
                    <a:ea typeface="Tahoma" pitchFamily="34" charset="0"/>
                    <a:cs typeface="Arial" panose="020B0604020202020204" pitchFamily="34" charset="0"/>
                  </a:rPr>
                  <a:t>)</a:t>
                </a:r>
              </a:p>
              <a:p>
                <a:pPr eaLnBrk="1" hangingPunct="1">
                  <a:lnSpc>
                    <a:spcPct val="150000"/>
                  </a:lnSpc>
                  <a:spcBef>
                    <a:spcPct val="50000"/>
                  </a:spcBef>
                </a:pPr>
                <a:r>
                  <a:rPr lang="en-US" altLang="en-US" sz="2400" b="1" dirty="0" err="1" smtClean="0">
                    <a:solidFill>
                      <a:srgbClr val="FF6699"/>
                    </a:solidFill>
                    <a:latin typeface="Arial" panose="020B0604020202020204" pitchFamily="34" charset="0"/>
                    <a:ea typeface="Tahoma" pitchFamily="34" charset="0"/>
                    <a:cs typeface="Arial" panose="020B0604020202020204" pitchFamily="34" charset="0"/>
                  </a:rPr>
                  <a:t>Mà</a:t>
                </a:r>
                <a:r>
                  <a:rPr lang="en-US" altLang="en-US" sz="2400" b="1" dirty="0" smtClean="0">
                    <a:solidFill>
                      <a:srgbClr val="FF6699"/>
                    </a:solidFill>
                    <a:latin typeface="Arial" panose="020B0604020202020204" pitchFamily="34" charset="0"/>
                    <a:ea typeface="Tahoma" pitchFamily="34" charset="0"/>
                    <a:cs typeface="Arial" panose="020B0604020202020204" pitchFamily="34" charset="0"/>
                  </a:rPr>
                  <a:t>    :         </a:t>
                </a:r>
                <a:r>
                  <a:rPr lang="en-US" altLang="en-US" sz="2400" b="1" dirty="0" smtClean="0">
                    <a:solidFill>
                      <a:srgbClr val="FF3399"/>
                    </a:solidFill>
                    <a:latin typeface="Arial" panose="020B0604020202020204" pitchFamily="34" charset="0"/>
                    <a:ea typeface="Tahoma" pitchFamily="34" charset="0"/>
                    <a:cs typeface="Arial" panose="020B0604020202020204" pitchFamily="34" charset="0"/>
                  </a:rPr>
                  <a:t>12 </a:t>
                </a:r>
                <a:r>
                  <a:rPr lang="en-US" altLang="en-US" sz="2400" b="1" dirty="0">
                    <a:solidFill>
                      <a:srgbClr val="FF3399"/>
                    </a:solidFill>
                    <a:latin typeface="Arial" panose="020B0604020202020204" pitchFamily="34" charset="0"/>
                    <a:ea typeface="Tahoma" pitchFamily="34" charset="0"/>
                    <a:cs typeface="Arial" panose="020B0604020202020204" pitchFamily="34" charset="0"/>
                  </a:rPr>
                  <a:t>=</a:t>
                </a:r>
                <a:r>
                  <a:rPr lang="en-US" altLang="en-US" sz="2400" b="1" dirty="0">
                    <a:solidFill>
                      <a:srgbClr val="FF0000"/>
                    </a:solidFill>
                    <a:latin typeface="Arial" panose="020B0604020202020204" pitchFamily="34" charset="0"/>
                    <a:ea typeface="Tahoma" pitchFamily="34" charset="0"/>
                    <a:cs typeface="Arial" panose="020B0604020202020204" pitchFamily="34" charset="0"/>
                  </a:rPr>
                  <a:t> </a:t>
                </a:r>
                <a:r>
                  <a:rPr lang="en-US" altLang="en-US" sz="2400" b="1" dirty="0">
                    <a:solidFill>
                      <a:schemeClr val="accent2">
                        <a:lumMod val="50000"/>
                      </a:schemeClr>
                    </a:solidFill>
                    <a:latin typeface="Arial" panose="020B0604020202020204" pitchFamily="34" charset="0"/>
                    <a:ea typeface="Tahoma" pitchFamily="34" charset="0"/>
                    <a:cs typeface="Arial" panose="020B0604020202020204" pitchFamily="34" charset="0"/>
                  </a:rPr>
                  <a:t>6 x 2 = 2 x 6 = </a:t>
                </a:r>
                <a:r>
                  <a:rPr lang="en-US" altLang="en-US" sz="2400" b="1" dirty="0">
                    <a:solidFill>
                      <a:schemeClr val="accent5">
                        <a:lumMod val="50000"/>
                      </a:schemeClr>
                    </a:solidFill>
                    <a:latin typeface="Arial" panose="020B0604020202020204" pitchFamily="34" charset="0"/>
                    <a:ea typeface="Tahoma" pitchFamily="34" charset="0"/>
                    <a:cs typeface="Arial" panose="020B0604020202020204" pitchFamily="34" charset="0"/>
                  </a:rPr>
                  <a:t>12 x 1 = 1 x </a:t>
                </a:r>
                <a:r>
                  <a:rPr lang="en-US" altLang="en-US" sz="2400" b="1" dirty="0" smtClean="0">
                    <a:solidFill>
                      <a:schemeClr val="accent5">
                        <a:lumMod val="50000"/>
                      </a:schemeClr>
                    </a:solidFill>
                    <a:latin typeface="Arial" panose="020B0604020202020204" pitchFamily="34" charset="0"/>
                    <a:ea typeface="Tahoma" pitchFamily="34" charset="0"/>
                    <a:cs typeface="Arial" panose="020B0604020202020204" pitchFamily="34" charset="0"/>
                  </a:rPr>
                  <a:t>12</a:t>
                </a:r>
                <a:endParaRPr lang="en-US" altLang="en-US" sz="2400" dirty="0">
                  <a:solidFill>
                    <a:schemeClr val="accent5">
                      <a:lumMod val="50000"/>
                    </a:schemeClr>
                  </a:solidFill>
                  <a:latin typeface="Arial" panose="020B0604020202020204" pitchFamily="34" charset="0"/>
                  <a:ea typeface="Tahoma" pitchFamily="34" charset="0"/>
                  <a:cs typeface="Arial" panose="020B0604020202020204" pitchFamily="34" charset="0"/>
                </a:endParaRPr>
              </a:p>
            </p:txBody>
          </p:sp>
        </mc:Choice>
        <mc:Fallback>
          <p:sp>
            <p:nvSpPr>
              <p:cNvPr id="34" name="Text Box 17"/>
              <p:cNvSpPr txBox="1">
                <a:spLocks noRot="1" noChangeAspect="1" noMove="1" noResize="1" noEditPoints="1" noAdjustHandles="1" noChangeArrowheads="1" noChangeShapeType="1" noTextEdit="1"/>
              </p:cNvSpPr>
              <p:nvPr/>
            </p:nvSpPr>
            <p:spPr bwMode="auto">
              <a:xfrm>
                <a:off x="1746982" y="123046"/>
                <a:ext cx="8628560" cy="1397498"/>
              </a:xfrm>
              <a:prstGeom prst="rect">
                <a:avLst/>
              </a:prstGeom>
              <a:blipFill>
                <a:blip r:embed="rId4"/>
                <a:stretch>
                  <a:fillRect l="-1131" b="-480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4"/>
                                        </p:tgtEl>
                                        <p:attrNameLst>
                                          <p:attrName>style.visibility</p:attrName>
                                        </p:attrNameLst>
                                      </p:cBhvr>
                                      <p:to>
                                        <p:strVal val="visible"/>
                                      </p:to>
                                    </p:set>
                                    <p:anim calcmode="discrete" valueType="clr">
                                      <p:cBhvr override="childStyle">
                                        <p:cTn id="7" dur="8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
                                        </p:tgtEl>
                                        <p:attrNameLst>
                                          <p:attrName>fillcolor</p:attrName>
                                        </p:attrNameLst>
                                      </p:cBhvr>
                                      <p:tavLst>
                                        <p:tav tm="0">
                                          <p:val>
                                            <p:clrVal>
                                              <a:schemeClr val="accent2"/>
                                            </p:clrVal>
                                          </p:val>
                                        </p:tav>
                                        <p:tav tm="50000">
                                          <p:val>
                                            <p:clrVal>
                                              <a:schemeClr val="hlink"/>
                                            </p:clrVal>
                                          </p:val>
                                        </p:tav>
                                      </p:tavLst>
                                    </p:anim>
                                    <p:set>
                                      <p:cBhvr>
                                        <p:cTn id="9" dur="80"/>
                                        <p:tgtEl>
                                          <p:spTgt spid="3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ppt_x"/>
                                          </p:val>
                                        </p:tav>
                                        <p:tav tm="100000">
                                          <p:val>
                                            <p:strVal val="#ppt_x"/>
                                          </p:val>
                                        </p:tav>
                                      </p:tavLst>
                                    </p:anim>
                                    <p:anim calcmode="lin" valueType="num">
                                      <p:cBhvr additive="base">
                                        <p:cTn id="34" dur="500" fill="hold"/>
                                        <p:tgtEl>
                                          <p:spTgt spid="2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24" grpId="0"/>
      <p:bldP spid="25" grpId="0"/>
      <p:bldP spid="27" grpId="0" animBg="1"/>
      <p:bldP spid="28" grpId="0"/>
      <p:bldP spid="32" grpId="0"/>
      <p:bldP spid="3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ＭＳ Ｐ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682</Words>
  <Application>Microsoft Office PowerPoint</Application>
  <PresentationFormat>Widescreen</PresentationFormat>
  <Paragraphs>97</Paragraphs>
  <Slides>11</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Cambria Math</vt:lpstr>
      <vt:lpstr>Montserrat</vt:lpstr>
      <vt:lpstr>Tahoma</vt:lpstr>
      <vt:lpstr>Wingdings</vt:lpstr>
      <vt:lpstr>千图网拥有20W+精美PPT模板 更多PPT模板下载至：www.58pic.com/office/ppt​​</vt:lpstr>
      <vt:lpstr>1_千图网拥有20W+精美PPT模板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lzjljlc</dc:creator>
  <cp:lastModifiedBy>Admin</cp:lastModifiedBy>
  <cp:revision>324</cp:revision>
  <dcterms:created xsi:type="dcterms:W3CDTF">2018-02-23T07:21:00Z</dcterms:created>
  <dcterms:modified xsi:type="dcterms:W3CDTF">2022-09-28T05:53:06Z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9B95A679C37B401A9C94278BAE04E78F</vt:lpwstr>
  </property>
  <property fmtid="{D5CDD505-2E9C-101B-9397-08002B2CF9AE}" pid="3" name="KSOProductBuildVer">
    <vt:lpwstr>2052-11.1.0.10495</vt:lpwstr>
  </property>
</Properties>
</file>