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8" r:id="rId3"/>
    <p:sldId id="283" r:id="rId4"/>
    <p:sldId id="284" r:id="rId5"/>
    <p:sldId id="285" r:id="rId6"/>
    <p:sldId id="286" r:id="rId7"/>
    <p:sldId id="277" r:id="rId8"/>
    <p:sldId id="265" r:id="rId9"/>
    <p:sldId id="262" r:id="rId10"/>
    <p:sldId id="264" r:id="rId11"/>
    <p:sldId id="287" r:id="rId12"/>
    <p:sldId id="263" r:id="rId13"/>
    <p:sldId id="267" r:id="rId14"/>
    <p:sldId id="282" r:id="rId15"/>
    <p:sldId id="288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663" userDrawn="1">
          <p15:clr>
            <a:srgbClr val="A4A3A4"/>
          </p15:clr>
        </p15:guide>
        <p15:guide id="4" orient="horz" pos="686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207"/>
    <a:srgbClr val="C83667"/>
    <a:srgbClr val="E59EB5"/>
    <a:srgbClr val="2E8135"/>
    <a:srgbClr val="207A28"/>
    <a:srgbClr val="81AE88"/>
    <a:srgbClr val="62A168"/>
    <a:srgbClr val="48734A"/>
    <a:srgbClr val="B9703B"/>
    <a:srgbClr val="C58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63" autoAdjust="0"/>
    <p:restoredTop sz="96314" autoAdjust="0"/>
  </p:normalViewPr>
  <p:slideViewPr>
    <p:cSldViewPr snapToGrid="0">
      <p:cViewPr varScale="1">
        <p:scale>
          <a:sx n="68" d="100"/>
          <a:sy n="68" d="100"/>
        </p:scale>
        <p:origin x="132" y="330"/>
      </p:cViewPr>
      <p:guideLst>
        <p:guide pos="416"/>
        <p:guide pos="7265"/>
        <p:guide orient="horz" pos="663"/>
        <p:guide orient="horz" pos="686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1ABED-8AB4-4EE8-B6F9-BBD2BD4D65CC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D7B7C-EE94-431F-A5E3-F52A89ED5B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88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067E9D-E800-4D39-98A8-5781BEF5B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93A3F18-1149-4E73-93F1-0E4CFB7FD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1631E9-DEE8-48D5-A445-A4E27835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1E4011-2D13-4D97-9A9C-EA73E28C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D4B8A2-6652-4EBA-9D6B-4EC02CCE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86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F5998A-7D76-4B7A-99CC-165966293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E1CC839-EB8B-4968-AE30-E3DBE91D7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F1A464-A9DC-4C83-90D2-1D674A15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080590-D2C4-4FCD-B66C-71656666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CB6B0D-8ADE-4107-8F49-E9C1495BB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5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81B37C-8CB4-459E-8110-E649FC4AB0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687F67-7381-42BA-8971-0E839FD60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BF5DBE-C3A7-4D0F-86D9-893BDD38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4D0CCC-0F31-4D4B-8052-C0A8A9A52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0A13C7-CC53-4981-80E1-813A0B9B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660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88EB4-7D75-44C3-BF30-659125E2E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FAD0266-92C5-45C2-83A6-488A7C2C3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DC3318-8973-44EC-AD35-167DC8AEB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6B880E-3BE9-4A10-966A-C1D42C70BC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A85E6E-4779-4D28-B7C4-E7A7DDF9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3C64F2-C24D-4F87-982B-31BADC4A9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F30F0-2D64-4950-B991-DBE38FB597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889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D99C82-B409-4C4F-B04C-D8922736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E98B40-4EB3-4547-A082-BFA54A9D0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A97E4D-82B6-449D-B1E4-8E2217A6D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6B880E-3BE9-4A10-966A-C1D42C70BC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BF0727-23A9-469B-A916-53740C32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C8DDD8-9F84-4BBC-942A-1BCBD3E89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F30F0-2D64-4950-B991-DBE38FB597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514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46DF5D-E15C-41AC-A5F5-6B60D19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6B880E-3BE9-4A10-966A-C1D42C70BC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40DE1F-6A4A-462C-B648-A1325D4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1EFEF4-44A2-40B4-BE02-D8BEEF7D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F30F0-2D64-4950-B991-DBE38FB597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773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6B880E-3BE9-4A10-966A-C1D42C70BC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F30F0-2D64-4950-B991-DBE38FB597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712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06A5CD-5D03-4AF2-A862-6374BABCD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884909-DFC1-4385-83A5-610F8BB30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C8BB721-2A41-4394-9697-9D0E0D998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D745DA-DBC4-4B58-B40B-9B89EFCE2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42B00AB-42A8-4FA3-864E-2C270D406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89DEC5-DB7D-4B7A-A739-80F146131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6B880E-3BE9-4A10-966A-C1D42C70BC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BFB16F-4C71-4C6E-9F0B-A1689B50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45560D-2BBB-46D5-9D32-8571051D6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F30F0-2D64-4950-B991-DBE38FB597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071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32AD7E-EF58-48DD-ABF3-A58E3FAE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33C195A-A4EC-461B-9BC5-C85ED43C0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6B880E-3BE9-4A10-966A-C1D42C70BC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F815663-A9ED-49D3-B841-D6E704C6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414CDA0-E9F6-4F74-A641-31EC3990A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F30F0-2D64-4950-B991-DBE38FB597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949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8CE1EE-1C71-477D-A315-A7E8E7B4B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6B880E-3BE9-4A10-966A-C1D42C70BC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FF734CE-6E42-4202-8D7A-E62352B23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33A891-55B3-4419-BAAA-E5176E39D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F30F0-2D64-4950-B991-DBE38FB597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416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46278C-7378-4C16-AEBD-97D0C7B5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DC71AC-0695-48D0-A5C1-A2DFE8CFB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94A254-CB33-4221-A6DD-4FF609E86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91B497-8491-41A9-82AF-30CE8B9AD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6B880E-3BE9-4A10-966A-C1D42C70BC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4F5015-A16E-4533-99E7-B85E4809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18662E-9695-4FCC-83D0-D7B9E5B2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F30F0-2D64-4950-B991-DBE38FB597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016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B9707C-7957-453B-A198-F313F3673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EEA785-A786-4EC9-8F53-53B4869E1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D3AC46-0442-44DC-B0BE-8A6796239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8457E4-2594-4D93-A837-206748842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8F45C9-A924-4808-AD9F-E93D96BA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357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BAFB50-33D3-41F8-8B0D-C95D1F3DD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70E7E3E-6331-4432-B6A1-EDCE1D0AB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52437C9-A6B4-4B1D-B141-2A7952D07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DC2534-C80D-43F6-B18D-30D6AA35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6B880E-3BE9-4A10-966A-C1D42C70BC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193401-AA28-41EF-A97D-F4FBB31C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2196DFE-B28E-4476-ADE9-459885B1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F30F0-2D64-4950-B991-DBE38FB597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794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6EE738-C2D6-43FC-B20C-D2DDB4A4F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F027530-3133-4C3E-8F2D-090BB29F6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05AE87-AA2B-45C2-95E8-E9CD348E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6B880E-3BE9-4A10-966A-C1D42C70BC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29EEE9-9B1F-4C46-B497-92FC36307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A111E-0F79-46EE-8487-4376EF9B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F30F0-2D64-4950-B991-DBE38FB597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00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A25EC82-AA27-4DC5-987C-F9927CBAB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F444811-7A43-4F7A-A72F-6DAE24BE3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2159E8-1629-459E-8955-D70204D0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6B880E-3BE9-4A10-966A-C1D42C70BC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710FE1-5D36-4DF0-A165-6BD09660F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223D90-62AE-4492-AA8E-21AF06342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F30F0-2D64-4950-B991-DBE38FB597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166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4C75F9-10C2-471A-B0B5-019D6F7F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46E8BE-9158-4D3F-BF9A-EA216928E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551260-B103-4786-86F1-CA258EAE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6D48BE-F6DB-4939-A1E3-3F043067C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34D688-C3E5-4709-99D0-96DE0969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44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BF20A9-67EA-4FD2-9528-B73E3FA73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2CD68E-872A-4FD1-A3E4-5DC0B903B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CE0C46-27DC-4252-B790-2E08DE501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7FC600-DE19-464C-B1B6-3352D9D36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FDE44DC-48B3-4E32-9789-19C917F8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0EF22B-601B-4219-BA4D-D0CEE0F0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77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7CA6BE-22AF-468A-BEEA-992DC879D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8F7432-CAAF-47EC-95BE-541FF3E78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3F20BE-0D78-43E2-908D-5B1E54913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103D7D7-7896-4B4F-A28B-9E4831952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B5CAA28-5F55-41FC-BBE7-67CAB51C9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938B45A-E17D-4335-9DDA-4D987EDBE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83014F8-9431-4F9B-B65F-4B95989B6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89B4E5-CDA7-41EE-95C8-28E5FDEBC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79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D83EB5-69B5-4A64-B658-CF7712A9F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AE4929D-B8F4-4B46-96BC-F255AB9DF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9E08870-42C3-4220-8A6C-10B877FD2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6255AEE-0D3A-41B5-B37B-614A1BA3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EC53D6D-834B-4A5D-BE0A-081CF6B93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3B99A44-4DED-438A-9767-372B7F89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546CE8-44FA-4225-8DFA-035703FA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EDDB16F-3360-4FAE-9622-E86C2493C0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4" y="2241"/>
            <a:ext cx="12188465" cy="685520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9D64FAF-F73B-4593-9348-962E80702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59" r="74050" b="23885"/>
          <a:stretch/>
        </p:blipFill>
        <p:spPr>
          <a:xfrm rot="20985444">
            <a:off x="-399568" y="5615209"/>
            <a:ext cx="3163909" cy="13683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F48A60-3FE1-4E93-BC0A-31C3111BA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0" t="70420" r="33259"/>
          <a:stretch/>
        </p:blipFill>
        <p:spPr>
          <a:xfrm>
            <a:off x="10513668" y="5718137"/>
            <a:ext cx="1662898" cy="12837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AA1ABC3-1A45-45A1-9105-26F717E06D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1" b="56589"/>
          <a:stretch/>
        </p:blipFill>
        <p:spPr>
          <a:xfrm>
            <a:off x="11019099" y="0"/>
            <a:ext cx="1172901" cy="155221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4F4EB8C-8F59-4535-8BAE-0487C9C56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1" b="72329"/>
          <a:stretch/>
        </p:blipFill>
        <p:spPr>
          <a:xfrm>
            <a:off x="170086" y="-122074"/>
            <a:ext cx="2388243" cy="189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3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8C8D4C-455C-4317-A8C2-F9A75A53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085223-2212-46D9-992D-A1EDA5705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E3A0324-DBF9-4631-B113-24154B38C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5F228D-7C13-4F15-ACD3-DB4262A8A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E9D522-1059-4370-8518-CC694102E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5DB87A-4C96-45AD-BDF6-3684F0DD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01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AB518-299A-4A3C-B72D-EE396BF0F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D0C409E-76F2-4619-A1A0-169159C3C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BA87B4-D945-49F3-A62D-DB94ACDDD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1DFA2C-9AAF-45AE-B540-B81D437B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A117E8-7585-468B-9556-88C42B1E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C636F6-D68B-4972-8297-316552F9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78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12" descr="cdc42615100be655bf1a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7208"/>
            <a:ext cx="3705665" cy="3705665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75F569F-7089-4F0A-AC55-6711B284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985BD4-B42D-42C6-9671-57B932FF7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CD829C-4D2D-42D8-B6E6-710B4021F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DB3E1-620F-4AFA-862D-EB6636F974DC}" type="datetimeFigureOut">
              <a:rPr lang="zh-CN" altLang="en-US" smtClean="0"/>
              <a:t>2022/9/27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4D5B0D-5CE0-4089-93CD-4ED7813C0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6B1404-D557-49AE-A2A9-70AC80B2A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Content Placeholder 12" descr="cdc42615100be655bf1a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611789" y="365125"/>
            <a:ext cx="1600518" cy="16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5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3FA1F20-6250-4C09-8CE6-1BEE439F1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FE79E8-6BE5-4684-985D-B987C0878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3FE056-1C43-4A98-9A62-8DE3C9926A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6B880E-3BE9-4A10-966A-C1D42C70BC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92D5BC-DF88-454C-A566-965428B69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CBBA3D-058B-4788-B8F8-4C7734EE5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F30F0-2D64-4950-B991-DBE38FB597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9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17" Type="http://schemas.openxmlformats.org/officeDocument/2006/relationships/image" Target="../media/image20.gif"/><Relationship Id="rId2" Type="http://schemas.openxmlformats.org/officeDocument/2006/relationships/audio" Target="../media/audio1.wav"/><Relationship Id="rId16" Type="http://schemas.openxmlformats.org/officeDocument/2006/relationships/image" Target="NUL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slide" Target="slide4.xml"/><Relationship Id="rId15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12" Type="http://schemas.openxmlformats.org/officeDocument/2006/relationships/image" Target="../media/image10.png"/><Relationship Id="rId2" Type="http://schemas.openxmlformats.org/officeDocument/2006/relationships/tags" Target="../tags/tag3.xml"/><Relationship Id="rId16" Type="http://schemas.openxmlformats.org/officeDocument/2006/relationships/image" Target="../media/image7.png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5" Type="http://schemas.openxmlformats.org/officeDocument/2006/relationships/tags" Target="../tags/tag6.xml"/><Relationship Id="rId1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CA3DAE5-FEEF-40FC-B859-AD62B4978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" y="2241"/>
            <a:ext cx="12188465" cy="6855206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264E3366-2282-4E6D-A8A9-9DE460BBC00F}"/>
              </a:ext>
            </a:extLst>
          </p:cNvPr>
          <p:cNvGrpSpPr/>
          <p:nvPr/>
        </p:nvGrpSpPr>
        <p:grpSpPr>
          <a:xfrm>
            <a:off x="0" y="0"/>
            <a:ext cx="12192000" cy="6879773"/>
            <a:chOff x="0" y="0"/>
            <a:chExt cx="12192000" cy="6879773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DDA8AAFE-55B7-446A-826B-518238173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67" b="13699"/>
            <a:stretch/>
          </p:blipFill>
          <p:spPr>
            <a:xfrm>
              <a:off x="2596" y="0"/>
              <a:ext cx="4993692" cy="5125673"/>
            </a:xfrm>
            <a:prstGeom prst="rect">
              <a:avLst/>
            </a:prstGeom>
          </p:spPr>
        </p:pic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A821BC20-617D-47D6-87BC-149D077BD053}"/>
                </a:ext>
              </a:extLst>
            </p:cNvPr>
            <p:cNvGrpSpPr/>
            <p:nvPr/>
          </p:nvGrpSpPr>
          <p:grpSpPr>
            <a:xfrm>
              <a:off x="0" y="3949700"/>
              <a:ext cx="12192000" cy="2930073"/>
              <a:chOff x="0" y="3949700"/>
              <a:chExt cx="12192000" cy="2930073"/>
            </a:xfrm>
          </p:grpSpPr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53F48065-06AC-4D2F-9D9E-A117739882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743"/>
              <a:stretch/>
            </p:blipFill>
            <p:spPr>
              <a:xfrm>
                <a:off x="0" y="4508499"/>
                <a:ext cx="12192000" cy="234909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FA081AE0-3AF5-40D0-86B5-5C8778AF1A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93" r="73542" b="16478"/>
              <a:stretch/>
            </p:blipFill>
            <p:spPr>
              <a:xfrm>
                <a:off x="0" y="3949700"/>
                <a:ext cx="3225799" cy="1778000"/>
              </a:xfrm>
              <a:prstGeom prst="rect">
                <a:avLst/>
              </a:prstGeom>
            </p:spPr>
          </p:pic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63B1AF3F-115E-4846-9F0D-9CAF1892CA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04" t="72038" r="27709" b="2033"/>
              <a:stretch/>
            </p:blipFill>
            <p:spPr>
              <a:xfrm>
                <a:off x="3975100" y="4940301"/>
                <a:ext cx="4838700" cy="1778000"/>
              </a:xfrm>
              <a:prstGeom prst="rect">
                <a:avLst/>
              </a:prstGeom>
            </p:spPr>
          </p:pic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53943B32-DA9C-4884-A668-0463CAD7AF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08" t="62965" r="56250" b="7773"/>
              <a:stretch/>
            </p:blipFill>
            <p:spPr>
              <a:xfrm>
                <a:off x="2768600" y="4317999"/>
                <a:ext cx="2565400" cy="2006601"/>
              </a:xfrm>
              <a:prstGeom prst="rect">
                <a:avLst/>
              </a:prstGeom>
            </p:spPr>
          </p:pic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DBF28572-004C-4998-90F3-27D0118B09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3" t="56668" r="3959" b="27"/>
              <a:stretch/>
            </p:blipFill>
            <p:spPr>
              <a:xfrm>
                <a:off x="8265955" y="4657190"/>
                <a:ext cx="2055807" cy="2222583"/>
              </a:xfrm>
              <a:prstGeom prst="rect">
                <a:avLst/>
              </a:prstGeom>
            </p:spPr>
          </p:pic>
        </p:grp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id="{B6E397E0-7F31-4EF8-A87D-4E262204F07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9" t="46111" r="70208" b="40184"/>
          <a:stretch/>
        </p:blipFill>
        <p:spPr>
          <a:xfrm>
            <a:off x="2616200" y="3162299"/>
            <a:ext cx="1016000" cy="939801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9CED50E-7AC4-4012-BA2F-B780DF27B2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8" b="56668"/>
          <a:stretch/>
        </p:blipFill>
        <p:spPr>
          <a:xfrm>
            <a:off x="10083800" y="403"/>
            <a:ext cx="2108200" cy="297139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749715A1-2B7F-4636-8A38-FB222CAF537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r="5938" b="77040"/>
          <a:stretch/>
        </p:blipFill>
        <p:spPr>
          <a:xfrm>
            <a:off x="9366249" y="253031"/>
            <a:ext cx="2108200" cy="1777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5100" y="2087265"/>
            <a:ext cx="6070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207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 </a:t>
            </a:r>
            <a:r>
              <a:rPr lang="en-US" sz="8000" dirty="0" smtClean="0">
                <a:solidFill>
                  <a:srgbClr val="207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8000" dirty="0">
              <a:solidFill>
                <a:srgbClr val="207A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30327" y="3238501"/>
            <a:ext cx="9744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207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b="1" dirty="0" smtClean="0">
                <a:solidFill>
                  <a:srgbClr val="207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207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srgbClr val="207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err="1" smtClean="0">
                <a:solidFill>
                  <a:srgbClr val="207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b="1" dirty="0" smtClean="0">
                <a:solidFill>
                  <a:srgbClr val="207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207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400" b="1" dirty="0">
                <a:solidFill>
                  <a:srgbClr val="207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207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 smtClean="0">
                <a:solidFill>
                  <a:srgbClr val="207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207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400" b="1" dirty="0" smtClean="0">
                <a:solidFill>
                  <a:srgbClr val="207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207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400" b="1" dirty="0" smtClean="0">
                <a:solidFill>
                  <a:srgbClr val="207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207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endParaRPr lang="en-US" sz="4400" b="1" dirty="0">
              <a:solidFill>
                <a:srgbClr val="207A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9097" y="158473"/>
            <a:ext cx="5472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UBND QUẬN LONG BIÊN </a:t>
            </a:r>
          </a:p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TRƯỜNG TIỂU HỌC ÁI MỘ B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023" y="415271"/>
            <a:ext cx="1493478" cy="149347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23212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820779" y="471487"/>
            <a:ext cx="82697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25207"/>
                </a:solidFill>
                <a:cs typeface="Arial" panose="020B0604020202020204" pitchFamily="34" charset="0"/>
              </a:rPr>
              <a:t>Bài </a:t>
            </a:r>
            <a:r>
              <a:rPr lang="en-US" altLang="en-US" b="1" smtClean="0">
                <a:solidFill>
                  <a:srgbClr val="025207"/>
                </a:solidFill>
                <a:cs typeface="Arial" panose="020B0604020202020204" pitchFamily="34" charset="0"/>
              </a:rPr>
              <a:t>3:</a:t>
            </a:r>
            <a:r>
              <a:rPr lang="en-US" altLang="en-US" b="1" u="none" smtClean="0">
                <a:solidFill>
                  <a:srgbClr val="025207"/>
                </a:solidFill>
                <a:cs typeface="Arial" panose="020B0604020202020204" pitchFamily="34" charset="0"/>
              </a:rPr>
              <a:t> &gt; </a:t>
            </a:r>
            <a:r>
              <a:rPr lang="en-US" altLang="en-US" b="1" u="none">
                <a:solidFill>
                  <a:srgbClr val="025207"/>
                </a:solidFill>
                <a:cs typeface="Arial" panose="020B0604020202020204" pitchFamily="34" charset="0"/>
              </a:rPr>
              <a:t>; &lt; ; =  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7"/>
              <p:cNvSpPr txBox="1">
                <a:spLocks noChangeArrowheads="1"/>
              </p:cNvSpPr>
              <p:nvPr/>
            </p:nvSpPr>
            <p:spPr bwMode="auto">
              <a:xfrm>
                <a:off x="1287463" y="1752600"/>
                <a:ext cx="9609137" cy="3433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u="none" dirty="0" smtClean="0">
                    <a:cs typeface="Arial" panose="020B0604020202020204" pitchFamily="34" charset="0"/>
                  </a:rPr>
                  <a:t>2kg 50g  … 2500g     </a:t>
                </a:r>
                <a:r>
                  <a:rPr lang="vi-VN" altLang="en-US" sz="2800" b="1" u="none" dirty="0">
                    <a:cs typeface="Arial" panose="020B0604020202020204" pitchFamily="34" charset="0"/>
                  </a:rPr>
                  <a:t>;</a:t>
                </a:r>
                <a:r>
                  <a:rPr lang="en-US" altLang="en-US" sz="2800" b="1" u="none" dirty="0">
                    <a:cs typeface="Arial" panose="020B0604020202020204" pitchFamily="34" charset="0"/>
                  </a:rPr>
                  <a:t> </a:t>
                </a:r>
                <a:r>
                  <a:rPr lang="vi-VN" altLang="en-US" sz="2800" b="1" u="none" dirty="0">
                    <a:cs typeface="Arial" panose="020B0604020202020204" pitchFamily="34" charset="0"/>
                  </a:rPr>
                  <a:t>                         </a:t>
                </a:r>
                <a:r>
                  <a:rPr lang="en-US" altLang="en-US" sz="2800" b="1" u="none" dirty="0">
                    <a:cs typeface="Arial" panose="020B0604020202020204" pitchFamily="34" charset="0"/>
                  </a:rPr>
                  <a:t>6090kg … 6tấn 8kg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endParaRPr lang="vi-VN" altLang="en-US" sz="2800" b="1" u="none" dirty="0">
                  <a:cs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u="none" dirty="0">
                    <a:cs typeface="Arial" panose="020B0604020202020204" pitchFamily="34" charset="0"/>
                  </a:rPr>
                  <a:t>13kg 85g … 13kg805g   ; </a:t>
                </a:r>
                <a:r>
                  <a:rPr lang="en-US" altLang="en-US" sz="2800" b="1" u="none" dirty="0" smtClean="0">
                    <a:cs typeface="Arial" panose="020B0604020202020204" pitchFamily="34" charset="0"/>
                  </a:rPr>
                  <a:t>        </a:t>
                </a:r>
                <a:r>
                  <a:rPr lang="vi-VN" altLang="en-US" sz="2800" b="1" u="none" dirty="0" smtClean="0">
                    <a:cs typeface="Arial" panose="020B0604020202020204" pitchFamily="34" charset="0"/>
                  </a:rPr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b="1" i="1" u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u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 u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altLang="en-US" sz="2800" b="1" u="none" dirty="0" smtClean="0">
                    <a:cs typeface="Arial" panose="020B0604020202020204" pitchFamily="34" charset="0"/>
                  </a:rPr>
                  <a:t> </a:t>
                </a:r>
                <a:r>
                  <a:rPr lang="en-US" altLang="en-US" sz="2800" b="1" u="none" dirty="0" err="1" smtClean="0">
                    <a:cs typeface="Arial" panose="020B0604020202020204" pitchFamily="34" charset="0"/>
                  </a:rPr>
                  <a:t>tấn</a:t>
                </a:r>
                <a:r>
                  <a:rPr lang="en-US" altLang="en-US" sz="2800" b="1" u="none" dirty="0" smtClean="0">
                    <a:cs typeface="Arial" panose="020B0604020202020204" pitchFamily="34" charset="0"/>
                  </a:rPr>
                  <a:t>    </a:t>
                </a:r>
                <a:r>
                  <a:rPr lang="en-US" altLang="en-US" sz="2800" b="1" u="none" dirty="0">
                    <a:cs typeface="Arial" panose="020B0604020202020204" pitchFamily="34" charset="0"/>
                  </a:rPr>
                  <a:t>… 250kg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800" b="1" u="none" dirty="0">
                  <a:cs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800" b="1" u="none" dirty="0"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7463" y="1752600"/>
                <a:ext cx="9609137" cy="3433376"/>
              </a:xfrm>
              <a:prstGeom prst="rect">
                <a:avLst/>
              </a:prstGeom>
              <a:blipFill>
                <a:blip r:embed="rId2"/>
                <a:stretch>
                  <a:fillRect l="-1268" t="-1954" r="-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850915" y="1738831"/>
            <a:ext cx="394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none" dirty="0">
                <a:solidFill>
                  <a:srgbClr val="C00000"/>
                </a:solidFill>
                <a:cs typeface="Arial" panose="020B0604020202020204" pitchFamily="34" charset="0"/>
              </a:rPr>
              <a:t>&gt;</a:t>
            </a:r>
            <a:endParaRPr lang="en-US" altLang="en-US" sz="28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964823" y="3244598"/>
            <a:ext cx="308727" cy="52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none" dirty="0">
                <a:solidFill>
                  <a:srgbClr val="C00000"/>
                </a:solidFill>
                <a:cs typeface="Arial" panose="020B0604020202020204" pitchFamily="34" charset="0"/>
              </a:rPr>
              <a:t>&lt;</a:t>
            </a:r>
            <a:endParaRPr lang="en-US" altLang="en-US" sz="28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907954" y="1764664"/>
            <a:ext cx="394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none" dirty="0">
                <a:solidFill>
                  <a:srgbClr val="C00000"/>
                </a:solidFill>
                <a:cs typeface="Arial" panose="020B0604020202020204" pitchFamily="34" charset="0"/>
              </a:rPr>
              <a:t>&lt;</a:t>
            </a:r>
            <a:endParaRPr lang="en-US" altLang="en-US" sz="28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8883483" y="3206511"/>
            <a:ext cx="394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none" dirty="0">
                <a:solidFill>
                  <a:srgbClr val="C00000"/>
                </a:solidFill>
                <a:cs typeface="Arial" panose="020B0604020202020204" pitchFamily="34" charset="0"/>
              </a:rPr>
              <a:t>=</a:t>
            </a:r>
            <a:endParaRPr lang="en-US" altLang="en-US" sz="28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405648" y="2317083"/>
            <a:ext cx="1882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cs typeface="Arial" panose="020B0604020202020204" pitchFamily="34" charset="0"/>
              </a:rPr>
              <a:t>2050g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9326880" y="2262051"/>
            <a:ext cx="153584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none" dirty="0">
                <a:cs typeface="Arial" panose="020B0604020202020204" pitchFamily="34" charset="0"/>
              </a:rPr>
              <a:t>6008kg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606715" y="3894266"/>
            <a:ext cx="1882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none" dirty="0">
                <a:cs typeface="Arial" panose="020B0604020202020204" pitchFamily="34" charset="0"/>
              </a:rPr>
              <a:t>250kg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3466516" y="3741821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cs typeface="Arial" panose="020B0604020202020204" pitchFamily="34" charset="0"/>
              </a:rPr>
              <a:t>13805g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432134" y="3857364"/>
            <a:ext cx="2079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cs typeface="Arial" panose="020B0604020202020204" pitchFamily="34" charset="0"/>
              </a:rPr>
              <a:t>13085g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287463" y="4551250"/>
            <a:ext cx="102187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u="none">
                <a:solidFill>
                  <a:srgbClr val="025207"/>
                </a:solidFill>
                <a:cs typeface="Arial" panose="020B0604020202020204" pitchFamily="34" charset="0"/>
              </a:rPr>
              <a:t>Muốn điền dấu &gt;, &lt;, = , trước hết chúng ta cần làm gì?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u="none">
                <a:cs typeface="Arial" panose="020B0604020202020204" pitchFamily="34" charset="0"/>
              </a:rPr>
              <a:t>Để điền được dấu &gt;, &lt;, =, trước hết ta cần đổi các số đo về cùng một đơn </a:t>
            </a:r>
            <a:r>
              <a:rPr lang="vi-VN" altLang="en-US" sz="2800" b="1" u="none" smtClean="0">
                <a:cs typeface="Arial" panose="020B0604020202020204" pitchFamily="34" charset="0"/>
              </a:rPr>
              <a:t>vị</a:t>
            </a:r>
            <a:r>
              <a:rPr lang="en-US" altLang="en-US" sz="2800" b="1" u="none" smtClean="0">
                <a:cs typeface="Arial" panose="020B0604020202020204" pitchFamily="34" charset="0"/>
              </a:rPr>
              <a:t> đo</a:t>
            </a:r>
            <a:r>
              <a:rPr lang="vi-VN" altLang="en-US" sz="2800" b="1" u="none" smtClean="0">
                <a:cs typeface="Arial" panose="020B0604020202020204" pitchFamily="34" charset="0"/>
              </a:rPr>
              <a:t> </a:t>
            </a:r>
            <a:r>
              <a:rPr lang="vi-VN" altLang="en-US" sz="2800" b="1" u="none">
                <a:cs typeface="Arial" panose="020B0604020202020204" pitchFamily="34" charset="0"/>
              </a:rPr>
              <a:t>rồi so sánh. </a:t>
            </a:r>
            <a:endParaRPr lang="en-US" altLang="en-US" sz="2800" b="1" u="none">
              <a:cs typeface="Arial" panose="020B0604020202020204" pitchFamily="34" charset="0"/>
            </a:endParaRPr>
          </a:p>
        </p:txBody>
      </p:sp>
      <p:sp>
        <p:nvSpPr>
          <p:cNvPr id="16" name="AutoShape 14"/>
          <p:cNvSpPr>
            <a:spLocks/>
          </p:cNvSpPr>
          <p:nvPr/>
        </p:nvSpPr>
        <p:spPr bwMode="auto">
          <a:xfrm rot="5400000">
            <a:off x="1804988" y="1753520"/>
            <a:ext cx="152400" cy="1041400"/>
          </a:xfrm>
          <a:prstGeom prst="rightBrace">
            <a:avLst>
              <a:gd name="adj1" fmla="val 4381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7" name="AutoShape 14"/>
          <p:cNvSpPr>
            <a:spLocks/>
          </p:cNvSpPr>
          <p:nvPr/>
        </p:nvSpPr>
        <p:spPr bwMode="auto">
          <a:xfrm rot="5400000">
            <a:off x="9933990" y="1767184"/>
            <a:ext cx="152400" cy="1041400"/>
          </a:xfrm>
          <a:prstGeom prst="rightBrace">
            <a:avLst>
              <a:gd name="adj1" fmla="val 4381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8" name="AutoShape 14"/>
          <p:cNvSpPr>
            <a:spLocks/>
          </p:cNvSpPr>
          <p:nvPr/>
        </p:nvSpPr>
        <p:spPr bwMode="auto">
          <a:xfrm rot="5400000">
            <a:off x="1915960" y="3163237"/>
            <a:ext cx="267214" cy="1234866"/>
          </a:xfrm>
          <a:prstGeom prst="rightBrace">
            <a:avLst>
              <a:gd name="adj1" fmla="val 4381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9" name="AutoShape 14"/>
          <p:cNvSpPr>
            <a:spLocks/>
          </p:cNvSpPr>
          <p:nvPr/>
        </p:nvSpPr>
        <p:spPr bwMode="auto">
          <a:xfrm rot="5400000">
            <a:off x="3975183" y="3122817"/>
            <a:ext cx="267214" cy="1234866"/>
          </a:xfrm>
          <a:prstGeom prst="rightBrace">
            <a:avLst>
              <a:gd name="adj1" fmla="val 4381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0" name="AutoShape 14"/>
          <p:cNvSpPr>
            <a:spLocks/>
          </p:cNvSpPr>
          <p:nvPr/>
        </p:nvSpPr>
        <p:spPr bwMode="auto">
          <a:xfrm rot="5400000">
            <a:off x="8161116" y="3299299"/>
            <a:ext cx="152400" cy="1041400"/>
          </a:xfrm>
          <a:prstGeom prst="rightBrace">
            <a:avLst>
              <a:gd name="adj1" fmla="val 4381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89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4590" y="905187"/>
            <a:ext cx="11811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u="none" dirty="0" err="1" smtClean="0">
                <a:cs typeface="Arial" panose="020B0604020202020204" pitchFamily="34" charset="0"/>
              </a:rPr>
              <a:t>Một</a:t>
            </a:r>
            <a:r>
              <a:rPr lang="en-US" altLang="en-US" b="1" u="none" dirty="0" smtClean="0">
                <a:cs typeface="Arial" panose="020B0604020202020204" pitchFamily="34" charset="0"/>
              </a:rPr>
              <a:t> </a:t>
            </a:r>
            <a:r>
              <a:rPr lang="en-US" altLang="en-US" b="1" u="none" dirty="0" err="1">
                <a:cs typeface="Arial" panose="020B0604020202020204" pitchFamily="34" charset="0"/>
              </a:rPr>
              <a:t>cửa</a:t>
            </a:r>
            <a:r>
              <a:rPr lang="en-US" altLang="en-US" b="1" u="none" dirty="0">
                <a:cs typeface="Arial" panose="020B0604020202020204" pitchFamily="34" charset="0"/>
              </a:rPr>
              <a:t> </a:t>
            </a:r>
            <a:r>
              <a:rPr lang="en-US" altLang="en-US" b="1" u="none" dirty="0" err="1">
                <a:cs typeface="Arial" panose="020B0604020202020204" pitchFamily="34" charset="0"/>
              </a:rPr>
              <a:t>hàng</a:t>
            </a:r>
            <a:r>
              <a:rPr lang="en-US" altLang="en-US" b="1" u="none" dirty="0">
                <a:cs typeface="Arial" panose="020B0604020202020204" pitchFamily="34" charset="0"/>
              </a:rPr>
              <a:t> </a:t>
            </a:r>
            <a:r>
              <a:rPr lang="en-US" altLang="en-US" b="1" u="none" dirty="0" err="1">
                <a:cs typeface="Arial" panose="020B0604020202020204" pitchFamily="34" charset="0"/>
              </a:rPr>
              <a:t>trong</a:t>
            </a:r>
            <a:r>
              <a:rPr lang="en-US" altLang="en-US" b="1" u="none" dirty="0">
                <a:cs typeface="Arial" panose="020B0604020202020204" pitchFamily="34" charset="0"/>
              </a:rPr>
              <a:t> </a:t>
            </a:r>
            <a:r>
              <a:rPr lang="en-US" altLang="en-US" b="1" u="none" dirty="0" err="1">
                <a:cs typeface="Arial" panose="020B0604020202020204" pitchFamily="34" charset="0"/>
              </a:rPr>
              <a:t>ba</a:t>
            </a:r>
            <a:r>
              <a:rPr lang="en-US" altLang="en-US" b="1" u="none" dirty="0">
                <a:cs typeface="Arial" panose="020B0604020202020204" pitchFamily="34" charset="0"/>
              </a:rPr>
              <a:t> </a:t>
            </a:r>
            <a:r>
              <a:rPr lang="en-US" altLang="en-US" b="1" u="none" dirty="0" err="1">
                <a:cs typeface="Arial" panose="020B0604020202020204" pitchFamily="34" charset="0"/>
              </a:rPr>
              <a:t>ngày</a:t>
            </a:r>
            <a:r>
              <a:rPr lang="en-US" altLang="en-US" b="1" u="none" dirty="0">
                <a:cs typeface="Arial" panose="020B0604020202020204" pitchFamily="34" charset="0"/>
              </a:rPr>
              <a:t> </a:t>
            </a:r>
            <a:r>
              <a:rPr lang="en-US" altLang="en-US" b="1" u="none" dirty="0" err="1">
                <a:cs typeface="Arial" panose="020B0604020202020204" pitchFamily="34" charset="0"/>
              </a:rPr>
              <a:t>bán</a:t>
            </a:r>
            <a:r>
              <a:rPr lang="en-US" altLang="en-US" b="1" u="none" dirty="0">
                <a:cs typeface="Arial" panose="020B0604020202020204" pitchFamily="34" charset="0"/>
              </a:rPr>
              <a:t> </a:t>
            </a:r>
            <a:r>
              <a:rPr lang="en-US" altLang="en-US" b="1" u="none" dirty="0" err="1">
                <a:cs typeface="Arial" panose="020B0604020202020204" pitchFamily="34" charset="0"/>
              </a:rPr>
              <a:t>được</a:t>
            </a:r>
            <a:r>
              <a:rPr lang="en-US" altLang="en-US" b="1" u="none" dirty="0">
                <a:cs typeface="Arial" panose="020B0604020202020204" pitchFamily="34" charset="0"/>
              </a:rPr>
              <a:t> 1 </a:t>
            </a:r>
            <a:r>
              <a:rPr lang="en-US" altLang="en-US" b="1" u="none" dirty="0" err="1">
                <a:cs typeface="Arial" panose="020B0604020202020204" pitchFamily="34" charset="0"/>
              </a:rPr>
              <a:t>tấn</a:t>
            </a:r>
            <a:r>
              <a:rPr lang="en-US" altLang="en-US" b="1" u="none" dirty="0">
                <a:cs typeface="Arial" panose="020B0604020202020204" pitchFamily="34" charset="0"/>
              </a:rPr>
              <a:t> </a:t>
            </a:r>
            <a:r>
              <a:rPr lang="en-US" altLang="en-US" b="1" u="none" dirty="0" err="1">
                <a:cs typeface="Arial" panose="020B0604020202020204" pitchFamily="34" charset="0"/>
              </a:rPr>
              <a:t>đường</a:t>
            </a:r>
            <a:r>
              <a:rPr lang="en-US" altLang="en-US" b="1" u="none" dirty="0">
                <a:cs typeface="Arial" panose="020B0604020202020204" pitchFamily="34" charset="0"/>
              </a:rPr>
              <a:t>. </a:t>
            </a:r>
            <a:r>
              <a:rPr lang="en-US" altLang="en-US" b="1" u="none" dirty="0" err="1">
                <a:cs typeface="Arial" panose="020B0604020202020204" pitchFamily="34" charset="0"/>
              </a:rPr>
              <a:t>Ngày</a:t>
            </a:r>
            <a:r>
              <a:rPr lang="en-US" altLang="en-US" b="1" u="none" dirty="0">
                <a:cs typeface="Arial" panose="020B0604020202020204" pitchFamily="34" charset="0"/>
              </a:rPr>
              <a:t> </a:t>
            </a:r>
            <a:r>
              <a:rPr lang="en-US" altLang="en-US" b="1" u="none" dirty="0" err="1">
                <a:cs typeface="Arial" panose="020B0604020202020204" pitchFamily="34" charset="0"/>
              </a:rPr>
              <a:t>đầu</a:t>
            </a:r>
            <a:r>
              <a:rPr lang="en-US" altLang="en-US" b="1" u="none" dirty="0">
                <a:cs typeface="Arial" panose="020B0604020202020204" pitchFamily="34" charset="0"/>
              </a:rPr>
              <a:t> </a:t>
            </a:r>
            <a:r>
              <a:rPr lang="en-US" altLang="en-US" b="1" u="none" dirty="0" err="1">
                <a:cs typeface="Arial" panose="020B0604020202020204" pitchFamily="34" charset="0"/>
              </a:rPr>
              <a:t>bán</a:t>
            </a:r>
            <a:r>
              <a:rPr lang="en-US" altLang="en-US" b="1" u="none" dirty="0">
                <a:cs typeface="Arial" panose="020B0604020202020204" pitchFamily="34" charset="0"/>
              </a:rPr>
              <a:t> </a:t>
            </a:r>
            <a:r>
              <a:rPr lang="en-US" altLang="en-US" b="1" u="none" dirty="0" err="1">
                <a:cs typeface="Arial" panose="020B0604020202020204" pitchFamily="34" charset="0"/>
              </a:rPr>
              <a:t>được</a:t>
            </a:r>
            <a:r>
              <a:rPr lang="en-US" altLang="en-US" b="1" u="none" dirty="0">
                <a:cs typeface="Arial" panose="020B0604020202020204" pitchFamily="34" charset="0"/>
              </a:rPr>
              <a:t> </a:t>
            </a:r>
            <a:r>
              <a:rPr lang="en-US" altLang="en-US" b="1" u="none" dirty="0" smtClean="0">
                <a:cs typeface="Arial" panose="020B0604020202020204" pitchFamily="34" charset="0"/>
              </a:rPr>
              <a:t>300kg</a:t>
            </a:r>
            <a:r>
              <a:rPr lang="en-US" altLang="en-US" b="1" u="none" dirty="0">
                <a:cs typeface="Arial" panose="020B0604020202020204" pitchFamily="34" charset="0"/>
              </a:rPr>
              <a:t>. </a:t>
            </a:r>
            <a:r>
              <a:rPr lang="en-US" altLang="en-US" b="1" u="none" dirty="0" err="1">
                <a:cs typeface="Arial" panose="020B0604020202020204" pitchFamily="34" charset="0"/>
              </a:rPr>
              <a:t>Ngày</a:t>
            </a:r>
            <a:r>
              <a:rPr lang="en-US" altLang="en-US" b="1" u="none" dirty="0">
                <a:cs typeface="Arial" panose="020B0604020202020204" pitchFamily="34" charset="0"/>
              </a:rPr>
              <a:t> </a:t>
            </a:r>
            <a:r>
              <a:rPr lang="en-US" altLang="en-US" b="1" u="none" dirty="0" err="1">
                <a:cs typeface="Arial" panose="020B0604020202020204" pitchFamily="34" charset="0"/>
              </a:rPr>
              <a:t>thứ</a:t>
            </a:r>
            <a:r>
              <a:rPr lang="en-US" altLang="en-US" b="1" u="none" dirty="0">
                <a:cs typeface="Arial" panose="020B0604020202020204" pitchFamily="34" charset="0"/>
              </a:rPr>
              <a:t> </a:t>
            </a:r>
            <a:r>
              <a:rPr lang="en-US" altLang="en-US" b="1" u="none" dirty="0" err="1">
                <a:cs typeface="Arial" panose="020B0604020202020204" pitchFamily="34" charset="0"/>
              </a:rPr>
              <a:t>hai</a:t>
            </a:r>
            <a:r>
              <a:rPr lang="en-US" altLang="en-US" b="1" u="none" dirty="0">
                <a:cs typeface="Arial" panose="020B0604020202020204" pitchFamily="34" charset="0"/>
              </a:rPr>
              <a:t> </a:t>
            </a:r>
            <a:r>
              <a:rPr lang="en-US" altLang="en-US" b="1" u="none" dirty="0" err="1">
                <a:cs typeface="Arial" panose="020B0604020202020204" pitchFamily="34" charset="0"/>
              </a:rPr>
              <a:t>bán</a:t>
            </a:r>
            <a:r>
              <a:rPr lang="en-US" altLang="en-US" b="1" u="none" dirty="0">
                <a:cs typeface="Arial" panose="020B0604020202020204" pitchFamily="34" charset="0"/>
              </a:rPr>
              <a:t> </a:t>
            </a:r>
            <a:r>
              <a:rPr lang="en-US" altLang="en-US" b="1" u="none" dirty="0" err="1">
                <a:cs typeface="Arial" panose="020B0604020202020204" pitchFamily="34" charset="0"/>
              </a:rPr>
              <a:t>được</a:t>
            </a:r>
            <a:r>
              <a:rPr lang="en-US" altLang="en-US" b="1" u="none" dirty="0">
                <a:cs typeface="Arial" panose="020B0604020202020204" pitchFamily="34" charset="0"/>
              </a:rPr>
              <a:t> </a:t>
            </a:r>
            <a:r>
              <a:rPr lang="en-US" altLang="en-US" b="1" u="none" dirty="0" err="1">
                <a:cs typeface="Arial" panose="020B0604020202020204" pitchFamily="34" charset="0"/>
              </a:rPr>
              <a:t>gấp</a:t>
            </a:r>
            <a:r>
              <a:rPr lang="en-US" altLang="en-US" b="1" u="none" dirty="0">
                <a:cs typeface="Arial" panose="020B0604020202020204" pitchFamily="34" charset="0"/>
              </a:rPr>
              <a:t> 2 </a:t>
            </a:r>
            <a:r>
              <a:rPr lang="en-US" altLang="en-US" b="1" u="none" dirty="0" err="1">
                <a:cs typeface="Arial" panose="020B0604020202020204" pitchFamily="34" charset="0"/>
              </a:rPr>
              <a:t>lần</a:t>
            </a:r>
            <a:r>
              <a:rPr lang="en-US" altLang="en-US" b="1" u="none" dirty="0">
                <a:cs typeface="Arial" panose="020B0604020202020204" pitchFamily="34" charset="0"/>
              </a:rPr>
              <a:t> </a:t>
            </a:r>
            <a:r>
              <a:rPr lang="en-US" altLang="en-US" b="1" u="none" dirty="0" err="1">
                <a:cs typeface="Arial" panose="020B0604020202020204" pitchFamily="34" charset="0"/>
              </a:rPr>
              <a:t>ngày</a:t>
            </a:r>
            <a:r>
              <a:rPr lang="en-US" altLang="en-US" b="1" u="none" dirty="0">
                <a:cs typeface="Arial" panose="020B0604020202020204" pitchFamily="34" charset="0"/>
              </a:rPr>
              <a:t> </a:t>
            </a:r>
            <a:r>
              <a:rPr lang="en-US" altLang="en-US" b="1" u="none" dirty="0" err="1">
                <a:cs typeface="Arial" panose="020B0604020202020204" pitchFamily="34" charset="0"/>
              </a:rPr>
              <a:t>đầu</a:t>
            </a:r>
            <a:r>
              <a:rPr lang="en-US" altLang="en-US" b="1" u="none" dirty="0">
                <a:cs typeface="Arial" panose="020B0604020202020204" pitchFamily="34" charset="0"/>
              </a:rPr>
              <a:t>. </a:t>
            </a:r>
            <a:r>
              <a:rPr lang="en-US" altLang="en-US" b="1" u="none" dirty="0" err="1">
                <a:cs typeface="Arial" panose="020B0604020202020204" pitchFamily="34" charset="0"/>
              </a:rPr>
              <a:t>Hỏi</a:t>
            </a:r>
            <a:r>
              <a:rPr lang="en-US" altLang="en-US" b="1" u="none" dirty="0">
                <a:cs typeface="Arial" panose="020B0604020202020204" pitchFamily="34" charset="0"/>
              </a:rPr>
              <a:t> </a:t>
            </a:r>
            <a:r>
              <a:rPr lang="en-US" altLang="en-US" b="1" u="none" dirty="0" err="1">
                <a:cs typeface="Arial" panose="020B0604020202020204" pitchFamily="34" charset="0"/>
              </a:rPr>
              <a:t>ngày</a:t>
            </a:r>
            <a:r>
              <a:rPr lang="en-US" altLang="en-US" b="1" u="none" dirty="0">
                <a:cs typeface="Arial" panose="020B0604020202020204" pitchFamily="34" charset="0"/>
              </a:rPr>
              <a:t> </a:t>
            </a:r>
            <a:r>
              <a:rPr lang="en-US" altLang="en-US" b="1" u="none" dirty="0" err="1">
                <a:cs typeface="Arial" panose="020B0604020202020204" pitchFamily="34" charset="0"/>
              </a:rPr>
              <a:t>thứ</a:t>
            </a:r>
            <a:r>
              <a:rPr lang="en-US" altLang="en-US" b="1" u="none" dirty="0">
                <a:cs typeface="Arial" panose="020B0604020202020204" pitchFamily="34" charset="0"/>
              </a:rPr>
              <a:t> </a:t>
            </a:r>
            <a:r>
              <a:rPr lang="en-US" altLang="en-US" b="1" u="none" dirty="0" err="1">
                <a:cs typeface="Arial" panose="020B0604020202020204" pitchFamily="34" charset="0"/>
              </a:rPr>
              <a:t>ba</a:t>
            </a:r>
            <a:r>
              <a:rPr lang="en-US" altLang="en-US" b="1" u="none" dirty="0">
                <a:cs typeface="Arial" panose="020B0604020202020204" pitchFamily="34" charset="0"/>
              </a:rPr>
              <a:t> </a:t>
            </a:r>
            <a:r>
              <a:rPr lang="en-US" altLang="en-US" b="1" u="none" dirty="0" err="1">
                <a:cs typeface="Arial" panose="020B0604020202020204" pitchFamily="34" charset="0"/>
              </a:rPr>
              <a:t>cửa</a:t>
            </a:r>
            <a:r>
              <a:rPr lang="en-US" altLang="en-US" b="1" u="none" dirty="0">
                <a:cs typeface="Arial" panose="020B0604020202020204" pitchFamily="34" charset="0"/>
              </a:rPr>
              <a:t> </a:t>
            </a:r>
            <a:r>
              <a:rPr lang="en-US" altLang="en-US" b="1" u="none" dirty="0" err="1">
                <a:cs typeface="Arial" panose="020B0604020202020204" pitchFamily="34" charset="0"/>
              </a:rPr>
              <a:t>hàng</a:t>
            </a:r>
            <a:r>
              <a:rPr lang="en-US" altLang="en-US" b="1" u="none" dirty="0">
                <a:cs typeface="Arial" panose="020B0604020202020204" pitchFamily="34" charset="0"/>
              </a:rPr>
              <a:t> </a:t>
            </a:r>
            <a:r>
              <a:rPr lang="en-US" altLang="en-US" b="1" u="none" dirty="0" err="1">
                <a:cs typeface="Arial" panose="020B0604020202020204" pitchFamily="34" charset="0"/>
              </a:rPr>
              <a:t>bán</a:t>
            </a:r>
            <a:r>
              <a:rPr lang="en-US" altLang="en-US" b="1" u="none" dirty="0">
                <a:cs typeface="Arial" panose="020B0604020202020204" pitchFamily="34" charset="0"/>
              </a:rPr>
              <a:t> </a:t>
            </a:r>
            <a:r>
              <a:rPr lang="en-US" altLang="en-US" b="1" u="none" dirty="0" err="1">
                <a:cs typeface="Arial" panose="020B0604020202020204" pitchFamily="34" charset="0"/>
              </a:rPr>
              <a:t>được</a:t>
            </a:r>
            <a:r>
              <a:rPr lang="en-US" altLang="en-US" b="1" u="none" dirty="0">
                <a:cs typeface="Arial" panose="020B0604020202020204" pitchFamily="34" charset="0"/>
              </a:rPr>
              <a:t> </a:t>
            </a:r>
            <a:r>
              <a:rPr lang="en-US" altLang="en-US" b="1" u="none" dirty="0" err="1">
                <a:cs typeface="Arial" panose="020B0604020202020204" pitchFamily="34" charset="0"/>
              </a:rPr>
              <a:t>bao</a:t>
            </a:r>
            <a:r>
              <a:rPr lang="en-US" altLang="en-US" b="1" u="none" dirty="0">
                <a:cs typeface="Arial" panose="020B0604020202020204" pitchFamily="34" charset="0"/>
              </a:rPr>
              <a:t> </a:t>
            </a:r>
            <a:r>
              <a:rPr lang="en-US" altLang="en-US" b="1" u="none" dirty="0" err="1">
                <a:cs typeface="Arial" panose="020B0604020202020204" pitchFamily="34" charset="0"/>
              </a:rPr>
              <a:t>nhiêu</a:t>
            </a:r>
            <a:r>
              <a:rPr lang="en-US" altLang="en-US" b="1" u="none" dirty="0">
                <a:cs typeface="Arial" panose="020B0604020202020204" pitchFamily="34" charset="0"/>
              </a:rPr>
              <a:t> </a:t>
            </a:r>
            <a:r>
              <a:rPr lang="en-US" altLang="en-US" b="1" u="none" dirty="0" err="1">
                <a:cs typeface="Arial" panose="020B0604020202020204" pitchFamily="34" charset="0"/>
              </a:rPr>
              <a:t>ki</a:t>
            </a:r>
            <a:r>
              <a:rPr lang="en-US" altLang="en-US" b="1" u="none" dirty="0">
                <a:cs typeface="Arial" panose="020B0604020202020204" pitchFamily="34" charset="0"/>
              </a:rPr>
              <a:t>-</a:t>
            </a:r>
            <a:r>
              <a:rPr lang="en-US" altLang="en-US" b="1" u="none" dirty="0" err="1">
                <a:cs typeface="Arial" panose="020B0604020202020204" pitchFamily="34" charset="0"/>
              </a:rPr>
              <a:t>lô</a:t>
            </a:r>
            <a:r>
              <a:rPr lang="en-US" altLang="en-US" b="1" u="none" dirty="0">
                <a:cs typeface="Arial" panose="020B0604020202020204" pitchFamily="34" charset="0"/>
              </a:rPr>
              <a:t>-gam </a:t>
            </a:r>
            <a:r>
              <a:rPr lang="en-US" altLang="en-US" b="1" u="none" dirty="0" err="1">
                <a:cs typeface="Arial" panose="020B0604020202020204" pitchFamily="34" charset="0"/>
              </a:rPr>
              <a:t>đường</a:t>
            </a:r>
            <a:r>
              <a:rPr lang="en-US" altLang="en-US" b="1" u="none" dirty="0"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125536" y="2867025"/>
            <a:ext cx="3467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i="1" u="sng">
                <a:solidFill>
                  <a:srgbClr val="008000"/>
                </a:solidFill>
                <a:cs typeface="Arial" panose="020B0604020202020204" pitchFamily="34" charset="0"/>
              </a:rPr>
              <a:t>Tóm tắt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97062" y="359121"/>
            <a:ext cx="1924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025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4:</a:t>
            </a:r>
            <a:endParaRPr lang="en-US" sz="3600">
              <a:solidFill>
                <a:srgbClr val="025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8941" y="3352438"/>
            <a:ext cx="608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Trong 3 ngày: 1 tấn đường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2036" y="3849410"/>
            <a:ext cx="5820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Ngày đầu:  300 kg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36295" y="4358815"/>
            <a:ext cx="6909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Ngày thứ hai:  gấp 2 lần ngày đầu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32036" y="4882035"/>
            <a:ext cx="5311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Ngày thứ ba:  …kg?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688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4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" y="1436887"/>
            <a:ext cx="603183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sng">
                <a:solidFill>
                  <a:srgbClr val="025207"/>
                </a:solidFill>
                <a:cs typeface="Arial" panose="020B0604020202020204" pitchFamily="34" charset="0"/>
              </a:rPr>
              <a:t>Bài </a:t>
            </a:r>
            <a:r>
              <a:rPr lang="en-US" altLang="en-US" sz="2800" b="1" u="sng" smtClean="0">
                <a:solidFill>
                  <a:srgbClr val="025207"/>
                </a:solidFill>
                <a:cs typeface="Arial" panose="020B0604020202020204" pitchFamily="34" charset="0"/>
              </a:rPr>
              <a:t>giải</a:t>
            </a:r>
            <a:endParaRPr lang="en-US" altLang="en-US" sz="2800" b="1" u="sng">
              <a:solidFill>
                <a:srgbClr val="025207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none" smtClean="0">
                <a:cs typeface="Arial" panose="020B0604020202020204" pitchFamily="34" charset="0"/>
              </a:rPr>
              <a:t>Số </a:t>
            </a:r>
            <a:r>
              <a:rPr lang="en-US" altLang="en-US" sz="2800" b="1" u="none">
                <a:cs typeface="Arial" panose="020B0604020202020204" pitchFamily="34" charset="0"/>
              </a:rPr>
              <a:t>ki-lô-gam  đường ngày thứ hai cửa hàng </a:t>
            </a:r>
            <a:r>
              <a:rPr lang="en-US" altLang="en-US" sz="2800" b="1" u="none" smtClean="0">
                <a:cs typeface="Arial" panose="020B0604020202020204" pitchFamily="34" charset="0"/>
              </a:rPr>
              <a:t>bán được là:  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none" smtClean="0">
                <a:cs typeface="Arial" panose="020B0604020202020204" pitchFamily="34" charset="0"/>
              </a:rPr>
              <a:t>                   300 </a:t>
            </a:r>
            <a:r>
              <a:rPr lang="en-US" altLang="en-US" sz="2800" b="1" u="none">
                <a:cs typeface="Arial" panose="020B0604020202020204" pitchFamily="34" charset="0"/>
              </a:rPr>
              <a:t>x 2 = 600 (kg</a:t>
            </a:r>
            <a:r>
              <a:rPr lang="en-US" altLang="en-US" sz="2800" b="1" u="none" smtClean="0">
                <a:cs typeface="Arial" panose="020B0604020202020204" pitchFamily="34" charset="0"/>
              </a:rPr>
              <a:t>)                                                                                                                                    Số ki-lô-gam đường  hai ngày đầu cửa hàng bán được là: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none" smtClean="0">
                <a:cs typeface="Arial" panose="020B0604020202020204" pitchFamily="34" charset="0"/>
              </a:rPr>
              <a:t>                   600 </a:t>
            </a:r>
            <a:r>
              <a:rPr lang="en-US" altLang="en-US" sz="2800" b="1" u="none">
                <a:cs typeface="Arial" panose="020B0604020202020204" pitchFamily="34" charset="0"/>
              </a:rPr>
              <a:t>+ 300 = 900 (kg)                                                                                  Số ki-lô-gam đường ngày thứ ba cửa hàng bán </a:t>
            </a:r>
            <a:r>
              <a:rPr lang="en-US" altLang="en-US" sz="2800" b="1" u="none" smtClean="0">
                <a:cs typeface="Arial" panose="020B0604020202020204" pitchFamily="34" charset="0"/>
              </a:rPr>
              <a:t>được là:                                 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none" smtClean="0">
                <a:cs typeface="Arial" panose="020B0604020202020204" pitchFamily="34" charset="0"/>
              </a:rPr>
              <a:t>         1000 </a:t>
            </a:r>
            <a:r>
              <a:rPr lang="en-US" altLang="en-US" sz="2800" b="1" u="none">
                <a:cs typeface="Arial" panose="020B0604020202020204" pitchFamily="34" charset="0"/>
              </a:rPr>
              <a:t>– 900 = 100 (kg</a:t>
            </a:r>
            <a:r>
              <a:rPr lang="en-US" altLang="en-US" sz="2800" b="1" u="none" smtClean="0">
                <a:cs typeface="Arial" panose="020B0604020202020204" pitchFamily="34" charset="0"/>
              </a:rPr>
              <a:t>)</a:t>
            </a: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US" altLang="en-US" sz="2800" b="1" smtClean="0">
                <a:cs typeface="Arial" panose="020B0604020202020204" pitchFamily="34" charset="0"/>
              </a:rPr>
              <a:t>Đáp số: 100kg</a:t>
            </a:r>
            <a:endParaRPr lang="en-US" altLang="en-US" sz="2800" b="1" u="none"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97061" y="351530"/>
            <a:ext cx="1924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025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4:</a:t>
            </a:r>
            <a:endParaRPr lang="en-US" sz="3600">
              <a:solidFill>
                <a:srgbClr val="025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-620968" y="1177331"/>
            <a:ext cx="3467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i="1" u="sng" smtClean="0">
                <a:solidFill>
                  <a:srgbClr val="008000"/>
                </a:solidFill>
                <a:cs typeface="Arial" panose="020B0604020202020204" pitchFamily="34" charset="0"/>
              </a:rPr>
              <a:t>Cách 1</a:t>
            </a:r>
            <a:endParaRPr lang="en-US" altLang="en-US" sz="2800" b="1" i="1" u="sng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128084" y="1427747"/>
            <a:ext cx="32084" cy="484471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5210337" y="1207973"/>
            <a:ext cx="3467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i="1" u="sng" smtClean="0">
                <a:solidFill>
                  <a:srgbClr val="008000"/>
                </a:solidFill>
                <a:cs typeface="Arial" panose="020B0604020202020204" pitchFamily="34" charset="0"/>
              </a:rPr>
              <a:t>Cách 2:</a:t>
            </a:r>
            <a:endParaRPr lang="en-US" altLang="en-US" sz="2800" b="1" i="1" u="sng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6160168" y="1480994"/>
            <a:ext cx="603183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sng">
                <a:solidFill>
                  <a:srgbClr val="025207"/>
                </a:solidFill>
                <a:cs typeface="Arial" panose="020B0604020202020204" pitchFamily="34" charset="0"/>
              </a:rPr>
              <a:t>Bài </a:t>
            </a:r>
            <a:r>
              <a:rPr lang="en-US" altLang="en-US" sz="2800" b="1" u="sng" smtClean="0">
                <a:solidFill>
                  <a:srgbClr val="025207"/>
                </a:solidFill>
                <a:cs typeface="Arial" panose="020B0604020202020204" pitchFamily="34" charset="0"/>
              </a:rPr>
              <a:t>giải</a:t>
            </a:r>
            <a:endParaRPr lang="en-US" altLang="en-US" sz="2800" b="1" u="sng">
              <a:solidFill>
                <a:srgbClr val="025207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none" smtClean="0">
                <a:cs typeface="Arial" panose="020B0604020202020204" pitchFamily="34" charset="0"/>
              </a:rPr>
              <a:t>Số </a:t>
            </a:r>
            <a:r>
              <a:rPr lang="en-US" altLang="en-US" sz="2800" b="1" u="none">
                <a:cs typeface="Arial" panose="020B0604020202020204" pitchFamily="34" charset="0"/>
              </a:rPr>
              <a:t>ki-lô-gam  đường ngày thứ hai cửa hàng </a:t>
            </a:r>
            <a:r>
              <a:rPr lang="en-US" altLang="en-US" sz="2800" b="1" u="none" smtClean="0">
                <a:cs typeface="Arial" panose="020B0604020202020204" pitchFamily="34" charset="0"/>
              </a:rPr>
              <a:t>bán được là:  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none" smtClean="0">
                <a:cs typeface="Arial" panose="020B0604020202020204" pitchFamily="34" charset="0"/>
              </a:rPr>
              <a:t>                   300 </a:t>
            </a:r>
            <a:r>
              <a:rPr lang="en-US" altLang="en-US" sz="2800" b="1" u="none">
                <a:cs typeface="Arial" panose="020B0604020202020204" pitchFamily="34" charset="0"/>
              </a:rPr>
              <a:t>x 2 = 600 (kg</a:t>
            </a:r>
            <a:r>
              <a:rPr lang="en-US" altLang="en-US" sz="2800" b="1" u="none" smtClean="0">
                <a:cs typeface="Arial" panose="020B0604020202020204" pitchFamily="34" charset="0"/>
              </a:rPr>
              <a:t>)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none" smtClean="0">
                <a:cs typeface="Arial" panose="020B0604020202020204" pitchFamily="34" charset="0"/>
              </a:rPr>
              <a:t>Số </a:t>
            </a:r>
            <a:r>
              <a:rPr lang="en-US" altLang="en-US" sz="2800" b="1" u="none">
                <a:cs typeface="Arial" panose="020B0604020202020204" pitchFamily="34" charset="0"/>
              </a:rPr>
              <a:t>ki-lô-gam đường ngày thứ ba cửa hàng bán </a:t>
            </a:r>
            <a:r>
              <a:rPr lang="en-US" altLang="en-US" sz="2800" b="1" u="none" smtClean="0">
                <a:cs typeface="Arial" panose="020B0604020202020204" pitchFamily="34" charset="0"/>
              </a:rPr>
              <a:t>được là:                                 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none" smtClean="0">
                <a:cs typeface="Arial" panose="020B0604020202020204" pitchFamily="34" charset="0"/>
              </a:rPr>
              <a:t>         1000 - 300 - 600 </a:t>
            </a:r>
            <a:r>
              <a:rPr lang="en-US" altLang="en-US" sz="2800" b="1" u="none">
                <a:cs typeface="Arial" panose="020B0604020202020204" pitchFamily="34" charset="0"/>
              </a:rPr>
              <a:t>= 100 (kg</a:t>
            </a:r>
            <a:r>
              <a:rPr lang="en-US" altLang="en-US" sz="2800" b="1" u="none" smtClean="0">
                <a:cs typeface="Arial" panose="020B0604020202020204" pitchFamily="34" charset="0"/>
              </a:rPr>
              <a:t>)</a:t>
            </a: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US" altLang="en-US" sz="2800" b="1" smtClean="0">
                <a:cs typeface="Arial" panose="020B0604020202020204" pitchFamily="34" charset="0"/>
              </a:rPr>
              <a:t>Đáp số: 100kg</a:t>
            </a:r>
            <a:endParaRPr lang="en-US" altLang="en-US" sz="2800" b="1" u="none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90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CA3DAE5-FEEF-40FC-B859-AD62B4978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" y="2241"/>
            <a:ext cx="12188465" cy="6855206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1BD7F9C1-599C-45D4-93ED-332851CCDB2A}"/>
              </a:ext>
            </a:extLst>
          </p:cNvPr>
          <p:cNvGrpSpPr/>
          <p:nvPr/>
        </p:nvGrpSpPr>
        <p:grpSpPr>
          <a:xfrm>
            <a:off x="0" y="0"/>
            <a:ext cx="12192000" cy="6879773"/>
            <a:chOff x="0" y="0"/>
            <a:chExt cx="12192000" cy="687977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E7F9242-B7E0-4760-B2B4-5BF1EF5DA8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67" b="13699"/>
            <a:stretch/>
          </p:blipFill>
          <p:spPr>
            <a:xfrm>
              <a:off x="2596" y="0"/>
              <a:ext cx="4993692" cy="5125673"/>
            </a:xfrm>
            <a:prstGeom prst="rect">
              <a:avLst/>
            </a:prstGeom>
          </p:spPr>
        </p:pic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B2CCE061-6AAB-4167-BB44-E5A48430A963}"/>
                </a:ext>
              </a:extLst>
            </p:cNvPr>
            <p:cNvGrpSpPr/>
            <p:nvPr/>
          </p:nvGrpSpPr>
          <p:grpSpPr>
            <a:xfrm>
              <a:off x="0" y="3949700"/>
              <a:ext cx="12192000" cy="2930073"/>
              <a:chOff x="0" y="3949700"/>
              <a:chExt cx="12192000" cy="2930073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CEE1DAD6-DC2C-4903-A770-7403CEB575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743"/>
              <a:stretch/>
            </p:blipFill>
            <p:spPr>
              <a:xfrm>
                <a:off x="0" y="4508499"/>
                <a:ext cx="12192000" cy="2349097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9CD30F9D-C4FF-49E0-8B1C-C9685EE213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93" r="73542" b="16478"/>
              <a:stretch/>
            </p:blipFill>
            <p:spPr>
              <a:xfrm>
                <a:off x="0" y="3949700"/>
                <a:ext cx="3225799" cy="1778000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1BED36B0-EF44-4131-B98E-75E6C72DDF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04" t="72038" r="27709" b="2033"/>
              <a:stretch/>
            </p:blipFill>
            <p:spPr>
              <a:xfrm>
                <a:off x="3975100" y="4940301"/>
                <a:ext cx="4838700" cy="1778000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F641FCD4-0FA7-4296-AE9F-5589F4FF48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08" t="62965" r="56250" b="7773"/>
              <a:stretch/>
            </p:blipFill>
            <p:spPr>
              <a:xfrm>
                <a:off x="2768600" y="4317999"/>
                <a:ext cx="2565400" cy="2006601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3EBAD6B0-D83B-4BCB-B075-4C5F8F63AF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3" t="56668" r="3959" b="27"/>
              <a:stretch/>
            </p:blipFill>
            <p:spPr>
              <a:xfrm>
                <a:off x="8265955" y="4657190"/>
                <a:ext cx="2055807" cy="2222583"/>
              </a:xfrm>
              <a:prstGeom prst="rect">
                <a:avLst/>
              </a:prstGeom>
            </p:spPr>
          </p:pic>
        </p:grp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41C90DF7-F4DA-4E91-9A1B-E97D725394E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9" t="46111" r="70208" b="40184"/>
          <a:stretch/>
        </p:blipFill>
        <p:spPr>
          <a:xfrm>
            <a:off x="2616200" y="3162299"/>
            <a:ext cx="1016000" cy="93980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C7D283F-86C7-4153-B833-BA62BE65A28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8" b="56668"/>
          <a:stretch/>
        </p:blipFill>
        <p:spPr>
          <a:xfrm>
            <a:off x="10083800" y="403"/>
            <a:ext cx="2108200" cy="29713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6386982-3387-4642-B4FF-51C59423858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r="5938" b="77040"/>
          <a:stretch/>
        </p:blipFill>
        <p:spPr>
          <a:xfrm>
            <a:off x="9366249" y="253031"/>
            <a:ext cx="2108200" cy="17778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12899" y="2734767"/>
            <a:ext cx="10312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207A28"/>
                </a:solidFill>
                <a:latin typeface="UTM American Sans" panose="02040603050506020204" pitchFamily="18" charset="0"/>
              </a:rPr>
              <a:t>Ôn tập: Bảng đơn vị đo khối lượng</a:t>
            </a:r>
            <a:endParaRPr lang="en-US" sz="5400">
              <a:solidFill>
                <a:srgbClr val="207A28"/>
              </a:solidFill>
              <a:latin typeface="UTM American Sans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30954" y="1968139"/>
            <a:ext cx="1664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C7497F"/>
                </a:solidFill>
                <a:latin typeface="UTM Bell" panose="02040603050506020204" pitchFamily="18" charset="0"/>
              </a:rPr>
              <a:t>Toán</a:t>
            </a:r>
            <a:endParaRPr lang="en-US" sz="4400">
              <a:solidFill>
                <a:srgbClr val="C7497F"/>
              </a:solidFill>
              <a:latin typeface="UTM Bell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24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CA3DAE5-FEEF-40FC-B859-AD62B4978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" y="2241"/>
            <a:ext cx="12188465" cy="6855206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1BD7F9C1-599C-45D4-93ED-332851CCDB2A}"/>
              </a:ext>
            </a:extLst>
          </p:cNvPr>
          <p:cNvGrpSpPr/>
          <p:nvPr/>
        </p:nvGrpSpPr>
        <p:grpSpPr>
          <a:xfrm>
            <a:off x="0" y="0"/>
            <a:ext cx="12192000" cy="6879773"/>
            <a:chOff x="0" y="0"/>
            <a:chExt cx="12192000" cy="687977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E7F9242-B7E0-4760-B2B4-5BF1EF5DA8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67" b="13699"/>
            <a:stretch/>
          </p:blipFill>
          <p:spPr>
            <a:xfrm>
              <a:off x="2596" y="0"/>
              <a:ext cx="4993692" cy="5125673"/>
            </a:xfrm>
            <a:prstGeom prst="rect">
              <a:avLst/>
            </a:prstGeom>
          </p:spPr>
        </p:pic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B2CCE061-6AAB-4167-BB44-E5A48430A963}"/>
                </a:ext>
              </a:extLst>
            </p:cNvPr>
            <p:cNvGrpSpPr/>
            <p:nvPr/>
          </p:nvGrpSpPr>
          <p:grpSpPr>
            <a:xfrm>
              <a:off x="0" y="3949700"/>
              <a:ext cx="12192000" cy="2930073"/>
              <a:chOff x="0" y="3949700"/>
              <a:chExt cx="12192000" cy="2930073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CEE1DAD6-DC2C-4903-A770-7403CEB575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743"/>
              <a:stretch/>
            </p:blipFill>
            <p:spPr>
              <a:xfrm>
                <a:off x="0" y="4508499"/>
                <a:ext cx="12192000" cy="2349097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9CD30F9D-C4FF-49E0-8B1C-C9685EE213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93" r="73542" b="16478"/>
              <a:stretch/>
            </p:blipFill>
            <p:spPr>
              <a:xfrm>
                <a:off x="0" y="3949700"/>
                <a:ext cx="3225799" cy="1778000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1BED36B0-EF44-4131-B98E-75E6C72DDF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04" t="72038" r="27709" b="2033"/>
              <a:stretch/>
            </p:blipFill>
            <p:spPr>
              <a:xfrm>
                <a:off x="3975100" y="4940301"/>
                <a:ext cx="4838700" cy="1778000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F641FCD4-0FA7-4296-AE9F-5589F4FF48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08" t="62965" r="56250" b="7773"/>
              <a:stretch/>
            </p:blipFill>
            <p:spPr>
              <a:xfrm>
                <a:off x="2768600" y="4317999"/>
                <a:ext cx="2565400" cy="2006601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3EBAD6B0-D83B-4BCB-B075-4C5F8F63AF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3" t="56668" r="3959" b="27"/>
              <a:stretch/>
            </p:blipFill>
            <p:spPr>
              <a:xfrm>
                <a:off x="8265955" y="4657190"/>
                <a:ext cx="2055807" cy="2222583"/>
              </a:xfrm>
              <a:prstGeom prst="rect">
                <a:avLst/>
              </a:prstGeom>
            </p:spPr>
          </p:pic>
        </p:grp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41C90DF7-F4DA-4E91-9A1B-E97D725394E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9" t="46111" r="70208" b="40184"/>
          <a:stretch/>
        </p:blipFill>
        <p:spPr>
          <a:xfrm>
            <a:off x="2616200" y="3162299"/>
            <a:ext cx="1016000" cy="93980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C7D283F-86C7-4153-B833-BA62BE65A28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8" b="56668"/>
          <a:stretch/>
        </p:blipFill>
        <p:spPr>
          <a:xfrm>
            <a:off x="10083800" y="403"/>
            <a:ext cx="2108200" cy="29713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6386982-3387-4642-B4FF-51C59423858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r="5938" b="77040"/>
          <a:stretch/>
        </p:blipFill>
        <p:spPr>
          <a:xfrm>
            <a:off x="9366249" y="253031"/>
            <a:ext cx="2108200" cy="17778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10196" y="2626320"/>
            <a:ext cx="10312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207A28"/>
                </a:solidFill>
                <a:latin typeface="UTM American Sans" panose="02040603050506020204" pitchFamily="18" charset="0"/>
              </a:rPr>
              <a:t>Tạm biệt các em</a:t>
            </a:r>
            <a:endParaRPr lang="en-US" sz="5400">
              <a:solidFill>
                <a:srgbClr val="207A28"/>
              </a:solidFill>
              <a:latin typeface="UTM American San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8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34DC02-8F5A-4387-A402-81F0491560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9" r="17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82302DE1-6E90-4ED0-8047-37E0967E1BA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23" y="3158151"/>
            <a:ext cx="504733" cy="1084862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id="{01EC0DFE-EB6B-48BB-8247-55343FD2350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524">
            <a:off x="7818692" y="3965784"/>
            <a:ext cx="1193288" cy="57257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DA4F7C9-4890-4555-8F10-C88E52B40209}"/>
              </a:ext>
            </a:extLst>
          </p:cNvPr>
          <p:cNvGrpSpPr/>
          <p:nvPr/>
        </p:nvGrpSpPr>
        <p:grpSpPr>
          <a:xfrm>
            <a:off x="2381132" y="1790700"/>
            <a:ext cx="5067418" cy="4933950"/>
            <a:chOff x="2882608" y="1844528"/>
            <a:chExt cx="5918000" cy="6167179"/>
          </a:xfrm>
        </p:grpSpPr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8EBB2ECD-4322-429B-AD0B-BCABD68EA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2882608" y="1844528"/>
              <a:ext cx="3737940" cy="57506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F8282A-592F-41C9-B6FA-952AEC753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6088832" y="5299931"/>
              <a:ext cx="2711776" cy="2711776"/>
            </a:xfrm>
            <a:prstGeom prst="rect">
              <a:avLst/>
            </a:prstGeom>
          </p:spPr>
        </p:pic>
      </p:grpSp>
      <p:pic>
        <p:nvPicPr>
          <p:cNvPr id="12" name="CẤM BUÔN BÁN, CẤM REUP" descr="Káº¿t quáº£ hÃ¬nh áº£nh cho win text gif">
            <a:extLst>
              <a:ext uri="{FF2B5EF4-FFF2-40B4-BE49-F238E27FC236}">
                <a16:creationId xmlns:a16="http://schemas.microsoft.com/office/drawing/2014/main" id="{BFF0C9C5-774F-4D4E-8387-5485867B0D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94" y="846718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hlinkClick r:id="rId18" action="ppaction://hlinksldjump"/>
          </p:cNvPr>
          <p:cNvSpPr/>
          <p:nvPr/>
        </p:nvSpPr>
        <p:spPr>
          <a:xfrm>
            <a:off x="11353800" y="6391434"/>
            <a:ext cx="838200" cy="466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Next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085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6942E-16 1.48148E-6 L 1.76942E-16 0.00023 C -0.00299 0.00208 -0.00573 0.00463 -0.00872 0.00671 C -0.01016 0.00787 -0.01172 0.00879 -0.01341 0.00949 C -0.0151 0.01065 -0.01706 0.01111 -0.01888 0.01227 C -0.02357 0.01574 -0.02799 0.02037 -0.03294 0.02338 C -0.03945 0.02754 -0.04427 0.02778 -0.05091 0.02893 C -0.05638 0.02847 -0.06185 0.0287 -0.06732 0.02754 C -0.06914 0.02731 -0.07083 0.02569 -0.07279 0.02477 C -0.07409 0.0243 -0.07539 0.02384 -0.07669 0.02338 C -0.08828 0.02754 -0.08099 0.02384 -0.09232 0.0331 C -0.09401 0.03472 -0.09609 0.03542 -0.09779 0.03727 C -0.11198 0.05324 -0.09753 0.04074 -0.11185 0.05949 C -0.11289 0.06088 -0.11406 0.06204 -0.11497 0.06366 C -0.11562 0.06504 -0.11602 0.06667 -0.11654 0.06782 C -0.11732 0.06991 -0.1181 0.07153 -0.11888 0.07338 C -0.1194 0.07477 -0.11979 0.07639 -0.12044 0.07754 C -0.12109 0.07893 -0.12201 0.0794 -0.12279 0.08032 C -0.12305 0.08171 -0.12305 0.08356 -0.12357 0.08449 C -0.12409 0.08588 -0.12513 0.08634 -0.12591 0.08727 C -0.12669 0.08866 -0.12734 0.09028 -0.12826 0.09143 C -0.12917 0.09305 -0.13034 0.09421 -0.13138 0.0956 C -0.13294 0.09838 -0.13437 0.10162 -0.13607 0.10393 C -0.13724 0.10579 -0.1388 0.10648 -0.13997 0.1081 C -0.14271 0.1125 -0.14518 0.11736 -0.14779 0.12199 C -0.15612 0.13704 -0.14271 0.1125 -0.15247 0.1331 C -0.15404 0.1368 -0.15794 0.14282 -0.15794 0.14305 C -0.1582 0.14514 -0.1582 0.14768 -0.15872 0.14977 C -0.15951 0.1537 -0.16185 0.16088 -0.16185 0.16111 C -0.16159 0.17384 -0.16055 0.1868 -0.16107 0.19977 C -0.16107 0.20208 -0.16211 0.20486 -0.16341 0.20532 C -0.16432 0.20579 -0.16536 0.20278 -0.16497 0.20116 C -0.16445 0.19954 -0.16289 0.20023 -0.16185 0.19977 " pathEditMode="relative" rAng="0" ptsTypes="AAAAAAAAAAAAAAAAAAAAAAAAAAAAA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0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2 0.03403 L -0.02252 0.03403 C -0.06315 0.07153 -0.02942 0.04213 -0.0483 0.05625 C -0.05442 0.06065 -0.06627 0.07014 -0.06627 0.07014 C -0.07148 0.06922 -0.07682 0.06875 -0.0819 0.06736 C -0.08958 0.06528 -0.08411 0.06528 -0.08893 0.06181 C -0.08997 0.06088 -0.09101 0.06088 -0.09205 0.06042 C -0.09544 0.06088 -0.09895 0.06111 -0.10221 0.06181 C -0.1039 0.06204 -0.10533 0.06273 -0.1069 0.0632 C -0.1108 0.06366 -0.11471 0.06412 -0.11861 0.06459 C -0.12044 0.06551 -0.12226 0.06667 -0.12408 0.06736 C -0.12773 0.06852 -0.13502 0.07014 -0.13502 0.07014 C -0.13658 0.07107 -0.13815 0.07199 -0.13971 0.07292 C -0.14205 0.07385 -0.14453 0.07431 -0.14674 0.0757 C -0.14765 0.07616 -0.14843 0.07732 -0.14908 0.07848 C -0.15052 0.0801 -0.15169 0.08218 -0.15299 0.08403 C -0.15507 0.08635 -0.15924 0.09098 -0.15924 0.09098 C -0.15976 0.09236 -0.16015 0.09375 -0.1608 0.09514 C -0.16184 0.09676 -0.16315 0.09746 -0.16393 0.09931 C -0.16562 0.10301 -0.16588 0.10857 -0.16783 0.11181 C -0.16966 0.11412 -0.17617 0.11806 -0.17955 0.12014 C -0.18111 0.12246 -0.18268 0.12477 -0.18424 0.12709 C -0.18502 0.12801 -0.18593 0.12848 -0.18658 0.12986 C -0.18763 0.13148 -0.18828 0.13334 -0.18893 0.13542 C -0.18997 0.13773 -0.19244 0.14468 -0.19283 0.14653 C -0.19388 0.15 -0.1944 0.15394 -0.19518 0.15764 C -0.1957 0.15949 -0.19635 0.16111 -0.19674 0.1632 C -0.20078 0.17894 -0.19609 0.16181 -0.19986 0.1757 C -0.1996 0.17894 -0.19947 0.18218 -0.19908 0.18542 C -0.19895 0.18681 -0.19856 0.18797 -0.1983 0.18959 C -0.19752 0.19561 -0.19765 0.19885 -0.19596 0.20486 C -0.19544 0.20672 -0.19505 0.20857 -0.1944 0.21042 C -0.19401 0.21181 -0.19283 0.21459 -0.19283 0.21459 " pathEditMode="relative" ptsTypes="AAAAAAAAAAAAAAAAAAAAAAAAAAAAAAA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723900"/>
            <a:ext cx="9163050" cy="1562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Viết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số thích hợp vào chỗ trống: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2m34cm =  … cm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9712AD-A2A1-4EA7-A8E9-138340AAA5CE}"/>
              </a:ext>
            </a:extLst>
          </p:cNvPr>
          <p:cNvSpPr/>
          <p:nvPr/>
        </p:nvSpPr>
        <p:spPr>
          <a:xfrm>
            <a:off x="3105150" y="2581275"/>
            <a:ext cx="6810375" cy="8477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lời: </a:t>
            </a:r>
            <a:r>
              <a:rPr lang="en-US" sz="24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2m34cm </a:t>
            </a: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en-US" sz="2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234 </a:t>
            </a:r>
            <a:r>
              <a:rPr lang="en-US" sz="24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2924B275-A0E4-49C0-9D61-0298C0E8D4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6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723900"/>
            <a:ext cx="9163050" cy="1562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Hãy nêu bảng đơn vị đo khối lượng?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9712AD-A2A1-4EA7-A8E9-138340AAA5CE}"/>
              </a:ext>
            </a:extLst>
          </p:cNvPr>
          <p:cNvSpPr/>
          <p:nvPr/>
        </p:nvSpPr>
        <p:spPr>
          <a:xfrm>
            <a:off x="3105150" y="2581275"/>
            <a:ext cx="6810375" cy="8477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tấn  tạ  yến  kg  hg  dag  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31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CA3DAE5-FEEF-40FC-B859-AD62B4978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" y="-22177"/>
            <a:ext cx="12188465" cy="6855206"/>
          </a:xfrm>
          <a:prstGeom prst="rect">
            <a:avLst/>
          </a:prstGeom>
        </p:spPr>
      </p:pic>
      <p:grpSp>
        <p:nvGrpSpPr>
          <p:cNvPr id="5" name="组合 22">
            <a:extLst>
              <a:ext uri="{FF2B5EF4-FFF2-40B4-BE49-F238E27FC236}">
                <a16:creationId xmlns:a16="http://schemas.microsoft.com/office/drawing/2014/main" id="{264E3366-2282-4E6D-A8A9-9DE460BBC00F}"/>
              </a:ext>
            </a:extLst>
          </p:cNvPr>
          <p:cNvGrpSpPr/>
          <p:nvPr/>
        </p:nvGrpSpPr>
        <p:grpSpPr>
          <a:xfrm>
            <a:off x="0" y="0"/>
            <a:ext cx="12192000" cy="6879773"/>
            <a:chOff x="0" y="0"/>
            <a:chExt cx="12192000" cy="6879773"/>
          </a:xfrm>
        </p:grpSpPr>
        <p:pic>
          <p:nvPicPr>
            <p:cNvPr id="6" name="图片 29">
              <a:extLst>
                <a:ext uri="{FF2B5EF4-FFF2-40B4-BE49-F238E27FC236}">
                  <a16:creationId xmlns:a16="http://schemas.microsoft.com/office/drawing/2014/main" id="{DDA8AAFE-55B7-446A-826B-518238173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67" b="13699"/>
            <a:stretch/>
          </p:blipFill>
          <p:spPr>
            <a:xfrm>
              <a:off x="2596" y="0"/>
              <a:ext cx="4993692" cy="5125673"/>
            </a:xfrm>
            <a:prstGeom prst="rect">
              <a:avLst/>
            </a:prstGeom>
          </p:spPr>
        </p:pic>
        <p:grpSp>
          <p:nvGrpSpPr>
            <p:cNvPr id="7" name="组合 30">
              <a:extLst>
                <a:ext uri="{FF2B5EF4-FFF2-40B4-BE49-F238E27FC236}">
                  <a16:creationId xmlns:a16="http://schemas.microsoft.com/office/drawing/2014/main" id="{A821BC20-617D-47D6-87BC-149D077BD053}"/>
                </a:ext>
              </a:extLst>
            </p:cNvPr>
            <p:cNvGrpSpPr/>
            <p:nvPr/>
          </p:nvGrpSpPr>
          <p:grpSpPr>
            <a:xfrm>
              <a:off x="0" y="3949700"/>
              <a:ext cx="12192000" cy="2930073"/>
              <a:chOff x="0" y="3949700"/>
              <a:chExt cx="12192000" cy="2930073"/>
            </a:xfrm>
          </p:grpSpPr>
          <p:pic>
            <p:nvPicPr>
              <p:cNvPr id="8" name="图片 31">
                <a:extLst>
                  <a:ext uri="{FF2B5EF4-FFF2-40B4-BE49-F238E27FC236}">
                    <a16:creationId xmlns:a16="http://schemas.microsoft.com/office/drawing/2014/main" id="{53F48065-06AC-4D2F-9D9E-A117739882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743"/>
              <a:stretch/>
            </p:blipFill>
            <p:spPr>
              <a:xfrm>
                <a:off x="0" y="4508499"/>
                <a:ext cx="12192000" cy="2349097"/>
              </a:xfrm>
              <a:prstGeom prst="rect">
                <a:avLst/>
              </a:prstGeom>
            </p:spPr>
          </p:pic>
          <p:pic>
            <p:nvPicPr>
              <p:cNvPr id="9" name="图片 32">
                <a:extLst>
                  <a:ext uri="{FF2B5EF4-FFF2-40B4-BE49-F238E27FC236}">
                    <a16:creationId xmlns:a16="http://schemas.microsoft.com/office/drawing/2014/main" id="{FA081AE0-3AF5-40D0-86B5-5C8778AF1A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93" r="73542" b="16478"/>
              <a:stretch/>
            </p:blipFill>
            <p:spPr>
              <a:xfrm>
                <a:off x="0" y="3949700"/>
                <a:ext cx="3225799" cy="1778000"/>
              </a:xfrm>
              <a:prstGeom prst="rect">
                <a:avLst/>
              </a:prstGeom>
            </p:spPr>
          </p:pic>
          <p:pic>
            <p:nvPicPr>
              <p:cNvPr id="10" name="图片 33">
                <a:extLst>
                  <a:ext uri="{FF2B5EF4-FFF2-40B4-BE49-F238E27FC236}">
                    <a16:creationId xmlns:a16="http://schemas.microsoft.com/office/drawing/2014/main" id="{63B1AF3F-115E-4846-9F0D-9CAF1892CA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04" t="72038" r="27709" b="2033"/>
              <a:stretch/>
            </p:blipFill>
            <p:spPr>
              <a:xfrm>
                <a:off x="3975100" y="4940301"/>
                <a:ext cx="4838700" cy="1778000"/>
              </a:xfrm>
              <a:prstGeom prst="rect">
                <a:avLst/>
              </a:prstGeom>
            </p:spPr>
          </p:pic>
          <p:pic>
            <p:nvPicPr>
              <p:cNvPr id="11" name="图片 34">
                <a:extLst>
                  <a:ext uri="{FF2B5EF4-FFF2-40B4-BE49-F238E27FC236}">
                    <a16:creationId xmlns:a16="http://schemas.microsoft.com/office/drawing/2014/main" id="{53943B32-DA9C-4884-A668-0463CAD7AF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08" t="62965" r="56250" b="7773"/>
              <a:stretch/>
            </p:blipFill>
            <p:spPr>
              <a:xfrm>
                <a:off x="2768600" y="4317999"/>
                <a:ext cx="2565400" cy="2006601"/>
              </a:xfrm>
              <a:prstGeom prst="rect">
                <a:avLst/>
              </a:prstGeom>
            </p:spPr>
          </p:pic>
          <p:pic>
            <p:nvPicPr>
              <p:cNvPr id="12" name="图片 35">
                <a:extLst>
                  <a:ext uri="{FF2B5EF4-FFF2-40B4-BE49-F238E27FC236}">
                    <a16:creationId xmlns:a16="http://schemas.microsoft.com/office/drawing/2014/main" id="{DBF28572-004C-4998-90F3-27D0118B09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3" t="56668" r="3959" b="27"/>
              <a:stretch/>
            </p:blipFill>
            <p:spPr>
              <a:xfrm>
                <a:off x="8265955" y="4657190"/>
                <a:ext cx="2055807" cy="2222583"/>
              </a:xfrm>
              <a:prstGeom prst="rect">
                <a:avLst/>
              </a:prstGeom>
            </p:spPr>
          </p:pic>
        </p:grpSp>
      </p:grpSp>
      <p:pic>
        <p:nvPicPr>
          <p:cNvPr id="13" name="图片 36">
            <a:extLst>
              <a:ext uri="{FF2B5EF4-FFF2-40B4-BE49-F238E27FC236}">
                <a16:creationId xmlns:a16="http://schemas.microsoft.com/office/drawing/2014/main" id="{B6E397E0-7F31-4EF8-A87D-4E262204F07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9" t="46111" r="70208" b="40184"/>
          <a:stretch/>
        </p:blipFill>
        <p:spPr>
          <a:xfrm>
            <a:off x="4488288" y="601014"/>
            <a:ext cx="1016000" cy="939801"/>
          </a:xfrm>
          <a:prstGeom prst="rect">
            <a:avLst/>
          </a:prstGeom>
        </p:spPr>
      </p:pic>
      <p:pic>
        <p:nvPicPr>
          <p:cNvPr id="14" name="图片 37">
            <a:extLst>
              <a:ext uri="{FF2B5EF4-FFF2-40B4-BE49-F238E27FC236}">
                <a16:creationId xmlns:a16="http://schemas.microsoft.com/office/drawing/2014/main" id="{19CED50E-7AC4-4012-BA2F-B780DF27B2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8" b="56668"/>
          <a:stretch/>
        </p:blipFill>
        <p:spPr>
          <a:xfrm>
            <a:off x="10083800" y="403"/>
            <a:ext cx="2108200" cy="2971397"/>
          </a:xfrm>
          <a:prstGeom prst="rect">
            <a:avLst/>
          </a:prstGeom>
        </p:spPr>
      </p:pic>
      <p:pic>
        <p:nvPicPr>
          <p:cNvPr id="15" name="图片 38">
            <a:extLst>
              <a:ext uri="{FF2B5EF4-FFF2-40B4-BE49-F238E27FC236}">
                <a16:creationId xmlns:a16="http://schemas.microsoft.com/office/drawing/2014/main" id="{749715A1-2B7F-4636-8A38-FB222CAF537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r="5938" b="77040"/>
          <a:stretch/>
        </p:blipFill>
        <p:spPr>
          <a:xfrm>
            <a:off x="9366249" y="253031"/>
            <a:ext cx="2108200" cy="1777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52025" y="2734767"/>
            <a:ext cx="10936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207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800" b="1" dirty="0" smtClean="0">
                <a:solidFill>
                  <a:srgbClr val="207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207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dirty="0" smtClean="0">
                <a:solidFill>
                  <a:srgbClr val="207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dirty="0" err="1" smtClean="0">
                <a:solidFill>
                  <a:srgbClr val="207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800" b="1" dirty="0" smtClean="0">
                <a:solidFill>
                  <a:srgbClr val="207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207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800" b="1" dirty="0" smtClean="0">
                <a:solidFill>
                  <a:srgbClr val="207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207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800" b="1" dirty="0" smtClean="0">
                <a:solidFill>
                  <a:srgbClr val="207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207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800" b="1" dirty="0" smtClean="0">
                <a:solidFill>
                  <a:srgbClr val="207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207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800" b="1" dirty="0" smtClean="0">
                <a:solidFill>
                  <a:srgbClr val="207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207A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endParaRPr lang="en-US" sz="4800" b="1" dirty="0">
              <a:solidFill>
                <a:srgbClr val="207A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30954" y="1968139"/>
            <a:ext cx="1664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C74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4400" b="1">
              <a:solidFill>
                <a:srgbClr val="C749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659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CA3DAE5-FEEF-40FC-B859-AD62B49789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4" y="2241"/>
            <a:ext cx="12188465" cy="6855206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2DDF8905-00D5-4B4C-84DC-EAE5FC8CD708}"/>
              </a:ext>
            </a:extLst>
          </p:cNvPr>
          <p:cNvGrpSpPr/>
          <p:nvPr/>
        </p:nvGrpSpPr>
        <p:grpSpPr>
          <a:xfrm>
            <a:off x="4638234" y="1405795"/>
            <a:ext cx="6285093" cy="1590850"/>
            <a:chOff x="8105234" y="2875628"/>
            <a:chExt cx="2880119" cy="733857"/>
          </a:xfrm>
        </p:grpSpPr>
        <p:sp>
          <p:nvSpPr>
            <p:cNvPr id="28" name="任意多边形 95">
              <a:extLst>
                <a:ext uri="{FF2B5EF4-FFF2-40B4-BE49-F238E27FC236}">
                  <a16:creationId xmlns:a16="http://schemas.microsoft.com/office/drawing/2014/main" id="{8044AEEB-A656-40D6-ACFF-3BC692E7ACD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269020" y="2990493"/>
              <a:ext cx="2716333" cy="544542"/>
            </a:xfrm>
            <a:custGeom>
              <a:avLst/>
              <a:gdLst>
                <a:gd name="connsiteX0" fmla="*/ 184972 w 2026745"/>
                <a:gd name="connsiteY0" fmla="*/ 0 h 406076"/>
                <a:gd name="connsiteX1" fmla="*/ 1841773 w 2026745"/>
                <a:gd name="connsiteY1" fmla="*/ 0 h 406076"/>
                <a:gd name="connsiteX2" fmla="*/ 2026745 w 2026745"/>
                <a:gd name="connsiteY2" fmla="*/ 184972 h 406076"/>
                <a:gd name="connsiteX3" fmla="*/ 2026745 w 2026745"/>
                <a:gd name="connsiteY3" fmla="*/ 221104 h 406076"/>
                <a:gd name="connsiteX4" fmla="*/ 1841773 w 2026745"/>
                <a:gd name="connsiteY4" fmla="*/ 406076 h 406076"/>
                <a:gd name="connsiteX5" fmla="*/ 184972 w 2026745"/>
                <a:gd name="connsiteY5" fmla="*/ 406076 h 406076"/>
                <a:gd name="connsiteX6" fmla="*/ 0 w 2026745"/>
                <a:gd name="connsiteY6" fmla="*/ 221104 h 406076"/>
                <a:gd name="connsiteX7" fmla="*/ 0 w 2026745"/>
                <a:gd name="connsiteY7" fmla="*/ 184972 h 406076"/>
                <a:gd name="connsiteX8" fmla="*/ 184972 w 2026745"/>
                <a:gd name="connsiteY8" fmla="*/ 0 h 40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745" h="406076">
                  <a:moveTo>
                    <a:pt x="184972" y="0"/>
                  </a:moveTo>
                  <a:lnTo>
                    <a:pt x="1841773" y="0"/>
                  </a:lnTo>
                  <a:cubicBezTo>
                    <a:pt x="1943930" y="0"/>
                    <a:pt x="2026745" y="82815"/>
                    <a:pt x="2026745" y="184972"/>
                  </a:cubicBezTo>
                  <a:lnTo>
                    <a:pt x="2026745" y="221104"/>
                  </a:lnTo>
                  <a:cubicBezTo>
                    <a:pt x="2026745" y="323261"/>
                    <a:pt x="1943930" y="406076"/>
                    <a:pt x="1841773" y="406076"/>
                  </a:cubicBezTo>
                  <a:lnTo>
                    <a:pt x="184972" y="406076"/>
                  </a:lnTo>
                  <a:cubicBezTo>
                    <a:pt x="82815" y="406076"/>
                    <a:pt x="0" y="323261"/>
                    <a:pt x="0" y="221104"/>
                  </a:cubicBezTo>
                  <a:lnTo>
                    <a:pt x="0" y="184972"/>
                  </a:lnTo>
                  <a:cubicBezTo>
                    <a:pt x="0" y="82815"/>
                    <a:pt x="82815" y="0"/>
                    <a:pt x="184972" y="0"/>
                  </a:cubicBezTo>
                  <a:close/>
                </a:path>
              </a:pathLst>
            </a:custGeom>
            <a:solidFill>
              <a:srgbClr val="FFFFFF"/>
            </a:solidFill>
            <a:ln w="41275">
              <a:solidFill>
                <a:srgbClr val="EECE55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anchor="ctr">
              <a:normAutofit/>
            </a:bodyPr>
            <a:lstStyle/>
            <a:p>
              <a:pPr algn="ctr">
                <a:defRPr/>
              </a:pPr>
              <a:endParaRPr lang="zh-CN" altLang="en-US" sz="1600" dirty="0">
                <a:solidFill>
                  <a:srgbClr val="43434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6F5A7280-73BD-47DE-AA03-E1C4985D7E3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105234" y="2875628"/>
              <a:ext cx="733856" cy="733857"/>
            </a:xfrm>
            <a:prstGeom prst="ellipse">
              <a:avLst/>
            </a:prstGeom>
            <a:solidFill>
              <a:srgbClr val="EECE55"/>
            </a:solidFill>
            <a:ln w="444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2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7389C608-88C3-4A75-8218-4392FD6E9AB1}"/>
              </a:ext>
            </a:extLst>
          </p:cNvPr>
          <p:cNvGrpSpPr/>
          <p:nvPr/>
        </p:nvGrpSpPr>
        <p:grpSpPr>
          <a:xfrm>
            <a:off x="4589233" y="3158670"/>
            <a:ext cx="6627407" cy="1697630"/>
            <a:chOff x="8105234" y="4011511"/>
            <a:chExt cx="2880119" cy="735983"/>
          </a:xfrm>
        </p:grpSpPr>
        <p:sp>
          <p:nvSpPr>
            <p:cNvPr id="30" name="任意多边形 96">
              <a:extLst>
                <a:ext uri="{FF2B5EF4-FFF2-40B4-BE49-F238E27FC236}">
                  <a16:creationId xmlns:a16="http://schemas.microsoft.com/office/drawing/2014/main" id="{FD5B60CC-2523-4209-BE7C-2B7153566A7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269020" y="4128502"/>
              <a:ext cx="2716333" cy="544542"/>
            </a:xfrm>
            <a:custGeom>
              <a:avLst/>
              <a:gdLst>
                <a:gd name="connsiteX0" fmla="*/ 184972 w 2026745"/>
                <a:gd name="connsiteY0" fmla="*/ 0 h 406076"/>
                <a:gd name="connsiteX1" fmla="*/ 1841773 w 2026745"/>
                <a:gd name="connsiteY1" fmla="*/ 0 h 406076"/>
                <a:gd name="connsiteX2" fmla="*/ 2026745 w 2026745"/>
                <a:gd name="connsiteY2" fmla="*/ 184972 h 406076"/>
                <a:gd name="connsiteX3" fmla="*/ 2026745 w 2026745"/>
                <a:gd name="connsiteY3" fmla="*/ 221104 h 406076"/>
                <a:gd name="connsiteX4" fmla="*/ 1841773 w 2026745"/>
                <a:gd name="connsiteY4" fmla="*/ 406076 h 406076"/>
                <a:gd name="connsiteX5" fmla="*/ 184972 w 2026745"/>
                <a:gd name="connsiteY5" fmla="*/ 406076 h 406076"/>
                <a:gd name="connsiteX6" fmla="*/ 0 w 2026745"/>
                <a:gd name="connsiteY6" fmla="*/ 221104 h 406076"/>
                <a:gd name="connsiteX7" fmla="*/ 0 w 2026745"/>
                <a:gd name="connsiteY7" fmla="*/ 184972 h 406076"/>
                <a:gd name="connsiteX8" fmla="*/ 184972 w 2026745"/>
                <a:gd name="connsiteY8" fmla="*/ 0 h 40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745" h="406076">
                  <a:moveTo>
                    <a:pt x="184972" y="0"/>
                  </a:moveTo>
                  <a:lnTo>
                    <a:pt x="1841773" y="0"/>
                  </a:lnTo>
                  <a:cubicBezTo>
                    <a:pt x="1943930" y="0"/>
                    <a:pt x="2026745" y="82815"/>
                    <a:pt x="2026745" y="184972"/>
                  </a:cubicBezTo>
                  <a:lnTo>
                    <a:pt x="2026745" y="221104"/>
                  </a:lnTo>
                  <a:cubicBezTo>
                    <a:pt x="2026745" y="323261"/>
                    <a:pt x="1943930" y="406076"/>
                    <a:pt x="1841773" y="406076"/>
                  </a:cubicBezTo>
                  <a:lnTo>
                    <a:pt x="184972" y="406076"/>
                  </a:lnTo>
                  <a:cubicBezTo>
                    <a:pt x="82815" y="406076"/>
                    <a:pt x="0" y="323261"/>
                    <a:pt x="0" y="221104"/>
                  </a:cubicBezTo>
                  <a:lnTo>
                    <a:pt x="0" y="184972"/>
                  </a:lnTo>
                  <a:cubicBezTo>
                    <a:pt x="0" y="82815"/>
                    <a:pt x="82815" y="0"/>
                    <a:pt x="184972" y="0"/>
                  </a:cubicBezTo>
                  <a:close/>
                </a:path>
              </a:pathLst>
            </a:custGeom>
            <a:solidFill>
              <a:srgbClr val="FFFFFF"/>
            </a:solidFill>
            <a:ln w="41275">
              <a:solidFill>
                <a:srgbClr val="794E2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anchor="ctr">
              <a:normAutofit/>
            </a:bodyPr>
            <a:lstStyle/>
            <a:p>
              <a:pPr algn="ctr">
                <a:defRPr/>
              </a:pPr>
              <a:endParaRPr lang="zh-CN" altLang="en-US" sz="1600" dirty="0">
                <a:solidFill>
                  <a:srgbClr val="43434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F0029716-69D6-4AEB-8A9F-78FFB0F4DCF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105234" y="4011511"/>
              <a:ext cx="733856" cy="735983"/>
            </a:xfrm>
            <a:prstGeom prst="ellipse">
              <a:avLst/>
            </a:prstGeom>
            <a:solidFill>
              <a:srgbClr val="794E2D"/>
            </a:solidFill>
            <a:ln w="444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240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14940BD1-F2AD-4A6C-B26A-23D90E9C0FBB}"/>
              </a:ext>
            </a:extLst>
          </p:cNvPr>
          <p:cNvGrpSpPr/>
          <p:nvPr/>
        </p:nvGrpSpPr>
        <p:grpSpPr>
          <a:xfrm>
            <a:off x="-1180321" y="403"/>
            <a:ext cx="14198505" cy="7394476"/>
            <a:chOff x="0" y="0"/>
            <a:chExt cx="12192000" cy="6879773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95651F99-1E06-45F4-B1D5-1A8665904A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67" b="13699"/>
            <a:stretch/>
          </p:blipFill>
          <p:spPr>
            <a:xfrm>
              <a:off x="2596" y="0"/>
              <a:ext cx="4993692" cy="5125673"/>
            </a:xfrm>
            <a:prstGeom prst="rect">
              <a:avLst/>
            </a:prstGeom>
          </p:spPr>
        </p:pic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F2184BC5-22F0-40FF-9B8A-8D8BBB61EF73}"/>
                </a:ext>
              </a:extLst>
            </p:cNvPr>
            <p:cNvGrpSpPr/>
            <p:nvPr/>
          </p:nvGrpSpPr>
          <p:grpSpPr>
            <a:xfrm>
              <a:off x="0" y="3949700"/>
              <a:ext cx="12192000" cy="2930073"/>
              <a:chOff x="0" y="3949700"/>
              <a:chExt cx="12192000" cy="2930073"/>
            </a:xfrm>
          </p:grpSpPr>
          <p:pic>
            <p:nvPicPr>
              <p:cNvPr id="37" name="图片 36">
                <a:extLst>
                  <a:ext uri="{FF2B5EF4-FFF2-40B4-BE49-F238E27FC236}">
                    <a16:creationId xmlns:a16="http://schemas.microsoft.com/office/drawing/2014/main" id="{057888BA-3BF8-4099-AACD-366AEDD8CD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743"/>
              <a:stretch/>
            </p:blipFill>
            <p:spPr>
              <a:xfrm>
                <a:off x="0" y="4508499"/>
                <a:ext cx="12192000" cy="2349097"/>
              </a:xfrm>
              <a:prstGeom prst="rect">
                <a:avLst/>
              </a:prstGeom>
            </p:spPr>
          </p:pic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4A642DBA-DF32-4D37-A577-8B09B566D1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93" r="73542" b="16478"/>
              <a:stretch/>
            </p:blipFill>
            <p:spPr>
              <a:xfrm>
                <a:off x="0" y="3949700"/>
                <a:ext cx="3225799" cy="1778000"/>
              </a:xfrm>
              <a:prstGeom prst="rect">
                <a:avLst/>
              </a:prstGeom>
            </p:spPr>
          </p:pic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id="{8CCFB392-79BF-488D-94A5-4FFBECB902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04" t="72038" r="27709" b="2033"/>
              <a:stretch/>
            </p:blipFill>
            <p:spPr>
              <a:xfrm>
                <a:off x="3975100" y="4940301"/>
                <a:ext cx="4838700" cy="1778000"/>
              </a:xfrm>
              <a:prstGeom prst="rect">
                <a:avLst/>
              </a:prstGeom>
            </p:spPr>
          </p:pic>
          <p:pic>
            <p:nvPicPr>
              <p:cNvPr id="40" name="图片 39">
                <a:extLst>
                  <a:ext uri="{FF2B5EF4-FFF2-40B4-BE49-F238E27FC236}">
                    <a16:creationId xmlns:a16="http://schemas.microsoft.com/office/drawing/2014/main" id="{D1C24404-7A81-4AF2-8377-17344A3A7D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08" t="62965" r="56250" b="7773"/>
              <a:stretch/>
            </p:blipFill>
            <p:spPr>
              <a:xfrm>
                <a:off x="2768600" y="4317999"/>
                <a:ext cx="2565400" cy="2006601"/>
              </a:xfrm>
              <a:prstGeom prst="rect">
                <a:avLst/>
              </a:prstGeom>
            </p:spPr>
          </p:pic>
          <p:pic>
            <p:nvPicPr>
              <p:cNvPr id="41" name="图片 40">
                <a:extLst>
                  <a:ext uri="{FF2B5EF4-FFF2-40B4-BE49-F238E27FC236}">
                    <a16:creationId xmlns:a16="http://schemas.microsoft.com/office/drawing/2014/main" id="{5A55EAD7-3620-4CE1-9D15-0625476142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3" t="56668" r="3959" b="27"/>
              <a:stretch/>
            </p:blipFill>
            <p:spPr>
              <a:xfrm>
                <a:off x="8265955" y="4657190"/>
                <a:ext cx="2055807" cy="2222583"/>
              </a:xfrm>
              <a:prstGeom prst="rect">
                <a:avLst/>
              </a:prstGeom>
            </p:spPr>
          </p:pic>
        </p:grpSp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FCEE7540-BE70-40FF-9D38-AD91F54ECA1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9" t="46111" r="70208" b="40184"/>
          <a:stretch/>
        </p:blipFill>
        <p:spPr>
          <a:xfrm>
            <a:off x="2616200" y="3162299"/>
            <a:ext cx="1016000" cy="93980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37952876-86BA-49CD-9205-0656DDCA7B5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8" b="56668"/>
          <a:stretch/>
        </p:blipFill>
        <p:spPr>
          <a:xfrm>
            <a:off x="10233800" y="-166271"/>
            <a:ext cx="2108200" cy="2971397"/>
          </a:xfrm>
          <a:prstGeom prst="rect">
            <a:avLst/>
          </a:prstGeom>
        </p:spPr>
      </p:pic>
      <p:sp>
        <p:nvSpPr>
          <p:cNvPr id="27" name="椭圆 30">
            <a:extLst>
              <a:ext uri="{FF2B5EF4-FFF2-40B4-BE49-F238E27FC236}">
                <a16:creationId xmlns:a16="http://schemas.microsoft.com/office/drawing/2014/main" id="{75C3E949-7505-4BB8-B8F3-C976DE135B3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0530378" flipH="1">
            <a:off x="3451733" y="968579"/>
            <a:ext cx="4064875" cy="4314579"/>
          </a:xfrm>
          <a:custGeom>
            <a:avLst/>
            <a:gdLst/>
            <a:ahLst/>
            <a:cxnLst/>
            <a:rect l="l" t="t" r="r" b="b"/>
            <a:pathLst>
              <a:path w="3436648" h="3744044">
                <a:moveTo>
                  <a:pt x="1564626" y="0"/>
                </a:moveTo>
                <a:cubicBezTo>
                  <a:pt x="2598515" y="0"/>
                  <a:pt x="3436648" y="838133"/>
                  <a:pt x="3436648" y="1872022"/>
                </a:cubicBezTo>
                <a:cubicBezTo>
                  <a:pt x="3436648" y="2905911"/>
                  <a:pt x="2598515" y="3744044"/>
                  <a:pt x="1564626" y="3744044"/>
                </a:cubicBezTo>
                <a:cubicBezTo>
                  <a:pt x="1382192" y="3744044"/>
                  <a:pt x="1205852" y="3717948"/>
                  <a:pt x="1039512" y="3667999"/>
                </a:cubicBezTo>
                <a:cubicBezTo>
                  <a:pt x="1150762" y="3690559"/>
                  <a:pt x="1265885" y="3702108"/>
                  <a:pt x="1383706" y="3702108"/>
                </a:cubicBezTo>
                <a:cubicBezTo>
                  <a:pt x="2358045" y="3702108"/>
                  <a:pt x="3147902" y="2912251"/>
                  <a:pt x="3147902" y="1937912"/>
                </a:cubicBezTo>
                <a:cubicBezTo>
                  <a:pt x="3147902" y="963573"/>
                  <a:pt x="2358045" y="173716"/>
                  <a:pt x="1383706" y="173716"/>
                </a:cubicBezTo>
                <a:cubicBezTo>
                  <a:pt x="822226" y="173716"/>
                  <a:pt x="322009" y="436016"/>
                  <a:pt x="0" y="845630"/>
                </a:cubicBezTo>
                <a:cubicBezTo>
                  <a:pt x="333766" y="336060"/>
                  <a:pt x="909951" y="0"/>
                  <a:pt x="1564626" y="0"/>
                </a:cubicBezTo>
                <a:close/>
              </a:path>
            </a:pathLst>
          </a:custGeom>
          <a:solidFill>
            <a:srgbClr val="02520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F11A227C-AFCC-4404-AD51-0CE950975A3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r="5938" b="77040"/>
          <a:stretch/>
        </p:blipFill>
        <p:spPr>
          <a:xfrm>
            <a:off x="10352030" y="252258"/>
            <a:ext cx="2108200" cy="17778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0228" y="197275"/>
            <a:ext cx="3621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B97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5400" dirty="0" smtClean="0">
                <a:solidFill>
                  <a:srgbClr val="B97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B97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endParaRPr lang="en-US" sz="5400" dirty="0">
              <a:solidFill>
                <a:srgbClr val="B970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7978" y="1646021"/>
            <a:ext cx="4216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Biết tên gọi, kí hiệu và quan hệ của các đơn vị đo khối lượng thông dụng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77900" y="3501935"/>
            <a:ext cx="4677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Biết chuyển đổi các số đo độ dài và giải các bài toán với các số đo khối lượng.</a:t>
            </a:r>
          </a:p>
        </p:txBody>
      </p:sp>
    </p:spTree>
    <p:extLst>
      <p:ext uri="{BB962C8B-B14F-4D97-AF65-F5344CB8AC3E}">
        <p14:creationId xmlns:p14="http://schemas.microsoft.com/office/powerpoint/2010/main" val="1745816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0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583406"/>
              </p:ext>
            </p:extLst>
          </p:nvPr>
        </p:nvGraphicFramePr>
        <p:xfrm>
          <a:off x="489199" y="1602421"/>
          <a:ext cx="11391902" cy="3403820"/>
        </p:xfrm>
        <a:graphic>
          <a:graphicData uri="http://schemas.openxmlformats.org/drawingml/2006/table">
            <a:tbl>
              <a:tblPr/>
              <a:tblGrid>
                <a:gridCol w="1535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1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5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5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3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65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770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46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 Box 70"/>
          <p:cNvSpPr txBox="1">
            <a:spLocks noChangeArrowheads="1"/>
          </p:cNvSpPr>
          <p:nvPr/>
        </p:nvSpPr>
        <p:spPr bwMode="auto">
          <a:xfrm>
            <a:off x="6077766" y="2330326"/>
            <a:ext cx="1090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rgbClr val="C00000"/>
                </a:solidFill>
                <a:cs typeface="Arial" panose="020B0604020202020204" pitchFamily="34" charset="0"/>
              </a:rPr>
              <a:t>kg</a:t>
            </a:r>
          </a:p>
        </p:txBody>
      </p:sp>
      <p:sp>
        <p:nvSpPr>
          <p:cNvPr id="6" name="Text Box 71"/>
          <p:cNvSpPr txBox="1">
            <a:spLocks noChangeArrowheads="1"/>
          </p:cNvSpPr>
          <p:nvPr/>
        </p:nvSpPr>
        <p:spPr bwMode="auto">
          <a:xfrm>
            <a:off x="5962015" y="2984500"/>
            <a:ext cx="1289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cs typeface="Arial" panose="020B0604020202020204" pitchFamily="34" charset="0"/>
              </a:rPr>
              <a:t>1 kg</a:t>
            </a:r>
          </a:p>
        </p:txBody>
      </p:sp>
      <p:sp>
        <p:nvSpPr>
          <p:cNvPr id="7" name="Text Box 72"/>
          <p:cNvSpPr txBox="1">
            <a:spLocks noChangeArrowheads="1"/>
          </p:cNvSpPr>
          <p:nvPr/>
        </p:nvSpPr>
        <p:spPr bwMode="auto">
          <a:xfrm>
            <a:off x="8059966" y="2330326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rgbClr val="C00000"/>
                </a:solidFill>
                <a:cs typeface="Arial" panose="020B0604020202020204" pitchFamily="34" charset="0"/>
              </a:rPr>
              <a:t>hg</a:t>
            </a:r>
          </a:p>
        </p:txBody>
      </p:sp>
      <p:sp>
        <p:nvSpPr>
          <p:cNvPr id="8" name="Text Box 73"/>
          <p:cNvSpPr txBox="1">
            <a:spLocks noChangeArrowheads="1"/>
          </p:cNvSpPr>
          <p:nvPr/>
        </p:nvSpPr>
        <p:spPr bwMode="auto">
          <a:xfrm>
            <a:off x="9472432" y="2336800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rgbClr val="C00000"/>
                </a:solidFill>
                <a:cs typeface="Arial" panose="020B0604020202020204" pitchFamily="34" charset="0"/>
              </a:rPr>
              <a:t>dag</a:t>
            </a:r>
          </a:p>
        </p:txBody>
      </p:sp>
      <p:sp>
        <p:nvSpPr>
          <p:cNvPr id="9" name="Text Box 74"/>
          <p:cNvSpPr txBox="1">
            <a:spLocks noChangeArrowheads="1"/>
          </p:cNvSpPr>
          <p:nvPr/>
        </p:nvSpPr>
        <p:spPr bwMode="auto">
          <a:xfrm>
            <a:off x="10980420" y="2317066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rgbClr val="C00000"/>
                </a:solidFill>
                <a:cs typeface="Arial" panose="020B0604020202020204" pitchFamily="34" charset="0"/>
              </a:rPr>
              <a:t>g</a:t>
            </a:r>
          </a:p>
        </p:txBody>
      </p:sp>
      <p:sp>
        <p:nvSpPr>
          <p:cNvPr id="10" name="Text Box 75"/>
          <p:cNvSpPr txBox="1">
            <a:spLocks noChangeArrowheads="1"/>
          </p:cNvSpPr>
          <p:nvPr/>
        </p:nvSpPr>
        <p:spPr bwMode="auto">
          <a:xfrm>
            <a:off x="10915015" y="2984500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cs typeface="Arial" panose="020B0604020202020204" pitchFamily="34" charset="0"/>
              </a:rPr>
              <a:t>1 g</a:t>
            </a:r>
          </a:p>
        </p:txBody>
      </p:sp>
      <p:sp>
        <p:nvSpPr>
          <p:cNvPr id="11" name="Text Box 78"/>
          <p:cNvSpPr txBox="1">
            <a:spLocks noChangeArrowheads="1"/>
          </p:cNvSpPr>
          <p:nvPr/>
        </p:nvSpPr>
        <p:spPr bwMode="auto">
          <a:xfrm>
            <a:off x="9330690" y="2984500"/>
            <a:ext cx="1189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cs typeface="Arial" panose="020B0604020202020204" pitchFamily="34" charset="0"/>
              </a:rPr>
              <a:t>1 dag</a:t>
            </a:r>
          </a:p>
        </p:txBody>
      </p:sp>
      <p:sp>
        <p:nvSpPr>
          <p:cNvPr id="12" name="Text Box 79"/>
          <p:cNvSpPr txBox="1">
            <a:spLocks noChangeArrowheads="1"/>
          </p:cNvSpPr>
          <p:nvPr/>
        </p:nvSpPr>
        <p:spPr bwMode="auto">
          <a:xfrm>
            <a:off x="9114317" y="3721292"/>
            <a:ext cx="1287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cs typeface="Arial" panose="020B0604020202020204" pitchFamily="34" charset="0"/>
              </a:rPr>
              <a:t>= 10 g</a:t>
            </a:r>
          </a:p>
        </p:txBody>
      </p:sp>
      <p:sp>
        <p:nvSpPr>
          <p:cNvPr id="13" name="Text Box 81"/>
          <p:cNvSpPr txBox="1">
            <a:spLocks noChangeArrowheads="1"/>
          </p:cNvSpPr>
          <p:nvPr/>
        </p:nvSpPr>
        <p:spPr bwMode="auto">
          <a:xfrm>
            <a:off x="7480052" y="3696553"/>
            <a:ext cx="1684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cs typeface="Arial" panose="020B0604020202020204" pitchFamily="34" charset="0"/>
              </a:rPr>
              <a:t>= 10dag</a:t>
            </a:r>
          </a:p>
        </p:txBody>
      </p:sp>
      <p:sp>
        <p:nvSpPr>
          <p:cNvPr id="14" name="Text Box 82"/>
          <p:cNvSpPr txBox="1">
            <a:spLocks noChangeArrowheads="1"/>
          </p:cNvSpPr>
          <p:nvPr/>
        </p:nvSpPr>
        <p:spPr bwMode="auto">
          <a:xfrm>
            <a:off x="7943215" y="2984500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cs typeface="Arial" panose="020B0604020202020204" pitchFamily="34" charset="0"/>
              </a:rPr>
              <a:t>1 hg</a:t>
            </a:r>
          </a:p>
        </p:txBody>
      </p:sp>
      <p:sp>
        <p:nvSpPr>
          <p:cNvPr id="15" name="Text Box 84"/>
          <p:cNvSpPr txBox="1">
            <a:spLocks noChangeArrowheads="1"/>
          </p:cNvSpPr>
          <p:nvPr/>
        </p:nvSpPr>
        <p:spPr bwMode="auto">
          <a:xfrm>
            <a:off x="5678229" y="3700805"/>
            <a:ext cx="1485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cs typeface="Arial" panose="020B0604020202020204" pitchFamily="34" charset="0"/>
              </a:rPr>
              <a:t>= 10 hg</a:t>
            </a:r>
          </a:p>
        </p:txBody>
      </p:sp>
      <p:sp>
        <p:nvSpPr>
          <p:cNvPr id="16" name="Text Box 86"/>
          <p:cNvSpPr txBox="1">
            <a:spLocks noChangeArrowheads="1"/>
          </p:cNvSpPr>
          <p:nvPr/>
        </p:nvSpPr>
        <p:spPr bwMode="auto">
          <a:xfrm>
            <a:off x="4302688" y="2300069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rgbClr val="C00000"/>
                </a:solidFill>
                <a:cs typeface="Arial" panose="020B0604020202020204" pitchFamily="34" charset="0"/>
              </a:rPr>
              <a:t>yến</a:t>
            </a:r>
          </a:p>
        </p:txBody>
      </p:sp>
      <p:sp>
        <p:nvSpPr>
          <p:cNvPr id="17" name="Text Box 87"/>
          <p:cNvSpPr txBox="1">
            <a:spLocks noChangeArrowheads="1"/>
          </p:cNvSpPr>
          <p:nvPr/>
        </p:nvSpPr>
        <p:spPr bwMode="auto">
          <a:xfrm>
            <a:off x="4080828" y="3009900"/>
            <a:ext cx="1189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cs typeface="Arial" panose="020B0604020202020204" pitchFamily="34" charset="0"/>
              </a:rPr>
              <a:t>1 yến</a:t>
            </a:r>
          </a:p>
        </p:txBody>
      </p:sp>
      <p:sp>
        <p:nvSpPr>
          <p:cNvPr id="18" name="Text Box 88"/>
          <p:cNvSpPr txBox="1">
            <a:spLocks noChangeArrowheads="1"/>
          </p:cNvSpPr>
          <p:nvPr/>
        </p:nvSpPr>
        <p:spPr bwMode="auto">
          <a:xfrm>
            <a:off x="3882389" y="3702222"/>
            <a:ext cx="1585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cs typeface="Arial" panose="020B0604020202020204" pitchFamily="34" charset="0"/>
              </a:rPr>
              <a:t>= 10 kg</a:t>
            </a:r>
          </a:p>
        </p:txBody>
      </p:sp>
      <p:sp>
        <p:nvSpPr>
          <p:cNvPr id="19" name="Text Box 91"/>
          <p:cNvSpPr txBox="1">
            <a:spLocks noChangeArrowheads="1"/>
          </p:cNvSpPr>
          <p:nvPr/>
        </p:nvSpPr>
        <p:spPr bwMode="auto">
          <a:xfrm>
            <a:off x="2217074" y="3666381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cs typeface="Arial" panose="020B0604020202020204" pitchFamily="34" charset="0"/>
              </a:rPr>
              <a:t>= 10 yến</a:t>
            </a:r>
          </a:p>
        </p:txBody>
      </p:sp>
      <p:sp>
        <p:nvSpPr>
          <p:cNvPr id="21" name="Text Box 92"/>
          <p:cNvSpPr txBox="1">
            <a:spLocks noChangeArrowheads="1"/>
          </p:cNvSpPr>
          <p:nvPr/>
        </p:nvSpPr>
        <p:spPr bwMode="auto">
          <a:xfrm>
            <a:off x="2693353" y="2984500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cs typeface="Arial" panose="020B0604020202020204" pitchFamily="34" charset="0"/>
              </a:rPr>
              <a:t>1 tạ</a:t>
            </a:r>
          </a:p>
        </p:txBody>
      </p:sp>
      <p:sp>
        <p:nvSpPr>
          <p:cNvPr id="22" name="Text Box 93"/>
          <p:cNvSpPr txBox="1">
            <a:spLocks noChangeArrowheads="1"/>
          </p:cNvSpPr>
          <p:nvPr/>
        </p:nvSpPr>
        <p:spPr bwMode="auto">
          <a:xfrm>
            <a:off x="2706052" y="2279930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rgbClr val="C00000"/>
                </a:solidFill>
                <a:cs typeface="Arial" panose="020B0604020202020204" pitchFamily="34" charset="0"/>
              </a:rPr>
              <a:t>tạ</a:t>
            </a:r>
          </a:p>
        </p:txBody>
      </p:sp>
      <p:sp>
        <p:nvSpPr>
          <p:cNvPr id="23" name="Text Box 94"/>
          <p:cNvSpPr txBox="1">
            <a:spLocks noChangeArrowheads="1"/>
          </p:cNvSpPr>
          <p:nvPr/>
        </p:nvSpPr>
        <p:spPr bwMode="auto">
          <a:xfrm>
            <a:off x="975678" y="2317750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rgbClr val="C00000"/>
                </a:solidFill>
                <a:cs typeface="Arial" panose="020B0604020202020204" pitchFamily="34" charset="0"/>
              </a:rPr>
              <a:t>tấn</a:t>
            </a:r>
          </a:p>
        </p:txBody>
      </p:sp>
      <p:sp>
        <p:nvSpPr>
          <p:cNvPr id="24" name="Text Box 95"/>
          <p:cNvSpPr txBox="1">
            <a:spLocks noChangeArrowheads="1"/>
          </p:cNvSpPr>
          <p:nvPr/>
        </p:nvSpPr>
        <p:spPr bwMode="auto">
          <a:xfrm>
            <a:off x="910590" y="2984500"/>
            <a:ext cx="1089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cs typeface="Arial" panose="020B0604020202020204" pitchFamily="34" charset="0"/>
              </a:rPr>
              <a:t>1 tấn</a:t>
            </a:r>
          </a:p>
        </p:txBody>
      </p:sp>
      <p:sp>
        <p:nvSpPr>
          <p:cNvPr id="25" name="Text Box 96"/>
          <p:cNvSpPr txBox="1">
            <a:spLocks noChangeArrowheads="1"/>
          </p:cNvSpPr>
          <p:nvPr/>
        </p:nvSpPr>
        <p:spPr bwMode="auto">
          <a:xfrm>
            <a:off x="667298" y="4010779"/>
            <a:ext cx="138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cs typeface="Arial" panose="020B0604020202020204" pitchFamily="34" charset="0"/>
              </a:rPr>
              <a:t>= 10 tạ</a:t>
            </a:r>
          </a:p>
        </p:txBody>
      </p:sp>
      <p:sp>
        <p:nvSpPr>
          <p:cNvPr id="26" name="Rectangle 119"/>
          <p:cNvSpPr>
            <a:spLocks noChangeArrowheads="1"/>
          </p:cNvSpPr>
          <p:nvPr/>
        </p:nvSpPr>
        <p:spPr bwMode="auto">
          <a:xfrm>
            <a:off x="624840" y="30495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 Box 120"/>
              <p:cNvSpPr txBox="1">
                <a:spLocks noChangeArrowheads="1"/>
              </p:cNvSpPr>
              <p:nvPr/>
            </p:nvSpPr>
            <p:spPr bwMode="auto">
              <a:xfrm>
                <a:off x="5715531" y="4291558"/>
                <a:ext cx="1788622" cy="714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u="none" smtClean="0">
                    <a:cs typeface="Arial" panose="020B0604020202020204" pitchFamily="34" charset="0"/>
                  </a:rPr>
                  <a:t>=</a:t>
                </a:r>
                <a:r>
                  <a:rPr lang="vi-VN" altLang="en-US" sz="2800" b="1" u="none">
                    <a:cs typeface="Arial" panose="020B0604020202020204" pitchFamily="34" charset="0"/>
                  </a:rPr>
                  <a:t> </a:t>
                </a:r>
                <a:r>
                  <a:rPr lang="en-US" altLang="en-US" sz="2800" b="1" u="none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u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u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 u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en-US" sz="2800" b="1" u="none" smtClean="0">
                    <a:cs typeface="Arial" panose="020B0604020202020204" pitchFamily="34" charset="0"/>
                  </a:rPr>
                  <a:t> yến</a:t>
                </a:r>
                <a:endParaRPr lang="en-US" altLang="en-US" sz="2800" b="1" u="none"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Text 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531" y="4291558"/>
                <a:ext cx="1788622" cy="714683"/>
              </a:xfrm>
              <a:prstGeom prst="rect">
                <a:avLst/>
              </a:prstGeom>
              <a:blipFill>
                <a:blip r:embed="rId2"/>
                <a:stretch>
                  <a:fillRect l="-7167" b="-85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134"/>
          <p:cNvSpPr>
            <a:spLocks noChangeArrowheads="1"/>
          </p:cNvSpPr>
          <p:nvPr/>
        </p:nvSpPr>
        <p:spPr bwMode="auto">
          <a:xfrm>
            <a:off x="624840" y="30495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 Box 83"/>
              <p:cNvSpPr txBox="1">
                <a:spLocks noChangeArrowheads="1"/>
              </p:cNvSpPr>
              <p:nvPr/>
            </p:nvSpPr>
            <p:spPr bwMode="auto">
              <a:xfrm>
                <a:off x="7528667" y="4273192"/>
                <a:ext cx="1684337" cy="714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2800" b="1" u="none">
                    <a:cs typeface="Arial" panose="020B0604020202020204" pitchFamily="34" charset="0"/>
                  </a:rPr>
                  <a:t>=</a:t>
                </a:r>
                <a:r>
                  <a:rPr lang="vi-VN" altLang="en-US" sz="2800" b="1" u="none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en-US" sz="2800" b="1" u="none" smtClean="0">
                    <a:cs typeface="Arial" panose="020B0604020202020204" pitchFamily="34" charset="0"/>
                  </a:rPr>
                  <a:t> kg</a:t>
                </a:r>
                <a:endParaRPr lang="en-US" altLang="en-US" sz="2800" b="1" u="none"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Text 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8667" y="4273192"/>
                <a:ext cx="1684337" cy="714683"/>
              </a:xfrm>
              <a:prstGeom prst="rect">
                <a:avLst/>
              </a:prstGeom>
              <a:blipFill>
                <a:blip r:embed="rId3"/>
                <a:stretch>
                  <a:fillRect l="-7246" b="-85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136"/>
          <p:cNvSpPr>
            <a:spLocks noChangeArrowheads="1"/>
          </p:cNvSpPr>
          <p:nvPr/>
        </p:nvSpPr>
        <p:spPr bwMode="auto">
          <a:xfrm>
            <a:off x="624840" y="30495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 Box 80"/>
              <p:cNvSpPr txBox="1">
                <a:spLocks noChangeArrowheads="1"/>
              </p:cNvSpPr>
              <p:nvPr/>
            </p:nvSpPr>
            <p:spPr bwMode="auto">
              <a:xfrm>
                <a:off x="9164389" y="4282375"/>
                <a:ext cx="1584325" cy="714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u="none" smtClean="0"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u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u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 u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en-US" sz="2800" b="1" u="none" smtClean="0">
                    <a:cs typeface="Arial" panose="020B0604020202020204" pitchFamily="34" charset="0"/>
                  </a:rPr>
                  <a:t> </a:t>
                </a:r>
                <a:r>
                  <a:rPr lang="en-US" altLang="en-US" sz="2800" b="1" u="none">
                    <a:cs typeface="Arial" panose="020B0604020202020204" pitchFamily="34" charset="0"/>
                  </a:rPr>
                  <a:t>hg</a:t>
                </a:r>
              </a:p>
            </p:txBody>
          </p:sp>
        </mc:Choice>
        <mc:Fallback>
          <p:sp>
            <p:nvSpPr>
              <p:cNvPr id="36" name="Text 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64389" y="4282375"/>
                <a:ext cx="1584325" cy="714683"/>
              </a:xfrm>
              <a:prstGeom prst="rect">
                <a:avLst/>
              </a:prstGeom>
              <a:blipFill>
                <a:blip r:embed="rId4"/>
                <a:stretch>
                  <a:fillRect l="-7692" b="-76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138"/>
          <p:cNvSpPr>
            <a:spLocks noChangeArrowheads="1"/>
          </p:cNvSpPr>
          <p:nvPr/>
        </p:nvSpPr>
        <p:spPr bwMode="auto">
          <a:xfrm>
            <a:off x="624840" y="30495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 Box 76"/>
              <p:cNvSpPr txBox="1">
                <a:spLocks noChangeArrowheads="1"/>
              </p:cNvSpPr>
              <p:nvPr/>
            </p:nvSpPr>
            <p:spPr bwMode="auto">
              <a:xfrm>
                <a:off x="10351708" y="3845634"/>
                <a:ext cx="1770218" cy="714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vi-VN" altLang="en-US" sz="2800" b="1" u="none" dirty="0" smtClean="0">
                    <a:cs typeface="Arial" panose="020B0604020202020204" pitchFamily="34" charset="0"/>
                  </a:rPr>
                  <a:t> </a:t>
                </a:r>
                <a:r>
                  <a:rPr lang="en-US" altLang="en-US" sz="2800" b="1" u="none" dirty="0" smtClean="0"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b="1" i="1" u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u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 u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en-US" sz="2800" b="1" u="none" dirty="0" smtClean="0">
                    <a:cs typeface="Arial" panose="020B0604020202020204" pitchFamily="34" charset="0"/>
                  </a:rPr>
                  <a:t> </a:t>
                </a:r>
                <a:r>
                  <a:rPr lang="en-US" altLang="en-US" sz="2800" b="1" u="none" dirty="0">
                    <a:cs typeface="Arial" panose="020B0604020202020204" pitchFamily="34" charset="0"/>
                  </a:rPr>
                  <a:t>dag</a:t>
                </a:r>
              </a:p>
            </p:txBody>
          </p:sp>
        </mc:Choice>
        <mc:Fallback>
          <p:sp>
            <p:nvSpPr>
              <p:cNvPr id="40" name="Text 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51708" y="3845634"/>
                <a:ext cx="1770218" cy="714683"/>
              </a:xfrm>
              <a:prstGeom prst="rect">
                <a:avLst/>
              </a:prstGeom>
              <a:blipFill>
                <a:blip r:embed="rId5"/>
                <a:stretch>
                  <a:fillRect l="-1375" b="-85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140"/>
          <p:cNvSpPr>
            <a:spLocks noChangeArrowheads="1"/>
          </p:cNvSpPr>
          <p:nvPr/>
        </p:nvSpPr>
        <p:spPr bwMode="auto">
          <a:xfrm>
            <a:off x="624840" y="31686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 Box 90"/>
              <p:cNvSpPr txBox="1">
                <a:spLocks noChangeArrowheads="1"/>
              </p:cNvSpPr>
              <p:nvPr/>
            </p:nvSpPr>
            <p:spPr bwMode="auto">
              <a:xfrm>
                <a:off x="2232872" y="4314936"/>
                <a:ext cx="1882775" cy="714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u="none" smtClean="0">
                    <a:cs typeface="Arial" panose="020B060402020202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u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u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 u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altLang="en-US" sz="2800" b="1" i="1" u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800" b="1" u="none" smtClean="0">
                    <a:cs typeface="Arial" panose="020B0604020202020204" pitchFamily="34" charset="0"/>
                  </a:rPr>
                  <a:t>tấn</a:t>
                </a:r>
                <a:endParaRPr lang="en-US" altLang="en-US" sz="2800" b="1" u="none"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4" name="Text 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2872" y="4314936"/>
                <a:ext cx="1882775" cy="714683"/>
              </a:xfrm>
              <a:prstGeom prst="rect">
                <a:avLst/>
              </a:prstGeom>
              <a:blipFill>
                <a:blip r:embed="rId6"/>
                <a:stretch>
                  <a:fillRect l="-6472" b="-85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142"/>
          <p:cNvSpPr>
            <a:spLocks noChangeArrowheads="1"/>
          </p:cNvSpPr>
          <p:nvPr/>
        </p:nvSpPr>
        <p:spPr bwMode="auto">
          <a:xfrm>
            <a:off x="624840" y="30924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 Box 89"/>
              <p:cNvSpPr txBox="1">
                <a:spLocks noChangeArrowheads="1"/>
              </p:cNvSpPr>
              <p:nvPr/>
            </p:nvSpPr>
            <p:spPr bwMode="auto">
              <a:xfrm>
                <a:off x="3932395" y="4286086"/>
                <a:ext cx="1485900" cy="714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2800" b="1" u="none">
                    <a:cs typeface="Arial" panose="020B0604020202020204" pitchFamily="34" charset="0"/>
                  </a:rPr>
                  <a:t>=</a:t>
                </a:r>
                <a:r>
                  <a:rPr lang="vi-VN" altLang="en-US" sz="2800" b="1" u="none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en-US" sz="2800" b="1" u="none">
                    <a:cs typeface="Arial" panose="020B0604020202020204" pitchFamily="34" charset="0"/>
                  </a:rPr>
                  <a:t> tạ </a:t>
                </a:r>
              </a:p>
            </p:txBody>
          </p:sp>
        </mc:Choice>
        <mc:Fallback>
          <p:sp>
            <p:nvSpPr>
              <p:cNvPr id="48" name="Text 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2395" y="4286086"/>
                <a:ext cx="1485900" cy="714683"/>
              </a:xfrm>
              <a:prstGeom prst="rect">
                <a:avLst/>
              </a:prstGeom>
              <a:blipFill>
                <a:blip r:embed="rId7"/>
                <a:stretch>
                  <a:fillRect l="-8197" b="-85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 Box 155"/>
          <p:cNvSpPr txBox="1">
            <a:spLocks noChangeArrowheads="1"/>
          </p:cNvSpPr>
          <p:nvPr/>
        </p:nvSpPr>
        <p:spPr bwMode="auto">
          <a:xfrm>
            <a:off x="2349046" y="130613"/>
            <a:ext cx="81139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none">
                <a:solidFill>
                  <a:srgbClr val="207A28"/>
                </a:solidFill>
                <a:cs typeface="Arial" panose="020B0604020202020204" pitchFamily="34" charset="0"/>
              </a:rPr>
              <a:t>1. </a:t>
            </a:r>
            <a:r>
              <a:rPr lang="en-US" altLang="en-US" sz="3600" b="1" u="none" smtClean="0">
                <a:solidFill>
                  <a:srgbClr val="207A28"/>
                </a:solidFill>
                <a:cs typeface="Arial" panose="020B0604020202020204" pitchFamily="34" charset="0"/>
              </a:rPr>
              <a:t>a) </a:t>
            </a:r>
            <a:r>
              <a:rPr lang="en-US" altLang="en-US" sz="3600" b="1" u="none">
                <a:solidFill>
                  <a:srgbClr val="2E8135"/>
                </a:solidFill>
                <a:cs typeface="Arial" panose="020B0604020202020204" pitchFamily="34" charset="0"/>
              </a:rPr>
              <a:t>Viết</a:t>
            </a:r>
            <a:r>
              <a:rPr lang="en-US" altLang="en-US" sz="3600" b="1" u="none">
                <a:solidFill>
                  <a:srgbClr val="207A28"/>
                </a:solidFill>
                <a:cs typeface="Arial" panose="020B0604020202020204" pitchFamily="34" charset="0"/>
              </a:rPr>
              <a:t> cho đầy đủ bảng đơn vị đo </a:t>
            </a:r>
            <a:r>
              <a:rPr lang="en-US" altLang="en-US" sz="3600" b="1" u="none" smtClean="0">
                <a:solidFill>
                  <a:srgbClr val="207A28"/>
                </a:solidFill>
                <a:cs typeface="Arial" panose="020B0604020202020204" pitchFamily="34" charset="0"/>
              </a:rPr>
              <a:t>         khối </a:t>
            </a:r>
            <a:r>
              <a:rPr lang="en-US" altLang="en-US" sz="3600" b="1" u="none">
                <a:solidFill>
                  <a:srgbClr val="207A28"/>
                </a:solidFill>
                <a:cs typeface="Arial" panose="020B0604020202020204" pitchFamily="34" charset="0"/>
              </a:rPr>
              <a:t>lượng sau:</a:t>
            </a:r>
          </a:p>
        </p:txBody>
      </p:sp>
      <p:sp>
        <p:nvSpPr>
          <p:cNvPr id="51" name="Text Box 167"/>
          <p:cNvSpPr txBox="1">
            <a:spLocks noChangeArrowheads="1"/>
          </p:cNvSpPr>
          <p:nvPr/>
        </p:nvSpPr>
        <p:spPr bwMode="auto">
          <a:xfrm>
            <a:off x="1247140" y="5043269"/>
            <a:ext cx="11534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none">
                <a:solidFill>
                  <a:srgbClr val="207A2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u="none" smtClean="0">
                <a:solidFill>
                  <a:srgbClr val="2E8135"/>
                </a:solidFill>
                <a:cs typeface="Arial" panose="020B0604020202020204" pitchFamily="34" charset="0"/>
              </a:rPr>
              <a:t>b) </a:t>
            </a:r>
            <a:r>
              <a:rPr lang="en-US" altLang="en-US" sz="3600" b="1" u="none">
                <a:solidFill>
                  <a:srgbClr val="2E8135"/>
                </a:solidFill>
                <a:cs typeface="Arial" panose="020B0604020202020204" pitchFamily="34" charset="0"/>
              </a:rPr>
              <a:t>Nhận xét hai đơn vị đo khối lượng liền nhau:       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194"/>
              <p:cNvSpPr>
                <a:spLocks noChangeArrowheads="1"/>
              </p:cNvSpPr>
              <p:nvPr/>
            </p:nvSpPr>
            <p:spPr bwMode="auto">
              <a:xfrm>
                <a:off x="2718050" y="6056531"/>
                <a:ext cx="6934200" cy="739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u="none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- Đơn vị </a:t>
                </a:r>
                <a:r>
                  <a:rPr lang="en-US" altLang="en-US" sz="2800" b="1" u="none">
                    <a:solidFill>
                      <a:srgbClr val="FF0000"/>
                    </a:solidFill>
                    <a:cs typeface="Arial" panose="020B0604020202020204" pitchFamily="34" charset="0"/>
                  </a:rPr>
                  <a:t>bé </a:t>
                </a:r>
                <a:r>
                  <a:rPr lang="en-US" altLang="en-US" sz="2800" b="1" u="none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bằng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en-US" sz="2800" b="1" u="none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 đơn </a:t>
                </a:r>
                <a:r>
                  <a:rPr lang="en-US" altLang="en-US" sz="2800" b="1" u="none">
                    <a:solidFill>
                      <a:srgbClr val="FF0000"/>
                    </a:solidFill>
                    <a:cs typeface="Arial" panose="020B0604020202020204" pitchFamily="34" charset="0"/>
                  </a:rPr>
                  <a:t>vị lớn.</a:t>
                </a:r>
              </a:p>
            </p:txBody>
          </p:sp>
        </mc:Choice>
        <mc:Fallback>
          <p:sp>
            <p:nvSpPr>
              <p:cNvPr id="54" name="Rectangle 1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8050" y="6056531"/>
                <a:ext cx="6934200" cy="739754"/>
              </a:xfrm>
              <a:prstGeom prst="rect">
                <a:avLst/>
              </a:prstGeom>
              <a:blipFill>
                <a:blip r:embed="rId8"/>
                <a:stretch>
                  <a:fillRect l="-1847" b="-49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 Box 196"/>
          <p:cNvSpPr txBox="1">
            <a:spLocks noChangeArrowheads="1"/>
          </p:cNvSpPr>
          <p:nvPr/>
        </p:nvSpPr>
        <p:spPr bwMode="auto">
          <a:xfrm>
            <a:off x="5549399" y="1744975"/>
            <a:ext cx="2476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chemeClr val="bg1"/>
                </a:solidFill>
                <a:cs typeface="Arial" panose="020B0604020202020204" pitchFamily="34" charset="0"/>
              </a:rPr>
              <a:t>Ki-lô-gam</a:t>
            </a:r>
          </a:p>
        </p:txBody>
      </p:sp>
      <p:sp>
        <p:nvSpPr>
          <p:cNvPr id="56" name="Text Box 197"/>
          <p:cNvSpPr txBox="1">
            <a:spLocks noChangeArrowheads="1"/>
          </p:cNvSpPr>
          <p:nvPr/>
        </p:nvSpPr>
        <p:spPr bwMode="auto">
          <a:xfrm>
            <a:off x="931361" y="1725240"/>
            <a:ext cx="4060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chemeClr val="bg1"/>
                </a:solidFill>
                <a:cs typeface="Arial" panose="020B0604020202020204" pitchFamily="34" charset="0"/>
              </a:rPr>
              <a:t>Lớn hơn ki-lô-gam</a:t>
            </a:r>
          </a:p>
        </p:txBody>
      </p:sp>
      <p:sp>
        <p:nvSpPr>
          <p:cNvPr id="57" name="Text Box 198"/>
          <p:cNvSpPr txBox="1">
            <a:spLocks noChangeArrowheads="1"/>
          </p:cNvSpPr>
          <p:nvPr/>
        </p:nvSpPr>
        <p:spPr bwMode="auto">
          <a:xfrm>
            <a:off x="8336732" y="1725845"/>
            <a:ext cx="366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chemeClr val="bg1"/>
                </a:solidFill>
                <a:cs typeface="Arial" panose="020B0604020202020204" pitchFamily="34" charset="0"/>
              </a:rPr>
              <a:t>Nhỏ hơn ki-lô-gam</a:t>
            </a:r>
          </a:p>
        </p:txBody>
      </p:sp>
      <p:sp>
        <p:nvSpPr>
          <p:cNvPr id="58" name="Text Box 207"/>
          <p:cNvSpPr txBox="1">
            <a:spLocks noChangeArrowheads="1"/>
          </p:cNvSpPr>
          <p:nvPr/>
        </p:nvSpPr>
        <p:spPr bwMode="auto">
          <a:xfrm>
            <a:off x="2706052" y="5669975"/>
            <a:ext cx="82216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rgbClr val="FF0000"/>
                </a:solidFill>
                <a:cs typeface="Arial" panose="020B0604020202020204" pitchFamily="34" charset="0"/>
              </a:rPr>
              <a:t>- Đơn vị lớn gấp 10 lần đơn vị bé.</a:t>
            </a:r>
            <a:endParaRPr lang="en-US" altLang="en-US" sz="28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531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9" grpId="0"/>
      <p:bldP spid="32" grpId="0"/>
      <p:bldP spid="36" grpId="0"/>
      <p:bldP spid="40" grpId="0"/>
      <p:bldP spid="44" grpId="0"/>
      <p:bldP spid="48" grpId="0"/>
      <p:bldP spid="50" grpId="0"/>
      <p:bldP spid="51" grpId="0"/>
      <p:bldP spid="54" grpId="0"/>
      <p:bldP spid="55" grpId="0"/>
      <p:bldP spid="56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0506" y="847150"/>
            <a:ext cx="11703844" cy="31890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06399" y="927676"/>
            <a:ext cx="422275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 dirty="0" smtClean="0">
                <a:cs typeface="Arial" panose="020B0604020202020204" pitchFamily="34" charset="0"/>
              </a:rPr>
              <a:t>a</a:t>
            </a:r>
            <a:r>
              <a:rPr lang="en-US" altLang="en-US" sz="2800" b="1" u="none" dirty="0">
                <a:cs typeface="Arial" panose="020B0604020202020204" pitchFamily="34" charset="0"/>
              </a:rPr>
              <a:t>) 18 </a:t>
            </a:r>
            <a:r>
              <a:rPr lang="en-US" altLang="en-US" sz="2800" b="1" u="none" dirty="0" err="1">
                <a:cs typeface="Arial" panose="020B0604020202020204" pitchFamily="34" charset="0"/>
              </a:rPr>
              <a:t>yến</a:t>
            </a:r>
            <a:r>
              <a:rPr lang="en-US" altLang="en-US" sz="2800" b="1" u="none" dirty="0">
                <a:cs typeface="Arial" panose="020B0604020202020204" pitchFamily="34" charset="0"/>
              </a:rPr>
              <a:t> = </a:t>
            </a:r>
            <a:r>
              <a:rPr lang="en-US" altLang="en-US" sz="2800" b="1" i="1" u="none" dirty="0">
                <a:cs typeface="Arial" panose="020B0604020202020204" pitchFamily="34" charset="0"/>
              </a:rPr>
              <a:t>...  </a:t>
            </a:r>
            <a:r>
              <a:rPr lang="en-US" altLang="en-US" sz="2800" b="1" u="none" dirty="0">
                <a:cs typeface="Arial" panose="020B0604020202020204" pitchFamily="34" charset="0"/>
              </a:rPr>
              <a:t>    </a:t>
            </a:r>
            <a:r>
              <a:rPr lang="en-US" altLang="en-US" sz="2800" b="1" u="none" dirty="0" smtClean="0">
                <a:cs typeface="Arial" panose="020B0604020202020204" pitchFamily="34" charset="0"/>
              </a:rPr>
              <a:t>kg</a:t>
            </a:r>
            <a:endParaRPr lang="en-US" altLang="en-US" sz="2800" b="1" u="none" dirty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 dirty="0">
                <a:cs typeface="Arial" panose="020B0604020202020204" pitchFamily="34" charset="0"/>
              </a:rPr>
              <a:t>    200 </a:t>
            </a:r>
            <a:r>
              <a:rPr lang="en-US" altLang="en-US" sz="2800" b="1" u="none" dirty="0" err="1">
                <a:cs typeface="Arial" panose="020B0604020202020204" pitchFamily="34" charset="0"/>
              </a:rPr>
              <a:t>tạ</a:t>
            </a:r>
            <a:r>
              <a:rPr lang="en-US" altLang="en-US" sz="2800" b="1" u="none" dirty="0">
                <a:cs typeface="Arial" panose="020B0604020202020204" pitchFamily="34" charset="0"/>
              </a:rPr>
              <a:t> = ...        </a:t>
            </a:r>
            <a:r>
              <a:rPr lang="vi-VN" altLang="en-US" sz="2800" b="1" u="none" dirty="0">
                <a:cs typeface="Arial" panose="020B0604020202020204" pitchFamily="34" charset="0"/>
              </a:rPr>
              <a:t>  </a:t>
            </a:r>
            <a:r>
              <a:rPr lang="en-US" altLang="en-US" sz="2800" b="1" u="none" dirty="0" smtClean="0">
                <a:cs typeface="Arial" panose="020B0604020202020204" pitchFamily="34" charset="0"/>
              </a:rPr>
              <a:t>kg</a:t>
            </a:r>
            <a:endParaRPr lang="en-US" altLang="en-US" sz="2800" b="1" u="none" dirty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 dirty="0">
                <a:cs typeface="Arial" panose="020B0604020202020204" pitchFamily="34" charset="0"/>
              </a:rPr>
              <a:t>    35 </a:t>
            </a:r>
            <a:r>
              <a:rPr lang="en-US" altLang="en-US" sz="2800" b="1" u="none" dirty="0" err="1">
                <a:cs typeface="Arial" panose="020B0604020202020204" pitchFamily="34" charset="0"/>
              </a:rPr>
              <a:t>tấn</a:t>
            </a:r>
            <a:r>
              <a:rPr lang="en-US" altLang="en-US" sz="2800" b="1" u="none" dirty="0">
                <a:cs typeface="Arial" panose="020B0604020202020204" pitchFamily="34" charset="0"/>
              </a:rPr>
              <a:t> = ...        </a:t>
            </a:r>
            <a:r>
              <a:rPr lang="vi-VN" altLang="en-US" sz="2800" b="1" u="none" dirty="0">
                <a:cs typeface="Arial" panose="020B0604020202020204" pitchFamily="34" charset="0"/>
              </a:rPr>
              <a:t>  </a:t>
            </a:r>
            <a:r>
              <a:rPr lang="en-US" altLang="en-US" sz="2800" b="1" u="none" dirty="0" smtClean="0">
                <a:cs typeface="Arial" panose="020B0604020202020204" pitchFamily="34" charset="0"/>
              </a:rPr>
              <a:t>kg</a:t>
            </a:r>
            <a:endParaRPr lang="en-US" altLang="en-US" sz="2800" b="1" u="none" dirty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 dirty="0">
                <a:cs typeface="Arial" panose="020B0604020202020204" pitchFamily="34" charset="0"/>
              </a:rPr>
              <a:t>c)  2 kg 326 g = ...      </a:t>
            </a:r>
            <a:r>
              <a:rPr lang="vi-VN" altLang="en-US" sz="2800" b="1" u="none" dirty="0">
                <a:cs typeface="Arial" panose="020B0604020202020204" pitchFamily="34" charset="0"/>
              </a:rPr>
              <a:t> </a:t>
            </a:r>
            <a:r>
              <a:rPr lang="en-US" altLang="en-US" sz="2800" b="1" u="none" dirty="0" smtClean="0">
                <a:cs typeface="Arial" panose="020B0604020202020204" pitchFamily="34" charset="0"/>
              </a:rPr>
              <a:t>g</a:t>
            </a:r>
            <a:endParaRPr lang="en-US" altLang="en-US" sz="2800" b="1" u="none" dirty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 dirty="0">
                <a:cs typeface="Arial" panose="020B0604020202020204" pitchFamily="34" charset="0"/>
              </a:rPr>
              <a:t>     6kg 3g = ....      </a:t>
            </a:r>
            <a:r>
              <a:rPr lang="vi-VN" altLang="en-US" sz="2800" b="1" u="none" dirty="0">
                <a:cs typeface="Arial" panose="020B0604020202020204" pitchFamily="34" charset="0"/>
              </a:rPr>
              <a:t>  </a:t>
            </a:r>
            <a:r>
              <a:rPr lang="en-US" altLang="en-US" sz="2800" b="1" u="none" dirty="0">
                <a:cs typeface="Arial" panose="020B0604020202020204" pitchFamily="34" charset="0"/>
              </a:rPr>
              <a:t>g	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772150" y="1111250"/>
            <a:ext cx="5349875" cy="297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 u="none" dirty="0">
                <a:cs typeface="Arial" panose="020B0604020202020204" pitchFamily="34" charset="0"/>
              </a:rPr>
              <a:t> b)   430 kg = ...    </a:t>
            </a:r>
            <a:r>
              <a:rPr lang="en-US" altLang="en-US" sz="2800" b="1" u="none" dirty="0" err="1">
                <a:cs typeface="Arial" panose="020B0604020202020204" pitchFamily="34" charset="0"/>
              </a:rPr>
              <a:t>yến</a:t>
            </a:r>
            <a:endParaRPr lang="en-US" altLang="en-US" sz="2800" b="1" u="none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u="none" dirty="0">
                <a:cs typeface="Arial" panose="020B0604020202020204" pitchFamily="34" charset="0"/>
              </a:rPr>
              <a:t>      2500 kg = ...    </a:t>
            </a:r>
            <a:r>
              <a:rPr lang="en-US" altLang="en-US" sz="2800" b="1" u="none" dirty="0" err="1">
                <a:cs typeface="Arial" panose="020B0604020202020204" pitchFamily="34" charset="0"/>
              </a:rPr>
              <a:t>tạ</a:t>
            </a:r>
            <a:endParaRPr lang="en-US" altLang="en-US" sz="2800" b="1" u="none" dirty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 dirty="0">
                <a:cs typeface="Arial" panose="020B0604020202020204" pitchFamily="34" charset="0"/>
              </a:rPr>
              <a:t>      16000 kg = ...   </a:t>
            </a:r>
            <a:r>
              <a:rPr lang="en-US" altLang="en-US" sz="2800" b="1" u="none" dirty="0" err="1">
                <a:cs typeface="Arial" panose="020B0604020202020204" pitchFamily="34" charset="0"/>
              </a:rPr>
              <a:t>tấn</a:t>
            </a:r>
            <a:endParaRPr lang="en-US" altLang="en-US" sz="2800" b="1" u="none" dirty="0"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 dirty="0">
                <a:cs typeface="Arial" panose="020B0604020202020204" pitchFamily="34" charset="0"/>
              </a:rPr>
              <a:t> d)  4008 g = </a:t>
            </a:r>
            <a:r>
              <a:rPr lang="en-US" altLang="en-US" sz="2800" b="1" u="none" dirty="0" smtClean="0">
                <a:cs typeface="Arial" panose="020B0604020202020204" pitchFamily="34" charset="0"/>
              </a:rPr>
              <a:t>... kg ...  </a:t>
            </a:r>
            <a:r>
              <a:rPr lang="en-US" altLang="en-US" sz="2800" b="1" u="none" dirty="0">
                <a:cs typeface="Arial" panose="020B0604020202020204" pitchFamily="34" charset="0"/>
              </a:rPr>
              <a:t>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 dirty="0">
                <a:cs typeface="Arial" panose="020B0604020202020204" pitchFamily="34" charset="0"/>
              </a:rPr>
              <a:t>      9050 kg = </a:t>
            </a:r>
            <a:r>
              <a:rPr lang="en-US" altLang="en-US" sz="2800" b="1" u="none" dirty="0" smtClean="0">
                <a:cs typeface="Arial" panose="020B0604020202020204" pitchFamily="34" charset="0"/>
              </a:rPr>
              <a:t>... </a:t>
            </a:r>
            <a:r>
              <a:rPr lang="en-US" altLang="en-US" sz="2800" b="1" u="none" dirty="0" err="1" smtClean="0">
                <a:cs typeface="Arial" panose="020B0604020202020204" pitchFamily="34" charset="0"/>
              </a:rPr>
              <a:t>tấn</a:t>
            </a:r>
            <a:r>
              <a:rPr lang="en-US" altLang="en-US" sz="2800" b="1" u="none" dirty="0" smtClean="0">
                <a:cs typeface="Arial" panose="020B0604020202020204" pitchFamily="34" charset="0"/>
              </a:rPr>
              <a:t>  ...  kg</a:t>
            </a:r>
            <a:endParaRPr lang="en-US" altLang="en-US" sz="2800" b="1" u="none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800" b="1" u="none" dirty="0">
              <a:cs typeface="Arial" panose="020B0604020202020204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246311" y="908626"/>
            <a:ext cx="8921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none" dirty="0">
                <a:solidFill>
                  <a:srgbClr val="C00000"/>
                </a:solidFill>
                <a:cs typeface="Arial" panose="020B0604020202020204" pitchFamily="34" charset="0"/>
              </a:rPr>
              <a:t> 180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246311" y="1575435"/>
            <a:ext cx="1650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none" dirty="0">
                <a:solidFill>
                  <a:srgbClr val="C00000"/>
                </a:solidFill>
                <a:cs typeface="Arial" panose="020B0604020202020204" pitchFamily="34" charset="0"/>
              </a:rPr>
              <a:t>20000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8008143" y="1106487"/>
            <a:ext cx="7246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none" dirty="0">
                <a:solidFill>
                  <a:srgbClr val="C00000"/>
                </a:solidFill>
                <a:cs typeface="Arial" panose="020B0604020202020204" pitchFamily="34" charset="0"/>
              </a:rPr>
              <a:t>43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8008142" y="1605894"/>
            <a:ext cx="6246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none" dirty="0">
                <a:solidFill>
                  <a:srgbClr val="C00000"/>
                </a:solidFill>
                <a:cs typeface="Arial" panose="020B0604020202020204" pitchFamily="34" charset="0"/>
              </a:rPr>
              <a:t>25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8186737" y="2242483"/>
            <a:ext cx="912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none" dirty="0">
                <a:solidFill>
                  <a:srgbClr val="C00000"/>
                </a:solidFill>
                <a:cs typeface="Arial" panose="020B0604020202020204" pitchFamily="34" charset="0"/>
              </a:rPr>
              <a:t>16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8899524" y="2855259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none" dirty="0">
                <a:solidFill>
                  <a:srgbClr val="C00000"/>
                </a:solidFill>
                <a:cs typeface="Arial" panose="020B0604020202020204" pitchFamily="34" charset="0"/>
              </a:rPr>
              <a:t>8 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2349305" y="2207240"/>
            <a:ext cx="18289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none" dirty="0">
                <a:solidFill>
                  <a:srgbClr val="C00000"/>
                </a:solidFill>
                <a:cs typeface="Arial" panose="020B0604020202020204" pitchFamily="34" charset="0"/>
              </a:rPr>
              <a:t>35000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3024554" y="2839998"/>
            <a:ext cx="12569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none" dirty="0">
                <a:solidFill>
                  <a:srgbClr val="C00000"/>
                </a:solidFill>
                <a:cs typeface="Arial" panose="020B0604020202020204" pitchFamily="34" charset="0"/>
              </a:rPr>
              <a:t>2326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2574387" y="3460204"/>
            <a:ext cx="1456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none" dirty="0">
                <a:solidFill>
                  <a:srgbClr val="C00000"/>
                </a:solidFill>
                <a:cs typeface="Arial" panose="020B0604020202020204" pitchFamily="34" charset="0"/>
              </a:rPr>
              <a:t>6003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9098755" y="3541424"/>
            <a:ext cx="6220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u="none" dirty="0">
                <a:solidFill>
                  <a:srgbClr val="C00000"/>
                </a:solidFill>
                <a:cs typeface="Arial" panose="020B0604020202020204" pitchFamily="34" charset="0"/>
              </a:rPr>
              <a:t>50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8008142" y="2888692"/>
            <a:ext cx="395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none" dirty="0">
                <a:solidFill>
                  <a:srgbClr val="C00000"/>
                </a:solidFill>
                <a:cs typeface="Arial" panose="020B0604020202020204" pitchFamily="34" charset="0"/>
              </a:rPr>
              <a:t>4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85750" y="5364419"/>
            <a:ext cx="11582400" cy="138499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none" smtClean="0">
                <a:solidFill>
                  <a:srgbClr val="FF0000"/>
                </a:solidFill>
                <a:cs typeface="Arial" panose="020B0604020202020204" pitchFamily="34" charset="0"/>
              </a:rPr>
              <a:t>                                                          </a:t>
            </a:r>
            <a:r>
              <a:rPr lang="en-US" altLang="en-US" sz="2800" b="1" u="none" smtClean="0">
                <a:cs typeface="Arial" panose="020B0604020202020204" pitchFamily="34" charset="0"/>
              </a:rPr>
              <a:t>Dự</a:t>
            </a:r>
            <a:r>
              <a:rPr lang="vi-VN" altLang="en-US" sz="2800" b="1" u="none" smtClean="0">
                <a:cs typeface="Arial" panose="020B0604020202020204" pitchFamily="34" charset="0"/>
              </a:rPr>
              <a:t>a </a:t>
            </a:r>
            <a:r>
              <a:rPr lang="vi-VN" altLang="en-US" sz="2800" b="1" u="none">
                <a:cs typeface="Arial" panose="020B0604020202020204" pitchFamily="34" charset="0"/>
              </a:rPr>
              <a:t>vào mối quan hệ </a:t>
            </a:r>
            <a:r>
              <a:rPr lang="en-US" altLang="en-US" sz="2800" b="1" u="none" smtClean="0">
                <a:cs typeface="Arial" panose="020B0604020202020204" pitchFamily="34" charset="0"/>
              </a:rPr>
              <a:t>của </a:t>
            </a:r>
            <a:r>
              <a:rPr lang="vi-VN" altLang="en-US" sz="2800" b="1" u="none" smtClean="0">
                <a:cs typeface="Arial" panose="020B0604020202020204" pitchFamily="34" charset="0"/>
              </a:rPr>
              <a:t>các </a:t>
            </a:r>
            <a:r>
              <a:rPr lang="vi-VN" altLang="en-US" sz="2800" b="1" u="none">
                <a:cs typeface="Arial" panose="020B0604020202020204" pitchFamily="34" charset="0"/>
              </a:rPr>
              <a:t>đơn vị đo </a:t>
            </a:r>
            <a:r>
              <a:rPr lang="vi-VN" altLang="en-US" sz="2800" b="1" u="none" smtClean="0">
                <a:cs typeface="Arial" panose="020B0604020202020204" pitchFamily="34" charset="0"/>
              </a:rPr>
              <a:t>khối </a:t>
            </a:r>
            <a:r>
              <a:rPr lang="vi-VN" altLang="en-US" sz="2800" b="1" u="none">
                <a:cs typeface="Arial" panose="020B0604020202020204" pitchFamily="34" charset="0"/>
              </a:rPr>
              <a:t>lượng, chúng ta có thể chuyển đổi các số đo có hai tên đơn vị đo sang các số đo có một đơn vị đo và ngược lại.</a:t>
            </a:r>
            <a:endParaRPr lang="en-US" altLang="en-US" sz="2800" b="1" u="none">
              <a:cs typeface="Arial" panose="020B0604020202020204" pitchFamily="34" charset="0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8100387" y="3525281"/>
            <a:ext cx="495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rgbClr val="C000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33527" y="5364419"/>
            <a:ext cx="52794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u="none" dirty="0">
                <a:solidFill>
                  <a:srgbClr val="C00000"/>
                </a:solidFill>
                <a:cs typeface="Arial" panose="020B0604020202020204" pitchFamily="34" charset="0"/>
              </a:rPr>
              <a:t>Hãy nêu cách đổi của ý c, </a:t>
            </a:r>
            <a:r>
              <a:rPr lang="vi-VN" altLang="en-US" sz="2800" b="1" u="none" dirty="0" smtClean="0">
                <a:solidFill>
                  <a:srgbClr val="C00000"/>
                </a:solidFill>
                <a:cs typeface="Arial" panose="020B0604020202020204" pitchFamily="34" charset="0"/>
              </a:rPr>
              <a:t>d</a:t>
            </a:r>
            <a:r>
              <a:rPr lang="en-US" altLang="en-US" sz="2800" b="1" u="none" dirty="0" smtClean="0">
                <a:solidFill>
                  <a:srgbClr val="C00000"/>
                </a:solidFill>
                <a:cs typeface="Arial" panose="020B0604020202020204" pitchFamily="34" charset="0"/>
              </a:rPr>
              <a:t>:</a:t>
            </a:r>
            <a:endParaRPr lang="en-US" altLang="en-US" sz="2800" b="1" u="none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8463" y="152182"/>
            <a:ext cx="8536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025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600" b="1" dirty="0">
                <a:solidFill>
                  <a:srgbClr val="025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altLang="en-US" sz="3600" b="1" dirty="0" err="1">
                <a:solidFill>
                  <a:srgbClr val="025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3600" b="1" dirty="0">
                <a:solidFill>
                  <a:srgbClr val="025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25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600" b="1" dirty="0">
                <a:solidFill>
                  <a:srgbClr val="025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25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en-US" sz="3600" b="1" dirty="0">
                <a:solidFill>
                  <a:srgbClr val="025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25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3600" b="1" dirty="0">
                <a:solidFill>
                  <a:srgbClr val="025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25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3600" b="1" dirty="0">
                <a:solidFill>
                  <a:srgbClr val="025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25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altLang="en-US" sz="3600" b="1" dirty="0">
                <a:solidFill>
                  <a:srgbClr val="025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25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endParaRPr lang="en-US" altLang="en-US" sz="3600" b="1" dirty="0">
              <a:solidFill>
                <a:srgbClr val="025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>
                <a:spLocks noChangeArrowheads="1"/>
              </p:cNvSpPr>
              <p:nvPr/>
            </p:nvSpPr>
            <p:spPr bwMode="auto">
              <a:xfrm>
                <a:off x="285750" y="4166178"/>
                <a:ext cx="11582400" cy="114557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u="none" smtClean="0">
                    <a:solidFill>
                      <a:schemeClr val="accent6">
                        <a:lumMod val="50000"/>
                      </a:schemeClr>
                    </a:solidFill>
                    <a:cs typeface="Arial" panose="020B0604020202020204" pitchFamily="34" charset="0"/>
                  </a:rPr>
                  <a:t>                                                              </a:t>
                </a:r>
                <a:r>
                  <a:rPr lang="en-US" altLang="en-US" sz="2800" b="1" u="none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Hai đơn vị đo khối lượng liền nhau, đơn vị lớn gấp 10 lần đơn vị bé, đơn vị bé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en-US" sz="2800" b="1" u="none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 đơn vị lớn</a:t>
                </a:r>
                <a:endParaRPr lang="en-US" altLang="en-US" sz="2800" b="1" u="none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750" y="4166178"/>
                <a:ext cx="11582400" cy="1145570"/>
              </a:xfrm>
              <a:prstGeom prst="rect">
                <a:avLst/>
              </a:prstGeom>
              <a:blipFill>
                <a:blip r:embed="rId2"/>
                <a:stretch>
                  <a:fillRect l="-1052" t="-4737" r="-263" b="-421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9468" y="4138283"/>
            <a:ext cx="54726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u="none" dirty="0">
                <a:solidFill>
                  <a:srgbClr val="C00000"/>
                </a:solidFill>
                <a:cs typeface="Arial" panose="020B0604020202020204" pitchFamily="34" charset="0"/>
              </a:rPr>
              <a:t>Hãy nêu cách đổi của ý </a:t>
            </a:r>
            <a:r>
              <a:rPr lang="vi-VN" altLang="en-US" sz="2800" b="1" u="none" dirty="0" smtClean="0">
                <a:solidFill>
                  <a:srgbClr val="C00000"/>
                </a:solidFill>
                <a:cs typeface="Arial" panose="020B0604020202020204" pitchFamily="34" charset="0"/>
              </a:rPr>
              <a:t>a</a:t>
            </a:r>
            <a:r>
              <a:rPr lang="en-US" altLang="en-US" sz="2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và</a:t>
            </a:r>
            <a:r>
              <a:rPr lang="vi-VN" altLang="en-US" sz="2800" b="1" u="none" dirty="0" smtClean="0">
                <a:solidFill>
                  <a:srgbClr val="C00000"/>
                </a:solidFill>
                <a:cs typeface="Arial" panose="020B0604020202020204" pitchFamily="34" charset="0"/>
              </a:rPr>
              <a:t> b</a:t>
            </a:r>
            <a:r>
              <a:rPr lang="en-US" altLang="en-US" sz="2800" b="1" u="none" dirty="0" smtClean="0">
                <a:solidFill>
                  <a:srgbClr val="C00000"/>
                </a:solidFill>
                <a:cs typeface="Arial" panose="020B0604020202020204" pitchFamily="34" charset="0"/>
              </a:rPr>
              <a:t>:</a:t>
            </a:r>
            <a:endParaRPr lang="en-US" altLang="en-US" sz="2800" b="1" u="none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047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4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 animBg="1"/>
      <p:bldP spid="19" grpId="0"/>
      <p:bldP spid="2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2514599" y="152182"/>
            <a:ext cx="8795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025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600" b="1" dirty="0">
                <a:solidFill>
                  <a:srgbClr val="025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altLang="en-US" sz="3600" b="1" dirty="0" err="1">
                <a:solidFill>
                  <a:srgbClr val="025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3600" b="1" dirty="0">
                <a:solidFill>
                  <a:srgbClr val="025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25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600" b="1" dirty="0">
                <a:solidFill>
                  <a:srgbClr val="025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25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en-US" sz="3600" b="1" dirty="0">
                <a:solidFill>
                  <a:srgbClr val="025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25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3600" b="1" dirty="0">
                <a:solidFill>
                  <a:srgbClr val="025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25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3600" b="1" dirty="0">
                <a:solidFill>
                  <a:srgbClr val="025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25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altLang="en-US" sz="3600" b="1" dirty="0">
                <a:solidFill>
                  <a:srgbClr val="025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0252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endParaRPr lang="en-US" altLang="en-US" sz="3600" b="1" dirty="0">
              <a:solidFill>
                <a:srgbClr val="0252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240" y="1365648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a) 18 yến = …   kg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77894"/>
              </p:ext>
            </p:extLst>
          </p:nvPr>
        </p:nvGraphicFramePr>
        <p:xfrm>
          <a:off x="5975609" y="1186807"/>
          <a:ext cx="4483100" cy="979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775">
                  <a:extLst>
                    <a:ext uri="{9D8B030D-6E8A-4147-A177-3AD203B41FA5}">
                      <a16:colId xmlns:a16="http://schemas.microsoft.com/office/drawing/2014/main" val="351191715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16253492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3284966096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1910974948"/>
                    </a:ext>
                  </a:extLst>
                </a:gridCol>
              </a:tblGrid>
              <a:tr h="46165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yến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611510"/>
                  </a:ext>
                </a:extLst>
              </a:tr>
              <a:tr h="461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38000"/>
                  </a:ext>
                </a:extLst>
              </a:tr>
            </a:tbl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8570794" y="1649416"/>
            <a:ext cx="30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81712" y="1627258"/>
            <a:ext cx="30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687172" y="1650082"/>
            <a:ext cx="30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3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784209" y="1352000"/>
            <a:ext cx="921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endParaRPr lang="en-US" sz="2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907240" y="2784144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b) 430kg =  …  yến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529280"/>
              </p:ext>
            </p:extLst>
          </p:nvPr>
        </p:nvGraphicFramePr>
        <p:xfrm>
          <a:off x="5975609" y="2532501"/>
          <a:ext cx="4483100" cy="979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775">
                  <a:extLst>
                    <a:ext uri="{9D8B030D-6E8A-4147-A177-3AD203B41FA5}">
                      <a16:colId xmlns:a16="http://schemas.microsoft.com/office/drawing/2014/main" val="351191715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16253492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3284966096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1910974948"/>
                    </a:ext>
                  </a:extLst>
                </a:gridCol>
              </a:tblGrid>
              <a:tr h="46165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yến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611510"/>
                  </a:ext>
                </a:extLst>
              </a:tr>
              <a:tr h="461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38000"/>
                  </a:ext>
                </a:extLst>
              </a:tr>
            </a:tbl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9673523" y="2982128"/>
            <a:ext cx="30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3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581703" y="2982128"/>
            <a:ext cx="30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500791" y="2995776"/>
            <a:ext cx="30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784208" y="2751295"/>
            <a:ext cx="933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907240" y="3908181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) 2kg 326g =   …   g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275126"/>
              </p:ext>
            </p:extLst>
          </p:nvPr>
        </p:nvGraphicFramePr>
        <p:xfrm>
          <a:off x="5975609" y="3878195"/>
          <a:ext cx="4483100" cy="979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775">
                  <a:extLst>
                    <a:ext uri="{9D8B030D-6E8A-4147-A177-3AD203B41FA5}">
                      <a16:colId xmlns:a16="http://schemas.microsoft.com/office/drawing/2014/main" val="351191715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16253492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3284966096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1910974948"/>
                    </a:ext>
                  </a:extLst>
                </a:gridCol>
              </a:tblGrid>
              <a:tr h="46165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dag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611510"/>
                  </a:ext>
                </a:extLst>
              </a:tr>
              <a:tr h="461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38000"/>
                  </a:ext>
                </a:extLst>
              </a:tr>
            </a:tbl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9687172" y="4340704"/>
            <a:ext cx="30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606259" y="4306967"/>
            <a:ext cx="30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481711" y="4303746"/>
            <a:ext cx="30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359880" y="4303746"/>
            <a:ext cx="46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200355" y="3875411"/>
            <a:ext cx="1090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2326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907240" y="5190160"/>
            <a:ext cx="3860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d) 4008g = … kg … 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542168"/>
              </p:ext>
            </p:extLst>
          </p:nvPr>
        </p:nvGraphicFramePr>
        <p:xfrm>
          <a:off x="5975609" y="5126991"/>
          <a:ext cx="4483100" cy="979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775">
                  <a:extLst>
                    <a:ext uri="{9D8B030D-6E8A-4147-A177-3AD203B41FA5}">
                      <a16:colId xmlns:a16="http://schemas.microsoft.com/office/drawing/2014/main" val="351191715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16253492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3284966096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1910974948"/>
                    </a:ext>
                  </a:extLst>
                </a:gridCol>
              </a:tblGrid>
              <a:tr h="46165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dag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611510"/>
                  </a:ext>
                </a:extLst>
              </a:tr>
              <a:tr h="461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38000"/>
                  </a:ext>
                </a:extLst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9700819" y="5613094"/>
            <a:ext cx="30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568055" y="5613093"/>
            <a:ext cx="30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3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506268" y="5613093"/>
            <a:ext cx="30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3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404767" y="5567559"/>
            <a:ext cx="30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839705" y="5143993"/>
            <a:ext cx="569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706123" y="5163367"/>
            <a:ext cx="464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 Box 15"/>
          <p:cNvSpPr txBox="1">
            <a:spLocks noChangeArrowheads="1"/>
          </p:cNvSpPr>
          <p:nvPr/>
        </p:nvSpPr>
        <p:spPr bwMode="auto">
          <a:xfrm>
            <a:off x="693610" y="726712"/>
            <a:ext cx="3467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i="1" u="sng" smtClean="0">
                <a:solidFill>
                  <a:srgbClr val="008000"/>
                </a:solidFill>
                <a:cs typeface="Arial" panose="020B0604020202020204" pitchFamily="34" charset="0"/>
              </a:rPr>
              <a:t>Cách 2:</a:t>
            </a:r>
            <a:endParaRPr lang="en-US" altLang="en-US" sz="2800" b="1" i="1" u="sng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384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/>
      <p:bldP spid="59" grpId="0"/>
      <p:bldP spid="67" grpId="0"/>
      <p:bldP spid="68" grpId="0"/>
      <p:bldP spid="65" grpId="0"/>
      <p:bldP spid="69" grpId="0"/>
      <p:bldP spid="71" grpId="0"/>
      <p:bldP spid="72" grpId="0"/>
      <p:bldP spid="73" grpId="0"/>
      <p:bldP spid="74" grpId="0"/>
      <p:bldP spid="75" grpId="0"/>
      <p:bldP spid="77" grpId="0"/>
      <p:bldP spid="78" grpId="0"/>
      <p:bldP spid="79" grpId="0"/>
      <p:bldP spid="80" grpId="0"/>
      <p:bldP spid="81" grpId="0"/>
      <p:bldP spid="82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25日"/>
  <p:tag name="POCKET_APPLY_TYPE" val="Slid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25日"/>
  <p:tag name="POCKET_APPLY_TYPE" val="Slid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25日"/>
  <p:tag name="POCKET_APPLY_TYPE" val="Slid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25日"/>
  <p:tag name="POCKET_APPLY_TYPE" val="Slid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25日"/>
  <p:tag name="POCKET_APPLY_TYPE" val="Slid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767</Words>
  <Application>Microsoft Office PowerPoint</Application>
  <PresentationFormat>Widescreen</PresentationFormat>
  <Paragraphs>158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微软雅黑</vt:lpstr>
      <vt:lpstr>Arial</vt:lpstr>
      <vt:lpstr>Cambria Math</vt:lpstr>
      <vt:lpstr>等线</vt:lpstr>
      <vt:lpstr>等线 Light</vt:lpstr>
      <vt:lpstr>inpin heiti</vt:lpstr>
      <vt:lpstr>Times New Roman</vt:lpstr>
      <vt:lpstr>UTM American Sans</vt:lpstr>
      <vt:lpstr>UTM Bell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Admin</cp:lastModifiedBy>
  <cp:revision>50</cp:revision>
  <dcterms:created xsi:type="dcterms:W3CDTF">2019-03-21T09:03:51Z</dcterms:created>
  <dcterms:modified xsi:type="dcterms:W3CDTF">2022-09-27T08:44:38Z</dcterms:modified>
</cp:coreProperties>
</file>