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6"/>
  </p:notesMasterIdLst>
  <p:sldIdLst>
    <p:sldId id="264" r:id="rId3"/>
    <p:sldId id="266" r:id="rId4"/>
    <p:sldId id="288" r:id="rId5"/>
    <p:sldId id="274" r:id="rId6"/>
    <p:sldId id="280" r:id="rId7"/>
    <p:sldId id="290" r:id="rId8"/>
    <p:sldId id="289" r:id="rId9"/>
    <p:sldId id="276" r:id="rId10"/>
    <p:sldId id="282" r:id="rId11"/>
    <p:sldId id="286" r:id="rId12"/>
    <p:sldId id="277" r:id="rId13"/>
    <p:sldId id="287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1243" autoAdjust="0"/>
  </p:normalViewPr>
  <p:slideViewPr>
    <p:cSldViewPr snapToGrid="0">
      <p:cViewPr varScale="1">
        <p:scale>
          <a:sx n="51" d="100"/>
          <a:sy n="51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EA73E-1EF9-4D79-B624-54A4EAC4B29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3A012-ECDB-4C9A-95A4-AF23EFC82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85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4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 baseline="0"/>
              <a:t>Đây là bản đồ hành chính tỉnh Quãng Ngãi.</a:t>
            </a:r>
          </a:p>
          <a:p>
            <a:pPr marL="228600" indent="-228600">
              <a:buAutoNum type="arabicPeriod"/>
            </a:pPr>
            <a:r>
              <a:rPr lang="en-US" b="1" baseline="0"/>
              <a:t>Đây là huyện đảo Lý Sơn thuộc tỉnh Quãng Ngãi.</a:t>
            </a:r>
          </a:p>
          <a:p>
            <a:pPr marL="228600" indent="-228600">
              <a:buAutoNum type="arabicPeriod"/>
            </a:pPr>
            <a:r>
              <a:rPr lang="en-US" b="1" baseline="0"/>
              <a:t>Đây là Mẹ Nguyễn Thị Phú, 62 tuổi cùng đứa con nuôi chưa đầy 3 tuổi.</a:t>
            </a:r>
          </a:p>
          <a:p>
            <a:pPr marL="228600" indent="-228600">
              <a:buAutoNum type="arabicPeriod"/>
            </a:pPr>
            <a:r>
              <a:rPr lang="en-US" b="1" baseline="0"/>
              <a:t>Đây là hình ảnh mẹ Phú cùng với các con của mình.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69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1"/>
              <a:t>Qua tìm</a:t>
            </a:r>
            <a:r>
              <a:rPr lang="en-US" b="1" baseline="0"/>
              <a:t> hiểu và nghe đọc các em hãy nêu nội dung chính  của bài. – Đúng rồi thầy có lời khen.</a:t>
            </a:r>
          </a:p>
          <a:p>
            <a:pPr marL="171450" indent="-171450">
              <a:buFontTx/>
              <a:buChar char="-"/>
            </a:pPr>
            <a:r>
              <a:rPr lang="en-US" b="1" baseline="0"/>
              <a:t>Ở HĐ 2 các em hãy tìm trên SGK những tiếng nào dể viết sai, hãy nêu để cùng các bạn chú ý khi viết được đúng.</a:t>
            </a:r>
          </a:p>
          <a:p>
            <a:pPr marL="171450" indent="-171450">
              <a:buFontTx/>
              <a:buChar char="-"/>
            </a:pPr>
            <a:r>
              <a:rPr lang="en-US" b="1" baseline="0"/>
              <a:t>Khi viết danh từ riêng chỉ tên người, tên địa lý thì ta viết hoa tất cả các chữ cái đầu tiếng.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25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/>
              <a:t>Đây</a:t>
            </a:r>
            <a:r>
              <a:rPr lang="en-US" b="1" baseline="0"/>
              <a:t> là bài học hôn nay – Mời đọc lại tựa bài. Mời các em mở SGK trang 165.</a:t>
            </a:r>
          </a:p>
          <a:p>
            <a:pPr marL="228600" indent="-228600">
              <a:buAutoNum type="arabicPeriod"/>
            </a:pPr>
            <a:r>
              <a:rPr lang="en-US" b="1" baseline="0"/>
              <a:t>GV đọc mẫu.</a:t>
            </a:r>
          </a:p>
          <a:p>
            <a:pPr marL="228600" indent="-228600">
              <a:buAutoNum type="arabicPeriod"/>
            </a:pPr>
            <a:r>
              <a:rPr lang="en-US" b="1" baseline="0"/>
              <a:t>Gọi 1 học sinh đọc lại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3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9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6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3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1" baseline="0" dirty="0" err="1"/>
              <a:t>Thơ</a:t>
            </a:r>
            <a:r>
              <a:rPr lang="en-US" b="1" baseline="0" dirty="0"/>
              <a:t> </a:t>
            </a:r>
            <a:r>
              <a:rPr lang="en-US" b="1" baseline="0" dirty="0" err="1"/>
              <a:t>lục</a:t>
            </a:r>
            <a:r>
              <a:rPr lang="en-US" b="1" baseline="0" dirty="0"/>
              <a:t> </a:t>
            </a:r>
            <a:r>
              <a:rPr lang="en-US" b="1" baseline="0" dirty="0" err="1"/>
              <a:t>bát</a:t>
            </a:r>
            <a:r>
              <a:rPr lang="en-US" b="1" baseline="0" dirty="0"/>
              <a:t> </a:t>
            </a:r>
            <a:r>
              <a:rPr lang="en-US" b="1" baseline="0" dirty="0" err="1"/>
              <a:t>là</a:t>
            </a:r>
            <a:r>
              <a:rPr lang="en-US" b="1" baseline="0" dirty="0"/>
              <a:t> </a:t>
            </a:r>
            <a:r>
              <a:rPr lang="en-US" b="1" baseline="0" dirty="0" err="1"/>
              <a:t>loại</a:t>
            </a:r>
            <a:r>
              <a:rPr lang="en-US" b="1" baseline="0" dirty="0"/>
              <a:t> </a:t>
            </a:r>
            <a:r>
              <a:rPr lang="en-US" b="1" baseline="0" dirty="0" err="1"/>
              <a:t>thơ</a:t>
            </a:r>
            <a:r>
              <a:rPr lang="en-US" b="1" baseline="0" dirty="0"/>
              <a:t> </a:t>
            </a:r>
            <a:r>
              <a:rPr lang="en-US" b="1" baseline="0" dirty="0" err="1"/>
              <a:t>mà</a:t>
            </a:r>
            <a:r>
              <a:rPr lang="en-US" b="1" baseline="0" dirty="0"/>
              <a:t> </a:t>
            </a:r>
            <a:r>
              <a:rPr lang="en-US" b="1" baseline="0" dirty="0" err="1"/>
              <a:t>một</a:t>
            </a:r>
            <a:r>
              <a:rPr lang="en-US" b="1" baseline="0" dirty="0"/>
              <a:t>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đầu</a:t>
            </a:r>
            <a:r>
              <a:rPr lang="en-US" b="1" baseline="0" dirty="0"/>
              <a:t> </a:t>
            </a:r>
            <a:r>
              <a:rPr lang="en-US" b="1" baseline="0" dirty="0" err="1"/>
              <a:t>có</a:t>
            </a:r>
            <a:r>
              <a:rPr lang="en-US" b="1" baseline="0" dirty="0"/>
              <a:t> </a:t>
            </a:r>
            <a:r>
              <a:rPr lang="en-US" b="1" baseline="0" dirty="0" err="1"/>
              <a:t>sáu</a:t>
            </a:r>
            <a:r>
              <a:rPr lang="en-US" b="1" baseline="0" dirty="0"/>
              <a:t> </a:t>
            </a:r>
            <a:r>
              <a:rPr lang="en-US" b="1" baseline="0" dirty="0" err="1"/>
              <a:t>tiếng</a:t>
            </a:r>
            <a:r>
              <a:rPr lang="en-US" b="1" baseline="0" dirty="0"/>
              <a:t>,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thứ</a:t>
            </a:r>
            <a:r>
              <a:rPr lang="en-US" b="1" baseline="0" dirty="0"/>
              <a:t> </a:t>
            </a:r>
            <a:r>
              <a:rPr lang="en-US" b="1" baseline="0" dirty="0" err="1"/>
              <a:t>hai</a:t>
            </a:r>
            <a:r>
              <a:rPr lang="en-US" b="1" baseline="0" dirty="0"/>
              <a:t> </a:t>
            </a:r>
            <a:r>
              <a:rPr lang="en-US" b="1" baseline="0" dirty="0" err="1"/>
              <a:t>phải</a:t>
            </a:r>
            <a:r>
              <a:rPr lang="en-US" b="1" baseline="0" dirty="0"/>
              <a:t> </a:t>
            </a:r>
            <a:r>
              <a:rPr lang="en-US" b="1" baseline="0" dirty="0" err="1"/>
              <a:t>có</a:t>
            </a:r>
            <a:r>
              <a:rPr lang="en-US" b="1" baseline="0" dirty="0"/>
              <a:t> 8 </a:t>
            </a:r>
            <a:r>
              <a:rPr lang="en-US" b="1" baseline="0" dirty="0" err="1"/>
              <a:t>tiếng</a:t>
            </a:r>
            <a:r>
              <a:rPr lang="en-US" b="1" baseline="0" dirty="0"/>
              <a:t>, </a:t>
            </a:r>
            <a:r>
              <a:rPr lang="en-US" b="1" baseline="0" dirty="0" err="1"/>
              <a:t>như</a:t>
            </a:r>
            <a:r>
              <a:rPr lang="en-US" b="1" baseline="0" dirty="0"/>
              <a:t> 2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thơ</a:t>
            </a:r>
            <a:r>
              <a:rPr lang="en-US" b="1" baseline="0" dirty="0"/>
              <a:t> ta </a:t>
            </a:r>
            <a:r>
              <a:rPr lang="en-US" b="1" baseline="0" dirty="0" err="1"/>
              <a:t>vừa</a:t>
            </a:r>
            <a:r>
              <a:rPr lang="en-US" b="1" baseline="0" dirty="0"/>
              <a:t> </a:t>
            </a:r>
            <a:r>
              <a:rPr lang="en-US" b="1" baseline="0" dirty="0" err="1"/>
              <a:t>phân</a:t>
            </a:r>
            <a:r>
              <a:rPr lang="en-US" b="1" baseline="0" dirty="0"/>
              <a:t> </a:t>
            </a:r>
            <a:r>
              <a:rPr lang="en-US" b="1" baseline="0" dirty="0" err="1"/>
              <a:t>tích</a:t>
            </a:r>
            <a:r>
              <a:rPr lang="en-US" b="1" baseline="0" dirty="0"/>
              <a:t>. </a:t>
            </a:r>
            <a:r>
              <a:rPr lang="en-US" b="1" baseline="0" dirty="0" err="1"/>
              <a:t>Loại</a:t>
            </a:r>
            <a:r>
              <a:rPr lang="en-US" b="1" baseline="0" dirty="0"/>
              <a:t> </a:t>
            </a:r>
            <a:r>
              <a:rPr lang="en-US" b="1" baseline="0" dirty="0" err="1"/>
              <a:t>thơ</a:t>
            </a:r>
            <a:r>
              <a:rPr lang="en-US" b="1" baseline="0" dirty="0"/>
              <a:t> </a:t>
            </a:r>
            <a:r>
              <a:rPr lang="en-US" b="1" baseline="0" dirty="0" err="1"/>
              <a:t>này</a:t>
            </a:r>
            <a:r>
              <a:rPr lang="en-US" b="1" baseline="0" dirty="0"/>
              <a:t> </a:t>
            </a:r>
            <a:r>
              <a:rPr lang="en-US" b="1" baseline="0" dirty="0" err="1"/>
              <a:t>học</a:t>
            </a:r>
            <a:r>
              <a:rPr lang="en-US" b="1" baseline="0" dirty="0"/>
              <a:t> </a:t>
            </a:r>
            <a:r>
              <a:rPr lang="en-US" b="1" baseline="0" dirty="0" err="1"/>
              <a:t>rất</a:t>
            </a:r>
            <a:r>
              <a:rPr lang="en-US" b="1" baseline="0" dirty="0"/>
              <a:t> </a:t>
            </a:r>
            <a:r>
              <a:rPr lang="en-US" b="1" baseline="0" dirty="0" err="1"/>
              <a:t>dể</a:t>
            </a:r>
            <a:r>
              <a:rPr lang="en-US" b="1" baseline="0" dirty="0"/>
              <a:t> </a:t>
            </a:r>
            <a:r>
              <a:rPr lang="en-US" b="1" baseline="0" dirty="0" err="1"/>
              <a:t>thuộc</a:t>
            </a:r>
            <a:r>
              <a:rPr lang="en-US" b="1" baseline="0" dirty="0"/>
              <a:t> long </a:t>
            </a:r>
            <a:r>
              <a:rPr lang="en-US" b="1" baseline="0" dirty="0" err="1"/>
              <a:t>vì</a:t>
            </a:r>
            <a:r>
              <a:rPr lang="en-US" b="1" baseline="0" dirty="0"/>
              <a:t> 2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có</a:t>
            </a:r>
            <a:r>
              <a:rPr lang="en-US" b="1" baseline="0" dirty="0"/>
              <a:t> </a:t>
            </a:r>
            <a:r>
              <a:rPr lang="en-US" b="1" baseline="0" dirty="0" err="1"/>
              <a:t>cặp</a:t>
            </a:r>
            <a:r>
              <a:rPr lang="en-US" b="1" baseline="0" dirty="0"/>
              <a:t> </a:t>
            </a:r>
            <a:r>
              <a:rPr lang="en-US" b="1" baseline="0" dirty="0" err="1"/>
              <a:t>tiếng</a:t>
            </a:r>
            <a:r>
              <a:rPr lang="en-US" b="1" baseline="0" dirty="0"/>
              <a:t> </a:t>
            </a:r>
            <a:r>
              <a:rPr lang="en-US" b="1" baseline="0" dirty="0" err="1"/>
              <a:t>bắt</a:t>
            </a:r>
            <a:r>
              <a:rPr lang="en-US" b="1" baseline="0" dirty="0"/>
              <a:t> </a:t>
            </a:r>
            <a:r>
              <a:rPr lang="en-US" b="1" baseline="0" dirty="0" err="1"/>
              <a:t>vần</a:t>
            </a:r>
            <a:r>
              <a:rPr lang="en-US" b="1" baseline="0" dirty="0"/>
              <a:t> </a:t>
            </a:r>
            <a:r>
              <a:rPr lang="en-US" b="1" baseline="0" dirty="0" err="1"/>
              <a:t>với</a:t>
            </a:r>
            <a:r>
              <a:rPr lang="en-US" b="1" baseline="0" dirty="0"/>
              <a:t> </a:t>
            </a:r>
            <a:r>
              <a:rPr lang="en-US" b="1" baseline="0" dirty="0" err="1"/>
              <a:t>nhau</a:t>
            </a:r>
            <a:r>
              <a:rPr lang="en-US" b="1" baseline="0" dirty="0"/>
              <a:t>. </a:t>
            </a:r>
            <a:r>
              <a:rPr lang="en-US" b="1" baseline="0" dirty="0" err="1"/>
              <a:t>Hãy</a:t>
            </a:r>
            <a:r>
              <a:rPr lang="en-US" b="1" baseline="0" dirty="0"/>
              <a:t> </a:t>
            </a:r>
            <a:r>
              <a:rPr lang="en-US" b="1" baseline="0" dirty="0" err="1"/>
              <a:t>tìm</a:t>
            </a:r>
            <a:r>
              <a:rPr lang="en-US" b="1" baseline="0" dirty="0"/>
              <a:t> </a:t>
            </a:r>
            <a:r>
              <a:rPr lang="en-US" b="1" baseline="0" dirty="0" err="1"/>
              <a:t>xem</a:t>
            </a:r>
            <a:r>
              <a:rPr lang="en-US" b="1" baseline="0" dirty="0"/>
              <a:t> </a:t>
            </a:r>
            <a:r>
              <a:rPr lang="en-US" b="1" baseline="0" dirty="0" err="1"/>
              <a:t>tiếng</a:t>
            </a:r>
            <a:r>
              <a:rPr lang="en-US" b="1" baseline="0" dirty="0"/>
              <a:t> </a:t>
            </a:r>
            <a:r>
              <a:rPr lang="en-US" b="1" baseline="0" dirty="0" err="1"/>
              <a:t>nào</a:t>
            </a:r>
            <a:r>
              <a:rPr lang="en-US" b="1" baseline="0" dirty="0"/>
              <a:t> </a:t>
            </a:r>
            <a:r>
              <a:rPr lang="en-US" b="1" baseline="0" dirty="0" err="1"/>
              <a:t>của</a:t>
            </a:r>
            <a:r>
              <a:rPr lang="en-US" b="1" baseline="0" dirty="0"/>
              <a:t>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thứ</a:t>
            </a:r>
            <a:r>
              <a:rPr lang="en-US" b="1" baseline="0" dirty="0"/>
              <a:t> </a:t>
            </a:r>
            <a:r>
              <a:rPr lang="en-US" b="1" baseline="0" dirty="0" err="1"/>
              <a:t>nhất</a:t>
            </a:r>
            <a:r>
              <a:rPr lang="en-US" b="1" baseline="0" dirty="0"/>
              <a:t> </a:t>
            </a:r>
            <a:r>
              <a:rPr lang="en-US" b="1" baseline="0" dirty="0" err="1"/>
              <a:t>bắt</a:t>
            </a:r>
            <a:r>
              <a:rPr lang="en-US" b="1" baseline="0" dirty="0"/>
              <a:t> </a:t>
            </a:r>
            <a:r>
              <a:rPr lang="en-US" b="1" baseline="0" dirty="0" err="1"/>
              <a:t>vần</a:t>
            </a:r>
            <a:r>
              <a:rPr lang="en-US" b="1" baseline="0" dirty="0"/>
              <a:t> </a:t>
            </a:r>
            <a:r>
              <a:rPr lang="en-US" b="1" baseline="0" dirty="0" err="1"/>
              <a:t>tiếng</a:t>
            </a:r>
            <a:r>
              <a:rPr lang="en-US" b="1" baseline="0" dirty="0"/>
              <a:t> </a:t>
            </a:r>
            <a:r>
              <a:rPr lang="en-US" b="1" baseline="0" dirty="0" err="1"/>
              <a:t>nào</a:t>
            </a:r>
            <a:r>
              <a:rPr lang="en-US" b="1" baseline="0" dirty="0"/>
              <a:t> </a:t>
            </a:r>
            <a:r>
              <a:rPr lang="en-US" b="1" baseline="0" dirty="0" err="1"/>
              <a:t>của</a:t>
            </a:r>
            <a:r>
              <a:rPr lang="en-US" b="1" baseline="0" dirty="0"/>
              <a:t> </a:t>
            </a:r>
            <a:r>
              <a:rPr lang="en-US" b="1" baseline="0" dirty="0" err="1"/>
              <a:t>câu</a:t>
            </a:r>
            <a:r>
              <a:rPr lang="en-US" b="1" baseline="0" dirty="0"/>
              <a:t> </a:t>
            </a:r>
            <a:r>
              <a:rPr lang="en-US" b="1" baseline="0" dirty="0" err="1"/>
              <a:t>thứ</a:t>
            </a:r>
            <a:r>
              <a:rPr lang="en-US" b="1" baseline="0" dirty="0"/>
              <a:t> </a:t>
            </a:r>
            <a:r>
              <a:rPr lang="en-US" b="1" baseline="0" dirty="0" err="1"/>
              <a:t>hai</a:t>
            </a:r>
            <a:r>
              <a:rPr lang="en-US" b="1" baseline="0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b="1" baseline="0" dirty="0"/>
              <a:t>Qua </a:t>
            </a:r>
            <a:r>
              <a:rPr lang="en-US" b="1" baseline="0" dirty="0" err="1"/>
              <a:t>bài</a:t>
            </a:r>
            <a:r>
              <a:rPr lang="en-US" b="1" baseline="0" dirty="0"/>
              <a:t> </a:t>
            </a:r>
            <a:r>
              <a:rPr lang="en-US" b="1" baseline="0" dirty="0" err="1"/>
              <a:t>tập</a:t>
            </a:r>
            <a:r>
              <a:rPr lang="en-US" b="1" baseline="0" dirty="0"/>
              <a:t> 2b </a:t>
            </a:r>
            <a:r>
              <a:rPr lang="en-US" b="1" baseline="0" dirty="0" err="1"/>
              <a:t>em</a:t>
            </a:r>
            <a:r>
              <a:rPr lang="en-US" b="1" baseline="0" dirty="0"/>
              <a:t> </a:t>
            </a:r>
            <a:r>
              <a:rPr lang="en-US" b="1" baseline="0" dirty="0" err="1"/>
              <a:t>học</a:t>
            </a:r>
            <a:r>
              <a:rPr lang="en-US" b="1" baseline="0" dirty="0"/>
              <a:t> </a:t>
            </a:r>
            <a:r>
              <a:rPr lang="en-US" b="1" baseline="0" dirty="0" err="1"/>
              <a:t>được</a:t>
            </a:r>
            <a:r>
              <a:rPr lang="en-US" b="1" baseline="0" dirty="0"/>
              <a:t> </a:t>
            </a:r>
            <a:r>
              <a:rPr lang="en-US" b="1" baseline="0" dirty="0" err="1"/>
              <a:t>gì</a:t>
            </a:r>
            <a:r>
              <a:rPr lang="en-US" b="1" baseline="0" dirty="0"/>
              <a:t>? ( </a:t>
            </a:r>
            <a:r>
              <a:rPr lang="en-US" b="1" baseline="0" dirty="0" err="1"/>
              <a:t>cách</a:t>
            </a:r>
            <a:r>
              <a:rPr lang="en-US" b="1" baseline="0" dirty="0"/>
              <a:t> </a:t>
            </a:r>
            <a:r>
              <a:rPr lang="en-US" b="1" baseline="0" dirty="0" err="1"/>
              <a:t>bắt</a:t>
            </a:r>
            <a:r>
              <a:rPr lang="en-US" b="1" baseline="0" dirty="0"/>
              <a:t> </a:t>
            </a:r>
            <a:r>
              <a:rPr lang="en-US" b="1" baseline="0" dirty="0" err="1"/>
              <a:t>vần</a:t>
            </a:r>
            <a:r>
              <a:rPr lang="en-US" b="1" baseline="0" dirty="0"/>
              <a:t> </a:t>
            </a:r>
            <a:r>
              <a:rPr lang="en-US" b="1" baseline="0" dirty="0" err="1"/>
              <a:t>trong</a:t>
            </a:r>
            <a:r>
              <a:rPr lang="en-US" b="1" baseline="0" dirty="0"/>
              <a:t> </a:t>
            </a:r>
            <a:r>
              <a:rPr lang="en-US" b="1" baseline="0" dirty="0" err="1"/>
              <a:t>thể</a:t>
            </a:r>
            <a:r>
              <a:rPr lang="en-US" b="1" baseline="0" dirty="0"/>
              <a:t> </a:t>
            </a:r>
            <a:r>
              <a:rPr lang="en-US" b="1" baseline="0" dirty="0" err="1"/>
              <a:t>thơ</a:t>
            </a:r>
            <a:r>
              <a:rPr lang="en-US" b="1" baseline="0" dirty="0"/>
              <a:t> </a:t>
            </a:r>
            <a:r>
              <a:rPr lang="en-US" b="1" baseline="0" dirty="0" err="1"/>
              <a:t>lục</a:t>
            </a:r>
            <a:r>
              <a:rPr lang="en-US" b="1" baseline="0" dirty="0"/>
              <a:t> </a:t>
            </a:r>
            <a:r>
              <a:rPr lang="en-US" b="1" baseline="0" dirty="0" err="1"/>
              <a:t>bát</a:t>
            </a:r>
            <a:r>
              <a:rPr lang="en-US" b="1" baseline="0" dirty="0"/>
              <a:t>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3A012-ECDB-4C9A-95A4-AF23EFC82C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1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4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9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4B08A-E12D-42DE-91B0-A72162DC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06A21-DD59-4EBF-AA13-14011B3B2066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C130D-C0F8-4077-B9F0-63E37393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A24E8-72B7-4ED9-AB54-CF742BCB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6F249-1DD1-4348-9AF1-FE8A5BEF65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886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66F76-2C06-45F3-A837-3250A491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34849-B221-4478-BA33-F451BF5CE87D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F3ABF-088A-42DD-8C84-B3DB5F3F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DF3B7-4804-48F5-844C-188B0CA7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33D85-4341-47DE-AD4E-272EC534F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781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9E2A-BC61-49C0-B93F-42779CD9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F32B-04B7-4A4E-AD7A-EDFE9DB2FEF7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621E-0AB7-4D3C-BE5F-BF257E58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87717-8861-4D8E-BCC4-82B03744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A6A1-EFA8-49AA-B273-05D6C9DD8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629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999C85-C321-45A9-9089-96E36005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9031-7522-4EBC-ABA2-3D09BACEF3A8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E79879-9FDF-4A86-89BC-F997F04C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FA775C-FBFD-4084-B863-A2A3DD59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0B76-208C-4561-8610-D28C6C447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672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8CF920-6E7A-4509-AC72-B0848415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60912-4746-4462-8DAD-A0AD814120C2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7D13CF-A656-4972-886E-B2D7FD6F3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D0DB29D-4A96-455A-A65C-91FCC227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E0A5B-E0E7-4D1F-A096-E0452887E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37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389199-B1C6-45F7-B8F9-8549EDF3D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4C33-FC7B-43C4-82DA-4165ABF5197E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7123D98-69A3-4D31-B06C-DF72A0F1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8865EC-E680-488E-BF34-2DBECE05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7F5A-193C-4B17-A0D6-55B959378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581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32799C-39E5-4E0A-9EA0-E0AAC1F2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B3259-F596-4CEC-8DB5-B65883CD9C11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2BC443F-5C5A-4C5F-83E9-0AF6766C3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FD8377-CF47-4EA1-A804-20784056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DEAD-EB0A-4B66-BC2B-29B40BC7D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180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ADDE49-7C43-4F90-8A0F-ED4372CCD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761DE-A2E9-420E-BE3A-2FF7A126BE13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ECA403-8C91-44D1-B971-D316F474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988EC7-DDBC-4A78-92F9-F8FA1D2D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6BE08-2EC9-4540-AFA4-4F54605808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10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130DD8-EA45-48B1-BD2F-CAAD9A80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6538-EE53-4527-9BEF-84340DFCF3A0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860CE3-F3DA-45F6-839B-A85BF4CB3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B47B88-1669-41C2-A1A2-A18B1BE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752E3-8512-4C4B-B214-F3D0C4A29A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628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C3D78-3112-41E3-AC01-12803DA5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184D7-95D3-4A7E-B2E0-368493DD76FC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EAC1-0151-444F-A403-80151323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9AD15-F0F5-43D2-A3BF-B7BCDB23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41630-7C0F-44EE-8835-321945F01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186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C4BCE-D00C-4027-B258-EFF5B49E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83F2-5947-4271-9F4A-50E0B35D27FA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EF6DB-0D72-4EDA-BDD7-D2713C52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5C9FE-865E-4B8C-9879-5B0A7B4BA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90E48-ED92-45FB-B19A-0203029B5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34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4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2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9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2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8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9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CDFF8-7F12-4BE2-A6C4-166C9C0CF29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0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79E9C6D-3375-495C-9F72-C8FB09CEB5F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302CADC-8897-4175-8EB1-5A8E611E9B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DA7B4-02D3-42BE-814E-9C119E450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AE48AC-72D7-445C-BD05-6DAC49FB8A5F}" type="datetimeFigureOut">
              <a:rPr lang="en-US"/>
              <a:pPr>
                <a:defRPr/>
              </a:pPr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FAAB9-87B9-499A-8EF2-4A852C3DE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0C88F-DDA3-454C-BAA9-3B33FC179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1966E8-AB95-4475-B093-118BCCCA7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6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E6A3F5-3AB7-4A34-8680-FB5C50019F47}"/>
              </a:ext>
            </a:extLst>
          </p:cNvPr>
          <p:cNvSpPr/>
          <p:nvPr/>
        </p:nvSpPr>
        <p:spPr>
          <a:xfrm>
            <a:off x="1210446" y="2967336"/>
            <a:ext cx="9771136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914400">
              <a:defRPr/>
            </a:pPr>
            <a:r>
              <a:rPr lang="vi-VN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CHÍNH TẢ 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 </a:t>
            </a:r>
          </a:p>
          <a:p>
            <a:pPr algn="ctr" defTabSz="914400">
              <a:defRPr/>
            </a:pPr>
            <a:r>
              <a:rPr lang="vi-VN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NGHE VIẾT:</a:t>
            </a:r>
          </a:p>
          <a:p>
            <a:pPr algn="ctr" defTabSz="914400">
              <a:defRPr/>
            </a:pPr>
            <a:r>
              <a:rPr lang="vi-VN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NGƯỜI MẸ CỦA 51 ĐỨA CON</a:t>
            </a:r>
            <a:endParaRPr lang="en-US" sz="48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12">
            <a:extLst>
              <a:ext uri="{FF2B5EF4-FFF2-40B4-BE49-F238E27FC236}">
                <a16:creationId xmlns:a16="http://schemas.microsoft.com/office/drawing/2014/main" id="{2450AA76-4B48-4487-8F56-3B5E2602A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38" y="1187451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3">
            <a:extLst>
              <a:ext uri="{FF2B5EF4-FFF2-40B4-BE49-F238E27FC236}">
                <a16:creationId xmlns:a16="http://schemas.microsoft.com/office/drawing/2014/main" id="{F2858474-27F9-4F15-B403-A5B3811B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95276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8819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66938" y="1872071"/>
            <a:ext cx="14573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986366"/>
              </p:ext>
            </p:extLst>
          </p:nvPr>
        </p:nvGraphicFramePr>
        <p:xfrm>
          <a:off x="4286252" y="0"/>
          <a:ext cx="6166150" cy="6647634"/>
        </p:xfrm>
        <a:graphic>
          <a:graphicData uri="http://schemas.openxmlformats.org/drawingml/2006/table">
            <a:tbl>
              <a:tblPr/>
              <a:tblGrid>
                <a:gridCol w="1328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08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chính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    cuối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352926" y="1872071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34232" y="1872069"/>
            <a:ext cx="1204269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</a:p>
        </p:txBody>
      </p:sp>
      <p:sp>
        <p:nvSpPr>
          <p:cNvPr id="6" name="Rectangle 5"/>
          <p:cNvSpPr/>
          <p:nvPr/>
        </p:nvSpPr>
        <p:spPr>
          <a:xfrm>
            <a:off x="2038319" y="2443161"/>
            <a:ext cx="1228725" cy="614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</a:p>
        </p:txBody>
      </p:sp>
      <p:sp>
        <p:nvSpPr>
          <p:cNvPr id="7" name="Rectangle 6"/>
          <p:cNvSpPr/>
          <p:nvPr/>
        </p:nvSpPr>
        <p:spPr>
          <a:xfrm>
            <a:off x="1966879" y="2994078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</a:p>
        </p:txBody>
      </p:sp>
      <p:sp>
        <p:nvSpPr>
          <p:cNvPr id="8" name="Rectangle 7"/>
          <p:cNvSpPr/>
          <p:nvPr/>
        </p:nvSpPr>
        <p:spPr>
          <a:xfrm>
            <a:off x="2109737" y="3520164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</a:p>
        </p:txBody>
      </p:sp>
      <p:sp>
        <p:nvSpPr>
          <p:cNvPr id="9" name="Rectangle 8"/>
          <p:cNvSpPr/>
          <p:nvPr/>
        </p:nvSpPr>
        <p:spPr>
          <a:xfrm>
            <a:off x="1834159" y="4082511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17875" y="4621319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17874" y="5160127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38317" y="5722474"/>
            <a:ext cx="1243013" cy="613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6161" y="1872069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255724" y="1872069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96161" y="2486025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255724" y="2486025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96161" y="3099574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255724" y="3099574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96161" y="3745573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55724" y="3745573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96161" y="4292306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96161" y="4928295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255724" y="4928295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396161" y="5542251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96161" y="6116748"/>
            <a:ext cx="1500188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255724" y="6116748"/>
            <a:ext cx="1026514" cy="61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54747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254 L 0.05286 0.03935 C 0.0638 0.04885 0.08033 0.05394 0.09765 0.05394 C 0.11744 0.05394 0.1332 0.04885 0.14414 0.03935 L 0.19713 -0.00254 " pathEditMode="relative" rAng="0" ptsTypes="AAA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57" y="28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0.00301 L 0.05299 0.03912 C 0.06406 0.04861 0.08073 0.05393 0.09818 0.05393 C 0.11797 0.05393 0.13385 0.04861 0.14492 0.03912 L 0.19805 -0.00301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28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59259E-6 L 0.05352 0.03009 C 0.06484 0.0368 0.08164 0.04074 0.09896 0.04074 C 0.11914 0.04074 0.13503 0.0368 0.14648 0.03009 L 0.20026 2.59259E-6 " pathEditMode="relative" rAng="0" ptsTypes="AAAAA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3" y="20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0.047 0.02037 C 0.0569 0.025 0.07174 0.02755 0.08711 0.02755 C 0.10469 0.02755 0.11875 0.025 0.12864 0.02037 L 0.17604 7.40741E-7 " pathEditMode="relative" rAng="0" ptsTypes="AAAAA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136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416 L 0.05794 0.04791 C 0.06979 0.05764 0.08724 0.06342 0.10534 0.06342 C 0.12617 0.06342 0.14258 0.05764 0.15443 0.04791 L 0.21042 0.00416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29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02546 L 0.05065 0.06597 C 0.06107 0.07523 0.0767 0.08032 0.0931 0.08032 C 0.11172 0.08032 0.12657 0.07523 0.13698 0.06597 L 0.18711 0.02546 " pathEditMode="relative" rAng="0" ptsTypes="AAAAA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27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04491 L 0.05131 0.0588 C 0.06211 0.06204 0.07826 0.06389 0.09493 0.06389 C 0.1142 0.06389 0.12943 0.06204 0.14024 0.0588 L 0.1918 0.04491 " pathEditMode="relative" rAng="0" ptsTypes="AAAAA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9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0.05069 L 0.04505 0.05764 C 0.05495 0.05926 0.06992 0.06041 0.08542 0.06041 C 0.10299 0.06041 0.11719 0.05926 0.12708 0.05764 L 0.17487 0.05069 " pathEditMode="relative" rAng="0" ptsTypes="AAAAA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67" y="48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08891" y="2151266"/>
            <a:ext cx="109091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altLang="en-US" sz="36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26074" y="721682"/>
            <a:ext cx="83724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726928" y="3262483"/>
            <a:ext cx="67381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endParaRPr lang="en-US" altLang="en-US" sz="3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97729" y="4532760"/>
            <a:ext cx="109203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altLang="en-US" sz="3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0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982407" y="1557305"/>
            <a:ext cx="75588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96842" y="2994592"/>
            <a:ext cx="43075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66226" y="3519302"/>
            <a:ext cx="58129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72732" y="4079948"/>
            <a:ext cx="64129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72732" y="4839631"/>
            <a:ext cx="78242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507671" y="-82049"/>
            <a:ext cx="7689273" cy="12003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8B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4775B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vi-VN" altLang="en-US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</p:txBody>
      </p:sp>
    </p:spTree>
    <p:extLst>
      <p:ext uri="{BB962C8B-B14F-4D97-AF65-F5344CB8AC3E}">
        <p14:creationId xmlns:p14="http://schemas.microsoft.com/office/powerpoint/2010/main" val="308833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D01023_">
            <a:extLst>
              <a:ext uri="{FF2B5EF4-FFF2-40B4-BE49-F238E27FC236}">
                <a16:creationId xmlns:a16="http://schemas.microsoft.com/office/drawing/2014/main" id="{802D9A14-BE1C-45B7-8047-36A5F2971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4" descr="90%">
            <a:extLst>
              <a:ext uri="{FF2B5EF4-FFF2-40B4-BE49-F238E27FC236}">
                <a16:creationId xmlns:a16="http://schemas.microsoft.com/office/drawing/2014/main" id="{735C95EA-51EF-4D57-ADCB-01317DDC50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1168400"/>
            <a:ext cx="75438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kern="1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ơn các em </a:t>
            </a:r>
          </a:p>
          <a:p>
            <a:pPr algn="ctr"/>
            <a:r>
              <a:rPr lang="vi-VN" sz="4800" b="1" kern="1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sinh thân yêu</a:t>
            </a:r>
            <a:endParaRPr lang="en-US" sz="4800" b="1" kern="10">
              <a:ln w="19050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523378" y="173702"/>
            <a:ext cx="17620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68B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4775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altLang="en-US" sz="3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Picture 3" descr="Vitdocsach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679" y="4094632"/>
            <a:ext cx="2725952" cy="1567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AutoShape 5"/>
          <p:cNvSpPr>
            <a:spLocks noChangeArrowheads="1"/>
          </p:cNvSpPr>
          <p:nvPr/>
        </p:nvSpPr>
        <p:spPr bwMode="auto">
          <a:xfrm>
            <a:off x="2340910" y="2720173"/>
            <a:ext cx="3499597" cy="1019299"/>
          </a:xfrm>
          <a:prstGeom prst="wedgeEllipseCallout">
            <a:avLst>
              <a:gd name="adj1" fmla="val -27372"/>
              <a:gd name="adj2" fmla="val 9375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tabLst>
                <a:tab pos="1627585" algn="l"/>
              </a:tabLst>
            </a:pPr>
            <a:r>
              <a:rPr lang="en-US" altLang="en-US" sz="21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</a:t>
            </a:r>
          </a:p>
          <a:p>
            <a:pPr eaLnBrk="1" hangingPunct="1">
              <a:tabLst>
                <a:tab pos="1627585" algn="l"/>
              </a:tabLst>
            </a:pPr>
            <a:endParaRPr lang="en-US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tabLst>
                <a:tab pos="1627585" algn="l"/>
              </a:tabLst>
            </a:pPr>
            <a:endParaRPr lang="vi-V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160" y="1526834"/>
            <a:ext cx="58977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534686" y="3494434"/>
            <a:ext cx="6535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1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8" grpId="0"/>
      <p:bldP spid="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00079" y="482102"/>
            <a:ext cx="9254994" cy="616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00079" y="379380"/>
            <a:ext cx="10121668" cy="599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untitl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079" y="0"/>
            <a:ext cx="8773014" cy="663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91878" y="5457941"/>
            <a:ext cx="60951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000" b="1" dirty="0" err="1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20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36" y="-205904"/>
            <a:ext cx="10121667" cy="683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65511" y="6109288"/>
            <a:ext cx="6395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altLang="en-US" sz="24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E62326-C626-449D-BFBB-AC6E509C3C5C}"/>
              </a:ext>
            </a:extLst>
          </p:cNvPr>
          <p:cNvSpPr txBox="1"/>
          <p:nvPr/>
        </p:nvSpPr>
        <p:spPr>
          <a:xfrm>
            <a:off x="1456538" y="1149155"/>
            <a:ext cx="2899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Huyện đảo Lý Sơn</a:t>
            </a:r>
            <a:endParaRPr lang="en-US" sz="24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83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27720" y="978560"/>
            <a:ext cx="5187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770" y="1724456"/>
            <a:ext cx="113044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48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Nay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383809" y="363007"/>
            <a:ext cx="1675459" cy="6155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8B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4775B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altLang="en-US" sz="3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1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5912" y="2311263"/>
            <a:ext cx="736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27365" y="3062948"/>
            <a:ext cx="102215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27365" y="1685298"/>
            <a:ext cx="59856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27365" y="3759919"/>
            <a:ext cx="83343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730586" y="4491238"/>
            <a:ext cx="67742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730586" y="5222557"/>
            <a:ext cx="98656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296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27720" y="978560"/>
            <a:ext cx="5187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7540" y="1822763"/>
            <a:ext cx="10668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48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Nay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62,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032522" y="2398356"/>
            <a:ext cx="125991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70922" y="2398356"/>
            <a:ext cx="19664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23322" y="2869410"/>
            <a:ext cx="125991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36086" y="3423592"/>
            <a:ext cx="125991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07911" y="3983209"/>
            <a:ext cx="152315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87383" y="3948600"/>
            <a:ext cx="16500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95358" y="5529483"/>
            <a:ext cx="2686933" cy="123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23321" y="5529483"/>
            <a:ext cx="30332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1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80164" y="1496290"/>
            <a:ext cx="5410200" cy="2750127"/>
          </a:xfrm>
        </p:spPr>
        <p:txBody>
          <a:bodyPr>
            <a:noAutofit/>
          </a:bodyPr>
          <a:lstStyle/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uãng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gãi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ải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</a:p>
          <a:p>
            <a:pPr marL="457200" lvl="1" indent="0" eaLnBrk="1" hangingPunct="1">
              <a:spcBef>
                <a:spcPts val="2400"/>
              </a:spcBef>
              <a:buNone/>
            </a:pP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ải</a:t>
            </a:r>
          </a:p>
          <a:p>
            <a:pPr marL="457200" lvl="1" indent="0" eaLnBrk="1" hangingPunct="1">
              <a:buNone/>
            </a:pP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65909" y="443344"/>
            <a:ext cx="6269181" cy="2750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vi-VN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từ khó: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29516" y="217842"/>
            <a:ext cx="72978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9516" y="1011776"/>
            <a:ext cx="90315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endParaRPr lang="en-US" alt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TỐ HỮU</a:t>
            </a:r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45477"/>
              </p:ext>
            </p:extLst>
          </p:nvPr>
        </p:nvGraphicFramePr>
        <p:xfrm>
          <a:off x="1363264" y="3874098"/>
          <a:ext cx="8678114" cy="1851660"/>
        </p:xfrm>
        <a:graphic>
          <a:graphicData uri="http://schemas.openxmlformats.org/drawingml/2006/table">
            <a:tbl>
              <a:tblPr/>
              <a:tblGrid>
                <a:gridCol w="216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48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chính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cuối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M: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04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4182" y="-20282"/>
            <a:ext cx="109866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72830"/>
              </p:ext>
            </p:extLst>
          </p:nvPr>
        </p:nvGraphicFramePr>
        <p:xfrm>
          <a:off x="4152900" y="1180046"/>
          <a:ext cx="6157917" cy="5527548"/>
        </p:xfrm>
        <a:graphic>
          <a:graphicData uri="http://schemas.openxmlformats.org/drawingml/2006/table">
            <a:tbl>
              <a:tblPr/>
              <a:tblGrid>
                <a:gridCol w="1114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08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0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đệm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     cuối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indent="14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indent="-47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indent="-650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indent="-1333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indent="-1333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90658" y="2733503"/>
            <a:ext cx="1748671" cy="3970318"/>
          </a:xfrm>
          <a:prstGeom prst="rect">
            <a:avLst/>
          </a:prstGeom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”</a:t>
            </a:r>
            <a:endParaRPr lang="en-US" sz="3600"/>
          </a:p>
        </p:txBody>
      </p:sp>
      <p:sp>
        <p:nvSpPr>
          <p:cNvPr id="2" name="Rectangle 1"/>
          <p:cNvSpPr/>
          <p:nvPr/>
        </p:nvSpPr>
        <p:spPr>
          <a:xfrm>
            <a:off x="1966898" y="3014666"/>
            <a:ext cx="1257300" cy="528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2578" y="3614741"/>
            <a:ext cx="1257300" cy="52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442" y="4247178"/>
            <a:ext cx="1257300" cy="52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</a:p>
        </p:txBody>
      </p:sp>
      <p:sp>
        <p:nvSpPr>
          <p:cNvPr id="9" name="Rectangle 8"/>
          <p:cNvSpPr/>
          <p:nvPr/>
        </p:nvSpPr>
        <p:spPr>
          <a:xfrm>
            <a:off x="1966898" y="4875829"/>
            <a:ext cx="1243020" cy="52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59604" y="5477412"/>
            <a:ext cx="1257300" cy="52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5435" y="6106063"/>
            <a:ext cx="1257300" cy="52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53263" y="3086105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82039" y="3071814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96127" y="3671889"/>
            <a:ext cx="885823" cy="442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53263" y="4304326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2039" y="4270738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46399" y="4932977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96127" y="4932977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674430" y="4953081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96127" y="5522547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53263" y="6123949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682039" y="6123949"/>
            <a:ext cx="857250" cy="41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19641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7 L 0.04414 0.03611 C 0.05339 0.04444 0.06745 0.04907 0.0819 0.04907 C 0.09844 0.04907 0.11172 0.04444 0.12109 0.03611 L 0.1655 -3.7037E-7 " pathEditMode="relative" rAng="0" ptsTypes="AAA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8" y="24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0.0487 0.03079 C 0.05899 0.03774 0.07474 0.04167 0.0905 0.04167 C 0.10899 0.04167 0.12357 0.03774 0.13386 0.03079 L 0.18308 -4.44444E-6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54" y="208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44444E-6 L 0.04883 0.04514 C 0.05911 0.05533 0.07448 0.06088 0.09036 0.06088 C 0.10872 0.06088 0.12331 0.05533 0.13359 0.04514 L 0.18281 -4.44444E-6 " pathEditMode="relative" rAng="0" ptsTypes="AAAAA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41" y="30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48148E-6 L 0.04323 0.04861 C 0.05234 0.05949 0.06615 0.06551 0.08021 0.06551 C 0.09661 0.06551 0.10977 0.05949 0.11875 0.04861 L 0.16276 -1.48148E-6 " pathEditMode="relative" rAng="0" ptsTypes="AAA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32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04714 0.02129 C 0.05716 0.02592 0.07214 0.0287 0.0875 0.0287 C 0.10521 0.0287 0.1194 0.02592 0.12943 0.02129 L 0.17696 2.96296E-6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41" y="14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6 L 0.05026 0.04537 C 0.06081 0.05555 0.07683 0.06111 0.09323 0.06111 C 0.11211 0.06111 0.12722 0.05555 0.13776 0.04537 L 0.18841 3.7037E-6 " pathEditMode="relative" rAng="0" ptsTypes="AAAAA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30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976</Words>
  <Application>Microsoft Office PowerPoint</Application>
  <PresentationFormat>Widescreen</PresentationFormat>
  <Paragraphs>148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gialoc phannguyen</dc:creator>
  <cp:lastModifiedBy>MinhThangPC.VN</cp:lastModifiedBy>
  <cp:revision>92</cp:revision>
  <dcterms:created xsi:type="dcterms:W3CDTF">2016-12-11T06:12:31Z</dcterms:created>
  <dcterms:modified xsi:type="dcterms:W3CDTF">2021-12-30T15:01:47Z</dcterms:modified>
</cp:coreProperties>
</file>