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14"/>
  </p:notesMasterIdLst>
  <p:sldIdLst>
    <p:sldId id="273" r:id="rId2"/>
    <p:sldId id="264" r:id="rId3"/>
    <p:sldId id="265" r:id="rId4"/>
    <p:sldId id="266" r:id="rId5"/>
    <p:sldId id="274" r:id="rId6"/>
    <p:sldId id="267" r:id="rId7"/>
    <p:sldId id="270" r:id="rId8"/>
    <p:sldId id="268" r:id="rId9"/>
    <p:sldId id="269" r:id="rId10"/>
    <p:sldId id="271" r:id="rId11"/>
    <p:sldId id="263"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687" autoAdjust="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EF62E1-F642-40F1-B959-680C65F74BD9}" type="datetimeFigureOut">
              <a:rPr lang="en-US" smtClean="0"/>
              <a:t>9/7/2022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C439EA-870B-4280-B91C-FBF042497B71}" type="slidenum">
              <a:rPr lang="en-US" smtClean="0"/>
              <a:t>‹#›</a:t>
            </a:fld>
            <a:endParaRPr lang="en-US"/>
          </a:p>
        </p:txBody>
      </p:sp>
    </p:spTree>
    <p:extLst>
      <p:ext uri="{BB962C8B-B14F-4D97-AF65-F5344CB8AC3E}">
        <p14:creationId xmlns:p14="http://schemas.microsoft.com/office/powerpoint/2010/main" val="216894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C439EA-870B-4280-B91C-FBF042497B71}" type="slidenum">
              <a:rPr lang="en-US" smtClean="0"/>
              <a:t>6</a:t>
            </a:fld>
            <a:endParaRPr lang="en-US"/>
          </a:p>
        </p:txBody>
      </p:sp>
    </p:spTree>
    <p:extLst>
      <p:ext uri="{BB962C8B-B14F-4D97-AF65-F5344CB8AC3E}">
        <p14:creationId xmlns:p14="http://schemas.microsoft.com/office/powerpoint/2010/main" val="17760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C439EA-870B-4280-B91C-FBF042497B71}" type="slidenum">
              <a:rPr lang="en-US" smtClean="0"/>
              <a:t>9</a:t>
            </a:fld>
            <a:endParaRPr lang="en-US"/>
          </a:p>
        </p:txBody>
      </p:sp>
    </p:spTree>
    <p:extLst>
      <p:ext uri="{BB962C8B-B14F-4D97-AF65-F5344CB8AC3E}">
        <p14:creationId xmlns:p14="http://schemas.microsoft.com/office/powerpoint/2010/main" val="3434749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8335969A-C93F-4AB1-B111-D14BFBB38ED5}" type="datetimeFigureOut">
              <a:rPr lang="en-US" smtClean="0"/>
              <a:t>9/7/2022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3BB91DD-B65E-43B2-A280-28DBD03048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35969A-C93F-4AB1-B111-D14BFBB38ED5}"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B91DD-B65E-43B2-A280-28DBD03048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35969A-C93F-4AB1-B111-D14BFBB38ED5}" type="datetimeFigureOut">
              <a:rPr lang="en-US" smtClean="0"/>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B91DD-B65E-43B2-A280-28DBD03048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8335969A-C93F-4AB1-B111-D14BFBB38ED5}" type="datetimeFigureOut">
              <a:rPr lang="en-US" smtClean="0"/>
              <a:t>9/7/2022</a:t>
            </a:fld>
            <a:endParaRPr lang="en-US"/>
          </a:p>
        </p:txBody>
      </p:sp>
      <p:sp>
        <p:nvSpPr>
          <p:cNvPr id="9" name="Slide Number Placeholder 8"/>
          <p:cNvSpPr>
            <a:spLocks noGrp="1"/>
          </p:cNvSpPr>
          <p:nvPr>
            <p:ph type="sldNum" sz="quarter" idx="15"/>
          </p:nvPr>
        </p:nvSpPr>
        <p:spPr/>
        <p:txBody>
          <a:bodyPr rtlCol="0"/>
          <a:lstStyle/>
          <a:p>
            <a:fld id="{63BB91DD-B65E-43B2-A280-28DBD03048E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335969A-C93F-4AB1-B111-D14BFBB38ED5}" type="datetimeFigureOut">
              <a:rPr lang="en-US" smtClean="0"/>
              <a:t>9/7/2022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3BB91DD-B65E-43B2-A280-28DBD03048E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335969A-C93F-4AB1-B111-D14BFBB38ED5}" type="datetimeFigureOut">
              <a:rPr lang="en-US" smtClean="0"/>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B91DD-B65E-43B2-A280-28DBD03048E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8335969A-C93F-4AB1-B111-D14BFBB38ED5}" type="datetimeFigureOut">
              <a:rPr lang="en-US" smtClean="0"/>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B91DD-B65E-43B2-A280-28DBD03048E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8335969A-C93F-4AB1-B111-D14BFBB38ED5}" type="datetimeFigureOut">
              <a:rPr lang="en-US" smtClean="0"/>
              <a:t>9/7/2022</a:t>
            </a:fld>
            <a:endParaRPr lang="en-US"/>
          </a:p>
        </p:txBody>
      </p:sp>
      <p:sp>
        <p:nvSpPr>
          <p:cNvPr id="7" name="Slide Number Placeholder 6"/>
          <p:cNvSpPr>
            <a:spLocks noGrp="1"/>
          </p:cNvSpPr>
          <p:nvPr>
            <p:ph type="sldNum" sz="quarter" idx="11"/>
          </p:nvPr>
        </p:nvSpPr>
        <p:spPr/>
        <p:txBody>
          <a:bodyPr rtlCol="0"/>
          <a:lstStyle/>
          <a:p>
            <a:fld id="{63BB91DD-B65E-43B2-A280-28DBD03048E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5969A-C93F-4AB1-B111-D14BFBB38ED5}" type="datetimeFigureOut">
              <a:rPr lang="en-US" smtClean="0"/>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B91DD-B65E-43B2-A280-28DBD03048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8335969A-C93F-4AB1-B111-D14BFBB38ED5}" type="datetimeFigureOut">
              <a:rPr lang="en-US" smtClean="0"/>
              <a:t>9/7/2022</a:t>
            </a:fld>
            <a:endParaRPr lang="en-US"/>
          </a:p>
        </p:txBody>
      </p:sp>
      <p:sp>
        <p:nvSpPr>
          <p:cNvPr id="22" name="Slide Number Placeholder 21"/>
          <p:cNvSpPr>
            <a:spLocks noGrp="1"/>
          </p:cNvSpPr>
          <p:nvPr>
            <p:ph type="sldNum" sz="quarter" idx="15"/>
          </p:nvPr>
        </p:nvSpPr>
        <p:spPr/>
        <p:txBody>
          <a:bodyPr rtlCol="0"/>
          <a:lstStyle/>
          <a:p>
            <a:fld id="{63BB91DD-B65E-43B2-A280-28DBD03048E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335969A-C93F-4AB1-B111-D14BFBB38ED5}" type="datetimeFigureOut">
              <a:rPr lang="en-US" smtClean="0"/>
              <a:t>9/7/2022</a:t>
            </a:fld>
            <a:endParaRPr lang="en-US"/>
          </a:p>
        </p:txBody>
      </p:sp>
      <p:sp>
        <p:nvSpPr>
          <p:cNvPr id="18" name="Slide Number Placeholder 17"/>
          <p:cNvSpPr>
            <a:spLocks noGrp="1"/>
          </p:cNvSpPr>
          <p:nvPr>
            <p:ph type="sldNum" sz="quarter" idx="11"/>
          </p:nvPr>
        </p:nvSpPr>
        <p:spPr/>
        <p:txBody>
          <a:bodyPr rtlCol="0"/>
          <a:lstStyle/>
          <a:p>
            <a:fld id="{63BB91DD-B65E-43B2-A280-28DBD03048E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35969A-C93F-4AB1-B111-D14BFBB38ED5}" type="datetimeFigureOut">
              <a:rPr lang="en-US" smtClean="0"/>
              <a:t>9/7/2022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3BB91DD-B65E-43B2-A280-28DBD03048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EBCBBC48-8ECE-465E-BA54-6B25AFEE3D16}"/>
              </a:ext>
            </a:extLst>
          </p:cNvPr>
          <p:cNvSpPr>
            <a:spLocks noGrp="1" noChangeArrowheads="1"/>
          </p:cNvSpPr>
          <p:nvPr>
            <p:ph type="title"/>
          </p:nvPr>
        </p:nvSpPr>
        <p:spPr>
          <a:xfrm>
            <a:off x="1371600" y="2057400"/>
            <a:ext cx="6781800" cy="1143000"/>
          </a:xfrm>
        </p:spPr>
        <p:txBody>
          <a:bodyPr/>
          <a:lstStyle/>
          <a:p>
            <a:r>
              <a:rPr lang="en-US" altLang="en-US" sz="6000" dirty="0" err="1">
                <a:solidFill>
                  <a:schemeClr val="tx1"/>
                </a:solidFill>
                <a:latin typeface="Times New Roman" panose="02020603050405020304" pitchFamily="18" charset="0"/>
                <a:cs typeface="Times New Roman" panose="02020603050405020304" pitchFamily="18" charset="0"/>
              </a:rPr>
              <a:t>Chính</a:t>
            </a:r>
            <a:r>
              <a:rPr lang="en-US" altLang="en-US" sz="6000" dirty="0">
                <a:solidFill>
                  <a:schemeClr val="tx1"/>
                </a:solidFill>
                <a:latin typeface="Times New Roman" panose="02020603050405020304" pitchFamily="18" charset="0"/>
                <a:cs typeface="Times New Roman" panose="02020603050405020304" pitchFamily="18" charset="0"/>
              </a:rPr>
              <a:t> </a:t>
            </a:r>
            <a:r>
              <a:rPr lang="en-US" altLang="en-US" sz="6000" dirty="0" err="1">
                <a:solidFill>
                  <a:schemeClr val="tx1"/>
                </a:solidFill>
                <a:latin typeface="Times New Roman" panose="02020603050405020304" pitchFamily="18" charset="0"/>
                <a:cs typeface="Times New Roman" panose="02020603050405020304" pitchFamily="18" charset="0"/>
              </a:rPr>
              <a:t>tả</a:t>
            </a:r>
            <a:r>
              <a:rPr lang="en-US" altLang="en-US" sz="6000" dirty="0">
                <a:solidFill>
                  <a:schemeClr val="tx1"/>
                </a:solidFill>
                <a:latin typeface="Times New Roman" panose="02020603050405020304" pitchFamily="18" charset="0"/>
                <a:cs typeface="Times New Roman" panose="02020603050405020304" pitchFamily="18" charset="0"/>
              </a:rPr>
              <a:t> (</a:t>
            </a:r>
            <a:r>
              <a:rPr lang="en-US" altLang="en-US" sz="3600" dirty="0" err="1">
                <a:solidFill>
                  <a:schemeClr val="tx1"/>
                </a:solidFill>
                <a:latin typeface="Times New Roman" panose="02020603050405020304" pitchFamily="18" charset="0"/>
                <a:cs typeface="Times New Roman" panose="02020603050405020304" pitchFamily="18" charset="0"/>
              </a:rPr>
              <a:t>nghe</a:t>
            </a:r>
            <a:r>
              <a:rPr lang="en-US" altLang="en-US" sz="3600" dirty="0">
                <a:solidFill>
                  <a:schemeClr val="tx1"/>
                </a:solidFill>
                <a:latin typeface="Times New Roman" panose="02020603050405020304" pitchFamily="18" charset="0"/>
                <a:cs typeface="Times New Roman" panose="02020603050405020304" pitchFamily="18" charset="0"/>
              </a:rPr>
              <a:t> – </a:t>
            </a:r>
            <a:r>
              <a:rPr lang="en-US" altLang="en-US" sz="3600" dirty="0" err="1">
                <a:solidFill>
                  <a:schemeClr val="tx1"/>
                </a:solidFill>
                <a:latin typeface="Times New Roman" panose="02020603050405020304" pitchFamily="18" charset="0"/>
                <a:cs typeface="Times New Roman" panose="02020603050405020304" pitchFamily="18" charset="0"/>
              </a:rPr>
              <a:t>viết</a:t>
            </a:r>
            <a:r>
              <a:rPr lang="en-US" altLang="en-US" sz="6000" dirty="0">
                <a:solidFill>
                  <a:schemeClr val="tx1"/>
                </a:solidFill>
                <a:latin typeface="Times New Roman" panose="02020603050405020304" pitchFamily="18" charset="0"/>
                <a:cs typeface="Times New Roman" panose="02020603050405020304" pitchFamily="18" charset="0"/>
              </a:rPr>
              <a:t>)</a:t>
            </a:r>
          </a:p>
        </p:txBody>
      </p:sp>
      <p:sp>
        <p:nvSpPr>
          <p:cNvPr id="4102" name="WordArt 6">
            <a:extLst>
              <a:ext uri="{FF2B5EF4-FFF2-40B4-BE49-F238E27FC236}">
                <a16:creationId xmlns:a16="http://schemas.microsoft.com/office/drawing/2014/main" id="{3F721EDC-3B28-4272-BA7C-D1E88772E0DB}"/>
              </a:ext>
            </a:extLst>
          </p:cNvPr>
          <p:cNvSpPr>
            <a:spLocks noChangeArrowheads="1" noChangeShapeType="1" noTextEdit="1"/>
          </p:cNvSpPr>
          <p:nvPr/>
        </p:nvSpPr>
        <p:spPr bwMode="auto">
          <a:xfrm>
            <a:off x="1600200" y="3276600"/>
            <a:ext cx="6324600" cy="2590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InflateBottom">
              <a:avLst>
                <a:gd name="adj" fmla="val 68083"/>
              </a:avLst>
            </a:prstTxWarp>
          </a:bodyPr>
          <a:lstStyle/>
          <a:p>
            <a:pPr algn="ctr"/>
            <a:r>
              <a:rPr lang="vi-VN" sz="3600" b="1" kern="10" dirty="0">
                <a:solidFill>
                  <a:srgbClr val="FF0000"/>
                </a:solidFill>
                <a:effectLst>
                  <a:outerShdw dist="35921" dir="2700000" algn="ctr" rotWithShape="0">
                    <a:srgbClr val="C0C0C0">
                      <a:alpha val="80000"/>
                    </a:srgbClr>
                  </a:outerShdw>
                </a:effectLst>
                <a:latin typeface="Times New Roman" panose="02020603050405020304" pitchFamily="18" charset="0"/>
                <a:cs typeface="Times New Roman" panose="02020603050405020304" pitchFamily="18" charset="0"/>
              </a:rPr>
              <a:t>LƯƠNG NGỌC QUYẾN</a:t>
            </a:r>
            <a:endParaRPr lang="en-US" sz="3600" b="1" kern="10" dirty="0">
              <a:solidFill>
                <a:srgbClr val="FF0000"/>
              </a:solidFill>
              <a:effectLst>
                <a:outerShdw dist="35921" dir="2700000" algn="ctr" rotWithShape="0">
                  <a:srgbClr val="C0C0C0">
                    <a:alpha val="80000"/>
                  </a:srgbClr>
                </a:outerShdw>
              </a:effectLst>
              <a:latin typeface="Times New Roman" panose="02020603050405020304" pitchFamily="18" charset="0"/>
              <a:cs typeface="Times New Roman" panose="02020603050405020304" pitchFamily="18" charset="0"/>
            </a:endParaRPr>
          </a:p>
        </p:txBody>
      </p:sp>
      <p:sp>
        <p:nvSpPr>
          <p:cNvPr id="6" name="TextBox 13">
            <a:extLst>
              <a:ext uri="{FF2B5EF4-FFF2-40B4-BE49-F238E27FC236}">
                <a16:creationId xmlns:a16="http://schemas.microsoft.com/office/drawing/2014/main" id="{2D70B8B3-13EA-4EA6-A413-955BDEF5F57E}"/>
              </a:ext>
            </a:extLst>
          </p:cNvPr>
          <p:cNvSpPr txBox="1">
            <a:spLocks noChangeArrowheads="1"/>
          </p:cNvSpPr>
          <p:nvPr/>
        </p:nvSpPr>
        <p:spPr bwMode="auto">
          <a:xfrm>
            <a:off x="1638300" y="304800"/>
            <a:ext cx="58674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ỦY BAN NHÂN DÂN QUẬN LONG BIÊN</a:t>
            </a:r>
          </a:p>
          <a:p>
            <a:pPr algn="ctr" eaLnBrk="1" hangingPunct="1">
              <a:spcBef>
                <a:spcPct val="0"/>
              </a:spcBef>
              <a:buFontTx/>
              <a:buNone/>
            </a:pPr>
            <a:r>
              <a:rPr lang="en-US" altLang="en-US" sz="2800" b="1" u="sng" dirty="0">
                <a:solidFill>
                  <a:srgbClr val="002060"/>
                </a:solidFill>
                <a:latin typeface="Times New Roman" panose="02020603050405020304" pitchFamily="18" charset="0"/>
                <a:cs typeface="Times New Roman" panose="02020603050405020304" pitchFamily="18" charset="0"/>
              </a:rPr>
              <a:t>TRƯỜNG TIỂU HỌC ÁI MỘ B</a:t>
            </a:r>
          </a:p>
        </p:txBody>
      </p:sp>
      <p:pic>
        <p:nvPicPr>
          <p:cNvPr id="7" name="Picture 12">
            <a:extLst>
              <a:ext uri="{FF2B5EF4-FFF2-40B4-BE49-F238E27FC236}">
                <a16:creationId xmlns:a16="http://schemas.microsoft.com/office/drawing/2014/main" id="{F2EF6C52-76F1-429D-91BE-C76491CD4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68312"/>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3570"/>
            <a:ext cx="9144000" cy="7001005"/>
          </a:xfrm>
        </p:spPr>
      </p:pic>
      <p:sp>
        <p:nvSpPr>
          <p:cNvPr id="4" name="Cloud 3"/>
          <p:cNvSpPr/>
          <p:nvPr/>
        </p:nvSpPr>
        <p:spPr>
          <a:xfrm>
            <a:off x="990600" y="2133600"/>
            <a:ext cx="6934200" cy="3048000"/>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rtl="0" eaLnBrk="1" latinLnBrk="0" hangingPunct="1">
              <a:spcBef>
                <a:spcPts val="0"/>
              </a:spcBef>
              <a:spcAft>
                <a:spcPts val="0"/>
              </a:spcAft>
            </a:pPr>
            <a:r>
              <a:rPr lang="pt-BR" sz="2800" b="1" i="1" kern="1200" dirty="0">
                <a:solidFill>
                  <a:srgbClr val="002060"/>
                </a:solidFill>
                <a:effectLst/>
                <a:latin typeface="Times New Roman" panose="02020603050405020304" pitchFamily="18" charset="0"/>
                <a:cs typeface="Times New Roman" panose="02020603050405020304" pitchFamily="18" charset="0"/>
              </a:rPr>
              <a:t>Phần vần của tất cả các tiếng đều có âm chính. Ngoài âm chính một số vần còn có âm cuối và âm đệm.</a:t>
            </a:r>
            <a:endParaRPr lang="en-US" sz="28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34708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29386" cy="7010400"/>
          </a:xfrm>
          <a:prstGeom prst="rect">
            <a:avLst/>
          </a:prstGeom>
        </p:spPr>
      </p:pic>
      <p:sp>
        <p:nvSpPr>
          <p:cNvPr id="13315" name="Rectangle 3"/>
          <p:cNvSpPr>
            <a:spLocks noGrp="1" noChangeArrowheads="1"/>
          </p:cNvSpPr>
          <p:nvPr>
            <p:ph sz="quarter" idx="1"/>
          </p:nvPr>
        </p:nvSpPr>
        <p:spPr>
          <a:xfrm>
            <a:off x="1104900" y="1676400"/>
            <a:ext cx="6934200" cy="1828800"/>
          </a:xfrm>
        </p:spPr>
        <p:txBody>
          <a:bodyPr>
            <a:normAutofit/>
          </a:bodyPr>
          <a:lstStyle/>
          <a:p>
            <a:pPr marL="0" indent="0" algn="ctr">
              <a:buNone/>
            </a:pPr>
            <a:r>
              <a:rPr lang="en-US" sz="4000" b="1" dirty="0" err="1">
                <a:latin typeface="Times New Roman" panose="02020603050405020304" pitchFamily="18" charset="0"/>
                <a:cs typeface="Times New Roman" panose="02020603050405020304" pitchFamily="18" charset="0"/>
              </a:rPr>
              <a:t>Ôn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tập</a:t>
            </a:r>
            <a:r>
              <a:rPr lang="en-US" sz="4000" b="1" dirty="0">
                <a:latin typeface="Times New Roman" panose="02020603050405020304" pitchFamily="18" charset="0"/>
                <a:cs typeface="Times New Roman" panose="02020603050405020304" pitchFamily="18" charset="0"/>
              </a:rPr>
              <a:t>:</a:t>
            </a:r>
            <a:endParaRPr lang="vi-VN" sz="4000" b="1" dirty="0">
              <a:latin typeface="Times New Roman" panose="02020603050405020304" pitchFamily="18" charset="0"/>
              <a:cs typeface="Times New Roman" panose="02020603050405020304" pitchFamily="18" charset="0"/>
            </a:endParaRPr>
          </a:p>
          <a:p>
            <a:pPr marL="0" lvl="1" indent="0" algn="ctr">
              <a:spcBef>
                <a:spcPts val="600"/>
              </a:spcBef>
              <a:buSzPct val="70000"/>
              <a:buNone/>
            </a:pPr>
            <a:r>
              <a:rPr lang="en-US" sz="3600" b="1" dirty="0" err="1">
                <a:solidFill>
                  <a:srgbClr val="FF0000"/>
                </a:solidFill>
                <a:latin typeface="Times New Roman" panose="02020603050405020304" pitchFamily="18" charset="0"/>
                <a:cs typeface="Times New Roman" panose="02020603050405020304" pitchFamily="18" charset="0"/>
              </a:rPr>
              <a:t>Ôn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lại</a:t>
            </a:r>
            <a:r>
              <a:rPr lang="en-US" sz="3600" b="1" dirty="0">
                <a:solidFill>
                  <a:srgbClr val="FF0000"/>
                </a:solidFill>
                <a:latin typeface="Times New Roman" panose="02020603050405020304" pitchFamily="18" charset="0"/>
                <a:cs typeface="Times New Roman" panose="02020603050405020304" pitchFamily="18" charset="0"/>
              </a:rPr>
              <a:t> </a:t>
            </a:r>
            <a:r>
              <a:rPr lang="vi-VN" sz="3600" b="1" dirty="0">
                <a:solidFill>
                  <a:srgbClr val="FF0000"/>
                </a:solidFill>
                <a:latin typeface="Times New Roman" panose="02020603050405020304" pitchFamily="18" charset="0"/>
                <a:cs typeface="Times New Roman" panose="02020603050405020304" pitchFamily="18" charset="0"/>
              </a:rPr>
              <a:t>cấu tạo </a:t>
            </a:r>
            <a:r>
              <a:rPr lang="en-US" sz="3600" b="1" dirty="0" err="1">
                <a:solidFill>
                  <a:srgbClr val="FF0000"/>
                </a:solidFill>
                <a:latin typeface="Times New Roman" panose="02020603050405020304" pitchFamily="18" charset="0"/>
                <a:cs typeface="Times New Roman" panose="02020603050405020304" pitchFamily="18" charset="0"/>
              </a:rPr>
              <a:t>tiếng</a:t>
            </a:r>
            <a:r>
              <a:rPr lang="vi-VN" sz="3600" b="1" dirty="0">
                <a:solidFill>
                  <a:srgbClr val="FF0000"/>
                </a:solidFill>
                <a:latin typeface="Times New Roman" panose="02020603050405020304" pitchFamily="18" charset="0"/>
                <a:cs typeface="Times New Roman" panose="02020603050405020304" pitchFamily="18" charset="0"/>
              </a:rPr>
              <a:t> và vần</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4" name="Rectangle 3"/>
          <p:cNvSpPr/>
          <p:nvPr/>
        </p:nvSpPr>
        <p:spPr>
          <a:xfrm>
            <a:off x="838200" y="3505200"/>
            <a:ext cx="7772400" cy="1261884"/>
          </a:xfrm>
          <a:prstGeom prst="rect">
            <a:avLst/>
          </a:prstGeom>
        </p:spPr>
        <p:txBody>
          <a:bodyPr wrap="square">
            <a:spAutoFit/>
          </a:bodyPr>
          <a:lstStyle/>
          <a:p>
            <a:pPr algn="ctr"/>
            <a:r>
              <a:rPr lang="en-US" sz="4000" b="1" dirty="0" err="1">
                <a:solidFill>
                  <a:srgbClr val="002060"/>
                </a:solidFill>
                <a:latin typeface="Times New Roman" panose="02020603050405020304" pitchFamily="18" charset="0"/>
                <a:cs typeface="Times New Roman" panose="02020603050405020304" pitchFamily="18" charset="0"/>
              </a:rPr>
              <a:t>Chuẩn</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bị</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bài</a:t>
            </a:r>
            <a:r>
              <a:rPr lang="en-US" sz="4000" b="1" dirty="0">
                <a:solidFill>
                  <a:srgbClr val="002060"/>
                </a:solidFill>
                <a:latin typeface="Times New Roman" panose="02020603050405020304" pitchFamily="18" charset="0"/>
                <a:cs typeface="Times New Roman" panose="02020603050405020304" pitchFamily="18" charset="0"/>
              </a:rPr>
              <a:t>: </a:t>
            </a:r>
            <a:endParaRPr lang="vi-VN" sz="4000" b="1" dirty="0">
              <a:solidFill>
                <a:srgbClr val="002060"/>
              </a:solidFill>
              <a:latin typeface="Times New Roman" panose="02020603050405020304" pitchFamily="18" charset="0"/>
              <a:cs typeface="Times New Roman" panose="02020603050405020304" pitchFamily="18" charset="0"/>
            </a:endParaRPr>
          </a:p>
          <a:p>
            <a:pPr algn="ctr"/>
            <a:r>
              <a:rPr lang="en-US" sz="3600" b="1" dirty="0">
                <a:solidFill>
                  <a:srgbClr val="FF0000"/>
                </a:solidFill>
                <a:latin typeface="Times New Roman" panose="02020603050405020304" pitchFamily="18" charset="0"/>
                <a:cs typeface="Times New Roman" panose="02020603050405020304" pitchFamily="18" charset="0"/>
              </a:rPr>
              <a:t>N</a:t>
            </a:r>
            <a:r>
              <a:rPr lang="vi-VN" sz="3600" b="1" dirty="0">
                <a:solidFill>
                  <a:srgbClr val="FF0000"/>
                </a:solidFill>
                <a:latin typeface="Times New Roman" panose="02020603050405020304" pitchFamily="18" charset="0"/>
                <a:cs typeface="Times New Roman" panose="02020603050405020304" pitchFamily="18" charset="0"/>
              </a:rPr>
              <a:t>hớ</a:t>
            </a:r>
            <a:r>
              <a:rPr lang="en-US" sz="3600" b="1" dirty="0">
                <a:solidFill>
                  <a:srgbClr val="FF0000"/>
                </a:solidFill>
                <a:latin typeface="Times New Roman" panose="02020603050405020304" pitchFamily="18" charset="0"/>
                <a:cs typeface="Times New Roman" panose="02020603050405020304" pitchFamily="18" charset="0"/>
              </a:rPr>
              <a:t> – </a:t>
            </a:r>
            <a:r>
              <a:rPr lang="en-US" sz="3600" b="1" dirty="0" err="1">
                <a:solidFill>
                  <a:srgbClr val="FF0000"/>
                </a:solidFill>
                <a:latin typeface="Times New Roman" panose="02020603050405020304" pitchFamily="18" charset="0"/>
                <a:cs typeface="Times New Roman" panose="02020603050405020304" pitchFamily="18" charset="0"/>
              </a:rPr>
              <a:t>viết</a:t>
            </a:r>
            <a:r>
              <a:rPr lang="en-US" sz="3600" b="1" dirty="0">
                <a:solidFill>
                  <a:srgbClr val="FF0000"/>
                </a:solidFill>
                <a:latin typeface="Times New Roman" panose="02020603050405020304" pitchFamily="18" charset="0"/>
                <a:cs typeface="Times New Roman" panose="02020603050405020304" pitchFamily="18" charset="0"/>
              </a:rPr>
              <a:t>: </a:t>
            </a:r>
            <a:r>
              <a:rPr lang="vi-VN" sz="3600" b="1" dirty="0">
                <a:solidFill>
                  <a:srgbClr val="FF0000"/>
                </a:solidFill>
                <a:latin typeface="Times New Roman" panose="02020603050405020304" pitchFamily="18" charset="0"/>
                <a:cs typeface="Times New Roman" panose="02020603050405020304" pitchFamily="18" charset="0"/>
              </a:rPr>
              <a:t>Thư gửi các học sinh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Rectangle 3">
            <a:extLst>
              <a:ext uri="{FF2B5EF4-FFF2-40B4-BE49-F238E27FC236}">
                <a16:creationId xmlns:a16="http://schemas.microsoft.com/office/drawing/2014/main" id="{BD024B36-E181-4D32-B512-225F445FEA04}"/>
              </a:ext>
            </a:extLst>
          </p:cNvPr>
          <p:cNvSpPr txBox="1">
            <a:spLocks noChangeArrowheads="1"/>
          </p:cNvSpPr>
          <p:nvPr/>
        </p:nvSpPr>
        <p:spPr>
          <a:xfrm>
            <a:off x="1097593" y="152400"/>
            <a:ext cx="6934200" cy="18288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ctr">
              <a:buFont typeface="Wingdings"/>
              <a:buNone/>
            </a:pPr>
            <a:r>
              <a:rPr lang="en-US" sz="4000" b="1" dirty="0">
                <a:latin typeface="Times New Roman" panose="02020603050405020304" pitchFamily="18" charset="0"/>
                <a:cs typeface="Times New Roman" panose="02020603050405020304" pitchFamily="18" charset="0"/>
              </a:rPr>
              <a:t>DẶN DÒ</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fade">
                                      <p:cBhvr>
                                        <p:cTn id="14" dur="1000"/>
                                        <p:tgtEl>
                                          <p:spTgt spid="13315">
                                            <p:txEl>
                                              <p:pRg st="0" end="0"/>
                                            </p:txEl>
                                          </p:spTgt>
                                        </p:tgtEl>
                                      </p:cBhvr>
                                    </p:animEffect>
                                    <p:anim calcmode="lin" valueType="num">
                                      <p:cBhvr>
                                        <p:cTn id="15"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0" end="0"/>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Effect transition="in" filter="fade">
                                      <p:cBhvr>
                                        <p:cTn id="19" dur="1000"/>
                                        <p:tgtEl>
                                          <p:spTgt spid="13315">
                                            <p:txEl>
                                              <p:pRg st="1" end="1"/>
                                            </p:txEl>
                                          </p:spTgt>
                                        </p:tgtEl>
                                      </p:cBhvr>
                                    </p:animEffect>
                                    <p:anim calcmode="lin" valueType="num">
                                      <p:cBhvr>
                                        <p:cTn id="20"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P spid="4" grpId="0"/>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82ED23-FA2D-4666-84E4-24CD3A51B9C4}"/>
              </a:ext>
            </a:extLst>
          </p:cNvPr>
          <p:cNvSpPr>
            <a:spLocks noGrp="1"/>
          </p:cNvSpPr>
          <p:nvPr>
            <p:ph sz="quarter" idx="1"/>
          </p:nvPr>
        </p:nvSpPr>
        <p:spPr>
          <a:xfrm>
            <a:off x="304800" y="3810000"/>
            <a:ext cx="7467600" cy="4873752"/>
          </a:xfrm>
        </p:spPr>
        <p:txBody>
          <a:bodyPr/>
          <a:lstStyle/>
          <a:p>
            <a:r>
              <a:rPr lang="en-US" dirty="0" err="1"/>
              <a:t>Âm</a:t>
            </a:r>
            <a:r>
              <a:rPr lang="en-US" dirty="0"/>
              <a:t> </a:t>
            </a:r>
            <a:r>
              <a:rPr lang="en-US" dirty="0" err="1"/>
              <a:t>đầu</a:t>
            </a:r>
            <a:r>
              <a:rPr lang="en-US" dirty="0"/>
              <a:t>: L</a:t>
            </a:r>
          </a:p>
          <a:p>
            <a:r>
              <a:rPr lang="en-US" dirty="0" err="1"/>
              <a:t>Vần</a:t>
            </a:r>
            <a:r>
              <a:rPr lang="en-US" dirty="0"/>
              <a:t>: </a:t>
            </a:r>
            <a:r>
              <a:rPr lang="en-US" dirty="0" err="1"/>
              <a:t>ong</a:t>
            </a:r>
            <a:r>
              <a:rPr lang="en-US" dirty="0"/>
              <a:t> – </a:t>
            </a:r>
            <a:r>
              <a:rPr lang="en-US" dirty="0" err="1"/>
              <a:t>có</a:t>
            </a:r>
            <a:r>
              <a:rPr lang="en-US" dirty="0"/>
              <a:t> </a:t>
            </a:r>
            <a:r>
              <a:rPr lang="en-US" dirty="0" err="1"/>
              <a:t>âm</a:t>
            </a:r>
            <a:r>
              <a:rPr lang="en-US" dirty="0"/>
              <a:t> </a:t>
            </a:r>
            <a:r>
              <a:rPr lang="en-US" dirty="0" err="1"/>
              <a:t>chính</a:t>
            </a:r>
            <a:r>
              <a:rPr lang="en-US" dirty="0"/>
              <a:t> o; </a:t>
            </a:r>
            <a:r>
              <a:rPr lang="en-US" dirty="0" err="1"/>
              <a:t>âm</a:t>
            </a:r>
            <a:r>
              <a:rPr lang="en-US" dirty="0"/>
              <a:t> </a:t>
            </a:r>
            <a:r>
              <a:rPr lang="en-US" dirty="0" err="1"/>
              <a:t>cuối</a:t>
            </a:r>
            <a:r>
              <a:rPr lang="en-US" dirty="0"/>
              <a:t> ng</a:t>
            </a:r>
          </a:p>
          <a:p>
            <a:r>
              <a:rPr lang="en-US" dirty="0"/>
              <a:t>Thanh: </a:t>
            </a:r>
            <a:r>
              <a:rPr lang="en-US" dirty="0" err="1"/>
              <a:t>ngang</a:t>
            </a:r>
            <a:endParaRPr lang="en-US" dirty="0"/>
          </a:p>
          <a:p>
            <a:r>
              <a:rPr lang="en-US" dirty="0" err="1"/>
              <a:t>Âm</a:t>
            </a:r>
            <a:r>
              <a:rPr lang="en-US" dirty="0"/>
              <a:t> </a:t>
            </a:r>
            <a:r>
              <a:rPr lang="en-US" dirty="0" err="1"/>
              <a:t>đầu</a:t>
            </a:r>
            <a:r>
              <a:rPr lang="en-US" dirty="0"/>
              <a:t> : Tr</a:t>
            </a:r>
          </a:p>
          <a:p>
            <a:r>
              <a:rPr lang="en-US" dirty="0" err="1"/>
              <a:t>Vần</a:t>
            </a:r>
            <a:r>
              <a:rPr lang="en-US" dirty="0"/>
              <a:t>: ang </a:t>
            </a:r>
            <a:r>
              <a:rPr lang="en-US" dirty="0" err="1"/>
              <a:t>có</a:t>
            </a:r>
            <a:r>
              <a:rPr lang="en-US" dirty="0"/>
              <a:t> </a:t>
            </a:r>
            <a:r>
              <a:rPr lang="en-US" dirty="0" err="1"/>
              <a:t>âm</a:t>
            </a:r>
            <a:r>
              <a:rPr lang="en-US" dirty="0"/>
              <a:t> </a:t>
            </a:r>
            <a:r>
              <a:rPr lang="en-US" dirty="0" err="1"/>
              <a:t>chính</a:t>
            </a:r>
            <a:r>
              <a:rPr lang="en-US" dirty="0"/>
              <a:t> a, </a:t>
            </a:r>
            <a:r>
              <a:rPr lang="en-US" dirty="0" err="1"/>
              <a:t>âm</a:t>
            </a:r>
            <a:r>
              <a:rPr lang="en-US" dirty="0"/>
              <a:t> </a:t>
            </a:r>
            <a:r>
              <a:rPr lang="en-US" dirty="0" err="1"/>
              <a:t>cuối</a:t>
            </a:r>
            <a:r>
              <a:rPr lang="en-US" dirty="0"/>
              <a:t> ng</a:t>
            </a:r>
          </a:p>
          <a:p>
            <a:endParaRPr lang="en-US" dirty="0"/>
          </a:p>
        </p:txBody>
      </p:sp>
      <p:sp>
        <p:nvSpPr>
          <p:cNvPr id="5" name="Title 4">
            <a:extLst>
              <a:ext uri="{FF2B5EF4-FFF2-40B4-BE49-F238E27FC236}">
                <a16:creationId xmlns:a16="http://schemas.microsoft.com/office/drawing/2014/main" id="{FB05FC94-FAA3-44F6-B027-AC5D8D74956A}"/>
              </a:ext>
            </a:extLst>
          </p:cNvPr>
          <p:cNvSpPr>
            <a:spLocks noGrp="1"/>
          </p:cNvSpPr>
          <p:nvPr>
            <p:ph type="title"/>
          </p:nvPr>
        </p:nvSpPr>
        <p:spPr/>
        <p:txBody>
          <a:bodyPr/>
          <a:lstStyle/>
          <a:p>
            <a:r>
              <a:rPr lang="en-US" b="1" dirty="0">
                <a:solidFill>
                  <a:srgbClr val="FF0000"/>
                </a:solidFill>
              </a:rPr>
              <a:t>L   </a:t>
            </a:r>
            <a:r>
              <a:rPr lang="en-US" b="1" dirty="0" err="1">
                <a:solidFill>
                  <a:srgbClr val="FF0000"/>
                </a:solidFill>
              </a:rPr>
              <a:t>ong</a:t>
            </a:r>
            <a:endParaRPr lang="en-US" b="1" dirty="0">
              <a:solidFill>
                <a:srgbClr val="FF0000"/>
              </a:solidFill>
            </a:endParaRPr>
          </a:p>
        </p:txBody>
      </p:sp>
    </p:spTree>
    <p:extLst>
      <p:ext uri="{BB962C8B-B14F-4D97-AF65-F5344CB8AC3E}">
        <p14:creationId xmlns:p14="http://schemas.microsoft.com/office/powerpoint/2010/main" val="58036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 name="Content Placeholder 3"/>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304801" y="1066800"/>
            <a:ext cx="3276600" cy="5426331"/>
          </a:xfrm>
        </p:spPr>
      </p:pic>
      <p:sp>
        <p:nvSpPr>
          <p:cNvPr id="7" name="Rectangle 6"/>
          <p:cNvSpPr/>
          <p:nvPr/>
        </p:nvSpPr>
        <p:spPr>
          <a:xfrm>
            <a:off x="1380517" y="228600"/>
            <a:ext cx="5334602" cy="523220"/>
          </a:xfrm>
          <a:prstGeom prst="rect">
            <a:avLst/>
          </a:prstGeom>
        </p:spPr>
        <p:txBody>
          <a:bodyPr wrap="none">
            <a:spAutoFit/>
          </a:bodyPr>
          <a:lstStyle/>
          <a:p>
            <a:r>
              <a:rPr lang="vi-VN" sz="2800" b="1" dirty="0">
                <a:solidFill>
                  <a:srgbClr val="FF0000"/>
                </a:solidFill>
              </a:rPr>
              <a:t>Hướng dẫn học sinh N</a:t>
            </a:r>
            <a:r>
              <a:rPr lang="en-US" sz="2800" b="1" dirty="0" err="1">
                <a:solidFill>
                  <a:srgbClr val="FF0000"/>
                </a:solidFill>
              </a:rPr>
              <a:t>ghe</a:t>
            </a:r>
            <a:r>
              <a:rPr lang="vi-VN" sz="2800" b="1" dirty="0">
                <a:solidFill>
                  <a:srgbClr val="FF0000"/>
                </a:solidFill>
              </a:rPr>
              <a:t> –</a:t>
            </a:r>
            <a:r>
              <a:rPr lang="en-US" sz="2800" b="1" dirty="0">
                <a:solidFill>
                  <a:srgbClr val="FF0000"/>
                </a:solidFill>
              </a:rPr>
              <a:t> </a:t>
            </a:r>
            <a:r>
              <a:rPr lang="vi-VN" sz="2800" b="1" dirty="0">
                <a:solidFill>
                  <a:srgbClr val="FF0000"/>
                </a:solidFill>
              </a:rPr>
              <a:t>Viế</a:t>
            </a:r>
            <a:r>
              <a:rPr lang="en-US" sz="2800" b="1" dirty="0">
                <a:solidFill>
                  <a:srgbClr val="FF0000"/>
                </a:solidFill>
              </a:rPr>
              <a:t>t</a:t>
            </a:r>
          </a:p>
        </p:txBody>
      </p:sp>
      <p:sp>
        <p:nvSpPr>
          <p:cNvPr id="9" name="Rectangle 8"/>
          <p:cNvSpPr/>
          <p:nvPr/>
        </p:nvSpPr>
        <p:spPr>
          <a:xfrm>
            <a:off x="3583489" y="914400"/>
            <a:ext cx="5325082" cy="6032421"/>
          </a:xfrm>
          <a:prstGeom prst="rect">
            <a:avLst/>
          </a:prstGeom>
        </p:spPr>
        <p:txBody>
          <a:bodyPr wrap="square">
            <a:spAutoFit/>
          </a:bodyPr>
          <a:lstStyle/>
          <a:p>
            <a:pPr algn="ctr"/>
            <a:r>
              <a:rPr lang="vi-VN" sz="2800" b="1" dirty="0"/>
              <a:t>Lương Ngọc Quyến </a:t>
            </a:r>
            <a:endParaRPr lang="vi-VN" sz="1200" b="1" dirty="0"/>
          </a:p>
          <a:p>
            <a:pPr algn="ctr"/>
            <a:endParaRPr lang="vi-VN" sz="1600" b="1" dirty="0"/>
          </a:p>
          <a:p>
            <a:pPr indent="457200"/>
            <a:r>
              <a:rPr lang="vi-VN" sz="2400" dirty="0"/>
              <a:t>Lương Ngọc Quyến là con trai nhà yêu nước Lương Văn Can. Nuôi ý chí khôi phục non sông, ông tìm đường sang</a:t>
            </a:r>
            <a:r>
              <a:rPr lang="en-US" sz="2400" dirty="0"/>
              <a:t> </a:t>
            </a:r>
            <a:r>
              <a:rPr lang="en-US" sz="2400" dirty="0" err="1">
                <a:latin typeface="Times New Roman" panose="02020603050405020304" pitchFamily="18" charset="0"/>
                <a:cs typeface="Times New Roman" panose="02020603050405020304" pitchFamily="18" charset="0"/>
              </a:rPr>
              <a:t>Nhật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qua</a:t>
            </a:r>
            <a:r>
              <a:rPr lang="vi-VN" sz="2400" dirty="0"/>
              <a:t> Trung Quốc mưu tập hợp lực lượng chống thực dân Pháp. Ông bị giặc bắt đưa về nước. Chúng khoét bàn chân ông, luồn dây thép buộc chân vào xích sắt. Ngày 30-8-1917, cuộc khởi nghĩa Thái Nguyên do Đội Cấn lãnh đạo bùng nổ. Lương Ngọc Quyến được giải thoát và tham gia chỉ huy nghĩa quân. Ông hi sinh, nhưng tấm lòng trung với nước của ông còn sáng mãi.</a:t>
            </a:r>
          </a:p>
          <a:p>
            <a:pPr algn="r"/>
            <a:r>
              <a:rPr lang="vi-VN" dirty="0"/>
              <a:t>Theo </a:t>
            </a:r>
            <a:r>
              <a:rPr lang="vi-VN" b="1" dirty="0"/>
              <a:t>LƯƠNG QUÂN</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5052" y="-1"/>
            <a:ext cx="10083452" cy="7162801"/>
          </a:xfrm>
        </p:spPr>
      </p:pic>
      <p:sp>
        <p:nvSpPr>
          <p:cNvPr id="5" name="Rectangle 4"/>
          <p:cNvSpPr/>
          <p:nvPr/>
        </p:nvSpPr>
        <p:spPr>
          <a:xfrm>
            <a:off x="3014330" y="2136665"/>
            <a:ext cx="5977270" cy="3416320"/>
          </a:xfrm>
          <a:prstGeom prst="rect">
            <a:avLst/>
          </a:prstGeom>
        </p:spPr>
        <p:txBody>
          <a:bodyPr wrap="square">
            <a:spAutoFit/>
          </a:bodyPr>
          <a:lstStyle/>
          <a:p>
            <a:pPr marL="342900" indent="-342900">
              <a:buFont typeface="+mj-lt"/>
              <a:buAutoNum type="arabicPeriod"/>
            </a:pPr>
            <a:r>
              <a:rPr lang="vi-VN" sz="2400" b="1" dirty="0">
                <a:solidFill>
                  <a:srgbClr val="FF0000"/>
                </a:solidFill>
              </a:rPr>
              <a:t>Lương Ngọc Quyến sinh năm 1885, mất năm 1917.</a:t>
            </a:r>
          </a:p>
          <a:p>
            <a:pPr marL="342900" indent="-342900">
              <a:buFont typeface="+mj-lt"/>
              <a:buAutoNum type="arabicPeriod"/>
            </a:pPr>
            <a:r>
              <a:rPr lang="vi-VN" sz="2400" b="1" dirty="0">
                <a:solidFill>
                  <a:srgbClr val="FF0000"/>
                </a:solidFill>
              </a:rPr>
              <a:t>Ông là con trai của nhà yêu nước Lương Văn Can.</a:t>
            </a:r>
          </a:p>
          <a:p>
            <a:pPr marL="342900" indent="-342900">
              <a:buFont typeface="+mj-lt"/>
              <a:buAutoNum type="arabicPeriod"/>
            </a:pPr>
            <a:r>
              <a:rPr lang="vi-VN" sz="2400" b="1" dirty="0">
                <a:solidFill>
                  <a:srgbClr val="FF0000"/>
                </a:solidFill>
              </a:rPr>
              <a:t>Ông tham gia cách mạng và bị giặc bắt giam.</a:t>
            </a:r>
          </a:p>
          <a:p>
            <a:pPr marL="342900" indent="-342900">
              <a:buFont typeface="+mj-lt"/>
              <a:buAutoNum type="arabicPeriod"/>
            </a:pPr>
            <a:r>
              <a:rPr lang="vi-VN" sz="2400" b="1" dirty="0">
                <a:solidFill>
                  <a:srgbClr val="FF0000"/>
                </a:solidFill>
              </a:rPr>
              <a:t> Ngày 30/8/19</a:t>
            </a:r>
            <a:r>
              <a:rPr lang="en-US" sz="2400" b="1" dirty="0">
                <a:solidFill>
                  <a:srgbClr val="FF0000"/>
                </a:solidFill>
              </a:rPr>
              <a:t>17</a:t>
            </a:r>
            <a:r>
              <a:rPr lang="vi-VN" sz="2400" b="1" dirty="0">
                <a:solidFill>
                  <a:srgbClr val="FF0000"/>
                </a:solidFill>
              </a:rPr>
              <a:t>, ông được giải thoát và tham gia chỉ huy nghĩa quân ở Thái Nguyên. </a:t>
            </a:r>
            <a:endParaRPr lang="en-US" sz="2400" b="1" dirty="0">
              <a:solidFill>
                <a:srgbClr val="FF0000"/>
              </a:solidFill>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16" y="1981200"/>
            <a:ext cx="2819400" cy="3810000"/>
          </a:xfrm>
          <a:prstGeom prst="rect">
            <a:avLst/>
          </a:prstGeom>
        </p:spPr>
      </p:pic>
      <p:sp>
        <p:nvSpPr>
          <p:cNvPr id="11" name="Cloud 10"/>
          <p:cNvSpPr/>
          <p:nvPr/>
        </p:nvSpPr>
        <p:spPr>
          <a:xfrm rot="21327456">
            <a:off x="2472683" y="225507"/>
            <a:ext cx="5994957" cy="1676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70C0"/>
                </a:solidFill>
              </a:rPr>
              <a:t>Trình bày hiểu biết của em</a:t>
            </a:r>
          </a:p>
          <a:p>
            <a:pPr algn="ctr"/>
            <a:r>
              <a:rPr lang="vi-VN" sz="2400" b="1" dirty="0">
                <a:solidFill>
                  <a:srgbClr val="0070C0"/>
                </a:solidFill>
              </a:rPr>
              <a:t> về Lương Ngọc Quyến?</a:t>
            </a:r>
            <a:endParaRPr lang="en-US" sz="2400" b="1" dirty="0">
              <a:solidFill>
                <a:srgbClr val="0070C0"/>
              </a:solidFill>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170207"/>
            <a:ext cx="1791222" cy="1786997"/>
          </a:xfrm>
          <a:prstGeom prst="rect">
            <a:avLst/>
          </a:prstGeom>
        </p:spPr>
      </p:pic>
      <p:sp>
        <p:nvSpPr>
          <p:cNvPr id="15" name="Curved Down Arrow 14"/>
          <p:cNvSpPr/>
          <p:nvPr/>
        </p:nvSpPr>
        <p:spPr>
          <a:xfrm>
            <a:off x="2019822" y="304800"/>
            <a:ext cx="951978" cy="609600"/>
          </a:xfrm>
          <a:prstGeom prst="curvedDownArrow">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arn(inVertical)">
                                      <p:cBhvr>
                                        <p:cTn id="25" dur="500"/>
                                        <p:tgtEl>
                                          <p:spTgt spid="1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ppt_w</p:attrName>
                                        </p:attrNameLst>
                                      </p:cBhvr>
                                      <p:tavLst>
                                        <p:tav tm="0">
                                          <p:val>
                                            <p:fltVal val="0"/>
                                          </p:val>
                                        </p:tav>
                                        <p:tav tm="100000">
                                          <p:val>
                                            <p:strVal val="#ppt_w"/>
                                          </p:val>
                                        </p:tav>
                                      </p:tavLst>
                                    </p:anim>
                                    <p:anim calcmode="lin" valueType="num">
                                      <p:cBhvr>
                                        <p:cTn id="36" dur="1000" fill="hold"/>
                                        <p:tgtEl>
                                          <p:spTgt spid="5"/>
                                        </p:tgtEl>
                                        <p:attrNameLst>
                                          <p:attrName>ppt_h</p:attrName>
                                        </p:attrNameLst>
                                      </p:cBhvr>
                                      <p:tavLst>
                                        <p:tav tm="0">
                                          <p:val>
                                            <p:fltVal val="0"/>
                                          </p:val>
                                        </p:tav>
                                        <p:tav tm="100000">
                                          <p:val>
                                            <p:strVal val="#ppt_h"/>
                                          </p:val>
                                        </p:tav>
                                      </p:tavLst>
                                    </p:anim>
                                    <p:anim calcmode="lin" valueType="num">
                                      <p:cBhvr>
                                        <p:cTn id="37" dur="1000" fill="hold"/>
                                        <p:tgtEl>
                                          <p:spTgt spid="5"/>
                                        </p:tgtEl>
                                        <p:attrNameLst>
                                          <p:attrName>style.rotation</p:attrName>
                                        </p:attrNameLst>
                                      </p:cBhvr>
                                      <p:tavLst>
                                        <p:tav tm="0">
                                          <p:val>
                                            <p:fltVal val="90"/>
                                          </p:val>
                                        </p:tav>
                                        <p:tav tm="100000">
                                          <p:val>
                                            <p:fltVal val="0"/>
                                          </p:val>
                                        </p:tav>
                                      </p:tavLst>
                                    </p:anim>
                                    <p:animEffect transition="in" filter="fade">
                                      <p:cBhvr>
                                        <p:cTn id="3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14300"/>
            <a:ext cx="9144000" cy="7086600"/>
          </a:xfrm>
        </p:spPr>
      </p:pic>
      <p:sp>
        <p:nvSpPr>
          <p:cNvPr id="5" name="Rectangle 4"/>
          <p:cNvSpPr/>
          <p:nvPr/>
        </p:nvSpPr>
        <p:spPr>
          <a:xfrm>
            <a:off x="622126" y="109603"/>
            <a:ext cx="7772400" cy="4801314"/>
          </a:xfrm>
          <a:prstGeom prst="rect">
            <a:avLst/>
          </a:prstGeom>
        </p:spPr>
        <p:txBody>
          <a:bodyPr wrap="square">
            <a:spAutoFit/>
          </a:bodyPr>
          <a:lstStyle/>
          <a:p>
            <a:pPr algn="ctr"/>
            <a:r>
              <a:rPr lang="vi-VN" sz="2400" b="1" dirty="0"/>
              <a:t>Lương Ngọc Quyến</a:t>
            </a:r>
          </a:p>
          <a:p>
            <a:pPr algn="ctr"/>
            <a:endParaRPr lang="en-US" sz="2400" b="1" dirty="0"/>
          </a:p>
          <a:p>
            <a:pPr indent="457200"/>
            <a:r>
              <a:rPr lang="vi-VN" sz="2400" b="1" dirty="0"/>
              <a:t>Lương Ngọc Quyến là con trai nhà yêu nước Lương Văn Can. Nuôi ý chí khôi phục non sông, ông tìm đường sang</a:t>
            </a:r>
            <a:r>
              <a:rPr lang="en-US" sz="2400" b="1" dirty="0"/>
              <a:t> </a:t>
            </a:r>
            <a:r>
              <a:rPr lang="en-US" sz="2400" b="1" dirty="0" err="1">
                <a:latin typeface="Times New Roman" panose="02020603050405020304" pitchFamily="18" charset="0"/>
                <a:cs typeface="Times New Roman" panose="02020603050405020304" pitchFamily="18" charset="0"/>
              </a:rPr>
              <a:t>Nhật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quân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sự</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rồi</a:t>
            </a:r>
            <a:r>
              <a:rPr lang="en-US" sz="2400" b="1" dirty="0">
                <a:latin typeface="Times New Roman" panose="02020603050405020304" pitchFamily="18" charset="0"/>
                <a:cs typeface="Times New Roman" panose="02020603050405020304" pitchFamily="18" charset="0"/>
              </a:rPr>
              <a:t> qua</a:t>
            </a:r>
            <a:r>
              <a:rPr lang="vi-VN" sz="2400" b="1" dirty="0"/>
              <a:t> Trung Quốc mưu tập hợp lực lượng chống thực dân Pháp. Ông bị giặc bắt đưa về nước. Chúng khoét bàn chân ông, luồn dây thép buộc chân vào xích sắt. Ngày 30-8-1917, cuộc khởi nghĩa Thái Nguyên do Đội Cấn lãnh đạo bùng nổ. Lương Ngọc Quyến được giải thoát và tham gia chỉ huy nghĩa quân. Ông hi sinh, nhưng tấm lòng trung với nước của ông còn sáng mãi.</a:t>
            </a:r>
            <a:endParaRPr lang="en-US" sz="2400" b="1" dirty="0"/>
          </a:p>
          <a:p>
            <a:pPr algn="r"/>
            <a:r>
              <a:rPr lang="vi-VN" b="1" dirty="0"/>
              <a:t>Theo LƯƠNG QUÂN</a:t>
            </a:r>
            <a:endParaRPr lang="en-US" b="1" dirty="0"/>
          </a:p>
        </p:txBody>
      </p:sp>
      <p:sp>
        <p:nvSpPr>
          <p:cNvPr id="6" name="Rectangle 5"/>
          <p:cNvSpPr/>
          <p:nvPr/>
        </p:nvSpPr>
        <p:spPr>
          <a:xfrm>
            <a:off x="749474" y="4535439"/>
            <a:ext cx="2257349" cy="523220"/>
          </a:xfrm>
          <a:prstGeom prst="rect">
            <a:avLst/>
          </a:prstGeom>
        </p:spPr>
        <p:txBody>
          <a:bodyPr wrap="none">
            <a:spAutoFit/>
          </a:bodyPr>
          <a:lstStyle/>
          <a:p>
            <a:r>
              <a:rPr lang="vi-VN" sz="2800" b="1" u="sng" dirty="0">
                <a:solidFill>
                  <a:srgbClr val="FFFF00"/>
                </a:solidFill>
              </a:rPr>
              <a:t>Luyện từ khó</a:t>
            </a:r>
            <a:endParaRPr lang="en-US" sz="2800" b="1" u="sng" dirty="0">
              <a:solidFill>
                <a:srgbClr val="FFFF00"/>
              </a:solidFill>
            </a:endParaRPr>
          </a:p>
        </p:txBody>
      </p:sp>
      <p:cxnSp>
        <p:nvCxnSpPr>
          <p:cNvPr id="8" name="Straight Connector 7"/>
          <p:cNvCxnSpPr/>
          <p:nvPr/>
        </p:nvCxnSpPr>
        <p:spPr>
          <a:xfrm>
            <a:off x="7010400" y="1226288"/>
            <a:ext cx="8382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687010" y="1600200"/>
            <a:ext cx="1206674"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1225463" y="1219200"/>
            <a:ext cx="2508337"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1322184" y="2362200"/>
            <a:ext cx="11430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2838023" y="2667000"/>
            <a:ext cx="6858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a:off x="1896929" y="3048000"/>
            <a:ext cx="9906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19" name="Rectangle 18"/>
          <p:cNvSpPr/>
          <p:nvPr/>
        </p:nvSpPr>
        <p:spPr>
          <a:xfrm>
            <a:off x="635011" y="5030397"/>
            <a:ext cx="4572000" cy="461665"/>
          </a:xfrm>
          <a:prstGeom prst="rect">
            <a:avLst/>
          </a:prstGeom>
        </p:spPr>
        <p:txBody>
          <a:bodyPr>
            <a:spAutoFit/>
          </a:bodyPr>
          <a:lstStyle/>
          <a:p>
            <a:r>
              <a:rPr lang="vi-VN" sz="2400" b="1" i="1" dirty="0">
                <a:solidFill>
                  <a:srgbClr val="FFFF00"/>
                </a:solidFill>
              </a:rPr>
              <a:t>Lương Ngọc Quyến</a:t>
            </a:r>
            <a:endParaRPr lang="en-US" sz="2400" b="1" i="1" dirty="0">
              <a:solidFill>
                <a:srgbClr val="FFFF00"/>
              </a:solidFill>
            </a:endParaRPr>
          </a:p>
        </p:txBody>
      </p:sp>
      <p:sp>
        <p:nvSpPr>
          <p:cNvPr id="20" name="Rectangle 19"/>
          <p:cNvSpPr/>
          <p:nvPr/>
        </p:nvSpPr>
        <p:spPr>
          <a:xfrm>
            <a:off x="622126" y="5562600"/>
            <a:ext cx="2262158" cy="461665"/>
          </a:xfrm>
          <a:prstGeom prst="rect">
            <a:avLst/>
          </a:prstGeom>
        </p:spPr>
        <p:txBody>
          <a:bodyPr wrap="none">
            <a:spAutoFit/>
          </a:bodyPr>
          <a:lstStyle/>
          <a:p>
            <a:r>
              <a:rPr lang="vi-VN" sz="2400" b="1" i="1" dirty="0">
                <a:solidFill>
                  <a:srgbClr val="FFFF00"/>
                </a:solidFill>
              </a:rPr>
              <a:t>Lương Văn Can</a:t>
            </a:r>
            <a:endParaRPr lang="en-US" sz="2400" b="1" i="1" dirty="0">
              <a:solidFill>
                <a:srgbClr val="FFFF00"/>
              </a:solidFill>
            </a:endParaRPr>
          </a:p>
        </p:txBody>
      </p:sp>
      <p:sp>
        <p:nvSpPr>
          <p:cNvPr id="21" name="Rectangle 20"/>
          <p:cNvSpPr/>
          <p:nvPr/>
        </p:nvSpPr>
        <p:spPr>
          <a:xfrm>
            <a:off x="622126" y="6096000"/>
            <a:ext cx="1529586" cy="461665"/>
          </a:xfrm>
          <a:prstGeom prst="rect">
            <a:avLst/>
          </a:prstGeom>
        </p:spPr>
        <p:txBody>
          <a:bodyPr wrap="none">
            <a:spAutoFit/>
          </a:bodyPr>
          <a:lstStyle/>
          <a:p>
            <a:r>
              <a:rPr lang="vi-VN" sz="2400" b="1" i="1" dirty="0">
                <a:solidFill>
                  <a:srgbClr val="FFFF00"/>
                </a:solidFill>
              </a:rPr>
              <a:t>Lực lượng</a:t>
            </a:r>
            <a:endParaRPr lang="en-US" sz="2400" b="1" i="1" dirty="0">
              <a:solidFill>
                <a:srgbClr val="FFFF00"/>
              </a:solidFill>
            </a:endParaRPr>
          </a:p>
        </p:txBody>
      </p:sp>
      <p:sp>
        <p:nvSpPr>
          <p:cNvPr id="22" name="Rectangle 21"/>
          <p:cNvSpPr/>
          <p:nvPr/>
        </p:nvSpPr>
        <p:spPr>
          <a:xfrm>
            <a:off x="3201564" y="5562599"/>
            <a:ext cx="936475" cy="461665"/>
          </a:xfrm>
          <a:prstGeom prst="rect">
            <a:avLst/>
          </a:prstGeom>
        </p:spPr>
        <p:txBody>
          <a:bodyPr wrap="none">
            <a:spAutoFit/>
          </a:bodyPr>
          <a:lstStyle/>
          <a:p>
            <a:r>
              <a:rPr lang="vi-VN" sz="2400" b="1" i="1" dirty="0">
                <a:solidFill>
                  <a:srgbClr val="FFFF00"/>
                </a:solidFill>
              </a:rPr>
              <a:t>Khoét</a:t>
            </a:r>
            <a:endParaRPr lang="en-US" sz="2400" b="1" i="1" dirty="0">
              <a:solidFill>
                <a:srgbClr val="FFFF00"/>
              </a:solidFill>
            </a:endParaRPr>
          </a:p>
        </p:txBody>
      </p:sp>
      <p:sp>
        <p:nvSpPr>
          <p:cNvPr id="23" name="Rectangle 22"/>
          <p:cNvSpPr/>
          <p:nvPr/>
        </p:nvSpPr>
        <p:spPr>
          <a:xfrm>
            <a:off x="3060499" y="6024265"/>
            <a:ext cx="1218603" cy="461665"/>
          </a:xfrm>
          <a:prstGeom prst="rect">
            <a:avLst/>
          </a:prstGeom>
        </p:spPr>
        <p:txBody>
          <a:bodyPr wrap="none">
            <a:spAutoFit/>
          </a:bodyPr>
          <a:lstStyle/>
          <a:p>
            <a:r>
              <a:rPr lang="vi-VN" sz="2400" b="1" i="1" dirty="0">
                <a:solidFill>
                  <a:srgbClr val="FFFF00"/>
                </a:solidFill>
              </a:rPr>
              <a:t>Xích sắt</a:t>
            </a:r>
            <a:endParaRPr lang="en-US" sz="2400" b="1" i="1" dirty="0">
              <a:solidFill>
                <a:srgbClr val="FFFF00"/>
              </a:solidFill>
            </a:endParaRPr>
          </a:p>
        </p:txBody>
      </p:sp>
    </p:spTree>
    <p:extLst>
      <p:ext uri="{BB962C8B-B14F-4D97-AF65-F5344CB8AC3E}">
        <p14:creationId xmlns:p14="http://schemas.microsoft.com/office/powerpoint/2010/main" val="39304197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ppt_x"/>
                                          </p:val>
                                        </p:tav>
                                        <p:tav tm="100000">
                                          <p:val>
                                            <p:strVal val="#ppt_x"/>
                                          </p:val>
                                        </p:tav>
                                      </p:tavLst>
                                    </p:anim>
                                    <p:anim calcmode="lin" valueType="num">
                                      <p:cBhvr additive="base">
                                        <p:cTn id="40" dur="5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P spid="20" grpId="0"/>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46944-365A-4D68-AA9E-B2C29F1906B0}"/>
              </a:ext>
            </a:extLst>
          </p:cNvPr>
          <p:cNvSpPr>
            <a:spLocks noGrp="1"/>
          </p:cNvSpPr>
          <p:nvPr>
            <p:ph type="title"/>
          </p:nvPr>
        </p:nvSpPr>
        <p:spPr>
          <a:xfrm>
            <a:off x="838200" y="762000"/>
            <a:ext cx="7467600" cy="1143000"/>
          </a:xfrm>
          <a:noFill/>
        </p:spPr>
        <p:txBody>
          <a:bodyPr>
            <a:normAutofit/>
          </a:bodyPr>
          <a:lstStyle/>
          <a:p>
            <a:r>
              <a:rPr lang="en-US" sz="4400" b="1" dirty="0">
                <a:latin typeface="Times New Roman" panose="02020603050405020304" pitchFamily="18" charset="0"/>
                <a:cs typeface="Times New Roman" panose="02020603050405020304" pitchFamily="18" charset="0"/>
              </a:rPr>
              <a:t>HỌC SINH VIẾT CHÍNH TẢ</a:t>
            </a:r>
          </a:p>
        </p:txBody>
      </p:sp>
      <p:pic>
        <p:nvPicPr>
          <p:cNvPr id="5" name="Content Placeholder 4">
            <a:extLst>
              <a:ext uri="{FF2B5EF4-FFF2-40B4-BE49-F238E27FC236}">
                <a16:creationId xmlns:a16="http://schemas.microsoft.com/office/drawing/2014/main" id="{070A8D6B-8E84-4E91-8B0C-E23651C224FE}"/>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648200" y="2344520"/>
            <a:ext cx="4485249" cy="4505273"/>
          </a:xfrm>
        </p:spPr>
      </p:pic>
    </p:spTree>
    <p:extLst>
      <p:ext uri="{BB962C8B-B14F-4D97-AF65-F5344CB8AC3E}">
        <p14:creationId xmlns:p14="http://schemas.microsoft.com/office/powerpoint/2010/main" val="177017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0" y="0"/>
            <a:ext cx="9144000" cy="6858000"/>
          </a:xfrm>
        </p:spPr>
      </p:pic>
      <p:sp>
        <p:nvSpPr>
          <p:cNvPr id="5" name="Rectangle 4"/>
          <p:cNvSpPr/>
          <p:nvPr/>
        </p:nvSpPr>
        <p:spPr>
          <a:xfrm>
            <a:off x="1600200" y="279097"/>
            <a:ext cx="5381601" cy="523220"/>
          </a:xfrm>
          <a:prstGeom prst="rect">
            <a:avLst/>
          </a:prstGeom>
        </p:spPr>
        <p:txBody>
          <a:bodyPr wrap="none">
            <a:spAutoFit/>
          </a:bodyPr>
          <a:lstStyle/>
          <a:p>
            <a:r>
              <a:rPr lang="vi-VN" sz="2800" b="1" dirty="0">
                <a:solidFill>
                  <a:srgbClr val="FF0000"/>
                </a:solidFill>
              </a:rPr>
              <a:t>Hướng dẫn luyện tập</a:t>
            </a:r>
            <a:r>
              <a:rPr lang="en-US" sz="2800" b="1" dirty="0">
                <a:solidFill>
                  <a:srgbClr val="FF0000"/>
                </a:solidFill>
              </a:rPr>
              <a:t> </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thực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hành</a:t>
            </a:r>
            <a:endParaRPr lang="en-US" sz="2800" b="1" dirty="0">
              <a:solidFill>
                <a:srgbClr val="FF0000"/>
              </a:solidFill>
            </a:endParaRPr>
          </a:p>
        </p:txBody>
      </p:sp>
      <p:sp>
        <p:nvSpPr>
          <p:cNvPr id="7" name="Rectangle 6"/>
          <p:cNvSpPr/>
          <p:nvPr/>
        </p:nvSpPr>
        <p:spPr>
          <a:xfrm>
            <a:off x="228600" y="915299"/>
            <a:ext cx="8686800" cy="461665"/>
          </a:xfrm>
          <a:prstGeom prst="rect">
            <a:avLst/>
          </a:prstGeom>
        </p:spPr>
        <p:txBody>
          <a:bodyPr wrap="square">
            <a:spAutoFit/>
          </a:bodyPr>
          <a:lstStyle/>
          <a:p>
            <a:r>
              <a:rPr lang="vi-VN" sz="2400" b="1" i="1" dirty="0">
                <a:solidFill>
                  <a:srgbClr val="7030A0"/>
                </a:solidFill>
              </a:rPr>
              <a:t>Bài </a:t>
            </a:r>
            <a:r>
              <a:rPr lang="en-US" sz="2400" b="1" i="1" dirty="0">
                <a:solidFill>
                  <a:srgbClr val="7030A0"/>
                </a:solidFill>
              </a:rPr>
              <a:t>2</a:t>
            </a:r>
            <a:r>
              <a:rPr lang="vi-VN" sz="2400" b="1" i="1" dirty="0">
                <a:solidFill>
                  <a:srgbClr val="7030A0"/>
                </a:solidFill>
              </a:rPr>
              <a:t>: Ghi lại phần vần của những tiếng in đậm trong các câu sau:</a:t>
            </a:r>
            <a:endParaRPr lang="en-US" sz="2400" b="1" i="1" dirty="0">
              <a:solidFill>
                <a:srgbClr val="7030A0"/>
              </a:solidFill>
            </a:endParaRPr>
          </a:p>
        </p:txBody>
      </p:sp>
      <p:sp>
        <p:nvSpPr>
          <p:cNvPr id="8" name="Rectangle 7"/>
          <p:cNvSpPr/>
          <p:nvPr/>
        </p:nvSpPr>
        <p:spPr>
          <a:xfrm>
            <a:off x="457200" y="1905000"/>
            <a:ext cx="3048000" cy="1938992"/>
          </a:xfrm>
          <a:prstGeom prst="rect">
            <a:avLst/>
          </a:prstGeom>
        </p:spPr>
        <p:txBody>
          <a:bodyPr wrap="square">
            <a:spAutoFit/>
          </a:bodyPr>
          <a:lstStyle/>
          <a:p>
            <a:r>
              <a:rPr lang="vi-VN" sz="2400" dirty="0"/>
              <a:t>a/ </a:t>
            </a:r>
            <a:r>
              <a:rPr lang="vi-VN" sz="2400" b="1" dirty="0"/>
              <a:t>Trạng nguyên </a:t>
            </a:r>
            <a:r>
              <a:rPr lang="vi-VN" sz="2400" dirty="0"/>
              <a:t>trẻ nhất của nước ta là ông </a:t>
            </a:r>
            <a:r>
              <a:rPr lang="vi-VN" sz="2400" b="1" dirty="0"/>
              <a:t>Nguyễn Hiền</a:t>
            </a:r>
            <a:r>
              <a:rPr lang="vi-VN" sz="2400" dirty="0"/>
              <a:t>, đỗ đầu </a:t>
            </a:r>
            <a:r>
              <a:rPr lang="vi-VN" sz="2400" b="1" dirty="0"/>
              <a:t>khoa thi </a:t>
            </a:r>
            <a:r>
              <a:rPr lang="vi-VN" sz="2400" dirty="0"/>
              <a:t>năm 1247, lúc vừa 13 tuổi.</a:t>
            </a:r>
            <a:endParaRPr lang="en-US" sz="2400" dirty="0"/>
          </a:p>
        </p:txBody>
      </p:sp>
      <p:sp>
        <p:nvSpPr>
          <p:cNvPr id="9" name="Rectangle 8"/>
          <p:cNvSpPr/>
          <p:nvPr/>
        </p:nvSpPr>
        <p:spPr>
          <a:xfrm>
            <a:off x="457200" y="4038600"/>
            <a:ext cx="3048000" cy="2308324"/>
          </a:xfrm>
          <a:prstGeom prst="rect">
            <a:avLst/>
          </a:prstGeom>
        </p:spPr>
        <p:txBody>
          <a:bodyPr wrap="square">
            <a:spAutoFit/>
          </a:bodyPr>
          <a:lstStyle/>
          <a:p>
            <a:r>
              <a:rPr lang="vi-VN" sz="2400" dirty="0">
                <a:solidFill>
                  <a:srgbClr val="002060"/>
                </a:solidFill>
              </a:rPr>
              <a:t>b/ Làng có nhiều tiến sĩ nhất nước là </a:t>
            </a:r>
            <a:r>
              <a:rPr lang="vi-VN" sz="2400" b="1" dirty="0">
                <a:solidFill>
                  <a:srgbClr val="002060"/>
                </a:solidFill>
              </a:rPr>
              <a:t>làng Mộ Trạch</a:t>
            </a:r>
            <a:r>
              <a:rPr lang="vi-VN" sz="2400" dirty="0">
                <a:solidFill>
                  <a:srgbClr val="002060"/>
                </a:solidFill>
              </a:rPr>
              <a:t>, xã Tân Hồng, </a:t>
            </a:r>
            <a:r>
              <a:rPr lang="vi-VN" sz="2400" b="1" dirty="0">
                <a:solidFill>
                  <a:srgbClr val="002060"/>
                </a:solidFill>
              </a:rPr>
              <a:t>huyện Bình Giang</a:t>
            </a:r>
            <a:r>
              <a:rPr lang="vi-VN" sz="2400" dirty="0">
                <a:solidFill>
                  <a:srgbClr val="002060"/>
                </a:solidFill>
              </a:rPr>
              <a:t>, tỉnh Hải Dương: 36 tiến sĩ.</a:t>
            </a:r>
            <a:endParaRPr lang="en-US" sz="2400" dirty="0">
              <a:solidFill>
                <a:srgbClr val="002060"/>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3586700509"/>
              </p:ext>
            </p:extLst>
          </p:nvPr>
        </p:nvGraphicFramePr>
        <p:xfrm>
          <a:off x="5181600" y="1385315"/>
          <a:ext cx="2673534" cy="2468880"/>
        </p:xfrm>
        <a:graphic>
          <a:graphicData uri="http://schemas.openxmlformats.org/drawingml/2006/table">
            <a:tbl>
              <a:tblPr firstRow="1" bandRow="1">
                <a:tableStyleId>{5C22544A-7EE6-4342-B048-85BDC9FD1C3A}</a:tableStyleId>
              </a:tblPr>
              <a:tblGrid>
                <a:gridCol w="1530534">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300633">
                <a:tc>
                  <a:txBody>
                    <a:bodyPr/>
                    <a:lstStyle/>
                    <a:p>
                      <a:pPr algn="ctr"/>
                      <a:r>
                        <a:rPr lang="vi-VN" sz="1800" dirty="0">
                          <a:solidFill>
                            <a:srgbClr val="002060"/>
                          </a:solidFill>
                        </a:rPr>
                        <a:t>Tiếng</a:t>
                      </a:r>
                      <a:endParaRPr lang="en-US" sz="18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dirty="0">
                          <a:solidFill>
                            <a:srgbClr val="002060"/>
                          </a:solidFill>
                        </a:rPr>
                        <a:t>Vần</a:t>
                      </a:r>
                      <a:endParaRPr lang="en-US" sz="18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0633">
                <a:tc>
                  <a:txBody>
                    <a:bodyPr/>
                    <a:lstStyle/>
                    <a:p>
                      <a:pPr algn="ctr"/>
                      <a:r>
                        <a:rPr lang="vi-VN" sz="1800" b="1" dirty="0"/>
                        <a:t>Trạng</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ang</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00633">
                <a:tc>
                  <a:txBody>
                    <a:bodyPr/>
                    <a:lstStyle/>
                    <a:p>
                      <a:pPr algn="ctr"/>
                      <a:r>
                        <a:rPr lang="vi-VN" sz="1800" b="1" dirty="0"/>
                        <a:t>Nguyên,</a:t>
                      </a:r>
                      <a:r>
                        <a:rPr lang="vi-VN" sz="1800" b="1" baseline="0" dirty="0"/>
                        <a:t> Nguyễn</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baseline="0" dirty="0">
                          <a:solidFill>
                            <a:srgbClr val="FF0000"/>
                          </a:solidFill>
                        </a:rPr>
                        <a:t> u</a:t>
                      </a:r>
                      <a:r>
                        <a:rPr lang="vi-VN" sz="1800" b="1" dirty="0">
                          <a:solidFill>
                            <a:srgbClr val="FF0000"/>
                          </a:solidFill>
                        </a:rPr>
                        <a:t>yên</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00633">
                <a:tc>
                  <a:txBody>
                    <a:bodyPr/>
                    <a:lstStyle/>
                    <a:p>
                      <a:pPr algn="ctr"/>
                      <a:r>
                        <a:rPr lang="vi-VN" sz="1800" b="1" dirty="0"/>
                        <a:t>Hiền</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iên</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00633">
                <a:tc>
                  <a:txBody>
                    <a:bodyPr/>
                    <a:lstStyle/>
                    <a:p>
                      <a:pPr algn="ctr"/>
                      <a:r>
                        <a:rPr lang="vi-VN" sz="1800" b="1" dirty="0"/>
                        <a:t>Khoa</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oa</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00633">
                <a:tc>
                  <a:txBody>
                    <a:bodyPr/>
                    <a:lstStyle/>
                    <a:p>
                      <a:pPr algn="ctr"/>
                      <a:r>
                        <a:rPr lang="vi-VN" sz="1800" b="1" dirty="0"/>
                        <a:t>Thi</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i</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4" name="Striped Right Arrow 23"/>
          <p:cNvSpPr/>
          <p:nvPr/>
        </p:nvSpPr>
        <p:spPr>
          <a:xfrm>
            <a:off x="3657600" y="2743200"/>
            <a:ext cx="1524000" cy="381000"/>
          </a:xfrm>
          <a:prstGeom prst="strip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le 24"/>
          <p:cNvGraphicFramePr>
            <a:graphicFrameLocks noGrp="1"/>
          </p:cNvGraphicFramePr>
          <p:nvPr>
            <p:extLst>
              <p:ext uri="{D42A27DB-BD31-4B8C-83A1-F6EECF244321}">
                <p14:modId xmlns:p14="http://schemas.microsoft.com/office/powerpoint/2010/main" val="4229661895"/>
              </p:ext>
            </p:extLst>
          </p:nvPr>
        </p:nvGraphicFramePr>
        <p:xfrm>
          <a:off x="5181600" y="4038600"/>
          <a:ext cx="2743200" cy="2590800"/>
        </p:xfrm>
        <a:graphic>
          <a:graphicData uri="http://schemas.openxmlformats.org/drawingml/2006/table">
            <a:tbl>
              <a:tblPr firstRow="1" bandRow="1">
                <a:tableStyleId>{21E4AEA4-8DFA-4A89-87EB-49C32662AFE0}</a:tableStyleId>
              </a:tblPr>
              <a:tblGrid>
                <a:gridCol w="1477107">
                  <a:extLst>
                    <a:ext uri="{9D8B030D-6E8A-4147-A177-3AD203B41FA5}">
                      <a16:colId xmlns:a16="http://schemas.microsoft.com/office/drawing/2014/main" val="20000"/>
                    </a:ext>
                  </a:extLst>
                </a:gridCol>
                <a:gridCol w="1266093">
                  <a:extLst>
                    <a:ext uri="{9D8B030D-6E8A-4147-A177-3AD203B41FA5}">
                      <a16:colId xmlns:a16="http://schemas.microsoft.com/office/drawing/2014/main" val="20001"/>
                    </a:ext>
                  </a:extLst>
                </a:gridCol>
              </a:tblGrid>
              <a:tr h="370840">
                <a:tc>
                  <a:txBody>
                    <a:bodyPr/>
                    <a:lstStyle/>
                    <a:p>
                      <a:pPr algn="ctr"/>
                      <a:r>
                        <a:rPr lang="vi-VN" dirty="0"/>
                        <a:t>Tiếng</a:t>
                      </a:r>
                      <a:endParaRPr 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Vần</a:t>
                      </a:r>
                      <a:endParaRPr 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vi-VN" dirty="0"/>
                        <a:t>Làng</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ang</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vi-VN" dirty="0"/>
                        <a:t>Mộ</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Ô</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vi-VN" dirty="0"/>
                        <a:t>Trạch</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ach</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vi-VN" dirty="0"/>
                        <a:t>Huyện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uyên</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27000">
                <a:tc>
                  <a:txBody>
                    <a:bodyPr/>
                    <a:lstStyle/>
                    <a:p>
                      <a:pPr algn="ctr"/>
                      <a:r>
                        <a:rPr lang="vi-VN" dirty="0"/>
                        <a:t>Bình</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baseline="0" dirty="0"/>
                        <a:t> i</a:t>
                      </a:r>
                      <a:r>
                        <a:rPr lang="vi-VN" dirty="0"/>
                        <a:t>nh</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a:r>
                        <a:rPr lang="vi-VN" dirty="0"/>
                        <a:t>Giang</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ang</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6" name="Right Arrow 25"/>
          <p:cNvSpPr/>
          <p:nvPr/>
        </p:nvSpPr>
        <p:spPr>
          <a:xfrm>
            <a:off x="3505200" y="5029200"/>
            <a:ext cx="1447800" cy="45720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40381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2" presetClass="entr" presetSubtype="2"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1+#ppt_w/2"/>
                                          </p:val>
                                        </p:tav>
                                        <p:tav tm="100000">
                                          <p:val>
                                            <p:strVal val="#ppt_x"/>
                                          </p:val>
                                        </p:tav>
                                      </p:tavLst>
                                    </p:anim>
                                    <p:anim calcmode="lin" valueType="num">
                                      <p:cBhvr additive="base">
                                        <p:cTn id="2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10"/>
                                        <p:tgtEl>
                                          <p:spTgt spid="26"/>
                                        </p:tgtEl>
                                      </p:cBhvr>
                                    </p:animEffect>
                                    <p:anim calcmode="lin" valueType="num">
                                      <p:cBhvr>
                                        <p:cTn id="34" dur="10" fill="hold"/>
                                        <p:tgtEl>
                                          <p:spTgt spid="26"/>
                                        </p:tgtEl>
                                        <p:attrNameLst>
                                          <p:attrName>ppt_x</p:attrName>
                                        </p:attrNameLst>
                                      </p:cBhvr>
                                      <p:tavLst>
                                        <p:tav tm="0">
                                          <p:val>
                                            <p:strVal val="#ppt_x"/>
                                          </p:val>
                                        </p:tav>
                                        <p:tav tm="100000">
                                          <p:val>
                                            <p:strVal val="#ppt_x"/>
                                          </p:val>
                                        </p:tav>
                                      </p:tavLst>
                                    </p:anim>
                                    <p:anim calcmode="lin" valueType="num">
                                      <p:cBhvr>
                                        <p:cTn id="35" dur="10" fill="hold"/>
                                        <p:tgtEl>
                                          <p:spTgt spid="26"/>
                                        </p:tgtEl>
                                        <p:attrNameLst>
                                          <p:attrName>ppt_y</p:attrName>
                                        </p:attrNameLst>
                                      </p:cBhvr>
                                      <p:tavLst>
                                        <p:tav tm="0">
                                          <p:val>
                                            <p:strVal val="#ppt_y+.1"/>
                                          </p:val>
                                        </p:tav>
                                        <p:tav tm="100000">
                                          <p:val>
                                            <p:strVal val="#ppt_y"/>
                                          </p:val>
                                        </p:tav>
                                      </p:tavLst>
                                    </p:anim>
                                  </p:childTnLst>
                                </p:cTn>
                              </p:par>
                              <p:par>
                                <p:cTn id="36" presetID="16" presetClass="entr" presetSubtype="21"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arn(inVertical)">
                                      <p:cBhvr>
                                        <p:cTn id="3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24"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Cloud 4"/>
          <p:cNvSpPr/>
          <p:nvPr/>
        </p:nvSpPr>
        <p:spPr>
          <a:xfrm>
            <a:off x="1903434" y="579054"/>
            <a:ext cx="5867400" cy="1143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tx1"/>
                </a:solidFill>
              </a:rPr>
              <a:t>Nêu mô hình cấu tạo tiếng?</a:t>
            </a:r>
            <a:endParaRPr lang="en-US" sz="2400" b="1" dirty="0">
              <a:solidFill>
                <a:schemeClr val="tx1"/>
              </a:solidFill>
            </a:endParaRPr>
          </a:p>
        </p:txBody>
      </p:sp>
      <p:sp>
        <p:nvSpPr>
          <p:cNvPr id="7" name="Cloud 6"/>
          <p:cNvSpPr/>
          <p:nvPr/>
        </p:nvSpPr>
        <p:spPr>
          <a:xfrm>
            <a:off x="2746332" y="3200400"/>
            <a:ext cx="5943600" cy="1217334"/>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vi-VN" sz="2400" b="1" dirty="0">
                <a:solidFill>
                  <a:srgbClr val="C00000"/>
                </a:solidFill>
              </a:rPr>
              <a:t>Trình bày cấu tạo của vần?</a:t>
            </a:r>
            <a:endParaRPr lang="en-US" sz="2400" b="1" dirty="0">
              <a:solidFill>
                <a:srgbClr val="C00000"/>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1705353"/>
            <a:ext cx="2438400" cy="2712381"/>
          </a:xfrm>
          <a:prstGeom prst="rect">
            <a:avLst/>
          </a:prstGeom>
        </p:spPr>
      </p:pic>
      <p:sp>
        <p:nvSpPr>
          <p:cNvPr id="9" name="Striped Right Arrow 8"/>
          <p:cNvSpPr/>
          <p:nvPr/>
        </p:nvSpPr>
        <p:spPr>
          <a:xfrm>
            <a:off x="3505200" y="1478071"/>
            <a:ext cx="4265634" cy="1722329"/>
          </a:xfrm>
          <a:prstGeom prst="striped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C00000"/>
                </a:solidFill>
              </a:rPr>
              <a:t>Cấu tạo tiếng bao gồm:</a:t>
            </a:r>
          </a:p>
          <a:p>
            <a:pPr algn="ctr"/>
            <a:r>
              <a:rPr lang="vi-VN" sz="2400" b="1" dirty="0">
                <a:solidFill>
                  <a:srgbClr val="C00000"/>
                </a:solidFill>
              </a:rPr>
              <a:t> âm đầu- vần- dấu thanh</a:t>
            </a:r>
            <a:endParaRPr lang="en-US" sz="2400" b="1" dirty="0">
              <a:solidFill>
                <a:srgbClr val="C00000"/>
              </a:solidFill>
            </a:endParaRPr>
          </a:p>
        </p:txBody>
      </p:sp>
      <p:sp>
        <p:nvSpPr>
          <p:cNvPr id="10" name="Striped Right Arrow 9"/>
          <p:cNvSpPr/>
          <p:nvPr/>
        </p:nvSpPr>
        <p:spPr>
          <a:xfrm>
            <a:off x="1676400" y="4648200"/>
            <a:ext cx="5562600" cy="1828800"/>
          </a:xfrm>
          <a:prstGeom prst="strip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2060"/>
                </a:solidFill>
              </a:rPr>
              <a:t>Cấu tạo vần gồm các bộ phận:</a:t>
            </a:r>
          </a:p>
          <a:p>
            <a:pPr algn="ctr"/>
            <a:r>
              <a:rPr lang="vi-VN" sz="2400" b="1" dirty="0">
                <a:solidFill>
                  <a:srgbClr val="002060"/>
                </a:solidFill>
              </a:rPr>
              <a:t>Âm đ</a:t>
            </a:r>
            <a:r>
              <a:rPr lang="en-US" sz="2400" b="1" dirty="0" err="1">
                <a:solidFill>
                  <a:srgbClr val="002060"/>
                </a:solidFill>
                <a:latin typeface="Times New Roman" panose="02020603050405020304" pitchFamily="18" charset="0"/>
                <a:cs typeface="Times New Roman" panose="02020603050405020304" pitchFamily="18" charset="0"/>
              </a:rPr>
              <a:t>ệm</a:t>
            </a:r>
            <a:r>
              <a:rPr lang="vi-VN" sz="2400" b="1" dirty="0">
                <a:solidFill>
                  <a:srgbClr val="002060"/>
                </a:solidFill>
              </a:rPr>
              <a:t>- âm chính- âm cuối</a:t>
            </a:r>
            <a:endParaRPr lang="en-US" sz="2400" b="1" dirty="0">
              <a:solidFill>
                <a:srgbClr val="002060"/>
              </a:solidFill>
            </a:endParaRPr>
          </a:p>
        </p:txBody>
      </p:sp>
    </p:spTree>
    <p:extLst>
      <p:ext uri="{BB962C8B-B14F-4D97-AF65-F5344CB8AC3E}">
        <p14:creationId xmlns:p14="http://schemas.microsoft.com/office/powerpoint/2010/main" val="224417844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75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heel(1)">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721" y="0"/>
            <a:ext cx="9144000" cy="6849174"/>
          </a:xfrm>
        </p:spPr>
      </p:pic>
      <p:sp>
        <p:nvSpPr>
          <p:cNvPr id="5" name="Rectangle 4"/>
          <p:cNvSpPr/>
          <p:nvPr/>
        </p:nvSpPr>
        <p:spPr>
          <a:xfrm>
            <a:off x="685800" y="914400"/>
            <a:ext cx="8153400" cy="830997"/>
          </a:xfrm>
          <a:prstGeom prst="rect">
            <a:avLst/>
          </a:prstGeom>
        </p:spPr>
        <p:txBody>
          <a:bodyPr wrap="square">
            <a:spAutoFit/>
          </a:bodyPr>
          <a:lstStyle/>
          <a:p>
            <a:pPr indent="457200"/>
            <a:r>
              <a:rPr lang="vi-VN" sz="2400" b="1" i="1" dirty="0">
                <a:solidFill>
                  <a:srgbClr val="7030A0"/>
                </a:solidFill>
              </a:rPr>
              <a:t>Bài </a:t>
            </a:r>
            <a:r>
              <a:rPr lang="en-US" sz="2400" b="1" i="1" dirty="0">
                <a:solidFill>
                  <a:srgbClr val="7030A0"/>
                </a:solidFill>
              </a:rPr>
              <a:t>3</a:t>
            </a:r>
            <a:r>
              <a:rPr lang="vi-VN" sz="2400" b="1" i="1" dirty="0">
                <a:solidFill>
                  <a:srgbClr val="7030A0"/>
                </a:solidFill>
              </a:rPr>
              <a:t>: Chép vần của từng tiếng vừa tìm được vào mô hình cấu tạo vần dưới đây:</a:t>
            </a:r>
            <a:endParaRPr lang="en-US" sz="2400" b="1" i="1" dirty="0">
              <a:solidFill>
                <a:srgbClr val="7030A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15700599"/>
              </p:ext>
            </p:extLst>
          </p:nvPr>
        </p:nvGraphicFramePr>
        <p:xfrm>
          <a:off x="723378" y="2743200"/>
          <a:ext cx="6080760" cy="2018942"/>
        </p:xfrm>
        <a:graphic>
          <a:graphicData uri="http://schemas.openxmlformats.org/drawingml/2006/table">
            <a:tbl>
              <a:tblPr firstRow="1" firstCol="1" bandRow="1">
                <a:tableStyleId>{5C22544A-7EE6-4342-B048-85BDC9FD1C3A}</a:tableStyleId>
              </a:tblPr>
              <a:tblGrid>
                <a:gridCol w="1520190">
                  <a:extLst>
                    <a:ext uri="{9D8B030D-6E8A-4147-A177-3AD203B41FA5}">
                      <a16:colId xmlns:a16="http://schemas.microsoft.com/office/drawing/2014/main" val="20000"/>
                    </a:ext>
                  </a:extLst>
                </a:gridCol>
                <a:gridCol w="1520190">
                  <a:extLst>
                    <a:ext uri="{9D8B030D-6E8A-4147-A177-3AD203B41FA5}">
                      <a16:colId xmlns:a16="http://schemas.microsoft.com/office/drawing/2014/main" val="20001"/>
                    </a:ext>
                  </a:extLst>
                </a:gridCol>
                <a:gridCol w="1520190">
                  <a:extLst>
                    <a:ext uri="{9D8B030D-6E8A-4147-A177-3AD203B41FA5}">
                      <a16:colId xmlns:a16="http://schemas.microsoft.com/office/drawing/2014/main" val="20002"/>
                    </a:ext>
                  </a:extLst>
                </a:gridCol>
                <a:gridCol w="1520190">
                  <a:extLst>
                    <a:ext uri="{9D8B030D-6E8A-4147-A177-3AD203B41FA5}">
                      <a16:colId xmlns:a16="http://schemas.microsoft.com/office/drawing/2014/main" val="20003"/>
                    </a:ext>
                  </a:extLst>
                </a:gridCol>
              </a:tblGrid>
              <a:tr h="861946">
                <a:tc rowSpan="2">
                  <a:txBody>
                    <a:bodyPr/>
                    <a:lstStyle/>
                    <a:p>
                      <a:pPr marL="0" marR="0" algn="ctr">
                        <a:lnSpc>
                          <a:spcPct val="300000"/>
                        </a:lnSpc>
                        <a:spcBef>
                          <a:spcPts val="0"/>
                        </a:spcBef>
                        <a:spcAft>
                          <a:spcPts val="0"/>
                        </a:spcAft>
                      </a:pPr>
                      <a:r>
                        <a:rPr lang="vi-VN" sz="2400" b="1" dirty="0">
                          <a:solidFill>
                            <a:schemeClr val="tx1"/>
                          </a:solidFill>
                          <a:effectLst/>
                        </a:rPr>
                        <a:t>Tiếng</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250000"/>
                        </a:lnSpc>
                        <a:spcBef>
                          <a:spcPts val="0"/>
                        </a:spcBef>
                        <a:spcAft>
                          <a:spcPts val="0"/>
                        </a:spcAft>
                      </a:pPr>
                      <a:r>
                        <a:rPr lang="vi-VN" sz="2400" b="1" dirty="0">
                          <a:solidFill>
                            <a:schemeClr val="tx1"/>
                          </a:solidFill>
                          <a:effectLst/>
                        </a:rPr>
                        <a:t>Vần</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8498">
                <a:tc vMerge="1">
                  <a:txBody>
                    <a:bodyPr/>
                    <a:lstStyle/>
                    <a:p>
                      <a:endParaRPr lang="en-US"/>
                    </a:p>
                  </a:txBody>
                  <a:tcPr/>
                </a:tc>
                <a:tc>
                  <a:txBody>
                    <a:bodyPr/>
                    <a:lstStyle/>
                    <a:p>
                      <a:pPr marL="0" marR="0" algn="ctr">
                        <a:lnSpc>
                          <a:spcPct val="150000"/>
                        </a:lnSpc>
                        <a:spcBef>
                          <a:spcPts val="0"/>
                        </a:spcBef>
                        <a:spcAft>
                          <a:spcPts val="0"/>
                        </a:spcAft>
                      </a:pPr>
                      <a:r>
                        <a:rPr lang="vi-VN" sz="2400" b="1" dirty="0">
                          <a:solidFill>
                            <a:schemeClr val="tx1"/>
                          </a:solidFill>
                          <a:effectLst/>
                        </a:rPr>
                        <a:t>Âm </a:t>
                      </a:r>
                      <a:r>
                        <a:rPr lang="en-US" sz="2400" b="1" dirty="0" err="1">
                          <a:solidFill>
                            <a:schemeClr val="tx1"/>
                          </a:solidFill>
                          <a:effectLst/>
                          <a:latin typeface="Times New Roman" panose="02020603050405020304" pitchFamily="18" charset="0"/>
                          <a:cs typeface="Times New Roman" panose="02020603050405020304" pitchFamily="18" charset="0"/>
                        </a:rPr>
                        <a:t>đệm</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dirty="0">
                          <a:solidFill>
                            <a:schemeClr val="tx1"/>
                          </a:solidFill>
                          <a:effectLst/>
                        </a:rPr>
                        <a:t>Âm chính</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dirty="0">
                          <a:solidFill>
                            <a:schemeClr val="tx1"/>
                          </a:solidFill>
                          <a:effectLst/>
                        </a:rPr>
                        <a:t>Âm cuối</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8498">
                <a:tc>
                  <a:txBody>
                    <a:bodyPr/>
                    <a:lstStyle/>
                    <a:p>
                      <a:pPr marL="0" marR="0" algn="ctr">
                        <a:lnSpc>
                          <a:spcPct val="150000"/>
                        </a:lnSpc>
                        <a:spcBef>
                          <a:spcPts val="0"/>
                        </a:spcBef>
                        <a:spcAft>
                          <a:spcPts val="0"/>
                        </a:spcAft>
                      </a:pPr>
                      <a:r>
                        <a:rPr lang="vi-VN" sz="2400" b="1" i="1" dirty="0">
                          <a:solidFill>
                            <a:srgbClr val="FFFF00"/>
                          </a:solidFill>
                          <a:effectLst/>
                        </a:rPr>
                        <a:t>Nguyễn</a:t>
                      </a:r>
                      <a:endParaRPr lang="en-US" sz="2400" b="1" i="1" dirty="0">
                        <a:solidFill>
                          <a:srgbClr val="FFFF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i="1" dirty="0">
                          <a:solidFill>
                            <a:srgbClr val="FF0000"/>
                          </a:solidFill>
                          <a:effectLst/>
                        </a:rPr>
                        <a:t>u</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i="1" dirty="0">
                          <a:solidFill>
                            <a:srgbClr val="FF0000"/>
                          </a:solidFill>
                          <a:effectLst/>
                        </a:rPr>
                        <a:t>yê</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i="1" dirty="0">
                          <a:solidFill>
                            <a:srgbClr val="FF0000"/>
                          </a:solidFill>
                          <a:effectLst/>
                        </a:rPr>
                        <a:t>n </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303619"/>
            <a:ext cx="2143125" cy="2143125"/>
          </a:xfrm>
          <a:prstGeom prst="rect">
            <a:avLst/>
          </a:prstGeom>
        </p:spPr>
      </p:pic>
    </p:spTree>
    <p:extLst>
      <p:ext uri="{BB962C8B-B14F-4D97-AF65-F5344CB8AC3E}">
        <p14:creationId xmlns:p14="http://schemas.microsoft.com/office/powerpoint/2010/main" val="39436737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quarter" idx="1"/>
            <p:extLst>
              <p:ext uri="{D42A27DB-BD31-4B8C-83A1-F6EECF244321}">
                <p14:modId xmlns:p14="http://schemas.microsoft.com/office/powerpoint/2010/main" val="3027445902"/>
              </p:ext>
            </p:extLst>
          </p:nvPr>
        </p:nvGraphicFramePr>
        <p:xfrm>
          <a:off x="914400" y="1110744"/>
          <a:ext cx="7239000" cy="5522472"/>
        </p:xfrm>
        <a:graphic>
          <a:graphicData uri="http://schemas.openxmlformats.org/drawingml/2006/table">
            <a:tbl>
              <a:tblPr firstRow="1" firstCol="1" bandRow="1">
                <a:tableStyleId>{21E4AEA4-8DFA-4A89-87EB-49C32662AFE0}</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338">
                <a:tc rowSpan="2">
                  <a:txBody>
                    <a:bodyPr/>
                    <a:lstStyle/>
                    <a:p>
                      <a:pPr marL="0" marR="0" algn="ctr">
                        <a:lnSpc>
                          <a:spcPct val="115000"/>
                        </a:lnSpc>
                        <a:spcBef>
                          <a:spcPts val="0"/>
                        </a:spcBef>
                        <a:spcAft>
                          <a:spcPts val="0"/>
                        </a:spcAft>
                      </a:pPr>
                      <a:r>
                        <a:rPr lang="vi-VN" sz="2400" b="1" i="0" dirty="0">
                          <a:solidFill>
                            <a:schemeClr val="tx1"/>
                          </a:solidFill>
                          <a:effectLst/>
                        </a:rPr>
                        <a:t>Tiếng</a:t>
                      </a:r>
                      <a:endParaRPr lang="en-US" sz="2400" b="1" i="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vi-VN" sz="2400" b="1" i="0" dirty="0">
                          <a:solidFill>
                            <a:schemeClr val="tx1"/>
                          </a:solidFill>
                          <a:effectLst/>
                        </a:rPr>
                        <a:t>Vần</a:t>
                      </a:r>
                      <a:endParaRPr lang="en-US" sz="2400" b="1" i="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00238">
                <a:tc vMerge="1">
                  <a:txBody>
                    <a:bodyPr/>
                    <a:lstStyle/>
                    <a:p>
                      <a:endParaRPr lang="en-US"/>
                    </a:p>
                  </a:txBody>
                  <a:tcPr/>
                </a:tc>
                <a:tc>
                  <a:txBody>
                    <a:bodyPr/>
                    <a:lstStyle/>
                    <a:p>
                      <a:pPr marL="0" marR="0" algn="ctr">
                        <a:lnSpc>
                          <a:spcPct val="115000"/>
                        </a:lnSpc>
                        <a:spcBef>
                          <a:spcPts val="0"/>
                        </a:spcBef>
                        <a:spcAft>
                          <a:spcPts val="0"/>
                        </a:spcAft>
                      </a:pPr>
                      <a:r>
                        <a:rPr lang="vi-VN" sz="2400" b="1" i="0" dirty="0">
                          <a:effectLst/>
                        </a:rPr>
                        <a:t>Âm </a:t>
                      </a:r>
                      <a:r>
                        <a:rPr lang="en-US" sz="2400" b="1" i="0" dirty="0" err="1">
                          <a:effectLst/>
                          <a:latin typeface="Times New Roman" panose="02020603050405020304" pitchFamily="18" charset="0"/>
                          <a:cs typeface="Times New Roman" panose="02020603050405020304" pitchFamily="18" charset="0"/>
                        </a:rPr>
                        <a:t>đệm</a:t>
                      </a:r>
                      <a:endParaRPr lang="en-US" sz="2400" b="1" i="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b="1" i="0" dirty="0">
                          <a:effectLst/>
                        </a:rPr>
                        <a:t>Âm chính</a:t>
                      </a:r>
                      <a:endParaRPr lang="en-US" sz="2400" b="1" i="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b="1" i="0" dirty="0">
                          <a:effectLst/>
                        </a:rPr>
                        <a:t>Âm cuối</a:t>
                      </a:r>
                      <a:endParaRPr lang="en-US" sz="2400" b="1" i="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81338">
                <a:tc>
                  <a:txBody>
                    <a:bodyPr/>
                    <a:lstStyle/>
                    <a:p>
                      <a:pPr marL="0" marR="0" algn="ctr">
                        <a:lnSpc>
                          <a:spcPct val="115000"/>
                        </a:lnSpc>
                        <a:spcBef>
                          <a:spcPts val="0"/>
                        </a:spcBef>
                        <a:spcAft>
                          <a:spcPts val="0"/>
                        </a:spcAft>
                      </a:pPr>
                      <a:r>
                        <a:rPr lang="vi-VN" sz="2400" dirty="0">
                          <a:solidFill>
                            <a:srgbClr val="FF0000"/>
                          </a:solidFill>
                          <a:effectLst/>
                        </a:rPr>
                        <a:t>Nguyễn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u</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yê</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1338">
                <a:tc>
                  <a:txBody>
                    <a:bodyPr/>
                    <a:lstStyle/>
                    <a:p>
                      <a:pPr marL="0" marR="0" algn="ctr">
                        <a:lnSpc>
                          <a:spcPct val="115000"/>
                        </a:lnSpc>
                        <a:spcBef>
                          <a:spcPts val="0"/>
                        </a:spcBef>
                        <a:spcAft>
                          <a:spcPts val="0"/>
                        </a:spcAft>
                      </a:pPr>
                      <a:r>
                        <a:rPr lang="vi-VN" sz="2400" dirty="0">
                          <a:solidFill>
                            <a:srgbClr val="FF0000"/>
                          </a:solidFill>
                          <a:effectLst/>
                        </a:rPr>
                        <a:t>Trạng</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1338">
                <a:tc>
                  <a:txBody>
                    <a:bodyPr/>
                    <a:lstStyle/>
                    <a:p>
                      <a:pPr marL="0" marR="0" algn="ctr">
                        <a:lnSpc>
                          <a:spcPct val="115000"/>
                        </a:lnSpc>
                        <a:spcBef>
                          <a:spcPts val="0"/>
                        </a:spcBef>
                        <a:spcAft>
                          <a:spcPts val="0"/>
                        </a:spcAft>
                      </a:pPr>
                      <a:r>
                        <a:rPr lang="vi-VN" sz="2400" dirty="0">
                          <a:solidFill>
                            <a:srgbClr val="FF0000"/>
                          </a:solidFill>
                          <a:effectLst/>
                        </a:rPr>
                        <a:t>Nguyên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u</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vi-VN" sz="2400">
                          <a:solidFill>
                            <a:srgbClr val="FF0000"/>
                          </a:solidFill>
                          <a:effectLst/>
                        </a:rPr>
                        <a:t> yê</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81338">
                <a:tc>
                  <a:txBody>
                    <a:bodyPr/>
                    <a:lstStyle/>
                    <a:p>
                      <a:pPr marL="0" marR="0" algn="ctr">
                        <a:lnSpc>
                          <a:spcPct val="115000"/>
                        </a:lnSpc>
                        <a:spcBef>
                          <a:spcPts val="0"/>
                        </a:spcBef>
                        <a:spcAft>
                          <a:spcPts val="0"/>
                        </a:spcAft>
                      </a:pPr>
                      <a:r>
                        <a:rPr lang="vi-VN" sz="2400">
                          <a:solidFill>
                            <a:srgbClr val="FF0000"/>
                          </a:solidFill>
                          <a:effectLst/>
                        </a:rPr>
                        <a:t>Hiền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iê</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1338">
                <a:tc>
                  <a:txBody>
                    <a:bodyPr/>
                    <a:lstStyle/>
                    <a:p>
                      <a:pPr marL="0" marR="0" algn="ctr">
                        <a:lnSpc>
                          <a:spcPct val="115000"/>
                        </a:lnSpc>
                        <a:spcBef>
                          <a:spcPts val="0"/>
                        </a:spcBef>
                        <a:spcAft>
                          <a:spcPts val="0"/>
                        </a:spcAft>
                      </a:pPr>
                      <a:r>
                        <a:rPr lang="vi-VN" sz="2400" dirty="0">
                          <a:solidFill>
                            <a:srgbClr val="FF0000"/>
                          </a:solidFill>
                          <a:effectLst/>
                        </a:rPr>
                        <a:t>Khoa</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o</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a</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81338">
                <a:tc>
                  <a:txBody>
                    <a:bodyPr/>
                    <a:lstStyle/>
                    <a:p>
                      <a:pPr marL="0" marR="0" algn="ctr">
                        <a:lnSpc>
                          <a:spcPct val="115000"/>
                        </a:lnSpc>
                        <a:spcBef>
                          <a:spcPts val="0"/>
                        </a:spcBef>
                        <a:spcAft>
                          <a:spcPts val="0"/>
                        </a:spcAft>
                      </a:pPr>
                      <a:r>
                        <a:rPr lang="vi-VN" sz="2400" dirty="0">
                          <a:solidFill>
                            <a:srgbClr val="FF0000"/>
                          </a:solidFill>
                          <a:effectLst/>
                        </a:rPr>
                        <a:t>Thi</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i</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81338">
                <a:tc>
                  <a:txBody>
                    <a:bodyPr/>
                    <a:lstStyle/>
                    <a:p>
                      <a:pPr marL="0" marR="0" algn="ctr">
                        <a:lnSpc>
                          <a:spcPct val="115000"/>
                        </a:lnSpc>
                        <a:spcBef>
                          <a:spcPts val="0"/>
                        </a:spcBef>
                        <a:spcAft>
                          <a:spcPts val="0"/>
                        </a:spcAft>
                      </a:pPr>
                      <a:r>
                        <a:rPr lang="vi-VN" sz="2400">
                          <a:solidFill>
                            <a:srgbClr val="FF0000"/>
                          </a:solidFill>
                          <a:effectLst/>
                        </a:rPr>
                        <a:t>Làng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a</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81338">
                <a:tc>
                  <a:txBody>
                    <a:bodyPr/>
                    <a:lstStyle/>
                    <a:p>
                      <a:pPr marL="0" marR="0" algn="ctr">
                        <a:lnSpc>
                          <a:spcPct val="115000"/>
                        </a:lnSpc>
                        <a:spcBef>
                          <a:spcPts val="0"/>
                        </a:spcBef>
                        <a:spcAft>
                          <a:spcPts val="0"/>
                        </a:spcAft>
                      </a:pPr>
                      <a:r>
                        <a:rPr lang="vi-VN" sz="2400">
                          <a:solidFill>
                            <a:srgbClr val="FF0000"/>
                          </a:solidFill>
                          <a:effectLst/>
                        </a:rPr>
                        <a:t>Mộ</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ô</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81338">
                <a:tc>
                  <a:txBody>
                    <a:bodyPr/>
                    <a:lstStyle/>
                    <a:p>
                      <a:pPr marL="0" marR="0" algn="ctr">
                        <a:lnSpc>
                          <a:spcPct val="115000"/>
                        </a:lnSpc>
                        <a:spcBef>
                          <a:spcPts val="0"/>
                        </a:spcBef>
                        <a:spcAft>
                          <a:spcPts val="0"/>
                        </a:spcAft>
                      </a:pPr>
                      <a:r>
                        <a:rPr lang="vi-VN" sz="2400">
                          <a:solidFill>
                            <a:srgbClr val="FF0000"/>
                          </a:solidFill>
                          <a:effectLst/>
                        </a:rPr>
                        <a:t>Trạch</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ch</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81338">
                <a:tc>
                  <a:txBody>
                    <a:bodyPr/>
                    <a:lstStyle/>
                    <a:p>
                      <a:pPr marL="0" marR="0" algn="ctr">
                        <a:lnSpc>
                          <a:spcPct val="115000"/>
                        </a:lnSpc>
                        <a:spcBef>
                          <a:spcPts val="0"/>
                        </a:spcBef>
                        <a:spcAft>
                          <a:spcPts val="0"/>
                        </a:spcAft>
                      </a:pPr>
                      <a:r>
                        <a:rPr lang="vi-VN" sz="2400" dirty="0">
                          <a:solidFill>
                            <a:srgbClr val="FF0000"/>
                          </a:solidFill>
                          <a:effectLst/>
                        </a:rPr>
                        <a:t>Huyện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u</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yê</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81338">
                <a:tc>
                  <a:txBody>
                    <a:bodyPr/>
                    <a:lstStyle/>
                    <a:p>
                      <a:pPr marL="0" marR="0" algn="ctr">
                        <a:lnSpc>
                          <a:spcPct val="115000"/>
                        </a:lnSpc>
                        <a:spcBef>
                          <a:spcPts val="0"/>
                        </a:spcBef>
                        <a:spcAft>
                          <a:spcPts val="0"/>
                        </a:spcAft>
                      </a:pPr>
                      <a:r>
                        <a:rPr lang="vi-VN" sz="2400">
                          <a:solidFill>
                            <a:srgbClr val="FF0000"/>
                          </a:solidFill>
                          <a:effectLst/>
                        </a:rPr>
                        <a:t>Bình</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i</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nh</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81338">
                <a:tc>
                  <a:txBody>
                    <a:bodyPr/>
                    <a:lstStyle/>
                    <a:p>
                      <a:pPr marL="0" marR="0" algn="ctr">
                        <a:lnSpc>
                          <a:spcPct val="115000"/>
                        </a:lnSpc>
                        <a:spcBef>
                          <a:spcPts val="0"/>
                        </a:spcBef>
                        <a:spcAft>
                          <a:spcPts val="0"/>
                        </a:spcAft>
                      </a:pPr>
                      <a:r>
                        <a:rPr lang="vi-VN" sz="2400">
                          <a:solidFill>
                            <a:srgbClr val="FF0000"/>
                          </a:solidFill>
                          <a:effectLst/>
                        </a:rPr>
                        <a:t>Giang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ng</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9" name="Rectangle 8"/>
          <p:cNvSpPr/>
          <p:nvPr/>
        </p:nvSpPr>
        <p:spPr>
          <a:xfrm>
            <a:off x="515655" y="194101"/>
            <a:ext cx="8077200" cy="830997"/>
          </a:xfrm>
          <a:prstGeom prst="rect">
            <a:avLst/>
          </a:prstGeom>
        </p:spPr>
        <p:txBody>
          <a:bodyPr wrap="square">
            <a:spAutoFit/>
          </a:bodyPr>
          <a:lstStyle/>
          <a:p>
            <a:pPr indent="457200"/>
            <a:r>
              <a:rPr lang="vi-VN" sz="2400" b="1" i="1" dirty="0">
                <a:solidFill>
                  <a:srgbClr val="7030A0"/>
                </a:solidFill>
              </a:rPr>
              <a:t>Bài </a:t>
            </a:r>
            <a:r>
              <a:rPr lang="en-US" sz="2400" b="1" i="1" dirty="0">
                <a:solidFill>
                  <a:srgbClr val="7030A0"/>
                </a:solidFill>
              </a:rPr>
              <a:t>3</a:t>
            </a:r>
            <a:r>
              <a:rPr lang="vi-VN" sz="2400" b="1" i="1" dirty="0">
                <a:solidFill>
                  <a:srgbClr val="7030A0"/>
                </a:solidFill>
              </a:rPr>
              <a:t>: Chép vần của từng tiếng vừa tìm được vào mô hình cấu tạo vần dưới đây:</a:t>
            </a:r>
            <a:endParaRPr lang="en-US" sz="2400" b="1" i="1" dirty="0">
              <a:solidFill>
                <a:srgbClr val="7030A0"/>
              </a:solidFill>
            </a:endParaRPr>
          </a:p>
        </p:txBody>
      </p:sp>
    </p:spTree>
    <p:extLst>
      <p:ext uri="{BB962C8B-B14F-4D97-AF65-F5344CB8AC3E}">
        <p14:creationId xmlns:p14="http://schemas.microsoft.com/office/powerpoint/2010/main" val="11564484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453</TotalTime>
  <Words>720</Words>
  <Application>Microsoft Office PowerPoint</Application>
  <PresentationFormat>On-screen Show (4:3)</PresentationFormat>
  <Paragraphs>140</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Century Schoolbook</vt:lpstr>
      <vt:lpstr>Times New Roman</vt:lpstr>
      <vt:lpstr>Wingdings</vt:lpstr>
      <vt:lpstr>Wingdings 2</vt:lpstr>
      <vt:lpstr>Oriel</vt:lpstr>
      <vt:lpstr>Chính tả (nghe – viết)</vt:lpstr>
      <vt:lpstr>PowerPoint Presentation</vt:lpstr>
      <vt:lpstr>PowerPoint Presentation</vt:lpstr>
      <vt:lpstr>PowerPoint Presentation</vt:lpstr>
      <vt:lpstr>HỌC SINH VIẾT CHÍNH TẢ</vt:lpstr>
      <vt:lpstr>PowerPoint Presentation</vt:lpstr>
      <vt:lpstr>PowerPoint Presentation</vt:lpstr>
      <vt:lpstr>PowerPoint Presentation</vt:lpstr>
      <vt:lpstr>PowerPoint Presentation</vt:lpstr>
      <vt:lpstr>PowerPoint Presentation</vt:lpstr>
      <vt:lpstr>PowerPoint Presentation</vt:lpstr>
      <vt:lpstr>L   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Đặng Thị Tuyết Nhung</cp:lastModifiedBy>
  <cp:revision>25</cp:revision>
  <dcterms:created xsi:type="dcterms:W3CDTF">2015-09-01T08:43:02Z</dcterms:created>
  <dcterms:modified xsi:type="dcterms:W3CDTF">2022-09-07T09:55:02Z</dcterms:modified>
</cp:coreProperties>
</file>