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67"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custDataLst>
    <p:tags r:id="rId14"/>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gbuSD2k6uMLnYtLeDG3xUVukaTs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2" d="100"/>
          <a:sy n="72" d="100"/>
        </p:scale>
        <p:origin x="-45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21274372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0" name="Google Shape;290;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3" name="Google Shape;253;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 name="Google Shape;261;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7" name="Google Shape;267;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3" name="Google Shape;27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9" name="Google Shape;27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5" name="Google Shape;285;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 name="Google Shape;13;p1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14" name="Google Shape;14;p1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7"/>
        <p:cNvGrpSpPr/>
        <p:nvPr/>
      </p:nvGrpSpPr>
      <p:grpSpPr>
        <a:xfrm>
          <a:off x="0" y="0"/>
          <a:ext cx="0" cy="0"/>
          <a:chOff x="0" y="0"/>
          <a:chExt cx="0" cy="0"/>
        </a:xfrm>
      </p:grpSpPr>
      <p:sp>
        <p:nvSpPr>
          <p:cNvPr id="68" name="Google Shape;68;p2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9" name="Google Shape;69;p2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0" name="Google Shape;70;p2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1" name="Google Shape;71;p2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4"/>
        <p:cNvGrpSpPr/>
        <p:nvPr/>
      </p:nvGrpSpPr>
      <p:grpSpPr>
        <a:xfrm>
          <a:off x="0" y="0"/>
          <a:ext cx="0" cy="0"/>
          <a:chOff x="0" y="0"/>
          <a:chExt cx="0" cy="0"/>
        </a:xfrm>
      </p:grpSpPr>
      <p:sp>
        <p:nvSpPr>
          <p:cNvPr id="75" name="Google Shape;75;p23"/>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23"/>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77" name="Google Shape;77;p2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 name="Google Shape;19;p1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1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3"/>
        <p:cNvGrpSpPr/>
        <p:nvPr/>
      </p:nvGrpSpPr>
      <p:grpSpPr>
        <a:xfrm>
          <a:off x="0" y="0"/>
          <a:ext cx="0" cy="0"/>
          <a:chOff x="0" y="0"/>
          <a:chExt cx="0" cy="0"/>
        </a:xfrm>
      </p:grpSpPr>
      <p:sp>
        <p:nvSpPr>
          <p:cNvPr id="24" name="Google Shape;24;p15"/>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15"/>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1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9"/>
        <p:cNvGrpSpPr/>
        <p:nvPr/>
      </p:nvGrpSpPr>
      <p:grpSpPr>
        <a:xfrm>
          <a:off x="0" y="0"/>
          <a:ext cx="0" cy="0"/>
          <a:chOff x="0" y="0"/>
          <a:chExt cx="0" cy="0"/>
        </a:xfrm>
      </p:grpSpPr>
      <p:sp>
        <p:nvSpPr>
          <p:cNvPr id="30" name="Google Shape;30;p1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16"/>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2" name="Google Shape;32;p1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5"/>
        <p:cNvGrpSpPr/>
        <p:nvPr/>
      </p:nvGrpSpPr>
      <p:grpSpPr>
        <a:xfrm>
          <a:off x="0" y="0"/>
          <a:ext cx="0" cy="0"/>
          <a:chOff x="0" y="0"/>
          <a:chExt cx="0" cy="0"/>
        </a:xfrm>
      </p:grpSpPr>
      <p:sp>
        <p:nvSpPr>
          <p:cNvPr id="36" name="Google Shape;36;p1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17"/>
          <p:cNvSpPr>
            <a:spLocks noGrp="1"/>
          </p:cNvSpPr>
          <p:nvPr>
            <p:ph type="pic" idx="2"/>
          </p:nvPr>
        </p:nvSpPr>
        <p:spPr>
          <a:xfrm>
            <a:off x="1792288" y="612775"/>
            <a:ext cx="5486400" cy="4114800"/>
          </a:xfrm>
          <a:prstGeom prst="rect">
            <a:avLst/>
          </a:prstGeom>
          <a:noFill/>
          <a:ln>
            <a:noFill/>
          </a:ln>
        </p:spPr>
      </p:sp>
      <p:sp>
        <p:nvSpPr>
          <p:cNvPr id="38" name="Google Shape;38;p1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39" name="Google Shape;39;p1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2"/>
        <p:cNvGrpSpPr/>
        <p:nvPr/>
      </p:nvGrpSpPr>
      <p:grpSpPr>
        <a:xfrm>
          <a:off x="0" y="0"/>
          <a:ext cx="0" cy="0"/>
          <a:chOff x="0" y="0"/>
          <a:chExt cx="0" cy="0"/>
        </a:xfrm>
      </p:grpSpPr>
      <p:sp>
        <p:nvSpPr>
          <p:cNvPr id="43" name="Google Shape;43;p18"/>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 name="Google Shape;44;p18"/>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45" name="Google Shape;45;p18"/>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46" name="Google Shape;46;p1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2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2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1" name="Google Shape;61;p21"/>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2" name="Google Shape;62;p21"/>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3" name="Google Shape;63;p21"/>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4" name="Google Shape;64;p2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 name="Google Shape;7;p1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 name="Google Shape;8;p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294">
            <a:extLst>
              <a:ext uri="{FF2B5EF4-FFF2-40B4-BE49-F238E27FC236}">
                <a16:creationId xmlns:a16="http://schemas.microsoft.com/office/drawing/2014/main" xmlns="" id="{DF29EEBD-C398-48D4-B633-8E38BC009D91}"/>
              </a:ext>
            </a:extLst>
          </p:cNvPr>
          <p:cNvSpPr txBox="1">
            <a:spLocks noChangeArrowheads="1"/>
          </p:cNvSpPr>
          <p:nvPr/>
        </p:nvSpPr>
        <p:spPr bwMode="auto">
          <a:xfrm>
            <a:off x="1771650" y="457202"/>
            <a:ext cx="57721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dirty="0">
                <a:solidFill>
                  <a:srgbClr val="002060"/>
                </a:solidFill>
                <a:latin typeface="Times New Roman" panose="02020603050405020304" pitchFamily="18" charset="0"/>
                <a:cs typeface="Times New Roman" panose="02020603050405020304" pitchFamily="18" charset="0"/>
              </a:rPr>
              <a:t>ỦY BAN NHÂN DÂN QUẬN LONG BIÊN</a:t>
            </a:r>
          </a:p>
          <a:p>
            <a:pPr algn="ctr" eaLnBrk="1" hangingPunct="1">
              <a:spcBef>
                <a:spcPct val="0"/>
              </a:spcBef>
              <a:buFontTx/>
              <a:buNone/>
            </a:pPr>
            <a:r>
              <a:rPr lang="en-US" altLang="en-US" sz="2400" u="sng" dirty="0">
                <a:solidFill>
                  <a:srgbClr val="002060"/>
                </a:solidFill>
                <a:latin typeface="Times New Roman" panose="02020603050405020304" pitchFamily="18" charset="0"/>
                <a:cs typeface="Times New Roman" panose="02020603050405020304" pitchFamily="18" charset="0"/>
              </a:rPr>
              <a:t>TRƯỜNG TIỂU HỌC ÁI MỘ B</a:t>
            </a:r>
          </a:p>
        </p:txBody>
      </p:sp>
      <p:pic>
        <p:nvPicPr>
          <p:cNvPr id="295" name="Picture 294">
            <a:extLst>
              <a:ext uri="{FF2B5EF4-FFF2-40B4-BE49-F238E27FC236}">
                <a16:creationId xmlns:a16="http://schemas.microsoft.com/office/drawing/2014/main" xmlns="" id="{7B47C9B1-D49B-4AA6-A8DD-01DC1D871AB5}"/>
              </a:ext>
            </a:extLst>
          </p:cNvPr>
          <p:cNvPicPr>
            <a:picLocks noChangeAspect="1"/>
          </p:cNvPicPr>
          <p:nvPr/>
        </p:nvPicPr>
        <p:blipFill>
          <a:blip r:embed="rId2"/>
          <a:stretch>
            <a:fillRect/>
          </a:stretch>
        </p:blipFill>
        <p:spPr>
          <a:xfrm>
            <a:off x="412474" y="322987"/>
            <a:ext cx="1390262" cy="1853683"/>
          </a:xfrm>
          <a:prstGeom prst="ellipse">
            <a:avLst/>
          </a:prstGeom>
        </p:spPr>
      </p:pic>
      <p:sp>
        <p:nvSpPr>
          <p:cNvPr id="5" name="TextBox 4">
            <a:extLst>
              <a:ext uri="{FF2B5EF4-FFF2-40B4-BE49-F238E27FC236}">
                <a16:creationId xmlns:a16="http://schemas.microsoft.com/office/drawing/2014/main" xmlns="" id="{0E941064-7ED8-4A34-87EA-1479821BBF35}"/>
              </a:ext>
            </a:extLst>
          </p:cNvPr>
          <p:cNvSpPr txBox="1"/>
          <p:nvPr/>
        </p:nvSpPr>
        <p:spPr>
          <a:xfrm>
            <a:off x="1181100" y="2594115"/>
            <a:ext cx="7118903" cy="2985433"/>
          </a:xfrm>
          <a:prstGeom prst="rect">
            <a:avLst/>
          </a:prstGeom>
          <a:noFill/>
        </p:spPr>
        <p:txBody>
          <a:bodyPr wrap="square">
            <a:spAutoFit/>
            <a:scene3d>
              <a:camera prst="orthographicFront"/>
              <a:lightRig rig="threePt" dir="t"/>
            </a:scene3d>
            <a:sp3d extrusionH="57150">
              <a:bevelT w="82550" h="38100" prst="coolSlant"/>
            </a:sp3d>
          </a:bodyPr>
          <a:lstStyle/>
          <a:p>
            <a:pPr algn="ctr" eaLnBrk="1" hangingPunct="1">
              <a:defRPr/>
            </a:pPr>
            <a:r>
              <a:rPr lang="en-US" sz="3600" b="1" dirty="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        MÔN: </a:t>
            </a:r>
            <a:r>
              <a:rPr lang="en-US" sz="3600" b="1" dirty="0" smtClean="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TIẾNG VIỆT</a:t>
            </a:r>
          </a:p>
          <a:p>
            <a:pPr algn="ctr" eaLnBrk="1" hangingPunct="1">
              <a:defRPr/>
            </a:pPr>
            <a:r>
              <a:rPr lang="en-US" sz="3600" b="1" dirty="0" smtClean="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 </a:t>
            </a:r>
            <a:r>
              <a:rPr lang="en-US" sz="3600" b="1" dirty="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(PHÂN MÔN: TẬP </a:t>
            </a:r>
            <a:r>
              <a:rPr lang="en-US" sz="3600" b="1" dirty="0" smtClean="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LÀM VĂN</a:t>
            </a:r>
            <a:r>
              <a:rPr lang="en-US" sz="3600" b="1" dirty="0" smtClean="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a:t>
            </a:r>
            <a:endParaRPr lang="en-US" sz="3600" b="1" dirty="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endParaRPr>
          </a:p>
          <a:p>
            <a:pPr algn="ctr" eaLnBrk="1" hangingPunct="1">
              <a:defRPr/>
            </a:pPr>
            <a:endParaRPr lang="en-US" sz="3600" b="1" dirty="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endParaRPr>
          </a:p>
          <a:p>
            <a:pPr eaLnBrk="1" hangingPunct="1">
              <a:defRPr/>
            </a:pPr>
            <a:r>
              <a:rPr lang="en-US" sz="3600" b="1" dirty="0" err="1">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Tên</a:t>
            </a:r>
            <a:r>
              <a:rPr lang="en-US" sz="3600" b="1" dirty="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 </a:t>
            </a:r>
            <a:r>
              <a:rPr lang="en-US" sz="3600" b="1" dirty="0" err="1">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bài</a:t>
            </a:r>
            <a:r>
              <a:rPr lang="en-US" sz="3600" b="1" dirty="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 </a:t>
            </a:r>
          </a:p>
          <a:p>
            <a:pPr algn="ctr" eaLnBrk="1" hangingPunct="1">
              <a:defRPr/>
            </a:pPr>
            <a:r>
              <a:rPr lang="en-US" sz="4400" b="1" dirty="0" smtClean="0">
                <a:ln w="10541" cmpd="sng">
                  <a:solidFill>
                    <a:schemeClr val="accent1">
                      <a:shade val="88000"/>
                      <a:satMod val="110000"/>
                    </a:schemeClr>
                  </a:solidFill>
                  <a:prstDash val="solid"/>
                </a:ln>
                <a:solidFill>
                  <a:srgbClr val="FF0000"/>
                </a:solidFill>
                <a:latin typeface="Times New Roman" panose="02020603050405020304" pitchFamily="18" charset="0"/>
                <a:cs typeface="Times New Roman" panose="02020603050405020304" pitchFamily="18" charset="0"/>
              </a:rPr>
              <a:t>LUYỆN TẬP TẢ CẢNH</a:t>
            </a:r>
            <a:endParaRPr lang="en-US" sz="4400" b="1" dirty="0">
              <a:ln w="10541" cmpd="sng">
                <a:solidFill>
                  <a:schemeClr val="accent1">
                    <a:shade val="88000"/>
                    <a:satMod val="110000"/>
                  </a:schemeClr>
                </a:solidFill>
                <a:prstDash val="solid"/>
              </a:ln>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740482"/>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10"/>
          <p:cNvSpPr txBox="1"/>
          <p:nvPr/>
        </p:nvSpPr>
        <p:spPr>
          <a:xfrm>
            <a:off x="242887" y="762000"/>
            <a:ext cx="8610600" cy="15700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2. Chọn một phần trong dàn ý bài văn tả cơn mưa em vừa trình bày trong tiết trước, viết thành một đoạn văn.</a:t>
            </a:r>
            <a:endParaRPr/>
          </a:p>
        </p:txBody>
      </p:sp>
    </p:spTree>
  </p:cSld>
  <p:clrMapOvr>
    <a:masterClrMapping/>
  </p:clrMapOvr>
  <p:transition>
    <p:push/>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1"/>
        <p:cNvGrpSpPr/>
        <p:nvPr/>
      </p:nvGrpSpPr>
      <p:grpSpPr>
        <a:xfrm>
          <a:off x="0" y="0"/>
          <a:ext cx="0" cy="0"/>
          <a:chOff x="0" y="0"/>
          <a:chExt cx="0" cy="0"/>
        </a:xfrm>
      </p:grpSpPr>
      <p:sp>
        <p:nvSpPr>
          <p:cNvPr id="292" name="Google Shape;292;p11"/>
          <p:cNvSpPr/>
          <p:nvPr/>
        </p:nvSpPr>
        <p:spPr>
          <a:xfrm>
            <a:off x="457200" y="609600"/>
            <a:ext cx="8382000" cy="5715000"/>
          </a:xfrm>
          <a:prstGeom prst="rect">
            <a:avLst/>
          </a:prstGeom>
        </p:spPr>
        <p:txBody>
          <a:bodyPr>
            <a:prstTxWarp prst="textPlain">
              <a:avLst/>
            </a:prstTxWarp>
          </a:bodyPr>
          <a:lstStyle/>
          <a:p>
            <a:pPr lvl="0" algn="l"/>
            <a:r>
              <a:rPr b="0" i="1">
                <a:ln w="9525" cap="flat" cmpd="sng">
                  <a:solidFill>
                    <a:srgbClr val="FF0000"/>
                  </a:solidFill>
                  <a:prstDash val="solid"/>
                  <a:miter lim="800000"/>
                  <a:headEnd type="none" w="sm" len="sm"/>
                  <a:tailEnd type="none" w="sm" len="sm"/>
                </a:ln>
                <a:solidFill>
                  <a:srgbClr val="002060"/>
                </a:solidFill>
                <a:latin typeface="Times New Roman"/>
              </a:rPr>
              <a:t>CHÚC CÁC EM  NGOAN VÀ HỌC GIỎI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92"/>
                                        </p:tgtEl>
                                        <p:attrNameLst>
                                          <p:attrName>style.visibility</p:attrName>
                                        </p:attrNameLst>
                                      </p:cBhvr>
                                      <p:to>
                                        <p:strVal val="visible"/>
                                      </p:to>
                                    </p:set>
                                    <p:animEffect transition="in" filter="fade">
                                      <p:cBhvr>
                                        <p:cTn id="7" dur="5000"/>
                                        <p:tgtEl>
                                          <p:spTgt spid="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2"/>
          <p:cNvSpPr txBox="1"/>
          <p:nvPr/>
        </p:nvSpPr>
        <p:spPr>
          <a:xfrm>
            <a:off x="242887" y="762000"/>
            <a:ext cx="8610600" cy="3046412"/>
          </a:xfrm>
          <a:prstGeom prst="rect">
            <a:avLst/>
          </a:prstGeom>
          <a:noFill/>
          <a:ln>
            <a:noFill/>
          </a:ln>
        </p:spPr>
        <p:txBody>
          <a:bodyPr spcFirstLastPara="1" wrap="square" lIns="91425" tIns="45700" rIns="91425" bIns="45700" anchor="t" anchorCtr="0">
            <a:spAutoFit/>
          </a:bodyPr>
          <a:lstStyle/>
          <a:p>
            <a:pPr marL="514350" marR="0" lvl="0" indent="-514350" algn="l" rtl="0">
              <a:lnSpc>
                <a:spcPct val="100000"/>
              </a:lnSpc>
              <a:spcBef>
                <a:spcPts val="0"/>
              </a:spcBef>
              <a:spcAft>
                <a:spcPts val="0"/>
              </a:spcAft>
              <a:buClr>
                <a:schemeClr val="dk1"/>
              </a:buClr>
              <a:buSzPts val="3200"/>
              <a:buFont typeface="Times New Roman"/>
              <a:buAutoNum type="arabicPeriod"/>
            </a:pPr>
            <a:r>
              <a:rPr lang="en-US" sz="3200" b="0" i="0" u="none">
                <a:solidFill>
                  <a:schemeClr val="dk1"/>
                </a:solidFill>
                <a:latin typeface="Times New Roman"/>
                <a:ea typeface="Times New Roman"/>
                <a:cs typeface="Times New Roman"/>
                <a:sym typeface="Times New Roman"/>
              </a:rPr>
              <a:t>Bạn Quỳnh Liên làm bài văn tả quang cảnh sau cơn mưa. Bài văn có 4 đoạn nhưng chưa đoạn nào hoàn chỉnh.</a:t>
            </a:r>
            <a:endParaRPr/>
          </a:p>
          <a:p>
            <a:pPr marL="514350" marR="0" lvl="0" indent="-51435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Em hãy chọn một đoạn và giúp bạn viết thêm vào những chỗ có dấu ( ...) để hoàn chỉnh nội dung của đoạn.</a:t>
            </a:r>
            <a:endParaRPr/>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FF99"/>
            </a:gs>
            <a:gs pos="100000">
              <a:srgbClr val="FFFFFF"/>
            </a:gs>
          </a:gsLst>
          <a:lin ang="5400000" scaled="0"/>
        </a:gradFill>
        <a:effectLst/>
      </p:bgPr>
    </p:bg>
    <p:spTree>
      <p:nvGrpSpPr>
        <p:cNvPr id="1" name="Shape 238"/>
        <p:cNvGrpSpPr/>
        <p:nvPr/>
      </p:nvGrpSpPr>
      <p:grpSpPr>
        <a:xfrm>
          <a:off x="0" y="0"/>
          <a:ext cx="0" cy="0"/>
          <a:chOff x="0" y="0"/>
          <a:chExt cx="0" cy="0"/>
        </a:xfrm>
      </p:grpSpPr>
      <p:sp>
        <p:nvSpPr>
          <p:cNvPr id="239" name="Google Shape;239;p3"/>
          <p:cNvSpPr txBox="1"/>
          <p:nvPr/>
        </p:nvSpPr>
        <p:spPr>
          <a:xfrm>
            <a:off x="39687" y="-41275"/>
            <a:ext cx="1498600"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9900"/>
              </a:buClr>
              <a:buSzPts val="2400"/>
              <a:buFont typeface="Times New Roman"/>
              <a:buNone/>
            </a:pPr>
            <a:r>
              <a:rPr lang="en-US" sz="2400" b="1" i="1" u="none">
                <a:solidFill>
                  <a:srgbClr val="009900"/>
                </a:solidFill>
                <a:latin typeface="Times New Roman"/>
                <a:ea typeface="Times New Roman"/>
                <a:cs typeface="Times New Roman"/>
                <a:sym typeface="Times New Roman"/>
              </a:rPr>
              <a:t>Đoạn 1</a:t>
            </a:r>
            <a:endParaRPr/>
          </a:p>
        </p:txBody>
      </p:sp>
      <p:sp>
        <p:nvSpPr>
          <p:cNvPr id="240" name="Google Shape;240;p3"/>
          <p:cNvSpPr txBox="1"/>
          <p:nvPr/>
        </p:nvSpPr>
        <p:spPr>
          <a:xfrm>
            <a:off x="0" y="-41275"/>
            <a:ext cx="9144000" cy="237013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000"/>
              <a:buFont typeface="Times New Roman"/>
              <a:buNone/>
            </a:pPr>
            <a:r>
              <a:rPr lang="en-US" sz="4000" b="1" i="0" u="none" dirty="0">
                <a:solidFill>
                  <a:schemeClr val="dk1"/>
                </a:solidFill>
                <a:latin typeface="Times New Roman"/>
                <a:ea typeface="Times New Roman"/>
                <a:cs typeface="Times New Roman"/>
                <a:sym typeface="Times New Roman"/>
              </a:rPr>
              <a:t>        </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Lộp</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độp</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lộp</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độp</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Mưa</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rồi</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Cơn</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mưa</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ào</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đổ</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xuống</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làm</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mọi</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hoạt</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động</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dường</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như</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ngừng</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lại</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Mưa</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ào</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ạt</a:t>
            </a:r>
            <a:r>
              <a:rPr lang="en-US" sz="3600" b="1" i="0" u="none" dirty="0">
                <a:solidFill>
                  <a:schemeClr val="dk1"/>
                </a:solidFill>
                <a:latin typeface="Times New Roman"/>
                <a:ea typeface="Times New Roman"/>
                <a:cs typeface="Times New Roman"/>
                <a:sym typeface="Times New Roman"/>
              </a:rPr>
              <a:t>. </a:t>
            </a:r>
            <a:r>
              <a:rPr lang="en-US" sz="3600" b="1" i="0" u="none" dirty="0">
                <a:solidFill>
                  <a:srgbClr val="FF0000"/>
                </a:solidFill>
                <a:latin typeface="Times New Roman"/>
                <a:ea typeface="Times New Roman"/>
                <a:cs typeface="Times New Roman"/>
                <a:sym typeface="Times New Roman"/>
              </a:rPr>
              <a:t>(…)</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Một</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lát</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sau</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mưa</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ngớt</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dần</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rồi</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tạnh</a:t>
            </a:r>
            <a:r>
              <a:rPr lang="en-US" sz="3600" b="1" i="0" u="none" dirty="0">
                <a:solidFill>
                  <a:schemeClr val="dk1"/>
                </a:solidFill>
                <a:latin typeface="Times New Roman"/>
                <a:ea typeface="Times New Roman"/>
                <a:cs typeface="Times New Roman"/>
                <a:sym typeface="Times New Roman"/>
              </a:rPr>
              <a:t> </a:t>
            </a:r>
            <a:r>
              <a:rPr lang="en-US" sz="3600" b="1" i="0" u="none" dirty="0" err="1">
                <a:solidFill>
                  <a:schemeClr val="dk1"/>
                </a:solidFill>
                <a:latin typeface="Times New Roman"/>
                <a:ea typeface="Times New Roman"/>
                <a:cs typeface="Times New Roman"/>
                <a:sym typeface="Times New Roman"/>
              </a:rPr>
              <a:t>hẳn</a:t>
            </a:r>
            <a:r>
              <a:rPr lang="en-US" sz="3600" b="1" i="0" u="none" dirty="0">
                <a:solidFill>
                  <a:schemeClr val="dk1"/>
                </a:solidFill>
                <a:latin typeface="Times New Roman"/>
                <a:ea typeface="Times New Roman"/>
                <a:cs typeface="Times New Roman"/>
                <a:sym typeface="Times New Roman"/>
              </a:rPr>
              <a:t>.</a:t>
            </a:r>
            <a:endParaRPr dirty="0"/>
          </a:p>
        </p:txBody>
      </p:sp>
      <p:sp>
        <p:nvSpPr>
          <p:cNvPr id="241" name="Google Shape;241;p3"/>
          <p:cNvSpPr txBox="1"/>
          <p:nvPr/>
        </p:nvSpPr>
        <p:spPr>
          <a:xfrm>
            <a:off x="-6350" y="2379662"/>
            <a:ext cx="1498600"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9900"/>
              </a:buClr>
              <a:buSzPts val="2400"/>
              <a:buFont typeface="Times New Roman"/>
              <a:buNone/>
            </a:pPr>
            <a:r>
              <a:rPr lang="en-US" sz="2400" b="1" i="1" u="none">
                <a:solidFill>
                  <a:srgbClr val="009900"/>
                </a:solidFill>
                <a:latin typeface="Times New Roman"/>
                <a:ea typeface="Times New Roman"/>
                <a:cs typeface="Times New Roman"/>
                <a:sym typeface="Times New Roman"/>
              </a:rPr>
              <a:t>Đoạn 2</a:t>
            </a:r>
            <a:endParaRPr/>
          </a:p>
        </p:txBody>
      </p:sp>
      <p:sp>
        <p:nvSpPr>
          <p:cNvPr id="242" name="Google Shape;242;p3"/>
          <p:cNvSpPr txBox="1"/>
          <p:nvPr/>
        </p:nvSpPr>
        <p:spPr>
          <a:xfrm>
            <a:off x="0" y="2333625"/>
            <a:ext cx="9144000" cy="397033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3600"/>
              <a:buFont typeface="Times New Roman"/>
              <a:buNone/>
            </a:pPr>
            <a:r>
              <a:rPr lang="en-US" sz="3600" b="1" i="0" u="none">
                <a:solidFill>
                  <a:schemeClr val="dk1"/>
                </a:solidFill>
                <a:latin typeface="Times New Roman"/>
                <a:ea typeface="Times New Roman"/>
                <a:cs typeface="Times New Roman"/>
                <a:sym typeface="Times New Roman"/>
              </a:rPr>
              <a:t>         Ánh nắng lại chiếu sáng rực rỡ trên những thảm cỏ xanh. Nắng lấp lánh như đùa giỡn, nhảy nhót với những gợn sóng trên dòng sông Nhuệ. Mấy chú chim không rõ tránh mưa ở đâu giờ đã đậu trên cành cây cất tiếng hót véo von. Chị gà mái tơ </a:t>
            </a:r>
            <a:r>
              <a:rPr lang="en-US" sz="3600" b="1" i="0" u="none">
                <a:solidFill>
                  <a:srgbClr val="FF0000"/>
                </a:solidFill>
                <a:latin typeface="Times New Roman"/>
                <a:ea typeface="Times New Roman"/>
                <a:cs typeface="Times New Roman"/>
                <a:sym typeface="Times New Roman"/>
              </a:rPr>
              <a:t>(…)</a:t>
            </a:r>
            <a:r>
              <a:rPr lang="en-US" sz="3600" b="1" i="0" u="none">
                <a:solidFill>
                  <a:schemeClr val="dk1"/>
                </a:solidFill>
                <a:latin typeface="Times New Roman"/>
                <a:ea typeface="Times New Roman"/>
                <a:cs typeface="Times New Roman"/>
                <a:sym typeface="Times New Roman"/>
              </a:rPr>
              <a:t>. Đàn gà con </a:t>
            </a:r>
            <a:r>
              <a:rPr lang="en-US" sz="3600" b="1" i="0" u="none">
                <a:solidFill>
                  <a:srgbClr val="FF0000"/>
                </a:solidFill>
                <a:latin typeface="Times New Roman"/>
                <a:ea typeface="Times New Roman"/>
                <a:cs typeface="Times New Roman"/>
                <a:sym typeface="Times New Roman"/>
              </a:rPr>
              <a:t>(…)</a:t>
            </a:r>
            <a:r>
              <a:rPr lang="en-US" sz="3600" b="1" i="0" u="none">
                <a:solidFill>
                  <a:schemeClr val="dk1"/>
                </a:solidFill>
                <a:latin typeface="Times New Roman"/>
                <a:ea typeface="Times New Roman"/>
                <a:cs typeface="Times New Roman"/>
                <a:sym typeface="Times New Roman"/>
              </a:rPr>
              <a:t>. Chú mèo khoang </a:t>
            </a:r>
            <a:r>
              <a:rPr lang="en-US" sz="3600" b="1" i="0" u="none">
                <a:solidFill>
                  <a:srgbClr val="FF0000"/>
                </a:solidFill>
                <a:latin typeface="Times New Roman"/>
                <a:ea typeface="Times New Roman"/>
                <a:cs typeface="Times New Roman"/>
                <a:sym typeface="Times New Roman"/>
              </a:rPr>
              <a:t>(…)</a:t>
            </a:r>
            <a:r>
              <a:rPr lang="en-US" sz="3600" b="1" i="0" u="none">
                <a:solidFill>
                  <a:schemeClr val="dk1"/>
                </a:solidFill>
                <a:latin typeface="Times New Roman"/>
                <a:ea typeface="Times New Roman"/>
                <a:cs typeface="Times New Roman"/>
                <a:sym typeface="Times New Roman"/>
              </a:rPr>
              <a: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9"/>
                                        </p:tgtEl>
                                        <p:attrNameLst>
                                          <p:attrName>style.visibility</p:attrName>
                                        </p:attrNameLst>
                                      </p:cBhvr>
                                      <p:to>
                                        <p:strVal val="visible"/>
                                      </p:to>
                                    </p:set>
                                    <p:anim calcmode="lin" valueType="num">
                                      <p:cBhvr additive="base">
                                        <p:cTn id="7" dur="2000"/>
                                        <p:tgtEl>
                                          <p:spTgt spid="239"/>
                                        </p:tgtEl>
                                        <p:attrNameLst>
                                          <p:attrName>ppt_y</p:attrName>
                                        </p:attrNameLst>
                                      </p:cBhvr>
                                      <p:tavLst>
                                        <p:tav tm="0">
                                          <p:val>
                                            <p:strVal val="#ppt_y+1"/>
                                          </p:val>
                                        </p:tav>
                                        <p:tav tm="100000">
                                          <p:val>
                                            <p:strVal val="#ppt_y"/>
                                          </p:val>
                                        </p:tav>
                                      </p:tavLst>
                                    </p:anim>
                                  </p:childTnLst>
                                </p:cTn>
                              </p:par>
                            </p:childTnLst>
                          </p:cTn>
                        </p:par>
                        <p:par>
                          <p:cTn id="8" fill="hold">
                            <p:stCondLst>
                              <p:cond delay="2000"/>
                            </p:stCondLst>
                            <p:childTnLst>
                              <p:par>
                                <p:cTn id="9" presetID="2" presetClass="entr" presetSubtype="4" fill="hold" nodeType="afterEffect">
                                  <p:stCondLst>
                                    <p:cond delay="0"/>
                                  </p:stCondLst>
                                  <p:childTnLst>
                                    <p:set>
                                      <p:cBhvr>
                                        <p:cTn id="10" dur="1" fill="hold">
                                          <p:stCondLst>
                                            <p:cond delay="0"/>
                                          </p:stCondLst>
                                        </p:cTn>
                                        <p:tgtEl>
                                          <p:spTgt spid="240"/>
                                        </p:tgtEl>
                                        <p:attrNameLst>
                                          <p:attrName>style.visibility</p:attrName>
                                        </p:attrNameLst>
                                      </p:cBhvr>
                                      <p:to>
                                        <p:strVal val="visible"/>
                                      </p:to>
                                    </p:set>
                                    <p:anim calcmode="lin" valueType="num">
                                      <p:cBhvr additive="base">
                                        <p:cTn id="11" dur="2000"/>
                                        <p:tgtEl>
                                          <p:spTgt spid="240"/>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241"/>
                                        </p:tgtEl>
                                        <p:attrNameLst>
                                          <p:attrName>style.visibility</p:attrName>
                                        </p:attrNameLst>
                                      </p:cBhvr>
                                      <p:to>
                                        <p:strVal val="visible"/>
                                      </p:to>
                                    </p:set>
                                    <p:anim calcmode="lin" valueType="num">
                                      <p:cBhvr additive="base">
                                        <p:cTn id="16" dur="2000"/>
                                        <p:tgtEl>
                                          <p:spTgt spid="241"/>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 presetClass="entr" presetSubtype="4" fill="hold" nodeType="afterEffect">
                                  <p:stCondLst>
                                    <p:cond delay="0"/>
                                  </p:stCondLst>
                                  <p:childTnLst>
                                    <p:set>
                                      <p:cBhvr>
                                        <p:cTn id="19" dur="1" fill="hold">
                                          <p:stCondLst>
                                            <p:cond delay="0"/>
                                          </p:stCondLst>
                                        </p:cTn>
                                        <p:tgtEl>
                                          <p:spTgt spid="242"/>
                                        </p:tgtEl>
                                        <p:attrNameLst>
                                          <p:attrName>style.visibility</p:attrName>
                                        </p:attrNameLst>
                                      </p:cBhvr>
                                      <p:to>
                                        <p:strVal val="visible"/>
                                      </p:to>
                                    </p:set>
                                    <p:anim calcmode="lin" valueType="num">
                                      <p:cBhvr additive="base">
                                        <p:cTn id="20" dur="2000"/>
                                        <p:tgtEl>
                                          <p:spTgt spid="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
          <p:cNvSpPr txBox="1"/>
          <p:nvPr/>
        </p:nvSpPr>
        <p:spPr>
          <a:xfrm>
            <a:off x="60325" y="609600"/>
            <a:ext cx="2811462" cy="7080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9900"/>
              </a:buClr>
              <a:buSzPts val="4000"/>
              <a:buFont typeface="Times New Roman"/>
              <a:buNone/>
            </a:pPr>
            <a:r>
              <a:rPr lang="en-US" sz="4000" b="1" i="1" u="none">
                <a:solidFill>
                  <a:srgbClr val="009900"/>
                </a:solidFill>
                <a:latin typeface="Times New Roman"/>
                <a:ea typeface="Times New Roman"/>
                <a:cs typeface="Times New Roman"/>
                <a:sym typeface="Times New Roman"/>
              </a:rPr>
              <a:t>Đoạn 3</a:t>
            </a:r>
            <a:endParaRPr/>
          </a:p>
        </p:txBody>
      </p:sp>
      <p:sp>
        <p:nvSpPr>
          <p:cNvPr id="248" name="Google Shape;248;p4"/>
          <p:cNvSpPr txBox="1"/>
          <p:nvPr/>
        </p:nvSpPr>
        <p:spPr>
          <a:xfrm>
            <a:off x="101600" y="609600"/>
            <a:ext cx="9001125" cy="132397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000"/>
              <a:buFont typeface="Times New Roman"/>
              <a:buNone/>
            </a:pPr>
            <a:r>
              <a:rPr lang="en-US" sz="4000" b="1" i="0" u="none">
                <a:solidFill>
                  <a:schemeClr val="dk1"/>
                </a:solidFill>
                <a:latin typeface="Times New Roman"/>
                <a:ea typeface="Times New Roman"/>
                <a:cs typeface="Times New Roman"/>
                <a:sym typeface="Times New Roman"/>
              </a:rPr>
              <a:t>              Sau cơn mưa, có lẽ cây cối, hoa lá là tươi đẹp hơn tất cả. </a:t>
            </a:r>
            <a:r>
              <a:rPr lang="en-US" sz="4000" b="1" i="0" u="none">
                <a:solidFill>
                  <a:srgbClr val="FF0000"/>
                </a:solidFill>
                <a:latin typeface="Times New Roman"/>
                <a:ea typeface="Times New Roman"/>
                <a:cs typeface="Times New Roman"/>
                <a:sym typeface="Times New Roman"/>
              </a:rPr>
              <a:t>(…)</a:t>
            </a:r>
            <a:r>
              <a:rPr lang="en-US" sz="4000" b="1" i="0" u="none">
                <a:solidFill>
                  <a:schemeClr val="dk1"/>
                </a:solidFill>
                <a:latin typeface="Times New Roman"/>
                <a:ea typeface="Times New Roman"/>
                <a:cs typeface="Times New Roman"/>
                <a:sym typeface="Times New Roman"/>
              </a:rPr>
              <a:t>.</a:t>
            </a:r>
            <a:endParaRPr/>
          </a:p>
        </p:txBody>
      </p:sp>
      <p:sp>
        <p:nvSpPr>
          <p:cNvPr id="249" name="Google Shape;249;p4"/>
          <p:cNvSpPr txBox="1"/>
          <p:nvPr/>
        </p:nvSpPr>
        <p:spPr>
          <a:xfrm>
            <a:off x="-34925" y="2971800"/>
            <a:ext cx="2090737" cy="7080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9900"/>
              </a:buClr>
              <a:buSzPts val="4000"/>
              <a:buFont typeface="Times New Roman"/>
              <a:buNone/>
            </a:pPr>
            <a:r>
              <a:rPr lang="en-US" sz="4000" b="1" i="1" u="none">
                <a:solidFill>
                  <a:srgbClr val="009900"/>
                </a:solidFill>
                <a:latin typeface="Times New Roman"/>
                <a:ea typeface="Times New Roman"/>
                <a:cs typeface="Times New Roman"/>
                <a:sym typeface="Times New Roman"/>
              </a:rPr>
              <a:t>Đoạn 4</a:t>
            </a:r>
            <a:endParaRPr/>
          </a:p>
        </p:txBody>
      </p:sp>
      <p:sp>
        <p:nvSpPr>
          <p:cNvPr id="250" name="Google Shape;250;p4"/>
          <p:cNvSpPr txBox="1"/>
          <p:nvPr/>
        </p:nvSpPr>
        <p:spPr>
          <a:xfrm>
            <a:off x="60325" y="2971800"/>
            <a:ext cx="9001125" cy="378618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000"/>
              <a:buFont typeface="Times New Roman"/>
              <a:buNone/>
            </a:pPr>
            <a:r>
              <a:rPr lang="en-US" sz="4000" b="1" i="0" u="none">
                <a:solidFill>
                  <a:schemeClr val="dk1"/>
                </a:solidFill>
                <a:latin typeface="Times New Roman"/>
                <a:ea typeface="Times New Roman"/>
                <a:cs typeface="Times New Roman"/>
                <a:sym typeface="Times New Roman"/>
              </a:rPr>
              <a:t>             Con đường trước cửa đang khô dần. Trên đường, xe cộ qua lại nườm nượp như mắc cửi. </a:t>
            </a:r>
            <a:r>
              <a:rPr lang="en-US" sz="4000" b="1" i="0" u="none">
                <a:solidFill>
                  <a:srgbClr val="FF0000"/>
                </a:solidFill>
                <a:latin typeface="Times New Roman"/>
                <a:ea typeface="Times New Roman"/>
                <a:cs typeface="Times New Roman"/>
                <a:sym typeface="Times New Roman"/>
              </a:rPr>
              <a:t>(…)</a:t>
            </a:r>
            <a:r>
              <a:rPr lang="en-US" sz="4000" b="1" i="0" u="none">
                <a:solidFill>
                  <a:schemeClr val="dk1"/>
                </a:solidFill>
                <a:latin typeface="Times New Roman"/>
                <a:ea typeface="Times New Roman"/>
                <a:cs typeface="Times New Roman"/>
                <a:sym typeface="Times New Roman"/>
              </a:rPr>
              <a:t>. Góc phố, mấy cô bé đang chơi nhảy dây. Những bím tóc tun ngủn vung vẩy theo từng nhịp chân nhảy.</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7"/>
                                        </p:tgtEl>
                                        <p:attrNameLst>
                                          <p:attrName>style.visibility</p:attrName>
                                        </p:attrNameLst>
                                      </p:cBhvr>
                                      <p:to>
                                        <p:strVal val="visible"/>
                                      </p:to>
                                    </p:set>
                                    <p:anim calcmode="lin" valueType="num">
                                      <p:cBhvr additive="base">
                                        <p:cTn id="7" dur="2000"/>
                                        <p:tgtEl>
                                          <p:spTgt spid="247"/>
                                        </p:tgtEl>
                                        <p:attrNameLst>
                                          <p:attrName>ppt_y</p:attrName>
                                        </p:attrNameLst>
                                      </p:cBhvr>
                                      <p:tavLst>
                                        <p:tav tm="0">
                                          <p:val>
                                            <p:strVal val="#ppt_y+1"/>
                                          </p:val>
                                        </p:tav>
                                        <p:tav tm="100000">
                                          <p:val>
                                            <p:strVal val="#ppt_y"/>
                                          </p:val>
                                        </p:tav>
                                      </p:tavLst>
                                    </p:anim>
                                  </p:childTnLst>
                                </p:cTn>
                              </p:par>
                            </p:childTnLst>
                          </p:cTn>
                        </p:par>
                        <p:par>
                          <p:cTn id="8" fill="hold">
                            <p:stCondLst>
                              <p:cond delay="2000"/>
                            </p:stCondLst>
                            <p:childTnLst>
                              <p:par>
                                <p:cTn id="9" presetID="2" presetClass="entr" presetSubtype="4" fill="hold" nodeType="afterEffect">
                                  <p:stCondLst>
                                    <p:cond delay="0"/>
                                  </p:stCondLst>
                                  <p:childTnLst>
                                    <p:set>
                                      <p:cBhvr>
                                        <p:cTn id="10" dur="1" fill="hold">
                                          <p:stCondLst>
                                            <p:cond delay="0"/>
                                          </p:stCondLst>
                                        </p:cTn>
                                        <p:tgtEl>
                                          <p:spTgt spid="248"/>
                                        </p:tgtEl>
                                        <p:attrNameLst>
                                          <p:attrName>style.visibility</p:attrName>
                                        </p:attrNameLst>
                                      </p:cBhvr>
                                      <p:to>
                                        <p:strVal val="visible"/>
                                      </p:to>
                                    </p:set>
                                    <p:anim calcmode="lin" valueType="num">
                                      <p:cBhvr additive="base">
                                        <p:cTn id="11" dur="2000"/>
                                        <p:tgtEl>
                                          <p:spTgt spid="248"/>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249"/>
                                        </p:tgtEl>
                                        <p:attrNameLst>
                                          <p:attrName>style.visibility</p:attrName>
                                        </p:attrNameLst>
                                      </p:cBhvr>
                                      <p:to>
                                        <p:strVal val="visible"/>
                                      </p:to>
                                    </p:set>
                                    <p:anim calcmode="lin" valueType="num">
                                      <p:cBhvr additive="base">
                                        <p:cTn id="16" dur="2000"/>
                                        <p:tgtEl>
                                          <p:spTgt spid="249"/>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 presetClass="entr" presetSubtype="4" fill="hold" nodeType="afterEffect">
                                  <p:stCondLst>
                                    <p:cond delay="0"/>
                                  </p:stCondLst>
                                  <p:childTnLst>
                                    <p:set>
                                      <p:cBhvr>
                                        <p:cTn id="19" dur="1" fill="hold">
                                          <p:stCondLst>
                                            <p:cond delay="0"/>
                                          </p:stCondLst>
                                        </p:cTn>
                                        <p:tgtEl>
                                          <p:spTgt spid="250"/>
                                        </p:tgtEl>
                                        <p:attrNameLst>
                                          <p:attrName>style.visibility</p:attrName>
                                        </p:attrNameLst>
                                      </p:cBhvr>
                                      <p:to>
                                        <p:strVal val="visible"/>
                                      </p:to>
                                    </p:set>
                                    <p:anim calcmode="lin" valueType="num">
                                      <p:cBhvr additive="base">
                                        <p:cTn id="20" dur="2000"/>
                                        <p:tgtEl>
                                          <p:spTgt spid="2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4"/>
        <p:cNvGrpSpPr/>
        <p:nvPr/>
      </p:nvGrpSpPr>
      <p:grpSpPr>
        <a:xfrm>
          <a:off x="0" y="0"/>
          <a:ext cx="0" cy="0"/>
          <a:chOff x="0" y="0"/>
          <a:chExt cx="0" cy="0"/>
        </a:xfrm>
      </p:grpSpPr>
      <p:sp>
        <p:nvSpPr>
          <p:cNvPr id="255" name="Google Shape;255;p5"/>
          <p:cNvSpPr txBox="1"/>
          <p:nvPr/>
        </p:nvSpPr>
        <p:spPr>
          <a:xfrm>
            <a:off x="-39687" y="228600"/>
            <a:ext cx="8763000" cy="14462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00000"/>
              </a:buClr>
              <a:buSzPts val="4400"/>
              <a:buFont typeface="Times New Roman"/>
              <a:buNone/>
            </a:pPr>
            <a:r>
              <a:rPr lang="en-US" sz="4400" b="1" i="0" u="none">
                <a:solidFill>
                  <a:srgbClr val="800000"/>
                </a:solidFill>
                <a:latin typeface="Times New Roman"/>
                <a:ea typeface="Times New Roman"/>
                <a:cs typeface="Times New Roman"/>
                <a:sym typeface="Times New Roman"/>
              </a:rPr>
              <a:t>Đoạn 1 :</a:t>
            </a:r>
            <a:r>
              <a:rPr lang="en-US" sz="4400" b="1" i="1" u="none">
                <a:solidFill>
                  <a:srgbClr val="800000"/>
                </a:solidFill>
                <a:latin typeface="Times New Roman"/>
                <a:ea typeface="Times New Roman"/>
                <a:cs typeface="Times New Roman"/>
                <a:sym typeface="Times New Roman"/>
              </a:rPr>
              <a:t> </a:t>
            </a:r>
            <a:r>
              <a:rPr lang="en-US" sz="4400" b="1" i="1" u="none">
                <a:solidFill>
                  <a:srgbClr val="0000FF"/>
                </a:solidFill>
                <a:latin typeface="Times New Roman"/>
                <a:ea typeface="Times New Roman"/>
                <a:cs typeface="Times New Roman"/>
                <a:sym typeface="Times New Roman"/>
              </a:rPr>
              <a:t>Giới thiệu cơn mưa rào – ào ạt tới rồi tạnh ngay.</a:t>
            </a:r>
            <a:endParaRPr/>
          </a:p>
        </p:txBody>
      </p:sp>
      <p:sp>
        <p:nvSpPr>
          <p:cNvPr id="256" name="Google Shape;256;p5"/>
          <p:cNvSpPr txBox="1"/>
          <p:nvPr/>
        </p:nvSpPr>
        <p:spPr>
          <a:xfrm>
            <a:off x="0" y="2133600"/>
            <a:ext cx="9144000" cy="14462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00000"/>
              </a:buClr>
              <a:buSzPts val="4400"/>
              <a:buFont typeface="Times New Roman"/>
              <a:buNone/>
            </a:pPr>
            <a:r>
              <a:rPr lang="en-US" sz="4400" b="1" i="0" u="none">
                <a:solidFill>
                  <a:srgbClr val="800000"/>
                </a:solidFill>
                <a:latin typeface="Times New Roman"/>
                <a:ea typeface="Times New Roman"/>
                <a:cs typeface="Times New Roman"/>
                <a:sym typeface="Times New Roman"/>
              </a:rPr>
              <a:t>Đoạn 2 : </a:t>
            </a:r>
            <a:r>
              <a:rPr lang="en-US" sz="4400" b="1" i="1" u="none">
                <a:solidFill>
                  <a:srgbClr val="0000FF"/>
                </a:solidFill>
                <a:latin typeface="Times New Roman"/>
                <a:ea typeface="Times New Roman"/>
                <a:cs typeface="Times New Roman"/>
                <a:sym typeface="Times New Roman"/>
              </a:rPr>
              <a:t>Ánh nắng và các con vật sau cơn mưa.</a:t>
            </a:r>
            <a:endParaRPr/>
          </a:p>
        </p:txBody>
      </p:sp>
      <p:sp>
        <p:nvSpPr>
          <p:cNvPr id="257" name="Google Shape;257;p5"/>
          <p:cNvSpPr txBox="1"/>
          <p:nvPr/>
        </p:nvSpPr>
        <p:spPr>
          <a:xfrm>
            <a:off x="-34925" y="4046537"/>
            <a:ext cx="9042400" cy="7683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00000"/>
              </a:buClr>
              <a:buSzPts val="4400"/>
              <a:buFont typeface="Times New Roman"/>
              <a:buNone/>
            </a:pPr>
            <a:r>
              <a:rPr lang="en-US" sz="4400" b="1" i="0" u="none">
                <a:solidFill>
                  <a:srgbClr val="800000"/>
                </a:solidFill>
                <a:latin typeface="Times New Roman"/>
                <a:ea typeface="Times New Roman"/>
                <a:cs typeface="Times New Roman"/>
                <a:sym typeface="Times New Roman"/>
              </a:rPr>
              <a:t>Đoạn 3 : </a:t>
            </a:r>
            <a:r>
              <a:rPr lang="en-US" sz="4400" b="1" i="1" u="none">
                <a:solidFill>
                  <a:srgbClr val="0000FF"/>
                </a:solidFill>
                <a:latin typeface="Times New Roman"/>
                <a:ea typeface="Times New Roman"/>
                <a:cs typeface="Times New Roman"/>
                <a:sym typeface="Times New Roman"/>
              </a:rPr>
              <a:t>Cây cối sau cơn mưa.</a:t>
            </a:r>
            <a:endParaRPr/>
          </a:p>
        </p:txBody>
      </p:sp>
      <p:sp>
        <p:nvSpPr>
          <p:cNvPr id="258" name="Google Shape;258;p5"/>
          <p:cNvSpPr txBox="1"/>
          <p:nvPr/>
        </p:nvSpPr>
        <p:spPr>
          <a:xfrm>
            <a:off x="50800" y="5070475"/>
            <a:ext cx="9042400" cy="14462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00000"/>
              </a:buClr>
              <a:buSzPts val="4400"/>
              <a:buFont typeface="Times New Roman"/>
              <a:buNone/>
            </a:pPr>
            <a:r>
              <a:rPr lang="en-US" sz="4400" b="1" i="1" u="none">
                <a:solidFill>
                  <a:srgbClr val="800000"/>
                </a:solidFill>
                <a:latin typeface="Times New Roman"/>
                <a:ea typeface="Times New Roman"/>
                <a:cs typeface="Times New Roman"/>
                <a:sym typeface="Times New Roman"/>
              </a:rPr>
              <a:t>Đoạn 4 :</a:t>
            </a:r>
            <a:r>
              <a:rPr lang="en-US" sz="4400" b="1" i="1" u="none">
                <a:solidFill>
                  <a:srgbClr val="009900"/>
                </a:solidFill>
                <a:latin typeface="Times New Roman"/>
                <a:ea typeface="Times New Roman"/>
                <a:cs typeface="Times New Roman"/>
                <a:sym typeface="Times New Roman"/>
              </a:rPr>
              <a:t> </a:t>
            </a:r>
            <a:r>
              <a:rPr lang="en-US" sz="4400" b="1" i="1" u="none">
                <a:solidFill>
                  <a:srgbClr val="0000FF"/>
                </a:solidFill>
                <a:latin typeface="Times New Roman"/>
                <a:ea typeface="Times New Roman"/>
                <a:cs typeface="Times New Roman"/>
                <a:sym typeface="Times New Roman"/>
              </a:rPr>
              <a:t>Đường phố và con người sau cơn mưa.</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5"/>
                                        </p:tgtEl>
                                        <p:attrNameLst>
                                          <p:attrName>style.visibility</p:attrName>
                                        </p:attrNameLst>
                                      </p:cBhvr>
                                      <p:to>
                                        <p:strVal val="visible"/>
                                      </p:to>
                                    </p:set>
                                    <p:anim calcmode="lin" valueType="num">
                                      <p:cBhvr additive="base">
                                        <p:cTn id="7" dur="2000"/>
                                        <p:tgtEl>
                                          <p:spTgt spid="255"/>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56"/>
                                        </p:tgtEl>
                                        <p:attrNameLst>
                                          <p:attrName>style.visibility</p:attrName>
                                        </p:attrNameLst>
                                      </p:cBhvr>
                                      <p:to>
                                        <p:strVal val="visible"/>
                                      </p:to>
                                    </p:set>
                                    <p:anim calcmode="lin" valueType="num">
                                      <p:cBhvr additive="base">
                                        <p:cTn id="12" dur="2000"/>
                                        <p:tgtEl>
                                          <p:spTgt spid="256"/>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57"/>
                                        </p:tgtEl>
                                        <p:attrNameLst>
                                          <p:attrName>style.visibility</p:attrName>
                                        </p:attrNameLst>
                                      </p:cBhvr>
                                      <p:to>
                                        <p:strVal val="visible"/>
                                      </p:to>
                                    </p:set>
                                    <p:anim calcmode="lin" valueType="num">
                                      <p:cBhvr additive="base">
                                        <p:cTn id="17" dur="2000"/>
                                        <p:tgtEl>
                                          <p:spTgt spid="257"/>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58"/>
                                        </p:tgtEl>
                                        <p:attrNameLst>
                                          <p:attrName>style.visibility</p:attrName>
                                        </p:attrNameLst>
                                      </p:cBhvr>
                                      <p:to>
                                        <p:strVal val="visible"/>
                                      </p:to>
                                    </p:set>
                                    <p:anim calcmode="lin" valueType="num">
                                      <p:cBhvr additive="base">
                                        <p:cTn id="22" dur="2000"/>
                                        <p:tgtEl>
                                          <p:spTgt spid="2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62"/>
        <p:cNvGrpSpPr/>
        <p:nvPr/>
      </p:nvGrpSpPr>
      <p:grpSpPr>
        <a:xfrm>
          <a:off x="0" y="0"/>
          <a:ext cx="0" cy="0"/>
          <a:chOff x="0" y="0"/>
          <a:chExt cx="0" cy="0"/>
        </a:xfrm>
      </p:grpSpPr>
      <p:sp>
        <p:nvSpPr>
          <p:cNvPr id="263" name="Google Shape;263;p6"/>
          <p:cNvSpPr txBox="1"/>
          <p:nvPr/>
        </p:nvSpPr>
        <p:spPr>
          <a:xfrm>
            <a:off x="128587" y="0"/>
            <a:ext cx="8763000" cy="11906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00000"/>
              </a:buClr>
              <a:buSzPts val="3600"/>
              <a:buFont typeface="Times New Roman"/>
              <a:buNone/>
            </a:pPr>
            <a:r>
              <a:rPr lang="en-US" sz="3600" b="1" i="0" u="none">
                <a:solidFill>
                  <a:srgbClr val="800000"/>
                </a:solidFill>
                <a:latin typeface="Times New Roman"/>
                <a:ea typeface="Times New Roman"/>
                <a:cs typeface="Times New Roman"/>
                <a:sym typeface="Times New Roman"/>
              </a:rPr>
              <a:t>Đoạn 1 :</a:t>
            </a:r>
            <a:r>
              <a:rPr lang="en-US" sz="3600" b="1" i="1" u="none">
                <a:solidFill>
                  <a:srgbClr val="800000"/>
                </a:solidFill>
                <a:latin typeface="Times New Roman"/>
                <a:ea typeface="Times New Roman"/>
                <a:cs typeface="Times New Roman"/>
                <a:sym typeface="Times New Roman"/>
              </a:rPr>
              <a:t> </a:t>
            </a:r>
            <a:r>
              <a:rPr lang="en-US" sz="3600" b="1" i="1" u="none">
                <a:solidFill>
                  <a:srgbClr val="0000FF"/>
                </a:solidFill>
                <a:latin typeface="Times New Roman"/>
                <a:ea typeface="Times New Roman"/>
                <a:cs typeface="Times New Roman"/>
                <a:sym typeface="Times New Roman"/>
              </a:rPr>
              <a:t>Giới thiệu cơn mưa rào – ào ạt tới rồi tạnh ngay.</a:t>
            </a:r>
            <a:endParaRPr/>
          </a:p>
        </p:txBody>
      </p:sp>
      <p:sp>
        <p:nvSpPr>
          <p:cNvPr id="264" name="Google Shape;264;p6"/>
          <p:cNvSpPr txBox="1"/>
          <p:nvPr/>
        </p:nvSpPr>
        <p:spPr>
          <a:xfrm>
            <a:off x="304800" y="1198562"/>
            <a:ext cx="8586787" cy="550862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400"/>
              <a:buFont typeface="Times New Roman"/>
              <a:buNone/>
            </a:pPr>
            <a:r>
              <a:rPr lang="en-US" sz="4400" b="0" i="0" u="none">
                <a:solidFill>
                  <a:schemeClr val="dk1"/>
                </a:solidFill>
                <a:latin typeface="Times New Roman"/>
                <a:ea typeface="Times New Roman"/>
                <a:cs typeface="Times New Roman"/>
                <a:sym typeface="Times New Roman"/>
              </a:rPr>
              <a:t>     Lộp độp, lộp độp. Mưa rồi. Cơn mưa ào đổ xuống làm mọi hoạt động dường như ngừng lại. Mưa ào ạt. </a:t>
            </a:r>
            <a:r>
              <a:rPr lang="en-US" sz="4400" b="1" i="0" u="none">
                <a:solidFill>
                  <a:srgbClr val="FF0000"/>
                </a:solidFill>
                <a:latin typeface="Times New Roman"/>
                <a:ea typeface="Times New Roman"/>
                <a:cs typeface="Times New Roman"/>
                <a:sym typeface="Times New Roman"/>
              </a:rPr>
              <a:t>Từ trong nhà nhìn ra đường thấy một màn nước trắng xóa. Mấy chiếc xe phóng qua đường làm nước bắn tung tóe</a:t>
            </a:r>
            <a:r>
              <a:rPr lang="en-US" sz="4400" b="0" i="0" u="none">
                <a:solidFill>
                  <a:srgbClr val="FF0000"/>
                </a:solidFill>
                <a:latin typeface="Times New Roman"/>
                <a:ea typeface="Times New Roman"/>
                <a:cs typeface="Times New Roman"/>
                <a:sym typeface="Times New Roman"/>
              </a:rPr>
              <a:t>.</a:t>
            </a:r>
            <a:r>
              <a:rPr lang="en-US" sz="4400" b="0" i="0" u="none">
                <a:solidFill>
                  <a:schemeClr val="dk1"/>
                </a:solidFill>
                <a:latin typeface="Times New Roman"/>
                <a:ea typeface="Times New Roman"/>
                <a:cs typeface="Times New Roman"/>
                <a:sym typeface="Times New Roman"/>
              </a:rPr>
              <a:t> Một lát sau, mưa ngớt dần rồi tạnh hẳn</a:t>
            </a:r>
            <a:r>
              <a:rPr lang="en-US" sz="4400" b="1" i="0" u="none">
                <a:solidFill>
                  <a:schemeClr val="dk1"/>
                </a:solidFill>
                <a:latin typeface="Times New Roman"/>
                <a:ea typeface="Times New Roman"/>
                <a:cs typeface="Times New Roman"/>
                <a:sym typeface="Times New Roman"/>
              </a:rPr>
              <a: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3"/>
                                        </p:tgtEl>
                                        <p:attrNameLst>
                                          <p:attrName>style.visibility</p:attrName>
                                        </p:attrNameLst>
                                      </p:cBhvr>
                                      <p:to>
                                        <p:strVal val="visible"/>
                                      </p:to>
                                    </p:set>
                                    <p:anim calcmode="lin" valueType="num">
                                      <p:cBhvr additive="base">
                                        <p:cTn id="7" dur="2000"/>
                                        <p:tgtEl>
                                          <p:spTgt spid="263"/>
                                        </p:tgtEl>
                                        <p:attrNameLst>
                                          <p:attrName>ppt_y</p:attrName>
                                        </p:attrNameLst>
                                      </p:cBhvr>
                                      <p:tavLst>
                                        <p:tav tm="0">
                                          <p:val>
                                            <p:strVal val="#ppt_y+1"/>
                                          </p:val>
                                        </p:tav>
                                        <p:tav tm="100000">
                                          <p:val>
                                            <p:strVal val="#ppt_y"/>
                                          </p:val>
                                        </p:tav>
                                      </p:tavLst>
                                    </p:anim>
                                  </p:childTnLst>
                                </p:cTn>
                              </p:par>
                            </p:childTnLst>
                          </p:cTn>
                        </p:par>
                        <p:par>
                          <p:cTn id="8" fill="hold">
                            <p:stCondLst>
                              <p:cond delay="2000"/>
                            </p:stCondLst>
                            <p:childTnLst>
                              <p:par>
                                <p:cTn id="9" presetID="2" presetClass="entr" presetSubtype="4" fill="hold" nodeType="afterEffect">
                                  <p:stCondLst>
                                    <p:cond delay="0"/>
                                  </p:stCondLst>
                                  <p:childTnLst>
                                    <p:set>
                                      <p:cBhvr>
                                        <p:cTn id="10" dur="1" fill="hold">
                                          <p:stCondLst>
                                            <p:cond delay="0"/>
                                          </p:stCondLst>
                                        </p:cTn>
                                        <p:tgtEl>
                                          <p:spTgt spid="264"/>
                                        </p:tgtEl>
                                        <p:attrNameLst>
                                          <p:attrName>style.visibility</p:attrName>
                                        </p:attrNameLst>
                                      </p:cBhvr>
                                      <p:to>
                                        <p:strVal val="visible"/>
                                      </p:to>
                                    </p:set>
                                    <p:anim calcmode="lin" valueType="num">
                                      <p:cBhvr additive="base">
                                        <p:cTn id="11" dur="2000"/>
                                        <p:tgtEl>
                                          <p:spTgt spid="2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68"/>
        <p:cNvGrpSpPr/>
        <p:nvPr/>
      </p:nvGrpSpPr>
      <p:grpSpPr>
        <a:xfrm>
          <a:off x="0" y="0"/>
          <a:ext cx="0" cy="0"/>
          <a:chOff x="0" y="0"/>
          <a:chExt cx="0" cy="0"/>
        </a:xfrm>
      </p:grpSpPr>
      <p:sp>
        <p:nvSpPr>
          <p:cNvPr id="269" name="Google Shape;269;p7"/>
          <p:cNvSpPr txBox="1"/>
          <p:nvPr/>
        </p:nvSpPr>
        <p:spPr>
          <a:xfrm>
            <a:off x="0" y="0"/>
            <a:ext cx="9144000" cy="11906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00000"/>
              </a:buClr>
              <a:buSzPts val="3600"/>
              <a:buFont typeface="Times New Roman"/>
              <a:buNone/>
            </a:pPr>
            <a:r>
              <a:rPr lang="en-US" sz="3600" b="1" i="0" u="none">
                <a:solidFill>
                  <a:srgbClr val="800000"/>
                </a:solidFill>
                <a:latin typeface="Times New Roman"/>
                <a:ea typeface="Times New Roman"/>
                <a:cs typeface="Times New Roman"/>
                <a:sym typeface="Times New Roman"/>
              </a:rPr>
              <a:t>Đoạn 2 :</a:t>
            </a:r>
            <a:r>
              <a:rPr lang="en-US" sz="3600" b="1" i="1" u="none">
                <a:solidFill>
                  <a:srgbClr val="0000FF"/>
                </a:solidFill>
                <a:latin typeface="Times New Roman"/>
                <a:ea typeface="Times New Roman"/>
                <a:cs typeface="Times New Roman"/>
                <a:sym typeface="Times New Roman"/>
              </a:rPr>
              <a:t>Ánh nắng và các con vật sau cơn mưa.</a:t>
            </a:r>
            <a:endParaRPr/>
          </a:p>
        </p:txBody>
      </p:sp>
      <p:sp>
        <p:nvSpPr>
          <p:cNvPr id="270" name="Google Shape;270;p7"/>
          <p:cNvSpPr txBox="1"/>
          <p:nvPr/>
        </p:nvSpPr>
        <p:spPr>
          <a:xfrm>
            <a:off x="304800" y="885825"/>
            <a:ext cx="8534400" cy="5570537"/>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3600"/>
              <a:buFont typeface="Times New Roman"/>
              <a:buNone/>
            </a:pPr>
            <a:r>
              <a:rPr lang="en-US" sz="3600" b="1" i="0" u="none">
                <a:solidFill>
                  <a:schemeClr val="dk1"/>
                </a:solidFill>
                <a:latin typeface="Times New Roman"/>
                <a:ea typeface="Times New Roman"/>
                <a:cs typeface="Times New Roman"/>
                <a:sym typeface="Times New Roman"/>
              </a:rPr>
              <a:t>      </a:t>
            </a:r>
            <a:r>
              <a:rPr lang="en-US" sz="3200" b="0" i="0" u="none">
                <a:solidFill>
                  <a:schemeClr val="dk1"/>
                </a:solidFill>
                <a:latin typeface="Times New Roman"/>
                <a:ea typeface="Times New Roman"/>
                <a:cs typeface="Times New Roman"/>
                <a:sym typeface="Times New Roman"/>
              </a:rPr>
              <a:t>Ánh nắng lại chiếu sáng rực rỡ trên những thảm cỏ xanh. Nắng lấp lánh như đùa giỡn, nhảy nhót với những gợn sóng trên dòng sông Nhuệ. Mấy chú chim không rõ tránh mưa ở đầu giờ đã đậu trên cành cây cất tiếng hót véo von. Chị gà mái tơ</a:t>
            </a:r>
            <a:r>
              <a:rPr lang="en-US" sz="3200" b="1" i="0" u="none">
                <a:solidFill>
                  <a:schemeClr val="dk1"/>
                </a:solidFill>
                <a:latin typeface="Times New Roman"/>
                <a:ea typeface="Times New Roman"/>
                <a:cs typeface="Times New Roman"/>
                <a:sym typeface="Times New Roman"/>
              </a:rPr>
              <a:t> </a:t>
            </a:r>
            <a:r>
              <a:rPr lang="en-US" sz="3200" b="1" i="0" u="none">
                <a:solidFill>
                  <a:srgbClr val="FF0000"/>
                </a:solidFill>
                <a:latin typeface="Times New Roman"/>
                <a:ea typeface="Times New Roman"/>
                <a:cs typeface="Times New Roman"/>
                <a:sym typeface="Times New Roman"/>
              </a:rPr>
              <a:t>náu dưới gốc cây bàng rũ rũ bộ lông ướt lướt thướt</a:t>
            </a:r>
            <a:r>
              <a:rPr lang="en-US" sz="3200" b="1" i="0" u="none">
                <a:solidFill>
                  <a:schemeClr val="dk1"/>
                </a:solidFill>
                <a:latin typeface="Times New Roman"/>
                <a:ea typeface="Times New Roman"/>
                <a:cs typeface="Times New Roman"/>
                <a:sym typeface="Times New Roman"/>
              </a:rPr>
              <a:t>. </a:t>
            </a:r>
            <a:r>
              <a:rPr lang="en-US" sz="3200" b="0" i="0" u="none">
                <a:solidFill>
                  <a:schemeClr val="dk1"/>
                </a:solidFill>
                <a:latin typeface="Times New Roman"/>
                <a:ea typeface="Times New Roman"/>
                <a:cs typeface="Times New Roman"/>
                <a:sym typeface="Times New Roman"/>
              </a:rPr>
              <a:t>Đàn gà con</a:t>
            </a:r>
            <a:r>
              <a:rPr lang="en-US" sz="3200" b="1" i="0" u="none">
                <a:solidFill>
                  <a:schemeClr val="dk1"/>
                </a:solidFill>
                <a:latin typeface="Times New Roman"/>
                <a:ea typeface="Times New Roman"/>
                <a:cs typeface="Times New Roman"/>
                <a:sym typeface="Times New Roman"/>
              </a:rPr>
              <a:t> </a:t>
            </a:r>
            <a:r>
              <a:rPr lang="en-US" sz="3200" b="1" i="0" u="none">
                <a:solidFill>
                  <a:srgbClr val="FF0000"/>
                </a:solidFill>
                <a:latin typeface="Times New Roman"/>
                <a:ea typeface="Times New Roman"/>
                <a:cs typeface="Times New Roman"/>
                <a:sym typeface="Times New Roman"/>
              </a:rPr>
              <a:t>bộ lông còn khô đang lủn chủn chạy theo mẹ kêu chiếp chiếp</a:t>
            </a:r>
            <a:r>
              <a:rPr lang="en-US" sz="3200" b="1" i="0" u="none">
                <a:solidFill>
                  <a:schemeClr val="dk1"/>
                </a:solidFill>
                <a:latin typeface="Times New Roman"/>
                <a:ea typeface="Times New Roman"/>
                <a:cs typeface="Times New Roman"/>
                <a:sym typeface="Times New Roman"/>
              </a:rPr>
              <a:t>. </a:t>
            </a:r>
            <a:r>
              <a:rPr lang="en-US" sz="3200" b="0" i="0" u="none">
                <a:solidFill>
                  <a:schemeClr val="dk1"/>
                </a:solidFill>
                <a:latin typeface="Times New Roman"/>
                <a:ea typeface="Times New Roman"/>
                <a:cs typeface="Times New Roman"/>
                <a:sym typeface="Times New Roman"/>
              </a:rPr>
              <a:t>Chú mèo khoang</a:t>
            </a:r>
            <a:r>
              <a:rPr lang="en-US" sz="3200" b="1" i="0" u="none">
                <a:solidFill>
                  <a:schemeClr val="dk1"/>
                </a:solidFill>
                <a:latin typeface="Times New Roman"/>
                <a:ea typeface="Times New Roman"/>
                <a:cs typeface="Times New Roman"/>
                <a:sym typeface="Times New Roman"/>
              </a:rPr>
              <a:t> </a:t>
            </a:r>
            <a:r>
              <a:rPr lang="en-US" sz="3200" b="1" i="0" u="none">
                <a:solidFill>
                  <a:srgbClr val="FF0000"/>
                </a:solidFill>
                <a:latin typeface="Times New Roman"/>
                <a:ea typeface="Times New Roman"/>
                <a:cs typeface="Times New Roman"/>
                <a:sym typeface="Times New Roman"/>
              </a:rPr>
              <a:t>ung dung từ trong ụ rơm chạy ra sân. Chú chỗ có nắng, nằm duỗi dài có vẻ khoái chí lắm</a:t>
            </a:r>
            <a:r>
              <a:rPr lang="en-US" sz="3200" b="1" i="0" u="none">
                <a:solidFill>
                  <a:schemeClr val="dk1"/>
                </a:solidFill>
                <a:latin typeface="Times New Roman"/>
                <a:ea typeface="Times New Roman"/>
                <a:cs typeface="Times New Roman"/>
                <a:sym typeface="Times New Roman"/>
              </a:rPr>
              <a: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9"/>
                                        </p:tgtEl>
                                        <p:attrNameLst>
                                          <p:attrName>style.visibility</p:attrName>
                                        </p:attrNameLst>
                                      </p:cBhvr>
                                      <p:to>
                                        <p:strVal val="visible"/>
                                      </p:to>
                                    </p:set>
                                    <p:anim calcmode="lin" valueType="num">
                                      <p:cBhvr additive="base">
                                        <p:cTn id="7" dur="2000"/>
                                        <p:tgtEl>
                                          <p:spTgt spid="269"/>
                                        </p:tgtEl>
                                        <p:attrNameLst>
                                          <p:attrName>ppt_y</p:attrName>
                                        </p:attrNameLst>
                                      </p:cBhvr>
                                      <p:tavLst>
                                        <p:tav tm="0">
                                          <p:val>
                                            <p:strVal val="#ppt_y+1"/>
                                          </p:val>
                                        </p:tav>
                                        <p:tav tm="100000">
                                          <p:val>
                                            <p:strVal val="#ppt_y"/>
                                          </p:val>
                                        </p:tav>
                                      </p:tavLst>
                                    </p:anim>
                                  </p:childTnLst>
                                </p:cTn>
                              </p:par>
                            </p:childTnLst>
                          </p:cTn>
                        </p:par>
                        <p:par>
                          <p:cTn id="8" fill="hold">
                            <p:stCondLst>
                              <p:cond delay="2000"/>
                            </p:stCondLst>
                            <p:childTnLst>
                              <p:par>
                                <p:cTn id="9" presetID="2" presetClass="entr" presetSubtype="4" fill="hold" nodeType="afterEffect">
                                  <p:stCondLst>
                                    <p:cond delay="0"/>
                                  </p:stCondLst>
                                  <p:childTnLst>
                                    <p:set>
                                      <p:cBhvr>
                                        <p:cTn id="10" dur="1" fill="hold">
                                          <p:stCondLst>
                                            <p:cond delay="0"/>
                                          </p:stCondLst>
                                        </p:cTn>
                                        <p:tgtEl>
                                          <p:spTgt spid="270"/>
                                        </p:tgtEl>
                                        <p:attrNameLst>
                                          <p:attrName>style.visibility</p:attrName>
                                        </p:attrNameLst>
                                      </p:cBhvr>
                                      <p:to>
                                        <p:strVal val="visible"/>
                                      </p:to>
                                    </p:set>
                                    <p:anim calcmode="lin" valueType="num">
                                      <p:cBhvr additive="base">
                                        <p:cTn id="11" dur="2000"/>
                                        <p:tgtEl>
                                          <p:spTgt spid="2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F99FF"/>
            </a:gs>
            <a:gs pos="50000">
              <a:srgbClr val="FFF2FF"/>
            </a:gs>
            <a:gs pos="100000">
              <a:srgbClr val="FF99FF"/>
            </a:gs>
          </a:gsLst>
          <a:lin ang="5400000" scaled="0"/>
        </a:gradFill>
        <a:effectLst/>
      </p:bgPr>
    </p:bg>
    <p:spTree>
      <p:nvGrpSpPr>
        <p:cNvPr id="1" name="Shape 274"/>
        <p:cNvGrpSpPr/>
        <p:nvPr/>
      </p:nvGrpSpPr>
      <p:grpSpPr>
        <a:xfrm>
          <a:off x="0" y="0"/>
          <a:ext cx="0" cy="0"/>
          <a:chOff x="0" y="0"/>
          <a:chExt cx="0" cy="0"/>
        </a:xfrm>
      </p:grpSpPr>
      <p:sp>
        <p:nvSpPr>
          <p:cNvPr id="275" name="Google Shape;275;p8"/>
          <p:cNvSpPr txBox="1"/>
          <p:nvPr/>
        </p:nvSpPr>
        <p:spPr>
          <a:xfrm>
            <a:off x="101600" y="155575"/>
            <a:ext cx="9042400" cy="6413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00000"/>
              </a:buClr>
              <a:buSzPts val="3600"/>
              <a:buFont typeface="Times New Roman"/>
              <a:buNone/>
            </a:pPr>
            <a:r>
              <a:rPr lang="en-US" sz="3600" b="1" i="0" u="none">
                <a:solidFill>
                  <a:srgbClr val="800000"/>
                </a:solidFill>
                <a:latin typeface="Times New Roman"/>
                <a:ea typeface="Times New Roman"/>
                <a:cs typeface="Times New Roman"/>
                <a:sym typeface="Times New Roman"/>
              </a:rPr>
              <a:t>Đoạn 3 : </a:t>
            </a:r>
            <a:r>
              <a:rPr lang="en-US" sz="3600" b="1" i="1" u="none">
                <a:solidFill>
                  <a:srgbClr val="0000FF"/>
                </a:solidFill>
                <a:latin typeface="Times New Roman"/>
                <a:ea typeface="Times New Roman"/>
                <a:cs typeface="Times New Roman"/>
                <a:sym typeface="Times New Roman"/>
              </a:rPr>
              <a:t>Cây cối sau cơn mưa.</a:t>
            </a:r>
            <a:endParaRPr/>
          </a:p>
        </p:txBody>
      </p:sp>
      <p:sp>
        <p:nvSpPr>
          <p:cNvPr id="276" name="Google Shape;276;p8"/>
          <p:cNvSpPr txBox="1"/>
          <p:nvPr/>
        </p:nvSpPr>
        <p:spPr>
          <a:xfrm>
            <a:off x="381000" y="838200"/>
            <a:ext cx="8382000" cy="550862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400"/>
              <a:buFont typeface="Times New Roman"/>
              <a:buNone/>
            </a:pPr>
            <a:r>
              <a:rPr lang="en-US" sz="4400" b="1"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Sau</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cơn</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mưa</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có</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lẽ</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cây</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cối</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hoa</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lá</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là</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tươi</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đẹp</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hơn</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tất</a:t>
            </a:r>
            <a:r>
              <a:rPr lang="en-US" sz="4400" b="0" i="0" u="none" dirty="0">
                <a:solidFill>
                  <a:schemeClr val="dk1"/>
                </a:solidFill>
                <a:latin typeface="Times New Roman"/>
                <a:ea typeface="Times New Roman"/>
                <a:cs typeface="Times New Roman"/>
                <a:sym typeface="Times New Roman"/>
              </a:rPr>
              <a:t> </a:t>
            </a:r>
            <a:r>
              <a:rPr lang="en-US" sz="4400" b="0" i="0" u="none" dirty="0" err="1">
                <a:solidFill>
                  <a:schemeClr val="dk1"/>
                </a:solidFill>
                <a:latin typeface="Times New Roman"/>
                <a:ea typeface="Times New Roman"/>
                <a:cs typeface="Times New Roman"/>
                <a:sym typeface="Times New Roman"/>
              </a:rPr>
              <a:t>cả</a:t>
            </a:r>
            <a:r>
              <a:rPr lang="en-US" sz="4400" b="0" i="0" u="none" dirty="0">
                <a:solidFill>
                  <a:schemeClr val="dk1"/>
                </a:solidFill>
                <a:latin typeface="Times New Roman"/>
                <a:ea typeface="Times New Roman"/>
                <a:cs typeface="Times New Roman"/>
                <a:sym typeface="Times New Roman"/>
              </a:rPr>
              <a:t>.</a:t>
            </a:r>
            <a:r>
              <a:rPr lang="en-US" sz="4400" b="1" i="0" u="none" dirty="0">
                <a:solidFill>
                  <a:schemeClr val="dk1"/>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Những</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hàng</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cây</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ven</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đường</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được</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tắm</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nước</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mưa</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thỏa</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thuê</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nên</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tươi</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xanh</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mơn</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mởn</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Mấy</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cây</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hoa</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trong</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vườn</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đọng</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những</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giọt</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nước</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mát</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lạnh</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đang</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tỏa</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hương</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ngào</a:t>
            </a:r>
            <a:r>
              <a:rPr lang="en-US" sz="4400" b="1" i="0" u="none" dirty="0">
                <a:solidFill>
                  <a:srgbClr val="FF0000"/>
                </a:solidFill>
                <a:latin typeface="Times New Roman"/>
                <a:ea typeface="Times New Roman"/>
                <a:cs typeface="Times New Roman"/>
                <a:sym typeface="Times New Roman"/>
              </a:rPr>
              <a:t> </a:t>
            </a:r>
            <a:r>
              <a:rPr lang="en-US" sz="4400" b="1" i="0" u="none" dirty="0" err="1">
                <a:solidFill>
                  <a:srgbClr val="FF0000"/>
                </a:solidFill>
                <a:latin typeface="Times New Roman"/>
                <a:ea typeface="Times New Roman"/>
                <a:cs typeface="Times New Roman"/>
                <a:sym typeface="Times New Roman"/>
              </a:rPr>
              <a:t>ngạt</a:t>
            </a:r>
            <a:r>
              <a:rPr lang="en-US" sz="4400" b="1" i="0" u="none" dirty="0">
                <a:solidFill>
                  <a:schemeClr val="dk1"/>
                </a:solidFill>
                <a:latin typeface="Times New Roman"/>
                <a:ea typeface="Times New Roman"/>
                <a:cs typeface="Times New Roman"/>
                <a:sym typeface="Times New Roman"/>
              </a:rPr>
              <a:t>.</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5"/>
                                        </p:tgtEl>
                                        <p:attrNameLst>
                                          <p:attrName>style.visibility</p:attrName>
                                        </p:attrNameLst>
                                      </p:cBhvr>
                                      <p:to>
                                        <p:strVal val="visible"/>
                                      </p:to>
                                    </p:set>
                                    <p:anim calcmode="lin" valueType="num">
                                      <p:cBhvr additive="base">
                                        <p:cTn id="7" dur="2000"/>
                                        <p:tgtEl>
                                          <p:spTgt spid="275"/>
                                        </p:tgtEl>
                                        <p:attrNameLst>
                                          <p:attrName>ppt_y</p:attrName>
                                        </p:attrNameLst>
                                      </p:cBhvr>
                                      <p:tavLst>
                                        <p:tav tm="0">
                                          <p:val>
                                            <p:strVal val="#ppt_y+1"/>
                                          </p:val>
                                        </p:tav>
                                        <p:tav tm="100000">
                                          <p:val>
                                            <p:strVal val="#ppt_y"/>
                                          </p:val>
                                        </p:tav>
                                      </p:tavLst>
                                    </p:anim>
                                  </p:childTnLst>
                                </p:cTn>
                              </p:par>
                            </p:childTnLst>
                          </p:cTn>
                        </p:par>
                        <p:par>
                          <p:cTn id="8" fill="hold">
                            <p:stCondLst>
                              <p:cond delay="2000"/>
                            </p:stCondLst>
                            <p:childTnLst>
                              <p:par>
                                <p:cTn id="9" presetID="2" presetClass="entr" presetSubtype="4" fill="hold" nodeType="afterEffect">
                                  <p:stCondLst>
                                    <p:cond delay="0"/>
                                  </p:stCondLst>
                                  <p:childTnLst>
                                    <p:set>
                                      <p:cBhvr>
                                        <p:cTn id="10" dur="1" fill="hold">
                                          <p:stCondLst>
                                            <p:cond delay="0"/>
                                          </p:stCondLst>
                                        </p:cTn>
                                        <p:tgtEl>
                                          <p:spTgt spid="276"/>
                                        </p:tgtEl>
                                        <p:attrNameLst>
                                          <p:attrName>style.visibility</p:attrName>
                                        </p:attrNameLst>
                                      </p:cBhvr>
                                      <p:to>
                                        <p:strVal val="visible"/>
                                      </p:to>
                                    </p:set>
                                    <p:anim calcmode="lin" valueType="num">
                                      <p:cBhvr additive="base">
                                        <p:cTn id="11" dur="2000"/>
                                        <p:tgtEl>
                                          <p:spTgt spid="2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80"/>
        <p:cNvGrpSpPr/>
        <p:nvPr/>
      </p:nvGrpSpPr>
      <p:grpSpPr>
        <a:xfrm>
          <a:off x="0" y="0"/>
          <a:ext cx="0" cy="0"/>
          <a:chOff x="0" y="0"/>
          <a:chExt cx="0" cy="0"/>
        </a:xfrm>
      </p:grpSpPr>
      <p:sp>
        <p:nvSpPr>
          <p:cNvPr id="281" name="Google Shape;281;p9"/>
          <p:cNvSpPr txBox="1"/>
          <p:nvPr/>
        </p:nvSpPr>
        <p:spPr>
          <a:xfrm>
            <a:off x="66675" y="0"/>
            <a:ext cx="9042400" cy="11906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00000"/>
              </a:buClr>
              <a:buSzPts val="3600"/>
              <a:buFont typeface="Times New Roman"/>
              <a:buNone/>
            </a:pPr>
            <a:r>
              <a:rPr lang="en-US" sz="3600" b="1" i="0" u="none">
                <a:solidFill>
                  <a:srgbClr val="800000"/>
                </a:solidFill>
                <a:latin typeface="Times New Roman"/>
                <a:ea typeface="Times New Roman"/>
                <a:cs typeface="Times New Roman"/>
                <a:sym typeface="Times New Roman"/>
              </a:rPr>
              <a:t>Đoạn 4 :</a:t>
            </a:r>
            <a:r>
              <a:rPr lang="en-US" sz="3600" b="1" i="0" u="none">
                <a:solidFill>
                  <a:srgbClr val="009900"/>
                </a:solidFill>
                <a:latin typeface="Times New Roman"/>
                <a:ea typeface="Times New Roman"/>
                <a:cs typeface="Times New Roman"/>
                <a:sym typeface="Times New Roman"/>
              </a:rPr>
              <a:t> </a:t>
            </a:r>
            <a:r>
              <a:rPr lang="en-US" sz="3600" b="1" i="0" u="none">
                <a:solidFill>
                  <a:srgbClr val="0000FF"/>
                </a:solidFill>
                <a:latin typeface="Times New Roman"/>
                <a:ea typeface="Times New Roman"/>
                <a:cs typeface="Times New Roman"/>
                <a:sym typeface="Times New Roman"/>
              </a:rPr>
              <a:t>Đường phố và con người sau cơn mưa.</a:t>
            </a:r>
            <a:endParaRPr/>
          </a:p>
        </p:txBody>
      </p:sp>
      <p:sp>
        <p:nvSpPr>
          <p:cNvPr id="282" name="Google Shape;282;p9"/>
          <p:cNvSpPr txBox="1"/>
          <p:nvPr/>
        </p:nvSpPr>
        <p:spPr>
          <a:xfrm>
            <a:off x="381000" y="1176337"/>
            <a:ext cx="8458200" cy="56337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4000"/>
              <a:buFont typeface="Times New Roman"/>
              <a:buNone/>
            </a:pPr>
            <a:r>
              <a:rPr lang="en-US" sz="4000" b="1" i="0" u="none" dirty="0">
                <a:solidFill>
                  <a:schemeClr val="dk1"/>
                </a:solidFill>
                <a:latin typeface="Times New Roman"/>
                <a:ea typeface="Times New Roman"/>
                <a:cs typeface="Times New Roman"/>
                <a:sym typeface="Times New Roman"/>
              </a:rPr>
              <a:t>      Con </a:t>
            </a:r>
            <a:r>
              <a:rPr lang="en-US" sz="4000" b="1" i="0" u="none" dirty="0" err="1">
                <a:solidFill>
                  <a:schemeClr val="dk1"/>
                </a:solidFill>
                <a:latin typeface="Times New Roman"/>
                <a:ea typeface="Times New Roman"/>
                <a:cs typeface="Times New Roman"/>
                <a:sym typeface="Times New Roman"/>
              </a:rPr>
              <a:t>đường</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trước</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cửa</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đang</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khô</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dần</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Trên</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đường</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xe</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cộ</a:t>
            </a:r>
            <a:r>
              <a:rPr lang="en-US" sz="4000" b="1" i="0" u="none" dirty="0">
                <a:solidFill>
                  <a:schemeClr val="dk1"/>
                </a:solidFill>
                <a:latin typeface="Times New Roman"/>
                <a:ea typeface="Times New Roman"/>
                <a:cs typeface="Times New Roman"/>
                <a:sym typeface="Times New Roman"/>
              </a:rPr>
              <a:t> qua </a:t>
            </a:r>
            <a:r>
              <a:rPr lang="en-US" sz="4000" b="1" i="0" u="none" dirty="0" err="1">
                <a:solidFill>
                  <a:schemeClr val="dk1"/>
                </a:solidFill>
                <a:latin typeface="Times New Roman"/>
                <a:ea typeface="Times New Roman"/>
                <a:cs typeface="Times New Roman"/>
                <a:sym typeface="Times New Roman"/>
              </a:rPr>
              <a:t>lại</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nườm</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nượp</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như</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mắc</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cửi</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Tiếng</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người</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cười</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nói</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trở</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lại</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đi</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lại</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rộn</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rịp</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Từ</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dưới</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gốc</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cây</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mọi</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người</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túa</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ra</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để</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tiếp</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tục</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công</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việc</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còn</a:t>
            </a:r>
            <a:r>
              <a:rPr lang="en-US" sz="4000" b="1" i="0" u="none" dirty="0">
                <a:solidFill>
                  <a:srgbClr val="FF0000"/>
                </a:solidFill>
                <a:latin typeface="Times New Roman"/>
                <a:ea typeface="Times New Roman"/>
                <a:cs typeface="Times New Roman"/>
                <a:sym typeface="Times New Roman"/>
              </a:rPr>
              <a:t> </a:t>
            </a:r>
            <a:r>
              <a:rPr lang="en-US" sz="4000" b="1" i="0" u="none" dirty="0" err="1">
                <a:solidFill>
                  <a:srgbClr val="FF0000"/>
                </a:solidFill>
                <a:latin typeface="Times New Roman"/>
                <a:ea typeface="Times New Roman"/>
                <a:cs typeface="Times New Roman"/>
                <a:sym typeface="Times New Roman"/>
              </a:rPr>
              <a:t>dở</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Góc</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phố</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mấy</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cô</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bé</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đang</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chơi</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nhảy</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dây</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Những</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bím</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tóc</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tun</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ngủn</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vung</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vẩy</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theo</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từng</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nhịp</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chân</a:t>
            </a:r>
            <a:r>
              <a:rPr lang="en-US" sz="4000" b="1" i="0" u="none" dirty="0">
                <a:solidFill>
                  <a:schemeClr val="dk1"/>
                </a:solidFill>
                <a:latin typeface="Times New Roman"/>
                <a:ea typeface="Times New Roman"/>
                <a:cs typeface="Times New Roman"/>
                <a:sym typeface="Times New Roman"/>
              </a:rPr>
              <a:t> </a:t>
            </a:r>
            <a:r>
              <a:rPr lang="en-US" sz="4000" b="1" i="0" u="none" dirty="0" err="1">
                <a:solidFill>
                  <a:schemeClr val="dk1"/>
                </a:solidFill>
                <a:latin typeface="Times New Roman"/>
                <a:ea typeface="Times New Roman"/>
                <a:cs typeface="Times New Roman"/>
                <a:sym typeface="Times New Roman"/>
              </a:rPr>
              <a:t>nhảy</a:t>
            </a:r>
            <a:r>
              <a:rPr lang="en-US" sz="4000" b="1" i="0" u="none" dirty="0">
                <a:solidFill>
                  <a:schemeClr val="dk1"/>
                </a:solidFill>
                <a:latin typeface="Times New Roman"/>
                <a:ea typeface="Times New Roman"/>
                <a:cs typeface="Times New Roman"/>
                <a:sym typeface="Times New Roman"/>
              </a:rPr>
              <a:t>.</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81"/>
                                        </p:tgtEl>
                                        <p:attrNameLst>
                                          <p:attrName>style.visibility</p:attrName>
                                        </p:attrNameLst>
                                      </p:cBhvr>
                                      <p:to>
                                        <p:strVal val="visible"/>
                                      </p:to>
                                    </p:set>
                                    <p:anim calcmode="lin" valueType="num">
                                      <p:cBhvr additive="base">
                                        <p:cTn id="7" dur="2000"/>
                                        <p:tgtEl>
                                          <p:spTgt spid="281"/>
                                        </p:tgtEl>
                                        <p:attrNameLst>
                                          <p:attrName>ppt_y</p:attrName>
                                        </p:attrNameLst>
                                      </p:cBhvr>
                                      <p:tavLst>
                                        <p:tav tm="0">
                                          <p:val>
                                            <p:strVal val="#ppt_y+1"/>
                                          </p:val>
                                        </p:tav>
                                        <p:tav tm="100000">
                                          <p:val>
                                            <p:strVal val="#ppt_y"/>
                                          </p:val>
                                        </p:tav>
                                      </p:tavLst>
                                    </p:anim>
                                  </p:childTnLst>
                                </p:cTn>
                              </p:par>
                            </p:childTnLst>
                          </p:cTn>
                        </p:par>
                        <p:par>
                          <p:cTn id="8" fill="hold">
                            <p:stCondLst>
                              <p:cond delay="2000"/>
                            </p:stCondLst>
                            <p:childTnLst>
                              <p:par>
                                <p:cTn id="9" presetID="2" presetClass="entr" presetSubtype="4" fill="hold" nodeType="afterEffect">
                                  <p:stCondLst>
                                    <p:cond delay="0"/>
                                  </p:stCondLst>
                                  <p:childTnLst>
                                    <p:set>
                                      <p:cBhvr>
                                        <p:cTn id="10" dur="1" fill="hold">
                                          <p:stCondLst>
                                            <p:cond delay="0"/>
                                          </p:stCondLst>
                                        </p:cTn>
                                        <p:tgtEl>
                                          <p:spTgt spid="282"/>
                                        </p:tgtEl>
                                        <p:attrNameLst>
                                          <p:attrName>style.visibility</p:attrName>
                                        </p:attrNameLst>
                                      </p:cBhvr>
                                      <p:to>
                                        <p:strVal val="visible"/>
                                      </p:to>
                                    </p:set>
                                    <p:anim calcmode="lin" valueType="num">
                                      <p:cBhvr additive="base">
                                        <p:cTn id="11" dur="2000"/>
                                        <p:tgtEl>
                                          <p:spTgt spid="2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10.0&quot;&gt;&lt;object type=&quot;1&quot; unique_id=&quot;10001&quot;&gt;&lt;object type=&quot;2&quot; unique_id=&quot;10002&quot;&gt;&lt;object type=&quot;3&quot; unique_id=&quot;10004&quot;&gt;&lt;property id=&quot;20148&quot; value=&quot;5&quot;/&gt;&lt;property id=&quot;20300&quot; value=&quot;Slide 2&quot;/&gt;&lt;property id=&quot;20307&quot; value=&quot;257&quot;/&gt;&lt;/object&gt;&lt;object type=&quot;3&quot; unique_id=&quot;10005&quot;&gt;&lt;property id=&quot;20148&quot; value=&quot;5&quot;/&gt;&lt;property id=&quot;20300&quot; value=&quot;Slide 3&quot;/&gt;&lt;property id=&quot;20307&quot; value=&quot;258&quot;/&gt;&lt;/object&gt;&lt;object type=&quot;3&quot; unique_id=&quot;10006&quot;&gt;&lt;property id=&quot;20148&quot; value=&quot;5&quot;/&gt;&lt;property id=&quot;20300&quot; value=&quot;Slide 4&quot;/&gt;&lt;property id=&quot;20307&quot; value=&quot;259&quot;/&gt;&lt;/object&gt;&lt;object type=&quot;3&quot; unique_id=&quot;10007&quot;&gt;&lt;property id=&quot;20148&quot; value=&quot;5&quot;/&gt;&lt;property id=&quot;20300&quot; value=&quot;Slide 5&quot;/&gt;&lt;property id=&quot;20307&quot; value=&quot;260&quot;/&gt;&lt;/object&gt;&lt;object type=&quot;3&quot; unique_id=&quot;10008&quot;&gt;&lt;property id=&quot;20148&quot; value=&quot;5&quot;/&gt;&lt;property id=&quot;20300&quot; value=&quot;Slide 6&quot;/&gt;&lt;property id=&quot;20307&quot; value=&quot;261&quot;/&gt;&lt;/object&gt;&lt;object type=&quot;3&quot; unique_id=&quot;10009&quot;&gt;&lt;property id=&quot;20148&quot; value=&quot;5&quot;/&gt;&lt;property id=&quot;20300&quot; value=&quot;Slide 7&quot;/&gt;&lt;property id=&quot;20307&quot; value=&quot;262&quot;/&gt;&lt;/object&gt;&lt;object type=&quot;3&quot; unique_id=&quot;10010&quot;&gt;&lt;property id=&quot;20148&quot; value=&quot;5&quot;/&gt;&lt;property id=&quot;20300&quot; value=&quot;Slide 8&quot;/&gt;&lt;property id=&quot;20307&quot; value=&quot;263&quot;/&gt;&lt;/object&gt;&lt;object type=&quot;3&quot; unique_id=&quot;10011&quot;&gt;&lt;property id=&quot;20148&quot; value=&quot;5&quot;/&gt;&lt;property id=&quot;20300&quot; value=&quot;Slide 9&quot;/&gt;&lt;property id=&quot;20307&quot; value=&quot;264&quot;/&gt;&lt;/object&gt;&lt;object type=&quot;3&quot; unique_id=&quot;10012&quot;&gt;&lt;property id=&quot;20148&quot; value=&quot;5&quot;/&gt;&lt;property id=&quot;20300&quot; value=&quot;Slide 10&quot;/&gt;&lt;property id=&quot;20307&quot; value=&quot;265&quot;/&gt;&lt;/object&gt;&lt;object type=&quot;3&quot; unique_id=&quot;10013&quot;&gt;&lt;property id=&quot;20148&quot; value=&quot;5&quot;/&gt;&lt;property id=&quot;20300&quot; value=&quot;Slide 11&quot;/&gt;&lt;property id=&quot;20307&quot; value=&quot;266&quot;/&gt;&lt;/object&gt;&lt;object type=&quot;3&quot; unique_id=&quot;10844&quot;&gt;&lt;property id=&quot;20148&quot; value=&quot;5&quot;/&gt;&lt;property id=&quot;20300&quot; value=&quot;Slide 1&quot;/&gt;&lt;property id=&quot;20307&quot; value=&quot;267&quot;/&gt;&lt;/object&gt;&lt;/object&gt;&lt;object type=&quot;8&quot; unique_id=&quot;10026&quo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705</Words>
  <Application>Microsoft Office PowerPoint</Application>
  <PresentationFormat>On-screen Show (4:3)</PresentationFormat>
  <Paragraphs>31</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MTC</cp:lastModifiedBy>
  <cp:revision>2</cp:revision>
  <dcterms:created xsi:type="dcterms:W3CDTF">2012-09-11T07:53:47Z</dcterms:created>
  <dcterms:modified xsi:type="dcterms:W3CDTF">2022-09-12T06:48:00Z</dcterms:modified>
</cp:coreProperties>
</file>