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4" r:id="rId3"/>
    <p:sldId id="265" r:id="rId4"/>
    <p:sldId id="266" r:id="rId5"/>
    <p:sldId id="267" r:id="rId6"/>
    <p:sldId id="268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image" Target="../media/image25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12" Type="http://schemas.openxmlformats.org/officeDocument/2006/relationships/image" Target="../media/image24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5" Type="http://schemas.openxmlformats.org/officeDocument/2006/relationships/image" Target="../media/image2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Relationship Id="rId14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E38-AA2B-40FD-9B05-87F1E4D990CD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35A9-7787-4F47-A163-B0250F822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45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E38-AA2B-40FD-9B05-87F1E4D990CD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35A9-7787-4F47-A163-B0250F822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287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E38-AA2B-40FD-9B05-87F1E4D990CD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35A9-7787-4F47-A163-B0250F822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19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1777E-D0D9-4364-B404-98FF6BBA09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0514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E38-AA2B-40FD-9B05-87F1E4D990CD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35A9-7787-4F47-A163-B0250F822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991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E38-AA2B-40FD-9B05-87F1E4D990CD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35A9-7787-4F47-A163-B0250F822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6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E38-AA2B-40FD-9B05-87F1E4D990CD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35A9-7787-4F47-A163-B0250F822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97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E38-AA2B-40FD-9B05-87F1E4D990CD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35A9-7787-4F47-A163-B0250F822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0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E38-AA2B-40FD-9B05-87F1E4D990CD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35A9-7787-4F47-A163-B0250F822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81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E38-AA2B-40FD-9B05-87F1E4D990CD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35A9-7787-4F47-A163-B0250F822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2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E38-AA2B-40FD-9B05-87F1E4D990CD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35A9-7787-4F47-A163-B0250F822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807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E38-AA2B-40FD-9B05-87F1E4D990CD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35A9-7787-4F47-A163-B0250F822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121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A0E38-AA2B-40FD-9B05-87F1E4D990CD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C35A9-7787-4F47-A163-B0250F822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3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0.wmf"/><Relationship Id="rId26" Type="http://schemas.openxmlformats.org/officeDocument/2006/relationships/oleObject" Target="../embeddings/oleObject26.bin"/><Relationship Id="rId21" Type="http://schemas.openxmlformats.org/officeDocument/2006/relationships/oleObject" Target="../embeddings/oleObject23.bin"/><Relationship Id="rId34" Type="http://schemas.openxmlformats.org/officeDocument/2006/relationships/oleObject" Target="../embeddings/oleObject31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21.bin"/><Relationship Id="rId25" Type="http://schemas.openxmlformats.org/officeDocument/2006/relationships/image" Target="../media/image23.wmf"/><Relationship Id="rId33" Type="http://schemas.openxmlformats.org/officeDocument/2006/relationships/oleObject" Target="../embeddings/oleObject30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9.wmf"/><Relationship Id="rId20" Type="http://schemas.openxmlformats.org/officeDocument/2006/relationships/image" Target="../media/image21.wmf"/><Relationship Id="rId29" Type="http://schemas.openxmlformats.org/officeDocument/2006/relationships/image" Target="../media/image25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8.bin"/><Relationship Id="rId24" Type="http://schemas.openxmlformats.org/officeDocument/2006/relationships/oleObject" Target="../embeddings/oleObject25.bin"/><Relationship Id="rId32" Type="http://schemas.openxmlformats.org/officeDocument/2006/relationships/oleObject" Target="../embeddings/oleObject29.bin"/><Relationship Id="rId37" Type="http://schemas.openxmlformats.org/officeDocument/2006/relationships/image" Target="../media/image27.wmf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23" Type="http://schemas.openxmlformats.org/officeDocument/2006/relationships/oleObject" Target="../embeddings/oleObject24.bin"/><Relationship Id="rId28" Type="http://schemas.openxmlformats.org/officeDocument/2006/relationships/oleObject" Target="../embeddings/oleObject27.bin"/><Relationship Id="rId36" Type="http://schemas.openxmlformats.org/officeDocument/2006/relationships/oleObject" Target="../embeddings/oleObject33.bin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22.bin"/><Relationship Id="rId31" Type="http://schemas.openxmlformats.org/officeDocument/2006/relationships/image" Target="../media/image2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18.wmf"/><Relationship Id="rId22" Type="http://schemas.openxmlformats.org/officeDocument/2006/relationships/image" Target="../media/image22.wmf"/><Relationship Id="rId27" Type="http://schemas.openxmlformats.org/officeDocument/2006/relationships/image" Target="../media/image24.wmf"/><Relationship Id="rId30" Type="http://schemas.openxmlformats.org/officeDocument/2006/relationships/oleObject" Target="../embeddings/oleObject28.bin"/><Relationship Id="rId35" Type="http://schemas.openxmlformats.org/officeDocument/2006/relationships/oleObject" Target="../embeddings/oleObject32.bin"/><Relationship Id="rId8" Type="http://schemas.openxmlformats.org/officeDocument/2006/relationships/image" Target="../media/image15.wmf"/><Relationship Id="rId3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94"/>
          <p:cNvSpPr txBox="1">
            <a:spLocks noChangeArrowheads="1"/>
          </p:cNvSpPr>
          <p:nvPr/>
        </p:nvSpPr>
        <p:spPr bwMode="auto">
          <a:xfrm>
            <a:off x="1771650" y="457200"/>
            <a:ext cx="57721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ỦY BAN NHÂN DÂN QUẬN LONG BIÊN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pic>
        <p:nvPicPr>
          <p:cNvPr id="295" name="Picture 294">
            <a:extLst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474" y="322988"/>
            <a:ext cx="1648914" cy="1569660"/>
          </a:xfrm>
          <a:prstGeom prst="ellipse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F802CEF-949D-4245-BC02-E700A75FE146}"/>
              </a:ext>
            </a:extLst>
          </p:cNvPr>
          <p:cNvSpPr txBox="1"/>
          <p:nvPr/>
        </p:nvSpPr>
        <p:spPr>
          <a:xfrm>
            <a:off x="1107605" y="2514600"/>
            <a:ext cx="7118903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eaLnBrk="1" hangingPunct="1"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MÔN: TOÁN</a:t>
            </a:r>
          </a:p>
          <a:p>
            <a:pPr eaLnBrk="1" hangingPunct="1">
              <a:defRPr/>
            </a:pP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 eaLnBrk="1" hangingPunct="1"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SÁNH HAI PHÂN SỐ</a:t>
            </a:r>
          </a:p>
        </p:txBody>
      </p:sp>
    </p:spTree>
    <p:extLst>
      <p:ext uri="{BB962C8B-B14F-4D97-AF65-F5344CB8AC3E}">
        <p14:creationId xmlns:p14="http://schemas.microsoft.com/office/powerpoint/2010/main" val="243768599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457200" y="914400"/>
          <a:ext cx="25908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lip" r:id="rId3" imgW="2191817" imgH="1424635" progId="MS_ClipArt_Gallery.2">
                  <p:embed/>
                </p:oleObj>
              </mc:Choice>
              <mc:Fallback>
                <p:oleObj name="Clip" r:id="rId3" imgW="2191817" imgH="1424635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914400"/>
                        <a:ext cx="25908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WordArt 4"/>
          <p:cNvSpPr>
            <a:spLocks noChangeArrowheads="1" noChangeShapeType="1" noTextEdit="1"/>
          </p:cNvSpPr>
          <p:nvPr/>
        </p:nvSpPr>
        <p:spPr bwMode="auto">
          <a:xfrm>
            <a:off x="533400" y="2514600"/>
            <a:ext cx="7848600" cy="198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Ôn</a:t>
            </a:r>
            <a:r>
              <a:rPr lang="en-US" sz="3600" b="1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600" b="1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 So </a:t>
            </a:r>
            <a:r>
              <a:rPr lang="en-US" sz="3600" b="1" kern="10" dirty="0" err="1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sánh</a:t>
            </a:r>
            <a:r>
              <a:rPr lang="en-US" sz="3600" b="1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hai</a:t>
            </a:r>
            <a:r>
              <a:rPr lang="en-US" sz="3600" b="1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phân</a:t>
            </a:r>
            <a:r>
              <a:rPr lang="en-US" sz="3600" b="1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số</a:t>
            </a:r>
            <a:endParaRPr lang="en-US" sz="3600" b="1" kern="10" dirty="0">
              <a:ln w="9525">
                <a:solidFill>
                  <a:srgbClr val="0000CC"/>
                </a:solidFill>
                <a:round/>
                <a:headEnd/>
                <a:tailEnd/>
              </a:ln>
              <a:solidFill>
                <a:srgbClr val="0000CC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3076" name="Group 5"/>
          <p:cNvGrpSpPr>
            <a:grpSpLocks/>
          </p:cNvGrpSpPr>
          <p:nvPr/>
        </p:nvGrpSpPr>
        <p:grpSpPr bwMode="auto">
          <a:xfrm>
            <a:off x="3657600" y="1524000"/>
            <a:ext cx="2971800" cy="838200"/>
            <a:chOff x="1488" y="576"/>
            <a:chExt cx="2880" cy="624"/>
          </a:xfrm>
        </p:grpSpPr>
        <p:sp>
          <p:nvSpPr>
            <p:cNvPr id="3088" name="WordArt 6"/>
            <p:cNvSpPr>
              <a:spLocks noChangeArrowheads="1" noChangeShapeType="1" noTextEdit="1"/>
            </p:cNvSpPr>
            <p:nvPr/>
          </p:nvSpPr>
          <p:spPr bwMode="auto">
            <a:xfrm>
              <a:off x="1488" y="576"/>
              <a:ext cx="2880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FFFF99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33CC33"/>
                      </a:gs>
                      <a:gs pos="50000">
                        <a:srgbClr val="FF0000"/>
                      </a:gs>
                      <a:gs pos="100000">
                        <a:srgbClr val="33CC33"/>
                      </a:gs>
                    </a:gsLst>
                    <a:lin ang="5400000" scaled="1"/>
                  </a:gra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rPr>
                <a:t>Toán</a:t>
              </a:r>
            </a:p>
          </p:txBody>
        </p:sp>
        <p:sp>
          <p:nvSpPr>
            <p:cNvPr id="3089" name="Line 7"/>
            <p:cNvSpPr>
              <a:spLocks noChangeShapeType="1"/>
            </p:cNvSpPr>
            <p:nvPr/>
          </p:nvSpPr>
          <p:spPr bwMode="auto">
            <a:xfrm>
              <a:off x="1508" y="1200"/>
              <a:ext cx="2832" cy="0"/>
            </a:xfrm>
            <a:prstGeom prst="line">
              <a:avLst/>
            </a:prstGeom>
            <a:noFill/>
            <a:ln w="57150">
              <a:solidFill>
                <a:srgbClr val="66FF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7" name="Line 9"/>
          <p:cNvSpPr>
            <a:spLocks noChangeShapeType="1"/>
          </p:cNvSpPr>
          <p:nvPr/>
        </p:nvSpPr>
        <p:spPr bwMode="auto">
          <a:xfrm>
            <a:off x="381000" y="4572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0"/>
          <p:cNvSpPr>
            <a:spLocks noChangeShapeType="1"/>
          </p:cNvSpPr>
          <p:nvPr/>
        </p:nvSpPr>
        <p:spPr bwMode="auto">
          <a:xfrm>
            <a:off x="8839200" y="457200"/>
            <a:ext cx="0" cy="594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" name="Line 11"/>
          <p:cNvSpPr>
            <a:spLocks noChangeShapeType="1"/>
          </p:cNvSpPr>
          <p:nvPr/>
        </p:nvSpPr>
        <p:spPr bwMode="auto">
          <a:xfrm>
            <a:off x="381000" y="4572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Line 12"/>
          <p:cNvSpPr>
            <a:spLocks noChangeShapeType="1"/>
          </p:cNvSpPr>
          <p:nvPr/>
        </p:nvSpPr>
        <p:spPr bwMode="auto">
          <a:xfrm>
            <a:off x="381000" y="6324600"/>
            <a:ext cx="845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Line 13"/>
          <p:cNvSpPr>
            <a:spLocks noChangeShapeType="1"/>
          </p:cNvSpPr>
          <p:nvPr/>
        </p:nvSpPr>
        <p:spPr bwMode="auto">
          <a:xfrm>
            <a:off x="381000" y="4572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" name="Line 14"/>
          <p:cNvSpPr>
            <a:spLocks noChangeShapeType="1"/>
          </p:cNvSpPr>
          <p:nvPr/>
        </p:nvSpPr>
        <p:spPr bwMode="auto">
          <a:xfrm>
            <a:off x="381000" y="4572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3" name="Line 15"/>
          <p:cNvSpPr>
            <a:spLocks noChangeShapeType="1"/>
          </p:cNvSpPr>
          <p:nvPr/>
        </p:nvSpPr>
        <p:spPr bwMode="auto">
          <a:xfrm>
            <a:off x="381000" y="6324600"/>
            <a:ext cx="845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4" name="Line 16"/>
          <p:cNvSpPr>
            <a:spLocks noChangeShapeType="1"/>
          </p:cNvSpPr>
          <p:nvPr/>
        </p:nvSpPr>
        <p:spPr bwMode="auto">
          <a:xfrm>
            <a:off x="8839200" y="457200"/>
            <a:ext cx="0" cy="59436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5" name="Line 17"/>
          <p:cNvSpPr>
            <a:spLocks noChangeShapeType="1"/>
          </p:cNvSpPr>
          <p:nvPr/>
        </p:nvSpPr>
        <p:spPr bwMode="auto">
          <a:xfrm>
            <a:off x="381000" y="457200"/>
            <a:ext cx="0" cy="58674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6" name="Line 18"/>
          <p:cNvSpPr>
            <a:spLocks noChangeShapeType="1"/>
          </p:cNvSpPr>
          <p:nvPr/>
        </p:nvSpPr>
        <p:spPr bwMode="auto">
          <a:xfrm>
            <a:off x="381000" y="457200"/>
            <a:ext cx="84582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Line 19"/>
          <p:cNvSpPr>
            <a:spLocks noChangeShapeType="1"/>
          </p:cNvSpPr>
          <p:nvPr/>
        </p:nvSpPr>
        <p:spPr bwMode="auto">
          <a:xfrm>
            <a:off x="381000" y="6324600"/>
            <a:ext cx="8458200" cy="762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200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2400"/>
            <a:ext cx="8763000" cy="838200"/>
          </a:xfrm>
        </p:spPr>
        <p:txBody>
          <a:bodyPr/>
          <a:lstStyle/>
          <a:p>
            <a:pPr eaLnBrk="1" hangingPunct="1"/>
            <a:r>
              <a:rPr lang="en-US" altLang="en-US" sz="37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Ôn tập: So sánh hai phân số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57200" y="852488"/>
            <a:ext cx="62976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 eaLnBrk="1" hangingPunct="1">
              <a:buFontTx/>
              <a:buAutoNum type="arabicPeriod"/>
              <a:defRPr/>
            </a:pPr>
            <a:r>
              <a:rPr lang="en-US" altLang="en-US" sz="2800" b="1" u="sng">
                <a:latin typeface="Times New Roman" pitchFamily="18" charset="0"/>
                <a:cs typeface="Times New Roman" pitchFamily="18" charset="0"/>
              </a:rPr>
              <a:t>So sánh hai phân số có cùng mẫu số:</a:t>
            </a:r>
          </a:p>
          <a:p>
            <a:pPr eaLnBrk="1" hangingPunct="1">
              <a:defRPr/>
            </a:pPr>
            <a:r>
              <a:rPr lang="en-US" altLang="en-US" sz="2800" b="1" i="1">
                <a:latin typeface="Times New Roman" pitchFamily="18" charset="0"/>
                <a:cs typeface="Times New Roman" pitchFamily="18" charset="0"/>
              </a:rPr>
              <a:t>Trong hai phân số cùng mẫu số: </a:t>
            </a:r>
            <a:r>
              <a:rPr lang="en-US" altLang="en-US" i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820738" y="240982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63538" y="1876425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4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Phân số nào có tử số bé hơn thì bé hơn.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363538" y="2333625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4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Phân số nào có tử số lớn hơn thì lớn hơn.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63538" y="2790825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4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Nếu tử số bằng nhau thì hai phân số đó bằng nhau.</a:t>
            </a:r>
          </a:p>
        </p:txBody>
      </p:sp>
      <p:graphicFrame>
        <p:nvGraphicFramePr>
          <p:cNvPr id="9226" name="Object 10"/>
          <p:cNvGraphicFramePr>
            <a:graphicFrameLocks noChangeAspect="1"/>
          </p:cNvGraphicFramePr>
          <p:nvPr/>
        </p:nvGraphicFramePr>
        <p:xfrm>
          <a:off x="1354138" y="3705225"/>
          <a:ext cx="69373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3" imgW="126890" imgH="228402" progId="Equation.DSMT4">
                  <p:embed/>
                </p:oleObj>
              </mc:Choice>
              <mc:Fallback>
                <p:oleObj name="Equation" r:id="rId3" imgW="126890" imgH="2284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4138" y="3705225"/>
                        <a:ext cx="693737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7" name="Object 11"/>
          <p:cNvGraphicFramePr>
            <a:graphicFrameLocks noChangeAspect="1"/>
          </p:cNvGraphicFramePr>
          <p:nvPr/>
        </p:nvGraphicFramePr>
        <p:xfrm>
          <a:off x="4021138" y="3705225"/>
          <a:ext cx="6937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5" imgW="126890" imgH="228402" progId="Equation.DSMT4">
                  <p:embed/>
                </p:oleObj>
              </mc:Choice>
              <mc:Fallback>
                <p:oleObj name="Equation" r:id="rId5" imgW="126890" imgH="2284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1138" y="3705225"/>
                        <a:ext cx="693737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8" name="Object 12"/>
          <p:cNvGraphicFramePr>
            <a:graphicFrameLocks noChangeAspect="1"/>
          </p:cNvGraphicFramePr>
          <p:nvPr/>
        </p:nvGraphicFramePr>
        <p:xfrm>
          <a:off x="2344738" y="3705225"/>
          <a:ext cx="69373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7" imgW="126890" imgH="228402" progId="Equation.DSMT4">
                  <p:embed/>
                </p:oleObj>
              </mc:Choice>
              <mc:Fallback>
                <p:oleObj name="Equation" r:id="rId7" imgW="126890" imgH="2284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4738" y="3705225"/>
                        <a:ext cx="693737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9" name="Object 13"/>
          <p:cNvGraphicFramePr>
            <a:graphicFrameLocks noChangeAspect="1"/>
          </p:cNvGraphicFramePr>
          <p:nvPr/>
        </p:nvGraphicFramePr>
        <p:xfrm>
          <a:off x="4943475" y="3629025"/>
          <a:ext cx="69373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9" imgW="126890" imgH="228402" progId="Equation.DSMT4">
                  <p:embed/>
                </p:oleObj>
              </mc:Choice>
              <mc:Fallback>
                <p:oleObj name="Equation" r:id="rId9" imgW="126890" imgH="2284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3475" y="3629025"/>
                        <a:ext cx="693738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439738" y="3248025"/>
            <a:ext cx="1006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u="sng">
                <a:latin typeface="Times New Roman" pitchFamily="18" charset="0"/>
                <a:cs typeface="Times New Roman" pitchFamily="18" charset="0"/>
              </a:rPr>
              <a:t>Ví dụ: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7221538" y="3933825"/>
            <a:ext cx="357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562475" y="3933825"/>
            <a:ext cx="357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&gt;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1908175" y="3933825"/>
            <a:ext cx="357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&lt;</a:t>
            </a:r>
          </a:p>
        </p:txBody>
      </p:sp>
      <p:graphicFrame>
        <p:nvGraphicFramePr>
          <p:cNvPr id="9234" name="Object 18"/>
          <p:cNvGraphicFramePr>
            <a:graphicFrameLocks noChangeAspect="1"/>
          </p:cNvGraphicFramePr>
          <p:nvPr/>
        </p:nvGraphicFramePr>
        <p:xfrm>
          <a:off x="6688138" y="3705225"/>
          <a:ext cx="69373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11" imgW="126890" imgH="228402" progId="Equation.DSMT4">
                  <p:embed/>
                </p:oleObj>
              </mc:Choice>
              <mc:Fallback>
                <p:oleObj name="Equation" r:id="rId11" imgW="126890" imgH="2284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8138" y="3705225"/>
                        <a:ext cx="693737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5" name="Object 19"/>
          <p:cNvGraphicFramePr>
            <a:graphicFrameLocks noChangeAspect="1"/>
          </p:cNvGraphicFramePr>
          <p:nvPr/>
        </p:nvGraphicFramePr>
        <p:xfrm>
          <a:off x="7518400" y="3705225"/>
          <a:ext cx="693738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13" imgW="126890" imgH="228402" progId="Equation.DSMT4">
                  <p:embed/>
                </p:oleObj>
              </mc:Choice>
              <mc:Fallback>
                <p:oleObj name="Equation" r:id="rId13" imgW="126890" imgH="2284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8400" y="3705225"/>
                        <a:ext cx="693738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3335338" y="3857625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6002338" y="3857625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1868055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3" grpId="0"/>
      <p:bldP spid="9224" grpId="0"/>
      <p:bldP spid="9225" grpId="0"/>
      <p:bldP spid="9231" grpId="0"/>
      <p:bldP spid="9232" grpId="0"/>
      <p:bldP spid="9233" grpId="0"/>
      <p:bldP spid="9236" grpId="0"/>
      <p:bldP spid="92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57200" y="685800"/>
            <a:ext cx="57181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u="sng">
                <a:latin typeface="Times New Roman" pitchFamily="18" charset="0"/>
                <a:cs typeface="Times New Roman" pitchFamily="18" charset="0"/>
              </a:rPr>
              <a:t>2. So sánh hai phân số khác mẫu số:</a:t>
            </a:r>
            <a:r>
              <a:rPr lang="en-US" altLang="en-US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81000" y="1295400"/>
            <a:ext cx="7772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4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Muốn so sánh hai phân số </a:t>
            </a:r>
            <a:r>
              <a:rPr lang="en-US" alt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khác mẫu số </a:t>
            </a:r>
            <a:r>
              <a:rPr lang="en-US" altLang="en-US" sz="24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ta có thể </a:t>
            </a:r>
            <a:r>
              <a:rPr lang="en-US" alt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 đồng mẫu số </a:t>
            </a:r>
            <a:r>
              <a:rPr lang="en-US" altLang="en-US" sz="24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 phân số đó rồi só sánh các tử của chúng.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457200" y="2209800"/>
            <a:ext cx="381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u="sng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Ví dụ :</a:t>
            </a:r>
            <a:r>
              <a:rPr lang="en-US" altLang="en-US" sz="24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b="1" i="1">
                <a:latin typeface="Times New Roman" pitchFamily="18" charset="0"/>
                <a:cs typeface="Times New Roman" pitchFamily="18" charset="0"/>
              </a:rPr>
              <a:t>So sánh hai phân số</a:t>
            </a:r>
          </a:p>
        </p:txBody>
      </p:sp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4648200" y="2071688"/>
          <a:ext cx="584200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3" imgW="126890" imgH="228402" progId="Equation.DSMT4">
                  <p:embed/>
                </p:oleObj>
              </mc:Choice>
              <mc:Fallback>
                <p:oleObj name="Equation" r:id="rId3" imgW="126890" imgH="2284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071688"/>
                        <a:ext cx="584200" cy="823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5715000" y="2057400"/>
          <a:ext cx="5445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5" imgW="126890" imgH="228402" progId="Equation.DSMT4">
                  <p:embed/>
                </p:oleObj>
              </mc:Choice>
              <mc:Fallback>
                <p:oleObj name="Equation" r:id="rId5" imgW="126890" imgH="2284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057400"/>
                        <a:ext cx="54451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5181600" y="2174875"/>
            <a:ext cx="47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latin typeface="Times New Roman" pitchFamily="18" charset="0"/>
                <a:cs typeface="Times New Roman" pitchFamily="18" charset="0"/>
              </a:rPr>
              <a:t>và</a:t>
            </a:r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381000" y="3124200"/>
            <a:ext cx="419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latin typeface="Times New Roman" pitchFamily="18" charset="0"/>
                <a:cs typeface="Times New Roman" pitchFamily="18" charset="0"/>
              </a:rPr>
              <a:t>Quy đồng mẫu số hai phân số</a:t>
            </a:r>
          </a:p>
        </p:txBody>
      </p:sp>
      <p:graphicFrame>
        <p:nvGraphicFramePr>
          <p:cNvPr id="14365" name="Object 29"/>
          <p:cNvGraphicFramePr>
            <a:graphicFrameLocks noChangeAspect="1"/>
          </p:cNvGraphicFramePr>
          <p:nvPr/>
        </p:nvGraphicFramePr>
        <p:xfrm>
          <a:off x="4648200" y="2986088"/>
          <a:ext cx="584200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7" imgW="126890" imgH="228402" progId="Equation.DSMT4">
                  <p:embed/>
                </p:oleObj>
              </mc:Choice>
              <mc:Fallback>
                <p:oleObj name="Equation" r:id="rId7" imgW="126890" imgH="2284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986088"/>
                        <a:ext cx="584200" cy="823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66" name="Object 30"/>
          <p:cNvGraphicFramePr>
            <a:graphicFrameLocks noChangeAspect="1"/>
          </p:cNvGraphicFramePr>
          <p:nvPr/>
        </p:nvGraphicFramePr>
        <p:xfrm>
          <a:off x="5715000" y="2971800"/>
          <a:ext cx="5445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9" imgW="126890" imgH="228402" progId="Equation.DSMT4">
                  <p:embed/>
                </p:oleObj>
              </mc:Choice>
              <mc:Fallback>
                <p:oleObj name="Equation" r:id="rId9" imgW="126890" imgH="2284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971800"/>
                        <a:ext cx="54451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5181600" y="3089275"/>
            <a:ext cx="47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latin typeface="Times New Roman" pitchFamily="18" charset="0"/>
                <a:cs typeface="Times New Roman" pitchFamily="18" charset="0"/>
              </a:rPr>
              <a:t>và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609600" y="4114800"/>
            <a:ext cx="1004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Ta có: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1752600" y="3886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667000" y="38862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3x7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1752600" y="4343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3962400" y="38100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2667000" y="44196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4x7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6096000" y="3733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962400" y="43434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6096000" y="4267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4377" name="Line 41"/>
          <p:cNvSpPr>
            <a:spLocks noChangeShapeType="1"/>
          </p:cNvSpPr>
          <p:nvPr/>
        </p:nvSpPr>
        <p:spPr bwMode="auto">
          <a:xfrm>
            <a:off x="1676400" y="4343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78" name="Line 42"/>
          <p:cNvSpPr>
            <a:spLocks noChangeShapeType="1"/>
          </p:cNvSpPr>
          <p:nvPr/>
        </p:nvSpPr>
        <p:spPr bwMode="auto">
          <a:xfrm>
            <a:off x="2667000" y="43434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79" name="Line 43"/>
          <p:cNvSpPr>
            <a:spLocks noChangeShapeType="1"/>
          </p:cNvSpPr>
          <p:nvPr/>
        </p:nvSpPr>
        <p:spPr bwMode="auto">
          <a:xfrm>
            <a:off x="3886200" y="42672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80" name="Line 44"/>
          <p:cNvSpPr>
            <a:spLocks noChangeShapeType="1"/>
          </p:cNvSpPr>
          <p:nvPr/>
        </p:nvSpPr>
        <p:spPr bwMode="auto">
          <a:xfrm>
            <a:off x="8077200" y="41910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81" name="Text Box 45"/>
          <p:cNvSpPr txBox="1">
            <a:spLocks noChangeArrowheads="1"/>
          </p:cNvSpPr>
          <p:nvPr/>
        </p:nvSpPr>
        <p:spPr bwMode="auto">
          <a:xfrm>
            <a:off x="3505200" y="4114800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4382" name="Text Box 46"/>
          <p:cNvSpPr txBox="1">
            <a:spLocks noChangeArrowheads="1"/>
          </p:cNvSpPr>
          <p:nvPr/>
        </p:nvSpPr>
        <p:spPr bwMode="auto">
          <a:xfrm>
            <a:off x="2286000" y="4114800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5089525" y="3976688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và</a:t>
            </a:r>
          </a:p>
        </p:txBody>
      </p:sp>
      <p:sp>
        <p:nvSpPr>
          <p:cNvPr id="14384" name="Text Box 48"/>
          <p:cNvSpPr txBox="1">
            <a:spLocks noChangeArrowheads="1"/>
          </p:cNvSpPr>
          <p:nvPr/>
        </p:nvSpPr>
        <p:spPr bwMode="auto">
          <a:xfrm>
            <a:off x="8153400" y="36576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14385" name="Text Box 49"/>
          <p:cNvSpPr txBox="1">
            <a:spLocks noChangeArrowheads="1"/>
          </p:cNvSpPr>
          <p:nvPr/>
        </p:nvSpPr>
        <p:spPr bwMode="auto">
          <a:xfrm>
            <a:off x="7010400" y="42672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7x4</a:t>
            </a:r>
          </a:p>
        </p:txBody>
      </p:sp>
      <p:sp>
        <p:nvSpPr>
          <p:cNvPr id="14386" name="Text Box 50"/>
          <p:cNvSpPr txBox="1">
            <a:spLocks noChangeArrowheads="1"/>
          </p:cNvSpPr>
          <p:nvPr/>
        </p:nvSpPr>
        <p:spPr bwMode="auto">
          <a:xfrm>
            <a:off x="7010400" y="36576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5x4</a:t>
            </a:r>
          </a:p>
        </p:txBody>
      </p:sp>
      <p:sp>
        <p:nvSpPr>
          <p:cNvPr id="14387" name="Line 51"/>
          <p:cNvSpPr>
            <a:spLocks noChangeShapeType="1"/>
          </p:cNvSpPr>
          <p:nvPr/>
        </p:nvSpPr>
        <p:spPr bwMode="auto">
          <a:xfrm>
            <a:off x="6019800" y="41910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88" name="Line 52"/>
          <p:cNvSpPr>
            <a:spLocks noChangeShapeType="1"/>
          </p:cNvSpPr>
          <p:nvPr/>
        </p:nvSpPr>
        <p:spPr bwMode="auto">
          <a:xfrm>
            <a:off x="7010400" y="41910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89" name="Text Box 53"/>
          <p:cNvSpPr txBox="1">
            <a:spLocks noChangeArrowheads="1"/>
          </p:cNvSpPr>
          <p:nvPr/>
        </p:nvSpPr>
        <p:spPr bwMode="auto">
          <a:xfrm>
            <a:off x="6629400" y="3976688"/>
            <a:ext cx="317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4390" name="Text Box 54"/>
          <p:cNvSpPr txBox="1">
            <a:spLocks noChangeArrowheads="1"/>
          </p:cNvSpPr>
          <p:nvPr/>
        </p:nvSpPr>
        <p:spPr bwMode="auto">
          <a:xfrm>
            <a:off x="7772400" y="3976688"/>
            <a:ext cx="317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4391" name="Text Box 55"/>
          <p:cNvSpPr txBox="1">
            <a:spLocks noChangeArrowheads="1"/>
          </p:cNvSpPr>
          <p:nvPr/>
        </p:nvSpPr>
        <p:spPr bwMode="auto">
          <a:xfrm>
            <a:off x="8153400" y="42672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14392" name="Text Box 56"/>
          <p:cNvSpPr txBox="1">
            <a:spLocks noChangeArrowheads="1"/>
          </p:cNvSpPr>
          <p:nvPr/>
        </p:nvSpPr>
        <p:spPr bwMode="auto">
          <a:xfrm>
            <a:off x="609600" y="5181600"/>
            <a:ext cx="1933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VÌ 21&gt;20 nên</a:t>
            </a:r>
          </a:p>
        </p:txBody>
      </p:sp>
      <p:sp>
        <p:nvSpPr>
          <p:cNvPr id="14393" name="Text Box 57"/>
          <p:cNvSpPr txBox="1">
            <a:spLocks noChangeArrowheads="1"/>
          </p:cNvSpPr>
          <p:nvPr/>
        </p:nvSpPr>
        <p:spPr bwMode="auto">
          <a:xfrm>
            <a:off x="2743200" y="50292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14394" name="Text Box 58"/>
          <p:cNvSpPr txBox="1">
            <a:spLocks noChangeArrowheads="1"/>
          </p:cNvSpPr>
          <p:nvPr/>
        </p:nvSpPr>
        <p:spPr bwMode="auto">
          <a:xfrm>
            <a:off x="2743200" y="55626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14395" name="Line 59"/>
          <p:cNvSpPr>
            <a:spLocks noChangeShapeType="1"/>
          </p:cNvSpPr>
          <p:nvPr/>
        </p:nvSpPr>
        <p:spPr bwMode="auto">
          <a:xfrm>
            <a:off x="2667000" y="54864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96" name="Line 60"/>
          <p:cNvSpPr>
            <a:spLocks noChangeShapeType="1"/>
          </p:cNvSpPr>
          <p:nvPr/>
        </p:nvSpPr>
        <p:spPr bwMode="auto">
          <a:xfrm>
            <a:off x="4114800" y="54102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97" name="Text Box 61"/>
          <p:cNvSpPr txBox="1">
            <a:spLocks noChangeArrowheads="1"/>
          </p:cNvSpPr>
          <p:nvPr/>
        </p:nvSpPr>
        <p:spPr bwMode="auto">
          <a:xfrm>
            <a:off x="4191000" y="48768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14398" name="Text Box 62"/>
          <p:cNvSpPr txBox="1">
            <a:spLocks noChangeArrowheads="1"/>
          </p:cNvSpPr>
          <p:nvPr/>
        </p:nvSpPr>
        <p:spPr bwMode="auto">
          <a:xfrm>
            <a:off x="4191000" y="54864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14399" name="Text Box 63"/>
          <p:cNvSpPr txBox="1">
            <a:spLocks noChangeArrowheads="1"/>
          </p:cNvSpPr>
          <p:nvPr/>
        </p:nvSpPr>
        <p:spPr bwMode="auto">
          <a:xfrm>
            <a:off x="3505200" y="5181600"/>
            <a:ext cx="358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&gt;</a:t>
            </a:r>
          </a:p>
        </p:txBody>
      </p:sp>
      <p:sp>
        <p:nvSpPr>
          <p:cNvPr id="14400" name="Text Box 64"/>
          <p:cNvSpPr txBox="1">
            <a:spLocks noChangeArrowheads="1"/>
          </p:cNvSpPr>
          <p:nvPr/>
        </p:nvSpPr>
        <p:spPr bwMode="auto">
          <a:xfrm>
            <a:off x="5856288" y="5146675"/>
            <a:ext cx="887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Vậy :</a:t>
            </a:r>
          </a:p>
        </p:txBody>
      </p:sp>
      <p:graphicFrame>
        <p:nvGraphicFramePr>
          <p:cNvPr id="14401" name="Object 65"/>
          <p:cNvGraphicFramePr>
            <a:graphicFrameLocks noChangeAspect="1"/>
          </p:cNvGraphicFramePr>
          <p:nvPr/>
        </p:nvGraphicFramePr>
        <p:xfrm>
          <a:off x="6731000" y="4967288"/>
          <a:ext cx="584200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11" imgW="126890" imgH="228402" progId="Equation.DSMT4">
                  <p:embed/>
                </p:oleObj>
              </mc:Choice>
              <mc:Fallback>
                <p:oleObj name="Equation" r:id="rId11" imgW="126890" imgH="2284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0" y="4967288"/>
                        <a:ext cx="584200" cy="823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02" name="Object 66"/>
          <p:cNvGraphicFramePr>
            <a:graphicFrameLocks noChangeAspect="1"/>
          </p:cNvGraphicFramePr>
          <p:nvPr/>
        </p:nvGraphicFramePr>
        <p:xfrm>
          <a:off x="7685088" y="4953000"/>
          <a:ext cx="5445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12" imgW="126890" imgH="228402" progId="Equation.DSMT4">
                  <p:embed/>
                </p:oleObj>
              </mc:Choice>
              <mc:Fallback>
                <p:oleObj name="Equation" r:id="rId12" imgW="126890" imgH="2284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5088" y="4953000"/>
                        <a:ext cx="544512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03" name="Text Box 67"/>
          <p:cNvSpPr txBox="1">
            <a:spLocks noChangeArrowheads="1"/>
          </p:cNvSpPr>
          <p:nvPr/>
        </p:nvSpPr>
        <p:spPr bwMode="auto">
          <a:xfrm>
            <a:off x="7315200" y="5105400"/>
            <a:ext cx="358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805559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4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4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4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4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4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4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4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4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4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4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4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4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4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4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4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4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4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4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4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4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/>
      <p:bldP spid="14342" grpId="0"/>
      <p:bldP spid="14345" grpId="0"/>
      <p:bldP spid="14364" grpId="0"/>
      <p:bldP spid="14367" grpId="0"/>
      <p:bldP spid="14368" grpId="0"/>
      <p:bldP spid="14369" grpId="0"/>
      <p:bldP spid="14370" grpId="0"/>
      <p:bldP spid="14371" grpId="0"/>
      <p:bldP spid="14372" grpId="0"/>
      <p:bldP spid="14373" grpId="0"/>
      <p:bldP spid="14374" grpId="0"/>
      <p:bldP spid="14375" grpId="0"/>
      <p:bldP spid="14376" grpId="0"/>
      <p:bldP spid="14377" grpId="0" animBg="1"/>
      <p:bldP spid="14378" grpId="0" animBg="1"/>
      <p:bldP spid="14379" grpId="0" animBg="1"/>
      <p:bldP spid="14380" grpId="0" animBg="1"/>
      <p:bldP spid="14381" grpId="0"/>
      <p:bldP spid="14382" grpId="0"/>
      <p:bldP spid="14383" grpId="0"/>
      <p:bldP spid="14384" grpId="0"/>
      <p:bldP spid="14385" grpId="0"/>
      <p:bldP spid="14386" grpId="0"/>
      <p:bldP spid="14387" grpId="0" animBg="1"/>
      <p:bldP spid="14388" grpId="0" animBg="1"/>
      <p:bldP spid="14389" grpId="0"/>
      <p:bldP spid="14390" grpId="0"/>
      <p:bldP spid="14391" grpId="0"/>
      <p:bldP spid="14393" grpId="0"/>
      <p:bldP spid="14394" grpId="0"/>
      <p:bldP spid="14395" grpId="0" animBg="1"/>
      <p:bldP spid="14396" grpId="0" animBg="1"/>
      <p:bldP spid="14397" grpId="0"/>
      <p:bldP spid="14398" grpId="0"/>
      <p:bldP spid="14399" grpId="0"/>
      <p:bldP spid="14400" grpId="0"/>
      <p:bldP spid="144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42913" y="381000"/>
            <a:ext cx="3943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u="sng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3. Luyện tập thực hành:</a:t>
            </a:r>
            <a:r>
              <a:rPr lang="en-US" altLang="en-US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4978400" y="1600200"/>
          <a:ext cx="58420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Equation" r:id="rId3" imgW="126890" imgH="228402" progId="Equation.DSMT4">
                  <p:embed/>
                </p:oleObj>
              </mc:Choice>
              <mc:Fallback>
                <p:oleObj name="Equation" r:id="rId3" imgW="126890" imgH="2284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8400" y="1600200"/>
                        <a:ext cx="584200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6270625" y="1600200"/>
          <a:ext cx="65246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Equation" r:id="rId5" imgW="152334" imgH="228501" progId="Equation.DSMT4">
                  <p:embed/>
                </p:oleObj>
              </mc:Choice>
              <mc:Fallback>
                <p:oleObj name="Equation" r:id="rId5" imgW="15233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25" y="1600200"/>
                        <a:ext cx="65246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4953000" y="2438400"/>
          <a:ext cx="58420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Equation" r:id="rId7" imgW="126890" imgH="228402" progId="Equation.DSMT4">
                  <p:embed/>
                </p:oleObj>
              </mc:Choice>
              <mc:Fallback>
                <p:oleObj name="Equation" r:id="rId7" imgW="126890" imgH="2284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438400"/>
                        <a:ext cx="584200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6248400" y="2362200"/>
          <a:ext cx="5445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Equation" r:id="rId9" imgW="126890" imgH="228402" progId="Equation.DSMT4">
                  <p:embed/>
                </p:oleObj>
              </mc:Choice>
              <mc:Fallback>
                <p:oleObj name="Equation" r:id="rId9" imgW="126890" imgH="2284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362200"/>
                        <a:ext cx="54451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1371600" y="1600200"/>
          <a:ext cx="53340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Equation" r:id="rId11" imgW="152334" imgH="228501" progId="Equation.DSMT4">
                  <p:embed/>
                </p:oleObj>
              </mc:Choice>
              <mc:Fallback>
                <p:oleObj name="Equation" r:id="rId11" imgW="15233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600200"/>
                        <a:ext cx="533400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0" name="Object 10"/>
          <p:cNvGraphicFramePr>
            <a:graphicFrameLocks noChangeAspect="1"/>
          </p:cNvGraphicFramePr>
          <p:nvPr/>
        </p:nvGraphicFramePr>
        <p:xfrm>
          <a:off x="2667000" y="1600200"/>
          <a:ext cx="5984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name="Equation" r:id="rId13" imgW="152334" imgH="228501" progId="Equation.DSMT4">
                  <p:embed/>
                </p:oleObj>
              </mc:Choice>
              <mc:Fallback>
                <p:oleObj name="Equation" r:id="rId13" imgW="15233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600200"/>
                        <a:ext cx="59848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1" name="Object 11"/>
          <p:cNvGraphicFramePr>
            <a:graphicFrameLocks noChangeAspect="1"/>
          </p:cNvGraphicFramePr>
          <p:nvPr/>
        </p:nvGraphicFramePr>
        <p:xfrm>
          <a:off x="1371600" y="2438400"/>
          <a:ext cx="60960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Equation" r:id="rId15" imgW="152334" imgH="228501" progId="Equation.DSMT4">
                  <p:embed/>
                </p:oleObj>
              </mc:Choice>
              <mc:Fallback>
                <p:oleObj name="Equation" r:id="rId15" imgW="15233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438400"/>
                        <a:ext cx="609600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2" name="Object 12"/>
          <p:cNvGraphicFramePr>
            <a:graphicFrameLocks noChangeAspect="1"/>
          </p:cNvGraphicFramePr>
          <p:nvPr/>
        </p:nvGraphicFramePr>
        <p:xfrm>
          <a:off x="2667000" y="2438400"/>
          <a:ext cx="609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Equation" r:id="rId17" imgW="152334" imgH="228501" progId="Equation.DSMT4">
                  <p:embed/>
                </p:oleObj>
              </mc:Choice>
              <mc:Fallback>
                <p:oleObj name="Equation" r:id="rId17" imgW="15233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438400"/>
                        <a:ext cx="609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457200" y="1066800"/>
            <a:ext cx="114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endParaRPr lang="en-US" altLang="en-US" sz="2800" b="1" i="1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1600200" y="1066800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&gt; ;&lt; ; = ?</a:t>
            </a:r>
          </a:p>
        </p:txBody>
      </p:sp>
      <p:sp>
        <p:nvSpPr>
          <p:cNvPr id="15407" name="Rectangle 47"/>
          <p:cNvSpPr>
            <a:spLocks noChangeArrowheads="1"/>
          </p:cNvSpPr>
          <p:nvPr/>
        </p:nvSpPr>
        <p:spPr bwMode="auto">
          <a:xfrm>
            <a:off x="2133600" y="2667000"/>
            <a:ext cx="3810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09" name="Rectangle 49"/>
          <p:cNvSpPr>
            <a:spLocks noChangeArrowheads="1"/>
          </p:cNvSpPr>
          <p:nvPr/>
        </p:nvSpPr>
        <p:spPr bwMode="auto">
          <a:xfrm>
            <a:off x="2133600" y="1828800"/>
            <a:ext cx="3810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10" name="Rectangle 50"/>
          <p:cNvSpPr>
            <a:spLocks noChangeArrowheads="1"/>
          </p:cNvSpPr>
          <p:nvPr/>
        </p:nvSpPr>
        <p:spPr bwMode="auto">
          <a:xfrm>
            <a:off x="5715000" y="1752600"/>
            <a:ext cx="3810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11" name="Rectangle 51"/>
          <p:cNvSpPr>
            <a:spLocks noChangeArrowheads="1"/>
          </p:cNvSpPr>
          <p:nvPr/>
        </p:nvSpPr>
        <p:spPr bwMode="auto">
          <a:xfrm>
            <a:off x="5715000" y="2667000"/>
            <a:ext cx="3810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12" name="Text Box 52"/>
          <p:cNvSpPr txBox="1">
            <a:spLocks noChangeArrowheads="1"/>
          </p:cNvSpPr>
          <p:nvPr/>
        </p:nvSpPr>
        <p:spPr bwMode="auto">
          <a:xfrm>
            <a:off x="2133600" y="1752600"/>
            <a:ext cx="3873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</a:p>
        </p:txBody>
      </p:sp>
      <p:sp>
        <p:nvSpPr>
          <p:cNvPr id="15413" name="Text Box 53"/>
          <p:cNvSpPr txBox="1">
            <a:spLocks noChangeArrowheads="1"/>
          </p:cNvSpPr>
          <p:nvPr/>
        </p:nvSpPr>
        <p:spPr bwMode="auto">
          <a:xfrm>
            <a:off x="5715000" y="1676400"/>
            <a:ext cx="3873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5414" name="Text Box 54"/>
          <p:cNvSpPr txBox="1">
            <a:spLocks noChangeArrowheads="1"/>
          </p:cNvSpPr>
          <p:nvPr/>
        </p:nvSpPr>
        <p:spPr bwMode="auto">
          <a:xfrm>
            <a:off x="2133600" y="2590800"/>
            <a:ext cx="3873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</a:p>
        </p:txBody>
      </p:sp>
      <p:sp>
        <p:nvSpPr>
          <p:cNvPr id="15415" name="Text Box 55"/>
          <p:cNvSpPr txBox="1">
            <a:spLocks noChangeArrowheads="1"/>
          </p:cNvSpPr>
          <p:nvPr/>
        </p:nvSpPr>
        <p:spPr bwMode="auto">
          <a:xfrm>
            <a:off x="5715000" y="2590800"/>
            <a:ext cx="3873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</a:p>
        </p:txBody>
      </p:sp>
      <p:sp>
        <p:nvSpPr>
          <p:cNvPr id="15417" name="Text Box 57"/>
          <p:cNvSpPr txBox="1">
            <a:spLocks noChangeArrowheads="1"/>
          </p:cNvSpPr>
          <p:nvPr/>
        </p:nvSpPr>
        <p:spPr bwMode="auto">
          <a:xfrm>
            <a:off x="457200" y="3276600"/>
            <a:ext cx="838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altLang="en-US" sz="28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Viết các phân số sau theo thứ tự từ bé đến lớn:</a:t>
            </a:r>
            <a:endParaRPr lang="en-US" altLang="en-US" sz="2800" b="1" i="1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418" name="Object 58"/>
          <p:cNvGraphicFramePr>
            <a:graphicFrameLocks noChangeAspect="1"/>
          </p:cNvGraphicFramePr>
          <p:nvPr/>
        </p:nvGraphicFramePr>
        <p:xfrm>
          <a:off x="6248400" y="3733800"/>
          <a:ext cx="58420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Equation" r:id="rId19" imgW="126890" imgH="228402" progId="Equation.DSMT4">
                  <p:embed/>
                </p:oleObj>
              </mc:Choice>
              <mc:Fallback>
                <p:oleObj name="Equation" r:id="rId19" imgW="126890" imgH="2284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733800"/>
                        <a:ext cx="584200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19" name="Object 59"/>
          <p:cNvGraphicFramePr>
            <a:graphicFrameLocks noChangeAspect="1"/>
          </p:cNvGraphicFramePr>
          <p:nvPr/>
        </p:nvGraphicFramePr>
        <p:xfrm>
          <a:off x="8234363" y="3657600"/>
          <a:ext cx="4889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Equation" r:id="rId21" imgW="114250" imgH="228501" progId="Equation.DSMT4">
                  <p:embed/>
                </p:oleObj>
              </mc:Choice>
              <mc:Fallback>
                <p:oleObj name="Equation" r:id="rId21" imgW="114250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4363" y="3657600"/>
                        <a:ext cx="48895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21" name="Object 61"/>
          <p:cNvGraphicFramePr>
            <a:graphicFrameLocks noChangeAspect="1"/>
          </p:cNvGraphicFramePr>
          <p:nvPr/>
        </p:nvGraphicFramePr>
        <p:xfrm>
          <a:off x="7239000" y="3733800"/>
          <a:ext cx="5445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Equation" r:id="rId23" imgW="126890" imgH="228402" progId="Equation.DSMT4">
                  <p:embed/>
                </p:oleObj>
              </mc:Choice>
              <mc:Fallback>
                <p:oleObj name="Equation" r:id="rId23" imgW="126890" imgH="2284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3733800"/>
                        <a:ext cx="54451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22" name="Object 62"/>
          <p:cNvGraphicFramePr>
            <a:graphicFrameLocks noChangeAspect="1"/>
          </p:cNvGraphicFramePr>
          <p:nvPr/>
        </p:nvGraphicFramePr>
        <p:xfrm>
          <a:off x="1666875" y="3810000"/>
          <a:ext cx="40005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9" name="Equation" r:id="rId24" imgW="114250" imgH="228501" progId="Equation.DSMT4">
                  <p:embed/>
                </p:oleObj>
              </mc:Choice>
              <mc:Fallback>
                <p:oleObj name="Equation" r:id="rId24" imgW="114250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75" y="3810000"/>
                        <a:ext cx="400050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23" name="Object 63"/>
          <p:cNvGraphicFramePr>
            <a:graphicFrameLocks noChangeAspect="1"/>
          </p:cNvGraphicFramePr>
          <p:nvPr/>
        </p:nvGraphicFramePr>
        <p:xfrm>
          <a:off x="2589213" y="3810000"/>
          <a:ext cx="44926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0" name="Equation" r:id="rId26" imgW="114250" imgH="228501" progId="Equation.DSMT4">
                  <p:embed/>
                </p:oleObj>
              </mc:Choice>
              <mc:Fallback>
                <p:oleObj name="Equation" r:id="rId26" imgW="114250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9213" y="3810000"/>
                        <a:ext cx="449262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25" name="Object 65"/>
          <p:cNvGraphicFramePr>
            <a:graphicFrameLocks noChangeAspect="1"/>
          </p:cNvGraphicFramePr>
          <p:nvPr/>
        </p:nvGraphicFramePr>
        <p:xfrm>
          <a:off x="3352800" y="3810000"/>
          <a:ext cx="609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1" name="Equation" r:id="rId28" imgW="152334" imgH="228501" progId="Equation.DSMT4">
                  <p:embed/>
                </p:oleObj>
              </mc:Choice>
              <mc:Fallback>
                <p:oleObj name="Equation" r:id="rId28" imgW="15233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810000"/>
                        <a:ext cx="609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26" name="Text Box 66"/>
          <p:cNvSpPr txBox="1">
            <a:spLocks noChangeArrowheads="1"/>
          </p:cNvSpPr>
          <p:nvPr/>
        </p:nvSpPr>
        <p:spPr bwMode="auto">
          <a:xfrm>
            <a:off x="1009650" y="3927475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a)</a:t>
            </a:r>
          </a:p>
        </p:txBody>
      </p:sp>
      <p:sp>
        <p:nvSpPr>
          <p:cNvPr id="15427" name="Text Box 67"/>
          <p:cNvSpPr txBox="1">
            <a:spLocks noChangeArrowheads="1"/>
          </p:cNvSpPr>
          <p:nvPr/>
        </p:nvSpPr>
        <p:spPr bwMode="auto">
          <a:xfrm>
            <a:off x="5411788" y="3962400"/>
            <a:ext cx="455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b)</a:t>
            </a:r>
          </a:p>
        </p:txBody>
      </p:sp>
      <p:sp>
        <p:nvSpPr>
          <p:cNvPr id="15428" name="Text Box 68"/>
          <p:cNvSpPr txBox="1">
            <a:spLocks noChangeArrowheads="1"/>
          </p:cNvSpPr>
          <p:nvPr/>
        </p:nvSpPr>
        <p:spPr bwMode="auto">
          <a:xfrm>
            <a:off x="228600" y="5334000"/>
            <a:ext cx="807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Thứ tự các phân số theo thứ tự từ bé đến lớn là :</a:t>
            </a:r>
          </a:p>
        </p:txBody>
      </p:sp>
      <p:sp>
        <p:nvSpPr>
          <p:cNvPr id="15429" name="Text Box 69"/>
          <p:cNvSpPr txBox="1">
            <a:spLocks noChangeArrowheads="1"/>
          </p:cNvSpPr>
          <p:nvPr/>
        </p:nvSpPr>
        <p:spPr bwMode="auto">
          <a:xfrm>
            <a:off x="990600" y="59436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a)</a:t>
            </a:r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5562600" y="6019800"/>
            <a:ext cx="45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b)</a:t>
            </a:r>
          </a:p>
        </p:txBody>
      </p:sp>
      <p:sp>
        <p:nvSpPr>
          <p:cNvPr id="15431" name="Text Box 71"/>
          <p:cNvSpPr txBox="1">
            <a:spLocks noChangeArrowheads="1"/>
          </p:cNvSpPr>
          <p:nvPr/>
        </p:nvSpPr>
        <p:spPr bwMode="auto">
          <a:xfrm>
            <a:off x="2178050" y="4038600"/>
            <a:ext cx="26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15432" name="Text Box 72"/>
          <p:cNvSpPr txBox="1">
            <a:spLocks noChangeArrowheads="1"/>
          </p:cNvSpPr>
          <p:nvPr/>
        </p:nvSpPr>
        <p:spPr bwMode="auto">
          <a:xfrm>
            <a:off x="6858000" y="3962400"/>
            <a:ext cx="26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15433" name="Text Box 73"/>
          <p:cNvSpPr txBox="1">
            <a:spLocks noChangeArrowheads="1"/>
          </p:cNvSpPr>
          <p:nvPr/>
        </p:nvSpPr>
        <p:spPr bwMode="auto">
          <a:xfrm>
            <a:off x="3124200" y="4038600"/>
            <a:ext cx="26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15434" name="Text Box 74"/>
          <p:cNvSpPr txBox="1">
            <a:spLocks noChangeArrowheads="1"/>
          </p:cNvSpPr>
          <p:nvPr/>
        </p:nvSpPr>
        <p:spPr bwMode="auto">
          <a:xfrm>
            <a:off x="2057400" y="6019800"/>
            <a:ext cx="26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15435" name="Text Box 75"/>
          <p:cNvSpPr txBox="1">
            <a:spLocks noChangeArrowheads="1"/>
          </p:cNvSpPr>
          <p:nvPr/>
        </p:nvSpPr>
        <p:spPr bwMode="auto">
          <a:xfrm>
            <a:off x="2895600" y="6019800"/>
            <a:ext cx="26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15439" name="Text Box 79"/>
          <p:cNvSpPr txBox="1">
            <a:spLocks noChangeArrowheads="1"/>
          </p:cNvSpPr>
          <p:nvPr/>
        </p:nvSpPr>
        <p:spPr bwMode="auto">
          <a:xfrm>
            <a:off x="7848600" y="3962400"/>
            <a:ext cx="26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15440" name="Text Box 80"/>
          <p:cNvSpPr txBox="1">
            <a:spLocks noChangeArrowheads="1"/>
          </p:cNvSpPr>
          <p:nvPr/>
        </p:nvSpPr>
        <p:spPr bwMode="auto">
          <a:xfrm>
            <a:off x="7924800" y="6019800"/>
            <a:ext cx="26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15441" name="Text Box 81"/>
          <p:cNvSpPr txBox="1">
            <a:spLocks noChangeArrowheads="1"/>
          </p:cNvSpPr>
          <p:nvPr/>
        </p:nvSpPr>
        <p:spPr bwMode="auto">
          <a:xfrm>
            <a:off x="6858000" y="6019800"/>
            <a:ext cx="26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graphicFrame>
        <p:nvGraphicFramePr>
          <p:cNvPr id="15442" name="Object 82"/>
          <p:cNvGraphicFramePr>
            <a:graphicFrameLocks noChangeAspect="1"/>
          </p:cNvGraphicFramePr>
          <p:nvPr/>
        </p:nvGraphicFramePr>
        <p:xfrm>
          <a:off x="6248400" y="5791200"/>
          <a:ext cx="58420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2" name="Equation" r:id="rId30" imgW="126890" imgH="228402" progId="Equation.DSMT4">
                  <p:embed/>
                </p:oleObj>
              </mc:Choice>
              <mc:Fallback>
                <p:oleObj name="Equation" r:id="rId30" imgW="126890" imgH="2284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5791200"/>
                        <a:ext cx="584200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43" name="Object 83"/>
          <p:cNvGraphicFramePr>
            <a:graphicFrameLocks noChangeAspect="1"/>
          </p:cNvGraphicFramePr>
          <p:nvPr/>
        </p:nvGraphicFramePr>
        <p:xfrm>
          <a:off x="7207250" y="5791200"/>
          <a:ext cx="4889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3" name="Equation" r:id="rId32" imgW="114250" imgH="228501" progId="Equation.DSMT4">
                  <p:embed/>
                </p:oleObj>
              </mc:Choice>
              <mc:Fallback>
                <p:oleObj name="Equation" r:id="rId32" imgW="114250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7250" y="5791200"/>
                        <a:ext cx="48895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44" name="Object 84"/>
          <p:cNvGraphicFramePr>
            <a:graphicFrameLocks noChangeAspect="1"/>
          </p:cNvGraphicFramePr>
          <p:nvPr/>
        </p:nvGraphicFramePr>
        <p:xfrm>
          <a:off x="8229600" y="5791200"/>
          <a:ext cx="5445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Equation" r:id="rId33" imgW="126890" imgH="228402" progId="Equation.DSMT4">
                  <p:embed/>
                </p:oleObj>
              </mc:Choice>
              <mc:Fallback>
                <p:oleObj name="Equation" r:id="rId33" imgW="126890" imgH="2284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5791200"/>
                        <a:ext cx="54451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45" name="Object 85"/>
          <p:cNvGraphicFramePr>
            <a:graphicFrameLocks noChangeAspect="1"/>
          </p:cNvGraphicFramePr>
          <p:nvPr/>
        </p:nvGraphicFramePr>
        <p:xfrm>
          <a:off x="2438400" y="5791200"/>
          <a:ext cx="40005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5" name="Equation" r:id="rId34" imgW="114250" imgH="228501" progId="Equation.DSMT4">
                  <p:embed/>
                </p:oleObj>
              </mc:Choice>
              <mc:Fallback>
                <p:oleObj name="Equation" r:id="rId34" imgW="114250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791200"/>
                        <a:ext cx="400050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46" name="Object 86"/>
          <p:cNvGraphicFramePr>
            <a:graphicFrameLocks noChangeAspect="1"/>
          </p:cNvGraphicFramePr>
          <p:nvPr/>
        </p:nvGraphicFramePr>
        <p:xfrm>
          <a:off x="1600200" y="5791200"/>
          <a:ext cx="44926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6" name="Equation" r:id="rId35" imgW="114250" imgH="228501" progId="Equation.DSMT4">
                  <p:embed/>
                </p:oleObj>
              </mc:Choice>
              <mc:Fallback>
                <p:oleObj name="Equation" r:id="rId35" imgW="114250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791200"/>
                        <a:ext cx="44926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47" name="Object 87"/>
          <p:cNvGraphicFramePr>
            <a:graphicFrameLocks noChangeAspect="1"/>
          </p:cNvGraphicFramePr>
          <p:nvPr/>
        </p:nvGraphicFramePr>
        <p:xfrm>
          <a:off x="3200400" y="5791200"/>
          <a:ext cx="609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" name="Equation" r:id="rId36" imgW="152334" imgH="228501" progId="Equation.DSMT4">
                  <p:embed/>
                </p:oleObj>
              </mc:Choice>
              <mc:Fallback>
                <p:oleObj name="Equation" r:id="rId36" imgW="15233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791200"/>
                        <a:ext cx="609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48" name="Text Box 88"/>
          <p:cNvSpPr txBox="1">
            <a:spLocks noChangeArrowheads="1"/>
          </p:cNvSpPr>
          <p:nvPr/>
        </p:nvSpPr>
        <p:spPr bwMode="auto">
          <a:xfrm>
            <a:off x="3962400" y="4724400"/>
            <a:ext cx="1173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u="sng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Bài giải</a:t>
            </a:r>
          </a:p>
        </p:txBody>
      </p:sp>
    </p:spTree>
    <p:extLst>
      <p:ext uri="{BB962C8B-B14F-4D97-AF65-F5344CB8AC3E}">
        <p14:creationId xmlns:p14="http://schemas.microsoft.com/office/powerpoint/2010/main" val="213049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5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5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5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5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5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5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5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5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5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5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5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5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5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1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5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5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5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1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5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15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1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15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1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74" grpId="0"/>
      <p:bldP spid="15375" grpId="0"/>
      <p:bldP spid="15407" grpId="0" animBg="1"/>
      <p:bldP spid="15409" grpId="0" animBg="1"/>
      <p:bldP spid="15410" grpId="0" animBg="1"/>
      <p:bldP spid="15411" grpId="0" animBg="1"/>
      <p:bldP spid="15412" grpId="0"/>
      <p:bldP spid="15413" grpId="0"/>
      <p:bldP spid="15414" grpId="0"/>
      <p:bldP spid="15415" grpId="0"/>
      <p:bldP spid="15417" grpId="0"/>
      <p:bldP spid="15426" grpId="0"/>
      <p:bldP spid="15427" grpId="0"/>
      <p:bldP spid="15428" grpId="0"/>
      <p:bldP spid="15429" grpId="0"/>
      <p:bldP spid="15430" grpId="0"/>
      <p:bldP spid="15431" grpId="0"/>
      <p:bldP spid="15432" grpId="0"/>
      <p:bldP spid="15433" grpId="0"/>
      <p:bldP spid="15434" grpId="0"/>
      <p:bldP spid="15435" grpId="0"/>
      <p:bldP spid="15439" grpId="0"/>
      <p:bldP spid="15440" grpId="0"/>
      <p:bldP spid="15441" grpId="0"/>
      <p:bldP spid="154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/>
          <p:cNvSpPr txBox="1">
            <a:spLocks noChangeArrowheads="1"/>
          </p:cNvSpPr>
          <p:nvPr/>
        </p:nvSpPr>
        <p:spPr bwMode="auto">
          <a:xfrm>
            <a:off x="1066800" y="2057400"/>
            <a:ext cx="7391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HỌC KẾT THÚC!</a:t>
            </a:r>
            <a:endParaRPr lang="vi-VN" altLang="en-US" sz="5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3573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2&quot; unique_id=&quot;10335&quot;&gt;&lt;object type=&quot;3&quot; unique_id=&quot;10336&quot;&gt;&lt;property id=&quot;20148&quot; value=&quot;5&quot;/&gt;&lt;property id=&quot;20300&quot; value=&quot;Slide 1&quot;/&gt;&lt;property id=&quot;20307&quot; value=&quot;269&quot;/&gt;&lt;/object&gt;&lt;object type=&quot;3&quot; unique_id=&quot;10337&quot;&gt;&lt;property id=&quot;20148&quot; value=&quot;5&quot;/&gt;&lt;property id=&quot;20300&quot; value=&quot;Slide 2&quot;/&gt;&lt;property id=&quot;20307&quot; value=&quot;264&quot;/&gt;&lt;/object&gt;&lt;object type=&quot;3&quot; unique_id=&quot;10338&quot;&gt;&lt;property id=&quot;20148&quot; value=&quot;5&quot;/&gt;&lt;property id=&quot;20300&quot; value=&quot;Slide 3 - &amp;quot;Ôn tập: So sánh hai phân số&amp;quot;&quot;/&gt;&lt;property id=&quot;20307&quot; value=&quot;265&quot;/&gt;&lt;/object&gt;&lt;object type=&quot;3&quot; unique_id=&quot;10339&quot;&gt;&lt;property id=&quot;20148&quot; value=&quot;5&quot;/&gt;&lt;property id=&quot;20300&quot; value=&quot;Slide 4&quot;/&gt;&lt;property id=&quot;20307&quot; value=&quot;266&quot;/&gt;&lt;/object&gt;&lt;object type=&quot;3&quot; unique_id=&quot;10340&quot;&gt;&lt;property id=&quot;20148&quot; value=&quot;5&quot;/&gt;&lt;property id=&quot;20300&quot; value=&quot;Slide 5&quot;/&gt;&lt;property id=&quot;20307&quot; value=&quot;267&quot;/&gt;&lt;/object&gt;&lt;object type=&quot;3&quot; unique_id=&quot;10341&quot;&gt;&lt;property id=&quot;20148&quot; value=&quot;5&quot;/&gt;&lt;property id=&quot;20300&quot; value=&quot;Slide 6&quot;/&gt;&lt;property id=&quot;20307&quot; value=&quot;268&quot;/&gt;&lt;/object&gt;&lt;/object&gt;&lt;object type=&quot;8&quot; unique_id=&quot;10361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267</Words>
  <Application>Microsoft Office PowerPoint</Application>
  <PresentationFormat>On-screen Show (4:3)</PresentationFormat>
  <Paragraphs>74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Clip</vt:lpstr>
      <vt:lpstr>Equation</vt:lpstr>
      <vt:lpstr>PowerPoint Presentation</vt:lpstr>
      <vt:lpstr>PowerPoint Presentation</vt:lpstr>
      <vt:lpstr>Ôn tập: So sánh hai phân số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MTC</dc:creator>
  <cp:lastModifiedBy>Pham Cong Khai</cp:lastModifiedBy>
  <cp:revision>3</cp:revision>
  <dcterms:created xsi:type="dcterms:W3CDTF">2022-08-31T03:14:30Z</dcterms:created>
  <dcterms:modified xsi:type="dcterms:W3CDTF">2022-09-01T14:33:54Z</dcterms:modified>
</cp:coreProperties>
</file>