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1" r:id="rId3"/>
    <p:sldId id="259" r:id="rId4"/>
    <p:sldId id="260" r:id="rId5"/>
    <p:sldId id="272" r:id="rId6"/>
    <p:sldId id="273" r:id="rId7"/>
    <p:sldId id="274" r:id="rId8"/>
    <p:sldId id="275" r:id="rId9"/>
    <p:sldId id="278" r:id="rId10"/>
    <p:sldId id="277" r:id="rId11"/>
    <p:sldId id="280" r:id="rId12"/>
    <p:sldId id="276" r:id="rId13"/>
  </p:sldIdLst>
  <p:sldSz cx="9144000" cy="5715000" type="screen16x1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21-1,'-21'0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38:45.3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82 21,'-41'0,"20"-21,1 21,20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1:55.2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0 246,'21'-20,"-21"20</inkml:trace>
  <inkml:trace contextRef="#ctx0" brushRef="#br0" timeOffset="640">208 0,'41'41</inkml:trace>
  <inkml:trace contextRef="#ctx0" brushRef="#br0" timeOffset="5070">519 123,'-21'-20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6:08.9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-4 0,'0'21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2:11.6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21,'-21'0</inkml:trace>
  <inkml:trace contextRef="#ctx0" brushRef="#br0" timeOffset="78">21 21,'0'0,"0"-21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9:55.3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7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6.emf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9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18.emf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0.emf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4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98500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447800" y="317501"/>
            <a:ext cx="6705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Trường Tiểu </a:t>
            </a:r>
            <a:r>
              <a:rPr lang="vi-V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Ái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Mộ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B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 </a:t>
            </a:r>
            <a:r>
              <a:rPr lang="en-US" sz="2400" b="1" smtClean="0">
                <a:solidFill>
                  <a:srgbClr val="FF0000"/>
                </a:solidFill>
              </a:rPr>
              <a:t>Viết các lệnh điều khiển rùa viết ra dòng chữ: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22479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CS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76500"/>
            <a:ext cx="37052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85800" y="28575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RT 90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3467100"/>
            <a:ext cx="5257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LABEL [Viet Nam que huong toi]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1790700"/>
            <a:ext cx="533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362200" y="990600"/>
            <a:ext cx="16002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 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114300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77659"/>
              </p:ext>
            </p:extLst>
          </p:nvPr>
        </p:nvGraphicFramePr>
        <p:xfrm>
          <a:off x="4648200" y="495300"/>
          <a:ext cx="29718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181100"/>
            <a:ext cx="240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Vẽ đường đi của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Rùa thực hiện các lệnh sau: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5257800" y="49149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932" b="49349" l="36091" r="432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22" t="38437" r="58709" b="49351"/>
          <a:stretch/>
        </p:blipFill>
        <p:spPr bwMode="auto">
          <a:xfrm>
            <a:off x="4876800" y="3390450"/>
            <a:ext cx="1523997" cy="17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cơ bản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Chuẩn bị bài cho tiết học sau: xem trước các bài tập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0" y="1331607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0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Để hiển thị dòng chữ “HELLO” trên sân chơi em thực hiện lệnh</a:t>
            </a:r>
            <a:endParaRPr lang="en-US" sz="3000">
              <a:solidFill>
                <a:schemeClr val="accent4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2334280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 HELLO</a:t>
            </a:r>
            <a:endParaRPr lang="en-US" sz="2800"/>
          </a:p>
        </p:txBody>
      </p:sp>
      <p:sp>
        <p:nvSpPr>
          <p:cNvPr id="20" name="Rectangle 19"/>
          <p:cNvSpPr/>
          <p:nvPr/>
        </p:nvSpPr>
        <p:spPr>
          <a:xfrm>
            <a:off x="2895600" y="2395835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Label [HELLO]</a:t>
            </a:r>
            <a:endParaRPr lang="en-US" sz="2400"/>
          </a:p>
        </p:txBody>
      </p:sp>
      <p:sp>
        <p:nvSpPr>
          <p:cNvPr id="21" name="Rectangle 20"/>
          <p:cNvSpPr/>
          <p:nvPr/>
        </p:nvSpPr>
        <p:spPr>
          <a:xfrm>
            <a:off x="5943600" y="2395835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Label “HELLO”</a:t>
            </a:r>
            <a:endParaRPr lang="en-US" sz="240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4191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ÔN BÀI </a:t>
            </a:r>
            <a:r>
              <a:rPr lang="en-US" sz="2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CŨ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0" y="3238500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Để thực hiện các phép toán trong logo, em dùng lệnh:</a:t>
            </a:r>
            <a:endParaRPr lang="en-US" sz="3200">
              <a:solidFill>
                <a:schemeClr val="accent4"/>
              </a:solidFill>
              <a:latin typeface=".Vn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2000" y="43815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Print</a:t>
            </a:r>
            <a:endParaRPr lang="en-US" sz="2800"/>
          </a:p>
        </p:txBody>
      </p:sp>
      <p:sp>
        <p:nvSpPr>
          <p:cNvPr id="38" name="Rectangle 37"/>
          <p:cNvSpPr/>
          <p:nvPr/>
        </p:nvSpPr>
        <p:spPr>
          <a:xfrm>
            <a:off x="3581400" y="43053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6324600" y="42291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Clean</a:t>
            </a:r>
            <a:endParaRPr lang="en-US" sz="2800"/>
          </a:p>
        </p:txBody>
      </p:sp>
      <p:pic>
        <p:nvPicPr>
          <p:cNvPr id="15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  <p:bldP spid="19" grpId="0"/>
      <p:bldP spid="20" grpId="0"/>
      <p:bldP spid="20" grpId="1"/>
      <p:bldP spid="21" grpId="0"/>
      <p:bldP spid="36" grpId="0"/>
      <p:bldP spid="37" grpId="0" build="allAtOnce"/>
      <p:bldP spid="37" grpId="1" build="allAtOnce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152400" y="14097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3: Viết câu lệnh điều khiển rùa viết ra dòng chữ sau, biết vị trí ban đầu của rùa là: </a:t>
            </a:r>
          </a:p>
          <a:p>
            <a:endParaRPr lang="en-US" sz="3200">
              <a:solidFill>
                <a:srgbClr val="FF0000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4191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ÔN BÀI </a:t>
            </a:r>
            <a:r>
              <a:rPr lang="en-US" sz="2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28900"/>
            <a:ext cx="42902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28600" y="3314700"/>
            <a:ext cx="48006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066552"/>
            <a:ext cx="533400" cy="3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Củng cố kiến thức về các lệnh cơ bản trong Logo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Rèn luyện kỹ năng sử dụng các lệnh cơ bản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1.</a:t>
            </a:r>
            <a:r>
              <a:rPr lang="en-US" sz="2400" b="1" smtClean="0">
                <a:solidFill>
                  <a:srgbClr val="FF0000"/>
                </a:solidFill>
              </a:rPr>
              <a:t> Viết lệnh viết tắt điều khiển rùa thực hiện các hành động sau: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81001" y="1181100"/>
          <a:ext cx="8534399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45"/>
                <a:gridCol w="3870354"/>
                <a:gridCol w="38100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TT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Lệnh viết</a:t>
                      </a:r>
                      <a:r>
                        <a:rPr lang="en-US" sz="1700" baseline="0" smtClean="0"/>
                        <a:t> tắt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Tiến</a:t>
                      </a:r>
                      <a:r>
                        <a:rPr lang="en-US" sz="1700" baseline="0" smtClean="0"/>
                        <a:t> về trước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FD n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Lùi</a:t>
                      </a:r>
                      <a:r>
                        <a:rPr lang="en-US" sz="1700" baseline="0" smtClean="0"/>
                        <a:t> lại sau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3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4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5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Nhấc bút</a:t>
                      </a:r>
                      <a:r>
                        <a:rPr lang="en-US" sz="1700" baseline="0" smtClean="0"/>
                        <a:t> (Rùa không vẽ nữa)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Hạ bút</a:t>
                      </a:r>
                      <a:r>
                        <a:rPr lang="en-US" sz="1700" baseline="0" smtClean="0"/>
                        <a:t> (Rùa tiếp tục vẽ)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7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phát, xóa toàn bộ sân chơi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8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9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 mình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174274" y="1866900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BK 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74274" y="2247900"/>
            <a:ext cx="576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74274" y="2628900"/>
            <a:ext cx="55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LT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74274" y="29337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PU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174274" y="33147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74274" y="36195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74274" y="400050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Clean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250474" y="43053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250474" y="468630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250474" y="49911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Home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50474" y="5345668"/>
            <a:ext cx="524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Bye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086600" y="1562100"/>
            <a:ext cx="0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1104900"/>
            <a:ext cx="7086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876300"/>
            <a:ext cx="7086600" cy="533135"/>
          </a:xfrm>
        </p:spPr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BT 2.</a:t>
            </a:r>
            <a:r>
              <a:rPr lang="en-US" smtClean="0">
                <a:solidFill>
                  <a:srgbClr val="FF0000"/>
                </a:solidFill>
              </a:rPr>
              <a:t> Chọn nét bút đậm mức 3, màu vẽ là màu đỏ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0" y="1333500"/>
            <a:ext cx="4040188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 chọn nét bút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     Set -&gt; Pensize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nét vẽ mức 3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114800" y="1333500"/>
            <a:ext cx="4041775" cy="3466836"/>
          </a:xfrm>
        </p:spPr>
        <p:txBody>
          <a:bodyPr/>
          <a:lstStyle/>
          <a:p>
            <a:r>
              <a:rPr lang="en-US" smtClean="0"/>
              <a:t>Chọn màu</a:t>
            </a:r>
          </a:p>
          <a:p>
            <a:pPr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FF0000"/>
                </a:solidFill>
              </a:rPr>
              <a:t>Set -&gt; Pencolor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màu đỏ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71700"/>
            <a:ext cx="2209800" cy="152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0500"/>
            <a:ext cx="2700206" cy="18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p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6709309" y="1638300"/>
            <a:ext cx="2434691" cy="1610067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7818" y="3924300"/>
            <a:ext cx="2896182" cy="17907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114800" y="1409700"/>
            <a:ext cx="0" cy="430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13335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13335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91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7" grpId="0" uiExpand="1" build="p"/>
      <p:bldP spid="1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cạnh 80 bước.</a:t>
            </a:r>
          </a:p>
          <a:p>
            <a:pPr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0" y="20193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717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16641" y="21717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16641" y="26289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26289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0767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0816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6641" y="30816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6641" y="35388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5388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17907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1790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3788" y="2976563"/>
              <a:ext cx="30162" cy="7937"/>
            </p14:xfrm>
          </p:contentPart>
        </mc:Choice>
        <mc:Fallback xmlns=""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04340" y="2967183"/>
                <a:ext cx="49059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0425" y="1168400"/>
              <a:ext cx="187325" cy="88900"/>
            </p14:xfrm>
          </p:contentPart>
        </mc:Choice>
        <mc:Fallback xmlns="">
          <p:pic>
            <p:nvPicPr>
              <p:cNvPr id="41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91059" y="1159042"/>
                <a:ext cx="206058" cy="10761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1" grpId="0" animBg="1"/>
      <p:bldP spid="22" grpId="0"/>
      <p:bldP spid="25" grpId="0"/>
      <p:bldP spid="26" grpId="0"/>
      <p:bldP spid="27" grpId="0"/>
      <p:bldP spid="28" grpId="0" animBg="1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104900"/>
            <a:ext cx="853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BT 4.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lệnh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điều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khiển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rùa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vẽ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</a:rPr>
              <a:t>giác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chiều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dài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cạnh</a:t>
            </a:r>
            <a:r>
              <a:rPr lang="en-US" sz="2400" b="1" dirty="0" smtClean="0">
                <a:solidFill>
                  <a:srgbClr val="FF0000"/>
                </a:solidFill>
              </a:rPr>
              <a:t> 60 </a:t>
            </a:r>
            <a:r>
              <a:rPr lang="en-US" sz="2400" b="1" dirty="0" err="1" smtClean="0">
                <a:solidFill>
                  <a:srgbClr val="FF0000"/>
                </a:solidFill>
              </a:rPr>
              <a:t>bước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góc</a:t>
            </a:r>
            <a:r>
              <a:rPr lang="en-US" sz="2400" b="1" dirty="0" smtClean="0">
                <a:solidFill>
                  <a:srgbClr val="FF0000"/>
                </a:solidFill>
              </a:rPr>
              <a:t> 60 </a:t>
            </a:r>
            <a:r>
              <a:rPr lang="en-US" sz="2400" b="1" dirty="0" err="1" smtClean="0">
                <a:solidFill>
                  <a:srgbClr val="FF0000"/>
                </a:solidFill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3815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905500" y="2514600"/>
            <a:ext cx="2286000" cy="1905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V="1">
            <a:off x="6096000" y="1790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flipV="1">
            <a:off x="5867400" y="2247900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7317800" flipV="1">
            <a:off x="7723404" y="3252195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4414526" flipV="1">
            <a:off x="5979956" y="4366238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564037">
            <a:off x="6287658" y="2105276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sp>
        <p:nvSpPr>
          <p:cNvPr id="20" name="Arc 19"/>
          <p:cNvSpPr/>
          <p:nvPr/>
        </p:nvSpPr>
        <p:spPr>
          <a:xfrm rot="17462709" flipV="1">
            <a:off x="5887545" y="2175621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01000" y="3467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2750251" flipV="1">
            <a:off x="7792545" y="3252735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9717753">
            <a:off x="7427333" y="3806883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4859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14859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09600" y="2247900"/>
            <a:ext cx="297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Cs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FD 60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RT 120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FD 60 RT 120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FD 60 RT 120</a:t>
            </a:r>
          </a:p>
        </p:txBody>
      </p:sp>
      <p:pic>
        <p:nvPicPr>
          <p:cNvPr id="27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3250" y="4427538"/>
              <a:ext cx="1588" cy="7937"/>
            </p14:xfrm>
          </p:contentPart>
        </mc:Choice>
        <mc:Fallback xmlns=""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71962" y="4418158"/>
                <a:ext cx="84164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8538" y="4598988"/>
              <a:ext cx="7937" cy="7937"/>
            </p14:xfrm>
          </p:contentPart>
        </mc:Choice>
        <mc:Fallback xmlns=""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9158" y="4589608"/>
                <a:ext cx="26697" cy="2669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8" grpId="0" animBg="1"/>
      <p:bldP spid="13" grpId="0" animBg="1"/>
      <p:bldP spid="16" grpId="0" animBg="1"/>
      <p:bldP spid="17" grpId="0" animBg="1"/>
      <p:bldP spid="18" grpId="0" animBg="1"/>
      <p:bldP spid="19" grpId="0"/>
      <p:bldP spid="20" grpId="0" animBg="1"/>
      <p:bldP spid="24" grpId="0" animBg="1"/>
      <p:bldP spid="31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1714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17145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772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534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4381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44577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1181101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BT 5.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lệnh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điều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khiển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rùa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vẽ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vuông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nét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đứt,biết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cạnh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dài</a:t>
            </a:r>
            <a:r>
              <a:rPr lang="en-US" sz="2400" b="1" dirty="0" smtClean="0">
                <a:solidFill>
                  <a:srgbClr val="FF0000"/>
                </a:solidFill>
              </a:rPr>
              <a:t> 80 </a:t>
            </a:r>
            <a:r>
              <a:rPr lang="en-US" sz="2400" b="1" dirty="0" err="1" smtClean="0">
                <a:solidFill>
                  <a:srgbClr val="FF0000"/>
                </a:solidFill>
              </a:rPr>
              <a:t>bước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79824" y="20193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FD 20 PU FD 10 PD FD 20 PU FD 10 PD FD 20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9012" y="28575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RT 90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FD 20 PU FD 10 PD FD 20 PU FD 10 PD FD 20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9012" y="3771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RT 90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FD 20 PU FD 10 PD FD 20 PU FD 10 PD FD 20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212" y="4533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RT 90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FD 20 PU FD 10 PD FD 20 PU FD 10 PD FD 20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3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5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95913" y="14170025"/>
              <a:ext cx="0" cy="0"/>
            </p14:xfrm>
          </p:contentPart>
        </mc:Choice>
        <mc:Fallback xmlns="">
          <p:pic>
            <p:nvPicPr>
              <p:cNvPr id="215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95913" y="14170025"/>
                <a:ext cx="0" cy="0"/>
              </a:xfrm>
              <a:prstGeom prst="rect">
                <a:avLst/>
              </a:prstGeom>
            </p:spPr>
          </p:pic>
        </mc:Fallback>
      </mc:AlternateContent>
      <p:pic>
        <p:nvPicPr>
          <p:cNvPr id="2151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8" t="4348" r="23448" b="13043"/>
          <a:stretch/>
        </p:blipFill>
        <p:spPr bwMode="auto">
          <a:xfrm>
            <a:off x="6595311" y="2070100"/>
            <a:ext cx="254868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df6af75a7a249a987ec678e137f05a443ac1fe2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1&quot;/&gt;&lt;/object&gt;&lt;object type=&quot;3&quot; unique_id=&quot;10004&quot;&gt;&lt;property id=&quot;20148&quot; value=&quot;5&quot;/&gt;&lt;property id=&quot;20300&quot; value=&quot;Slide 2&quot;/&gt;&lt;property id=&quot;20307&quot; value=&quot;271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72&quot;/&gt;&lt;/object&gt;&lt;object type=&quot;3&quot; unique_id=&quot;10008&quot;&gt;&lt;property id=&quot;20148&quot; value=&quot;5&quot;/&gt;&lt;property id=&quot;20300&quot; value=&quot;Slide 6&quot;/&gt;&lt;property id=&quot;20307&quot; value=&quot;273&quot;/&gt;&lt;/object&gt;&lt;object type=&quot;3&quot; unique_id=&quot;10009&quot;&gt;&lt;property id=&quot;20148&quot; value=&quot;5&quot;/&gt;&lt;property id=&quot;20300&quot; value=&quot;Slide 7&quot;/&gt;&lt;property id=&quot;20307&quot; value=&quot;274&quot;/&gt;&lt;/object&gt;&lt;object type=&quot;3&quot; unique_id=&quot;10010&quot;&gt;&lt;property id=&quot;20148&quot; value=&quot;5&quot;/&gt;&lt;property id=&quot;20300&quot; value=&quot;Slide 8&quot;/&gt;&lt;property id=&quot;20307&quot; value=&quot;275&quot;/&gt;&lt;/object&gt;&lt;object type=&quot;3&quot; unique_id=&quot;10011&quot;&gt;&lt;property id=&quot;20148&quot; value=&quot;5&quot;/&gt;&lt;property id=&quot;20300&quot; value=&quot;Slide 9&quot;/&gt;&lt;property id=&quot;20307&quot; value=&quot;278&quot;/&gt;&lt;/object&gt;&lt;object type=&quot;3&quot; unique_id=&quot;10012&quot;&gt;&lt;property id=&quot;20148&quot; value=&quot;5&quot;/&gt;&lt;property id=&quot;20300&quot; value=&quot;Slide 10&quot;/&gt;&lt;property id=&quot;20307&quot; value=&quot;277&quot;/&gt;&lt;/object&gt;&lt;object type=&quot;3&quot; unique_id=&quot;10013&quot;&gt;&lt;property id=&quot;20148&quot; value=&quot;5&quot;/&gt;&lt;property id=&quot;20300&quot; value=&quot;Slide 11&quot;/&gt;&lt;property id=&quot;20307&quot; value=&quot;280&quot;/&gt;&lt;/object&gt;&lt;object type=&quot;3&quot; unique_id=&quot;10014&quot;&gt;&lt;property id=&quot;20148&quot; value=&quot;5&quot;/&gt;&lt;property id=&quot;20300&quot; value=&quot;Slide 12&quot;/&gt;&lt;property id=&quot;20307&quot; value=&quot;276&quot;/&gt;&lt;/object&gt;&lt;/object&gt;&lt;object type=&quot;8&quot; unique_id=&quot;100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599</Words>
  <Application>Microsoft Office PowerPoint</Application>
  <PresentationFormat>On-screen Show (16:10)</PresentationFormat>
  <Paragraphs>143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MTC</cp:lastModifiedBy>
  <cp:revision>55</cp:revision>
  <dcterms:created xsi:type="dcterms:W3CDTF">2018-01-11T01:40:17Z</dcterms:created>
  <dcterms:modified xsi:type="dcterms:W3CDTF">2021-04-09T03:51:40Z</dcterms:modified>
</cp:coreProperties>
</file>