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5A77061C-24A4-4348-821E-4AA2DF8DEFA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59535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FB39C4-6662-496E-B064-67F23F1918C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7673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8224B9-91B8-4344-BF1A-D0B1E801E44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9078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AEDAA4-B1ED-4AE6-830E-CAFBA54347E8}"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53343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02C7A97-AAA0-41F7-A703-E058BDB54BBB}"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67799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6D96717-E0DE-4D05-A334-216650B0074E}"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71696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FB8510E-6AAD-4389-8F93-0639DECA0DD6}"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58032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3BEFA-5FAE-4166-AA50-FF27D1C51D45}"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42356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8F4731B-DACE-48C7-83B9-0CAF995C5DFF}"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26313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AC5267B8-945A-4637-BF29-E880708CD9E7}"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0418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3F707D1-9354-45F7-844A-B91CD7C712CB}"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86759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E7EA7C6D-259C-48F2-BD46-B1395CF3F821}" type="slidenum">
              <a:rPr lang="en-US" altLang="en-US">
                <a:latin typeface="Times New Roman" pitchFamily="18" charset="0"/>
              </a:rPr>
              <a:pPr fontAlgn="base">
                <a:spcBef>
                  <a:spcPct val="0"/>
                </a:spcBef>
                <a:spcAft>
                  <a:spcPct val="0"/>
                </a:spcAft>
                <a:defRPr/>
              </a:pPr>
              <a:t>‹#›</a:t>
            </a:fld>
            <a:endParaRPr lang="en-US" altLang="en-US">
              <a:latin typeface="Times New Roman" pitchFamily="18"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Tree>
    <p:extLst>
      <p:ext uri="{BB962C8B-B14F-4D97-AF65-F5344CB8AC3E}">
        <p14:creationId xmlns:p14="http://schemas.microsoft.com/office/powerpoint/2010/main" val="149134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Toshiba\Downloads\H&#7897;i+Gi&#243;ng+Ph&#249;+&#272;&#7893;ng_+Vui+h&#7897;i,+s&#244;i+tr&#7853;n+_+VTC10.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Toshiba\Downloads\X2Convert.com%20le_hoi_co_loa_hon_au_lac_xua_hien_ve_vtc1_-6256884856935887791.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7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3600" b="1" dirty="0" err="1">
                <a:solidFill>
                  <a:srgbClr val="FF0000"/>
                </a:solidFill>
                <a:latin typeface="Times New Roman" pitchFamily="18" charset="0"/>
              </a:rPr>
              <a:t>Tiết</a:t>
            </a:r>
            <a:r>
              <a:rPr lang="en-US" altLang="en-US" sz="3600" b="1" dirty="0">
                <a:solidFill>
                  <a:srgbClr val="FF0000"/>
                </a:solidFill>
                <a:latin typeface="Times New Roman" pitchFamily="18" charset="0"/>
              </a:rPr>
              <a:t> 12: </a:t>
            </a:r>
            <a:r>
              <a:rPr lang="en-US" altLang="en-US" sz="3600" b="1" dirty="0" err="1">
                <a:solidFill>
                  <a:srgbClr val="FF0000"/>
                </a:solidFill>
                <a:latin typeface="Times New Roman" pitchFamily="18" charset="0"/>
              </a:rPr>
              <a:t>Lễ</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hội</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truyền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thống</a:t>
            </a:r>
            <a:r>
              <a:rPr lang="en-US" altLang="en-US" sz="3600" b="1" dirty="0">
                <a:solidFill>
                  <a:srgbClr val="FF0000"/>
                </a:solidFill>
                <a:latin typeface="Times New Roman" pitchFamily="18" charset="0"/>
              </a:rPr>
              <a:t> ở </a:t>
            </a:r>
            <a:r>
              <a:rPr lang="en-US" altLang="en-US" sz="3600" b="1" dirty="0" err="1">
                <a:solidFill>
                  <a:srgbClr val="FF0000"/>
                </a:solidFill>
                <a:latin typeface="Times New Roman" pitchFamily="18" charset="0"/>
              </a:rPr>
              <a:t>Hà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Nội</a:t>
            </a:r>
            <a:endParaRPr lang="en-US" altLang="en-US" sz="3600" b="1" dirty="0">
              <a:solidFill>
                <a:srgbClr val="FF0000"/>
              </a:solidFill>
              <a:latin typeface="Times New Roman" pitchFamily="18" charset="0"/>
            </a:endParaRP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7863"/>
            <a:ext cx="9144000"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78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a:xfrm>
            <a:off x="457200" y="0"/>
            <a:ext cx="8229600" cy="838200"/>
          </a:xfrm>
        </p:spPr>
        <p:txBody>
          <a:bodyPr/>
          <a:lstStyle/>
          <a:p>
            <a:pPr algn="ctr" eaLnBrk="1" fontAlgn="auto" hangingPunct="1">
              <a:spcAft>
                <a:spcPts val="0"/>
              </a:spcAft>
              <a:defRPr/>
            </a:pPr>
            <a:r>
              <a:rPr lang="en-US" altLang="en-US" sz="3600" dirty="0">
                <a:latin typeface="Times New Roman" pitchFamily="18" charset="0"/>
              </a:rPr>
              <a:t/>
            </a:r>
            <a:br>
              <a:rPr lang="en-US" altLang="en-US" sz="3600" dirty="0">
                <a:latin typeface="Times New Roman" pitchFamily="18" charset="0"/>
              </a:rPr>
            </a:br>
            <a:r>
              <a:rPr lang="en-US" altLang="en-US" sz="3600" dirty="0" smtClean="0">
                <a:latin typeface="Times New Roman" pitchFamily="18" charset="0"/>
              </a:rPr>
              <a:t>BÀI TẬP VỀ NHÀ</a:t>
            </a:r>
            <a:r>
              <a:rPr lang="en-US" altLang="en-US" sz="4000" dirty="0" smtClean="0">
                <a:solidFill>
                  <a:srgbClr val="FF0000"/>
                </a:solidFill>
                <a:latin typeface="Times New Roman" pitchFamily="18" charset="0"/>
              </a:rPr>
              <a:t/>
            </a:r>
            <a:br>
              <a:rPr lang="en-US" altLang="en-US" sz="4000" dirty="0" smtClean="0">
                <a:solidFill>
                  <a:srgbClr val="FF0000"/>
                </a:solidFill>
                <a:latin typeface="Times New Roman" pitchFamily="18" charset="0"/>
              </a:rPr>
            </a:br>
            <a:endParaRPr lang="en-US" altLang="en-US" sz="4000" dirty="0" smtClean="0">
              <a:solidFill>
                <a:srgbClr val="FF0000"/>
              </a:solidFill>
              <a:latin typeface="Times New Roman" pitchFamily="18" charset="0"/>
            </a:endParaRPr>
          </a:p>
        </p:txBody>
      </p:sp>
      <p:sp>
        <p:nvSpPr>
          <p:cNvPr id="36868" name="Rectangle 4"/>
          <p:cNvSpPr>
            <a:spLocks noGrp="1" noChangeArrowheads="1"/>
          </p:cNvSpPr>
          <p:nvPr>
            <p:ph idx="1"/>
          </p:nvPr>
        </p:nvSpPr>
        <p:spPr>
          <a:xfrm>
            <a:off x="152400" y="1295400"/>
            <a:ext cx="8839200" cy="5334000"/>
          </a:xfrm>
        </p:spPr>
        <p:txBody>
          <a:bodyPr rtlCol="0">
            <a:normAutofit/>
          </a:bodyPr>
          <a:lstStyle/>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p>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a:t>
            </a:r>
            <a:r>
              <a:rPr lang="en-US" sz="2800" dirty="0" smtClean="0">
                <a:latin typeface="Times New Roman" panose="02020603050405020304" pitchFamily="18" charset="0"/>
                <a:cs typeface="Times New Roman" panose="02020603050405020304" pitchFamily="18" charset="0"/>
              </a:rPr>
              <a:t> Hai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Mật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10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decel="50000" fill="hold">
                                          <p:stCondLst>
                                            <p:cond delay="0"/>
                                          </p:stCondLst>
                                        </p:cTn>
                                        <p:tgtEl>
                                          <p:spTgt spid="3686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8" dur="1000" fill="hold"/>
                                        <p:tgtEl>
                                          <p:spTgt spid="3686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amond(in)">
                                      <p:cBhvr>
                                        <p:cTn id="27" dur="2000"/>
                                        <p:tgtEl>
                                          <p:spTgt spid="368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Effect transition="in" filter="diamond(in)">
                                      <p:cBhvr>
                                        <p:cTn id="32" dur="2000"/>
                                        <p:tgtEl>
                                          <p:spTgt spid="368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Grp="1" noChangeArrowheads="1"/>
          </p:cNvSpPr>
          <p:nvPr>
            <p:ph type="title"/>
          </p:nvPr>
        </p:nvSpPr>
        <p:spPr>
          <a:xfrm>
            <a:off x="457200" y="152400"/>
            <a:ext cx="8229600" cy="685800"/>
          </a:xfrm>
        </p:spPr>
        <p:txBody>
          <a:bodyPr/>
          <a:lstStyle/>
          <a:p>
            <a:pPr marL="1016000" indent="-1016000" eaLnBrk="1" fontAlgn="auto" hangingPunct="1">
              <a:spcAft>
                <a:spcPts val="0"/>
              </a:spcAft>
              <a:defRPr/>
            </a:pPr>
            <a:r>
              <a:rPr lang="en-US" altLang="en-US" sz="3600" smtClean="0">
                <a:solidFill>
                  <a:srgbClr val="FF0000"/>
                </a:solidFill>
                <a:latin typeface="Times New Roman" pitchFamily="18" charset="0"/>
              </a:rPr>
              <a:t>1. Hội Phù Đổng( Hội Gióng)</a:t>
            </a:r>
            <a:br>
              <a:rPr lang="en-US" altLang="en-US" sz="3600" smtClean="0">
                <a:solidFill>
                  <a:srgbClr val="FF0000"/>
                </a:solidFill>
                <a:latin typeface="Times New Roman" pitchFamily="18" charset="0"/>
              </a:rPr>
            </a:br>
            <a:endParaRPr lang="en-US" altLang="en-US" sz="3600" smtClean="0">
              <a:solidFill>
                <a:srgbClr val="FF0000"/>
              </a:solidFill>
              <a:latin typeface="Times New Roman" pitchFamily="18" charset="0"/>
            </a:endParaRPr>
          </a:p>
        </p:txBody>
      </p:sp>
      <p:sp>
        <p:nvSpPr>
          <p:cNvPr id="4107" name="Rectangle 11"/>
          <p:cNvSpPr>
            <a:spLocks noGrp="1" noChangeArrowheads="1"/>
          </p:cNvSpPr>
          <p:nvPr>
            <p:ph idx="1"/>
          </p:nvPr>
        </p:nvSpPr>
        <p:spPr>
          <a:xfrm>
            <a:off x="0" y="685800"/>
            <a:ext cx="8915400" cy="5943600"/>
          </a:xfrm>
        </p:spPr>
        <p:txBody>
          <a:bodyPr rtlCol="0">
            <a:normAutofit/>
          </a:bodyPr>
          <a:lstStyle/>
          <a:p>
            <a:pPr marL="0" indent="0" algn="just" eaLnBrk="1" fontAlgn="auto" hangingPunct="1">
              <a:spcAft>
                <a:spcPts val="0"/>
              </a:spcAft>
              <a:buFontTx/>
              <a:buNone/>
              <a:defRPr/>
            </a:pPr>
            <a:r>
              <a:rPr lang="en-US" altLang="en-US" sz="2400" i="1" u="sng" dirty="0" err="1" smtClean="0">
                <a:latin typeface="Times New Roman" pitchFamily="18" charset="0"/>
              </a:rPr>
              <a:t>Địa</a:t>
            </a:r>
            <a:r>
              <a:rPr lang="en-US" altLang="en-US" sz="2400" i="1" u="sng" dirty="0" smtClean="0">
                <a:latin typeface="Times New Roman" pitchFamily="18" charset="0"/>
              </a:rPr>
              <a:t> </a:t>
            </a:r>
            <a:r>
              <a:rPr lang="en-US" altLang="en-US" sz="2400" i="1" u="sng" dirty="0" err="1" smtClean="0">
                <a:latin typeface="Times New Roman" pitchFamily="18" charset="0"/>
              </a:rPr>
              <a:t>điểm</a:t>
            </a:r>
            <a:r>
              <a:rPr lang="en-US" altLang="en-US" sz="2400" dirty="0" smtClean="0">
                <a:effectLst>
                  <a:outerShdw blurRad="38100" dist="38100" dir="2700000" algn="tl">
                    <a:srgbClr val="C0C0C0"/>
                  </a:outerShdw>
                </a:effectLst>
                <a:latin typeface="Times New Roman" pitchFamily="18" charset="0"/>
              </a:rPr>
              <a:t>: </a:t>
            </a:r>
            <a:r>
              <a:rPr lang="en-US" altLang="en-US" sz="2400" dirty="0" err="1" smtClean="0">
                <a:latin typeface="Times New Roman" pitchFamily="18" charset="0"/>
              </a:rPr>
              <a:t>Nhiều</a:t>
            </a:r>
            <a:r>
              <a:rPr lang="en-US" altLang="en-US" sz="2400" dirty="0" smtClean="0">
                <a:latin typeface="Times New Roman" pitchFamily="18" charset="0"/>
              </a:rPr>
              <a:t> </a:t>
            </a:r>
            <a:r>
              <a:rPr lang="en-US" altLang="en-US" sz="2400" dirty="0" err="1" smtClean="0">
                <a:latin typeface="Times New Roman" pitchFamily="18" charset="0"/>
              </a:rPr>
              <a:t>địa</a:t>
            </a:r>
            <a:r>
              <a:rPr lang="en-US" altLang="en-US" sz="2400" dirty="0" smtClean="0">
                <a:latin typeface="Times New Roman" pitchFamily="18" charset="0"/>
              </a:rPr>
              <a:t> </a:t>
            </a:r>
            <a:r>
              <a:rPr lang="en-US" altLang="en-US" sz="2400" dirty="0" err="1" smtClean="0">
                <a:latin typeface="Times New Roman" pitchFamily="18" charset="0"/>
              </a:rPr>
              <a:t>phương</a:t>
            </a:r>
            <a:r>
              <a:rPr lang="en-US" altLang="en-US" sz="2400" dirty="0" smtClean="0">
                <a:latin typeface="Times New Roman" pitchFamily="18" charset="0"/>
              </a:rPr>
              <a:t> </a:t>
            </a:r>
            <a:r>
              <a:rPr lang="en-US" altLang="en-US" sz="2400" dirty="0" err="1" smtClean="0">
                <a:latin typeface="Times New Roman" pitchFamily="18" charset="0"/>
              </a:rPr>
              <a:t>thuộc</a:t>
            </a:r>
            <a:r>
              <a:rPr lang="en-US" altLang="en-US" sz="2400" dirty="0" smtClean="0">
                <a:latin typeface="Times New Roman" pitchFamily="18" charset="0"/>
              </a:rPr>
              <a:t> </a:t>
            </a:r>
            <a:r>
              <a:rPr lang="en-US" altLang="en-US" sz="2400" dirty="0" err="1" smtClean="0">
                <a:latin typeface="Times New Roman" pitchFamily="18" charset="0"/>
              </a:rPr>
              <a:t>Hà</a:t>
            </a:r>
            <a:r>
              <a:rPr lang="en-US" altLang="en-US" sz="2400" dirty="0" smtClean="0">
                <a:latin typeface="Times New Roman" pitchFamily="18" charset="0"/>
              </a:rPr>
              <a:t> </a:t>
            </a:r>
            <a:r>
              <a:rPr lang="en-US" altLang="en-US" sz="2400" dirty="0" err="1" smtClean="0">
                <a:latin typeface="Times New Roman" pitchFamily="18" charset="0"/>
              </a:rPr>
              <a:t>Nội</a:t>
            </a:r>
            <a:r>
              <a:rPr lang="en-US" altLang="en-US" sz="2400" dirty="0" smtClean="0">
                <a:latin typeface="Times New Roman" pitchFamily="18" charset="0"/>
              </a:rPr>
              <a:t> </a:t>
            </a:r>
            <a:r>
              <a:rPr lang="en-US" altLang="en-US" sz="2400" dirty="0" err="1" smtClean="0">
                <a:latin typeface="Times New Roman" pitchFamily="18" charset="0"/>
              </a:rPr>
              <a:t>tổ</a:t>
            </a:r>
            <a:r>
              <a:rPr lang="en-US" altLang="en-US" sz="2400" dirty="0" smtClean="0">
                <a:latin typeface="Times New Roman" pitchFamily="18" charset="0"/>
              </a:rPr>
              <a:t> </a:t>
            </a:r>
            <a:r>
              <a:rPr lang="en-US" altLang="en-US" sz="2400" dirty="0" err="1" smtClean="0">
                <a:latin typeface="Times New Roman" pitchFamily="18" charset="0"/>
              </a:rPr>
              <a:t>chức</a:t>
            </a:r>
            <a:r>
              <a:rPr lang="en-US" altLang="en-US" sz="2400" dirty="0" smtClean="0">
                <a:latin typeface="Times New Roman" pitchFamily="18" charset="0"/>
              </a:rPr>
              <a:t> </a:t>
            </a:r>
            <a:r>
              <a:rPr lang="en-US" altLang="en-US" sz="2400" dirty="0" err="1" smtClean="0">
                <a:latin typeface="Times New Roman" pitchFamily="18" charset="0"/>
              </a:rPr>
              <a:t>lễ</a:t>
            </a:r>
            <a:r>
              <a:rPr lang="en-US" altLang="en-US" sz="2400" dirty="0" smtClean="0">
                <a:latin typeface="Times New Roman" pitchFamily="18" charset="0"/>
              </a:rPr>
              <a:t> </a:t>
            </a:r>
            <a:r>
              <a:rPr lang="en-US" altLang="en-US" sz="2400" dirty="0" err="1" smtClean="0">
                <a:latin typeface="Times New Roman" pitchFamily="18" charset="0"/>
              </a:rPr>
              <a:t>hội</a:t>
            </a:r>
            <a:r>
              <a:rPr lang="en-US" altLang="en-US" sz="2400" dirty="0" smtClean="0">
                <a:latin typeface="Times New Roman" pitchFamily="18" charset="0"/>
              </a:rPr>
              <a:t> </a:t>
            </a:r>
            <a:r>
              <a:rPr lang="en-US" altLang="en-US" sz="2400" dirty="0" err="1" smtClean="0">
                <a:latin typeface="Times New Roman" pitchFamily="18" charset="0"/>
              </a:rPr>
              <a:t>suy</a:t>
            </a:r>
            <a:r>
              <a:rPr lang="en-US" altLang="en-US" sz="2400" dirty="0" smtClean="0">
                <a:latin typeface="Times New Roman" pitchFamily="18" charset="0"/>
              </a:rPr>
              <a:t> </a:t>
            </a:r>
            <a:r>
              <a:rPr lang="en-US" altLang="en-US" sz="2400" dirty="0" err="1" smtClean="0">
                <a:latin typeface="Times New Roman" pitchFamily="18" charset="0"/>
              </a:rPr>
              <a:t>tôn</a:t>
            </a:r>
            <a:r>
              <a:rPr lang="en-US" altLang="en-US" sz="2400" dirty="0" smtClean="0">
                <a:latin typeface="Times New Roman" pitchFamily="18" charset="0"/>
              </a:rPr>
              <a:t> </a:t>
            </a:r>
            <a:r>
              <a:rPr lang="en-US" altLang="en-US" sz="2400" dirty="0" err="1" smtClean="0">
                <a:latin typeface="Times New Roman" pitchFamily="18" charset="0"/>
              </a:rPr>
              <a:t>Thánh</a:t>
            </a:r>
            <a:r>
              <a:rPr lang="en-US" altLang="en-US" sz="2400" dirty="0" smtClean="0">
                <a:latin typeface="Times New Roman" pitchFamily="18" charset="0"/>
              </a:rPr>
              <a:t> </a:t>
            </a:r>
            <a:r>
              <a:rPr lang="en-US" altLang="en-US" sz="2400" dirty="0" err="1" smtClean="0">
                <a:latin typeface="Times New Roman" pitchFamily="18" charset="0"/>
              </a:rPr>
              <a:t>Gióng</a:t>
            </a:r>
            <a:r>
              <a:rPr lang="en-US" altLang="en-US" sz="2400" dirty="0" smtClean="0">
                <a:latin typeface="Times New Roman" pitchFamily="18" charset="0"/>
              </a:rPr>
              <a:t>: </a:t>
            </a:r>
            <a:r>
              <a:rPr lang="en-US" altLang="en-US" sz="2400" dirty="0" err="1" smtClean="0">
                <a:latin typeface="Times New Roman" pitchFamily="18" charset="0"/>
              </a:rPr>
              <a:t>Phù</a:t>
            </a:r>
            <a:r>
              <a:rPr lang="en-US" altLang="en-US" sz="2400" dirty="0" smtClean="0">
                <a:latin typeface="Times New Roman" pitchFamily="18" charset="0"/>
              </a:rPr>
              <a:t> </a:t>
            </a:r>
            <a:r>
              <a:rPr lang="en-US" altLang="en-US" sz="2400" dirty="0" err="1" smtClean="0">
                <a:latin typeface="Times New Roman" pitchFamily="18" charset="0"/>
              </a:rPr>
              <a:t>Đổng</a:t>
            </a:r>
            <a:r>
              <a:rPr lang="en-US" altLang="en-US" sz="2400" dirty="0" smtClean="0">
                <a:latin typeface="Times New Roman" pitchFamily="18" charset="0"/>
              </a:rPr>
              <a:t>, Chi Nam (Gia </a:t>
            </a:r>
            <a:r>
              <a:rPr lang="en-US" altLang="en-US" sz="2400" dirty="0" err="1" smtClean="0">
                <a:latin typeface="Times New Roman" pitchFamily="18" charset="0"/>
              </a:rPr>
              <a:t>Lâm</a:t>
            </a:r>
            <a:r>
              <a:rPr lang="en-US" altLang="en-US" sz="2400" dirty="0" smtClean="0">
                <a:latin typeface="Times New Roman" pitchFamily="18" charset="0"/>
              </a:rPr>
              <a:t>), </a:t>
            </a:r>
            <a:r>
              <a:rPr lang="en-US" altLang="en-US" sz="2400" dirty="0" err="1" smtClean="0">
                <a:latin typeface="Times New Roman" pitchFamily="18" charset="0"/>
              </a:rPr>
              <a:t>Xuân</a:t>
            </a:r>
            <a:r>
              <a:rPr lang="en-US" altLang="en-US" sz="2400" dirty="0" smtClean="0">
                <a:latin typeface="Times New Roman" pitchFamily="18" charset="0"/>
              </a:rPr>
              <a:t> </a:t>
            </a:r>
            <a:r>
              <a:rPr lang="en-US" altLang="en-US" sz="2400" dirty="0" err="1" smtClean="0">
                <a:latin typeface="Times New Roman" pitchFamily="18" charset="0"/>
              </a:rPr>
              <a:t>Đỉnh</a:t>
            </a:r>
            <a:r>
              <a:rPr lang="en-US" altLang="en-US" sz="2400" dirty="0" smtClean="0">
                <a:latin typeface="Times New Roman" pitchFamily="18" charset="0"/>
              </a:rPr>
              <a:t> (</a:t>
            </a:r>
            <a:r>
              <a:rPr lang="en-US" altLang="en-US" sz="2400" dirty="0" err="1" smtClean="0">
                <a:latin typeface="Times New Roman" pitchFamily="18" charset="0"/>
              </a:rPr>
              <a:t>Bắc</a:t>
            </a:r>
            <a:r>
              <a:rPr lang="en-US" altLang="en-US" sz="2400" dirty="0" smtClean="0">
                <a:latin typeface="Times New Roman" pitchFamily="18" charset="0"/>
              </a:rPr>
              <a:t> </a:t>
            </a:r>
            <a:r>
              <a:rPr lang="en-US" altLang="en-US" sz="2400" dirty="0" err="1" smtClean="0">
                <a:latin typeface="Times New Roman" pitchFamily="18" charset="0"/>
              </a:rPr>
              <a:t>Từ</a:t>
            </a:r>
            <a:r>
              <a:rPr lang="en-US" altLang="en-US" sz="2400" dirty="0" smtClean="0">
                <a:latin typeface="Times New Roman" pitchFamily="18" charset="0"/>
              </a:rPr>
              <a:t> </a:t>
            </a:r>
            <a:r>
              <a:rPr lang="en-US" altLang="en-US" sz="2400" dirty="0" err="1" smtClean="0">
                <a:latin typeface="Times New Roman" pitchFamily="18" charset="0"/>
              </a:rPr>
              <a:t>Liêm</a:t>
            </a:r>
            <a:r>
              <a:rPr lang="en-US" altLang="en-US" sz="2400" dirty="0" smtClean="0">
                <a:latin typeface="Times New Roman" pitchFamily="18" charset="0"/>
              </a:rPr>
              <a:t>), </a:t>
            </a:r>
            <a:r>
              <a:rPr lang="en-US" altLang="en-US" sz="2400" dirty="0" err="1" smtClean="0">
                <a:latin typeface="Times New Roman" pitchFamily="18" charset="0"/>
              </a:rPr>
              <a:t>đền</a:t>
            </a:r>
            <a:r>
              <a:rPr lang="en-US" altLang="en-US" sz="2400" dirty="0" smtClean="0">
                <a:latin typeface="Times New Roman" pitchFamily="18" charset="0"/>
              </a:rPr>
              <a:t> </a:t>
            </a:r>
            <a:r>
              <a:rPr lang="en-US" altLang="en-US" sz="2400" dirty="0" err="1" smtClean="0">
                <a:latin typeface="Times New Roman" pitchFamily="18" charset="0"/>
              </a:rPr>
              <a:t>Sóc</a:t>
            </a:r>
            <a:r>
              <a:rPr lang="en-US" altLang="en-US" sz="2400" dirty="0" smtClean="0">
                <a:latin typeface="Times New Roman" pitchFamily="18" charset="0"/>
              </a:rPr>
              <a:t> (</a:t>
            </a:r>
            <a:r>
              <a:rPr lang="en-US" altLang="en-US" sz="2400" dirty="0" err="1" smtClean="0">
                <a:latin typeface="Times New Roman" pitchFamily="18" charset="0"/>
              </a:rPr>
              <a:t>Sóc</a:t>
            </a:r>
            <a:r>
              <a:rPr lang="en-US" altLang="en-US" sz="2400" dirty="0" smtClean="0">
                <a:latin typeface="Times New Roman" pitchFamily="18" charset="0"/>
              </a:rPr>
              <a:t> </a:t>
            </a:r>
            <a:r>
              <a:rPr lang="en-US" altLang="en-US" sz="2400" dirty="0" err="1" smtClean="0">
                <a:latin typeface="Times New Roman" pitchFamily="18" charset="0"/>
              </a:rPr>
              <a:t>Sơn</a:t>
            </a:r>
            <a:r>
              <a:rPr lang="en-US" altLang="en-US" sz="2400" dirty="0" smtClean="0">
                <a:latin typeface="Times New Roman" pitchFamily="18" charset="0"/>
              </a:rPr>
              <a:t>). </a:t>
            </a:r>
            <a:r>
              <a:rPr lang="en-US" altLang="en-US" sz="2400" dirty="0" err="1" smtClean="0">
                <a:latin typeface="Times New Roman" pitchFamily="18" charset="0"/>
              </a:rPr>
              <a:t>Trong</a:t>
            </a:r>
            <a:r>
              <a:rPr lang="en-US" altLang="en-US" sz="2400" dirty="0" smtClean="0">
                <a:latin typeface="Times New Roman" pitchFamily="18" charset="0"/>
              </a:rPr>
              <a:t> </a:t>
            </a:r>
            <a:r>
              <a:rPr lang="en-US" altLang="en-US" sz="2400" dirty="0" err="1" smtClean="0">
                <a:latin typeface="Times New Roman" pitchFamily="18" charset="0"/>
              </a:rPr>
              <a:t>số</a:t>
            </a:r>
            <a:r>
              <a:rPr lang="en-US" altLang="en-US" sz="2400" dirty="0" smtClean="0">
                <a:latin typeface="Times New Roman" pitchFamily="18" charset="0"/>
              </a:rPr>
              <a:t> </a:t>
            </a:r>
            <a:r>
              <a:rPr lang="en-US" altLang="en-US" sz="2400" dirty="0" err="1" smtClean="0">
                <a:latin typeface="Times New Roman" pitchFamily="18" charset="0"/>
              </a:rPr>
              <a:t>bốn</a:t>
            </a:r>
            <a:r>
              <a:rPr lang="en-US" altLang="en-US" sz="2400" dirty="0" smtClean="0">
                <a:latin typeface="Times New Roman" pitchFamily="18" charset="0"/>
              </a:rPr>
              <a:t> </a:t>
            </a:r>
            <a:r>
              <a:rPr lang="en-US" altLang="en-US" sz="2400" dirty="0" err="1" smtClean="0">
                <a:latin typeface="Times New Roman" pitchFamily="18" charset="0"/>
              </a:rPr>
              <a:t>hội</a:t>
            </a:r>
            <a:r>
              <a:rPr lang="en-US" altLang="en-US" sz="2400" dirty="0" smtClean="0">
                <a:latin typeface="Times New Roman" pitchFamily="18" charset="0"/>
              </a:rPr>
              <a:t> </a:t>
            </a:r>
            <a:r>
              <a:rPr lang="en-US" altLang="en-US" sz="2400" dirty="0" err="1" smtClean="0">
                <a:latin typeface="Times New Roman" pitchFamily="18" charset="0"/>
              </a:rPr>
              <a:t>trên</a:t>
            </a:r>
            <a:r>
              <a:rPr lang="en-US" altLang="en-US" sz="2400" dirty="0" smtClean="0">
                <a:latin typeface="Times New Roman" pitchFamily="18" charset="0"/>
              </a:rPr>
              <a:t> </a:t>
            </a:r>
            <a:r>
              <a:rPr lang="en-US" altLang="en-US" sz="2400" dirty="0" err="1" smtClean="0">
                <a:latin typeface="Times New Roman" pitchFamily="18" charset="0"/>
              </a:rPr>
              <a:t>thì</a:t>
            </a:r>
            <a:r>
              <a:rPr lang="en-US" altLang="en-US" sz="2400" dirty="0" smtClean="0">
                <a:latin typeface="Times New Roman" pitchFamily="18" charset="0"/>
              </a:rPr>
              <a:t> </a:t>
            </a:r>
            <a:r>
              <a:rPr lang="en-US" altLang="en-US" sz="2400" dirty="0" err="1" smtClean="0">
                <a:latin typeface="Times New Roman" pitchFamily="18" charset="0"/>
              </a:rPr>
              <a:t>hội</a:t>
            </a:r>
            <a:r>
              <a:rPr lang="en-US" altLang="en-US" sz="2400" dirty="0" smtClean="0">
                <a:latin typeface="Times New Roman" pitchFamily="18" charset="0"/>
              </a:rPr>
              <a:t> </a:t>
            </a:r>
            <a:r>
              <a:rPr lang="en-US" altLang="en-US" sz="2400" dirty="0" err="1" smtClean="0">
                <a:latin typeface="Times New Roman" pitchFamily="18" charset="0"/>
              </a:rPr>
              <a:t>Gióng</a:t>
            </a:r>
            <a:r>
              <a:rPr lang="en-US" altLang="en-US" sz="2400" dirty="0" smtClean="0">
                <a:latin typeface="Times New Roman" pitchFamily="18" charset="0"/>
              </a:rPr>
              <a:t> ở </a:t>
            </a:r>
            <a:r>
              <a:rPr lang="en-US" altLang="en-US" sz="2400" dirty="0" err="1" smtClean="0">
                <a:latin typeface="Times New Roman" pitchFamily="18" charset="0"/>
              </a:rPr>
              <a:t>Phù</a:t>
            </a:r>
            <a:r>
              <a:rPr lang="en-US" altLang="en-US" sz="2400" dirty="0" smtClean="0">
                <a:latin typeface="Times New Roman" pitchFamily="18" charset="0"/>
              </a:rPr>
              <a:t> </a:t>
            </a:r>
            <a:r>
              <a:rPr lang="en-US" altLang="en-US" sz="2400" dirty="0" err="1" smtClean="0">
                <a:latin typeface="Times New Roman" pitchFamily="18" charset="0"/>
              </a:rPr>
              <a:t>Đổng</a:t>
            </a:r>
            <a:r>
              <a:rPr lang="en-US" altLang="en-US" sz="2400" dirty="0" smtClean="0">
                <a:latin typeface="Times New Roman" pitchFamily="18" charset="0"/>
              </a:rPr>
              <a:t> (Gia </a:t>
            </a:r>
            <a:r>
              <a:rPr lang="en-US" altLang="en-US" sz="2400" dirty="0" err="1" smtClean="0">
                <a:latin typeface="Times New Roman" pitchFamily="18" charset="0"/>
              </a:rPr>
              <a:t>Lâm</a:t>
            </a:r>
            <a:r>
              <a:rPr lang="en-US" altLang="en-US" sz="2400" dirty="0" smtClean="0">
                <a:latin typeface="Times New Roman" pitchFamily="18" charset="0"/>
              </a:rPr>
              <a:t>, </a:t>
            </a:r>
            <a:r>
              <a:rPr lang="en-US" altLang="en-US" sz="2400" dirty="0" err="1" smtClean="0">
                <a:latin typeface="Times New Roman" pitchFamily="18" charset="0"/>
              </a:rPr>
              <a:t>Hà</a:t>
            </a:r>
            <a:r>
              <a:rPr lang="en-US" altLang="en-US" sz="2400" dirty="0" smtClean="0">
                <a:latin typeface="Times New Roman" pitchFamily="18" charset="0"/>
              </a:rPr>
              <a:t> </a:t>
            </a:r>
            <a:r>
              <a:rPr lang="en-US" altLang="en-US" sz="2400" dirty="0" err="1" smtClean="0">
                <a:latin typeface="Times New Roman" pitchFamily="18" charset="0"/>
              </a:rPr>
              <a:t>Nội</a:t>
            </a:r>
            <a:r>
              <a:rPr lang="en-US" altLang="en-US" sz="2400" dirty="0" smtClean="0">
                <a:latin typeface="Times New Roman" pitchFamily="18" charset="0"/>
              </a:rPr>
              <a:t>) </a:t>
            </a:r>
            <a:r>
              <a:rPr lang="en-US" altLang="en-US" sz="2400" dirty="0" err="1" smtClean="0">
                <a:latin typeface="Times New Roman" pitchFamily="18" charset="0"/>
              </a:rPr>
              <a:t>có</a:t>
            </a:r>
            <a:r>
              <a:rPr lang="en-US" altLang="en-US" sz="2400" dirty="0" smtClean="0">
                <a:latin typeface="Times New Roman" pitchFamily="18" charset="0"/>
              </a:rPr>
              <a:t> </a:t>
            </a:r>
            <a:r>
              <a:rPr lang="en-US" altLang="en-US" sz="2400" dirty="0" err="1" smtClean="0">
                <a:latin typeface="Times New Roman" pitchFamily="18" charset="0"/>
              </a:rPr>
              <a:t>quy</a:t>
            </a:r>
            <a:r>
              <a:rPr lang="en-US" altLang="en-US" sz="2400" dirty="0" smtClean="0">
                <a:latin typeface="Times New Roman" pitchFamily="18" charset="0"/>
              </a:rPr>
              <a:t> </a:t>
            </a:r>
            <a:r>
              <a:rPr lang="en-US" altLang="en-US" sz="2400" dirty="0" err="1" smtClean="0">
                <a:latin typeface="Times New Roman" pitchFamily="18" charset="0"/>
              </a:rPr>
              <a:t>mô</a:t>
            </a:r>
            <a:r>
              <a:rPr lang="en-US" altLang="en-US" sz="2400" dirty="0" smtClean="0">
                <a:latin typeface="Times New Roman" pitchFamily="18" charset="0"/>
              </a:rPr>
              <a:t>, </a:t>
            </a:r>
            <a:r>
              <a:rPr lang="en-US" altLang="en-US" sz="2400" dirty="0" err="1" smtClean="0">
                <a:latin typeface="Times New Roman" pitchFamily="18" charset="0"/>
              </a:rPr>
              <a:t>tổ</a:t>
            </a:r>
            <a:r>
              <a:rPr lang="en-US" altLang="en-US" sz="2400" dirty="0" smtClean="0">
                <a:latin typeface="Times New Roman" pitchFamily="18" charset="0"/>
              </a:rPr>
              <a:t> </a:t>
            </a:r>
            <a:r>
              <a:rPr lang="en-US" altLang="en-US" sz="2400" dirty="0" err="1" smtClean="0">
                <a:latin typeface="Times New Roman" pitchFamily="18" charset="0"/>
              </a:rPr>
              <a:t>chức</a:t>
            </a:r>
            <a:r>
              <a:rPr lang="en-US" altLang="en-US" sz="2400" dirty="0" smtClean="0">
                <a:latin typeface="Times New Roman" pitchFamily="18" charset="0"/>
              </a:rPr>
              <a:t> </a:t>
            </a:r>
            <a:r>
              <a:rPr lang="en-US" altLang="en-US" sz="2400" dirty="0" err="1" smtClean="0">
                <a:latin typeface="Times New Roman" pitchFamily="18" charset="0"/>
              </a:rPr>
              <a:t>chặt</a:t>
            </a:r>
            <a:r>
              <a:rPr lang="en-US" altLang="en-US" sz="2400" dirty="0" smtClean="0">
                <a:latin typeface="Times New Roman" pitchFamily="18" charset="0"/>
              </a:rPr>
              <a:t> </a:t>
            </a:r>
            <a:r>
              <a:rPr lang="en-US" altLang="en-US" sz="2400" dirty="0" err="1" smtClean="0">
                <a:latin typeface="Times New Roman" pitchFamily="18" charset="0"/>
              </a:rPr>
              <a:t>chẽ</a:t>
            </a:r>
            <a:r>
              <a:rPr lang="en-US" altLang="en-US" sz="2400" dirty="0" smtClean="0">
                <a:latin typeface="Times New Roman" pitchFamily="18" charset="0"/>
              </a:rPr>
              <a:t> </a:t>
            </a:r>
            <a:r>
              <a:rPr lang="en-US" altLang="en-US" sz="2400" dirty="0" err="1" smtClean="0">
                <a:latin typeface="Times New Roman" pitchFamily="18" charset="0"/>
              </a:rPr>
              <a:t>và</a:t>
            </a:r>
            <a:r>
              <a:rPr lang="en-US" altLang="en-US" sz="2400" dirty="0" smtClean="0">
                <a:latin typeface="Times New Roman" pitchFamily="18" charset="0"/>
              </a:rPr>
              <a:t> </a:t>
            </a:r>
            <a:r>
              <a:rPr lang="en-US" altLang="en-US" sz="2400" dirty="0" err="1" smtClean="0">
                <a:latin typeface="Times New Roman" pitchFamily="18" charset="0"/>
              </a:rPr>
              <a:t>công</a:t>
            </a:r>
            <a:r>
              <a:rPr lang="en-US" altLang="en-US" sz="2400" dirty="0" smtClean="0">
                <a:latin typeface="Times New Roman" pitchFamily="18" charset="0"/>
              </a:rPr>
              <a:t> </a:t>
            </a:r>
            <a:r>
              <a:rPr lang="en-US" altLang="en-US" sz="2400" dirty="0" err="1" smtClean="0">
                <a:latin typeface="Times New Roman" pitchFamily="18" charset="0"/>
              </a:rPr>
              <a:t>phu</a:t>
            </a:r>
            <a:r>
              <a:rPr lang="en-US" altLang="en-US" sz="2400" dirty="0" smtClean="0">
                <a:latin typeface="Times New Roman" pitchFamily="18" charset="0"/>
              </a:rPr>
              <a:t> </a:t>
            </a:r>
            <a:r>
              <a:rPr lang="en-US" altLang="en-US" sz="2400" dirty="0" err="1" smtClean="0">
                <a:latin typeface="Times New Roman" pitchFamily="18" charset="0"/>
              </a:rPr>
              <a:t>nhất</a:t>
            </a:r>
            <a:r>
              <a:rPr lang="en-US" altLang="en-US" sz="2400" dirty="0" smtClean="0">
                <a:latin typeface="Times New Roman" pitchFamily="18" charset="0"/>
              </a:rPr>
              <a:t>. </a:t>
            </a:r>
          </a:p>
        </p:txBody>
      </p:sp>
      <p:pic>
        <p:nvPicPr>
          <p:cNvPr id="4108" name="Picture 12" descr="xq2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624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57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500" fill="hold"/>
                                        <p:tgtEl>
                                          <p:spTgt spid="4106"/>
                                        </p:tgtEl>
                                        <p:attrNameLst>
                                          <p:attrName>ppt_w</p:attrName>
                                        </p:attrNameLst>
                                      </p:cBhvr>
                                      <p:tavLst>
                                        <p:tav tm="0">
                                          <p:val>
                                            <p:strVal val="#ppt_w*0.05"/>
                                          </p:val>
                                        </p:tav>
                                        <p:tav tm="100000">
                                          <p:val>
                                            <p:strVal val="#ppt_w"/>
                                          </p:val>
                                        </p:tav>
                                      </p:tavLst>
                                    </p:anim>
                                    <p:anim calcmode="lin" valueType="num">
                                      <p:cBhvr>
                                        <p:cTn id="8" dur="500" fill="hold"/>
                                        <p:tgtEl>
                                          <p:spTgt spid="4106"/>
                                        </p:tgtEl>
                                        <p:attrNameLst>
                                          <p:attrName>ppt_h</p:attrName>
                                        </p:attrNameLst>
                                      </p:cBhvr>
                                      <p:tavLst>
                                        <p:tav tm="0">
                                          <p:val>
                                            <p:strVal val="#ppt_h"/>
                                          </p:val>
                                        </p:tav>
                                        <p:tav tm="100000">
                                          <p:val>
                                            <p:strVal val="#ppt_h"/>
                                          </p:val>
                                        </p:tav>
                                      </p:tavLst>
                                    </p:anim>
                                    <p:anim calcmode="lin" valueType="num">
                                      <p:cBhvr>
                                        <p:cTn id="9" dur="500" fill="hold"/>
                                        <p:tgtEl>
                                          <p:spTgt spid="4106"/>
                                        </p:tgtEl>
                                        <p:attrNameLst>
                                          <p:attrName>ppt_x</p:attrName>
                                        </p:attrNameLst>
                                      </p:cBhvr>
                                      <p:tavLst>
                                        <p:tav tm="0">
                                          <p:val>
                                            <p:strVal val="#ppt_x-.2"/>
                                          </p:val>
                                        </p:tav>
                                        <p:tav tm="100000">
                                          <p:val>
                                            <p:strVal val="#ppt_x"/>
                                          </p:val>
                                        </p:tav>
                                      </p:tavLst>
                                    </p:anim>
                                    <p:anim calcmode="lin" valueType="num">
                                      <p:cBhvr>
                                        <p:cTn id="10" dur="500" fill="hold"/>
                                        <p:tgtEl>
                                          <p:spTgt spid="4106"/>
                                        </p:tgtEl>
                                        <p:attrNameLst>
                                          <p:attrName>ppt_y</p:attrName>
                                        </p:attrNameLst>
                                      </p:cBhvr>
                                      <p:tavLst>
                                        <p:tav tm="0">
                                          <p:val>
                                            <p:strVal val="#ppt_y"/>
                                          </p:val>
                                        </p:tav>
                                        <p:tav tm="100000">
                                          <p:val>
                                            <p:strVal val="#ppt_y"/>
                                          </p:val>
                                        </p:tav>
                                      </p:tavLst>
                                    </p:anim>
                                    <p:animEffect transition="in" filter="fade">
                                      <p:cBhvr>
                                        <p:cTn id="11" dur="500"/>
                                        <p:tgtEl>
                                          <p:spTgt spid="4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107">
                                            <p:txEl>
                                              <p:pRg st="0" end="0"/>
                                            </p:txEl>
                                          </p:spTgt>
                                        </p:tgtEl>
                                        <p:attrNameLst>
                                          <p:attrName>style.visibility</p:attrName>
                                        </p:attrNameLst>
                                      </p:cBhvr>
                                      <p:to>
                                        <p:strVal val="visible"/>
                                      </p:to>
                                    </p:set>
                                    <p:anim calcmode="lin" valueType="num">
                                      <p:cBhvr>
                                        <p:cTn id="16" dur="500" fill="hold"/>
                                        <p:tgtEl>
                                          <p:spTgt spid="410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10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10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10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1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108"/>
                                        </p:tgtEl>
                                        <p:attrNameLst>
                                          <p:attrName>style.visibility</p:attrName>
                                        </p:attrNameLst>
                                      </p:cBhvr>
                                      <p:to>
                                        <p:strVal val="visible"/>
                                      </p:to>
                                    </p:set>
                                    <p:anim calcmode="lin" valueType="num">
                                      <p:cBhvr>
                                        <p:cTn id="25" dur="500" fill="hold"/>
                                        <p:tgtEl>
                                          <p:spTgt spid="4108"/>
                                        </p:tgtEl>
                                        <p:attrNameLst>
                                          <p:attrName>ppt_w</p:attrName>
                                        </p:attrNameLst>
                                      </p:cBhvr>
                                      <p:tavLst>
                                        <p:tav tm="0">
                                          <p:val>
                                            <p:strVal val="#ppt_w*0.05"/>
                                          </p:val>
                                        </p:tav>
                                        <p:tav tm="100000">
                                          <p:val>
                                            <p:strVal val="#ppt_w"/>
                                          </p:val>
                                        </p:tav>
                                      </p:tavLst>
                                    </p:anim>
                                    <p:anim calcmode="lin" valueType="num">
                                      <p:cBhvr>
                                        <p:cTn id="26" dur="500" fill="hold"/>
                                        <p:tgtEl>
                                          <p:spTgt spid="4108"/>
                                        </p:tgtEl>
                                        <p:attrNameLst>
                                          <p:attrName>ppt_h</p:attrName>
                                        </p:attrNameLst>
                                      </p:cBhvr>
                                      <p:tavLst>
                                        <p:tav tm="0">
                                          <p:val>
                                            <p:strVal val="#ppt_h"/>
                                          </p:val>
                                        </p:tav>
                                        <p:tav tm="100000">
                                          <p:val>
                                            <p:strVal val="#ppt_h"/>
                                          </p:val>
                                        </p:tav>
                                      </p:tavLst>
                                    </p:anim>
                                    <p:anim calcmode="lin" valueType="num">
                                      <p:cBhvr>
                                        <p:cTn id="27" dur="500" fill="hold"/>
                                        <p:tgtEl>
                                          <p:spTgt spid="4108"/>
                                        </p:tgtEl>
                                        <p:attrNameLst>
                                          <p:attrName>ppt_x</p:attrName>
                                        </p:attrNameLst>
                                      </p:cBhvr>
                                      <p:tavLst>
                                        <p:tav tm="0">
                                          <p:val>
                                            <p:strVal val="#ppt_x-.2"/>
                                          </p:val>
                                        </p:tav>
                                        <p:tav tm="100000">
                                          <p:val>
                                            <p:strVal val="#ppt_x"/>
                                          </p:val>
                                        </p:tav>
                                      </p:tavLst>
                                    </p:anim>
                                    <p:anim calcmode="lin" valueType="num">
                                      <p:cBhvr>
                                        <p:cTn id="28" dur="500" fill="hold"/>
                                        <p:tgtEl>
                                          <p:spTgt spid="4108"/>
                                        </p:tgtEl>
                                        <p:attrNameLst>
                                          <p:attrName>ppt_y</p:attrName>
                                        </p:attrNameLst>
                                      </p:cBhvr>
                                      <p:tavLst>
                                        <p:tav tm="0">
                                          <p:val>
                                            <p:strVal val="#ppt_y"/>
                                          </p:val>
                                        </p:tav>
                                        <p:tav tm="100000">
                                          <p:val>
                                            <p:strVal val="#ppt_y"/>
                                          </p:val>
                                        </p:tav>
                                      </p:tavLst>
                                    </p:anim>
                                    <p:animEffect transition="in" filter="fade">
                                      <p:cBhvr>
                                        <p:cTn id="29"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endParaRPr lang="en-US" altLang="en-US" smtClean="0"/>
          </a:p>
        </p:txBody>
      </p:sp>
      <p:pic>
        <p:nvPicPr>
          <p:cNvPr id="4" name="Hội+Gióng+Phù+Đổng_+Vui+hội,+sôi+trận+_+VTC10.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6200" y="0"/>
            <a:ext cx="9067800" cy="6781800"/>
          </a:xfrm>
        </p:spPr>
      </p:pic>
    </p:spTree>
    <p:extLst>
      <p:ext uri="{BB962C8B-B14F-4D97-AF65-F5344CB8AC3E}">
        <p14:creationId xmlns:p14="http://schemas.microsoft.com/office/powerpoint/2010/main" val="2749256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Rectangle 8"/>
          <p:cNvSpPr>
            <a:spLocks noGrp="1" noChangeArrowheads="1"/>
          </p:cNvSpPr>
          <p:nvPr>
            <p:ph idx="1"/>
          </p:nvPr>
        </p:nvSpPr>
        <p:spPr>
          <a:xfrm>
            <a:off x="0" y="228600"/>
            <a:ext cx="8686800" cy="6400800"/>
          </a:xfrm>
        </p:spPr>
        <p:txBody>
          <a:bodyPr/>
          <a:lstStyle/>
          <a:p>
            <a:pPr marL="0" indent="0" eaLnBrk="1" hangingPunct="1">
              <a:buFontTx/>
              <a:buNone/>
            </a:pPr>
            <a:r>
              <a:rPr lang="en-US" altLang="en-US" sz="2400" i="1" u="sng" smtClean="0">
                <a:latin typeface="Times New Roman" pitchFamily="18" charset="0"/>
              </a:rPr>
              <a:t>Thời gian</a:t>
            </a:r>
            <a:r>
              <a:rPr lang="en-US" altLang="en-US" sz="2400" smtClean="0">
                <a:latin typeface="Times New Roman" pitchFamily="18" charset="0"/>
              </a:rPr>
              <a:t>: diễn ra chính thức trong 3 ngày (từ mùng 7 - 9/4 âm lịch). </a:t>
            </a:r>
          </a:p>
          <a:p>
            <a:pPr marL="0" indent="0" eaLnBrk="1" hangingPunct="1">
              <a:buFontTx/>
              <a:buNone/>
            </a:pPr>
            <a:r>
              <a:rPr lang="en-US" altLang="en-US" sz="2400" i="1" u="sng" smtClean="0">
                <a:latin typeface="Times New Roman" pitchFamily="18" charset="0"/>
              </a:rPr>
              <a:t>Nghi lễ:</a:t>
            </a:r>
            <a:r>
              <a:rPr lang="en-US" altLang="en-US" sz="2400" smtClean="0">
                <a:latin typeface="Times New Roman" pitchFamily="18" charset="0"/>
              </a:rPr>
              <a:t> Trong 3 ngày diễn ra hội Gióng, vào các buổi sáng sớm, bao giờ cũng phải tiến hành nghi thức tế Thánh trước khi triển khai thực hành các hình thức khác của diễn xướng hội.  Mùng 9 là ngày lễ chính - ngày hội trận. Đây là thời điểm trọng tâm và náo nhiệt nhất của toàn bộ diễn trình hội Gióng. Sau lễ tế Thánh là lúc dân chúng và du khách vào dâng hương  tại đền Thượng</a:t>
            </a:r>
            <a:r>
              <a:rPr lang="en-US" altLang="en-US" smtClean="0"/>
              <a:t>. </a:t>
            </a:r>
          </a:p>
        </p:txBody>
      </p:sp>
      <p:pic>
        <p:nvPicPr>
          <p:cNvPr id="440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67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974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edge">
                                      <p:cBhvr>
                                        <p:cTn id="7" dur="20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4040">
                                            <p:txEl>
                                              <p:pRg st="0" end="0"/>
                                            </p:txEl>
                                          </p:spTgt>
                                        </p:tgtEl>
                                        <p:attrNameLst>
                                          <p:attrName>style.visibility</p:attrName>
                                        </p:attrNameLst>
                                      </p:cBhvr>
                                      <p:to>
                                        <p:strVal val="visible"/>
                                      </p:to>
                                    </p:set>
                                    <p:anim calcmode="lin" valueType="num">
                                      <p:cBhvr>
                                        <p:cTn id="12" dur="500" fill="hold"/>
                                        <p:tgtEl>
                                          <p:spTgt spid="4404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404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44040">
                                            <p:txEl>
                                              <p:pRg st="1" end="1"/>
                                            </p:txEl>
                                          </p:spTgt>
                                        </p:tgtEl>
                                        <p:attrNameLst>
                                          <p:attrName>style.visibility</p:attrName>
                                        </p:attrNameLst>
                                      </p:cBhvr>
                                      <p:to>
                                        <p:strVal val="visible"/>
                                      </p:to>
                                    </p:set>
                                    <p:anim calcmode="lin" valueType="num">
                                      <p:cBhvr>
                                        <p:cTn id="18" dur="500" fill="hold"/>
                                        <p:tgtEl>
                                          <p:spTgt spid="4404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404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nodeType="clickEffect">
                                  <p:stCondLst>
                                    <p:cond delay="0"/>
                                  </p:stCondLst>
                                  <p:childTnLst>
                                    <p:set>
                                      <p:cBhvr>
                                        <p:cTn id="23" dur="1" fill="hold">
                                          <p:stCondLst>
                                            <p:cond delay="0"/>
                                          </p:stCondLst>
                                        </p:cTn>
                                        <p:tgtEl>
                                          <p:spTgt spid="44041"/>
                                        </p:tgtEl>
                                        <p:attrNameLst>
                                          <p:attrName>style.visibility</p:attrName>
                                        </p:attrNameLst>
                                      </p:cBhvr>
                                      <p:to>
                                        <p:strVal val="visible"/>
                                      </p:to>
                                    </p:set>
                                    <p:animEffect transition="in" filter="fade">
                                      <p:cBhvr>
                                        <p:cTn id="24" dur="1000"/>
                                        <p:tgtEl>
                                          <p:spTgt spid="44041"/>
                                        </p:tgtEl>
                                      </p:cBhvr>
                                    </p:animEffect>
                                    <p:anim calcmode="lin" valueType="num">
                                      <p:cBhvr>
                                        <p:cTn id="25" dur="1000" fill="hold"/>
                                        <p:tgtEl>
                                          <p:spTgt spid="44041"/>
                                        </p:tgtEl>
                                        <p:attrNameLst>
                                          <p:attrName>ppt_x</p:attrName>
                                        </p:attrNameLst>
                                      </p:cBhvr>
                                      <p:tavLst>
                                        <p:tav tm="0">
                                          <p:val>
                                            <p:strVal val="#ppt_x"/>
                                          </p:val>
                                        </p:tav>
                                        <p:tav tm="100000">
                                          <p:val>
                                            <p:strVal val="#ppt_x"/>
                                          </p:val>
                                        </p:tav>
                                      </p:tavLst>
                                    </p:anim>
                                    <p:anim calcmode="lin" valueType="num">
                                      <p:cBhvr>
                                        <p:cTn id="26" dur="900" decel="100000" fill="hold"/>
                                        <p:tgtEl>
                                          <p:spTgt spid="4404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40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6"/>
          <p:cNvSpPr>
            <a:spLocks noGrp="1" noChangeArrowheads="1"/>
          </p:cNvSpPr>
          <p:nvPr>
            <p:ph idx="1"/>
          </p:nvPr>
        </p:nvSpPr>
        <p:spPr>
          <a:xfrm>
            <a:off x="0" y="0"/>
            <a:ext cx="9067800" cy="6553200"/>
          </a:xfrm>
        </p:spPr>
        <p:txBody>
          <a:bodyPr rtlCol="0">
            <a:normAutofit lnSpcReduction="10000"/>
          </a:bodyPr>
          <a:lstStyle/>
          <a:p>
            <a:pPr algn="just" eaLnBrk="1" fontAlgn="auto" hangingPunct="1">
              <a:lnSpc>
                <a:spcPct val="90000"/>
              </a:lnSpc>
              <a:spcAft>
                <a:spcPts val="0"/>
              </a:spcAft>
              <a:buFontTx/>
              <a:buNone/>
              <a:defRPr/>
            </a:pPr>
            <a:r>
              <a:rPr lang="en-US" altLang="en-US" sz="2800" smtClean="0"/>
              <a:t>   </a:t>
            </a:r>
            <a:r>
              <a:rPr lang="en-US" altLang="en-US" sz="2400" b="1" smtClean="0">
                <a:solidFill>
                  <a:schemeClr val="bg1"/>
                </a:solidFill>
                <a:latin typeface="Times New Roman" pitchFamily="18" charset="0"/>
              </a:rPr>
              <a:t>Trong ngày hội trận diễn ra các trận đánh như: trận đánh cờ ở Đống Đàm hay trận đánh cờ ở Soi Bia. Hàng trăm người từ các chú Tiểu Cổ tuổi dưới 11 tới 28 cô tướng đóng vai tướng giặc Ân tuổi không quá 13, đội quân Phù Giá (72 người - đội quân cận vệ hay ngự lâm), các phường Áo Đỏ (100 em thiếu nhi tuổi từ 11-15), Áo Đen (48 người thanh niên tuổi 18-25), phường  Ải Lao (đội ca múa người Lào - một cống phẩm của nước Ai Lao (Lào) được tập trung để dàn trận. </a:t>
            </a:r>
          </a:p>
          <a:p>
            <a:pPr eaLnBrk="1" fontAlgn="auto" hangingPunct="1">
              <a:lnSpc>
                <a:spcPct val="90000"/>
              </a:lnSpc>
              <a:spcAft>
                <a:spcPts val="0"/>
              </a:spcAft>
              <a:buFontTx/>
              <a:buNone/>
              <a:defRPr/>
            </a:pPr>
            <a:r>
              <a:rPr lang="en-US" altLang="en-US" sz="2400" smtClean="0">
                <a:solidFill>
                  <a:schemeClr val="bg1"/>
                </a:solidFill>
                <a:latin typeface="Times New Roman" pitchFamily="18" charset="0"/>
              </a:rPr>
              <a:t>                                                          </a:t>
            </a:r>
          </a:p>
          <a:p>
            <a:pPr eaLnBrk="1" fontAlgn="auto" hangingPunct="1">
              <a:lnSpc>
                <a:spcPct val="90000"/>
              </a:lnSpc>
              <a:spcAft>
                <a:spcPts val="0"/>
              </a:spcAft>
              <a:buFontTx/>
              <a:buNone/>
              <a:defRPr/>
            </a:pPr>
            <a:r>
              <a:rPr lang="en-US" altLang="en-US" sz="2000" smtClean="0">
                <a:solidFill>
                  <a:schemeClr val="bg1"/>
                </a:solidFill>
                <a:latin typeface="Times New Roman" pitchFamily="18" charset="0"/>
              </a:rPr>
              <a:t>  </a:t>
            </a:r>
          </a:p>
          <a:p>
            <a:pPr eaLnBrk="1" fontAlgn="auto" hangingPunct="1">
              <a:lnSpc>
                <a:spcPct val="90000"/>
              </a:lnSpc>
              <a:spcAft>
                <a:spcPts val="0"/>
              </a:spcAft>
              <a:buFontTx/>
              <a:buNone/>
              <a:defRPr/>
            </a:pPr>
            <a:endParaRPr lang="en-US" altLang="en-US" sz="2000" smtClean="0">
              <a:solidFill>
                <a:schemeClr val="bg1"/>
              </a:solidFill>
              <a:latin typeface="Times New Roman" pitchFamily="18" charset="0"/>
            </a:endParaRPr>
          </a:p>
          <a:p>
            <a:pPr eaLnBrk="1" fontAlgn="auto" hangingPunct="1">
              <a:lnSpc>
                <a:spcPct val="90000"/>
              </a:lnSpc>
              <a:spcAft>
                <a:spcPts val="0"/>
              </a:spcAft>
              <a:buFontTx/>
              <a:buNone/>
              <a:defRPr/>
            </a:pPr>
            <a:endParaRPr lang="en-US" altLang="en-US" sz="2000" smtClean="0">
              <a:solidFill>
                <a:schemeClr val="bg1"/>
              </a:solidFill>
              <a:latin typeface="Times New Roman" pitchFamily="18" charset="0"/>
            </a:endParaRPr>
          </a:p>
          <a:p>
            <a:pPr eaLnBrk="1" fontAlgn="auto" hangingPunct="1">
              <a:lnSpc>
                <a:spcPct val="90000"/>
              </a:lnSpc>
              <a:spcAft>
                <a:spcPts val="0"/>
              </a:spcAft>
              <a:buFontTx/>
              <a:buNone/>
              <a:defRPr/>
            </a:pPr>
            <a:endParaRPr lang="en-US" altLang="en-US" sz="2000" smtClean="0">
              <a:solidFill>
                <a:schemeClr val="bg1"/>
              </a:solidFill>
              <a:latin typeface="Times New Roman" pitchFamily="18" charset="0"/>
            </a:endParaRPr>
          </a:p>
          <a:p>
            <a:pPr eaLnBrk="1" fontAlgn="auto" hangingPunct="1">
              <a:lnSpc>
                <a:spcPct val="90000"/>
              </a:lnSpc>
              <a:spcAft>
                <a:spcPts val="0"/>
              </a:spcAft>
              <a:buFontTx/>
              <a:buNone/>
              <a:defRPr/>
            </a:pPr>
            <a:endParaRPr lang="en-US" altLang="en-US" sz="2000" smtClean="0">
              <a:solidFill>
                <a:schemeClr val="bg1"/>
              </a:solidFill>
              <a:latin typeface="Times New Roman" pitchFamily="18" charset="0"/>
            </a:endParaRPr>
          </a:p>
          <a:p>
            <a:pPr eaLnBrk="1" fontAlgn="auto" hangingPunct="1">
              <a:lnSpc>
                <a:spcPct val="90000"/>
              </a:lnSpc>
              <a:spcAft>
                <a:spcPts val="0"/>
              </a:spcAft>
              <a:buFontTx/>
              <a:buNone/>
              <a:defRPr/>
            </a:pPr>
            <a:endParaRPr lang="en-US" altLang="en-US" sz="2000" smtClean="0">
              <a:solidFill>
                <a:schemeClr val="bg1"/>
              </a:solidFill>
              <a:latin typeface="Times New Roman" pitchFamily="18" charset="0"/>
            </a:endParaRPr>
          </a:p>
          <a:p>
            <a:pPr eaLnBrk="1" fontAlgn="auto" hangingPunct="1">
              <a:lnSpc>
                <a:spcPct val="90000"/>
              </a:lnSpc>
              <a:spcAft>
                <a:spcPts val="0"/>
              </a:spcAft>
              <a:buFontTx/>
              <a:buNone/>
              <a:defRPr/>
            </a:pPr>
            <a:endParaRPr lang="en-US" altLang="en-US" sz="2400" smtClean="0">
              <a:latin typeface="Times New Roman" pitchFamily="18" charset="0"/>
            </a:endParaRPr>
          </a:p>
          <a:p>
            <a:pPr eaLnBrk="1" fontAlgn="auto" hangingPunct="1">
              <a:lnSpc>
                <a:spcPct val="90000"/>
              </a:lnSpc>
              <a:spcAft>
                <a:spcPts val="0"/>
              </a:spcAft>
              <a:buFontTx/>
              <a:buNone/>
              <a:defRPr/>
            </a:pPr>
            <a:endParaRPr lang="en-US" altLang="en-US" sz="2400" smtClean="0">
              <a:latin typeface="Times New Roman" pitchFamily="18" charset="0"/>
            </a:endParaRPr>
          </a:p>
          <a:p>
            <a:pPr algn="ctr" eaLnBrk="1" fontAlgn="auto" hangingPunct="1">
              <a:lnSpc>
                <a:spcPct val="90000"/>
              </a:lnSpc>
              <a:spcAft>
                <a:spcPts val="0"/>
              </a:spcAft>
              <a:buFontTx/>
              <a:buNone/>
              <a:defRPr/>
            </a:pPr>
            <a:r>
              <a:rPr lang="en-US" altLang="en-US" sz="2400" smtClean="0">
                <a:solidFill>
                  <a:schemeClr val="bg1"/>
                </a:solidFill>
                <a:latin typeface="Times New Roman" pitchFamily="18" charset="0"/>
              </a:rPr>
              <a:t> Kéo xe long mã - tượng trưng cho Thánh Gióng lên đường ra trận </a:t>
            </a:r>
            <a:r>
              <a:rPr lang="en-US" altLang="en-US" sz="2400" smtClean="0">
                <a:latin typeface="Times New Roman" pitchFamily="18" charset="0"/>
              </a:rPr>
              <a:t>	</a:t>
            </a:r>
            <a:endParaRPr lang="en-US" altLang="en-US" sz="2000" smtClean="0">
              <a:latin typeface="Times New Roman" pitchFamily="18" charset="0"/>
            </a:endParaRPr>
          </a:p>
          <a:p>
            <a:pPr eaLnBrk="1" fontAlgn="auto" hangingPunct="1">
              <a:lnSpc>
                <a:spcPct val="90000"/>
              </a:lnSpc>
              <a:spcAft>
                <a:spcPts val="0"/>
              </a:spcAft>
              <a:buFontTx/>
              <a:buNone/>
              <a:defRPr/>
            </a:pPr>
            <a:r>
              <a:rPr lang="en-US" altLang="en-US" sz="2000" smtClean="0">
                <a:latin typeface="Times New Roman" pitchFamily="18" charset="0"/>
              </a:rPr>
              <a:t>    </a:t>
            </a:r>
          </a:p>
        </p:txBody>
      </p:sp>
      <p:pic>
        <p:nvPicPr>
          <p:cNvPr id="45063" name="Picture 7" descr="97d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71800"/>
            <a:ext cx="72390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79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770" decel="100000"/>
                                        <p:tgtEl>
                                          <p:spTgt spid="45060"/>
                                        </p:tgtEl>
                                      </p:cBhvr>
                                    </p:animEffect>
                                    <p:animScale>
                                      <p:cBhvr>
                                        <p:cTn id="8" dur="770" decel="100000"/>
                                        <p:tgtEl>
                                          <p:spTgt spid="45060"/>
                                        </p:tgtEl>
                                      </p:cBhvr>
                                      <p:from x="10000" y="10000"/>
                                      <p:to x="200000" y="450000"/>
                                    </p:animScale>
                                    <p:animScale>
                                      <p:cBhvr>
                                        <p:cTn id="9" dur="1230" accel="100000" fill="hold">
                                          <p:stCondLst>
                                            <p:cond delay="770"/>
                                          </p:stCondLst>
                                        </p:cTn>
                                        <p:tgtEl>
                                          <p:spTgt spid="45060"/>
                                        </p:tgtEl>
                                      </p:cBhvr>
                                      <p:from x="200000" y="450000"/>
                                      <p:to x="100000" y="100000"/>
                                    </p:animScale>
                                    <p:set>
                                      <p:cBhvr>
                                        <p:cTn id="10" dur="770" fill="hold"/>
                                        <p:tgtEl>
                                          <p:spTgt spid="45060"/>
                                        </p:tgtEl>
                                        <p:attrNameLst>
                                          <p:attrName>ppt_x</p:attrName>
                                        </p:attrNameLst>
                                      </p:cBhvr>
                                      <p:to>
                                        <p:strVal val="(0.5)"/>
                                      </p:to>
                                    </p:set>
                                    <p:anim from="(0.5)" to="(#ppt_x)" calcmode="lin" valueType="num">
                                      <p:cBhvr>
                                        <p:cTn id="11" dur="1230" accel="100000" fill="hold">
                                          <p:stCondLst>
                                            <p:cond delay="770"/>
                                          </p:stCondLst>
                                        </p:cTn>
                                        <p:tgtEl>
                                          <p:spTgt spid="45060"/>
                                        </p:tgtEl>
                                        <p:attrNameLst>
                                          <p:attrName>ppt_x</p:attrName>
                                        </p:attrNameLst>
                                      </p:cBhvr>
                                    </p:anim>
                                    <p:set>
                                      <p:cBhvr>
                                        <p:cTn id="12" dur="770" fill="hold"/>
                                        <p:tgtEl>
                                          <p:spTgt spid="45060"/>
                                        </p:tgtEl>
                                        <p:attrNameLst>
                                          <p:attrName>ppt_y</p:attrName>
                                        </p:attrNameLst>
                                      </p:cBhvr>
                                      <p:to>
                                        <p:strVal val="(#ppt_y+0.4)"/>
                                      </p:to>
                                    </p:set>
                                    <p:anim from="(#ppt_y+0.4)" to="(#ppt_y)" calcmode="lin" valueType="num">
                                      <p:cBhvr>
                                        <p:cTn id="13" dur="1230" accel="100000" fill="hold">
                                          <p:stCondLst>
                                            <p:cond delay="770"/>
                                          </p:stCondLst>
                                        </p:cTn>
                                        <p:tgtEl>
                                          <p:spTgt spid="4506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nodeType="clickEffect">
                                  <p:stCondLst>
                                    <p:cond delay="0"/>
                                  </p:stCondLst>
                                  <p:childTnLst>
                                    <p:set>
                                      <p:cBhvr>
                                        <p:cTn id="17" dur="1" fill="hold">
                                          <p:stCondLst>
                                            <p:cond delay="0"/>
                                          </p:stCondLst>
                                        </p:cTn>
                                        <p:tgtEl>
                                          <p:spTgt spid="45062">
                                            <p:txEl>
                                              <p:pRg st="0" end="0"/>
                                            </p:txEl>
                                          </p:spTgt>
                                        </p:tgtEl>
                                        <p:attrNameLst>
                                          <p:attrName>style.visibility</p:attrName>
                                        </p:attrNameLst>
                                      </p:cBhvr>
                                      <p:to>
                                        <p:strVal val="visible"/>
                                      </p:to>
                                    </p:set>
                                    <p:anim calcmode="lin" valueType="num">
                                      <p:cBhvr>
                                        <p:cTn id="18" dur="500" decel="50000" fill="hold">
                                          <p:stCondLst>
                                            <p:cond delay="0"/>
                                          </p:stCondLst>
                                        </p:cTn>
                                        <p:tgtEl>
                                          <p:spTgt spid="45062">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5062">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5062">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45062">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5062">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5062">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5062">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506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45063"/>
                                        </p:tgtEl>
                                        <p:attrNameLst>
                                          <p:attrName>style.visibility</p:attrName>
                                        </p:attrNameLst>
                                      </p:cBhvr>
                                      <p:to>
                                        <p:strVal val="visible"/>
                                      </p:to>
                                    </p:set>
                                    <p:anim calcmode="lin" valueType="num">
                                      <p:cBhvr>
                                        <p:cTn id="30" dur="500" fill="hold"/>
                                        <p:tgtEl>
                                          <p:spTgt spid="45063"/>
                                        </p:tgtEl>
                                        <p:attrNameLst>
                                          <p:attrName>ppt_w</p:attrName>
                                        </p:attrNameLst>
                                      </p:cBhvr>
                                      <p:tavLst>
                                        <p:tav tm="0">
                                          <p:val>
                                            <p:fltVal val="0"/>
                                          </p:val>
                                        </p:tav>
                                        <p:tav tm="100000">
                                          <p:val>
                                            <p:strVal val="#ppt_w"/>
                                          </p:val>
                                        </p:tav>
                                      </p:tavLst>
                                    </p:anim>
                                    <p:anim calcmode="lin" valueType="num">
                                      <p:cBhvr>
                                        <p:cTn id="31" dur="500" fill="hold"/>
                                        <p:tgtEl>
                                          <p:spTgt spid="450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p:cNvSpPr>
            <a:spLocks noGrp="1" noChangeArrowheads="1"/>
          </p:cNvSpPr>
          <p:nvPr>
            <p:ph idx="1"/>
          </p:nvPr>
        </p:nvSpPr>
        <p:spPr>
          <a:xfrm>
            <a:off x="152400" y="152400"/>
            <a:ext cx="8763000" cy="6477000"/>
          </a:xfrm>
        </p:spPr>
        <p:txBody>
          <a:bodyPr rtlCol="0">
            <a:normAutofit lnSpcReduction="10000"/>
          </a:bodyPr>
          <a:lstStyle/>
          <a:p>
            <a:pPr eaLnBrk="1" fontAlgn="auto" hangingPunct="1">
              <a:lnSpc>
                <a:spcPct val="90000"/>
              </a:lnSpc>
              <a:spcAft>
                <a:spcPts val="0"/>
              </a:spcAft>
              <a:buFontTx/>
              <a:buNone/>
              <a:defRPr/>
            </a:pPr>
            <a:r>
              <a:rPr lang="en-US" altLang="en-US" sz="2000" smtClean="0">
                <a:latin typeface="Times New Roman" pitchFamily="18" charset="0"/>
              </a:rPr>
              <a:t>    </a:t>
            </a:r>
            <a:r>
              <a:rPr lang="en-US" altLang="en-US" sz="1800" smtClean="0">
                <a:solidFill>
                  <a:srgbClr val="FF0000"/>
                </a:solidFill>
                <a:latin typeface="Times New Roman" pitchFamily="18" charset="0"/>
              </a:rPr>
              <a:t>Đội Phù Giá lên đường đi đánh giặc		</a:t>
            </a:r>
            <a:r>
              <a:rPr lang="en-US" altLang="en-US" sz="2000" smtClean="0">
                <a:solidFill>
                  <a:srgbClr val="FF0000"/>
                </a:solidFill>
                <a:latin typeface="Times New Roman" pitchFamily="18" charset="0"/>
              </a:rPr>
              <a:t>Kiệu rước các cô tướng đóng vai giặc 					Ân tập kết đóng đinh tại Đống Đàm</a:t>
            </a:r>
            <a:endParaRPr lang="en-US" altLang="en-US" sz="2000" i="1" smtClean="0">
              <a:solidFill>
                <a:srgbClr val="FF0000"/>
              </a:solidFill>
              <a:latin typeface="Times New Roman" pitchFamily="18" charset="0"/>
            </a:endParaRPr>
          </a:p>
          <a:p>
            <a:pPr eaLnBrk="1" fontAlgn="auto" hangingPunct="1">
              <a:lnSpc>
                <a:spcPct val="90000"/>
              </a:lnSpc>
              <a:spcAft>
                <a:spcPts val="0"/>
              </a:spcAft>
              <a:buFontTx/>
              <a:buNone/>
              <a:defRPr/>
            </a:pPr>
            <a:r>
              <a:rPr lang="en-US" altLang="en-US" sz="2000" i="1" smtClean="0">
                <a:solidFill>
                  <a:srgbClr val="FF0000"/>
                </a:solidFill>
                <a:latin typeface="Times New Roman" pitchFamily="18" charset="0"/>
              </a:rPr>
              <a:t> </a:t>
            </a:r>
            <a:r>
              <a:rPr lang="en-US" altLang="en-US" sz="2000" smtClean="0">
                <a:solidFill>
                  <a:srgbClr val="FF0000"/>
                </a:solidFill>
                <a:latin typeface="Times New Roman" pitchFamily="18" charset="0"/>
              </a:rPr>
              <a:t>	</a:t>
            </a:r>
          </a:p>
          <a:p>
            <a:pPr eaLnBrk="1" fontAlgn="auto" hangingPunct="1">
              <a:lnSpc>
                <a:spcPct val="90000"/>
              </a:lnSpc>
              <a:spcAft>
                <a:spcPts val="0"/>
              </a:spcAft>
              <a:buFontTx/>
              <a:buNone/>
              <a:defRPr/>
            </a:pPr>
            <a:endParaRPr lang="en-US" altLang="en-US" sz="2000" smtClean="0">
              <a:solidFill>
                <a:srgbClr val="FF0000"/>
              </a:solidFill>
              <a:latin typeface="Times New Roman" pitchFamily="18" charset="0"/>
            </a:endParaRPr>
          </a:p>
          <a:p>
            <a:pPr eaLnBrk="1" fontAlgn="auto" hangingPunct="1">
              <a:lnSpc>
                <a:spcPct val="90000"/>
              </a:lnSpc>
              <a:spcAft>
                <a:spcPts val="0"/>
              </a:spcAft>
              <a:buFontTx/>
              <a:buNone/>
              <a:defRPr/>
            </a:pPr>
            <a:r>
              <a:rPr lang="en-US" altLang="en-US" sz="2000" smtClean="0">
                <a:latin typeface="Times New Roman" pitchFamily="18" charset="0"/>
              </a:rPr>
              <a:t>						</a:t>
            </a:r>
          </a:p>
          <a:p>
            <a:pPr eaLnBrk="1" fontAlgn="auto" hangingPunct="1">
              <a:lnSpc>
                <a:spcPct val="90000"/>
              </a:lnSpc>
              <a:spcAft>
                <a:spcPts val="0"/>
              </a:spcAft>
              <a:buFontTx/>
              <a:buNone/>
              <a:defRPr/>
            </a:pPr>
            <a:endParaRPr lang="en-US" altLang="en-US" sz="1800" smtClean="0">
              <a:latin typeface="Times New Roman" pitchFamily="18" charset="0"/>
            </a:endParaRPr>
          </a:p>
          <a:p>
            <a:pPr eaLnBrk="1" fontAlgn="auto" hangingPunct="1">
              <a:lnSpc>
                <a:spcPct val="90000"/>
              </a:lnSpc>
              <a:spcAft>
                <a:spcPts val="0"/>
              </a:spcAft>
              <a:buFontTx/>
              <a:buNone/>
              <a:defRPr/>
            </a:pPr>
            <a:endParaRPr lang="en-US" altLang="en-US" sz="1800" smtClean="0">
              <a:latin typeface="Times New Roman" pitchFamily="18" charset="0"/>
            </a:endParaRPr>
          </a:p>
          <a:p>
            <a:pPr eaLnBrk="1" fontAlgn="auto" hangingPunct="1">
              <a:lnSpc>
                <a:spcPct val="90000"/>
              </a:lnSpc>
              <a:spcAft>
                <a:spcPts val="0"/>
              </a:spcAft>
              <a:buFontTx/>
              <a:buNone/>
              <a:defRPr/>
            </a:pPr>
            <a:endParaRPr lang="en-US" altLang="en-US" sz="1800" smtClean="0">
              <a:latin typeface="Times New Roman" pitchFamily="18" charset="0"/>
            </a:endParaRPr>
          </a:p>
          <a:p>
            <a:pPr eaLnBrk="1" fontAlgn="auto" hangingPunct="1">
              <a:lnSpc>
                <a:spcPct val="90000"/>
              </a:lnSpc>
              <a:spcAft>
                <a:spcPts val="0"/>
              </a:spcAft>
              <a:buFontTx/>
              <a:buNone/>
              <a:defRPr/>
            </a:pPr>
            <a:endParaRPr lang="en-US" altLang="en-US" sz="1800" smtClean="0">
              <a:latin typeface="Times New Roman" pitchFamily="18" charset="0"/>
            </a:endParaRPr>
          </a:p>
          <a:p>
            <a:pPr eaLnBrk="1" fontAlgn="auto" hangingPunct="1">
              <a:lnSpc>
                <a:spcPct val="90000"/>
              </a:lnSpc>
              <a:spcAft>
                <a:spcPts val="0"/>
              </a:spcAft>
              <a:buFontTx/>
              <a:buNone/>
              <a:defRPr/>
            </a:pPr>
            <a:endParaRPr lang="en-US" altLang="en-US" sz="2000" smtClean="0">
              <a:latin typeface="Times New Roman" pitchFamily="18" charset="0"/>
            </a:endParaRPr>
          </a:p>
          <a:p>
            <a:pPr eaLnBrk="1" fontAlgn="auto" hangingPunct="1">
              <a:lnSpc>
                <a:spcPct val="90000"/>
              </a:lnSpc>
              <a:spcAft>
                <a:spcPts val="0"/>
              </a:spcAft>
              <a:buFontTx/>
              <a:buNone/>
              <a:defRPr/>
            </a:pPr>
            <a:endParaRPr lang="en-US" altLang="en-US" sz="2000" smtClean="0">
              <a:latin typeface="Times New Roman" pitchFamily="18" charset="0"/>
            </a:endParaRPr>
          </a:p>
          <a:p>
            <a:pPr eaLnBrk="1" fontAlgn="auto" hangingPunct="1">
              <a:lnSpc>
                <a:spcPct val="90000"/>
              </a:lnSpc>
              <a:spcAft>
                <a:spcPts val="0"/>
              </a:spcAft>
              <a:buFontTx/>
              <a:buNone/>
              <a:defRPr/>
            </a:pPr>
            <a:endParaRPr lang="en-US" altLang="en-US" sz="2000" smtClean="0">
              <a:latin typeface="Times New Roman" pitchFamily="18" charset="0"/>
            </a:endParaRPr>
          </a:p>
          <a:p>
            <a:pPr eaLnBrk="1" fontAlgn="auto" hangingPunct="1">
              <a:lnSpc>
                <a:spcPct val="90000"/>
              </a:lnSpc>
              <a:spcAft>
                <a:spcPts val="0"/>
              </a:spcAft>
              <a:buFontTx/>
              <a:buNone/>
              <a:defRPr/>
            </a:pPr>
            <a:endParaRPr lang="en-US" altLang="en-US" sz="2000" smtClean="0">
              <a:solidFill>
                <a:srgbClr val="FF0000"/>
              </a:solidFill>
              <a:latin typeface="Times New Roman" pitchFamily="18" charset="0"/>
            </a:endParaRPr>
          </a:p>
          <a:p>
            <a:pPr eaLnBrk="1" fontAlgn="auto" hangingPunct="1">
              <a:lnSpc>
                <a:spcPct val="90000"/>
              </a:lnSpc>
              <a:spcAft>
                <a:spcPts val="0"/>
              </a:spcAft>
              <a:buFontTx/>
              <a:buNone/>
              <a:defRPr/>
            </a:pPr>
            <a:endParaRPr lang="en-US" altLang="en-US" sz="2000" smtClean="0">
              <a:latin typeface="Times New Roman" pitchFamily="18" charset="0"/>
            </a:endParaRPr>
          </a:p>
          <a:p>
            <a:pPr eaLnBrk="1" fontAlgn="auto" hangingPunct="1">
              <a:lnSpc>
                <a:spcPct val="90000"/>
              </a:lnSpc>
              <a:spcAft>
                <a:spcPts val="0"/>
              </a:spcAft>
              <a:buFontTx/>
              <a:buNone/>
              <a:defRPr/>
            </a:pPr>
            <a:endParaRPr lang="en-US" altLang="en-US" sz="2000" smtClean="0">
              <a:latin typeface="Times New Roman" pitchFamily="18" charset="0"/>
            </a:endParaRPr>
          </a:p>
          <a:p>
            <a:pPr eaLnBrk="1" fontAlgn="auto" hangingPunct="1">
              <a:lnSpc>
                <a:spcPct val="90000"/>
              </a:lnSpc>
              <a:spcAft>
                <a:spcPts val="0"/>
              </a:spcAft>
              <a:buFontTx/>
              <a:buNone/>
              <a:defRPr/>
            </a:pPr>
            <a:r>
              <a:rPr lang="en-US" altLang="en-US" sz="2000" smtClean="0">
                <a:latin typeface="Times New Roman" pitchFamily="18" charset="0"/>
              </a:rPr>
              <a:t>     </a:t>
            </a:r>
            <a:r>
              <a:rPr lang="en-US" altLang="en-US" sz="2400" smtClean="0">
                <a:latin typeface="Times New Roman" pitchFamily="18" charset="0"/>
              </a:rPr>
              <a:t>Mùng 10 diễn ra lễ gặp mặt các ông Hiệu và các vai diễn khác cùng đại diện các gia đình, trao kỷ niệm chương. Các ông Hiệu thay mặt mọi người làm lễ tế Thánh, báo công đã hoàn thành nhiệm vụ. Lễ hội Thánh Gióng kết thúc. </a:t>
            </a:r>
          </a:p>
          <a:p>
            <a:pPr eaLnBrk="1" fontAlgn="auto" hangingPunct="1">
              <a:lnSpc>
                <a:spcPct val="90000"/>
              </a:lnSpc>
              <a:spcAft>
                <a:spcPts val="0"/>
              </a:spcAft>
              <a:buFont typeface="Arial" pitchFamily="34" charset="0"/>
              <a:buChar char="•"/>
              <a:defRPr/>
            </a:pPr>
            <a:endParaRPr lang="en-US" altLang="en-US" sz="2400" smtClean="0">
              <a:latin typeface="Times New Roman" pitchFamily="18" charset="0"/>
            </a:endParaRPr>
          </a:p>
        </p:txBody>
      </p:sp>
      <p:pic>
        <p:nvPicPr>
          <p:cNvPr id="46087" name="Picture 7" descr="089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41148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57aa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9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anim calcmode="lin" valueType="num">
                                      <p:cBhvr>
                                        <p:cTn id="9" dur="500" fill="hold"/>
                                        <p:tgtEl>
                                          <p:spTgt spid="46084"/>
                                        </p:tgtEl>
                                        <p:attrNameLst>
                                          <p:attrName>style.rotation</p:attrName>
                                        </p:attrNameLst>
                                      </p:cBhvr>
                                      <p:tavLst>
                                        <p:tav tm="0">
                                          <p:val>
                                            <p:fltVal val="360"/>
                                          </p:val>
                                        </p:tav>
                                        <p:tav tm="100000">
                                          <p:val>
                                            <p:fltVal val="0"/>
                                          </p:val>
                                        </p:tav>
                                      </p:tavLst>
                                    </p:anim>
                                    <p:animEffect transition="in" filter="fade">
                                      <p:cBhvr>
                                        <p:cTn id="10" dur="500"/>
                                        <p:tgtEl>
                                          <p:spTgt spid="460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46087"/>
                                        </p:tgtEl>
                                        <p:attrNameLst>
                                          <p:attrName>style.visibility</p:attrName>
                                        </p:attrNameLst>
                                      </p:cBhvr>
                                      <p:to>
                                        <p:strVal val="visible"/>
                                      </p:to>
                                    </p:set>
                                    <p:anim calcmode="lin" valueType="num">
                                      <p:cBhvr>
                                        <p:cTn id="15" dur="500" fill="hold"/>
                                        <p:tgtEl>
                                          <p:spTgt spid="46087"/>
                                        </p:tgtEl>
                                        <p:attrNameLst>
                                          <p:attrName>ppt_w</p:attrName>
                                        </p:attrNameLst>
                                      </p:cBhvr>
                                      <p:tavLst>
                                        <p:tav tm="0">
                                          <p:val>
                                            <p:strVal val="#ppt_w*0.05"/>
                                          </p:val>
                                        </p:tav>
                                        <p:tav tm="100000">
                                          <p:val>
                                            <p:strVal val="#ppt_w"/>
                                          </p:val>
                                        </p:tav>
                                      </p:tavLst>
                                    </p:anim>
                                    <p:anim calcmode="lin" valueType="num">
                                      <p:cBhvr>
                                        <p:cTn id="16" dur="500" fill="hold"/>
                                        <p:tgtEl>
                                          <p:spTgt spid="46087"/>
                                        </p:tgtEl>
                                        <p:attrNameLst>
                                          <p:attrName>ppt_h</p:attrName>
                                        </p:attrNameLst>
                                      </p:cBhvr>
                                      <p:tavLst>
                                        <p:tav tm="0">
                                          <p:val>
                                            <p:strVal val="#ppt_h"/>
                                          </p:val>
                                        </p:tav>
                                        <p:tav tm="100000">
                                          <p:val>
                                            <p:strVal val="#ppt_h"/>
                                          </p:val>
                                        </p:tav>
                                      </p:tavLst>
                                    </p:anim>
                                    <p:anim calcmode="lin" valueType="num">
                                      <p:cBhvr>
                                        <p:cTn id="17" dur="500" fill="hold"/>
                                        <p:tgtEl>
                                          <p:spTgt spid="46087"/>
                                        </p:tgtEl>
                                        <p:attrNameLst>
                                          <p:attrName>ppt_x</p:attrName>
                                        </p:attrNameLst>
                                      </p:cBhvr>
                                      <p:tavLst>
                                        <p:tav tm="0">
                                          <p:val>
                                            <p:strVal val="#ppt_x-.2"/>
                                          </p:val>
                                        </p:tav>
                                        <p:tav tm="100000">
                                          <p:val>
                                            <p:strVal val="#ppt_x"/>
                                          </p:val>
                                        </p:tav>
                                      </p:tavLst>
                                    </p:anim>
                                    <p:anim calcmode="lin" valueType="num">
                                      <p:cBhvr>
                                        <p:cTn id="18" dur="500" fill="hold"/>
                                        <p:tgtEl>
                                          <p:spTgt spid="46087"/>
                                        </p:tgtEl>
                                        <p:attrNameLst>
                                          <p:attrName>ppt_y</p:attrName>
                                        </p:attrNameLst>
                                      </p:cBhvr>
                                      <p:tavLst>
                                        <p:tav tm="0">
                                          <p:val>
                                            <p:strVal val="#ppt_y"/>
                                          </p:val>
                                        </p:tav>
                                        <p:tav tm="100000">
                                          <p:val>
                                            <p:strVal val="#ppt_y"/>
                                          </p:val>
                                        </p:tav>
                                      </p:tavLst>
                                    </p:anim>
                                    <p:animEffect transition="in" filter="fade">
                                      <p:cBhvr>
                                        <p:cTn id="19" dur="500"/>
                                        <p:tgtEl>
                                          <p:spTgt spid="4608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6088"/>
                                        </p:tgtEl>
                                        <p:attrNameLst>
                                          <p:attrName>style.visibility</p:attrName>
                                        </p:attrNameLst>
                                      </p:cBhvr>
                                      <p:to>
                                        <p:strVal val="visible"/>
                                      </p:to>
                                    </p:set>
                                    <p:anim calcmode="lin" valueType="num">
                                      <p:cBhvr>
                                        <p:cTn id="24" dur="500" fill="hold"/>
                                        <p:tgtEl>
                                          <p:spTgt spid="46088"/>
                                        </p:tgtEl>
                                        <p:attrNameLst>
                                          <p:attrName>ppt_w</p:attrName>
                                        </p:attrNameLst>
                                      </p:cBhvr>
                                      <p:tavLst>
                                        <p:tav tm="0">
                                          <p:val>
                                            <p:strVal val="#ppt_w*0.05"/>
                                          </p:val>
                                        </p:tav>
                                        <p:tav tm="100000">
                                          <p:val>
                                            <p:strVal val="#ppt_w"/>
                                          </p:val>
                                        </p:tav>
                                      </p:tavLst>
                                    </p:anim>
                                    <p:anim calcmode="lin" valueType="num">
                                      <p:cBhvr>
                                        <p:cTn id="25" dur="500" fill="hold"/>
                                        <p:tgtEl>
                                          <p:spTgt spid="46088"/>
                                        </p:tgtEl>
                                        <p:attrNameLst>
                                          <p:attrName>ppt_h</p:attrName>
                                        </p:attrNameLst>
                                      </p:cBhvr>
                                      <p:tavLst>
                                        <p:tav tm="0">
                                          <p:val>
                                            <p:strVal val="#ppt_h"/>
                                          </p:val>
                                        </p:tav>
                                        <p:tav tm="100000">
                                          <p:val>
                                            <p:strVal val="#ppt_h"/>
                                          </p:val>
                                        </p:tav>
                                      </p:tavLst>
                                    </p:anim>
                                    <p:anim calcmode="lin" valueType="num">
                                      <p:cBhvr>
                                        <p:cTn id="26" dur="500" fill="hold"/>
                                        <p:tgtEl>
                                          <p:spTgt spid="46088"/>
                                        </p:tgtEl>
                                        <p:attrNameLst>
                                          <p:attrName>ppt_x</p:attrName>
                                        </p:attrNameLst>
                                      </p:cBhvr>
                                      <p:tavLst>
                                        <p:tav tm="0">
                                          <p:val>
                                            <p:strVal val="#ppt_x-.2"/>
                                          </p:val>
                                        </p:tav>
                                        <p:tav tm="100000">
                                          <p:val>
                                            <p:strVal val="#ppt_x"/>
                                          </p:val>
                                        </p:tav>
                                      </p:tavLst>
                                    </p:anim>
                                    <p:anim calcmode="lin" valueType="num">
                                      <p:cBhvr>
                                        <p:cTn id="27" dur="500" fill="hold"/>
                                        <p:tgtEl>
                                          <p:spTgt spid="46088"/>
                                        </p:tgtEl>
                                        <p:attrNameLst>
                                          <p:attrName>ppt_y</p:attrName>
                                        </p:attrNameLst>
                                      </p:cBhvr>
                                      <p:tavLst>
                                        <p:tav tm="0">
                                          <p:val>
                                            <p:strVal val="#ppt_y"/>
                                          </p:val>
                                        </p:tav>
                                        <p:tav tm="100000">
                                          <p:val>
                                            <p:strVal val="#ppt_y"/>
                                          </p:val>
                                        </p:tav>
                                      </p:tavLst>
                                    </p:anim>
                                    <p:animEffect transition="in" filter="fade">
                                      <p:cBhvr>
                                        <p:cTn id="28" dur="500"/>
                                        <p:tgtEl>
                                          <p:spTgt spid="460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46086">
                                            <p:txEl>
                                              <p:pRg st="0" end="0"/>
                                            </p:txEl>
                                          </p:spTgt>
                                        </p:tgtEl>
                                        <p:attrNameLst>
                                          <p:attrName>style.visibility</p:attrName>
                                        </p:attrNameLst>
                                      </p:cBhvr>
                                      <p:to>
                                        <p:strVal val="visible"/>
                                      </p:to>
                                    </p:set>
                                    <p:anim calcmode="lin" valueType="num">
                                      <p:cBhvr>
                                        <p:cTn id="33" dur="500" fill="hold"/>
                                        <p:tgtEl>
                                          <p:spTgt spid="4608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6086">
                                            <p:txEl>
                                              <p:pRg st="0" end="0"/>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46086">
                                            <p:txEl>
                                              <p:pRg st="1" end="1"/>
                                            </p:txEl>
                                          </p:spTgt>
                                        </p:tgtEl>
                                        <p:attrNameLst>
                                          <p:attrName>style.visibility</p:attrName>
                                        </p:attrNameLst>
                                      </p:cBhvr>
                                      <p:to>
                                        <p:strVal val="visible"/>
                                      </p:to>
                                    </p:set>
                                    <p:anim calcmode="lin" valueType="num">
                                      <p:cBhvr>
                                        <p:cTn id="37" dur="500" fill="hold"/>
                                        <p:tgtEl>
                                          <p:spTgt spid="46086">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608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nodeType="clickEffect">
                                  <p:stCondLst>
                                    <p:cond delay="0"/>
                                  </p:stCondLst>
                                  <p:childTnLst>
                                    <p:set>
                                      <p:cBhvr>
                                        <p:cTn id="42" dur="1" fill="hold">
                                          <p:stCondLst>
                                            <p:cond delay="0"/>
                                          </p:stCondLst>
                                        </p:cTn>
                                        <p:tgtEl>
                                          <p:spTgt spid="46086">
                                            <p:txEl>
                                              <p:pRg st="14" end="14"/>
                                            </p:txEl>
                                          </p:spTgt>
                                        </p:tgtEl>
                                        <p:attrNameLst>
                                          <p:attrName>style.visibility</p:attrName>
                                        </p:attrNameLst>
                                      </p:cBhvr>
                                      <p:to>
                                        <p:strVal val="visible"/>
                                      </p:to>
                                    </p:set>
                                    <p:animEffect transition="in" filter="fade">
                                      <p:cBhvr>
                                        <p:cTn id="43" dur="1000"/>
                                        <p:tgtEl>
                                          <p:spTgt spid="46086">
                                            <p:txEl>
                                              <p:pRg st="14" end="14"/>
                                            </p:txEl>
                                          </p:spTgt>
                                        </p:tgtEl>
                                      </p:cBhvr>
                                    </p:animEffect>
                                    <p:anim calcmode="lin" valueType="num">
                                      <p:cBhvr>
                                        <p:cTn id="44" dur="1000" fill="hold"/>
                                        <p:tgtEl>
                                          <p:spTgt spid="46086">
                                            <p:txEl>
                                              <p:pRg st="14" end="1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6086">
                                            <p:txEl>
                                              <p:pRg st="14" end="1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086">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11"/>
          <p:cNvSpPr>
            <a:spLocks noGrp="1" noChangeArrowheads="1"/>
          </p:cNvSpPr>
          <p:nvPr>
            <p:ph type="title"/>
          </p:nvPr>
        </p:nvSpPr>
        <p:spPr/>
        <p:txBody>
          <a:bodyPr/>
          <a:lstStyle/>
          <a:p>
            <a:pPr eaLnBrk="1" fontAlgn="auto" hangingPunct="1">
              <a:spcAft>
                <a:spcPts val="0"/>
              </a:spcAft>
              <a:defRPr/>
            </a:pPr>
            <a:r>
              <a:rPr lang="en-US" altLang="en-US" sz="4000" smtClean="0"/>
              <a:t/>
            </a:r>
            <a:br>
              <a:rPr lang="en-US" altLang="en-US" sz="4000" smtClean="0"/>
            </a:br>
            <a:endParaRPr lang="en-US" altLang="en-US" sz="4000" smtClean="0"/>
          </a:p>
        </p:txBody>
      </p:sp>
      <p:sp>
        <p:nvSpPr>
          <p:cNvPr id="11281" name="Rectangle 17"/>
          <p:cNvSpPr>
            <a:spLocks noGrp="1" noChangeArrowheads="1"/>
          </p:cNvSpPr>
          <p:nvPr>
            <p:ph idx="1"/>
          </p:nvPr>
        </p:nvSpPr>
        <p:spPr>
          <a:xfrm>
            <a:off x="457200" y="152400"/>
            <a:ext cx="8229600" cy="5973763"/>
          </a:xfrm>
        </p:spPr>
        <p:txBody>
          <a:bodyPr/>
          <a:lstStyle/>
          <a:p>
            <a:pPr algn="ctr" eaLnBrk="1" hangingPunct="1">
              <a:buFontTx/>
              <a:buNone/>
            </a:pPr>
            <a:r>
              <a:rPr lang="en-US" altLang="en-US" sz="4000" smtClean="0">
                <a:solidFill>
                  <a:srgbClr val="9900CC"/>
                </a:solidFill>
                <a:latin typeface="Times New Roman" pitchFamily="18" charset="0"/>
              </a:rPr>
              <a:t>2. Lễ hội Cổ Loa</a:t>
            </a:r>
          </a:p>
        </p:txBody>
      </p:sp>
      <p:pic>
        <p:nvPicPr>
          <p:cNvPr id="1128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93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357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1281">
                                            <p:txEl>
                                              <p:pRg st="0" end="0"/>
                                            </p:txEl>
                                          </p:spTgt>
                                        </p:tgtEl>
                                        <p:attrNameLst>
                                          <p:attrName>style.visibility</p:attrName>
                                        </p:attrNameLst>
                                      </p:cBhvr>
                                      <p:to>
                                        <p:strVal val="visible"/>
                                      </p:to>
                                    </p:set>
                                    <p:animEffect transition="in" filter="fade">
                                      <p:cBhvr>
                                        <p:cTn id="14" dur="1000"/>
                                        <p:tgtEl>
                                          <p:spTgt spid="11281">
                                            <p:txEl>
                                              <p:pRg st="0" end="0"/>
                                            </p:txEl>
                                          </p:spTgt>
                                        </p:tgtEl>
                                      </p:cBhvr>
                                    </p:animEffect>
                                    <p:anim calcmode="lin" valueType="num">
                                      <p:cBhvr>
                                        <p:cTn id="15" dur="1000" fill="hold"/>
                                        <p:tgtEl>
                                          <p:spTgt spid="1128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2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11282"/>
                                        </p:tgtEl>
                                        <p:attrNameLst>
                                          <p:attrName>style.visibility</p:attrName>
                                        </p:attrNameLst>
                                      </p:cBhvr>
                                      <p:to>
                                        <p:strVal val="visible"/>
                                      </p:to>
                                    </p:set>
                                    <p:animEffect transition="in" filter="fade">
                                      <p:cBhvr>
                                        <p:cTn id="21" dur="770" decel="100000"/>
                                        <p:tgtEl>
                                          <p:spTgt spid="11282"/>
                                        </p:tgtEl>
                                      </p:cBhvr>
                                    </p:animEffect>
                                    <p:animScale>
                                      <p:cBhvr>
                                        <p:cTn id="22" dur="770" decel="100000"/>
                                        <p:tgtEl>
                                          <p:spTgt spid="11282"/>
                                        </p:tgtEl>
                                      </p:cBhvr>
                                      <p:from x="10000" y="10000"/>
                                      <p:to x="200000" y="450000"/>
                                    </p:animScale>
                                    <p:animScale>
                                      <p:cBhvr>
                                        <p:cTn id="23" dur="1230" accel="100000" fill="hold">
                                          <p:stCondLst>
                                            <p:cond delay="770"/>
                                          </p:stCondLst>
                                        </p:cTn>
                                        <p:tgtEl>
                                          <p:spTgt spid="11282"/>
                                        </p:tgtEl>
                                      </p:cBhvr>
                                      <p:from x="200000" y="450000"/>
                                      <p:to x="100000" y="100000"/>
                                    </p:animScale>
                                    <p:set>
                                      <p:cBhvr>
                                        <p:cTn id="24" dur="770" fill="hold"/>
                                        <p:tgtEl>
                                          <p:spTgt spid="11282"/>
                                        </p:tgtEl>
                                        <p:attrNameLst>
                                          <p:attrName>ppt_x</p:attrName>
                                        </p:attrNameLst>
                                      </p:cBhvr>
                                      <p:to>
                                        <p:strVal val="(0.5)"/>
                                      </p:to>
                                    </p:set>
                                    <p:anim from="(0.5)" to="(#ppt_x)" calcmode="lin" valueType="num">
                                      <p:cBhvr>
                                        <p:cTn id="25" dur="1230" accel="100000" fill="hold">
                                          <p:stCondLst>
                                            <p:cond delay="770"/>
                                          </p:stCondLst>
                                        </p:cTn>
                                        <p:tgtEl>
                                          <p:spTgt spid="11282"/>
                                        </p:tgtEl>
                                        <p:attrNameLst>
                                          <p:attrName>ppt_x</p:attrName>
                                        </p:attrNameLst>
                                      </p:cBhvr>
                                    </p:anim>
                                    <p:set>
                                      <p:cBhvr>
                                        <p:cTn id="26" dur="770" fill="hold"/>
                                        <p:tgtEl>
                                          <p:spTgt spid="11282"/>
                                        </p:tgtEl>
                                        <p:attrNameLst>
                                          <p:attrName>ppt_y</p:attrName>
                                        </p:attrNameLst>
                                      </p:cBhvr>
                                      <p:to>
                                        <p:strVal val="(#ppt_y+0.4)"/>
                                      </p:to>
                                    </p:set>
                                    <p:anim from="(#ppt_y+0.4)" to="(#ppt_y)" calcmode="lin" valueType="num">
                                      <p:cBhvr>
                                        <p:cTn id="27" dur="1230" accel="100000" fill="hold">
                                          <p:stCondLst>
                                            <p:cond delay="770"/>
                                          </p:stCondLst>
                                        </p:cTn>
                                        <p:tgtEl>
                                          <p:spTgt spid="112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endParaRPr lang="en-US" altLang="en-US" smtClean="0"/>
          </a:p>
        </p:txBody>
      </p:sp>
      <p:pic>
        <p:nvPicPr>
          <p:cNvPr id="4" name="X2Convert.com le_hoi_co_loa_hon_au_lac_xua_hien_ve_vtc1_-6256884856935887791.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6200" y="0"/>
            <a:ext cx="8839200" cy="6858000"/>
          </a:xfrm>
        </p:spPr>
      </p:pic>
    </p:spTree>
    <p:extLst>
      <p:ext uri="{BB962C8B-B14F-4D97-AF65-F5344CB8AC3E}">
        <p14:creationId xmlns:p14="http://schemas.microsoft.com/office/powerpoint/2010/main" val="1948877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a:xfrm>
            <a:off x="457200" y="0"/>
            <a:ext cx="8229600" cy="838200"/>
          </a:xfrm>
        </p:spPr>
        <p:txBody>
          <a:bodyPr/>
          <a:lstStyle/>
          <a:p>
            <a:pPr eaLnBrk="1" fontAlgn="auto" hangingPunct="1">
              <a:spcAft>
                <a:spcPts val="0"/>
              </a:spcAft>
              <a:defRPr/>
            </a:pPr>
            <a:r>
              <a:rPr lang="en-US" altLang="en-US" sz="3600" smtClean="0">
                <a:latin typeface="Times New Roman" pitchFamily="18" charset="0"/>
              </a:rPr>
              <a:t/>
            </a:r>
            <a:br>
              <a:rPr lang="en-US" altLang="en-US" sz="3600" smtClean="0">
                <a:latin typeface="Times New Roman" pitchFamily="18" charset="0"/>
              </a:rPr>
            </a:br>
            <a:r>
              <a:rPr lang="en-US" altLang="en-US" sz="4000" smtClean="0">
                <a:solidFill>
                  <a:srgbClr val="0000FF"/>
                </a:solidFill>
                <a:latin typeface="Times New Roman" pitchFamily="18" charset="0"/>
              </a:rPr>
              <a:t>Lễ hội Cổ Loa</a:t>
            </a:r>
            <a:br>
              <a:rPr lang="en-US" altLang="en-US" sz="4000" smtClean="0">
                <a:solidFill>
                  <a:srgbClr val="0000FF"/>
                </a:solidFill>
                <a:latin typeface="Times New Roman" pitchFamily="18" charset="0"/>
              </a:rPr>
            </a:br>
            <a:endParaRPr lang="en-US" altLang="en-US" sz="4000" smtClean="0">
              <a:solidFill>
                <a:srgbClr val="0000FF"/>
              </a:solidFill>
              <a:latin typeface="Times New Roman" pitchFamily="18" charset="0"/>
            </a:endParaRPr>
          </a:p>
        </p:txBody>
      </p:sp>
      <p:sp>
        <p:nvSpPr>
          <p:cNvPr id="36868" name="Rectangle 4"/>
          <p:cNvSpPr>
            <a:spLocks noGrp="1" noChangeArrowheads="1"/>
          </p:cNvSpPr>
          <p:nvPr>
            <p:ph idx="1"/>
          </p:nvPr>
        </p:nvSpPr>
        <p:spPr>
          <a:xfrm>
            <a:off x="152400" y="1295400"/>
            <a:ext cx="8839200" cy="5334000"/>
          </a:xfrm>
        </p:spPr>
        <p:txBody>
          <a:bodyPr/>
          <a:lstStyle/>
          <a:p>
            <a:pPr algn="just" eaLnBrk="1" hangingPunct="1">
              <a:lnSpc>
                <a:spcPct val="80000"/>
              </a:lnSpc>
            </a:pPr>
            <a:r>
              <a:rPr lang="en-US" altLang="en-US" sz="2400" i="1" u="sng" smtClean="0">
                <a:latin typeface="Times New Roman" pitchFamily="18" charset="0"/>
              </a:rPr>
              <a:t>Địa điểm</a:t>
            </a:r>
            <a:r>
              <a:rPr lang="en-US" altLang="en-US" sz="2400" smtClean="0">
                <a:latin typeface="Times New Roman" pitchFamily="18" charset="0"/>
              </a:rPr>
              <a:t>: Lễ hội được tổ chức ngay tại khu vực thành </a:t>
            </a:r>
            <a:r>
              <a:rPr lang="en-US" altLang="en-US" sz="2400" smtClean="0">
                <a:solidFill>
                  <a:srgbClr val="FF0000"/>
                </a:solidFill>
                <a:latin typeface="Times New Roman" pitchFamily="18" charset="0"/>
              </a:rPr>
              <a:t>Cổ Loa</a:t>
            </a:r>
            <a:r>
              <a:rPr lang="en-US" altLang="en-US" sz="2400" smtClean="0">
                <a:latin typeface="Times New Roman" pitchFamily="18" charset="0"/>
              </a:rPr>
              <a:t> xưa, tại xã Đông Anh, cách trung tâm Hà Nội khoảng 20 km về phía đông.</a:t>
            </a:r>
          </a:p>
          <a:p>
            <a:pPr algn="just" eaLnBrk="1" hangingPunct="1">
              <a:lnSpc>
                <a:spcPct val="80000"/>
              </a:lnSpc>
            </a:pPr>
            <a:r>
              <a:rPr lang="en-US" altLang="en-US" sz="2400" i="1" u="sng" smtClean="0">
                <a:latin typeface="Times New Roman" pitchFamily="18" charset="0"/>
              </a:rPr>
              <a:t>Thời gian</a:t>
            </a:r>
            <a:r>
              <a:rPr lang="en-US" altLang="en-US" sz="2400" smtClean="0">
                <a:latin typeface="Times New Roman" pitchFamily="18" charset="0"/>
              </a:rPr>
              <a:t>: Lễ hội hằng năm diễn ra từ ngày 6 đến 16 tháng giêng âm lịch (chính hội ngày 6) để tưởng nhớ Thục Phán An Dương Vương người đã được vua Hùng thứ 18 nhường ngôi.</a:t>
            </a:r>
          </a:p>
          <a:p>
            <a:pPr algn="just" eaLnBrk="1" hangingPunct="1">
              <a:lnSpc>
                <a:spcPct val="80000"/>
              </a:lnSpc>
            </a:pPr>
            <a:r>
              <a:rPr lang="en-US" altLang="en-US" sz="2400" i="1" u="sng" smtClean="0">
                <a:latin typeface="Times New Roman" pitchFamily="18" charset="0"/>
              </a:rPr>
              <a:t>Nghi lễ</a:t>
            </a:r>
            <a:r>
              <a:rPr lang="en-US" altLang="en-US" sz="2400" smtClean="0">
                <a:latin typeface="Times New Roman" pitchFamily="18" charset="0"/>
              </a:rPr>
              <a:t>: Sáng 6 tết, mở đầu đám rước Văn với 5 lá cờ ngũ hành, phường bát âm, giá văn tế đặt trong kiệu Long đình, có lọng, tàn che. Ngoài sân đều có cờ hội, cờ đại bay phấp phới. Sát cửa đền, hai bên là đôi ngựa hồng, ngựa bạch, yên cương sặc sỡ.</a:t>
            </a:r>
          </a:p>
          <a:p>
            <a:pPr algn="just" eaLnBrk="1" hangingPunct="1">
              <a:lnSpc>
                <a:spcPct val="80000"/>
              </a:lnSpc>
              <a:buFontTx/>
              <a:buNone/>
            </a:pPr>
            <a:r>
              <a:rPr lang="en-US" altLang="en-US" sz="2400" smtClean="0">
                <a:latin typeface="Times New Roman" pitchFamily="18" charset="0"/>
              </a:rPr>
              <a:t>    Sau đám rước Văn là đến tế lễ. Tế lễ diễn ra quá giờ ngọ (12 giờ trưa). Tiếp theo là đám rước thần của 12 xóm. Ngoài ra trong lễ hội còn có nhiều trò chơi khác nhau: chơi đu, thổi cơm thi, hát trù, hát chèo...Hội Cổ Loa kéo dài cho tới 16 tháng Giêng mới làm lễ tế tạ trời đất, kết thúc lễ hội </a:t>
            </a:r>
          </a:p>
        </p:txBody>
      </p:sp>
    </p:spTree>
    <p:extLst>
      <p:ext uri="{BB962C8B-B14F-4D97-AF65-F5344CB8AC3E}">
        <p14:creationId xmlns:p14="http://schemas.microsoft.com/office/powerpoint/2010/main" val="245312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decel="50000" fill="hold">
                                          <p:stCondLst>
                                            <p:cond delay="0"/>
                                          </p:stCondLst>
                                        </p:cTn>
                                        <p:tgtEl>
                                          <p:spTgt spid="3686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8" dur="1000" fill="hold"/>
                                        <p:tgtEl>
                                          <p:spTgt spid="3686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amond(in)">
                                      <p:cBhvr>
                                        <p:cTn id="27" dur="2000"/>
                                        <p:tgtEl>
                                          <p:spTgt spid="3686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Effect transition="in" filter="diamond(in)">
                                      <p:cBhvr>
                                        <p:cTn id="32" dur="2000"/>
                                        <p:tgtEl>
                                          <p:spTgt spid="3686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6868">
                                            <p:txEl>
                                              <p:pRg st="2" end="2"/>
                                            </p:txEl>
                                          </p:spTgt>
                                        </p:tgtEl>
                                        <p:attrNameLst>
                                          <p:attrName>style.visibility</p:attrName>
                                        </p:attrNameLst>
                                      </p:cBhvr>
                                      <p:to>
                                        <p:strVal val="visible"/>
                                      </p:to>
                                    </p:set>
                                    <p:animEffect transition="in" filter="diamond(in)">
                                      <p:cBhvr>
                                        <p:cTn id="37" dur="2000"/>
                                        <p:tgtEl>
                                          <p:spTgt spid="36868">
                                            <p:txEl>
                                              <p:pRg st="2" end="2"/>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6868">
                                            <p:txEl>
                                              <p:pRg st="3" end="3"/>
                                            </p:txEl>
                                          </p:spTgt>
                                        </p:tgtEl>
                                        <p:attrNameLst>
                                          <p:attrName>style.visibility</p:attrName>
                                        </p:attrNameLst>
                                      </p:cBhvr>
                                      <p:to>
                                        <p:strVal val="visible"/>
                                      </p:to>
                                    </p:set>
                                    <p:animEffect transition="in" filter="diamond(in)">
                                      <p:cBhvr>
                                        <p:cTn id="40" dur="2000"/>
                                        <p:tgtEl>
                                          <p:spTgt spid="368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519</Words>
  <Application>Microsoft Office PowerPoint</Application>
  <PresentationFormat>On-screen Show (4:3)</PresentationFormat>
  <Paragraphs>42</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PowerPoint Presentation</vt:lpstr>
      <vt:lpstr>1. Hội Phù Đổng( Hội Gióng) </vt:lpstr>
      <vt:lpstr>PowerPoint Presentation</vt:lpstr>
      <vt:lpstr>PowerPoint Presentation</vt:lpstr>
      <vt:lpstr>PowerPoint Presentation</vt:lpstr>
      <vt:lpstr>PowerPoint Presentation</vt:lpstr>
      <vt:lpstr> </vt:lpstr>
      <vt:lpstr>PowerPoint Presentation</vt:lpstr>
      <vt:lpstr> Lễ hội Cổ Loa </vt:lpstr>
      <vt:lpstr> BÀI TẬP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2021-12-01T12:46:39Z</dcterms:created>
  <dcterms:modified xsi:type="dcterms:W3CDTF">2021-12-01T12:50:46Z</dcterms:modified>
</cp:coreProperties>
</file>