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5" r:id="rId5"/>
    <p:sldId id="264" r:id="rId6"/>
    <p:sldId id="267" r:id="rId7"/>
    <p:sldId id="266"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0" d="100"/>
          <a:sy n="40" d="100"/>
        </p:scale>
        <p:origin x="-114" y="-27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3604E42-F07A-4D2B-99F2-DDB24A56DC84}" type="datetimeFigureOut">
              <a:rPr lang="en-US" smtClean="0"/>
              <a:pPr/>
              <a:t>9/17/2021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9408BB8-9EE7-47CE-8383-33B963A420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3604E42-F07A-4D2B-99F2-DDB24A56DC84}" type="datetimeFigureOut">
              <a:rPr lang="en-US" smtClean="0"/>
              <a:pPr/>
              <a:t>9/17/2021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9408BB8-9EE7-47CE-8383-33B963A420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3604E42-F07A-4D2B-99F2-DDB24A56DC84}" type="datetimeFigureOut">
              <a:rPr lang="en-US" smtClean="0"/>
              <a:pPr/>
              <a:t>9/17/2021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9408BB8-9EE7-47CE-8383-33B963A420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3604E42-F07A-4D2B-99F2-DDB24A56DC84}" type="datetimeFigureOut">
              <a:rPr lang="en-US" smtClean="0"/>
              <a:pPr/>
              <a:t>9/17/2021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9408BB8-9EE7-47CE-8383-33B963A4207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3604E42-F07A-4D2B-99F2-DDB24A56DC84}" type="datetimeFigureOut">
              <a:rPr lang="en-US" smtClean="0"/>
              <a:pPr/>
              <a:t>9/17/2021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9408BB8-9EE7-47CE-8383-33B963A4207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3604E42-F07A-4D2B-99F2-DDB24A56DC84}" type="datetimeFigureOut">
              <a:rPr lang="en-US" smtClean="0"/>
              <a:pPr/>
              <a:t>9/17/2021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9408BB8-9EE7-47CE-8383-33B963A4207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3604E42-F07A-4D2B-99F2-DDB24A56DC84}" type="datetimeFigureOut">
              <a:rPr lang="en-US" smtClean="0"/>
              <a:pPr/>
              <a:t>9/17/2021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9408BB8-9EE7-47CE-8383-33B963A420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3604E42-F07A-4D2B-99F2-DDB24A56DC84}" type="datetimeFigureOut">
              <a:rPr lang="en-US" smtClean="0"/>
              <a:pPr/>
              <a:t>9/17/2021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9408BB8-9EE7-47CE-8383-33B963A4207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3604E42-F07A-4D2B-99F2-DDB24A56DC84}" type="datetimeFigureOut">
              <a:rPr lang="en-US" smtClean="0"/>
              <a:pPr/>
              <a:t>9/17/2021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9408BB8-9EE7-47CE-8383-33B963A420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3604E42-F07A-4D2B-99F2-DDB24A56DC84}" type="datetimeFigureOut">
              <a:rPr lang="en-US" smtClean="0"/>
              <a:pPr/>
              <a:t>9/17/2021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9408BB8-9EE7-47CE-8383-33B963A420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604E42-F07A-4D2B-99F2-DDB24A56DC84}" type="datetimeFigureOut">
              <a:rPr lang="en-US" smtClean="0"/>
              <a:pPr/>
              <a:t>9/17/2021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9408BB8-9EE7-47CE-8383-33B963A4207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3604E42-F07A-4D2B-99F2-DDB24A56DC84}" type="datetimeFigureOut">
              <a:rPr lang="en-US" smtClean="0"/>
              <a:pPr/>
              <a:t>9/17/2021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9408BB8-9EE7-47CE-8383-33B963A420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audio" Target="file:///F:\Nho%20ve%20Ha%20Noi%20-%20Hong%20Nhung.mp3" TargetMode="External"/><Relationship Id="rId6" Type="http://schemas.openxmlformats.org/officeDocument/2006/relationships/image" Target="../media/image5.png"/><Relationship Id="rId5" Type="http://schemas.openxmlformats.org/officeDocument/2006/relationships/image" Target="../media/image4.gif"/><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file:///C:\Users\dacviet\Desktop\Giao%20duc%20dia%20phuong\L&#7883;ch%20s&#7917;%20Vi&#7879;t%20Nam%20T&#7853;p%201-%20Th&#7901;i%20ti&#7873;n%20s&#7917;%20&#7903;%20Vi&#7879;t%20Nam.mp4" TargetMode="Externa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hyperlink" Target="http://vi.wikipedia.org/wiki/V%C4%83n_h%C3%B3a_S%C6%A1n_Vi" TargetMode="External"/><Relationship Id="rId2" Type="http://schemas.openxmlformats.org/officeDocument/2006/relationships/hyperlink" Target="http://vi.wikipedia.org/wiki/C%E1%BB%95_Loa" TargetMode="External"/><Relationship Id="rId1" Type="http://schemas.openxmlformats.org/officeDocument/2006/relationships/slideLayout" Target="../slideLayouts/slideLayout2.xml"/><Relationship Id="rId6" Type="http://schemas.openxmlformats.org/officeDocument/2006/relationships/hyperlink" Target="http://vi.wikipedia.org/wiki/C%C3%B4ng_Nguy%C3%AAn" TargetMode="External"/><Relationship Id="rId5" Type="http://schemas.openxmlformats.org/officeDocument/2006/relationships/hyperlink" Target="http://vi.wikipedia.org/w/index.php?title=%C4%90%E1%BB%93_%C4%91%C3%A1_m%E1%BB%9Bi&amp;action=edit&amp;redlink=1" TargetMode="External"/><Relationship Id="rId4" Type="http://schemas.openxmlformats.org/officeDocument/2006/relationships/hyperlink" Target="http://vi.wikipedia.org/wiki/Bi%E1%BB%83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vi.wikipedia.org/wiki/Th%E1%BB%9Di_%C4%91%E1%BA%A1i_%C4%91%E1%BB%93_s%E1%BA%AFt" TargetMode="External"/><Relationship Id="rId7" Type="http://schemas.openxmlformats.org/officeDocument/2006/relationships/hyperlink" Target="http://vi.wikipedia.org/wiki/V%C4%83n_h%C3%B3a_%C4%90%C3%B4ng_S%C6%A1n" TargetMode="External"/><Relationship Id="rId2" Type="http://schemas.openxmlformats.org/officeDocument/2006/relationships/hyperlink" Target="http://vi.wikipedia.org/wiki/Th%E1%BB%9Di_%C4%91%E1%BA%A1i_%C4%91%E1%BB%93_%C4%91%E1%BB%93ng" TargetMode="External"/><Relationship Id="rId1" Type="http://schemas.openxmlformats.org/officeDocument/2006/relationships/slideLayout" Target="../slideLayouts/slideLayout2.xml"/><Relationship Id="rId6" Type="http://schemas.openxmlformats.org/officeDocument/2006/relationships/hyperlink" Target="http://vi.wikipedia.org/wiki/V%C4%83n_h%C3%B3a_G%C3%B2_Mun" TargetMode="External"/><Relationship Id="rId5" Type="http://schemas.openxmlformats.org/officeDocument/2006/relationships/hyperlink" Target="http://vi.wikipedia.org/wiki/V%C4%83n_h%C3%B3a_%C4%90%E1%BB%93ng_%C4%90%E1%BA%ADu" TargetMode="External"/><Relationship Id="rId4" Type="http://schemas.openxmlformats.org/officeDocument/2006/relationships/hyperlink" Target="http://vi.wikipedia.org/wiki/V%C4%83n_h%C3%B3a_Ph%C3%B9ng_Nguy%C3%AAn"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audio" Target="file:///F:\Nho%20ve%20Ha%20Noi%20-%20Hong%20Nhung.mp3" TargetMode="External"/><Relationship Id="rId6" Type="http://schemas.openxmlformats.org/officeDocument/2006/relationships/image" Target="../media/image5.png"/><Relationship Id="rId5" Type="http://schemas.openxmlformats.org/officeDocument/2006/relationships/image" Target="../media/image4.gif"/><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474" name="Picture 2" descr="Untitled-1"/>
          <p:cNvPicPr>
            <a:picLocks noChangeAspect="1" noChangeArrowheads="1"/>
          </p:cNvPicPr>
          <p:nvPr/>
        </p:nvPicPr>
        <p:blipFill>
          <a:blip r:embed="rId3"/>
          <a:srcRect/>
          <a:stretch>
            <a:fillRect/>
          </a:stretch>
        </p:blipFill>
        <p:spPr bwMode="auto">
          <a:xfrm>
            <a:off x="0" y="0"/>
            <a:ext cx="9144000" cy="8451850"/>
          </a:xfrm>
          <a:prstGeom prst="rect">
            <a:avLst/>
          </a:prstGeom>
          <a:noFill/>
        </p:spPr>
      </p:pic>
      <p:pic>
        <p:nvPicPr>
          <p:cNvPr id="105475" name="Picture 3" descr="Buombay"/>
          <p:cNvPicPr>
            <a:picLocks noChangeAspect="1" noChangeArrowheads="1" noCrop="1"/>
          </p:cNvPicPr>
          <p:nvPr/>
        </p:nvPicPr>
        <p:blipFill>
          <a:blip r:embed="rId4"/>
          <a:srcRect/>
          <a:stretch>
            <a:fillRect/>
          </a:stretch>
        </p:blipFill>
        <p:spPr bwMode="auto">
          <a:xfrm>
            <a:off x="0" y="-381000"/>
            <a:ext cx="9144000" cy="838200"/>
          </a:xfrm>
          <a:prstGeom prst="rect">
            <a:avLst/>
          </a:prstGeom>
          <a:noFill/>
          <a:ln w="9525">
            <a:noFill/>
            <a:miter lim="800000"/>
            <a:headEnd/>
            <a:tailEnd/>
          </a:ln>
        </p:spPr>
      </p:pic>
      <p:pic>
        <p:nvPicPr>
          <p:cNvPr id="105476" name="Picture 4" descr="Buombay"/>
          <p:cNvPicPr>
            <a:picLocks noChangeAspect="1" noChangeArrowheads="1" noCrop="1"/>
          </p:cNvPicPr>
          <p:nvPr/>
        </p:nvPicPr>
        <p:blipFill>
          <a:blip r:embed="rId4"/>
          <a:srcRect/>
          <a:stretch>
            <a:fillRect/>
          </a:stretch>
        </p:blipFill>
        <p:spPr bwMode="auto">
          <a:xfrm>
            <a:off x="0" y="6057900"/>
            <a:ext cx="9144000" cy="800100"/>
          </a:xfrm>
          <a:prstGeom prst="rect">
            <a:avLst/>
          </a:prstGeom>
          <a:noFill/>
          <a:ln w="9525">
            <a:noFill/>
            <a:miter lim="800000"/>
            <a:headEnd/>
            <a:tailEnd/>
          </a:ln>
        </p:spPr>
      </p:pic>
      <p:pic>
        <p:nvPicPr>
          <p:cNvPr id="105478" name="Picture 6" descr="blumen-pflanzen085[1]"/>
          <p:cNvPicPr>
            <a:picLocks noChangeAspect="1" noChangeArrowheads="1" noCrop="1"/>
          </p:cNvPicPr>
          <p:nvPr/>
        </p:nvPicPr>
        <p:blipFill>
          <a:blip r:embed="rId5"/>
          <a:srcRect/>
          <a:stretch>
            <a:fillRect/>
          </a:stretch>
        </p:blipFill>
        <p:spPr bwMode="auto">
          <a:xfrm>
            <a:off x="773113" y="4114800"/>
            <a:ext cx="2154237" cy="2209800"/>
          </a:xfrm>
          <a:prstGeom prst="rect">
            <a:avLst/>
          </a:prstGeom>
          <a:noFill/>
        </p:spPr>
      </p:pic>
      <p:sp>
        <p:nvSpPr>
          <p:cNvPr id="105479" name="Text Box 7"/>
          <p:cNvSpPr txBox="1">
            <a:spLocks noChangeArrowheads="1"/>
          </p:cNvSpPr>
          <p:nvPr/>
        </p:nvSpPr>
        <p:spPr bwMode="auto">
          <a:xfrm>
            <a:off x="-228600" y="1447800"/>
            <a:ext cx="9677400" cy="1477328"/>
          </a:xfrm>
          <a:prstGeom prst="rect">
            <a:avLst/>
          </a:prstGeom>
          <a:noFill/>
          <a:ln w="9525">
            <a:noFill/>
            <a:miter lim="800000"/>
            <a:headEnd/>
            <a:tailEnd/>
          </a:ln>
          <a:effectLst/>
        </p:spPr>
        <p:txBody>
          <a:bodyPr>
            <a:spAutoFit/>
          </a:bodyPr>
          <a:lstStyle/>
          <a:p>
            <a:pPr algn="ctr">
              <a:spcBef>
                <a:spcPct val="50000"/>
              </a:spcBef>
            </a:pPr>
            <a:r>
              <a:rPr lang="en-US" sz="3600" b="1" dirty="0" smtClean="0">
                <a:solidFill>
                  <a:srgbClr val="FF0000"/>
                </a:solidFill>
                <a:latin typeface="Times New Roman" panose="02020603050405020304" pitchFamily="18" charset="0"/>
                <a:cs typeface="Times New Roman" panose="02020603050405020304" pitchFamily="18" charset="0"/>
              </a:rPr>
              <a:t>TIẾT 2: VÙNG ĐẤT HÀ NỘI</a:t>
            </a:r>
          </a:p>
          <a:p>
            <a:pPr algn="ctr">
              <a:spcBef>
                <a:spcPct val="50000"/>
              </a:spcBef>
            </a:pPr>
            <a:r>
              <a:rPr lang="en-US" sz="3600" b="1" dirty="0" smtClean="0">
                <a:solidFill>
                  <a:srgbClr val="FF0000"/>
                </a:solidFill>
                <a:latin typeface="Times New Roman" panose="02020603050405020304" pitchFamily="18" charset="0"/>
                <a:cs typeface="Times New Roman" panose="02020603050405020304" pitchFamily="18" charset="0"/>
              </a:rPr>
              <a:t> THỜI KÌ </a:t>
            </a:r>
            <a:r>
              <a:rPr lang="en-US" sz="3600" b="1" dirty="0" err="1" smtClean="0">
                <a:solidFill>
                  <a:srgbClr val="FF0000"/>
                </a:solidFill>
                <a:latin typeface="Times New Roman" panose="02020603050405020304" pitchFamily="18" charset="0"/>
                <a:cs typeface="Times New Roman" panose="02020603050405020304" pitchFamily="18" charset="0"/>
              </a:rPr>
              <a:t>TiỀN</a:t>
            </a:r>
            <a:r>
              <a:rPr lang="en-US" sz="3600" b="1" dirty="0" smtClean="0">
                <a:solidFill>
                  <a:srgbClr val="FF0000"/>
                </a:solidFill>
                <a:latin typeface="Times New Roman" panose="02020603050405020304" pitchFamily="18" charset="0"/>
                <a:cs typeface="Times New Roman" panose="02020603050405020304" pitchFamily="18" charset="0"/>
              </a:rPr>
              <a:t> SỬ </a:t>
            </a:r>
            <a:endParaRPr lang="en-US" sz="3600" b="1" dirty="0">
              <a:solidFill>
                <a:srgbClr val="FF0000"/>
              </a:solidFill>
              <a:latin typeface="Times New Roman" panose="02020603050405020304" pitchFamily="18" charset="0"/>
              <a:cs typeface="Times New Roman" panose="02020603050405020304" pitchFamily="18" charset="0"/>
            </a:endParaRPr>
          </a:p>
        </p:txBody>
      </p:sp>
      <p:pic>
        <p:nvPicPr>
          <p:cNvPr id="105483" name="Nho ve Ha Noi - Hong Nhung.mp3">
            <a:hlinkClick r:id="" action="ppaction://media"/>
          </p:cNvPr>
          <p:cNvPicPr>
            <a:picLocks noRot="1" noChangeAspect="1" noChangeArrowheads="1"/>
          </p:cNvPicPr>
          <p:nvPr>
            <a:audioFile r:link="rId1"/>
          </p:nvPr>
        </p:nvPicPr>
        <p:blipFill>
          <a:blip r:embed="rId6"/>
          <a:srcRect/>
          <a:stretch>
            <a:fillRect/>
          </a:stretch>
        </p:blipFill>
        <p:spPr bwMode="auto">
          <a:xfrm>
            <a:off x="457200" y="60198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45045" fill="hold"/>
                                        <p:tgtEl>
                                          <p:spTgt spid="10548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05483"/>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498" name="Picture 2" descr="Untitled-1"/>
          <p:cNvPicPr>
            <a:picLocks noChangeAspect="1" noChangeArrowheads="1"/>
          </p:cNvPicPr>
          <p:nvPr/>
        </p:nvPicPr>
        <p:blipFill>
          <a:blip r:embed="rId3"/>
          <a:srcRect/>
          <a:stretch>
            <a:fillRect/>
          </a:stretch>
        </p:blipFill>
        <p:spPr bwMode="auto">
          <a:xfrm>
            <a:off x="0" y="-304800"/>
            <a:ext cx="9144000" cy="6851650"/>
          </a:xfrm>
          <a:prstGeom prst="rect">
            <a:avLst/>
          </a:prstGeom>
          <a:noFill/>
        </p:spPr>
      </p:pic>
      <p:sp>
        <p:nvSpPr>
          <p:cNvPr id="106502" name="Rectangle 6"/>
          <p:cNvSpPr>
            <a:spLocks noChangeArrowheads="1"/>
          </p:cNvSpPr>
          <p:nvPr/>
        </p:nvSpPr>
        <p:spPr bwMode="auto">
          <a:xfrm>
            <a:off x="928662" y="0"/>
            <a:ext cx="7162800" cy="707886"/>
          </a:xfrm>
          <a:prstGeom prst="rect">
            <a:avLst/>
          </a:prstGeom>
          <a:noFill/>
          <a:ln w="9525">
            <a:noFill/>
            <a:miter lim="800000"/>
            <a:headEnd/>
            <a:tailEnd/>
          </a:ln>
          <a:effectLst/>
        </p:spPr>
        <p:txBody>
          <a:bodyPr wrap="square">
            <a:spAutoFit/>
          </a:bodyPr>
          <a:lstStyle/>
          <a:p>
            <a:pPr algn="ctr"/>
            <a:r>
              <a:rPr lang="en-US" sz="4000" b="1" u="sng" dirty="0" smtClean="0">
                <a:solidFill>
                  <a:srgbClr val="0000FF"/>
                </a:solidFill>
                <a:latin typeface="Times New Roman" pitchFamily="18" charset="0"/>
                <a:cs typeface="Times New Roman" pitchFamily="18" charset="0"/>
              </a:rPr>
              <a:t>Video: </a:t>
            </a:r>
            <a:r>
              <a:rPr lang="en-US" sz="4000" b="1" u="sng" dirty="0" err="1">
                <a:solidFill>
                  <a:srgbClr val="0000FF"/>
                </a:solidFill>
                <a:latin typeface="Times New Roman" pitchFamily="18" charset="0"/>
                <a:cs typeface="Times New Roman" pitchFamily="18" charset="0"/>
              </a:rPr>
              <a:t>T</a:t>
            </a:r>
            <a:r>
              <a:rPr lang="en-US" sz="4000" b="1" u="sng" dirty="0" err="1" smtClean="0">
                <a:solidFill>
                  <a:srgbClr val="0000FF"/>
                </a:solidFill>
                <a:latin typeface="Times New Roman" pitchFamily="18" charset="0"/>
                <a:cs typeface="Times New Roman" pitchFamily="18" charset="0"/>
              </a:rPr>
              <a:t>hời</a:t>
            </a:r>
            <a:r>
              <a:rPr lang="en-US" sz="4000" b="1" u="sng" dirty="0" smtClean="0">
                <a:solidFill>
                  <a:srgbClr val="0000FF"/>
                </a:solidFill>
                <a:latin typeface="Times New Roman" pitchFamily="18" charset="0"/>
                <a:cs typeface="Times New Roman" pitchFamily="18" charset="0"/>
              </a:rPr>
              <a:t> </a:t>
            </a:r>
            <a:r>
              <a:rPr lang="en-US" sz="4000" b="1" u="sng" dirty="0" err="1" smtClean="0">
                <a:solidFill>
                  <a:srgbClr val="0000FF"/>
                </a:solidFill>
                <a:latin typeface="Times New Roman" pitchFamily="18" charset="0"/>
                <a:cs typeface="Times New Roman" pitchFamily="18" charset="0"/>
              </a:rPr>
              <a:t>kì</a:t>
            </a:r>
            <a:r>
              <a:rPr lang="en-US" sz="4000" b="1" u="sng" dirty="0" smtClean="0">
                <a:solidFill>
                  <a:srgbClr val="0000FF"/>
                </a:solidFill>
                <a:latin typeface="Times New Roman" pitchFamily="18" charset="0"/>
                <a:cs typeface="Times New Roman" pitchFamily="18" charset="0"/>
              </a:rPr>
              <a:t> </a:t>
            </a:r>
            <a:r>
              <a:rPr lang="en-US" sz="4000" b="1" u="sng" dirty="0" err="1" smtClean="0">
                <a:solidFill>
                  <a:srgbClr val="0000FF"/>
                </a:solidFill>
                <a:latin typeface="Times New Roman" pitchFamily="18" charset="0"/>
                <a:cs typeface="Times New Roman" pitchFamily="18" charset="0"/>
              </a:rPr>
              <a:t>tiền</a:t>
            </a:r>
            <a:r>
              <a:rPr lang="en-US" sz="4000" b="1" u="sng" dirty="0" smtClean="0">
                <a:solidFill>
                  <a:srgbClr val="0000FF"/>
                </a:solidFill>
                <a:latin typeface="Times New Roman" pitchFamily="18" charset="0"/>
                <a:cs typeface="Times New Roman" pitchFamily="18" charset="0"/>
              </a:rPr>
              <a:t> </a:t>
            </a:r>
            <a:r>
              <a:rPr lang="en-US" sz="4000" b="1" u="sng" dirty="0" err="1" smtClean="0">
                <a:solidFill>
                  <a:srgbClr val="0000FF"/>
                </a:solidFill>
                <a:latin typeface="Times New Roman" pitchFamily="18" charset="0"/>
                <a:cs typeface="Times New Roman" pitchFamily="18" charset="0"/>
              </a:rPr>
              <a:t>sử</a:t>
            </a:r>
            <a:r>
              <a:rPr lang="en-US" sz="4000" b="1" u="sng" dirty="0" smtClean="0">
                <a:solidFill>
                  <a:srgbClr val="0000FF"/>
                </a:solidFill>
                <a:latin typeface="Times New Roman" pitchFamily="18" charset="0"/>
                <a:cs typeface="Times New Roman" pitchFamily="18" charset="0"/>
              </a:rPr>
              <a:t> </a:t>
            </a:r>
            <a:endParaRPr lang="en-US" sz="4000" b="1" u="sng" dirty="0">
              <a:solidFill>
                <a:srgbClr val="0000FF"/>
              </a:solidFill>
              <a:latin typeface="Times New Roman" pitchFamily="18" charset="0"/>
              <a:cs typeface="Times New Roman" pitchFamily="18" charset="0"/>
            </a:endParaRPr>
          </a:p>
        </p:txBody>
      </p:sp>
      <p:pic>
        <p:nvPicPr>
          <p:cNvPr id="10" name="Lịch sử Việt Nam Tập 1- Thời tiền sử ở Việt Nam.mp4">
            <a:hlinkClick r:id="" action="ppaction://media"/>
          </p:cNvPr>
          <p:cNvPicPr>
            <a:picLocks noRot="1" noChangeAspect="1"/>
          </p:cNvPicPr>
          <p:nvPr>
            <a:videoFile r:link="rId1"/>
          </p:nvPr>
        </p:nvPicPr>
        <p:blipFill>
          <a:blip r:embed="rId4"/>
          <a:stretch>
            <a:fillRect/>
          </a:stretch>
        </p:blipFill>
        <p:spPr>
          <a:xfrm>
            <a:off x="0" y="1447800"/>
            <a:ext cx="8915400" cy="4953000"/>
          </a:xfrm>
          <a:prstGeom prst="rect">
            <a:avLst/>
          </a:prstGeom>
        </p:spPr>
      </p:pic>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06502"/>
                                        </p:tgtEl>
                                        <p:attrNameLst>
                                          <p:attrName>style.visibility</p:attrName>
                                        </p:attrNameLst>
                                      </p:cBhvr>
                                      <p:to>
                                        <p:strVal val="visible"/>
                                      </p:to>
                                    </p:set>
                                    <p:animEffect transition="in" filter="wedge">
                                      <p:cBhvr>
                                        <p:cTn id="7" dur="1000"/>
                                        <p:tgtEl>
                                          <p:spTgt spid="106502"/>
                                        </p:tgtEl>
                                      </p:cBhvr>
                                    </p:animEffect>
                                  </p:childTnLst>
                                </p:cTn>
                              </p:par>
                            </p:childTnLst>
                          </p:cTn>
                        </p:par>
                        <p:par>
                          <p:cTn id="8" fill="hold">
                            <p:stCondLst>
                              <p:cond delay="1000"/>
                            </p:stCondLst>
                            <p:childTnLst>
                              <p:par>
                                <p:cTn id="9" presetID="1" presetClass="mediacall" presetSubtype="0" fill="hold" nodeType="afterEffect">
                                  <p:stCondLst>
                                    <p:cond delay="0"/>
                                  </p:stCondLst>
                                  <p:childTnLst>
                                    <p:cmd type="call" cmd="playFrom(0.0)">
                                      <p:cBhvr>
                                        <p:cTn id="10" dur="1"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11" fill="hold" display="0">
                  <p:stCondLst>
                    <p:cond delay="indefinite"/>
                  </p:stCondLst>
                  <p:endCondLst>
                    <p:cond evt="onNext" delay="0">
                      <p:tgtEl>
                        <p:sldTgt/>
                      </p:tgtEl>
                    </p:cond>
                    <p:cond evt="onPrev" delay="0">
                      <p:tgtEl>
                        <p:sldTgt/>
                      </p:tgtEl>
                    </p:cond>
                  </p:endCondLst>
                </p:cTn>
                <p:tgtEl>
                  <p:spTgt spid="10"/>
                </p:tgtEl>
              </p:cMediaNode>
            </p:video>
            <p:seq concurrent="1" nextAc="seek">
              <p:cTn id="12" restart="whenNotActive" fill="hold" evtFilter="cancelBubble" nodeType="interactiveSeq">
                <p:stCondLst>
                  <p:cond evt="onClick" delay="0">
                    <p:tgtEl>
                      <p:spTgt spid="10"/>
                    </p:tgtEl>
                  </p:cond>
                </p:stCondLst>
                <p:endSync evt="end" delay="0">
                  <p:rtn val="all"/>
                </p:endSync>
                <p:childTnLst>
                  <p:par>
                    <p:cTn id="13" fill="hold">
                      <p:stCondLst>
                        <p:cond delay="0"/>
                      </p:stCondLst>
                      <p:childTnLst>
                        <p:par>
                          <p:cTn id="14" fill="hold">
                            <p:stCondLst>
                              <p:cond delay="0"/>
                            </p:stCondLst>
                            <p:childTnLst>
                              <p:par>
                                <p:cTn id="15" presetID="2" presetClass="mediacall" presetSubtype="0" fill="hold" nodeType="clickEffect">
                                  <p:stCondLst>
                                    <p:cond delay="0"/>
                                  </p:stCondLst>
                                  <p:childTnLst>
                                    <p:cmd type="call" cmd="togglePause">
                                      <p:cBhvr>
                                        <p:cTn id="16" dur="1" fill="hold"/>
                                        <p:tgtEl>
                                          <p:spTgt spid="10"/>
                                        </p:tgtEl>
                                      </p:cBhvr>
                                    </p:cmd>
                                  </p:childTnLst>
                                </p:cTn>
                              </p:par>
                            </p:childTnLst>
                          </p:cTn>
                        </p:par>
                      </p:childTnLst>
                    </p:cTn>
                  </p:par>
                </p:childTnLst>
              </p:cTn>
              <p:nextCondLst>
                <p:cond evt="onClick" delay="0">
                  <p:tgtEl>
                    <p:spTgt spid="10"/>
                  </p:tgtEl>
                </p:cond>
              </p:nextCondLst>
            </p:seq>
          </p:childTnLst>
        </p:cTn>
      </p:par>
    </p:tnLst>
    <p:bldLst>
      <p:bldP spid="10650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0" y="0"/>
            <a:ext cx="9144000" cy="6858000"/>
          </a:xfrm>
        </p:spPr>
        <p:txBody>
          <a:bodyPr/>
          <a:lstStyle/>
          <a:p>
            <a:pPr algn="ctr">
              <a:lnSpc>
                <a:spcPct val="90000"/>
              </a:lnSpc>
              <a:buFontTx/>
              <a:buNone/>
            </a:pPr>
            <a:r>
              <a:rPr lang="en-US" b="1" i="1" dirty="0" smtClean="0">
                <a:solidFill>
                  <a:srgbClr val="FF6600"/>
                </a:solidFill>
                <a:latin typeface="Times New Roman" pitchFamily="18" charset="0"/>
                <a:cs typeface="Times New Roman" pitchFamily="18" charset="0"/>
              </a:rPr>
              <a:t>1) </a:t>
            </a:r>
            <a:r>
              <a:rPr lang="en-US" b="1" i="1" dirty="0" err="1" smtClean="0">
                <a:solidFill>
                  <a:srgbClr val="FF6600"/>
                </a:solidFill>
                <a:latin typeface="Times New Roman" pitchFamily="18" charset="0"/>
                <a:cs typeface="Times New Roman" pitchFamily="18" charset="0"/>
              </a:rPr>
              <a:t>Vùng</a:t>
            </a:r>
            <a:r>
              <a:rPr lang="en-US" b="1" i="1" dirty="0" smtClean="0">
                <a:solidFill>
                  <a:srgbClr val="FF6600"/>
                </a:solidFill>
                <a:latin typeface="Times New Roman" pitchFamily="18" charset="0"/>
                <a:cs typeface="Times New Roman" pitchFamily="18" charset="0"/>
              </a:rPr>
              <a:t> </a:t>
            </a:r>
            <a:r>
              <a:rPr lang="en-US" b="1" i="1" dirty="0" err="1" smtClean="0">
                <a:solidFill>
                  <a:srgbClr val="FF6600"/>
                </a:solidFill>
                <a:latin typeface="Times New Roman" pitchFamily="18" charset="0"/>
                <a:cs typeface="Times New Roman" pitchFamily="18" charset="0"/>
              </a:rPr>
              <a:t>đất</a:t>
            </a:r>
            <a:r>
              <a:rPr lang="en-US" b="1" i="1" dirty="0" smtClean="0">
                <a:solidFill>
                  <a:srgbClr val="FF6600"/>
                </a:solidFill>
                <a:latin typeface="Times New Roman" pitchFamily="18" charset="0"/>
                <a:cs typeface="Times New Roman" pitchFamily="18" charset="0"/>
              </a:rPr>
              <a:t> </a:t>
            </a:r>
            <a:r>
              <a:rPr lang="en-US" b="1" i="1" dirty="0" err="1" smtClean="0">
                <a:solidFill>
                  <a:srgbClr val="FF6600"/>
                </a:solidFill>
                <a:latin typeface="Times New Roman" pitchFamily="18" charset="0"/>
                <a:cs typeface="Times New Roman" pitchFamily="18" charset="0"/>
              </a:rPr>
              <a:t>Hà</a:t>
            </a:r>
            <a:r>
              <a:rPr lang="en-US" b="1" i="1" dirty="0" smtClean="0">
                <a:solidFill>
                  <a:srgbClr val="FF6600"/>
                </a:solidFill>
                <a:latin typeface="Times New Roman" pitchFamily="18" charset="0"/>
                <a:cs typeface="Times New Roman" pitchFamily="18" charset="0"/>
              </a:rPr>
              <a:t> </a:t>
            </a:r>
            <a:r>
              <a:rPr lang="en-US" b="1" i="1" dirty="0" err="1" smtClean="0">
                <a:solidFill>
                  <a:srgbClr val="FF6600"/>
                </a:solidFill>
                <a:latin typeface="Times New Roman" pitchFamily="18" charset="0"/>
                <a:cs typeface="Times New Roman" pitchFamily="18" charset="0"/>
              </a:rPr>
              <a:t>Nội</a:t>
            </a:r>
            <a:r>
              <a:rPr lang="en-US" b="1" i="1" dirty="0" smtClean="0">
                <a:solidFill>
                  <a:srgbClr val="FF6600"/>
                </a:solidFill>
                <a:latin typeface="Times New Roman" pitchFamily="18" charset="0"/>
                <a:cs typeface="Times New Roman" pitchFamily="18" charset="0"/>
              </a:rPr>
              <a:t> </a:t>
            </a:r>
            <a:r>
              <a:rPr lang="en-US" b="1" i="1" dirty="0" err="1" smtClean="0">
                <a:solidFill>
                  <a:srgbClr val="FF6600"/>
                </a:solidFill>
                <a:latin typeface="Times New Roman" pitchFamily="18" charset="0"/>
                <a:cs typeface="Times New Roman" pitchFamily="18" charset="0"/>
              </a:rPr>
              <a:t>thời</a:t>
            </a:r>
            <a:r>
              <a:rPr lang="en-US" b="1" i="1" dirty="0" smtClean="0">
                <a:solidFill>
                  <a:srgbClr val="FF6600"/>
                </a:solidFill>
                <a:latin typeface="Times New Roman" pitchFamily="18" charset="0"/>
                <a:cs typeface="Times New Roman" pitchFamily="18" charset="0"/>
              </a:rPr>
              <a:t> </a:t>
            </a:r>
            <a:r>
              <a:rPr lang="en-US" b="1" i="1" dirty="0" err="1" smtClean="0">
                <a:solidFill>
                  <a:srgbClr val="FF6600"/>
                </a:solidFill>
                <a:latin typeface="Times New Roman" pitchFamily="18" charset="0"/>
                <a:cs typeface="Times New Roman" pitchFamily="18" charset="0"/>
              </a:rPr>
              <a:t>kì</a:t>
            </a:r>
            <a:r>
              <a:rPr lang="en-US" b="1" i="1" dirty="0" smtClean="0">
                <a:solidFill>
                  <a:srgbClr val="FF6600"/>
                </a:solidFill>
                <a:latin typeface="Times New Roman" pitchFamily="18" charset="0"/>
                <a:cs typeface="Times New Roman" pitchFamily="18" charset="0"/>
              </a:rPr>
              <a:t> </a:t>
            </a:r>
            <a:r>
              <a:rPr lang="en-US" b="1" i="1" dirty="0" err="1" smtClean="0">
                <a:solidFill>
                  <a:srgbClr val="FF6600"/>
                </a:solidFill>
                <a:latin typeface="Times New Roman" pitchFamily="18" charset="0"/>
                <a:cs typeface="Times New Roman" pitchFamily="18" charset="0"/>
              </a:rPr>
              <a:t>tiền</a:t>
            </a:r>
            <a:r>
              <a:rPr lang="en-US" b="1" i="1" dirty="0" smtClean="0">
                <a:solidFill>
                  <a:srgbClr val="FF6600"/>
                </a:solidFill>
                <a:latin typeface="Times New Roman" pitchFamily="18" charset="0"/>
                <a:cs typeface="Times New Roman" pitchFamily="18" charset="0"/>
              </a:rPr>
              <a:t> </a:t>
            </a:r>
            <a:r>
              <a:rPr lang="en-US" b="1" i="1" dirty="0" err="1" smtClean="0">
                <a:solidFill>
                  <a:srgbClr val="FF6600"/>
                </a:solidFill>
                <a:latin typeface="Times New Roman" pitchFamily="18" charset="0"/>
                <a:cs typeface="Times New Roman" pitchFamily="18" charset="0"/>
              </a:rPr>
              <a:t>sử</a:t>
            </a:r>
            <a:endParaRPr lang="en-US" b="1" i="1" dirty="0">
              <a:solidFill>
                <a:schemeClr val="hlink"/>
              </a:solidFill>
              <a:latin typeface=".VnTime" pitchFamily="34" charset="0"/>
            </a:endParaRPr>
          </a:p>
          <a:p>
            <a:pPr>
              <a:lnSpc>
                <a:spcPct val="95000"/>
              </a:lnSpc>
            </a:pPr>
            <a:r>
              <a:rPr lang="en-US" sz="3600" b="1" dirty="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Những</a:t>
            </a:r>
            <a:r>
              <a:rPr lang="en-US" sz="3200" i="1" dirty="0" smtClean="0">
                <a:latin typeface="Times New Roman" pitchFamily="18" charset="0"/>
                <a:cs typeface="Times New Roman" pitchFamily="18" charset="0"/>
              </a:rPr>
              <a:t> </a:t>
            </a:r>
            <a:r>
              <a:rPr lang="en-US" sz="3200" i="1" dirty="0" err="1">
                <a:latin typeface="Times New Roman" pitchFamily="18" charset="0"/>
                <a:cs typeface="Times New Roman" pitchFamily="18" charset="0"/>
              </a:rPr>
              <a:t>di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chỉ</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khảo</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cổ</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tại</a:t>
            </a:r>
            <a:r>
              <a:rPr lang="en-US" sz="3200" i="1" dirty="0">
                <a:latin typeface="Times New Roman" pitchFamily="18" charset="0"/>
                <a:cs typeface="Times New Roman" pitchFamily="18" charset="0"/>
              </a:rPr>
              <a:t> </a:t>
            </a:r>
            <a:r>
              <a:rPr lang="en-US" sz="3200" i="1" dirty="0" err="1">
                <a:solidFill>
                  <a:srgbClr val="FF0000"/>
                </a:solidFill>
                <a:latin typeface="Times New Roman" pitchFamily="18" charset="0"/>
                <a:cs typeface="Times New Roman" pitchFamily="18" charset="0"/>
                <a:hlinkClick r:id="rId2" tooltip="Cổ Loa"/>
              </a:rPr>
              <a:t>Cổ</a:t>
            </a:r>
            <a:r>
              <a:rPr lang="en-US" sz="3200" i="1" dirty="0">
                <a:solidFill>
                  <a:srgbClr val="FF0000"/>
                </a:solidFill>
                <a:latin typeface="Times New Roman" pitchFamily="18" charset="0"/>
                <a:cs typeface="Times New Roman" pitchFamily="18" charset="0"/>
                <a:hlinkClick r:id="rId2" tooltip="Cổ Loa"/>
              </a:rPr>
              <a:t> Loa</a:t>
            </a:r>
            <a:r>
              <a:rPr lang="en-US" sz="3200" i="1" dirty="0">
                <a:solidFill>
                  <a:srgbClr val="FF0000"/>
                </a:solidFill>
                <a:latin typeface="Times New Roman" pitchFamily="18" charset="0"/>
                <a:cs typeface="Times New Roman" pitchFamily="18" charset="0"/>
              </a:rPr>
              <a:t> </a:t>
            </a:r>
            <a:r>
              <a:rPr lang="en-US" sz="3200" i="1" dirty="0" err="1">
                <a:latin typeface="Times New Roman" pitchFamily="18" charset="0"/>
                <a:cs typeface="Times New Roman" pitchFamily="18" charset="0"/>
              </a:rPr>
              <a:t>cho</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thấy</a:t>
            </a:r>
            <a:r>
              <a:rPr lang="en-US" sz="3200" i="1" dirty="0">
                <a:latin typeface="Times New Roman" pitchFamily="18" charset="0"/>
                <a:cs typeface="Times New Roman" pitchFamily="18" charset="0"/>
              </a:rPr>
              <a:t> con </a:t>
            </a:r>
            <a:r>
              <a:rPr lang="en-US" sz="3200" i="1" dirty="0" err="1">
                <a:latin typeface="Times New Roman" pitchFamily="18" charset="0"/>
                <a:cs typeface="Times New Roman" pitchFamily="18" charset="0"/>
              </a:rPr>
              <a:t>người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đã</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xuất</a:t>
            </a:r>
            <a:r>
              <a:rPr lang="en-US" sz="3200" i="1" dirty="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hiện</a:t>
            </a:r>
            <a:r>
              <a:rPr lang="en-US" sz="3200" i="1" dirty="0" smtClean="0">
                <a:latin typeface="Times New Roman" pitchFamily="18" charset="0"/>
                <a:cs typeface="Times New Roman" pitchFamily="18" charset="0"/>
              </a:rPr>
              <a:t> </a:t>
            </a:r>
            <a:r>
              <a:rPr lang="en-US" sz="3200" i="1" dirty="0">
                <a:latin typeface="Times New Roman" pitchFamily="18" charset="0"/>
                <a:cs typeface="Times New Roman" pitchFamily="18" charset="0"/>
              </a:rPr>
              <a:t>ở </a:t>
            </a:r>
            <a:r>
              <a:rPr lang="en-US" sz="3200" i="1" dirty="0" err="1">
                <a:latin typeface="Times New Roman" pitchFamily="18" charset="0"/>
                <a:cs typeface="Times New Roman" pitchFamily="18" charset="0"/>
              </a:rPr>
              <a:t>khu</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vực</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Hà</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Nội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từ</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cách</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đây</a:t>
            </a:r>
            <a:r>
              <a:rPr lang="en-US" sz="3200" i="1" dirty="0">
                <a:latin typeface="Times New Roman" pitchFamily="18" charset="0"/>
                <a:cs typeface="Times New Roman" pitchFamily="18" charset="0"/>
              </a:rPr>
              <a:t> 2 </a:t>
            </a:r>
            <a:r>
              <a:rPr lang="en-US" sz="3200" i="1" dirty="0" err="1">
                <a:latin typeface="Times New Roman" pitchFamily="18" charset="0"/>
                <a:cs typeface="Times New Roman" pitchFamily="18" charset="0"/>
              </a:rPr>
              <a:t>vạn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năm</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giai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đoạn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của</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nền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hlinkClick r:id="rId3" tooltip="Văn hóa Sơn Vi"/>
              </a:rPr>
              <a:t>văn</a:t>
            </a:r>
            <a:r>
              <a:rPr lang="en-US" sz="3200" i="1" dirty="0">
                <a:latin typeface="Times New Roman" pitchFamily="18" charset="0"/>
                <a:cs typeface="Times New Roman" pitchFamily="18" charset="0"/>
                <a:hlinkClick r:id="rId3" tooltip="Văn hóa Sơn Vi"/>
              </a:rPr>
              <a:t> </a:t>
            </a:r>
            <a:r>
              <a:rPr lang="en-US" sz="3200" i="1" dirty="0" err="1">
                <a:latin typeface="Times New Roman" pitchFamily="18" charset="0"/>
                <a:cs typeface="Times New Roman" pitchFamily="18" charset="0"/>
                <a:hlinkClick r:id="rId3" tooltip="Văn hóa Sơn Vi"/>
              </a:rPr>
              <a:t>hóa</a:t>
            </a:r>
            <a:r>
              <a:rPr lang="en-US" sz="3200" i="1" dirty="0">
                <a:latin typeface="Times New Roman" pitchFamily="18" charset="0"/>
                <a:cs typeface="Times New Roman" pitchFamily="18" charset="0"/>
                <a:hlinkClick r:id="rId3" tooltip="Văn hóa Sơn Vi"/>
              </a:rPr>
              <a:t> </a:t>
            </a:r>
            <a:r>
              <a:rPr lang="en-US" sz="3200" i="1" dirty="0" err="1">
                <a:latin typeface="Times New Roman" pitchFamily="18" charset="0"/>
                <a:cs typeface="Times New Roman" pitchFamily="18" charset="0"/>
                <a:hlinkClick r:id="rId3" tooltip="Văn hóa Sơn Vi"/>
              </a:rPr>
              <a:t>Sơn</a:t>
            </a:r>
            <a:r>
              <a:rPr lang="en-US" sz="3200" i="1" dirty="0">
                <a:latin typeface="Times New Roman" pitchFamily="18" charset="0"/>
                <a:cs typeface="Times New Roman" pitchFamily="18" charset="0"/>
                <a:hlinkClick r:id="rId3" tooltip="Văn hóa Sơn Vi"/>
              </a:rPr>
              <a:t> Vi</a:t>
            </a:r>
            <a:r>
              <a:rPr lang="en-US" sz="3200" i="1" dirty="0" smtClean="0">
                <a:latin typeface="Times New Roman" pitchFamily="18" charset="0"/>
                <a:cs typeface="Times New Roman" pitchFamily="18" charset="0"/>
              </a:rPr>
              <a:t>.</a:t>
            </a:r>
          </a:p>
          <a:p>
            <a:pPr>
              <a:lnSpc>
                <a:spcPct val="95000"/>
              </a:lnSpc>
              <a:buNone/>
            </a:pPr>
            <a:endParaRPr lang="en-US" sz="3200" i="1" dirty="0" smtClean="0">
              <a:latin typeface="Times New Roman" pitchFamily="18" charset="0"/>
              <a:cs typeface="Times New Roman" pitchFamily="18" charset="0"/>
            </a:endParaRPr>
          </a:p>
          <a:p>
            <a:pPr>
              <a:lnSpc>
                <a:spcPct val="95000"/>
              </a:lnSpc>
            </a:pPr>
            <a:r>
              <a:rPr lang="en-US" sz="3200" i="1" dirty="0" smtClean="0">
                <a:latin typeface="Times New Roman" pitchFamily="18" charset="0"/>
                <a:cs typeface="Times New Roman" pitchFamily="18" charset="0"/>
              </a:rPr>
              <a:t> </a:t>
            </a:r>
            <a:r>
              <a:rPr lang="en-US" sz="3200" i="1" dirty="0" err="1">
                <a:latin typeface="Times New Roman" pitchFamily="18" charset="0"/>
                <a:cs typeface="Times New Roman" pitchFamily="18" charset="0"/>
              </a:rPr>
              <a:t>Nhưng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đến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thời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kỳ</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băng</a:t>
            </a:r>
            <a:r>
              <a:rPr lang="en-US" sz="3200" i="1" dirty="0">
                <a:latin typeface="Times New Roman" pitchFamily="18" charset="0"/>
                <a:cs typeface="Times New Roman" pitchFamily="18" charset="0"/>
              </a:rPr>
              <a:t> tan, </a:t>
            </a:r>
            <a:r>
              <a:rPr lang="en-US" sz="3200" i="1" dirty="0" err="1">
                <a:latin typeface="Times New Roman" pitchFamily="18" charset="0"/>
                <a:cs typeface="Times New Roman" pitchFamily="18" charset="0"/>
                <a:hlinkClick r:id="rId4" tooltip="Biển"/>
              </a:rPr>
              <a:t>biển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tiến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sâu</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vào</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đất</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liền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các</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cư</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dân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của</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thời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đại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hlinkClick r:id="rId5" tooltip="Đồ đá mới (chưa được viết)"/>
              </a:rPr>
              <a:t>đồ</a:t>
            </a:r>
            <a:r>
              <a:rPr lang="en-US" sz="3200" i="1" dirty="0">
                <a:latin typeface="Times New Roman" pitchFamily="18" charset="0"/>
                <a:cs typeface="Times New Roman" pitchFamily="18" charset="0"/>
                <a:hlinkClick r:id="rId5" tooltip="Đồ đá mới (chưa được viết)"/>
              </a:rPr>
              <a:t> </a:t>
            </a:r>
            <a:r>
              <a:rPr lang="en-US" sz="3200" i="1" dirty="0" err="1">
                <a:latin typeface="Times New Roman" pitchFamily="18" charset="0"/>
                <a:cs typeface="Times New Roman" pitchFamily="18" charset="0"/>
                <a:hlinkClick r:id="rId5" tooltip="Đồ đá mới (chưa được viết)"/>
              </a:rPr>
              <a:t>đá</a:t>
            </a:r>
            <a:r>
              <a:rPr lang="en-US" sz="3200" i="1" dirty="0">
                <a:latin typeface="Times New Roman" pitchFamily="18" charset="0"/>
                <a:cs typeface="Times New Roman" pitchFamily="18" charset="0"/>
                <a:hlinkClick r:id="rId5" tooltip="Đồ đá mới (chưa được viết)"/>
              </a:rPr>
              <a:t> </a:t>
            </a:r>
            <a:r>
              <a:rPr lang="en-US" sz="3200" i="1" dirty="0" err="1">
                <a:latin typeface="Times New Roman" pitchFamily="18" charset="0"/>
                <a:cs typeface="Times New Roman" pitchFamily="18" charset="0"/>
                <a:hlinkClick r:id="rId5" tooltip="Đồ đá mới (chưa được viết)"/>
              </a:rPr>
              <a:t>mới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bị</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đẩy</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lùi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lên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vùng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núi</a:t>
            </a:r>
            <a:r>
              <a:rPr lang="en-US" sz="3200" i="1" dirty="0">
                <a:latin typeface="Times New Roman" pitchFamily="18" charset="0"/>
                <a:cs typeface="Times New Roman" pitchFamily="18" charset="0"/>
              </a:rPr>
              <a:t>. </a:t>
            </a:r>
            <a:endParaRPr lang="en-US" sz="3200" i="1" dirty="0" smtClean="0">
              <a:latin typeface="Times New Roman" pitchFamily="18" charset="0"/>
              <a:cs typeface="Times New Roman" pitchFamily="18" charset="0"/>
            </a:endParaRPr>
          </a:p>
          <a:p>
            <a:pPr>
              <a:lnSpc>
                <a:spcPct val="95000"/>
              </a:lnSpc>
              <a:buNone/>
            </a:pPr>
            <a:endParaRPr lang="en-US" sz="3200" i="1" dirty="0" smtClean="0">
              <a:latin typeface="Times New Roman" pitchFamily="18" charset="0"/>
              <a:cs typeface="Times New Roman" pitchFamily="18" charset="0"/>
            </a:endParaRPr>
          </a:p>
          <a:p>
            <a:pPr>
              <a:lnSpc>
                <a:spcPct val="95000"/>
              </a:lnSpc>
            </a:pPr>
            <a:r>
              <a:rPr lang="en-US" sz="3200" i="1" dirty="0" err="1" smtClean="0">
                <a:latin typeface="Times New Roman" pitchFamily="18" charset="0"/>
                <a:cs typeface="Times New Roman" pitchFamily="18" charset="0"/>
              </a:rPr>
              <a:t>Phải</a:t>
            </a:r>
            <a:r>
              <a:rPr lang="en-US" sz="3200" i="1" dirty="0" smtClean="0">
                <a:latin typeface="Times New Roman" pitchFamily="18" charset="0"/>
                <a:cs typeface="Times New Roman" pitchFamily="18" charset="0"/>
              </a:rPr>
              <a:t> </a:t>
            </a:r>
            <a:r>
              <a:rPr lang="en-US" sz="3200" i="1" dirty="0" err="1">
                <a:latin typeface="Times New Roman" pitchFamily="18" charset="0"/>
                <a:cs typeface="Times New Roman" pitchFamily="18" charset="0"/>
              </a:rPr>
              <a:t>tới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khoảng</a:t>
            </a:r>
            <a:r>
              <a:rPr lang="en-US" sz="3200" i="1" dirty="0">
                <a:latin typeface="Times New Roman" pitchFamily="18" charset="0"/>
                <a:cs typeface="Times New Roman" pitchFamily="18" charset="0"/>
              </a:rPr>
              <a:t> 4 </a:t>
            </a:r>
            <a:r>
              <a:rPr lang="en-US" sz="3200" i="1" dirty="0" err="1">
                <a:latin typeface="Times New Roman" pitchFamily="18" charset="0"/>
                <a:cs typeface="Times New Roman" pitchFamily="18" charset="0"/>
              </a:rPr>
              <a:t>hoặc</a:t>
            </a:r>
            <a:r>
              <a:rPr lang="en-US" sz="3200" i="1" dirty="0">
                <a:latin typeface="Times New Roman" pitchFamily="18" charset="0"/>
                <a:cs typeface="Times New Roman" pitchFamily="18" charset="0"/>
              </a:rPr>
              <a:t> 5 </a:t>
            </a:r>
            <a:r>
              <a:rPr lang="en-US" sz="3200" i="1" dirty="0" err="1">
                <a:latin typeface="Times New Roman" pitchFamily="18" charset="0"/>
                <a:cs typeface="Times New Roman" pitchFamily="18" charset="0"/>
              </a:rPr>
              <a:t>ngàn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năm</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trước</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hlinkClick r:id="rId6" tooltip="Công Nguyên"/>
              </a:rPr>
              <a:t>Công</a:t>
            </a:r>
            <a:r>
              <a:rPr lang="en-US" sz="3200" i="1" dirty="0">
                <a:latin typeface="Times New Roman" pitchFamily="18" charset="0"/>
                <a:cs typeface="Times New Roman" pitchFamily="18" charset="0"/>
                <a:hlinkClick r:id="rId6" tooltip="Công Nguyên"/>
              </a:rPr>
              <a:t> </a:t>
            </a:r>
            <a:r>
              <a:rPr lang="en-US" sz="3200" i="1" dirty="0" err="1">
                <a:latin typeface="Times New Roman" pitchFamily="18" charset="0"/>
                <a:cs typeface="Times New Roman" pitchFamily="18" charset="0"/>
                <a:hlinkClick r:id="rId6" tooltip="Công Nguyên"/>
              </a:rPr>
              <a:t>Nguyên</a:t>
            </a:r>
            <a:r>
              <a:rPr lang="en-US" sz="3200" i="1" dirty="0">
                <a:latin typeface="Times New Roman" pitchFamily="18" charset="0"/>
                <a:cs typeface="Times New Roman" pitchFamily="18" charset="0"/>
              </a:rPr>
              <a:t>, con </a:t>
            </a:r>
            <a:r>
              <a:rPr lang="en-US" sz="3200" i="1" dirty="0" err="1">
                <a:latin typeface="Times New Roman" pitchFamily="18" charset="0"/>
                <a:cs typeface="Times New Roman" pitchFamily="18" charset="0"/>
              </a:rPr>
              <a:t>người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mới</a:t>
            </a:r>
            <a:r>
              <a:rPr lang="en-US" sz="3200" i="1" dirty="0">
                <a:latin typeface="Times New Roman" pitchFamily="18" charset="0"/>
                <a:cs typeface="Times New Roman" pitchFamily="18" charset="0"/>
              </a:rPr>
              <a:t> quay </a:t>
            </a:r>
            <a:r>
              <a:rPr lang="en-US" sz="3200" i="1" dirty="0" err="1">
                <a:latin typeface="Times New Roman" pitchFamily="18" charset="0"/>
                <a:cs typeface="Times New Roman" pitchFamily="18" charset="0"/>
              </a:rPr>
              <a:t>lại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sinh</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sống</a:t>
            </a:r>
            <a:r>
              <a:rPr lang="en-US" sz="3200" i="1" dirty="0">
                <a:latin typeface="Times New Roman" pitchFamily="18" charset="0"/>
                <a:cs typeface="Times New Roman" pitchFamily="18" charset="0"/>
              </a:rPr>
              <a:t> ở </a:t>
            </a:r>
            <a:r>
              <a:rPr lang="en-US" sz="3200" i="1" dirty="0" err="1">
                <a:latin typeface="Times New Roman" pitchFamily="18" charset="0"/>
                <a:cs typeface="Times New Roman" pitchFamily="18" charset="0"/>
              </a:rPr>
              <a:t>nơi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đây</a:t>
            </a:r>
            <a:r>
              <a:rPr lang="en-US" sz="3200" i="1" dirty="0">
                <a:latin typeface="Times New Roman" pitchFamily="18" charset="0"/>
                <a:cs typeface="Times New Roman" pitchFamily="18" charset="0"/>
              </a:rPr>
              <a:t>. </a:t>
            </a:r>
            <a:endParaRPr lang="en-US" sz="2800" i="1" dirty="0">
              <a:latin typeface=".VnArial NarrowH" pitchFamily="34" charset="0"/>
            </a:endParaRPr>
          </a:p>
          <a:p>
            <a:pPr algn="ctr">
              <a:lnSpc>
                <a:spcPct val="90000"/>
              </a:lnSpc>
              <a:buFontTx/>
              <a:buNone/>
            </a:pPr>
            <a:endParaRPr lang="en-US" sz="2000" b="1" i="1" dirty="0">
              <a:latin typeface=".VnArial NarrowH"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p:cTn id="7" dur="1000" fill="hold"/>
                                        <p:tgtEl>
                                          <p:spTgt spid="717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717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717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0" presetClass="entr" presetSubtype="0" fill="hold" nodeType="clickEffect">
                                  <p:stCondLst>
                                    <p:cond delay="0"/>
                                  </p:stCondLst>
                                  <p:childTnLst>
                                    <p:set>
                                      <p:cBhvr>
                                        <p:cTn id="13" dur="1" fill="hold">
                                          <p:stCondLst>
                                            <p:cond delay="0"/>
                                          </p:stCondLst>
                                        </p:cTn>
                                        <p:tgtEl>
                                          <p:spTgt spid="7171">
                                            <p:txEl>
                                              <p:pRg st="1" end="1"/>
                                            </p:txEl>
                                          </p:spTgt>
                                        </p:tgtEl>
                                        <p:attrNameLst>
                                          <p:attrName>style.visibility</p:attrName>
                                        </p:attrNameLst>
                                      </p:cBhvr>
                                      <p:to>
                                        <p:strVal val="visible"/>
                                      </p:to>
                                    </p:set>
                                    <p:animEffect transition="in" filter="wedge">
                                      <p:cBhvr>
                                        <p:cTn id="14" dur="2000"/>
                                        <p:tgtEl>
                                          <p:spTgt spid="7171">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0" presetClass="entr" presetSubtype="0" fill="hold"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animEffect transition="in" filter="wedge">
                                      <p:cBhvr>
                                        <p:cTn id="19" dur="2000"/>
                                        <p:tgtEl>
                                          <p:spTgt spid="7171">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0" presetClass="entr" presetSubtype="0" fill="hold" nodeType="clickEffect">
                                  <p:stCondLst>
                                    <p:cond delay="0"/>
                                  </p:stCondLst>
                                  <p:childTnLst>
                                    <p:set>
                                      <p:cBhvr>
                                        <p:cTn id="23" dur="1" fill="hold">
                                          <p:stCondLst>
                                            <p:cond delay="0"/>
                                          </p:stCondLst>
                                        </p:cTn>
                                        <p:tgtEl>
                                          <p:spTgt spid="7171">
                                            <p:txEl>
                                              <p:pRg st="5" end="5"/>
                                            </p:txEl>
                                          </p:spTgt>
                                        </p:tgtEl>
                                        <p:attrNameLst>
                                          <p:attrName>style.visibility</p:attrName>
                                        </p:attrNameLst>
                                      </p:cBhvr>
                                      <p:to>
                                        <p:strVal val="visible"/>
                                      </p:to>
                                    </p:set>
                                    <p:animEffect transition="in" filter="wedge">
                                      <p:cBhvr>
                                        <p:cTn id="24" dur="2000"/>
                                        <p:tgtEl>
                                          <p:spTgt spid="71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i="1" dirty="0" smtClean="0">
                <a:solidFill>
                  <a:srgbClr val="FF6600"/>
                </a:solidFill>
                <a:latin typeface="Times New Roman" pitchFamily="18" charset="0"/>
                <a:cs typeface="Times New Roman" pitchFamily="18" charset="0"/>
              </a:rPr>
              <a:t>1) </a:t>
            </a:r>
            <a:r>
              <a:rPr lang="en-US" i="1" dirty="0" err="1" smtClean="0">
                <a:solidFill>
                  <a:srgbClr val="FF6600"/>
                </a:solidFill>
                <a:latin typeface="Times New Roman" pitchFamily="18" charset="0"/>
                <a:cs typeface="Times New Roman" pitchFamily="18" charset="0"/>
              </a:rPr>
              <a:t>Vùng</a:t>
            </a:r>
            <a:r>
              <a:rPr lang="en-US" i="1" dirty="0" smtClean="0">
                <a:solidFill>
                  <a:srgbClr val="FF6600"/>
                </a:solidFill>
                <a:latin typeface="Times New Roman" pitchFamily="18" charset="0"/>
                <a:cs typeface="Times New Roman" pitchFamily="18" charset="0"/>
              </a:rPr>
              <a:t> </a:t>
            </a:r>
            <a:r>
              <a:rPr lang="en-US" i="1" dirty="0" err="1" smtClean="0">
                <a:solidFill>
                  <a:srgbClr val="FF6600"/>
                </a:solidFill>
                <a:latin typeface="Times New Roman" pitchFamily="18" charset="0"/>
                <a:cs typeface="Times New Roman" pitchFamily="18" charset="0"/>
              </a:rPr>
              <a:t>đất</a:t>
            </a:r>
            <a:r>
              <a:rPr lang="en-US" i="1" dirty="0" smtClean="0">
                <a:solidFill>
                  <a:srgbClr val="FF6600"/>
                </a:solidFill>
                <a:latin typeface="Times New Roman" pitchFamily="18" charset="0"/>
                <a:cs typeface="Times New Roman" pitchFamily="18" charset="0"/>
              </a:rPr>
              <a:t> </a:t>
            </a:r>
            <a:r>
              <a:rPr lang="en-US" i="1" dirty="0" err="1" smtClean="0">
                <a:solidFill>
                  <a:srgbClr val="FF6600"/>
                </a:solidFill>
                <a:latin typeface="Times New Roman" pitchFamily="18" charset="0"/>
                <a:cs typeface="Times New Roman" pitchFamily="18" charset="0"/>
              </a:rPr>
              <a:t>Hà</a:t>
            </a:r>
            <a:r>
              <a:rPr lang="en-US" i="1" dirty="0" smtClean="0">
                <a:solidFill>
                  <a:srgbClr val="FF6600"/>
                </a:solidFill>
                <a:latin typeface="Times New Roman" pitchFamily="18" charset="0"/>
                <a:cs typeface="Times New Roman" pitchFamily="18" charset="0"/>
              </a:rPr>
              <a:t> </a:t>
            </a:r>
            <a:r>
              <a:rPr lang="en-US" i="1" dirty="0" err="1" smtClean="0">
                <a:solidFill>
                  <a:srgbClr val="FF6600"/>
                </a:solidFill>
                <a:latin typeface="Times New Roman" pitchFamily="18" charset="0"/>
                <a:cs typeface="Times New Roman" pitchFamily="18" charset="0"/>
              </a:rPr>
              <a:t>Nội</a:t>
            </a:r>
            <a:r>
              <a:rPr lang="en-US" i="1" dirty="0" smtClean="0">
                <a:solidFill>
                  <a:srgbClr val="FF6600"/>
                </a:solidFill>
                <a:latin typeface="Times New Roman" pitchFamily="18" charset="0"/>
                <a:cs typeface="Times New Roman" pitchFamily="18" charset="0"/>
              </a:rPr>
              <a:t> </a:t>
            </a:r>
            <a:r>
              <a:rPr lang="en-US" i="1" dirty="0" err="1" smtClean="0">
                <a:solidFill>
                  <a:srgbClr val="FF6600"/>
                </a:solidFill>
                <a:latin typeface="Times New Roman" pitchFamily="18" charset="0"/>
                <a:cs typeface="Times New Roman" pitchFamily="18" charset="0"/>
              </a:rPr>
              <a:t>thời</a:t>
            </a:r>
            <a:r>
              <a:rPr lang="en-US" i="1" dirty="0" smtClean="0">
                <a:solidFill>
                  <a:srgbClr val="FF6600"/>
                </a:solidFill>
                <a:latin typeface="Times New Roman" pitchFamily="18" charset="0"/>
                <a:cs typeface="Times New Roman" pitchFamily="18" charset="0"/>
              </a:rPr>
              <a:t> </a:t>
            </a:r>
            <a:r>
              <a:rPr lang="en-US" i="1" dirty="0" err="1" smtClean="0">
                <a:solidFill>
                  <a:srgbClr val="FF6600"/>
                </a:solidFill>
                <a:latin typeface="Times New Roman" pitchFamily="18" charset="0"/>
                <a:cs typeface="Times New Roman" pitchFamily="18" charset="0"/>
              </a:rPr>
              <a:t>kì</a:t>
            </a:r>
            <a:r>
              <a:rPr lang="en-US" i="1" dirty="0" smtClean="0">
                <a:solidFill>
                  <a:srgbClr val="FF6600"/>
                </a:solidFill>
                <a:latin typeface="Times New Roman" pitchFamily="18" charset="0"/>
                <a:cs typeface="Times New Roman" pitchFamily="18" charset="0"/>
              </a:rPr>
              <a:t> </a:t>
            </a:r>
            <a:r>
              <a:rPr lang="en-US" i="1" dirty="0" err="1" smtClean="0">
                <a:solidFill>
                  <a:srgbClr val="FF6600"/>
                </a:solidFill>
                <a:latin typeface="Times New Roman" pitchFamily="18" charset="0"/>
                <a:cs typeface="Times New Roman" pitchFamily="18" charset="0"/>
              </a:rPr>
              <a:t>tiền</a:t>
            </a:r>
            <a:r>
              <a:rPr lang="en-US" i="1" dirty="0" smtClean="0">
                <a:solidFill>
                  <a:srgbClr val="FF6600"/>
                </a:solidFill>
                <a:latin typeface="Times New Roman" pitchFamily="18" charset="0"/>
                <a:cs typeface="Times New Roman" pitchFamily="18" charset="0"/>
              </a:rPr>
              <a:t> </a:t>
            </a:r>
            <a:r>
              <a:rPr lang="en-US" i="1" dirty="0" err="1" smtClean="0">
                <a:solidFill>
                  <a:srgbClr val="FF6600"/>
                </a:solidFill>
                <a:latin typeface="Times New Roman" pitchFamily="18" charset="0"/>
                <a:cs typeface="Times New Roman" pitchFamily="18" charset="0"/>
              </a:rPr>
              <a:t>sử</a:t>
            </a:r>
            <a:r>
              <a:rPr lang="en-US" i="1" dirty="0" smtClean="0">
                <a:solidFill>
                  <a:schemeClr val="hlink"/>
                </a:solidFill>
                <a:latin typeface=".VnTime" pitchFamily="34" charset="0"/>
              </a:rPr>
              <a:t/>
            </a:r>
            <a:br>
              <a:rPr lang="en-US" i="1" dirty="0" smtClean="0">
                <a:solidFill>
                  <a:schemeClr val="hlink"/>
                </a:solidFill>
                <a:latin typeface=".VnTime" pitchFamily="34" charset="0"/>
              </a:rPr>
            </a:br>
            <a:endParaRPr lang="en-US" dirty="0"/>
          </a:p>
        </p:txBody>
      </p:sp>
      <p:sp>
        <p:nvSpPr>
          <p:cNvPr id="4" name="Rectangle 3"/>
          <p:cNvSpPr/>
          <p:nvPr/>
        </p:nvSpPr>
        <p:spPr>
          <a:xfrm>
            <a:off x="0" y="1285860"/>
            <a:ext cx="9144000" cy="3170099"/>
          </a:xfrm>
          <a:prstGeom prst="rect">
            <a:avLst/>
          </a:prstGeom>
        </p:spPr>
        <p:txBody>
          <a:bodyPr wrap="square">
            <a:spAutoFit/>
          </a:bodyPr>
          <a:lstStyle/>
          <a:p>
            <a:r>
              <a:rPr lang="en-US" sz="4000" i="1" dirty="0" err="1" smtClean="0">
                <a:latin typeface="Times New Roman" pitchFamily="18" charset="0"/>
                <a:cs typeface="Times New Roman" pitchFamily="18" charset="0"/>
              </a:rPr>
              <a:t>Các</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hiện</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vật</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khảo</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cổ</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giai</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đoạn</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tiếp</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theo</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từ</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đầu</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hlinkClick r:id="rId2" tooltip="Thời đại đồ đồng"/>
              </a:rPr>
              <a:t>thời</a:t>
            </a:r>
            <a:r>
              <a:rPr lang="en-US" sz="4000" i="1" dirty="0" smtClean="0">
                <a:latin typeface="Times New Roman" pitchFamily="18" charset="0"/>
                <a:cs typeface="Times New Roman" pitchFamily="18" charset="0"/>
                <a:hlinkClick r:id="rId2" tooltip="Thời đại đồ đồng"/>
              </a:rPr>
              <a:t> </a:t>
            </a:r>
            <a:r>
              <a:rPr lang="en-US" sz="4000" i="1" dirty="0" err="1" smtClean="0">
                <a:latin typeface="Times New Roman" pitchFamily="18" charset="0"/>
                <a:cs typeface="Times New Roman" pitchFamily="18" charset="0"/>
                <a:hlinkClick r:id="rId2" tooltip="Thời đại đồ đồng"/>
              </a:rPr>
              <a:t>đại</a:t>
            </a:r>
            <a:r>
              <a:rPr lang="en-US" sz="4000" i="1" dirty="0" smtClean="0">
                <a:latin typeface="Times New Roman" pitchFamily="18" charset="0"/>
                <a:cs typeface="Times New Roman" pitchFamily="18" charset="0"/>
                <a:hlinkClick r:id="rId2" tooltip="Thời đại đồ đồng"/>
              </a:rPr>
              <a:t> </a:t>
            </a:r>
            <a:r>
              <a:rPr lang="en-US" sz="4000" i="1" dirty="0" err="1" smtClean="0">
                <a:latin typeface="Times New Roman" pitchFamily="18" charset="0"/>
                <a:cs typeface="Times New Roman" pitchFamily="18" charset="0"/>
                <a:hlinkClick r:id="rId2" tooltip="Thời đại đồ đồng"/>
              </a:rPr>
              <a:t>đồ</a:t>
            </a:r>
            <a:r>
              <a:rPr lang="en-US" sz="4000" i="1" dirty="0" smtClean="0">
                <a:latin typeface="Times New Roman" pitchFamily="18" charset="0"/>
                <a:cs typeface="Times New Roman" pitchFamily="18" charset="0"/>
                <a:hlinkClick r:id="rId2" tooltip="Thời đại đồ đồng"/>
              </a:rPr>
              <a:t> </a:t>
            </a:r>
            <a:r>
              <a:rPr lang="en-US" sz="4000" i="1" dirty="0" err="1" smtClean="0">
                <a:latin typeface="Times New Roman" pitchFamily="18" charset="0"/>
                <a:cs typeface="Times New Roman" pitchFamily="18" charset="0"/>
                <a:hlinkClick r:id="rId2" tooltip="Thời đại đồ đồng"/>
              </a:rPr>
              <a:t>đồng</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đến</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đầu</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hlinkClick r:id="rId3" tooltip="Thời đại đồ sắt"/>
              </a:rPr>
              <a:t>thời</a:t>
            </a:r>
            <a:r>
              <a:rPr lang="en-US" sz="4000" i="1" dirty="0" smtClean="0">
                <a:latin typeface="Times New Roman" pitchFamily="18" charset="0"/>
                <a:cs typeface="Times New Roman" pitchFamily="18" charset="0"/>
                <a:hlinkClick r:id="rId3" tooltip="Thời đại đồ sắt"/>
              </a:rPr>
              <a:t> </a:t>
            </a:r>
            <a:r>
              <a:rPr lang="en-US" sz="4000" i="1" dirty="0" err="1" smtClean="0">
                <a:latin typeface="Times New Roman" pitchFamily="18" charset="0"/>
                <a:cs typeface="Times New Roman" pitchFamily="18" charset="0"/>
                <a:hlinkClick r:id="rId3" tooltip="Thời đại đồ sắt"/>
              </a:rPr>
              <a:t>đại</a:t>
            </a:r>
            <a:r>
              <a:rPr lang="en-US" sz="4000" i="1" dirty="0" smtClean="0">
                <a:latin typeface="Times New Roman" pitchFamily="18" charset="0"/>
                <a:cs typeface="Times New Roman" pitchFamily="18" charset="0"/>
                <a:hlinkClick r:id="rId3" tooltip="Thời đại đồ sắt"/>
              </a:rPr>
              <a:t> </a:t>
            </a:r>
            <a:r>
              <a:rPr lang="en-US" sz="4000" i="1" dirty="0" err="1" smtClean="0">
                <a:latin typeface="Times New Roman" pitchFamily="18" charset="0"/>
                <a:cs typeface="Times New Roman" pitchFamily="18" charset="0"/>
                <a:hlinkClick r:id="rId3" tooltip="Thời đại đồ sắt"/>
              </a:rPr>
              <a:t>đồ</a:t>
            </a:r>
            <a:r>
              <a:rPr lang="en-US" sz="4000" i="1" dirty="0" smtClean="0">
                <a:latin typeface="Times New Roman" pitchFamily="18" charset="0"/>
                <a:cs typeface="Times New Roman" pitchFamily="18" charset="0"/>
                <a:hlinkClick r:id="rId3" tooltip="Thời đại đồ sắt"/>
              </a:rPr>
              <a:t> </a:t>
            </a:r>
            <a:r>
              <a:rPr lang="en-US" sz="4000" i="1" dirty="0" err="1" smtClean="0">
                <a:latin typeface="Times New Roman" pitchFamily="18" charset="0"/>
                <a:cs typeface="Times New Roman" pitchFamily="18" charset="0"/>
                <a:hlinkClick r:id="rId3" tooltip="Thời đại đồ sắt"/>
              </a:rPr>
              <a:t>sắt</a:t>
            </a:r>
            <a:r>
              <a:rPr lang="en-US" sz="4000" i="1" dirty="0" smtClean="0">
                <a:latin typeface="Times New Roman" pitchFamily="18" charset="0"/>
                <a:cs typeface="Times New Roman" pitchFamily="18" charset="0"/>
              </a:rPr>
              <a:t>, minh </a:t>
            </a:r>
            <a:r>
              <a:rPr lang="en-US" sz="4000" i="1" dirty="0" err="1" smtClean="0">
                <a:latin typeface="Times New Roman" pitchFamily="18" charset="0"/>
                <a:cs typeface="Times New Roman" pitchFamily="18" charset="0"/>
              </a:rPr>
              <a:t>chứng</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cho</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sự</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hiện</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diện</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của</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Hà</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Nội</a:t>
            </a:r>
            <a:r>
              <a:rPr lang="en-US" sz="4000" i="1" dirty="0" smtClean="0">
                <a:latin typeface="Times New Roman" pitchFamily="18" charset="0"/>
                <a:cs typeface="Times New Roman" pitchFamily="18" charset="0"/>
              </a:rPr>
              <a:t> ở </a:t>
            </a:r>
            <a:r>
              <a:rPr lang="en-US" sz="4000" i="1" dirty="0" err="1" smtClean="0">
                <a:latin typeface="Times New Roman" pitchFamily="18" charset="0"/>
                <a:cs typeface="Times New Roman" pitchFamily="18" charset="0"/>
              </a:rPr>
              <a:t>cả</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bốn</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thời</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đại</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văn</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hóa</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hlinkClick r:id="rId4" tooltip="Văn hóa Phùng Nguyên"/>
              </a:rPr>
              <a:t>Phùng</a:t>
            </a:r>
            <a:r>
              <a:rPr lang="en-US" sz="4000" i="1" dirty="0" smtClean="0">
                <a:latin typeface="Times New Roman" pitchFamily="18" charset="0"/>
                <a:cs typeface="Times New Roman" pitchFamily="18" charset="0"/>
                <a:hlinkClick r:id="rId4" tooltip="Văn hóa Phùng Nguyên"/>
              </a:rPr>
              <a:t> </a:t>
            </a:r>
            <a:r>
              <a:rPr lang="en-US" sz="4000" i="1" dirty="0" err="1" smtClean="0">
                <a:latin typeface="Times New Roman" pitchFamily="18" charset="0"/>
                <a:cs typeface="Times New Roman" pitchFamily="18" charset="0"/>
                <a:hlinkClick r:id="rId4" tooltip="Văn hóa Phùng Nguyên"/>
              </a:rPr>
              <a:t>Nguyên</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hlinkClick r:id="rId5" tooltip="Văn hóa Đồng Đậu"/>
              </a:rPr>
              <a:t>Đồng</a:t>
            </a:r>
            <a:r>
              <a:rPr lang="en-US" sz="4000" i="1" dirty="0" smtClean="0">
                <a:latin typeface="Times New Roman" pitchFamily="18" charset="0"/>
                <a:cs typeface="Times New Roman" pitchFamily="18" charset="0"/>
                <a:hlinkClick r:id="rId5" tooltip="Văn hóa Đồng Đậu"/>
              </a:rPr>
              <a:t> </a:t>
            </a:r>
            <a:r>
              <a:rPr lang="en-US" sz="4000" i="1" dirty="0" err="1" smtClean="0">
                <a:latin typeface="Times New Roman" pitchFamily="18" charset="0"/>
                <a:cs typeface="Times New Roman" pitchFamily="18" charset="0"/>
                <a:hlinkClick r:id="rId5" tooltip="Văn hóa Đồng Đậu"/>
              </a:rPr>
              <a:t>Đậu</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hlinkClick r:id="rId6" tooltip="Văn hóa Gò Mun"/>
              </a:rPr>
              <a:t>Gò</a:t>
            </a:r>
            <a:r>
              <a:rPr lang="en-US" sz="4000" i="1" dirty="0" smtClean="0">
                <a:latin typeface="Times New Roman" pitchFamily="18" charset="0"/>
                <a:cs typeface="Times New Roman" pitchFamily="18" charset="0"/>
                <a:hlinkClick r:id="rId6" tooltip="Văn hóa Gò Mun"/>
              </a:rPr>
              <a:t> </a:t>
            </a:r>
            <a:r>
              <a:rPr lang="en-US" sz="4000" i="1" dirty="0" err="1" smtClean="0">
                <a:latin typeface="Times New Roman" pitchFamily="18" charset="0"/>
                <a:cs typeface="Times New Roman" pitchFamily="18" charset="0"/>
                <a:hlinkClick r:id="rId6" tooltip="Văn hóa Gò Mun"/>
              </a:rPr>
              <a:t>Mun</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rPr>
              <a:t>và</a:t>
            </a:r>
            <a:r>
              <a:rPr lang="en-US" sz="4000" i="1" dirty="0" smtClean="0">
                <a:latin typeface="Times New Roman" pitchFamily="18" charset="0"/>
                <a:cs typeface="Times New Roman" pitchFamily="18" charset="0"/>
              </a:rPr>
              <a:t> </a:t>
            </a:r>
            <a:r>
              <a:rPr lang="en-US" sz="4000" i="1" dirty="0" err="1" smtClean="0">
                <a:latin typeface="Times New Roman" pitchFamily="18" charset="0"/>
                <a:cs typeface="Times New Roman" pitchFamily="18" charset="0"/>
                <a:hlinkClick r:id="rId7" tooltip="Văn hóa Đông Sơn"/>
              </a:rPr>
              <a:t>Đông</a:t>
            </a:r>
            <a:r>
              <a:rPr lang="en-US" sz="4000" i="1" dirty="0" smtClean="0">
                <a:latin typeface="Times New Roman" pitchFamily="18" charset="0"/>
                <a:cs typeface="Times New Roman" pitchFamily="18" charset="0"/>
                <a:hlinkClick r:id="rId7" tooltip="Văn hóa Đông Sơn"/>
              </a:rPr>
              <a:t> </a:t>
            </a:r>
            <a:r>
              <a:rPr lang="en-US" sz="4000" i="1" dirty="0" err="1" smtClean="0">
                <a:latin typeface="Times New Roman" pitchFamily="18" charset="0"/>
                <a:cs typeface="Times New Roman" pitchFamily="18" charset="0"/>
                <a:hlinkClick r:id="rId7" tooltip="Văn hóa Đông Sơn"/>
              </a:rPr>
              <a:t>Sơn</a:t>
            </a:r>
            <a:r>
              <a:rPr lang="en-US" sz="3600" i="1" dirty="0" smtClean="0">
                <a:latin typeface="Times New Roman" pitchFamily="18" charset="0"/>
                <a:cs typeface="Times New Roman" pitchFamily="18" charset="0"/>
              </a:rPr>
              <a:t>. </a:t>
            </a:r>
            <a:endParaRPr lang="en-US" sz="4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357158" y="285728"/>
            <a:ext cx="8229600" cy="5410200"/>
          </a:xfrm>
        </p:spPr>
        <p:txBody>
          <a:bodyPr/>
          <a:lstStyle/>
          <a:p>
            <a:pPr>
              <a:buFontTx/>
              <a:buNone/>
            </a:pPr>
            <a:endParaRPr lang="en-US" dirty="0"/>
          </a:p>
        </p:txBody>
      </p:sp>
      <p:pic>
        <p:nvPicPr>
          <p:cNvPr id="8196" name="Picture 4" descr="anh 2"/>
          <p:cNvPicPr>
            <a:picLocks noChangeAspect="1" noChangeArrowheads="1"/>
          </p:cNvPicPr>
          <p:nvPr/>
        </p:nvPicPr>
        <p:blipFill>
          <a:blip r:embed="rId2"/>
          <a:srcRect/>
          <a:stretch>
            <a:fillRect/>
          </a:stretch>
        </p:blipFill>
        <p:spPr bwMode="auto">
          <a:xfrm>
            <a:off x="500034" y="357166"/>
            <a:ext cx="3919566" cy="2227263"/>
          </a:xfrm>
          <a:prstGeom prst="rect">
            <a:avLst/>
          </a:prstGeom>
          <a:noFill/>
        </p:spPr>
      </p:pic>
      <p:pic>
        <p:nvPicPr>
          <p:cNvPr id="8197" name="Picture 5" descr="anh 3"/>
          <p:cNvPicPr>
            <a:picLocks noChangeAspect="1" noChangeArrowheads="1"/>
          </p:cNvPicPr>
          <p:nvPr/>
        </p:nvPicPr>
        <p:blipFill>
          <a:blip r:embed="rId3"/>
          <a:srcRect/>
          <a:stretch>
            <a:fillRect/>
          </a:stretch>
        </p:blipFill>
        <p:spPr bwMode="auto">
          <a:xfrm>
            <a:off x="5000628" y="428604"/>
            <a:ext cx="3476652" cy="2228850"/>
          </a:xfrm>
          <a:prstGeom prst="rect">
            <a:avLst/>
          </a:prstGeom>
          <a:noFill/>
        </p:spPr>
      </p:pic>
      <p:pic>
        <p:nvPicPr>
          <p:cNvPr id="8198" name="Picture 6" descr="anh 4"/>
          <p:cNvPicPr>
            <a:picLocks noChangeAspect="1" noChangeArrowheads="1"/>
          </p:cNvPicPr>
          <p:nvPr/>
        </p:nvPicPr>
        <p:blipFill>
          <a:blip r:embed="rId4"/>
          <a:srcRect/>
          <a:stretch>
            <a:fillRect/>
          </a:stretch>
        </p:blipFill>
        <p:spPr bwMode="auto">
          <a:xfrm>
            <a:off x="500034" y="3790950"/>
            <a:ext cx="3919566" cy="2228850"/>
          </a:xfrm>
          <a:prstGeom prst="rect">
            <a:avLst/>
          </a:prstGeom>
          <a:noFill/>
        </p:spPr>
      </p:pic>
      <p:sp>
        <p:nvSpPr>
          <p:cNvPr id="8199" name="Text Box 7"/>
          <p:cNvSpPr txBox="1">
            <a:spLocks noChangeArrowheads="1"/>
          </p:cNvSpPr>
          <p:nvPr/>
        </p:nvSpPr>
        <p:spPr bwMode="auto">
          <a:xfrm>
            <a:off x="1071538" y="3000372"/>
            <a:ext cx="7429552" cy="461665"/>
          </a:xfrm>
          <a:prstGeom prst="rect">
            <a:avLst/>
          </a:prstGeom>
          <a:noFill/>
          <a:ln w="9525">
            <a:noFill/>
            <a:miter lim="800000"/>
            <a:headEnd/>
            <a:tailEnd/>
          </a:ln>
          <a:effectLst/>
        </p:spPr>
        <p:txBody>
          <a:bodyPr wrap="square">
            <a:spAutoFit/>
          </a:bodyPr>
          <a:lstStyle/>
          <a:p>
            <a:pPr algn="ctr">
              <a:spcBef>
                <a:spcPct val="50000"/>
              </a:spcBef>
            </a:pPr>
            <a:r>
              <a:rPr lang="en-US" sz="2400" dirty="0" smtClean="0">
                <a:solidFill>
                  <a:srgbClr val="FF0066"/>
                </a:solidFill>
                <a:latin typeface="Times New Roman" pitchFamily="18" charset="0"/>
                <a:cs typeface="Times New Roman" pitchFamily="18" charset="0"/>
              </a:rPr>
              <a:t>Di </a:t>
            </a:r>
            <a:r>
              <a:rPr lang="en-US" sz="2400" dirty="0" err="1" smtClean="0">
                <a:solidFill>
                  <a:srgbClr val="FF0066"/>
                </a:solidFill>
                <a:latin typeface="Times New Roman" pitchFamily="18" charset="0"/>
                <a:cs typeface="Times New Roman" pitchFamily="18" charset="0"/>
              </a:rPr>
              <a:t>vật</a:t>
            </a:r>
            <a:r>
              <a:rPr lang="en-US" sz="2400" dirty="0" smtClean="0">
                <a:solidFill>
                  <a:srgbClr val="FF0066"/>
                </a:solidFill>
                <a:latin typeface="Times New Roman" pitchFamily="18" charset="0"/>
                <a:cs typeface="Times New Roman" pitchFamily="18" charset="0"/>
              </a:rPr>
              <a:t> </a:t>
            </a:r>
            <a:r>
              <a:rPr lang="en-US" sz="2400" dirty="0" err="1" smtClean="0">
                <a:solidFill>
                  <a:srgbClr val="FF0066"/>
                </a:solidFill>
                <a:latin typeface="Times New Roman" pitchFamily="18" charset="0"/>
                <a:cs typeface="Times New Roman" pitchFamily="18" charset="0"/>
              </a:rPr>
              <a:t>đá</a:t>
            </a:r>
            <a:r>
              <a:rPr lang="en-US" sz="2400" dirty="0" smtClean="0">
                <a:solidFill>
                  <a:srgbClr val="FF0066"/>
                </a:solidFill>
                <a:latin typeface="Times New Roman" pitchFamily="18" charset="0"/>
                <a:cs typeface="Times New Roman" pitchFamily="18" charset="0"/>
              </a:rPr>
              <a:t> </a:t>
            </a:r>
            <a:r>
              <a:rPr lang="en-US" sz="2400" dirty="0" err="1" smtClean="0">
                <a:solidFill>
                  <a:srgbClr val="FF0066"/>
                </a:solidFill>
                <a:latin typeface="Times New Roman" pitchFamily="18" charset="0"/>
                <a:cs typeface="Times New Roman" pitchFamily="18" charset="0"/>
              </a:rPr>
              <a:t>và</a:t>
            </a:r>
            <a:r>
              <a:rPr lang="en-US" sz="2400" dirty="0" smtClean="0">
                <a:solidFill>
                  <a:srgbClr val="FF0066"/>
                </a:solidFill>
                <a:latin typeface="Times New Roman" pitchFamily="18" charset="0"/>
                <a:cs typeface="Times New Roman" pitchFamily="18" charset="0"/>
              </a:rPr>
              <a:t> </a:t>
            </a:r>
            <a:r>
              <a:rPr lang="en-US" sz="2400" dirty="0" err="1" smtClean="0">
                <a:solidFill>
                  <a:srgbClr val="FF0066"/>
                </a:solidFill>
                <a:latin typeface="Times New Roman" pitchFamily="18" charset="0"/>
                <a:cs typeface="Times New Roman" pitchFamily="18" charset="0"/>
              </a:rPr>
              <a:t>công</a:t>
            </a:r>
            <a:r>
              <a:rPr lang="en-US" sz="2400" dirty="0" smtClean="0">
                <a:solidFill>
                  <a:srgbClr val="FF0066"/>
                </a:solidFill>
                <a:latin typeface="Times New Roman" pitchFamily="18" charset="0"/>
                <a:cs typeface="Times New Roman" pitchFamily="18" charset="0"/>
              </a:rPr>
              <a:t> </a:t>
            </a:r>
            <a:r>
              <a:rPr lang="en-US" sz="2400" dirty="0" err="1" smtClean="0">
                <a:solidFill>
                  <a:srgbClr val="FF0066"/>
                </a:solidFill>
                <a:latin typeface="Times New Roman" pitchFamily="18" charset="0"/>
                <a:cs typeface="Times New Roman" pitchFamily="18" charset="0"/>
              </a:rPr>
              <a:t>cụ</a:t>
            </a:r>
            <a:r>
              <a:rPr lang="en-US" sz="2400" dirty="0" smtClean="0">
                <a:solidFill>
                  <a:srgbClr val="FF0066"/>
                </a:solidFill>
                <a:latin typeface="Times New Roman" pitchFamily="18" charset="0"/>
                <a:cs typeface="Times New Roman" pitchFamily="18" charset="0"/>
              </a:rPr>
              <a:t> </a:t>
            </a:r>
            <a:r>
              <a:rPr lang="en-US" sz="2400" dirty="0" err="1" smtClean="0">
                <a:solidFill>
                  <a:srgbClr val="FF0066"/>
                </a:solidFill>
                <a:latin typeface="Times New Roman" pitchFamily="18" charset="0"/>
                <a:cs typeface="Times New Roman" pitchFamily="18" charset="0"/>
              </a:rPr>
              <a:t>sản</a:t>
            </a:r>
            <a:r>
              <a:rPr lang="en-US" sz="2400" dirty="0" smtClean="0">
                <a:solidFill>
                  <a:srgbClr val="FF0066"/>
                </a:solidFill>
                <a:latin typeface="Times New Roman" pitchFamily="18" charset="0"/>
                <a:cs typeface="Times New Roman" pitchFamily="18" charset="0"/>
              </a:rPr>
              <a:t> </a:t>
            </a:r>
            <a:r>
              <a:rPr lang="en-US" sz="2400" dirty="0" err="1" smtClean="0">
                <a:solidFill>
                  <a:srgbClr val="FF0066"/>
                </a:solidFill>
                <a:latin typeface="Times New Roman" pitchFamily="18" charset="0"/>
                <a:cs typeface="Times New Roman" pitchFamily="18" charset="0"/>
              </a:rPr>
              <a:t>xuất</a:t>
            </a:r>
            <a:r>
              <a:rPr lang="en-US" sz="2400" dirty="0" smtClean="0">
                <a:solidFill>
                  <a:srgbClr val="FF0066"/>
                </a:solidFill>
                <a:latin typeface="Times New Roman" pitchFamily="18" charset="0"/>
                <a:cs typeface="Times New Roman" pitchFamily="18" charset="0"/>
              </a:rPr>
              <a:t> </a:t>
            </a:r>
            <a:r>
              <a:rPr lang="en-US" sz="2400" dirty="0" err="1" smtClean="0">
                <a:solidFill>
                  <a:srgbClr val="FF0066"/>
                </a:solidFill>
                <a:latin typeface="Times New Roman" pitchFamily="18" charset="0"/>
                <a:cs typeface="Times New Roman" pitchFamily="18" charset="0"/>
              </a:rPr>
              <a:t>đồ</a:t>
            </a:r>
            <a:r>
              <a:rPr lang="en-US" sz="2400" dirty="0" smtClean="0">
                <a:solidFill>
                  <a:srgbClr val="FF0066"/>
                </a:solidFill>
                <a:latin typeface="Times New Roman" pitchFamily="18" charset="0"/>
                <a:cs typeface="Times New Roman" pitchFamily="18" charset="0"/>
              </a:rPr>
              <a:t> </a:t>
            </a:r>
            <a:r>
              <a:rPr lang="en-US" sz="2400" dirty="0" err="1" smtClean="0">
                <a:solidFill>
                  <a:srgbClr val="FF0066"/>
                </a:solidFill>
                <a:latin typeface="Times New Roman" pitchFamily="18" charset="0"/>
                <a:cs typeface="Times New Roman" pitchFamily="18" charset="0"/>
              </a:rPr>
              <a:t>trang</a:t>
            </a:r>
            <a:r>
              <a:rPr lang="en-US" sz="2400" dirty="0" smtClean="0">
                <a:solidFill>
                  <a:srgbClr val="FF0066"/>
                </a:solidFill>
                <a:latin typeface="Times New Roman" pitchFamily="18" charset="0"/>
                <a:cs typeface="Times New Roman" pitchFamily="18" charset="0"/>
              </a:rPr>
              <a:t> </a:t>
            </a:r>
            <a:r>
              <a:rPr lang="en-US" sz="2400" dirty="0" err="1" smtClean="0">
                <a:solidFill>
                  <a:srgbClr val="FF0066"/>
                </a:solidFill>
                <a:latin typeface="Times New Roman" pitchFamily="18" charset="0"/>
                <a:cs typeface="Times New Roman" pitchFamily="18" charset="0"/>
              </a:rPr>
              <a:t>sức</a:t>
            </a:r>
            <a:endParaRPr lang="en-US" sz="2000" dirty="0">
              <a:solidFill>
                <a:srgbClr val="FF0066"/>
              </a:solidFill>
              <a:latin typeface="Times New Roman" pitchFamily="18" charset="0"/>
              <a:cs typeface="Times New Roman" pitchFamily="18" charset="0"/>
            </a:endParaRPr>
          </a:p>
        </p:txBody>
      </p:sp>
      <p:sp>
        <p:nvSpPr>
          <p:cNvPr id="8201" name="Text Box 9"/>
          <p:cNvSpPr txBox="1">
            <a:spLocks noChangeArrowheads="1"/>
          </p:cNvSpPr>
          <p:nvPr/>
        </p:nvSpPr>
        <p:spPr bwMode="auto">
          <a:xfrm>
            <a:off x="2285984" y="6143644"/>
            <a:ext cx="2462234" cy="461665"/>
          </a:xfrm>
          <a:prstGeom prst="rect">
            <a:avLst/>
          </a:prstGeom>
          <a:noFill/>
          <a:ln w="9525">
            <a:noFill/>
            <a:miter lim="800000"/>
            <a:headEnd/>
            <a:tailEnd/>
          </a:ln>
          <a:effectLst/>
        </p:spPr>
        <p:txBody>
          <a:bodyPr wrap="square">
            <a:spAutoFit/>
          </a:bodyPr>
          <a:lstStyle/>
          <a:p>
            <a:pPr>
              <a:spcBef>
                <a:spcPct val="50000"/>
              </a:spcBef>
            </a:pPr>
            <a:r>
              <a:rPr lang="en-US" sz="2400" dirty="0" err="1" smtClean="0">
                <a:solidFill>
                  <a:srgbClr val="FF0066"/>
                </a:solidFill>
                <a:latin typeface="Times New Roman" pitchFamily="18" charset="0"/>
                <a:cs typeface="Times New Roman" pitchFamily="18" charset="0"/>
              </a:rPr>
              <a:t>Mũi</a:t>
            </a:r>
            <a:r>
              <a:rPr lang="en-US" sz="2400" dirty="0" smtClean="0">
                <a:solidFill>
                  <a:srgbClr val="FF0066"/>
                </a:solidFill>
                <a:latin typeface="Times New Roman" pitchFamily="18" charset="0"/>
                <a:cs typeface="Times New Roman" pitchFamily="18" charset="0"/>
              </a:rPr>
              <a:t> </a:t>
            </a:r>
            <a:r>
              <a:rPr lang="en-US" sz="2400" dirty="0" err="1" smtClean="0">
                <a:solidFill>
                  <a:srgbClr val="FF0066"/>
                </a:solidFill>
                <a:latin typeface="Times New Roman" pitchFamily="18" charset="0"/>
                <a:cs typeface="Times New Roman" pitchFamily="18" charset="0"/>
              </a:rPr>
              <a:t>tên</a:t>
            </a:r>
            <a:r>
              <a:rPr lang="en-US" sz="2400" dirty="0" smtClean="0">
                <a:solidFill>
                  <a:srgbClr val="FF0066"/>
                </a:solidFill>
                <a:latin typeface="Times New Roman" pitchFamily="18" charset="0"/>
                <a:cs typeface="Times New Roman" pitchFamily="18" charset="0"/>
              </a:rPr>
              <a:t> </a:t>
            </a:r>
            <a:r>
              <a:rPr lang="en-US" sz="2400" dirty="0" err="1" smtClean="0">
                <a:solidFill>
                  <a:srgbClr val="FF0066"/>
                </a:solidFill>
                <a:latin typeface="Times New Roman" pitchFamily="18" charset="0"/>
                <a:cs typeface="Times New Roman" pitchFamily="18" charset="0"/>
              </a:rPr>
              <a:t>đồng</a:t>
            </a:r>
            <a:endParaRPr lang="en-US" sz="2400" dirty="0">
              <a:solidFill>
                <a:srgbClr val="FF0066"/>
              </a:solidFill>
              <a:latin typeface="Times New Roman" pitchFamily="18" charset="0"/>
              <a:cs typeface="Times New Roman" pitchFamily="18" charset="0"/>
            </a:endParaRPr>
          </a:p>
        </p:txBody>
      </p:sp>
      <p:pic>
        <p:nvPicPr>
          <p:cNvPr id="8202" name="Picture 10" descr="anh 6"/>
          <p:cNvPicPr>
            <a:picLocks noChangeAspect="1" noChangeArrowheads="1"/>
          </p:cNvPicPr>
          <p:nvPr/>
        </p:nvPicPr>
        <p:blipFill>
          <a:blip r:embed="rId5"/>
          <a:srcRect/>
          <a:stretch>
            <a:fillRect/>
          </a:stretch>
        </p:blipFill>
        <p:spPr bwMode="auto">
          <a:xfrm>
            <a:off x="4643438" y="3733800"/>
            <a:ext cx="4000528" cy="2498725"/>
          </a:xfrm>
          <a:prstGeom prst="rect">
            <a:avLst/>
          </a:prstGeom>
          <a:noFill/>
        </p:spPr>
      </p:pic>
      <p:sp>
        <p:nvSpPr>
          <p:cNvPr id="8203" name="Text Box 11"/>
          <p:cNvSpPr txBox="1">
            <a:spLocks noChangeArrowheads="1"/>
          </p:cNvSpPr>
          <p:nvPr/>
        </p:nvSpPr>
        <p:spPr bwMode="auto">
          <a:xfrm>
            <a:off x="5638800" y="6111875"/>
            <a:ext cx="1905000" cy="457200"/>
          </a:xfrm>
          <a:prstGeom prst="rect">
            <a:avLst/>
          </a:prstGeom>
          <a:noFill/>
          <a:ln w="9525">
            <a:noFill/>
            <a:miter lim="800000"/>
            <a:headEnd/>
            <a:tailEnd/>
          </a:ln>
          <a:effectLst/>
        </p:spPr>
        <p:txBody>
          <a:bodyPr>
            <a:spAutoFit/>
          </a:bodyPr>
          <a:lstStyle/>
          <a:p>
            <a:pPr>
              <a:spcBef>
                <a:spcPct val="50000"/>
              </a:spcBef>
            </a:pPr>
            <a:r>
              <a:rPr lang="en-US" sz="2400" dirty="0" err="1" smtClean="0">
                <a:solidFill>
                  <a:srgbClr val="FF0066"/>
                </a:solidFill>
                <a:latin typeface="Times New Roman" pitchFamily="18" charset="0"/>
                <a:cs typeface="Times New Roman" pitchFamily="18" charset="0"/>
              </a:rPr>
              <a:t>Trống</a:t>
            </a:r>
            <a:r>
              <a:rPr lang="en-US" sz="2400" dirty="0" smtClean="0">
                <a:solidFill>
                  <a:srgbClr val="FF0066"/>
                </a:solidFill>
                <a:latin typeface="Times New Roman" pitchFamily="18" charset="0"/>
                <a:cs typeface="Times New Roman" pitchFamily="18" charset="0"/>
              </a:rPr>
              <a:t> </a:t>
            </a:r>
            <a:r>
              <a:rPr lang="en-US" sz="2400" dirty="0" err="1" smtClean="0">
                <a:solidFill>
                  <a:srgbClr val="FF0066"/>
                </a:solidFill>
                <a:latin typeface="Times New Roman" pitchFamily="18" charset="0"/>
                <a:cs typeface="Times New Roman" pitchFamily="18" charset="0"/>
              </a:rPr>
              <a:t>đồng</a:t>
            </a:r>
            <a:endParaRPr lang="en-US" sz="2400" dirty="0">
              <a:solidFill>
                <a:srgbClr val="FF0066"/>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196"/>
                                        </p:tgtEl>
                                        <p:attrNameLst>
                                          <p:attrName>style.visibility</p:attrName>
                                        </p:attrNameLst>
                                      </p:cBhvr>
                                      <p:to>
                                        <p:strVal val="visible"/>
                                      </p:to>
                                    </p:set>
                                    <p:anim calcmode="lin" valueType="num">
                                      <p:cBhvr additive="base">
                                        <p:cTn id="7" dur="500" fill="hold"/>
                                        <p:tgtEl>
                                          <p:spTgt spid="8196"/>
                                        </p:tgtEl>
                                        <p:attrNameLst>
                                          <p:attrName>ppt_x</p:attrName>
                                        </p:attrNameLst>
                                      </p:cBhvr>
                                      <p:tavLst>
                                        <p:tav tm="0">
                                          <p:val>
                                            <p:strVal val="0-#ppt_w/2"/>
                                          </p:val>
                                        </p:tav>
                                        <p:tav tm="100000">
                                          <p:val>
                                            <p:strVal val="#ppt_x"/>
                                          </p:val>
                                        </p:tav>
                                      </p:tavLst>
                                    </p:anim>
                                    <p:anim calcmode="lin" valueType="num">
                                      <p:cBhvr additive="base">
                                        <p:cTn id="8" dur="500" fill="hold"/>
                                        <p:tgtEl>
                                          <p:spTgt spid="8196"/>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8197"/>
                                        </p:tgtEl>
                                        <p:attrNameLst>
                                          <p:attrName>style.visibility</p:attrName>
                                        </p:attrNameLst>
                                      </p:cBhvr>
                                      <p:to>
                                        <p:strVal val="visible"/>
                                      </p:to>
                                    </p:set>
                                    <p:anim calcmode="lin" valueType="num">
                                      <p:cBhvr additive="base">
                                        <p:cTn id="11" dur="500" fill="hold"/>
                                        <p:tgtEl>
                                          <p:spTgt spid="8197"/>
                                        </p:tgtEl>
                                        <p:attrNameLst>
                                          <p:attrName>ppt_x</p:attrName>
                                        </p:attrNameLst>
                                      </p:cBhvr>
                                      <p:tavLst>
                                        <p:tav tm="0">
                                          <p:val>
                                            <p:strVal val="0-#ppt_w/2"/>
                                          </p:val>
                                        </p:tav>
                                        <p:tav tm="100000">
                                          <p:val>
                                            <p:strVal val="#ppt_x"/>
                                          </p:val>
                                        </p:tav>
                                      </p:tavLst>
                                    </p:anim>
                                    <p:anim calcmode="lin" valueType="num">
                                      <p:cBhvr additive="base">
                                        <p:cTn id="12" dur="500" fill="hold"/>
                                        <p:tgtEl>
                                          <p:spTgt spid="8197"/>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8199"/>
                                        </p:tgtEl>
                                        <p:attrNameLst>
                                          <p:attrName>style.visibility</p:attrName>
                                        </p:attrNameLst>
                                      </p:cBhvr>
                                      <p:to>
                                        <p:strVal val="visible"/>
                                      </p:to>
                                    </p:set>
                                    <p:anim calcmode="lin" valueType="num">
                                      <p:cBhvr additive="base">
                                        <p:cTn id="15" dur="500" fill="hold"/>
                                        <p:tgtEl>
                                          <p:spTgt spid="8199"/>
                                        </p:tgtEl>
                                        <p:attrNameLst>
                                          <p:attrName>ppt_x</p:attrName>
                                        </p:attrNameLst>
                                      </p:cBhvr>
                                      <p:tavLst>
                                        <p:tav tm="0">
                                          <p:val>
                                            <p:strVal val="0-#ppt_w/2"/>
                                          </p:val>
                                        </p:tav>
                                        <p:tav tm="100000">
                                          <p:val>
                                            <p:strVal val="#ppt_x"/>
                                          </p:val>
                                        </p:tav>
                                      </p:tavLst>
                                    </p:anim>
                                    <p:anim calcmode="lin" valueType="num">
                                      <p:cBhvr additive="base">
                                        <p:cTn id="16" dur="500" fill="hold"/>
                                        <p:tgtEl>
                                          <p:spTgt spid="8199"/>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nodeType="clickEffect">
                                  <p:stCondLst>
                                    <p:cond delay="0"/>
                                  </p:stCondLst>
                                  <p:childTnLst>
                                    <p:set>
                                      <p:cBhvr>
                                        <p:cTn id="20" dur="1" fill="hold">
                                          <p:stCondLst>
                                            <p:cond delay="0"/>
                                          </p:stCondLst>
                                        </p:cTn>
                                        <p:tgtEl>
                                          <p:spTgt spid="8198"/>
                                        </p:tgtEl>
                                        <p:attrNameLst>
                                          <p:attrName>style.visibility</p:attrName>
                                        </p:attrNameLst>
                                      </p:cBhvr>
                                      <p:to>
                                        <p:strVal val="visible"/>
                                      </p:to>
                                    </p:set>
                                    <p:anim calcmode="lin" valueType="num">
                                      <p:cBhvr additive="base">
                                        <p:cTn id="21" dur="500" fill="hold"/>
                                        <p:tgtEl>
                                          <p:spTgt spid="8198"/>
                                        </p:tgtEl>
                                        <p:attrNameLst>
                                          <p:attrName>ppt_x</p:attrName>
                                        </p:attrNameLst>
                                      </p:cBhvr>
                                      <p:tavLst>
                                        <p:tav tm="0">
                                          <p:val>
                                            <p:strVal val="1+#ppt_w/2"/>
                                          </p:val>
                                        </p:tav>
                                        <p:tav tm="100000">
                                          <p:val>
                                            <p:strVal val="#ppt_x"/>
                                          </p:val>
                                        </p:tav>
                                      </p:tavLst>
                                    </p:anim>
                                    <p:anim calcmode="lin" valueType="num">
                                      <p:cBhvr additive="base">
                                        <p:cTn id="22" dur="500" fill="hold"/>
                                        <p:tgtEl>
                                          <p:spTgt spid="8198"/>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8201"/>
                                        </p:tgtEl>
                                        <p:attrNameLst>
                                          <p:attrName>style.visibility</p:attrName>
                                        </p:attrNameLst>
                                      </p:cBhvr>
                                      <p:to>
                                        <p:strVal val="visible"/>
                                      </p:to>
                                    </p:set>
                                    <p:anim calcmode="lin" valueType="num">
                                      <p:cBhvr additive="base">
                                        <p:cTn id="25" dur="500" fill="hold"/>
                                        <p:tgtEl>
                                          <p:spTgt spid="8201"/>
                                        </p:tgtEl>
                                        <p:attrNameLst>
                                          <p:attrName>ppt_x</p:attrName>
                                        </p:attrNameLst>
                                      </p:cBhvr>
                                      <p:tavLst>
                                        <p:tav tm="0">
                                          <p:val>
                                            <p:strVal val="1+#ppt_w/2"/>
                                          </p:val>
                                        </p:tav>
                                        <p:tav tm="100000">
                                          <p:val>
                                            <p:strVal val="#ppt_x"/>
                                          </p:val>
                                        </p:tav>
                                      </p:tavLst>
                                    </p:anim>
                                    <p:anim calcmode="lin" valueType="num">
                                      <p:cBhvr additive="base">
                                        <p:cTn id="26" dur="500" fill="hold"/>
                                        <p:tgtEl>
                                          <p:spTgt spid="8201"/>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8203"/>
                                        </p:tgtEl>
                                        <p:attrNameLst>
                                          <p:attrName>style.visibility</p:attrName>
                                        </p:attrNameLst>
                                      </p:cBhvr>
                                      <p:to>
                                        <p:strVal val="visible"/>
                                      </p:to>
                                    </p:set>
                                    <p:anim calcmode="lin" valueType="num">
                                      <p:cBhvr additive="base">
                                        <p:cTn id="29" dur="500" fill="hold"/>
                                        <p:tgtEl>
                                          <p:spTgt spid="8203"/>
                                        </p:tgtEl>
                                        <p:attrNameLst>
                                          <p:attrName>ppt_x</p:attrName>
                                        </p:attrNameLst>
                                      </p:cBhvr>
                                      <p:tavLst>
                                        <p:tav tm="0">
                                          <p:val>
                                            <p:strVal val="1+#ppt_w/2"/>
                                          </p:val>
                                        </p:tav>
                                        <p:tav tm="100000">
                                          <p:val>
                                            <p:strVal val="#ppt_x"/>
                                          </p:val>
                                        </p:tav>
                                      </p:tavLst>
                                    </p:anim>
                                    <p:anim calcmode="lin" valueType="num">
                                      <p:cBhvr additive="base">
                                        <p:cTn id="30" dur="500" fill="hold"/>
                                        <p:tgtEl>
                                          <p:spTgt spid="8203"/>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stCondLst>
                                    <p:cond delay="0"/>
                                  </p:stCondLst>
                                  <p:childTnLst>
                                    <p:set>
                                      <p:cBhvr>
                                        <p:cTn id="32" dur="1" fill="hold">
                                          <p:stCondLst>
                                            <p:cond delay="0"/>
                                          </p:stCondLst>
                                        </p:cTn>
                                        <p:tgtEl>
                                          <p:spTgt spid="8202"/>
                                        </p:tgtEl>
                                        <p:attrNameLst>
                                          <p:attrName>style.visibility</p:attrName>
                                        </p:attrNameLst>
                                      </p:cBhvr>
                                      <p:to>
                                        <p:strVal val="visible"/>
                                      </p:to>
                                    </p:set>
                                    <p:anim calcmode="lin" valueType="num">
                                      <p:cBhvr additive="base">
                                        <p:cTn id="33" dur="500" fill="hold"/>
                                        <p:tgtEl>
                                          <p:spTgt spid="8202"/>
                                        </p:tgtEl>
                                        <p:attrNameLst>
                                          <p:attrName>ppt_x</p:attrName>
                                        </p:attrNameLst>
                                      </p:cBhvr>
                                      <p:tavLst>
                                        <p:tav tm="0">
                                          <p:val>
                                            <p:strVal val="1+#ppt_w/2"/>
                                          </p:val>
                                        </p:tav>
                                        <p:tav tm="100000">
                                          <p:val>
                                            <p:strVal val="#ppt_x"/>
                                          </p:val>
                                        </p:tav>
                                      </p:tavLst>
                                    </p:anim>
                                    <p:anim calcmode="lin" valueType="num">
                                      <p:cBhvr additive="base">
                                        <p:cTn id="34" dur="500" fill="hold"/>
                                        <p:tgtEl>
                                          <p:spTgt spid="820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p:bldP spid="8201" grpId="0"/>
      <p:bldP spid="820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hiem-nguong-bau-vat-khao-co-hoc-Viet-Nam-a--13--1524111613-width660height440.jpg"/>
          <p:cNvPicPr>
            <a:picLocks noGrp="1" noChangeAspect="1"/>
          </p:cNvPicPr>
          <p:nvPr>
            <p:ph idx="1"/>
          </p:nvPr>
        </p:nvPicPr>
        <p:blipFill>
          <a:blip r:embed="rId2"/>
          <a:stretch>
            <a:fillRect/>
          </a:stretch>
        </p:blipFill>
        <p:spPr>
          <a:xfrm>
            <a:off x="4036191" y="3452794"/>
            <a:ext cx="5107809" cy="3405206"/>
          </a:xfrm>
        </p:spPr>
      </p:pic>
      <p:pic>
        <p:nvPicPr>
          <p:cNvPr id="5" name="Picture 4" descr="Chiem-nguong-bau-vat-khao-co-hoc-Viet-Nam-a--14--1524111613-width660height442.jpg"/>
          <p:cNvPicPr>
            <a:picLocks noChangeAspect="1"/>
          </p:cNvPicPr>
          <p:nvPr/>
        </p:nvPicPr>
        <p:blipFill>
          <a:blip r:embed="rId3"/>
          <a:stretch>
            <a:fillRect/>
          </a:stretch>
        </p:blipFill>
        <p:spPr>
          <a:xfrm>
            <a:off x="0" y="0"/>
            <a:ext cx="4693538" cy="3143248"/>
          </a:xfrm>
          <a:prstGeom prst="rect">
            <a:avLst/>
          </a:prstGeom>
        </p:spPr>
      </p:pic>
      <p:sp>
        <p:nvSpPr>
          <p:cNvPr id="6" name="Text Box 7"/>
          <p:cNvSpPr txBox="1">
            <a:spLocks noChangeArrowheads="1"/>
          </p:cNvSpPr>
          <p:nvPr/>
        </p:nvSpPr>
        <p:spPr bwMode="auto">
          <a:xfrm>
            <a:off x="4857720" y="785794"/>
            <a:ext cx="4286280" cy="707886"/>
          </a:xfrm>
          <a:prstGeom prst="rect">
            <a:avLst/>
          </a:prstGeom>
          <a:noFill/>
          <a:ln w="9525">
            <a:noFill/>
            <a:miter lim="800000"/>
            <a:headEnd/>
            <a:tailEnd/>
          </a:ln>
          <a:effectLst/>
        </p:spPr>
        <p:txBody>
          <a:bodyPr wrap="square">
            <a:spAutoFit/>
          </a:bodyPr>
          <a:lstStyle/>
          <a:p>
            <a:pPr algn="ctr">
              <a:spcBef>
                <a:spcPct val="50000"/>
              </a:spcBef>
            </a:pPr>
            <a:r>
              <a:rPr lang="en-US" sz="4000" dirty="0" err="1" smtClean="0">
                <a:solidFill>
                  <a:srgbClr val="FF0066"/>
                </a:solidFill>
                <a:latin typeface="Times New Roman" pitchFamily="18" charset="0"/>
                <a:cs typeface="Times New Roman" pitchFamily="18" charset="0"/>
              </a:rPr>
              <a:t>Rìu</a:t>
            </a:r>
            <a:r>
              <a:rPr lang="en-US" sz="4000" dirty="0" smtClean="0">
                <a:solidFill>
                  <a:srgbClr val="FF0066"/>
                </a:solidFill>
                <a:latin typeface="Times New Roman" pitchFamily="18" charset="0"/>
                <a:cs typeface="Times New Roman" pitchFamily="18" charset="0"/>
              </a:rPr>
              <a:t> </a:t>
            </a:r>
            <a:r>
              <a:rPr lang="en-US" sz="4000" dirty="0" err="1" smtClean="0">
                <a:solidFill>
                  <a:srgbClr val="FF0066"/>
                </a:solidFill>
                <a:latin typeface="Times New Roman" pitchFamily="18" charset="0"/>
                <a:cs typeface="Times New Roman" pitchFamily="18" charset="0"/>
              </a:rPr>
              <a:t>đồng</a:t>
            </a:r>
            <a:endParaRPr lang="en-US" sz="3600" dirty="0">
              <a:solidFill>
                <a:srgbClr val="FF0066"/>
              </a:solidFill>
              <a:latin typeface="Times New Roman" pitchFamily="18" charset="0"/>
              <a:cs typeface="Times New Roman" pitchFamily="18" charset="0"/>
            </a:endParaRPr>
          </a:p>
        </p:txBody>
      </p:sp>
      <p:sp>
        <p:nvSpPr>
          <p:cNvPr id="7" name="Text Box 7"/>
          <p:cNvSpPr txBox="1">
            <a:spLocks noChangeArrowheads="1"/>
          </p:cNvSpPr>
          <p:nvPr/>
        </p:nvSpPr>
        <p:spPr bwMode="auto">
          <a:xfrm>
            <a:off x="0" y="4286256"/>
            <a:ext cx="4286280" cy="769441"/>
          </a:xfrm>
          <a:prstGeom prst="rect">
            <a:avLst/>
          </a:prstGeom>
          <a:noFill/>
          <a:ln w="9525">
            <a:noFill/>
            <a:miter lim="800000"/>
            <a:headEnd/>
            <a:tailEnd/>
          </a:ln>
          <a:effectLst/>
        </p:spPr>
        <p:txBody>
          <a:bodyPr wrap="square">
            <a:spAutoFit/>
          </a:bodyPr>
          <a:lstStyle/>
          <a:p>
            <a:pPr algn="ctr">
              <a:spcBef>
                <a:spcPct val="50000"/>
              </a:spcBef>
            </a:pPr>
            <a:r>
              <a:rPr lang="en-US" sz="4400" dirty="0" err="1" smtClean="0">
                <a:solidFill>
                  <a:srgbClr val="FF0066"/>
                </a:solidFill>
                <a:latin typeface="Times New Roman" pitchFamily="18" charset="0"/>
                <a:cs typeface="Times New Roman" pitchFamily="18" charset="0"/>
              </a:rPr>
              <a:t>Thau</a:t>
            </a:r>
            <a:r>
              <a:rPr lang="en-US" sz="4400" dirty="0" smtClean="0">
                <a:solidFill>
                  <a:srgbClr val="FF0066"/>
                </a:solidFill>
                <a:latin typeface="Times New Roman" pitchFamily="18" charset="0"/>
                <a:cs typeface="Times New Roman" pitchFamily="18" charset="0"/>
              </a:rPr>
              <a:t> </a:t>
            </a:r>
            <a:r>
              <a:rPr lang="en-US" sz="4400" dirty="0" err="1" smtClean="0">
                <a:solidFill>
                  <a:srgbClr val="FF0066"/>
                </a:solidFill>
                <a:latin typeface="Times New Roman" pitchFamily="18" charset="0"/>
                <a:cs typeface="Times New Roman" pitchFamily="18" charset="0"/>
              </a:rPr>
              <a:t>đồng</a:t>
            </a:r>
            <a:endParaRPr lang="en-US" sz="4400" dirty="0">
              <a:solidFill>
                <a:srgbClr val="FF0066"/>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0-#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hiem-nguong-bau-vat-khao-co-hoc-Viet-Nam-a--2--1524111613-width660height440.jpg"/>
          <p:cNvPicPr>
            <a:picLocks noGrp="1" noChangeAspect="1"/>
          </p:cNvPicPr>
          <p:nvPr>
            <p:ph idx="1"/>
          </p:nvPr>
        </p:nvPicPr>
        <p:blipFill>
          <a:blip r:embed="rId2"/>
          <a:stretch>
            <a:fillRect/>
          </a:stretch>
        </p:blipFill>
        <p:spPr>
          <a:xfrm>
            <a:off x="0" y="1714488"/>
            <a:ext cx="9144000" cy="4191000"/>
          </a:xfrm>
        </p:spPr>
      </p:pic>
      <p:sp>
        <p:nvSpPr>
          <p:cNvPr id="3" name="Title 2"/>
          <p:cNvSpPr>
            <a:spLocks noGrp="1"/>
          </p:cNvSpPr>
          <p:nvPr>
            <p:ph type="title"/>
          </p:nvPr>
        </p:nvSpPr>
        <p:spPr>
          <a:xfrm>
            <a:off x="0" y="0"/>
            <a:ext cx="9144000" cy="1643050"/>
          </a:xfrm>
        </p:spPr>
        <p:txBody>
          <a:bodyPr>
            <a:noAutofit/>
          </a:bodyPr>
          <a:lstStyle/>
          <a:p>
            <a:pPr algn="ctr"/>
            <a:r>
              <a:rPr lang="vi-VN" sz="2000" i="1" dirty="0" smtClean="0"/>
              <a:t>Ngôi mộ nguyên vẹn nhất trong 8 ngôi mộ được phát hiện ở Châu Can (Phú Xuyên, Hà Nội) là hiện vật tiêu biểu cho cư dân thời kỳ văn hoá Đông Sơn (cách đây 2.300 năm). Quan tài được làm bằng cây gỗ bổ đôi, phần dưới làm thân, phần trên làm nắp.</a:t>
            </a: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474" name="Picture 2" descr="Untitled-1"/>
          <p:cNvPicPr>
            <a:picLocks noChangeAspect="1" noChangeArrowheads="1"/>
          </p:cNvPicPr>
          <p:nvPr/>
        </p:nvPicPr>
        <p:blipFill>
          <a:blip r:embed="rId3"/>
          <a:srcRect/>
          <a:stretch>
            <a:fillRect/>
          </a:stretch>
        </p:blipFill>
        <p:spPr bwMode="auto">
          <a:xfrm>
            <a:off x="0" y="0"/>
            <a:ext cx="9144000" cy="8451850"/>
          </a:xfrm>
          <a:prstGeom prst="rect">
            <a:avLst/>
          </a:prstGeom>
          <a:noFill/>
        </p:spPr>
      </p:pic>
      <p:pic>
        <p:nvPicPr>
          <p:cNvPr id="105475" name="Picture 3" descr="Buombay"/>
          <p:cNvPicPr>
            <a:picLocks noChangeAspect="1" noChangeArrowheads="1" noCrop="1"/>
          </p:cNvPicPr>
          <p:nvPr/>
        </p:nvPicPr>
        <p:blipFill>
          <a:blip r:embed="rId4"/>
          <a:srcRect/>
          <a:stretch>
            <a:fillRect/>
          </a:stretch>
        </p:blipFill>
        <p:spPr bwMode="auto">
          <a:xfrm>
            <a:off x="0" y="-381000"/>
            <a:ext cx="9144000" cy="838200"/>
          </a:xfrm>
          <a:prstGeom prst="rect">
            <a:avLst/>
          </a:prstGeom>
          <a:noFill/>
          <a:ln w="9525">
            <a:noFill/>
            <a:miter lim="800000"/>
            <a:headEnd/>
            <a:tailEnd/>
          </a:ln>
        </p:spPr>
      </p:pic>
      <p:pic>
        <p:nvPicPr>
          <p:cNvPr id="105476" name="Picture 4" descr="Buombay"/>
          <p:cNvPicPr>
            <a:picLocks noChangeAspect="1" noChangeArrowheads="1" noCrop="1"/>
          </p:cNvPicPr>
          <p:nvPr/>
        </p:nvPicPr>
        <p:blipFill>
          <a:blip r:embed="rId4"/>
          <a:srcRect/>
          <a:stretch>
            <a:fillRect/>
          </a:stretch>
        </p:blipFill>
        <p:spPr bwMode="auto">
          <a:xfrm>
            <a:off x="0" y="6057900"/>
            <a:ext cx="9144000" cy="800100"/>
          </a:xfrm>
          <a:prstGeom prst="rect">
            <a:avLst/>
          </a:prstGeom>
          <a:noFill/>
          <a:ln w="9525">
            <a:noFill/>
            <a:miter lim="800000"/>
            <a:headEnd/>
            <a:tailEnd/>
          </a:ln>
        </p:spPr>
      </p:pic>
      <p:pic>
        <p:nvPicPr>
          <p:cNvPr id="105478" name="Picture 6" descr="blumen-pflanzen085[1]"/>
          <p:cNvPicPr>
            <a:picLocks noChangeAspect="1" noChangeArrowheads="1" noCrop="1"/>
          </p:cNvPicPr>
          <p:nvPr/>
        </p:nvPicPr>
        <p:blipFill>
          <a:blip r:embed="rId5"/>
          <a:srcRect/>
          <a:stretch>
            <a:fillRect/>
          </a:stretch>
        </p:blipFill>
        <p:spPr bwMode="auto">
          <a:xfrm>
            <a:off x="773113" y="4114800"/>
            <a:ext cx="2154237" cy="2209800"/>
          </a:xfrm>
          <a:prstGeom prst="rect">
            <a:avLst/>
          </a:prstGeom>
          <a:noFill/>
        </p:spPr>
      </p:pic>
      <p:sp>
        <p:nvSpPr>
          <p:cNvPr id="105479" name="Text Box 7"/>
          <p:cNvSpPr txBox="1">
            <a:spLocks noChangeArrowheads="1"/>
          </p:cNvSpPr>
          <p:nvPr/>
        </p:nvSpPr>
        <p:spPr bwMode="auto">
          <a:xfrm>
            <a:off x="0" y="1071546"/>
            <a:ext cx="9144000" cy="3108543"/>
          </a:xfrm>
          <a:prstGeom prst="rect">
            <a:avLst/>
          </a:prstGeom>
          <a:noFill/>
          <a:ln w="9525">
            <a:noFill/>
            <a:miter lim="800000"/>
            <a:headEnd/>
            <a:tailEnd/>
          </a:ln>
          <a:effectLst/>
        </p:spPr>
        <p:txBody>
          <a:bodyPr wrap="square">
            <a:spAutoFit/>
          </a:bodyPr>
          <a:lstStyle/>
          <a:p>
            <a:pPr algn="ctr">
              <a:spcBef>
                <a:spcPct val="50000"/>
              </a:spcBef>
            </a:pPr>
            <a:r>
              <a:rPr lang="en-US" sz="6000" b="1" dirty="0" err="1" smtClean="0">
                <a:solidFill>
                  <a:srgbClr val="660033"/>
                </a:solidFill>
                <a:latin typeface="Times New Roman" pitchFamily="18" charset="0"/>
                <a:cs typeface="Times New Roman" pitchFamily="18" charset="0"/>
              </a:rPr>
              <a:t>Về</a:t>
            </a:r>
            <a:r>
              <a:rPr lang="en-US" sz="6000" b="1" dirty="0" smtClean="0">
                <a:solidFill>
                  <a:srgbClr val="660033"/>
                </a:solidFill>
                <a:latin typeface="Times New Roman" pitchFamily="18" charset="0"/>
                <a:cs typeface="Times New Roman" pitchFamily="18" charset="0"/>
              </a:rPr>
              <a:t> </a:t>
            </a:r>
            <a:r>
              <a:rPr lang="en-US" sz="6000" b="1" dirty="0" err="1" smtClean="0">
                <a:solidFill>
                  <a:srgbClr val="660033"/>
                </a:solidFill>
                <a:latin typeface="Times New Roman" pitchFamily="18" charset="0"/>
                <a:cs typeface="Times New Roman" pitchFamily="18" charset="0"/>
              </a:rPr>
              <a:t>nhà</a:t>
            </a:r>
            <a:endParaRPr lang="en-US" sz="6000" b="1" dirty="0" smtClean="0">
              <a:solidFill>
                <a:srgbClr val="660033"/>
              </a:solidFill>
              <a:latin typeface="Times New Roman" pitchFamily="18" charset="0"/>
              <a:cs typeface="Times New Roman" pitchFamily="18" charset="0"/>
            </a:endParaRPr>
          </a:p>
          <a:p>
            <a:pPr>
              <a:spcBef>
                <a:spcPct val="50000"/>
              </a:spcBef>
              <a:buFontTx/>
              <a:buChar char="-"/>
            </a:pPr>
            <a:r>
              <a:rPr lang="en-US" sz="3400" b="1" dirty="0" smtClean="0">
                <a:solidFill>
                  <a:srgbClr val="660033"/>
                </a:solidFill>
                <a:latin typeface="Times New Roman" pitchFamily="18" charset="0"/>
                <a:cs typeface="Times New Roman" pitchFamily="18" charset="0"/>
              </a:rPr>
              <a:t> </a:t>
            </a:r>
            <a:r>
              <a:rPr lang="en-US" sz="3400" b="1" dirty="0" err="1" smtClean="0">
                <a:solidFill>
                  <a:srgbClr val="660033"/>
                </a:solidFill>
                <a:latin typeface="Times New Roman" pitchFamily="18" charset="0"/>
                <a:cs typeface="Times New Roman" pitchFamily="18" charset="0"/>
              </a:rPr>
              <a:t>Học</a:t>
            </a:r>
            <a:r>
              <a:rPr lang="en-US" sz="3400" b="1" dirty="0" smtClean="0">
                <a:solidFill>
                  <a:srgbClr val="660033"/>
                </a:solidFill>
                <a:latin typeface="Times New Roman" pitchFamily="18" charset="0"/>
                <a:cs typeface="Times New Roman" pitchFamily="18" charset="0"/>
              </a:rPr>
              <a:t> </a:t>
            </a:r>
            <a:r>
              <a:rPr lang="en-US" sz="3400" b="1" dirty="0" err="1" smtClean="0">
                <a:solidFill>
                  <a:srgbClr val="660033"/>
                </a:solidFill>
                <a:latin typeface="Times New Roman" pitchFamily="18" charset="0"/>
                <a:cs typeface="Times New Roman" pitchFamily="18" charset="0"/>
              </a:rPr>
              <a:t>lại</a:t>
            </a:r>
            <a:r>
              <a:rPr lang="en-US" sz="3400" b="1" dirty="0" smtClean="0">
                <a:solidFill>
                  <a:srgbClr val="660033"/>
                </a:solidFill>
                <a:latin typeface="Times New Roman" pitchFamily="18" charset="0"/>
                <a:cs typeface="Times New Roman" pitchFamily="18" charset="0"/>
              </a:rPr>
              <a:t> </a:t>
            </a:r>
            <a:r>
              <a:rPr lang="en-US" sz="3400" b="1" dirty="0" err="1" smtClean="0">
                <a:solidFill>
                  <a:srgbClr val="660033"/>
                </a:solidFill>
                <a:latin typeface="Times New Roman" pitchFamily="18" charset="0"/>
                <a:cs typeface="Times New Roman" pitchFamily="18" charset="0"/>
              </a:rPr>
              <a:t>bài</a:t>
            </a:r>
            <a:r>
              <a:rPr lang="en-US" sz="3400" b="1" dirty="0" smtClean="0">
                <a:solidFill>
                  <a:srgbClr val="660033"/>
                </a:solidFill>
                <a:latin typeface="Times New Roman" pitchFamily="18" charset="0"/>
                <a:cs typeface="Times New Roman" pitchFamily="18" charset="0"/>
              </a:rPr>
              <a:t> </a:t>
            </a:r>
            <a:r>
              <a:rPr lang="en-US" sz="3400" b="1" dirty="0" err="1" smtClean="0">
                <a:solidFill>
                  <a:srgbClr val="660033"/>
                </a:solidFill>
                <a:latin typeface="Times New Roman" pitchFamily="18" charset="0"/>
                <a:cs typeface="Times New Roman" pitchFamily="18" charset="0"/>
              </a:rPr>
              <a:t>cũ</a:t>
            </a:r>
            <a:endParaRPr lang="en-US" sz="3400" b="1" dirty="0" smtClean="0">
              <a:solidFill>
                <a:srgbClr val="660033"/>
              </a:solidFill>
              <a:latin typeface="Times New Roman" pitchFamily="18" charset="0"/>
              <a:cs typeface="Times New Roman" pitchFamily="18" charset="0"/>
            </a:endParaRPr>
          </a:p>
          <a:p>
            <a:pPr>
              <a:spcBef>
                <a:spcPct val="50000"/>
              </a:spcBef>
            </a:pPr>
            <a:r>
              <a:rPr lang="en-US" sz="3400" b="1" dirty="0" smtClean="0">
                <a:solidFill>
                  <a:srgbClr val="660033"/>
                </a:solidFill>
                <a:latin typeface="Times New Roman" pitchFamily="18" charset="0"/>
                <a:cs typeface="Times New Roman" pitchFamily="18" charset="0"/>
              </a:rPr>
              <a:t>- </a:t>
            </a:r>
            <a:r>
              <a:rPr lang="en-US" sz="3400" b="1" dirty="0" err="1" smtClean="0">
                <a:solidFill>
                  <a:srgbClr val="660033"/>
                </a:solidFill>
                <a:latin typeface="Times New Roman" pitchFamily="18" charset="0"/>
                <a:cs typeface="Times New Roman" pitchFamily="18" charset="0"/>
              </a:rPr>
              <a:t>Tìm</a:t>
            </a:r>
            <a:r>
              <a:rPr lang="en-US" sz="3400" b="1" dirty="0" smtClean="0">
                <a:solidFill>
                  <a:srgbClr val="660033"/>
                </a:solidFill>
                <a:latin typeface="Times New Roman" pitchFamily="18" charset="0"/>
                <a:cs typeface="Times New Roman" pitchFamily="18" charset="0"/>
              </a:rPr>
              <a:t> </a:t>
            </a:r>
            <a:r>
              <a:rPr lang="en-US" sz="3400" b="1" dirty="0" err="1" smtClean="0">
                <a:solidFill>
                  <a:srgbClr val="660033"/>
                </a:solidFill>
                <a:latin typeface="Times New Roman" pitchFamily="18" charset="0"/>
                <a:cs typeface="Times New Roman" pitchFamily="18" charset="0"/>
              </a:rPr>
              <a:t>hiểu</a:t>
            </a:r>
            <a:r>
              <a:rPr lang="en-US" sz="3400" b="1" dirty="0" smtClean="0">
                <a:solidFill>
                  <a:srgbClr val="660033"/>
                </a:solidFill>
                <a:latin typeface="Times New Roman" pitchFamily="18" charset="0"/>
                <a:cs typeface="Times New Roman" pitchFamily="18" charset="0"/>
              </a:rPr>
              <a:t> </a:t>
            </a:r>
            <a:r>
              <a:rPr lang="en-US" sz="3400" b="1" dirty="0" err="1" smtClean="0">
                <a:solidFill>
                  <a:srgbClr val="660033"/>
                </a:solidFill>
                <a:latin typeface="Times New Roman" pitchFamily="18" charset="0"/>
                <a:cs typeface="Times New Roman" pitchFamily="18" charset="0"/>
              </a:rPr>
              <a:t>trước</a:t>
            </a:r>
            <a:r>
              <a:rPr lang="en-US" sz="3400" b="1" dirty="0" smtClean="0">
                <a:solidFill>
                  <a:srgbClr val="660033"/>
                </a:solidFill>
                <a:latin typeface="Times New Roman" pitchFamily="18" charset="0"/>
                <a:cs typeface="Times New Roman" pitchFamily="18" charset="0"/>
              </a:rPr>
              <a:t> </a:t>
            </a:r>
            <a:r>
              <a:rPr lang="en-US" sz="3400" b="1" dirty="0" err="1" smtClean="0">
                <a:solidFill>
                  <a:srgbClr val="660033"/>
                </a:solidFill>
                <a:latin typeface="Times New Roman" pitchFamily="18" charset="0"/>
                <a:cs typeface="Times New Roman" pitchFamily="18" charset="0"/>
              </a:rPr>
              <a:t>về</a:t>
            </a:r>
            <a:r>
              <a:rPr lang="en-US" sz="3400" b="1" dirty="0" smtClean="0">
                <a:solidFill>
                  <a:srgbClr val="660033"/>
                </a:solidFill>
                <a:latin typeface="Times New Roman" pitchFamily="18" charset="0"/>
                <a:cs typeface="Times New Roman" pitchFamily="18" charset="0"/>
              </a:rPr>
              <a:t> </a:t>
            </a:r>
            <a:r>
              <a:rPr lang="en-US" sz="3400" b="1" dirty="0" err="1" smtClean="0">
                <a:solidFill>
                  <a:srgbClr val="660033"/>
                </a:solidFill>
                <a:latin typeface="Times New Roman" pitchFamily="18" charset="0"/>
                <a:cs typeface="Times New Roman" pitchFamily="18" charset="0"/>
              </a:rPr>
              <a:t>Hà</a:t>
            </a:r>
            <a:r>
              <a:rPr lang="en-US" sz="3400" b="1" dirty="0" smtClean="0">
                <a:solidFill>
                  <a:srgbClr val="660033"/>
                </a:solidFill>
                <a:latin typeface="Times New Roman" pitchFamily="18" charset="0"/>
                <a:cs typeface="Times New Roman" pitchFamily="18" charset="0"/>
              </a:rPr>
              <a:t> </a:t>
            </a:r>
            <a:r>
              <a:rPr lang="en-US" sz="3400" b="1" dirty="0" err="1" smtClean="0">
                <a:solidFill>
                  <a:srgbClr val="660033"/>
                </a:solidFill>
                <a:latin typeface="Times New Roman" pitchFamily="18" charset="0"/>
                <a:cs typeface="Times New Roman" pitchFamily="18" charset="0"/>
              </a:rPr>
              <a:t>Nội</a:t>
            </a:r>
            <a:r>
              <a:rPr lang="en-US" sz="3400" b="1" dirty="0" smtClean="0">
                <a:solidFill>
                  <a:srgbClr val="660033"/>
                </a:solidFill>
                <a:latin typeface="Times New Roman" pitchFamily="18" charset="0"/>
                <a:cs typeface="Times New Roman" pitchFamily="18" charset="0"/>
              </a:rPr>
              <a:t> </a:t>
            </a:r>
            <a:r>
              <a:rPr lang="en-US" sz="3400" b="1" dirty="0" err="1" smtClean="0">
                <a:solidFill>
                  <a:srgbClr val="660033"/>
                </a:solidFill>
                <a:latin typeface="Times New Roman" pitchFamily="18" charset="0"/>
                <a:cs typeface="Times New Roman" pitchFamily="18" charset="0"/>
              </a:rPr>
              <a:t>thời</a:t>
            </a:r>
            <a:r>
              <a:rPr lang="en-US" sz="3400" b="1" dirty="0" smtClean="0">
                <a:solidFill>
                  <a:srgbClr val="660033"/>
                </a:solidFill>
                <a:latin typeface="Times New Roman" pitchFamily="18" charset="0"/>
                <a:cs typeface="Times New Roman" pitchFamily="18" charset="0"/>
              </a:rPr>
              <a:t> </a:t>
            </a:r>
            <a:r>
              <a:rPr lang="en-US" sz="3400" b="1" dirty="0" err="1" smtClean="0">
                <a:solidFill>
                  <a:srgbClr val="660033"/>
                </a:solidFill>
                <a:latin typeface="Times New Roman" pitchFamily="18" charset="0"/>
                <a:cs typeface="Times New Roman" pitchFamily="18" charset="0"/>
              </a:rPr>
              <a:t>kì</a:t>
            </a:r>
            <a:r>
              <a:rPr lang="en-US" sz="3400" b="1" dirty="0" smtClean="0">
                <a:solidFill>
                  <a:srgbClr val="660033"/>
                </a:solidFill>
                <a:latin typeface="Times New Roman" pitchFamily="18" charset="0"/>
                <a:cs typeface="Times New Roman" pitchFamily="18" charset="0"/>
              </a:rPr>
              <a:t> </a:t>
            </a:r>
            <a:r>
              <a:rPr lang="en-US" sz="3400" b="1" dirty="0" err="1" smtClean="0">
                <a:solidFill>
                  <a:srgbClr val="660033"/>
                </a:solidFill>
                <a:latin typeface="Times New Roman" pitchFamily="18" charset="0"/>
                <a:cs typeface="Times New Roman" pitchFamily="18" charset="0"/>
              </a:rPr>
              <a:t>Văn</a:t>
            </a:r>
            <a:r>
              <a:rPr lang="en-US" sz="3400" b="1" dirty="0" smtClean="0">
                <a:solidFill>
                  <a:srgbClr val="660033"/>
                </a:solidFill>
                <a:latin typeface="Times New Roman" pitchFamily="18" charset="0"/>
                <a:cs typeface="Times New Roman" pitchFamily="18" charset="0"/>
              </a:rPr>
              <a:t> Lang – </a:t>
            </a:r>
            <a:r>
              <a:rPr lang="en-US" sz="3400" b="1" dirty="0" err="1" smtClean="0">
                <a:solidFill>
                  <a:srgbClr val="660033"/>
                </a:solidFill>
                <a:latin typeface="Times New Roman" pitchFamily="18" charset="0"/>
                <a:cs typeface="Times New Roman" pitchFamily="18" charset="0"/>
              </a:rPr>
              <a:t>Âu</a:t>
            </a:r>
            <a:r>
              <a:rPr lang="en-US" sz="3400" b="1" dirty="0" smtClean="0">
                <a:solidFill>
                  <a:srgbClr val="660033"/>
                </a:solidFill>
                <a:latin typeface="Times New Roman" pitchFamily="18" charset="0"/>
                <a:cs typeface="Times New Roman" pitchFamily="18" charset="0"/>
              </a:rPr>
              <a:t> </a:t>
            </a:r>
            <a:r>
              <a:rPr lang="en-US" sz="3400" b="1" dirty="0" err="1" smtClean="0">
                <a:solidFill>
                  <a:srgbClr val="660033"/>
                </a:solidFill>
                <a:latin typeface="Times New Roman" pitchFamily="18" charset="0"/>
                <a:cs typeface="Times New Roman" pitchFamily="18" charset="0"/>
              </a:rPr>
              <a:t>Lạc</a:t>
            </a:r>
            <a:r>
              <a:rPr lang="en-US" sz="3400" b="1" dirty="0" smtClean="0">
                <a:solidFill>
                  <a:srgbClr val="660033"/>
                </a:solidFill>
                <a:latin typeface="Times New Roman" pitchFamily="18" charset="0"/>
                <a:cs typeface="Times New Roman" pitchFamily="18" charset="0"/>
              </a:rPr>
              <a:t> </a:t>
            </a:r>
            <a:endParaRPr lang="en-US" sz="3400" b="1" dirty="0">
              <a:solidFill>
                <a:srgbClr val="660033"/>
              </a:solidFill>
              <a:latin typeface="Times New Roman" pitchFamily="18" charset="0"/>
              <a:cs typeface="Times New Roman" pitchFamily="18" charset="0"/>
            </a:endParaRPr>
          </a:p>
        </p:txBody>
      </p:sp>
      <p:pic>
        <p:nvPicPr>
          <p:cNvPr id="105483" name="Nho ve Ha Noi - Hong Nhung.mp3">
            <a:hlinkClick r:id="" action="ppaction://media"/>
          </p:cNvPr>
          <p:cNvPicPr>
            <a:picLocks noRot="1" noChangeAspect="1" noChangeArrowheads="1"/>
          </p:cNvPicPr>
          <p:nvPr>
            <a:audioFile r:link="rId1"/>
          </p:nvPr>
        </p:nvPicPr>
        <p:blipFill>
          <a:blip r:embed="rId6"/>
          <a:srcRect/>
          <a:stretch>
            <a:fillRect/>
          </a:stretch>
        </p:blipFill>
        <p:spPr bwMode="auto">
          <a:xfrm>
            <a:off x="457200" y="60198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45045" fill="hold"/>
                                        <p:tgtEl>
                                          <p:spTgt spid="10548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05483"/>
                </p:tgtEl>
              </p:cMediaNode>
            </p:audi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40</TotalTime>
  <Words>284</Words>
  <Application>Microsoft Office PowerPoint</Application>
  <PresentationFormat>On-screen Show (4:3)</PresentationFormat>
  <Paragraphs>20</Paragraphs>
  <Slides>8</Slides>
  <Notes>0</Notes>
  <HiddenSlides>0</HiddenSlides>
  <MMClips>3</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PowerPoint Presentation</vt:lpstr>
      <vt:lpstr>PowerPoint Presentation</vt:lpstr>
      <vt:lpstr>PowerPoint Presentation</vt:lpstr>
      <vt:lpstr>1) Vùng đất Hà Nội thời kì tiền sử </vt:lpstr>
      <vt:lpstr>PowerPoint Presentation</vt:lpstr>
      <vt:lpstr>PowerPoint Presentation</vt:lpstr>
      <vt:lpstr>Ngôi mộ nguyên vẹn nhất trong 8 ngôi mộ được phát hiện ở Châu Can (Phú Xuyên, Hà Nội) là hiện vật tiêu biểu cho cư dân thời kỳ văn hoá Đông Sơn (cách đây 2.300 năm). Quan tài được làm bằng cây gỗ bổ đôi, phần dưới làm thân, phần trên làm nắp.</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dacviet</dc:creator>
  <cp:lastModifiedBy>Windows User</cp:lastModifiedBy>
  <cp:revision>7</cp:revision>
  <dcterms:created xsi:type="dcterms:W3CDTF">2021-09-08T13:25:40Z</dcterms:created>
  <dcterms:modified xsi:type="dcterms:W3CDTF">2021-09-17T07:54:20Z</dcterms:modified>
</cp:coreProperties>
</file>