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1" r:id="rId3"/>
    <p:sldId id="270" r:id="rId4"/>
    <p:sldId id="263" r:id="rId5"/>
    <p:sldId id="266" r:id="rId6"/>
    <p:sldId id="267" r:id="rId7"/>
    <p:sldId id="269" r:id="rId8"/>
    <p:sldId id="268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CC0099"/>
    <a:srgbClr val="0033CC"/>
    <a:srgbClr val="FFFF99"/>
    <a:srgbClr val="CC3300"/>
    <a:srgbClr val="00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5.wmf"/><Relationship Id="rId1" Type="http://schemas.openxmlformats.org/officeDocument/2006/relationships/image" Target="../media/image10.wmf"/><Relationship Id="rId5" Type="http://schemas.openxmlformats.org/officeDocument/2006/relationships/image" Target="../media/image16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8D1C1-9A54-41F2-9EE5-E9420CF7B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7D721-50E4-4AB9-924C-5D62DC362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7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D76D2-5AF1-4D78-8FA4-0488D5942A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908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AB2F24-54AE-4CC3-85F6-454DF2C4A9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606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4DD37-E55E-4EB9-AF30-3778EAAAA6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8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16425-1FCB-4505-94BE-807B18EB7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F9BDC-A4F6-4F65-A624-4CE023BF2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884F9-7694-4D58-BADC-2BD5BEAA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6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6DBA9-DC98-4501-A0E2-E77350574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9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EA68C-0EBA-416F-92E6-149A0A6A0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57FA4-DF6F-462D-8E91-20EE88135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553EB-D48E-44A2-97DC-81DC67F88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166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A916FE9-E2EA-4AF2-9960-B91A269D9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3.wmf"/><Relationship Id="rId18" Type="http://schemas.openxmlformats.org/officeDocument/2006/relationships/image" Target="../media/image110.png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10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0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14.wmf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Relationship Id="rId1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6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29.bin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png"/><Relationship Id="rId5" Type="http://schemas.openxmlformats.org/officeDocument/2006/relationships/image" Target="../media/image130.png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838200" y="2438400"/>
            <a:ext cx="7239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 dirty="0">
                <a:solidFill>
                  <a:srgbClr val="009900"/>
                </a:solidFill>
              </a:rPr>
              <a:t>TIẾT 57. HỆ THỨC VIETE </a:t>
            </a:r>
          </a:p>
          <a:p>
            <a:pPr algn="ctr" eaLnBrk="1" hangingPunct="1"/>
            <a:r>
              <a:rPr lang="en-US" sz="3200" b="1" dirty="0">
                <a:solidFill>
                  <a:srgbClr val="009900"/>
                </a:solidFill>
              </a:rPr>
              <a:t>VÀ ỨNG DỤNG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67" name="Group 55"/>
          <p:cNvGraphicFramePr>
            <a:graphicFrameLocks noGrp="1"/>
          </p:cNvGraphicFramePr>
          <p:nvPr>
            <p:ph sz="quarter" idx="1"/>
          </p:nvPr>
        </p:nvGraphicFramePr>
        <p:xfrm>
          <a:off x="228600" y="304800"/>
          <a:ext cx="8686800" cy="640880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34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6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4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b="1" i="0" u="none" strike="noStrike" cap="none" normalizeH="0" baseline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11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719" marB="45719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25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719" marB="45719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719" marB="45719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55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719" marB="45719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u="none" strike="noStrike" cap="none" normalizeH="0" baseline="0" dirty="0">
                        <a:ln>
                          <a:noFill/>
                        </a:ln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sym typeface="Wingdings" panose="05000000000000000000" pitchFamily="2" charset="2"/>
                      </a:endParaRPr>
                    </a:p>
                  </a:txBody>
                  <a:tcPr marT="45719" marB="45719" anchor="ctr" horzOverflow="overflow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262" name="Object 28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714590" y="4800600"/>
          <a:ext cx="1684747" cy="84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Equation" r:id="rId3" imgW="850680" imgH="393480" progId="Equation.DSMT4">
                  <p:embed/>
                </p:oleObj>
              </mc:Choice>
              <mc:Fallback>
                <p:oleObj name="Equation" r:id="rId3" imgW="850680" imgH="393480" progId="Equation.DSMT4">
                  <p:embed/>
                  <p:pic>
                    <p:nvPicPr>
                      <p:cNvPr id="10262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590" y="4800600"/>
                        <a:ext cx="1684747" cy="84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259660" y="329235"/>
            <a:ext cx="42672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Công</a:t>
            </a:r>
            <a:r>
              <a:rPr lang="en-US" altLang="en-US" sz="23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thức</a:t>
            </a:r>
            <a:r>
              <a:rPr lang="en-US" altLang="en-US" sz="23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nghiệm </a:t>
            </a:r>
            <a:r>
              <a:rPr lang="en-US" altLang="en-US" sz="2300" b="1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2300" b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PT </a:t>
            </a:r>
            <a:r>
              <a:rPr lang="en-US" altLang="en-US" sz="23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bậc</a:t>
            </a:r>
            <a:r>
              <a:rPr lang="en-US" altLang="en-US" sz="23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hai</a:t>
            </a:r>
            <a:endParaRPr lang="en-US" altLang="en-US" sz="2300" b="1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4543425" y="304800"/>
            <a:ext cx="426720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Công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thức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nghiệm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thu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gọn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của</a:t>
            </a:r>
            <a:r>
              <a:rPr lang="en-US" altLang="en-US" sz="23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PT bậc </a:t>
            </a:r>
            <a:r>
              <a:rPr lang="en-US" altLang="en-US" sz="23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hai</a:t>
            </a:r>
            <a:endParaRPr lang="en-US" altLang="en-US" sz="23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257175" y="5729288"/>
            <a:ext cx="422116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6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US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∆ &lt; </a:t>
            </a:r>
            <a:r>
              <a:rPr lang="en-US" altLang="en-US" sz="2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0 PT vô </a:t>
            </a:r>
            <a:r>
              <a:rPr lang="en-US" altLang="en-US" sz="26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nghiệm</a:t>
            </a:r>
            <a:r>
              <a:rPr lang="en-US" altLang="en-US" sz="2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242888" y="1190625"/>
            <a:ext cx="4267200" cy="87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300" dirty="0">
                <a:solidFill>
                  <a:srgbClr val="000099"/>
                </a:solidFill>
                <a:latin typeface="Times New Roman" panose="02020603050405020304" pitchFamily="18" charset="0"/>
              </a:rPr>
              <a:t>PT:</a:t>
            </a:r>
            <a:r>
              <a:rPr lang="en-US" altLang="en-US" sz="2300" dirty="0">
                <a:latin typeface="Times New Roman" panose="02020603050405020304" pitchFamily="18" charset="0"/>
              </a:rPr>
              <a:t> 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ax</a:t>
            </a:r>
            <a:r>
              <a:rPr lang="en-US" altLang="en-US" sz="23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+ </a:t>
            </a:r>
            <a:r>
              <a:rPr lang="en-US" altLang="en-US" sz="23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bx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+ c = 0</a:t>
            </a:r>
            <a:r>
              <a:rPr lang="en-US" altLang="en-US" sz="2300" dirty="0">
                <a:solidFill>
                  <a:srgbClr val="00206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300" dirty="0">
                <a:solidFill>
                  <a:srgbClr val="000099"/>
                </a:solidFill>
                <a:latin typeface="Times New Roman" panose="02020603050405020304" pitchFamily="18" charset="0"/>
              </a:rPr>
              <a:t>(a ≠ 0</a:t>
            </a: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),</a:t>
            </a:r>
            <a:r>
              <a:rPr lang="en-US" altLang="en-US" sz="2300">
                <a:latin typeface="Times New Roman" panose="02020603050405020304" pitchFamily="18" charset="0"/>
              </a:rPr>
              <a:t>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>
                <a:latin typeface="Times New Roman" panose="02020603050405020304" pitchFamily="18" charset="0"/>
              </a:rPr>
              <a:t> </a:t>
            </a:r>
            <a:r>
              <a:rPr lang="en-US" altLang="en-US" sz="23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∆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b</a:t>
            </a:r>
            <a:r>
              <a:rPr lang="en-US" altLang="en-US" sz="2300" b="1" baseline="3000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– 4ac</a:t>
            </a: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4543425" y="1233488"/>
            <a:ext cx="4376738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>
              <a:defRPr/>
            </a:pP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PT</a:t>
            </a:r>
            <a:r>
              <a:rPr lang="en-US" altLang="en-US" sz="2300" dirty="0">
                <a:solidFill>
                  <a:srgbClr val="000099"/>
                </a:solidFill>
                <a:latin typeface="Times New Roman" panose="02020603050405020304" pitchFamily="18" charset="0"/>
              </a:rPr>
              <a:t>:</a:t>
            </a:r>
            <a:r>
              <a:rPr lang="en-US" altLang="en-US" sz="2300" dirty="0">
                <a:latin typeface="Times New Roman" panose="02020603050405020304" pitchFamily="18" charset="0"/>
              </a:rPr>
              <a:t> </a:t>
            </a:r>
            <a:r>
              <a:rPr lang="en-US" altLang="en-US" sz="23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ax</a:t>
            </a:r>
            <a:r>
              <a:rPr lang="en-US" altLang="en-US" sz="2300" b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3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+ </a:t>
            </a:r>
            <a:r>
              <a:rPr lang="en-US" altLang="en-US" sz="2300" b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bx</a:t>
            </a:r>
            <a:r>
              <a:rPr lang="en-US" altLang="en-US" sz="23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+ c = </a:t>
            </a:r>
            <a:r>
              <a:rPr lang="en-US" altLang="en-US" sz="2300" b="1">
                <a:solidFill>
                  <a:srgbClr val="002060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230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300" dirty="0">
                <a:solidFill>
                  <a:srgbClr val="000099"/>
                </a:solidFill>
                <a:latin typeface="Times New Roman" panose="02020603050405020304" pitchFamily="18" charset="0"/>
              </a:rPr>
              <a:t>a ≠ 0</a:t>
            </a: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300" i="1">
                <a:solidFill>
                  <a:srgbClr val="000099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defRPr/>
            </a:pPr>
            <a:r>
              <a:rPr lang="en-US" altLang="en-US" sz="2300">
                <a:solidFill>
                  <a:srgbClr val="000099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300">
                <a:latin typeface="Times New Roman" panose="02020603050405020304" pitchFamily="18" charset="0"/>
              </a:rPr>
              <a:t> 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= 2b’</a:t>
            </a:r>
            <a:r>
              <a:rPr lang="en-US" altLang="en-US" sz="23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,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∆’ = b’</a:t>
            </a:r>
            <a:r>
              <a:rPr lang="en-US" altLang="en-US" sz="23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2</a:t>
            </a:r>
            <a:r>
              <a:rPr lang="en-US" altLang="en-US" sz="2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3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– ac</a:t>
            </a:r>
            <a:endParaRPr lang="en-US" altLang="en-US" sz="23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228600" y="2114550"/>
            <a:ext cx="42672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just">
              <a:defRPr/>
            </a:pPr>
            <a:r>
              <a:rPr lang="en-US" altLang="en-US" sz="23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∆ &gt; 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0 PTcó 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nghiệm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phân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biệt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4586288" y="2085975"/>
            <a:ext cx="42672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just">
              <a:defRPr/>
            </a:pPr>
            <a:r>
              <a:rPr lang="en-US" altLang="en-US" sz="23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∆’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&gt; 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0 PT có 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nghiệm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phân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biệt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242888" y="3986213"/>
            <a:ext cx="42672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∆ = 0 PT có nghiệm kép:</a:t>
            </a: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4619625" y="3957638"/>
            <a:ext cx="4267200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3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∆’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= </a:t>
            </a:r>
            <a:r>
              <a:rPr lang="en-US" altLang="en-US" sz="23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0 PT có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nghiệm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en-US" sz="23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kép</a:t>
            </a:r>
            <a:r>
              <a:rPr lang="en-US" altLang="en-US" sz="23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4619625" y="5743575"/>
            <a:ext cx="4191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6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∆</a:t>
            </a:r>
            <a:r>
              <a:rPr lang="en-US" altLang="en-US" sz="2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’</a:t>
            </a:r>
            <a:r>
              <a:rPr lang="en-US" altLang="en-US" sz="2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 &lt; </a:t>
            </a:r>
            <a:r>
              <a:rPr lang="en-US" altLang="en-US" sz="260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0 PT vô </a:t>
            </a:r>
            <a:r>
              <a:rPr lang="en-US" altLang="en-US" sz="2600" dirty="0" err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nghiệm</a:t>
            </a:r>
            <a:r>
              <a:rPr lang="en-US" altLang="en-US" sz="26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sym typeface="Wingdings" panose="05000000000000000000" pitchFamily="2" charset="2"/>
              </a:rPr>
              <a:t>.</a:t>
            </a:r>
          </a:p>
        </p:txBody>
      </p:sp>
      <p:graphicFrame>
        <p:nvGraphicFramePr>
          <p:cNvPr id="10273" name="Object 4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4897872" y="2971800"/>
          <a:ext cx="1855353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3" name="Equation" r:id="rId5" imgW="965160" imgH="431640" progId="Equation.DSMT4">
                  <p:embed/>
                </p:oleObj>
              </mc:Choice>
              <mc:Fallback>
                <p:oleObj name="Equation" r:id="rId5" imgW="965160" imgH="431640" progId="Equation.DSMT4">
                  <p:embed/>
                  <p:pic>
                    <p:nvPicPr>
                      <p:cNvPr id="10273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872" y="2971800"/>
                        <a:ext cx="1855353" cy="8064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4" name="Object 4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972948" y="2895600"/>
          <a:ext cx="1837677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4" name="Equation" r:id="rId7" imgW="977760" imgH="431640" progId="Equation.DSMT4">
                  <p:embed/>
                </p:oleObj>
              </mc:Choice>
              <mc:Fallback>
                <p:oleObj name="Equation" r:id="rId7" imgW="977760" imgH="431640" progId="Equation.DSMT4">
                  <p:embed/>
                  <p:pic>
                    <p:nvPicPr>
                      <p:cNvPr id="1027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2948" y="2895600"/>
                        <a:ext cx="1837677" cy="8763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75" name="Group 47"/>
          <p:cNvGrpSpPr>
            <a:grpSpLocks/>
          </p:cNvGrpSpPr>
          <p:nvPr/>
        </p:nvGrpSpPr>
        <p:grpSpPr bwMode="auto">
          <a:xfrm>
            <a:off x="762000" y="2971800"/>
            <a:ext cx="3128963" cy="879096"/>
            <a:chOff x="227" y="1864"/>
            <a:chExt cx="2473" cy="574"/>
          </a:xfrm>
        </p:grpSpPr>
        <p:graphicFrame>
          <p:nvGraphicFramePr>
            <p:cNvPr id="10279" name="Object 48"/>
            <p:cNvGraphicFramePr>
              <a:graphicFrameLocks noChangeAspect="1"/>
            </p:cNvGraphicFramePr>
            <p:nvPr/>
          </p:nvGraphicFramePr>
          <p:xfrm>
            <a:off x="227" y="1864"/>
            <a:ext cx="1174" cy="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95" name="Equation" r:id="rId9" imgW="901440" imgH="431640" progId="Equation.DSMT4">
                    <p:embed/>
                  </p:oleObj>
                </mc:Choice>
                <mc:Fallback>
                  <p:oleObj name="Equation" r:id="rId9" imgW="901440" imgH="431640" progId="Equation.DSMT4">
                    <p:embed/>
                    <p:pic>
                      <p:nvPicPr>
                        <p:cNvPr id="10279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" y="1864"/>
                          <a:ext cx="1174" cy="5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80" name="Object 49"/>
            <p:cNvGraphicFramePr>
              <a:graphicFrameLocks noChangeAspect="1"/>
            </p:cNvGraphicFramePr>
            <p:nvPr/>
          </p:nvGraphicFramePr>
          <p:xfrm>
            <a:off x="1521" y="1870"/>
            <a:ext cx="1179" cy="5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96" name="Equation" r:id="rId11" imgW="914400" imgH="431640" progId="Equation.DSMT4">
                    <p:embed/>
                  </p:oleObj>
                </mc:Choice>
                <mc:Fallback>
                  <p:oleObj name="Equation" r:id="rId11" imgW="914400" imgH="431640" progId="Equation.DSMT4">
                    <p:embed/>
                    <p:pic>
                      <p:nvPicPr>
                        <p:cNvPr id="1028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1" y="1870"/>
                          <a:ext cx="1179" cy="5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76" name="Object 52"/>
          <p:cNvGraphicFramePr>
            <a:graphicFrameLocks noChangeAspect="1"/>
          </p:cNvGraphicFramePr>
          <p:nvPr/>
        </p:nvGraphicFramePr>
        <p:xfrm>
          <a:off x="1371600" y="4572000"/>
          <a:ext cx="1766233" cy="94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7" name="Equation" r:id="rId13" imgW="888840" imgH="393480" progId="Equation.DSMT4">
                  <p:embed/>
                </p:oleObj>
              </mc:Choice>
              <mc:Fallback>
                <p:oleObj name="Equation" r:id="rId13" imgW="888840" imgH="393480" progId="Equation.DSMT4">
                  <p:embed/>
                  <p:pic>
                    <p:nvPicPr>
                      <p:cNvPr id="10276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1766233" cy="946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6815961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6858000" cy="1143000"/>
          </a:xfrm>
        </p:spPr>
        <p:txBody>
          <a:bodyPr>
            <a:normAutofit/>
          </a:bodyPr>
          <a:lstStyle/>
          <a:p>
            <a:pPr algn="l"/>
            <a:r>
              <a:rPr lang="en-US" sz="2500" dirty="0"/>
              <a:t>1</a:t>
            </a:r>
            <a:r>
              <a:rPr lang="en-US" sz="2500" dirty="0">
                <a:solidFill>
                  <a:srgbClr val="0070C0"/>
                </a:solidFill>
              </a:rPr>
              <a:t>. </a:t>
            </a:r>
            <a:r>
              <a:rPr lang="en-US" sz="2500" u="sng" dirty="0" err="1">
                <a:solidFill>
                  <a:srgbClr val="0070C0"/>
                </a:solidFill>
              </a:rPr>
              <a:t>Khi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nào</a:t>
            </a:r>
            <a:r>
              <a:rPr lang="en-US" sz="2500" u="sng" dirty="0">
                <a:solidFill>
                  <a:srgbClr val="0070C0"/>
                </a:solidFill>
              </a:rPr>
              <a:t> PT </a:t>
            </a:r>
            <a:r>
              <a:rPr lang="en-US" sz="2500" u="sng" dirty="0" err="1">
                <a:solidFill>
                  <a:srgbClr val="0070C0"/>
                </a:solidFill>
              </a:rPr>
              <a:t>bậc</a:t>
            </a:r>
            <a:r>
              <a:rPr lang="en-US" sz="2500" u="sng" dirty="0">
                <a:solidFill>
                  <a:srgbClr val="0070C0"/>
                </a:solidFill>
              </a:rPr>
              <a:t> 2 </a:t>
            </a:r>
            <a:r>
              <a:rPr lang="en-US" sz="2500" u="sng" dirty="0" err="1">
                <a:solidFill>
                  <a:srgbClr val="0070C0"/>
                </a:solidFill>
              </a:rPr>
              <a:t>có</a:t>
            </a:r>
            <a:r>
              <a:rPr lang="en-US" sz="2500" u="sng" dirty="0">
                <a:solidFill>
                  <a:srgbClr val="0070C0"/>
                </a:solidFill>
              </a:rPr>
              <a:t> 2 </a:t>
            </a:r>
            <a:r>
              <a:rPr lang="en-US" sz="2500" u="sng" dirty="0" err="1">
                <a:solidFill>
                  <a:srgbClr val="0070C0"/>
                </a:solidFill>
              </a:rPr>
              <a:t>nghiệm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phân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biệt</a:t>
            </a:r>
            <a:r>
              <a:rPr lang="en-US" sz="2500" u="sng" dirty="0">
                <a:solidFill>
                  <a:srgbClr val="0070C0"/>
                </a:solidFill>
              </a:rPr>
              <a:t>?</a:t>
            </a:r>
            <a:endParaRPr lang="vi-VN" sz="2500" u="sng" dirty="0">
              <a:solidFill>
                <a:srgbClr val="0070C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259147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/>
              <a:t>4. </a:t>
            </a:r>
            <a:r>
              <a:rPr lang="en-US" sz="2500" u="sng" dirty="0" err="1">
                <a:solidFill>
                  <a:srgbClr val="0070C0"/>
                </a:solidFill>
              </a:rPr>
              <a:t>Khi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nào</a:t>
            </a:r>
            <a:r>
              <a:rPr lang="en-US" sz="2500" u="sng" dirty="0">
                <a:solidFill>
                  <a:srgbClr val="0070C0"/>
                </a:solidFill>
              </a:rPr>
              <a:t> PT </a:t>
            </a:r>
            <a:r>
              <a:rPr lang="en-US" sz="2500" u="sng" dirty="0" err="1">
                <a:solidFill>
                  <a:srgbClr val="0070C0"/>
                </a:solidFill>
              </a:rPr>
              <a:t>chứa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căn</a:t>
            </a:r>
            <a:r>
              <a:rPr lang="en-US" sz="2500" u="sng" dirty="0">
                <a:solidFill>
                  <a:srgbClr val="0070C0"/>
                </a:solidFill>
              </a:rPr>
              <a:t>  </a:t>
            </a:r>
            <a:r>
              <a:rPr lang="en-US" sz="2500" u="sng" dirty="0" err="1">
                <a:solidFill>
                  <a:srgbClr val="0070C0"/>
                </a:solidFill>
              </a:rPr>
              <a:t>có</a:t>
            </a:r>
            <a:r>
              <a:rPr lang="en-US" sz="2500" u="sng" dirty="0">
                <a:solidFill>
                  <a:srgbClr val="0070C0"/>
                </a:solidFill>
              </a:rPr>
              <a:t> 2 </a:t>
            </a:r>
            <a:r>
              <a:rPr lang="en-US" sz="2500" u="sng" dirty="0" err="1">
                <a:solidFill>
                  <a:srgbClr val="0070C0"/>
                </a:solidFill>
              </a:rPr>
              <a:t>nghiệm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phân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biệt</a:t>
            </a:r>
            <a:r>
              <a:rPr lang="en-US" sz="2500" u="sng" dirty="0">
                <a:solidFill>
                  <a:srgbClr val="0070C0"/>
                </a:solidFill>
              </a:rPr>
              <a:t>?</a:t>
            </a:r>
            <a:endParaRPr lang="vi-VN" sz="2500" u="sng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8"/>
              <p:cNvSpPr>
                <a:spLocks noChangeArrowheads="1"/>
              </p:cNvSpPr>
              <p:nvPr/>
            </p:nvSpPr>
            <p:spPr bwMode="auto">
              <a:xfrm>
                <a:off x="6477000" y="572170"/>
                <a:ext cx="15240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just"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:r>
                  <a:rPr lang="en-US" sz="2500" b="1" dirty="0" err="1">
                    <a:solidFill>
                      <a:srgbClr val="FF0000"/>
                    </a:solidFill>
                    <a:cs typeface="Times New Roman" pitchFamily="18" charset="0"/>
                  </a:rPr>
                  <a:t>Khi</a:t>
                </a:r>
                <a:r>
                  <a:rPr lang="en-US" sz="2500" b="1" dirty="0">
                    <a:solidFill>
                      <a:srgbClr val="FF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∆&gt;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endParaRPr lang="de-DE" sz="2500" b="1" dirty="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000" y="572170"/>
                <a:ext cx="1524000" cy="477054"/>
              </a:xfrm>
              <a:prstGeom prst="rect">
                <a:avLst/>
              </a:prstGeom>
              <a:blipFill>
                <a:blip r:embed="rId2"/>
                <a:stretch>
                  <a:fillRect l="-6800" t="-8974" b="-307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3942546"/>
            <a:ext cx="89916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en-US" sz="2500" b="1" dirty="0" err="1">
                <a:cs typeface="Times New Roman" pitchFamily="18" charset="0"/>
              </a:rPr>
              <a:t>Khi</a:t>
            </a:r>
            <a:r>
              <a:rPr lang="en-US" sz="2500" b="1" dirty="0">
                <a:cs typeface="Times New Roman" pitchFamily="18" charset="0"/>
              </a:rPr>
              <a:t> PT </a:t>
            </a:r>
            <a:r>
              <a:rPr lang="de-DE" sz="2500" i="1" dirty="0">
                <a:cs typeface="Times New Roman" pitchFamily="18" charset="0"/>
              </a:rPr>
              <a:t>at</a:t>
            </a:r>
            <a:r>
              <a:rPr lang="de-DE" sz="2500" i="1" baseline="30000" dirty="0">
                <a:cs typeface="Times New Roman" pitchFamily="18" charset="0"/>
              </a:rPr>
              <a:t>2</a:t>
            </a:r>
            <a:r>
              <a:rPr lang="de-DE" sz="2500" i="1" dirty="0">
                <a:cs typeface="Times New Roman" pitchFamily="18" charset="0"/>
              </a:rPr>
              <a:t> + bt + c = 0 có 2 nghiệm, phân biệt, cùng dương</a:t>
            </a:r>
            <a:endParaRPr lang="de-DE" sz="2500" b="1" dirty="0"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647700" y="4392305"/>
                <a:ext cx="6934200" cy="12464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:r>
                  <a:rPr lang="en-US" sz="2500" b="1" dirty="0" err="1">
                    <a:solidFill>
                      <a:srgbClr val="FF0000"/>
                    </a:solidFill>
                    <a:cs typeface="Times New Roman" pitchFamily="18" charset="0"/>
                  </a:rPr>
                  <a:t>Khi</a:t>
                </a:r>
                <a:r>
                  <a:rPr lang="en-US" sz="2500" b="1" dirty="0">
                    <a:solidFill>
                      <a:srgbClr val="FF0000"/>
                    </a:solidFill>
                    <a:cs typeface="Times New Roman" pitchFamily="18" charset="0"/>
                  </a:rPr>
                  <a:t> *) </a:t>
                </a:r>
                <a14:m>
                  <m:oMath xmlns:m="http://schemas.openxmlformats.org/officeDocument/2006/math"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∆&gt;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500" b="1" i="0" dirty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       ∗) </m:t>
                          </m:r>
                          <m: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5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  <a:cs typeface="Times New Roman" pitchFamily="18" charset="0"/>
                        </a:rPr>
                        <m:t>≠</m:t>
                      </m:r>
                      <m:sSub>
                        <m:sSubPr>
                          <m:ctrlP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500" b="1" i="1" dirty="0">
                  <a:solidFill>
                    <a:srgbClr val="FF0000"/>
                  </a:solidFill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       ∗) </m:t>
                          </m:r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5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&gt;</m:t>
                      </m:r>
                      <m:r>
                        <a:rPr lang="en-US" sz="25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𝟎</m:t>
                      </m:r>
                      <m:r>
                        <a:rPr lang="en-US" sz="2500" b="1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2500" b="1" i="1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𝒕</m:t>
                          </m:r>
                        </m:e>
                        <m:sub>
                          <m:r>
                            <a:rPr lang="en-US" sz="2500" b="1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5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&gt;</m:t>
                      </m:r>
                      <m:r>
                        <a:rPr lang="en-US" sz="25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𝟎</m:t>
                      </m:r>
                      <m:r>
                        <a:rPr lang="en-US" sz="2500" b="1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;</m:t>
                      </m:r>
                    </m:oMath>
                  </m:oMathPara>
                </a14:m>
                <a:endParaRPr lang="en-US" sz="2500" b="1" dirty="0">
                  <a:solidFill>
                    <a:srgbClr val="FF0000"/>
                  </a:solidFill>
                  <a:ea typeface="Cambria Math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700" y="4392305"/>
                <a:ext cx="6934200" cy="1246495"/>
              </a:xfrm>
              <a:prstGeom prst="rect">
                <a:avLst/>
              </a:prstGeom>
              <a:blipFill>
                <a:blip r:embed="rId3"/>
                <a:stretch>
                  <a:fillRect l="-1406" t="-343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 txBox="1">
            <a:spLocks/>
          </p:cNvSpPr>
          <p:nvPr/>
        </p:nvSpPr>
        <p:spPr>
          <a:xfrm>
            <a:off x="228600" y="5486400"/>
            <a:ext cx="8686800" cy="785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/>
              <a:t>5. </a:t>
            </a:r>
            <a:r>
              <a:rPr lang="en-US" sz="2500" u="sng" dirty="0" err="1">
                <a:solidFill>
                  <a:srgbClr val="0070C0"/>
                </a:solidFill>
              </a:rPr>
              <a:t>Khi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nào</a:t>
            </a:r>
            <a:r>
              <a:rPr lang="en-US" sz="2500" u="sng" dirty="0">
                <a:solidFill>
                  <a:srgbClr val="0070C0"/>
                </a:solidFill>
              </a:rPr>
              <a:t> PT </a:t>
            </a:r>
            <a:r>
              <a:rPr lang="en-US" sz="2500" u="sng" dirty="0" err="1">
                <a:solidFill>
                  <a:srgbClr val="0070C0"/>
                </a:solidFill>
              </a:rPr>
              <a:t>trùng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phương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có</a:t>
            </a:r>
            <a:r>
              <a:rPr lang="en-US" sz="2500" u="sng" dirty="0">
                <a:solidFill>
                  <a:srgbClr val="0070C0"/>
                </a:solidFill>
              </a:rPr>
              <a:t> 4 </a:t>
            </a:r>
            <a:r>
              <a:rPr lang="en-US" sz="2500" u="sng" dirty="0" err="1">
                <a:solidFill>
                  <a:srgbClr val="0070C0"/>
                </a:solidFill>
              </a:rPr>
              <a:t>nghiệm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phân</a:t>
            </a:r>
            <a:r>
              <a:rPr lang="en-US" sz="2500" u="sng" dirty="0">
                <a:solidFill>
                  <a:srgbClr val="0070C0"/>
                </a:solidFill>
              </a:rPr>
              <a:t> </a:t>
            </a:r>
            <a:r>
              <a:rPr lang="en-US" sz="2500" u="sng" dirty="0" err="1">
                <a:solidFill>
                  <a:srgbClr val="0070C0"/>
                </a:solidFill>
              </a:rPr>
              <a:t>biệt</a:t>
            </a:r>
            <a:r>
              <a:rPr lang="en-US" sz="2500" u="sng" dirty="0">
                <a:solidFill>
                  <a:srgbClr val="0070C0"/>
                </a:solidFill>
              </a:rPr>
              <a:t>?</a:t>
            </a:r>
            <a:endParaRPr lang="vi-VN" sz="2500" u="sng" dirty="0">
              <a:solidFill>
                <a:srgbClr val="0070C0"/>
              </a:solidFill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" y="6187841"/>
            <a:ext cx="8915400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457200" algn="r"/>
                <a:tab pos="2743200" algn="ctr"/>
                <a:tab pos="5486400" algn="r"/>
              </a:tabLst>
            </a:pPr>
            <a:r>
              <a:rPr lang="en-US" sz="2500" b="1" dirty="0" err="1">
                <a:solidFill>
                  <a:srgbClr val="FF0000"/>
                </a:solidFill>
                <a:cs typeface="Times New Roman" pitchFamily="18" charset="0"/>
              </a:rPr>
              <a:t>Khi</a:t>
            </a:r>
            <a:r>
              <a:rPr lang="en-US" sz="2500" b="1" dirty="0">
                <a:solidFill>
                  <a:srgbClr val="FF0000"/>
                </a:solidFill>
                <a:cs typeface="Times New Roman" pitchFamily="18" charset="0"/>
              </a:rPr>
              <a:t> PT </a:t>
            </a:r>
            <a:r>
              <a:rPr lang="de-DE" sz="2500" i="1" dirty="0">
                <a:solidFill>
                  <a:srgbClr val="FF0000"/>
                </a:solidFill>
                <a:cs typeface="Times New Roman" pitchFamily="18" charset="0"/>
              </a:rPr>
              <a:t>at</a:t>
            </a:r>
            <a:r>
              <a:rPr lang="de-DE" sz="2500" i="1" baseline="30000" dirty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de-DE" sz="2500" i="1" dirty="0">
                <a:solidFill>
                  <a:srgbClr val="FF0000"/>
                </a:solidFill>
                <a:cs typeface="Times New Roman" pitchFamily="18" charset="0"/>
              </a:rPr>
              <a:t> + bt + c = 0 có 2 nghiệm, phân biệt, cùng dương</a:t>
            </a:r>
            <a:endParaRPr lang="de-DE" sz="25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304800" y="1066800"/>
            <a:ext cx="5181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500" kern="0" dirty="0"/>
              <a:t>2</a:t>
            </a:r>
            <a:r>
              <a:rPr lang="en-US" sz="2500" kern="0" dirty="0">
                <a:solidFill>
                  <a:srgbClr val="0070C0"/>
                </a:solidFill>
              </a:rPr>
              <a:t>. </a:t>
            </a:r>
            <a:r>
              <a:rPr lang="en-US" sz="2500" u="sng" kern="0" dirty="0" err="1">
                <a:solidFill>
                  <a:srgbClr val="0070C0"/>
                </a:solidFill>
              </a:rPr>
              <a:t>Khi</a:t>
            </a:r>
            <a:r>
              <a:rPr lang="en-US" sz="2500" u="sng" kern="0" dirty="0">
                <a:solidFill>
                  <a:srgbClr val="0070C0"/>
                </a:solidFill>
              </a:rPr>
              <a:t> </a:t>
            </a:r>
            <a:r>
              <a:rPr lang="en-US" sz="2500" u="sng" kern="0" dirty="0" err="1">
                <a:solidFill>
                  <a:srgbClr val="0070C0"/>
                </a:solidFill>
              </a:rPr>
              <a:t>nào</a:t>
            </a:r>
            <a:r>
              <a:rPr lang="en-US" sz="2500" u="sng" kern="0" dirty="0">
                <a:solidFill>
                  <a:srgbClr val="0070C0"/>
                </a:solidFill>
              </a:rPr>
              <a:t> PT </a:t>
            </a:r>
            <a:r>
              <a:rPr lang="en-US" sz="2500" u="sng" kern="0" dirty="0" err="1">
                <a:solidFill>
                  <a:srgbClr val="0070C0"/>
                </a:solidFill>
              </a:rPr>
              <a:t>bậc</a:t>
            </a:r>
            <a:r>
              <a:rPr lang="en-US" sz="2500" u="sng" kern="0" dirty="0">
                <a:solidFill>
                  <a:srgbClr val="0070C0"/>
                </a:solidFill>
              </a:rPr>
              <a:t> 2 </a:t>
            </a:r>
            <a:r>
              <a:rPr lang="en-US" sz="2500" u="sng" kern="0" dirty="0" err="1">
                <a:solidFill>
                  <a:srgbClr val="0070C0"/>
                </a:solidFill>
              </a:rPr>
              <a:t>có</a:t>
            </a:r>
            <a:r>
              <a:rPr lang="en-US" sz="2500" u="sng" kern="0" dirty="0">
                <a:solidFill>
                  <a:srgbClr val="0070C0"/>
                </a:solidFill>
              </a:rPr>
              <a:t> 2 </a:t>
            </a:r>
            <a:r>
              <a:rPr lang="en-US" sz="2500" u="sng" kern="0" dirty="0" err="1">
                <a:solidFill>
                  <a:srgbClr val="0070C0"/>
                </a:solidFill>
              </a:rPr>
              <a:t>nghiệm</a:t>
            </a:r>
            <a:r>
              <a:rPr lang="en-US" sz="2500" u="sng" kern="0" dirty="0">
                <a:solidFill>
                  <a:srgbClr val="0070C0"/>
                </a:solidFill>
              </a:rPr>
              <a:t>?</a:t>
            </a:r>
            <a:endParaRPr lang="vi-VN" sz="2500" u="sng" kern="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8"/>
              <p:cNvSpPr>
                <a:spLocks noChangeArrowheads="1"/>
              </p:cNvSpPr>
              <p:nvPr/>
            </p:nvSpPr>
            <p:spPr bwMode="auto">
              <a:xfrm>
                <a:off x="6553200" y="1351746"/>
                <a:ext cx="16764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just"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:r>
                  <a:rPr lang="en-US" sz="2500" b="1" dirty="0" err="1">
                    <a:solidFill>
                      <a:srgbClr val="FF0000"/>
                    </a:solidFill>
                    <a:cs typeface="Times New Roman" pitchFamily="18" charset="0"/>
                  </a:rPr>
                  <a:t>Khi</a:t>
                </a:r>
                <a:r>
                  <a:rPr lang="en-US" sz="2500" b="1" dirty="0">
                    <a:solidFill>
                      <a:srgbClr val="FF0000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∆</m:t>
                    </m:r>
                    <m:r>
                      <a:rPr lang="en-US" sz="25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≥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endParaRPr lang="de-DE" sz="2500" b="1" dirty="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200" y="1351746"/>
                <a:ext cx="1676400" cy="477054"/>
              </a:xfrm>
              <a:prstGeom prst="rect">
                <a:avLst/>
              </a:prstGeom>
              <a:blipFill>
                <a:blip r:embed="rId4"/>
                <a:stretch>
                  <a:fillRect l="-5818" t="-8974" b="-307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 bwMode="auto">
          <a:xfrm>
            <a:off x="228600" y="1828800"/>
            <a:ext cx="6324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500" kern="0" dirty="0"/>
              <a:t>3</a:t>
            </a:r>
            <a:r>
              <a:rPr lang="en-US" sz="2500" kern="0" dirty="0">
                <a:solidFill>
                  <a:srgbClr val="0070C0"/>
                </a:solidFill>
              </a:rPr>
              <a:t>. </a:t>
            </a:r>
            <a:r>
              <a:rPr lang="en-US" sz="2500" u="sng" kern="0" dirty="0" err="1">
                <a:solidFill>
                  <a:srgbClr val="0070C0"/>
                </a:solidFill>
              </a:rPr>
              <a:t>Khi</a:t>
            </a:r>
            <a:r>
              <a:rPr lang="en-US" sz="2500" u="sng" kern="0" dirty="0">
                <a:solidFill>
                  <a:srgbClr val="0070C0"/>
                </a:solidFill>
              </a:rPr>
              <a:t> </a:t>
            </a:r>
            <a:r>
              <a:rPr lang="en-US" sz="2500" u="sng" kern="0" dirty="0" err="1">
                <a:solidFill>
                  <a:srgbClr val="0070C0"/>
                </a:solidFill>
              </a:rPr>
              <a:t>nào</a:t>
            </a:r>
            <a:r>
              <a:rPr lang="en-US" sz="2500" u="sng" kern="0" dirty="0">
                <a:solidFill>
                  <a:srgbClr val="0070C0"/>
                </a:solidFill>
              </a:rPr>
              <a:t> PT </a:t>
            </a:r>
            <a:r>
              <a:rPr lang="en-US" sz="2500" u="sng" kern="0" dirty="0" err="1">
                <a:solidFill>
                  <a:srgbClr val="0070C0"/>
                </a:solidFill>
              </a:rPr>
              <a:t>bậc</a:t>
            </a:r>
            <a:r>
              <a:rPr lang="en-US" sz="2500" u="sng" kern="0" dirty="0">
                <a:solidFill>
                  <a:srgbClr val="0070C0"/>
                </a:solidFill>
              </a:rPr>
              <a:t> 2 </a:t>
            </a:r>
            <a:r>
              <a:rPr lang="en-US" sz="2500" u="sng" kern="0" dirty="0" err="1">
                <a:solidFill>
                  <a:srgbClr val="0070C0"/>
                </a:solidFill>
              </a:rPr>
              <a:t>có</a:t>
            </a:r>
            <a:r>
              <a:rPr lang="en-US" sz="2500" u="sng" kern="0" dirty="0">
                <a:solidFill>
                  <a:srgbClr val="0070C0"/>
                </a:solidFill>
              </a:rPr>
              <a:t> 2 </a:t>
            </a:r>
            <a:r>
              <a:rPr lang="en-US" sz="2500" u="sng" kern="0" dirty="0" err="1">
                <a:solidFill>
                  <a:srgbClr val="0070C0"/>
                </a:solidFill>
              </a:rPr>
              <a:t>nghiệm</a:t>
            </a:r>
            <a:r>
              <a:rPr lang="en-US" sz="2500" u="sng" kern="0" dirty="0">
                <a:solidFill>
                  <a:srgbClr val="0070C0"/>
                </a:solidFill>
              </a:rPr>
              <a:t> </a:t>
            </a:r>
            <a:r>
              <a:rPr lang="en-US" sz="2500" u="sng" kern="0" dirty="0" err="1">
                <a:solidFill>
                  <a:srgbClr val="0070C0"/>
                </a:solidFill>
              </a:rPr>
              <a:t>trái</a:t>
            </a:r>
            <a:r>
              <a:rPr lang="en-US" sz="2500" u="sng" kern="0" dirty="0">
                <a:solidFill>
                  <a:srgbClr val="0070C0"/>
                </a:solidFill>
              </a:rPr>
              <a:t> </a:t>
            </a:r>
            <a:r>
              <a:rPr lang="en-US" sz="2500" u="sng" kern="0" dirty="0" err="1">
                <a:solidFill>
                  <a:srgbClr val="0070C0"/>
                </a:solidFill>
              </a:rPr>
              <a:t>dấu</a:t>
            </a:r>
            <a:r>
              <a:rPr lang="en-US" sz="2500" u="sng" kern="0" dirty="0">
                <a:solidFill>
                  <a:srgbClr val="0070C0"/>
                </a:solidFill>
              </a:rPr>
              <a:t>?</a:t>
            </a:r>
            <a:endParaRPr lang="vi-VN" sz="2500" u="sng" kern="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6553200" y="2189946"/>
                <a:ext cx="1828800" cy="4770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pPr algn="just" eaLnBrk="0" hangingPunct="0">
                  <a:tabLst>
                    <a:tab pos="457200" algn="r"/>
                    <a:tab pos="2743200" algn="ctr"/>
                    <a:tab pos="5486400" algn="r"/>
                  </a:tabLst>
                </a:pPr>
                <a:r>
                  <a:rPr lang="en-US" sz="2500" b="1" dirty="0">
                    <a:solidFill>
                      <a:srgbClr val="FF0000"/>
                    </a:solidFill>
                    <a:cs typeface="Times New Roman" pitchFamily="18" charset="0"/>
                  </a:rPr>
                  <a:t>Khi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500" b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a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.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𝐜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/>
                        <a:cs typeface="Times New Roman" pitchFamily="18" charset="0"/>
                      </a:rPr>
                      <m:t>&lt;</m:t>
                    </m:r>
                    <m:r>
                      <a:rPr lang="en-US" sz="2500" b="1" i="0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𝟎</m:t>
                    </m:r>
                  </m:oMath>
                </a14:m>
                <a:endParaRPr lang="de-DE" sz="2500" b="1" dirty="0">
                  <a:solidFill>
                    <a:srgbClr val="FF0000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200" y="2189946"/>
                <a:ext cx="1828800" cy="477054"/>
              </a:xfrm>
              <a:prstGeom prst="rect">
                <a:avLst/>
              </a:prstGeom>
              <a:blipFill>
                <a:blip r:embed="rId5"/>
                <a:stretch>
                  <a:fillRect l="-5333" t="-8861" b="-3038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38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9" grpId="0"/>
      <p:bldP spid="10" grpId="0"/>
      <p:bldP spid="12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3352800" y="60325"/>
            <a:ext cx="2514600" cy="396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b="1">
                <a:solidFill>
                  <a:schemeClr val="bg1"/>
                </a:solidFill>
                <a:latin typeface="Times New Roman" pitchFamily="18" charset="0"/>
              </a:rPr>
              <a:t>HỆ THỨC VIETE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4343400" y="685800"/>
            <a:ext cx="0" cy="5410200"/>
          </a:xfrm>
          <a:prstGeom prst="line">
            <a:avLst/>
          </a:prstGeom>
          <a:noFill/>
          <a:ln w="190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0" y="1035050"/>
            <a:ext cx="4310062" cy="1403350"/>
            <a:chOff x="0" y="1035050"/>
            <a:chExt cx="4310062" cy="1403350"/>
          </a:xfrm>
        </p:grpSpPr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0" y="1035050"/>
              <a:ext cx="4310062" cy="12311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ts val="600"/>
                </a:spcBef>
                <a:spcAft>
                  <a:spcPts val="600"/>
                </a:spcAft>
              </a:pPr>
              <a:r>
                <a:rPr lang="en-US" b="1" u="sng">
                  <a:solidFill>
                    <a:srgbClr val="0033CC"/>
                  </a:solidFill>
                  <a:latin typeface="Times New Roman" pitchFamily="18" charset="0"/>
                </a:rPr>
                <a:t>1. Hệ thức Vi-ét thuận</a:t>
              </a: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</a:pPr>
              <a:r>
                <a:rPr lang="en-US">
                  <a:latin typeface="Times New Roman" pitchFamily="18" charset="0"/>
                </a:rPr>
                <a:t>PT ax</a:t>
              </a:r>
              <a:r>
                <a:rPr lang="en-US" baseline="30000">
                  <a:latin typeface="Times New Roman" pitchFamily="18" charset="0"/>
                </a:rPr>
                <a:t>2</a:t>
              </a:r>
              <a:r>
                <a:rPr lang="en-US">
                  <a:latin typeface="Times New Roman" pitchFamily="18" charset="0"/>
                </a:rPr>
                <a:t> + bx + c = 0 (a ≠0) có 2 nghiệm x</a:t>
              </a:r>
              <a:r>
                <a:rPr lang="en-US" baseline="-25000">
                  <a:latin typeface="Times New Roman" pitchFamily="18" charset="0"/>
                </a:rPr>
                <a:t>1</a:t>
              </a:r>
              <a:r>
                <a:rPr lang="en-US">
                  <a:latin typeface="Times New Roman" pitchFamily="18" charset="0"/>
                </a:rPr>
                <a:t>;x</a:t>
              </a:r>
              <a:r>
                <a:rPr lang="en-US" baseline="-25000">
                  <a:latin typeface="Times New Roman" pitchFamily="18" charset="0"/>
                </a:rPr>
                <a:t>2 </a:t>
              </a:r>
              <a:r>
                <a:rPr lang="en-US">
                  <a:latin typeface="Times New Roman" pitchFamily="18" charset="0"/>
                </a:rPr>
                <a:t> </a:t>
              </a:r>
            </a:p>
            <a:p>
              <a:pPr eaLnBrk="1" hangingPunct="1">
                <a:spcBef>
                  <a:spcPts val="600"/>
                </a:spcBef>
                <a:spcAft>
                  <a:spcPts val="600"/>
                </a:spcAft>
              </a:pPr>
              <a:endParaRPr lang="en-US">
                <a:latin typeface="Times New Roman" pitchFamily="18" charset="0"/>
              </a:endParaRPr>
            </a:p>
          </p:txBody>
        </p:sp>
        <p:graphicFrame>
          <p:nvGraphicFramePr>
            <p:cNvPr id="922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817131"/>
                </p:ext>
              </p:extLst>
            </p:nvPr>
          </p:nvGraphicFramePr>
          <p:xfrm>
            <a:off x="520700" y="1905000"/>
            <a:ext cx="3043603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49" name="Equation" r:id="rId3" imgW="1625400" imgH="393480" progId="Equation.DSMT4">
                    <p:embed/>
                  </p:oleObj>
                </mc:Choice>
                <mc:Fallback>
                  <p:oleObj name="Equation" r:id="rId3" imgW="1625400" imgH="393480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0700" y="1905000"/>
                          <a:ext cx="3043603" cy="533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6200" y="2405896"/>
            <a:ext cx="41148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Áp dụng: </a:t>
            </a:r>
            <a:r>
              <a:rPr lang="en-US" b="1" i="1">
                <a:latin typeface="Times New Roman" pitchFamily="18" charset="0"/>
              </a:rPr>
              <a:t>( nhẩm nghiệm)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PT :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≠ 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a+b+c = 0 </a:t>
            </a:r>
            <a:r>
              <a:rPr lang="en-US">
                <a:latin typeface="Times New Roman" pitchFamily="18" charset="0"/>
              </a:rPr>
              <a:t>thì 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= 1 , x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= c/a.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PT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≠0)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 - b + c = 0 </a:t>
            </a:r>
            <a:r>
              <a:rPr lang="en-US">
                <a:latin typeface="Times New Roman" pitchFamily="18" charset="0"/>
              </a:rPr>
              <a:t>thì: 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= -1, x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= - c/a.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76200" y="533400"/>
            <a:ext cx="1447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I. Lý thuyết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267200" y="4572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II. Bài tập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4267200" y="1219200"/>
            <a:ext cx="4800600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>
                <a:latin typeface="Times New Roman" pitchFamily="18" charset="0"/>
              </a:rPr>
              <a:t>BT1. Không giải PT, hãy tính tổng và tích các nghiệm của các PT sau:</a:t>
            </a:r>
          </a:p>
          <a:p>
            <a:pPr marL="0" indent="0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a) 5x</a:t>
            </a:r>
            <a:r>
              <a:rPr lang="en-US" b="1" baseline="3000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 – x – 4 = 0                      </a:t>
            </a:r>
          </a:p>
          <a:p>
            <a:pPr marL="0" indent="0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b="1">
                <a:solidFill>
                  <a:srgbClr val="660066"/>
                </a:solidFill>
                <a:latin typeface="Times New Roman" pitchFamily="18" charset="0"/>
              </a:rPr>
              <a:t>     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b) -2x</a:t>
            </a:r>
            <a:r>
              <a:rPr lang="en-US" b="1" baseline="30000">
                <a:solidFill>
                  <a:srgbClr val="0000CC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0000CC"/>
                </a:solidFill>
                <a:latin typeface="Times New Roman" pitchFamily="18" charset="0"/>
              </a:rPr>
              <a:t> + 3x – 7 = 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388" y="4267200"/>
            <a:ext cx="4214812" cy="1754326"/>
            <a:chOff x="52388" y="4267200"/>
            <a:chExt cx="4214812" cy="1754326"/>
          </a:xfrm>
        </p:grpSpPr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52388" y="4267200"/>
              <a:ext cx="4214812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b="1" u="sng">
                  <a:solidFill>
                    <a:srgbClr val="0033CC"/>
                  </a:solidFill>
                  <a:latin typeface="Times New Roman" pitchFamily="18" charset="0"/>
                </a:rPr>
                <a:t>2. Viete đảo (Tìm hai số khi biết tổng và tích)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 Hai số </a:t>
              </a:r>
              <a:r>
                <a:rPr lang="en-US" b="1">
                  <a:latin typeface="Times New Roman" pitchFamily="18" charset="0"/>
                </a:rPr>
                <a:t>u</a:t>
              </a:r>
              <a:r>
                <a:rPr lang="en-US">
                  <a:latin typeface="Times New Roman" pitchFamily="18" charset="0"/>
                </a:rPr>
                <a:t> và </a:t>
              </a:r>
              <a:r>
                <a:rPr lang="en-US" b="1">
                  <a:latin typeface="Times New Roman" pitchFamily="18" charset="0"/>
                </a:rPr>
                <a:t>v</a:t>
              </a:r>
              <a:r>
                <a:rPr lang="en-US">
                  <a:latin typeface="Times New Roman" pitchFamily="18" charset="0"/>
                </a:rPr>
                <a:t> có </a:t>
              </a:r>
              <a:r>
                <a:rPr lang="en-US" b="1">
                  <a:solidFill>
                    <a:srgbClr val="C00000"/>
                  </a:solidFill>
                  <a:latin typeface="Times New Roman" pitchFamily="18" charset="0"/>
                </a:rPr>
                <a:t>u + v = S</a:t>
              </a:r>
              <a:r>
                <a:rPr lang="en-US">
                  <a:solidFill>
                    <a:srgbClr val="C00000"/>
                  </a:solidFill>
                  <a:latin typeface="Times New Roman" pitchFamily="18" charset="0"/>
                </a:rPr>
                <a:t> </a:t>
              </a:r>
              <a:r>
                <a:rPr lang="en-US">
                  <a:latin typeface="Times New Roman" pitchFamily="18" charset="0"/>
                </a:rPr>
                <a:t>và </a:t>
              </a:r>
              <a:r>
                <a:rPr lang="en-US" b="1">
                  <a:solidFill>
                    <a:srgbClr val="C00000"/>
                  </a:solidFill>
                  <a:latin typeface="Times New Roman" pitchFamily="18" charset="0"/>
                </a:rPr>
                <a:t>u.v =</a:t>
              </a:r>
              <a:r>
                <a:rPr lang="en-US">
                  <a:solidFill>
                    <a:srgbClr val="C00000"/>
                  </a:solidFill>
                  <a:latin typeface="Times New Roman" pitchFamily="18" charset="0"/>
                </a:rPr>
                <a:t> </a:t>
              </a:r>
              <a:r>
                <a:rPr lang="en-US" b="1">
                  <a:solidFill>
                    <a:srgbClr val="C00000"/>
                  </a:solidFill>
                  <a:latin typeface="Times New Roman" pitchFamily="18" charset="0"/>
                </a:rPr>
                <a:t>P</a:t>
              </a:r>
              <a:r>
                <a:rPr lang="en-US">
                  <a:latin typeface="Times New Roman" pitchFamily="18" charset="0"/>
                </a:rPr>
                <a:t> thì </a:t>
              </a:r>
              <a:r>
                <a:rPr lang="en-US" b="1">
                  <a:latin typeface="Times New Roman" pitchFamily="18" charset="0"/>
                </a:rPr>
                <a:t>u</a:t>
              </a:r>
              <a:r>
                <a:rPr lang="en-US">
                  <a:latin typeface="Times New Roman" pitchFamily="18" charset="0"/>
                </a:rPr>
                <a:t> và </a:t>
              </a:r>
              <a:r>
                <a:rPr lang="en-US" b="1">
                  <a:latin typeface="Times New Roman" pitchFamily="18" charset="0"/>
                </a:rPr>
                <a:t>v </a:t>
              </a:r>
              <a:r>
                <a:rPr lang="en-US">
                  <a:latin typeface="Times New Roman" pitchFamily="18" charset="0"/>
                </a:rPr>
                <a:t>là nghiệm của phương trình: 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      </a:t>
              </a:r>
              <a:r>
                <a:rPr lang="en-US">
                  <a:solidFill>
                    <a:srgbClr val="C00000"/>
                  </a:solidFill>
                  <a:latin typeface="Times New Roman" pitchFamily="18" charset="0"/>
                </a:rPr>
                <a:t>x</a:t>
              </a:r>
              <a:r>
                <a:rPr lang="en-US" baseline="30000">
                  <a:solidFill>
                    <a:srgbClr val="C00000"/>
                  </a:solidFill>
                  <a:latin typeface="Times New Roman" pitchFamily="18" charset="0"/>
                </a:rPr>
                <a:t>2</a:t>
              </a:r>
              <a:r>
                <a:rPr lang="en-US">
                  <a:solidFill>
                    <a:srgbClr val="C00000"/>
                  </a:solidFill>
                  <a:latin typeface="Times New Roman" pitchFamily="18" charset="0"/>
                </a:rPr>
                <a:t> – Sx + P = 0 </a:t>
              </a:r>
              <a:r>
                <a:rPr lang="en-US">
                  <a:solidFill>
                    <a:srgbClr val="002060"/>
                  </a:solidFill>
                  <a:latin typeface="Times New Roman" pitchFamily="18" charset="0"/>
                </a:rPr>
                <a:t>( đk: S</a:t>
              </a:r>
              <a:r>
                <a:rPr lang="en-US" baseline="30000">
                  <a:solidFill>
                    <a:srgbClr val="002060"/>
                  </a:solidFill>
                  <a:latin typeface="Times New Roman" pitchFamily="18" charset="0"/>
                </a:rPr>
                <a:t>2</a:t>
              </a:r>
              <a:r>
                <a:rPr lang="en-US">
                  <a:solidFill>
                    <a:srgbClr val="002060"/>
                  </a:solidFill>
                  <a:latin typeface="Times New Roman" pitchFamily="18" charset="0"/>
                </a:rPr>
                <a:t>- 4P      0)</a:t>
              </a:r>
            </a:p>
          </p:txBody>
        </p:sp>
        <p:graphicFrame>
          <p:nvGraphicFramePr>
            <p:cNvPr id="9241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62911997"/>
                </p:ext>
              </p:extLst>
            </p:nvPr>
          </p:nvGraphicFramePr>
          <p:xfrm>
            <a:off x="2997200" y="5699760"/>
            <a:ext cx="203200" cy="2438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50" name="Equation" r:id="rId5" imgW="126835" imgH="152202" progId="Equation.DSMT4">
                    <p:embed/>
                  </p:oleObj>
                </mc:Choice>
                <mc:Fallback>
                  <p:oleObj name="Equation" r:id="rId5" imgW="126835" imgH="152202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97200" y="5699760"/>
                          <a:ext cx="203200" cy="2438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4267200" y="762000"/>
            <a:ext cx="4876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i="1" u="sng">
                <a:solidFill>
                  <a:srgbClr val="0000CC"/>
                </a:solidFill>
                <a:latin typeface="Times New Roman" pitchFamily="18" charset="0"/>
              </a:rPr>
              <a:t>D1.</a:t>
            </a:r>
            <a:r>
              <a:rPr lang="en-US" b="1" i="1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US">
                <a:solidFill>
                  <a:srgbClr val="CC3300"/>
                </a:solidFill>
                <a:latin typeface="Times New Roman" pitchFamily="18" charset="0"/>
              </a:rPr>
              <a:t>Tính tổng và tích các nghiệm (nếu có) của PT.</a:t>
            </a:r>
            <a:endParaRPr lang="en-US"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5"/>
              <p:cNvSpPr txBox="1">
                <a:spLocks noChangeArrowheads="1"/>
              </p:cNvSpPr>
              <p:nvPr/>
            </p:nvSpPr>
            <p:spPr bwMode="auto">
              <a:xfrm>
                <a:off x="4343400" y="1143000"/>
                <a:ext cx="4800600" cy="56376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txBody>
              <a:bodyPr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indent="0" algn="just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>
                    <a:latin typeface="Times New Roman" pitchFamily="18" charset="0"/>
                  </a:rPr>
                  <a:t>BT1. Không giải PT, hãy tính tổng và tích các nghiệm của các PT sau:</a:t>
                </a:r>
              </a:p>
              <a:p>
                <a:pPr marL="0" indent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b="1">
                    <a:solidFill>
                      <a:srgbClr val="FF0000"/>
                    </a:solidFill>
                    <a:latin typeface="Times New Roman" pitchFamily="18" charset="0"/>
                  </a:rPr>
                  <a:t>     </a:t>
                </a:r>
                <a:r>
                  <a:rPr lang="en-US" b="1">
                    <a:solidFill>
                      <a:srgbClr val="0000CC"/>
                    </a:solidFill>
                    <a:latin typeface="Times New Roman" pitchFamily="18" charset="0"/>
                  </a:rPr>
                  <a:t>a) 5x</a:t>
                </a:r>
                <a:r>
                  <a:rPr lang="en-US" b="1" baseline="30000">
                    <a:solidFill>
                      <a:srgbClr val="0000CC"/>
                    </a:solidFill>
                    <a:latin typeface="Times New Roman" pitchFamily="18" charset="0"/>
                  </a:rPr>
                  <a:t>2</a:t>
                </a:r>
                <a:r>
                  <a:rPr lang="en-US" b="1">
                    <a:solidFill>
                      <a:srgbClr val="0000CC"/>
                    </a:solidFill>
                    <a:latin typeface="Times New Roman" pitchFamily="18" charset="0"/>
                  </a:rPr>
                  <a:t> – x – 4 = 0                      </a:t>
                </a:r>
              </a:p>
              <a:p>
                <a:pPr marL="0" indent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b="1">
                    <a:solidFill>
                      <a:srgbClr val="660066"/>
                    </a:solidFill>
                    <a:latin typeface="Times New Roman" pitchFamily="18" charset="0"/>
                  </a:rPr>
                  <a:t>     </a:t>
                </a:r>
                <a:r>
                  <a:rPr lang="en-US">
                    <a:latin typeface="Times New Roman" pitchFamily="18" charset="0"/>
                  </a:rPr>
                  <a:t>vì  a.c = -20 &lt; 0 nên PTcó 2 nghiệm x</a:t>
                </a:r>
                <a:r>
                  <a:rPr lang="en-US" baseline="-25000">
                    <a:latin typeface="Times New Roman" pitchFamily="18" charset="0"/>
                  </a:rPr>
                  <a:t>1,</a:t>
                </a:r>
                <a:r>
                  <a:rPr lang="en-US">
                    <a:latin typeface="Times New Roman" pitchFamily="18" charset="0"/>
                  </a:rPr>
                  <a:t> x</a:t>
                </a:r>
                <a:r>
                  <a:rPr lang="en-US" baseline="-25000">
                    <a:latin typeface="Times New Roman" pitchFamily="18" charset="0"/>
                  </a:rPr>
                  <a:t>2</a:t>
                </a:r>
                <a:r>
                  <a:rPr lang="en-US">
                    <a:latin typeface="Times New Roman" pitchFamily="18" charset="0"/>
                  </a:rPr>
                  <a:t>. Theo hệ thức Vi-ét ta có:</a:t>
                </a:r>
                <a:endParaRPr lang="en-US" baseline="-25000"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>
                    <a:solidFill>
                      <a:schemeClr val="accent5">
                        <a:lumMod val="10000"/>
                      </a:schemeClr>
                    </a:solidFill>
                    <a:latin typeface="Times New Roman" pitchFamily="18" charset="0"/>
                  </a:rPr>
                  <a:t>+</a:t>
                </a:r>
                <a:r>
                  <a:rPr lang="en-US">
                    <a:solidFill>
                      <a:schemeClr val="accent5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>
                    <a:solidFill>
                      <a:schemeClr val="accent5">
                        <a:lumMod val="10000"/>
                      </a:schemeClr>
                    </a:solidFill>
                    <a:latin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b="0" i="1" smtClean="0">
                        <a:solidFill>
                          <a:schemeClr val="accent5">
                            <a:lumMod val="1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>
                    <a:solidFill>
                      <a:schemeClr val="accent5">
                        <a:lumMod val="10000"/>
                      </a:schemeClr>
                    </a:solidFill>
                    <a:latin typeface="Times New Roman" pitchFamily="18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>
                    <a:solidFill>
                      <a:schemeClr val="accent5">
                        <a:lumMod val="10000"/>
                      </a:schemeClr>
                    </a:solidFill>
                    <a:latin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𝑎</m:t>
                        </m:r>
                      </m:den>
                    </m:f>
                    <m:r>
                      <a:rPr lang="en-US" i="1">
                        <a:solidFill>
                          <a:schemeClr val="accent5">
                            <a:lumMod val="10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−4</m:t>
                        </m:r>
                      </m:num>
                      <m:den>
                        <m:r>
                          <a:rPr lang="en-US" i="1">
                            <a:solidFill>
                              <a:schemeClr val="accent5">
                                <a:lumMod val="10000"/>
                              </a:schemeClr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>
                  <a:solidFill>
                    <a:schemeClr val="accent5">
                      <a:lumMod val="10000"/>
                    </a:schemeClr>
                  </a:solidFill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endParaRPr lang="en-US" b="1">
                  <a:solidFill>
                    <a:srgbClr val="FF0000"/>
                  </a:solidFill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b="1">
                    <a:solidFill>
                      <a:srgbClr val="FF0000"/>
                    </a:solidFill>
                    <a:latin typeface="Times New Roman" pitchFamily="18" charset="0"/>
                  </a:rPr>
                  <a:t> </a:t>
                </a: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:r>
                  <a:rPr lang="en-US" b="1">
                    <a:solidFill>
                      <a:srgbClr val="FF0000"/>
                    </a:solidFill>
                    <a:latin typeface="Times New Roman" pitchFamily="18" charset="0"/>
                  </a:rPr>
                  <a:t>   </a:t>
                </a:r>
                <a:r>
                  <a:rPr lang="en-US" b="1">
                    <a:solidFill>
                      <a:srgbClr val="0000CC"/>
                    </a:solidFill>
                    <a:latin typeface="Times New Roman" pitchFamily="18" charset="0"/>
                  </a:rPr>
                  <a:t>b) -2x</a:t>
                </a:r>
                <a:r>
                  <a:rPr lang="en-US" b="1" baseline="30000">
                    <a:solidFill>
                      <a:srgbClr val="0000CC"/>
                    </a:solidFill>
                    <a:latin typeface="Times New Roman" pitchFamily="18" charset="0"/>
                  </a:rPr>
                  <a:t>2</a:t>
                </a:r>
                <a:r>
                  <a:rPr lang="en-US" b="1">
                    <a:solidFill>
                      <a:srgbClr val="0000CC"/>
                    </a:solidFill>
                    <a:latin typeface="Times New Roman" pitchFamily="18" charset="0"/>
                  </a:rPr>
                  <a:t> + 3x – 7 = 0</a:t>
                </a:r>
              </a:p>
              <a:p>
                <a:pPr marL="0" eaLnBrk="0" hangingPunct="0">
                  <a:spcBef>
                    <a:spcPts val="600"/>
                  </a:spcBef>
                  <a:spcAft>
                    <a:spcPts val="60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∆=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𝒃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𝒂𝒄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𝟕</m:t>
                          </m:r>
                        </m:e>
                      </m:d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𝟒𝟕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b="1" i="1" smtClean="0">
                          <a:solidFill>
                            <a:srgbClr val="0000CC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b="1">
                  <a:solidFill>
                    <a:srgbClr val="0000CC"/>
                  </a:solidFill>
                  <a:latin typeface="Times New Roman" pitchFamily="18" charset="0"/>
                </a:endParaRPr>
              </a:p>
              <a:p>
                <a:pPr marL="0" eaLnBrk="0" hangingPunct="0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en-US" b="1">
                    <a:solidFill>
                      <a:srgbClr val="0000CC"/>
                    </a:solidFill>
                    <a:latin typeface="Times New Roman" pitchFamily="18" charset="0"/>
                  </a:rPr>
                  <a:t>PT VN</a:t>
                </a:r>
              </a:p>
              <a:p>
                <a:pPr marL="0" eaLnBrk="0" hangingPunct="0">
                  <a:spcBef>
                    <a:spcPts val="600"/>
                  </a:spcBef>
                  <a:spcAft>
                    <a:spcPts val="0"/>
                  </a:spcAft>
                  <a:defRPr/>
                </a:pPr>
                <a:r>
                  <a:rPr lang="en-US">
                    <a:latin typeface="Times New Roman" pitchFamily="18" charset="0"/>
                  </a:rPr>
                  <a:t>Vậy không tính được tổng và tích hai nghiệm.     </a:t>
                </a:r>
              </a:p>
            </p:txBody>
          </p:sp>
        </mc:Choice>
        <mc:Fallback xmlns="">
          <p:sp>
            <p:nvSpPr>
              <p:cNvPr id="17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3400" y="1143000"/>
                <a:ext cx="4800600" cy="5637634"/>
              </a:xfrm>
              <a:prstGeom prst="rect">
                <a:avLst/>
              </a:prstGeom>
              <a:blipFill rotWithShape="1">
                <a:blip r:embed="rId7"/>
                <a:stretch>
                  <a:fillRect l="-1144" t="-541" r="-1017" b="-758"/>
                </a:stretch>
              </a:blipFill>
              <a:ln>
                <a:noFill/>
              </a:ln>
              <a:effectLst/>
              <a:extLst/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338761" y="3617708"/>
            <a:ext cx="44196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eaLnBrk="0" hangingPunct="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>
                <a:solidFill>
                  <a:schemeClr val="accent5">
                    <a:lumMod val="10000"/>
                  </a:schemeClr>
                </a:solidFill>
                <a:latin typeface="Times New Roman" pitchFamily="18" charset="0"/>
              </a:rPr>
              <a:t>* Tính giá trị của  </a:t>
            </a:r>
            <a:r>
              <a:rPr lang="en-US">
                <a:latin typeface="Times New Roman" pitchFamily="18" charset="0"/>
              </a:rPr>
              <a:t>A = 5x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– 10x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x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+ 5x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 </a:t>
            </a:r>
          </a:p>
          <a:p>
            <a:endParaRPr lang="vi-VN"/>
          </a:p>
        </p:txBody>
      </p:sp>
      <p:sp>
        <p:nvSpPr>
          <p:cNvPr id="5" name="TextBox 4"/>
          <p:cNvSpPr txBox="1"/>
          <p:nvPr/>
        </p:nvSpPr>
        <p:spPr>
          <a:xfrm>
            <a:off x="4572000" y="41910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A = 5(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 + x</a:t>
            </a:r>
            <a:r>
              <a:rPr lang="en-US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) – 10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  <a:p>
            <a:r>
              <a:rPr lang="en-US" baseline="-25000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= 5.1/5 – 10.(-4/5) </a:t>
            </a:r>
          </a:p>
          <a:p>
            <a:r>
              <a:rPr lang="en-US">
                <a:latin typeface="Times New Roman" pitchFamily="18" charset="0"/>
              </a:rPr>
              <a:t>= 13</a:t>
            </a: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30" grpId="0"/>
      <p:bldP spid="9231" grpId="0"/>
      <p:bldP spid="9245" grpId="0"/>
      <p:bldP spid="17" grpId="0" animBg="1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Line 5"/>
          <p:cNvSpPr>
            <a:spLocks noChangeShapeType="1"/>
          </p:cNvSpPr>
          <p:nvPr/>
        </p:nvSpPr>
        <p:spPr bwMode="auto">
          <a:xfrm>
            <a:off x="4191000" y="685800"/>
            <a:ext cx="0" cy="5410200"/>
          </a:xfrm>
          <a:prstGeom prst="line">
            <a:avLst/>
          </a:prstGeom>
          <a:noFill/>
          <a:ln w="190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3338" y="1035050"/>
            <a:ext cx="41910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1. Hệ thức Vi-ét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    Nếu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 0) có 2 nghiệm 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và x</a:t>
            </a:r>
            <a:r>
              <a:rPr lang="en-US" baseline="-25000">
                <a:latin typeface="Times New Roman" pitchFamily="18" charset="0"/>
              </a:rPr>
              <a:t>2 </a:t>
            </a:r>
            <a:r>
              <a:rPr lang="en-US">
                <a:latin typeface="Times New Roman" pitchFamily="18" charset="0"/>
              </a:rPr>
              <a:t>thì: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565400" y="1560513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6" name="Equation" r:id="rId3" imgW="177480" imgH="177480" progId="Equation.DSMT4">
                  <p:embed/>
                </p:oleObj>
              </mc:Choice>
              <mc:Fallback>
                <p:oleObj name="Equation" r:id="rId3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1560513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604912"/>
              </p:ext>
            </p:extLst>
          </p:nvPr>
        </p:nvGraphicFramePr>
        <p:xfrm>
          <a:off x="547688" y="1905000"/>
          <a:ext cx="34512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7" name="Equation" r:id="rId5" imgW="1625400" imgH="393480" progId="Equation.DSMT4">
                  <p:embed/>
                </p:oleObj>
              </mc:Choice>
              <mc:Fallback>
                <p:oleObj name="Equation" r:id="rId5" imgW="1625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1905000"/>
                        <a:ext cx="3451225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6200" y="2514600"/>
            <a:ext cx="41148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Áp dụng: </a:t>
            </a:r>
            <a:r>
              <a:rPr lang="en-US" sz="1600" b="1" i="1">
                <a:latin typeface="Times New Roman" pitchFamily="18" charset="0"/>
              </a:rPr>
              <a:t>( nhẩm nghiệm)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Nếu phương trình: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 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 + b + c = 0 </a:t>
            </a:r>
            <a:r>
              <a:rPr lang="en-US">
                <a:latin typeface="Times New Roman" pitchFamily="18" charset="0"/>
              </a:rPr>
              <a:t>thì </a:t>
            </a:r>
            <a:r>
              <a:rPr lang="en-US" b="1">
                <a:latin typeface="Times New Roman" pitchFamily="18" charset="0"/>
              </a:rPr>
              <a:t>x</a:t>
            </a:r>
            <a:r>
              <a:rPr lang="en-US" b="1" baseline="-25000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= 1 , x</a:t>
            </a:r>
            <a:r>
              <a:rPr lang="en-US" b="1" baseline="-25000">
                <a:latin typeface="Times New Roman" pitchFamily="18" charset="0"/>
              </a:rPr>
              <a:t>2</a:t>
            </a:r>
            <a:r>
              <a:rPr lang="en-US" b="1">
                <a:latin typeface="Times New Roman" pitchFamily="18" charset="0"/>
              </a:rPr>
              <a:t> = c/a</a:t>
            </a:r>
            <a:r>
              <a:rPr lang="en-US"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Nếu phương trình: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 - b + c = 0 </a:t>
            </a:r>
            <a:r>
              <a:rPr lang="en-US">
                <a:latin typeface="Times New Roman" pitchFamily="18" charset="0"/>
              </a:rPr>
              <a:t>thì: </a:t>
            </a:r>
            <a:r>
              <a:rPr lang="en-US" b="1">
                <a:latin typeface="Times New Roman" pitchFamily="18" charset="0"/>
              </a:rPr>
              <a:t>x</a:t>
            </a:r>
            <a:r>
              <a:rPr lang="en-US" b="1" baseline="-25000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 = -1, x</a:t>
            </a:r>
            <a:r>
              <a:rPr lang="en-US" b="1" baseline="-25000">
                <a:latin typeface="Times New Roman" pitchFamily="18" charset="0"/>
              </a:rPr>
              <a:t>2</a:t>
            </a:r>
            <a:r>
              <a:rPr lang="en-US" b="1">
                <a:latin typeface="Times New Roman" pitchFamily="18" charset="0"/>
              </a:rPr>
              <a:t> = - c/a.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2388" y="4267200"/>
            <a:ext cx="4214812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2. Tìm hai số khi biết tổng và tích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Hai số </a:t>
            </a:r>
            <a:r>
              <a:rPr lang="en-US" b="1"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 và </a:t>
            </a:r>
            <a:r>
              <a:rPr lang="en-US" b="1">
                <a:latin typeface="Times New Roman" pitchFamily="18" charset="0"/>
              </a:rPr>
              <a:t>v</a:t>
            </a:r>
            <a:r>
              <a:rPr lang="en-US">
                <a:latin typeface="Times New Roman" pitchFamily="18" charset="0"/>
              </a:rPr>
              <a:t> có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u + v = S</a:t>
            </a:r>
            <a:r>
              <a:rPr lang="en-US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và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u.v =</a:t>
            </a:r>
            <a:r>
              <a:rPr lang="en-US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>
                <a:latin typeface="Times New Roman" pitchFamily="18" charset="0"/>
              </a:rPr>
              <a:t> thì </a:t>
            </a:r>
            <a:r>
              <a:rPr lang="en-US" b="1"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 và </a:t>
            </a:r>
            <a:r>
              <a:rPr lang="en-US" b="1">
                <a:latin typeface="Times New Roman" pitchFamily="18" charset="0"/>
              </a:rPr>
              <a:t>v </a:t>
            </a:r>
            <a:r>
              <a:rPr lang="en-US">
                <a:latin typeface="Times New Roman" pitchFamily="18" charset="0"/>
              </a:rPr>
              <a:t>là nghiệm của phương trình:  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      </a:t>
            </a:r>
            <a:r>
              <a:rPr lang="en-US" sz="2000">
                <a:solidFill>
                  <a:srgbClr val="C00000"/>
                </a:solidFill>
                <a:latin typeface="Times New Roman" pitchFamily="18" charset="0"/>
              </a:rPr>
              <a:t>t</a:t>
            </a:r>
            <a:r>
              <a:rPr lang="en-US" sz="2000" baseline="3000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C00000"/>
                </a:solidFill>
                <a:latin typeface="Times New Roman" pitchFamily="18" charset="0"/>
              </a:rPr>
              <a:t> – St + P = 0 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</a:rPr>
              <a:t>( đk: S</a:t>
            </a:r>
            <a:r>
              <a:rPr lang="en-US" sz="2000" baseline="3000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</a:rPr>
              <a:t>- 4P    0 )</a:t>
            </a:r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76200" y="730250"/>
            <a:ext cx="1447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I. Lý thuyết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4267200" y="457200"/>
            <a:ext cx="11430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Times New Roman" pitchFamily="18" charset="0"/>
              </a:rPr>
              <a:t>II. Bài tập</a:t>
            </a:r>
            <a:endParaRPr lang="en-US" sz="160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3225800" y="5486400"/>
          <a:ext cx="1270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8"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486400"/>
                        <a:ext cx="1270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657600" y="3727450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9" name="Equation" r:id="rId9" imgW="177492" imgH="177492" progId="Equation.DSMT4">
                  <p:embed/>
                </p:oleObj>
              </mc:Choice>
              <mc:Fallback>
                <p:oleObj name="Equation" r:id="rId9" imgW="17749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727450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673475" y="3022600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0" name="Equation" r:id="rId11" imgW="177492" imgH="177492" progId="Equation.DSMT4">
                  <p:embed/>
                </p:oleObj>
              </mc:Choice>
              <mc:Fallback>
                <p:oleObj name="Equation" r:id="rId11" imgW="17749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3022600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4267200" y="762000"/>
            <a:ext cx="2514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 u="sng">
                <a:solidFill>
                  <a:srgbClr val="0000CC"/>
                </a:solidFill>
                <a:latin typeface="Times New Roman" pitchFamily="18" charset="0"/>
              </a:rPr>
              <a:t>Dạng 2</a:t>
            </a:r>
            <a:r>
              <a:rPr lang="en-US" sz="1600" b="1" i="1">
                <a:solidFill>
                  <a:srgbClr val="0000CC"/>
                </a:solidFill>
                <a:latin typeface="Times New Roman" pitchFamily="18" charset="0"/>
              </a:rPr>
              <a:t>:</a:t>
            </a:r>
            <a:r>
              <a:rPr lang="en-US" sz="1600" b="1" i="1">
                <a:solidFill>
                  <a:srgbClr val="CC3300"/>
                </a:solidFill>
                <a:latin typeface="Times New Roman" pitchFamily="18" charset="0"/>
              </a:rPr>
              <a:t>   Nhẩm nghiệm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4253028" y="1105525"/>
            <a:ext cx="425834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i="1">
                <a:solidFill>
                  <a:schemeClr val="accent2"/>
                </a:solidFill>
                <a:latin typeface="Times New Roman" pitchFamily="18" charset="0"/>
              </a:rPr>
              <a:t>Giải các phương trình sau: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b="1" i="1">
                <a:solidFill>
                  <a:srgbClr val="FF0000"/>
                </a:solidFill>
                <a:latin typeface="Times New Roman" pitchFamily="18" charset="0"/>
              </a:rPr>
              <a:t>a) 35x</a:t>
            </a:r>
            <a:r>
              <a:rPr lang="en-US" b="1" i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</a:rPr>
              <a:t> – 37x + 2 = 0 </a:t>
            </a: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4267200" y="1782891"/>
            <a:ext cx="3810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Ta có: </a:t>
            </a:r>
            <a:r>
              <a:rPr lang="en-US" b="1" i="1">
                <a:latin typeface="Times New Roman" pitchFamily="18" charset="0"/>
              </a:rPr>
              <a:t>a + b + c = 35 + (– 37) +2 = 0</a:t>
            </a:r>
          </a:p>
          <a:p>
            <a:pPr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=&gt; </a:t>
            </a:r>
            <a:r>
              <a:rPr lang="en-US" b="1">
                <a:latin typeface="Times New Roman" pitchFamily="18" charset="0"/>
              </a:rPr>
              <a:t>x</a:t>
            </a:r>
            <a:r>
              <a:rPr lang="en-US" b="1" baseline="-25000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 = 1</a:t>
            </a:r>
            <a:r>
              <a:rPr lang="en-US" b="1" i="1">
                <a:latin typeface="Times New Roman" pitchFamily="18" charset="0"/>
              </a:rPr>
              <a:t>,    </a:t>
            </a: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4267200" y="28956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  <a:latin typeface="Times New Roman" pitchFamily="18" charset="0"/>
              </a:rPr>
              <a:t>b)  x</a:t>
            </a:r>
            <a:r>
              <a:rPr lang="en-US" b="1" i="1" baseline="3000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b="1" i="1">
                <a:solidFill>
                  <a:srgbClr val="FF0000"/>
                </a:solidFill>
                <a:latin typeface="Times New Roman" pitchFamily="18" charset="0"/>
              </a:rPr>
              <a:t> – 49x – 50 = 0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4267200" y="3281787"/>
            <a:ext cx="4648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Ta có:</a:t>
            </a:r>
            <a:r>
              <a:rPr lang="en-US" b="1" i="1">
                <a:latin typeface="Times New Roman" pitchFamily="18" charset="0"/>
              </a:rPr>
              <a:t> a - b + c = 1 - (- 49) + (-50) = 0</a:t>
            </a:r>
          </a:p>
          <a:p>
            <a:pPr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=&gt; </a:t>
            </a:r>
            <a:r>
              <a:rPr lang="en-US" b="1">
                <a:latin typeface="Times New Roman" pitchFamily="18" charset="0"/>
              </a:rPr>
              <a:t>x</a:t>
            </a:r>
            <a:r>
              <a:rPr lang="en-US" b="1" baseline="-25000">
                <a:latin typeface="Times New Roman" pitchFamily="18" charset="0"/>
              </a:rPr>
              <a:t>1</a:t>
            </a:r>
            <a:r>
              <a:rPr lang="en-US" b="1">
                <a:latin typeface="Times New Roman" pitchFamily="18" charset="0"/>
              </a:rPr>
              <a:t> = -1,  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280871"/>
              </p:ext>
            </p:extLst>
          </p:nvPr>
        </p:nvGraphicFramePr>
        <p:xfrm>
          <a:off x="5441950" y="2095500"/>
          <a:ext cx="16859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1" name="Equation" r:id="rId12" imgW="787320" imgH="393480" progId="Equation.DSMT4">
                  <p:embed/>
                </p:oleObj>
              </mc:Choice>
              <mc:Fallback>
                <p:oleObj name="Equation" r:id="rId12" imgW="787320" imgH="393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2095500"/>
                        <a:ext cx="16859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140236"/>
              </p:ext>
            </p:extLst>
          </p:nvPr>
        </p:nvGraphicFramePr>
        <p:xfrm>
          <a:off x="5334000" y="3571317"/>
          <a:ext cx="27733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2" name="Equation" r:id="rId14" imgW="1295280" imgH="393480" progId="Equation.DSMT4">
                  <p:embed/>
                </p:oleObj>
              </mc:Choice>
              <mc:Fallback>
                <p:oleObj name="Equation" r:id="rId14" imgW="129528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571317"/>
                        <a:ext cx="27733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267200" y="4964668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x</a:t>
            </a:r>
            <a:r>
              <a:rPr lang="en-US" b="1" baseline="30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+ 7x + 12 = 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43400" y="5345668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+ 3x+4x + 12 = 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43400" y="5726668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  <a:sym typeface="Symbol"/>
              </a:rPr>
              <a:t>(x+3)(x+4)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= 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343400" y="6107668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  <a:sym typeface="Symbol"/>
              </a:rPr>
              <a:t> x= -3    hoặc   x= -4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549667" y="2204258"/>
                <a:ext cx="1441933" cy="620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25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;1</m:t>
                          </m:r>
                          <m:r>
                            <m:rPr>
                              <m:nor/>
                            </m:rPr>
                            <a:rPr lang="vi-VN"/>
                            <m:t> </m:t>
                          </m:r>
                        </m:e>
                      </m:d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9667" y="2204258"/>
                <a:ext cx="1441933" cy="62068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95615" y="4142817"/>
                <a:ext cx="1576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50</m:t>
                          </m:r>
                          <m:r>
                            <a:rPr lang="en-US" i="1">
                              <a:latin typeface="Cambria Math"/>
                            </a:rPr>
                            <m:t>;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vi-VN"/>
                            <m:t> </m:t>
                          </m:r>
                        </m:e>
                      </m:d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615" y="4142817"/>
                <a:ext cx="1576585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838700" y="6459000"/>
                <a:ext cx="1557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−3;−4</m:t>
                          </m:r>
                        </m:e>
                      </m:d>
                    </m:oMath>
                  </m:oMathPara>
                </a14:m>
                <a:endParaRPr lang="vi-VN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6459000"/>
                <a:ext cx="1557349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148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2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25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25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9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191000" y="685800"/>
            <a:ext cx="0" cy="5410200"/>
          </a:xfrm>
          <a:prstGeom prst="line">
            <a:avLst/>
          </a:prstGeom>
          <a:noFill/>
          <a:ln w="1905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3338" y="1035050"/>
            <a:ext cx="41910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1. Hệ thức Vi-ét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    Nếu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 0) có 2 nghiệm x</a:t>
            </a:r>
            <a:r>
              <a:rPr lang="en-US" baseline="-25000">
                <a:latin typeface="Times New Roman" pitchFamily="18" charset="0"/>
              </a:rPr>
              <a:t>1</a:t>
            </a:r>
            <a:r>
              <a:rPr lang="en-US">
                <a:latin typeface="Times New Roman" pitchFamily="18" charset="0"/>
              </a:rPr>
              <a:t> và x</a:t>
            </a:r>
            <a:r>
              <a:rPr lang="en-US" baseline="-25000">
                <a:latin typeface="Times New Roman" pitchFamily="18" charset="0"/>
              </a:rPr>
              <a:t>2 </a:t>
            </a:r>
            <a:r>
              <a:rPr lang="en-US">
                <a:latin typeface="Times New Roman" pitchFamily="18" charset="0"/>
              </a:rPr>
              <a:t>thì: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endParaRPr lang="en-US">
              <a:latin typeface="Times New Roman" pitchFamily="18" charset="0"/>
            </a:endParaRPr>
          </a:p>
        </p:txBody>
      </p:sp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565400" y="1560513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29" name="Equation" r:id="rId3" imgW="177480" imgH="177480" progId="Equation.DSMT4">
                  <p:embed/>
                </p:oleObj>
              </mc:Choice>
              <mc:Fallback>
                <p:oleObj name="Equation" r:id="rId3" imgW="177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5400" y="1560513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560388" y="1905000"/>
          <a:ext cx="342423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0" name="Equation" r:id="rId5" imgW="1612800" imgH="393480" progId="Equation.DSMT4">
                  <p:embed/>
                </p:oleObj>
              </mc:Choice>
              <mc:Fallback>
                <p:oleObj name="Equation" r:id="rId5" imgW="16128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1905000"/>
                        <a:ext cx="342423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" y="2514600"/>
            <a:ext cx="411480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Áp dụng: </a:t>
            </a:r>
            <a:r>
              <a:rPr lang="en-US" sz="1600" b="1" i="1">
                <a:latin typeface="Times New Roman" pitchFamily="18" charset="0"/>
              </a:rPr>
              <a:t>( nhẩm nghiệm)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Nếu phương trình: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 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 + b + c = 0 </a:t>
            </a:r>
            <a:r>
              <a:rPr lang="en-US">
                <a:latin typeface="Times New Roman" pitchFamily="18" charset="0"/>
              </a:rPr>
              <a:t>thì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x</a:t>
            </a:r>
            <a:r>
              <a:rPr lang="en-US" b="1" baseline="-2500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= 1 , x</a:t>
            </a:r>
            <a:r>
              <a:rPr lang="en-US" b="1" baseline="-2500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 = c/a</a:t>
            </a:r>
            <a:r>
              <a:rPr lang="en-US">
                <a:solidFill>
                  <a:srgbClr val="C00000"/>
                </a:solidFill>
                <a:latin typeface="Times New Roman" pitchFamily="18" charset="0"/>
              </a:rPr>
              <a:t>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>
                <a:latin typeface="Times New Roman" pitchFamily="18" charset="0"/>
              </a:rPr>
              <a:t>Nếu phương trình: ax</a:t>
            </a:r>
            <a:r>
              <a:rPr lang="en-US" baseline="30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 + bx + c = 0 (a    0) có: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a - b + c = 0 </a:t>
            </a:r>
            <a:r>
              <a:rPr lang="en-US">
                <a:latin typeface="Times New Roman" pitchFamily="18" charset="0"/>
              </a:rPr>
              <a:t>thì: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x</a:t>
            </a:r>
            <a:r>
              <a:rPr lang="en-US" b="1" baseline="-2500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 = -1, x</a:t>
            </a:r>
            <a:r>
              <a:rPr lang="en-US" b="1" baseline="-2500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 = - c/a.</a:t>
            </a: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52388" y="4267200"/>
            <a:ext cx="4214812" cy="149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>
                <a:solidFill>
                  <a:srgbClr val="0033CC"/>
                </a:solidFill>
                <a:latin typeface="Times New Roman" pitchFamily="18" charset="0"/>
              </a:rPr>
              <a:t>2. Tìm hai số khi biết tổng và tích</a:t>
            </a:r>
          </a:p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Hai số </a:t>
            </a: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 và </a:t>
            </a: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v</a:t>
            </a:r>
            <a:r>
              <a:rPr lang="en-US">
                <a:latin typeface="Times New Roman" pitchFamily="18" charset="0"/>
              </a:rPr>
              <a:t> có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u + v = S</a:t>
            </a:r>
            <a:r>
              <a:rPr lang="en-US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và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u.v =</a:t>
            </a:r>
            <a:r>
              <a:rPr lang="en-US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b="1">
                <a:solidFill>
                  <a:srgbClr val="C00000"/>
                </a:solidFill>
                <a:latin typeface="Times New Roman" pitchFamily="18" charset="0"/>
              </a:rPr>
              <a:t>P</a:t>
            </a:r>
            <a:r>
              <a:rPr lang="en-US">
                <a:latin typeface="Times New Roman" pitchFamily="18" charset="0"/>
              </a:rPr>
              <a:t> thì </a:t>
            </a: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u</a:t>
            </a:r>
            <a:r>
              <a:rPr lang="en-US">
                <a:latin typeface="Times New Roman" pitchFamily="18" charset="0"/>
              </a:rPr>
              <a:t> và </a:t>
            </a: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v</a:t>
            </a:r>
            <a:r>
              <a:rPr lang="en-US" b="1">
                <a:latin typeface="Times New Roman" pitchFamily="18" charset="0"/>
              </a:rPr>
              <a:t> </a:t>
            </a:r>
            <a:r>
              <a:rPr lang="en-US">
                <a:latin typeface="Times New Roman" pitchFamily="18" charset="0"/>
              </a:rPr>
              <a:t>là nghiệm của phương trình:  </a:t>
            </a:r>
          </a:p>
          <a:p>
            <a:pPr eaLnBrk="1" hangingPunct="1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      </a:t>
            </a:r>
            <a:r>
              <a:rPr lang="en-US" sz="2000">
                <a:solidFill>
                  <a:srgbClr val="C00000"/>
                </a:solidFill>
                <a:latin typeface="Times New Roman" pitchFamily="18" charset="0"/>
              </a:rPr>
              <a:t>t</a:t>
            </a:r>
            <a:r>
              <a:rPr lang="en-US" sz="2000" baseline="30000">
                <a:solidFill>
                  <a:srgbClr val="C00000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C00000"/>
                </a:solidFill>
                <a:latin typeface="Times New Roman" pitchFamily="18" charset="0"/>
              </a:rPr>
              <a:t> – St + P = 0 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</a:rPr>
              <a:t>( đk: S</a:t>
            </a:r>
            <a:r>
              <a:rPr lang="en-US" sz="2000" baseline="3000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sz="2000">
                <a:solidFill>
                  <a:srgbClr val="002060"/>
                </a:solidFill>
                <a:latin typeface="Times New Roman" pitchFamily="18" charset="0"/>
              </a:rPr>
              <a:t>- 4P    0 )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76200" y="730250"/>
            <a:ext cx="1447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itchFamily="18" charset="0"/>
              </a:rPr>
              <a:t>I. Lý thuyết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13" name="Object 25"/>
          <p:cNvGraphicFramePr>
            <a:graphicFrameLocks noChangeAspect="1"/>
          </p:cNvGraphicFramePr>
          <p:nvPr/>
        </p:nvGraphicFramePr>
        <p:xfrm>
          <a:off x="3225800" y="5486400"/>
          <a:ext cx="1270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1"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5486400"/>
                        <a:ext cx="127000" cy="15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657600" y="3727450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2" name="Equation" r:id="rId9" imgW="177492" imgH="177492" progId="Equation.DSMT4">
                  <p:embed/>
                </p:oleObj>
              </mc:Choice>
              <mc:Fallback>
                <p:oleObj name="Equation" r:id="rId9" imgW="17749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727450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673475" y="3022600"/>
          <a:ext cx="1778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3" name="Equation" r:id="rId11" imgW="177492" imgH="177492" progId="Equation.DSMT4">
                  <p:embed/>
                </p:oleObj>
              </mc:Choice>
              <mc:Fallback>
                <p:oleObj name="Equation" r:id="rId11" imgW="177492" imgH="17749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3475" y="3022600"/>
                        <a:ext cx="177800" cy="17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4195763" y="346075"/>
            <a:ext cx="4648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 u="sng">
                <a:solidFill>
                  <a:srgbClr val="0000CC"/>
                </a:solidFill>
                <a:latin typeface="Times New Roman" pitchFamily="18" charset="0"/>
              </a:rPr>
              <a:t>Dạng 3</a:t>
            </a:r>
            <a:r>
              <a:rPr lang="en-US" sz="1600" b="1" i="1">
                <a:solidFill>
                  <a:srgbClr val="0000CC"/>
                </a:solidFill>
                <a:latin typeface="Times New Roman" pitchFamily="18" charset="0"/>
              </a:rPr>
              <a:t>:  </a:t>
            </a:r>
            <a:r>
              <a:rPr lang="en-US" sz="1600" b="1" i="1">
                <a:solidFill>
                  <a:srgbClr val="CC3300"/>
                </a:solidFill>
                <a:latin typeface="Times New Roman" pitchFamily="18" charset="0"/>
              </a:rPr>
              <a:t>Tìm 2 số và khi biết tổng và tích của chúng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4191000" y="773668"/>
            <a:ext cx="4572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a) Tìm 2 số u và v , biết  u-v =5  và  u.v = 24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267200" y="1295400"/>
            <a:ext cx="4800600" cy="324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 i="1" u="sng" dirty="0" err="1">
                <a:latin typeface="Times New Roman" pitchFamily="18" charset="0"/>
              </a:rPr>
              <a:t>Giải</a:t>
            </a:r>
            <a:r>
              <a:rPr lang="en-US" sz="1600" b="1" i="1" dirty="0">
                <a:latin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1600" b="1" i="1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Ta </a:t>
            </a:r>
            <a:r>
              <a:rPr lang="en-US" i="1" dirty="0" err="1">
                <a:latin typeface="Times New Roman" pitchFamily="18" charset="0"/>
              </a:rPr>
              <a:t>có</a:t>
            </a:r>
            <a:r>
              <a:rPr lang="en-US" i="1" dirty="0">
                <a:latin typeface="Times New Roman" pitchFamily="18" charset="0"/>
              </a:rPr>
              <a:t>: u-v =5 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  </a:t>
            </a:r>
            <a:r>
              <a:rPr lang="en-US" i="1" dirty="0" err="1">
                <a:latin typeface="Times New Roman" pitchFamily="18" charset="0"/>
              </a:rPr>
              <a:t>u.v</a:t>
            </a:r>
            <a:r>
              <a:rPr lang="en-US" i="1" dirty="0">
                <a:latin typeface="Times New Roman" pitchFamily="18" charset="0"/>
              </a:rPr>
              <a:t> = 24 </a:t>
            </a:r>
          </a:p>
          <a:p>
            <a:pPr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  <a:sym typeface="Symbol"/>
              </a:rPr>
              <a:t> </a:t>
            </a:r>
            <a:r>
              <a:rPr lang="en-US" i="1" dirty="0">
                <a:latin typeface="Times New Roman" pitchFamily="18" charset="0"/>
              </a:rPr>
              <a:t>S = u + (- v)  = 5 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 P = u.(-v) = -24</a:t>
            </a:r>
          </a:p>
          <a:p>
            <a:pPr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=&gt; u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–v </a:t>
            </a:r>
            <a:r>
              <a:rPr lang="en-US" i="1" dirty="0" err="1">
                <a:latin typeface="Times New Roman" pitchFamily="18" charset="0"/>
              </a:rPr>
              <a:t>là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nghiệm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PT:</a:t>
            </a:r>
          </a:p>
          <a:p>
            <a:pPr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t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– St + P = 0 </a:t>
            </a:r>
            <a:r>
              <a:rPr lang="en-US" dirty="0">
                <a:latin typeface="Times New Roman" pitchFamily="18" charset="0"/>
                <a:sym typeface="Symbol"/>
              </a:rPr>
              <a:t></a:t>
            </a:r>
            <a:r>
              <a:rPr lang="en-US" dirty="0">
                <a:latin typeface="Times New Roman" pitchFamily="18" charset="0"/>
              </a:rPr>
              <a:t> t</a:t>
            </a:r>
            <a:r>
              <a:rPr lang="en-US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– 5t + (-24) = 0 </a:t>
            </a:r>
            <a:endParaRPr lang="en-US" i="1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</a:rPr>
              <a:t> ∆ = b</a:t>
            </a:r>
            <a:r>
              <a:rPr lang="en-US" i="1" baseline="30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 – 4ac = (-5)</a:t>
            </a:r>
            <a:r>
              <a:rPr lang="en-US" i="1" baseline="30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- 4.1.(-24) = 121 &gt; 0</a:t>
            </a:r>
          </a:p>
          <a:p>
            <a:pPr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  <a:sym typeface="Symbol"/>
              </a:rPr>
              <a:t> </a:t>
            </a:r>
            <a:r>
              <a:rPr lang="en-US" i="1" dirty="0">
                <a:latin typeface="Times New Roman" pitchFamily="18" charset="0"/>
              </a:rPr>
              <a:t>t</a:t>
            </a:r>
            <a:r>
              <a:rPr lang="en-US" i="1" baseline="-25000" dirty="0">
                <a:latin typeface="Times New Roman" pitchFamily="18" charset="0"/>
              </a:rPr>
              <a:t>1</a:t>
            </a:r>
            <a:r>
              <a:rPr lang="en-US" i="1" dirty="0">
                <a:latin typeface="Times New Roman" pitchFamily="18" charset="0"/>
              </a:rPr>
              <a:t> = 8; t</a:t>
            </a:r>
            <a:r>
              <a:rPr lang="en-US" i="1" baseline="-25000" dirty="0">
                <a:latin typeface="Times New Roman" pitchFamily="18" charset="0"/>
              </a:rPr>
              <a:t>2</a:t>
            </a:r>
            <a:r>
              <a:rPr lang="en-US" i="1" dirty="0">
                <a:latin typeface="Times New Roman" pitchFamily="18" charset="0"/>
              </a:rPr>
              <a:t> = -3</a:t>
            </a:r>
          </a:p>
          <a:p>
            <a:pPr>
              <a:spcBef>
                <a:spcPct val="50000"/>
              </a:spcBef>
            </a:pP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</a:rPr>
              <a:t>Vậy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  u = 8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 v = 3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</a:rPr>
              <a:t>hoặc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 u = -3 </a:t>
            </a:r>
            <a:r>
              <a:rPr lang="en-US" i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 v = -8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91000" y="44958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>
                <a:latin typeface="Times New Roman" pitchFamily="18" charset="0"/>
                <a:cs typeface="Times New Roman" pitchFamily="18" charset="0"/>
              </a:rPr>
              <a:t>b) Một hình chữ nhật có chu vi là 20cm và diện tích là 24cm</a:t>
            </a:r>
            <a:r>
              <a:rPr lang="en-US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. Tìm các kích thước của nó.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221101"/>
              </p:ext>
            </p:extLst>
          </p:nvPr>
        </p:nvGraphicFramePr>
        <p:xfrm>
          <a:off x="4597400" y="5181600"/>
          <a:ext cx="3937000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34" name="Equation" r:id="rId12" imgW="1854000" imgH="457200" progId="Equation.DSMT4">
                  <p:embed/>
                </p:oleObj>
              </mc:Choice>
              <mc:Fallback>
                <p:oleObj name="Equation" r:id="rId12" imgW="18540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5181600"/>
                        <a:ext cx="3937000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495800" y="5867400"/>
                <a:ext cx="38862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 x,y là nghiệm PT 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−10</m:t>
                    </m:r>
                    <m:r>
                      <a:rPr lang="en-US" b="0" i="1" smtClean="0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+24=0</m:t>
                    </m:r>
                  </m:oMath>
                </a14:m>
                <a:endParaRPr lang="en-US">
                  <a:latin typeface="Times New Roman" pitchFamily="18" charset="0"/>
                  <a:cs typeface="Times New Roman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(−10)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−4.1.24=4&gt;0</m:t>
                    </m:r>
                  </m:oMath>
                </a14:m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x=(10+2):2=6; y=(10-2):2=4</a:t>
                </a:r>
                <a:endParaRPr lang="vi-VN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867400"/>
                <a:ext cx="3886200" cy="923330"/>
              </a:xfrm>
              <a:prstGeom prst="rect">
                <a:avLst/>
              </a:prstGeom>
              <a:blipFill rotWithShape="1">
                <a:blip r:embed="rId14"/>
                <a:stretch>
                  <a:fillRect l="-1413" t="-3311" b="-927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2739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533400"/>
            <a:ext cx="8686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/>
              <a:t>Một số biểu thức biểu diễn qua tổng và tich 2 nghiệm của PT bậc hai một ẩn </a:t>
            </a:r>
            <a:endParaRPr lang="vi-VN" sz="25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691082"/>
              </p:ext>
            </p:extLst>
          </p:nvPr>
        </p:nvGraphicFramePr>
        <p:xfrm>
          <a:off x="914400" y="1600200"/>
          <a:ext cx="3192826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0" name="Equation" r:id="rId3" imgW="1638000" imgH="279360" progId="Equation.DSMT4">
                  <p:embed/>
                </p:oleObj>
              </mc:Choice>
              <mc:Fallback>
                <p:oleObj name="Equation" r:id="rId3" imgW="16380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600200"/>
                        <a:ext cx="3192826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28820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1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1307119"/>
              </p:ext>
            </p:extLst>
          </p:nvPr>
        </p:nvGraphicFramePr>
        <p:xfrm>
          <a:off x="980565" y="2286000"/>
          <a:ext cx="4329189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Equation" r:id="rId7" imgW="2145960" imgH="279360" progId="Equation.DSMT4">
                  <p:embed/>
                </p:oleObj>
              </mc:Choice>
              <mc:Fallback>
                <p:oleObj name="Equation" r:id="rId7" imgW="21459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80565" y="2286000"/>
                        <a:ext cx="4329189" cy="56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942382"/>
              </p:ext>
            </p:extLst>
          </p:nvPr>
        </p:nvGraphicFramePr>
        <p:xfrm>
          <a:off x="990600" y="2908453"/>
          <a:ext cx="1828800" cy="749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Equation" r:id="rId9" imgW="1054080" imgH="431640" progId="Equation.DSMT4">
                  <p:embed/>
                </p:oleObj>
              </mc:Choice>
              <mc:Fallback>
                <p:oleObj name="Equation" r:id="rId9" imgW="10540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2908453"/>
                        <a:ext cx="1828800" cy="749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951268"/>
              </p:ext>
            </p:extLst>
          </p:nvPr>
        </p:nvGraphicFramePr>
        <p:xfrm>
          <a:off x="1058333" y="3810000"/>
          <a:ext cx="237066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Equation" r:id="rId11" imgW="1422360" imgH="457200" progId="Equation.DSMT4">
                  <p:embed/>
                </p:oleObj>
              </mc:Choice>
              <mc:Fallback>
                <p:oleObj name="Equation" r:id="rId11" imgW="14223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58333" y="3810000"/>
                        <a:ext cx="2370667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664736"/>
              </p:ext>
            </p:extLst>
          </p:nvPr>
        </p:nvGraphicFramePr>
        <p:xfrm>
          <a:off x="1092197" y="4800600"/>
          <a:ext cx="340360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Equation" r:id="rId13" imgW="1625400" imgH="253800" progId="Equation.DSMT4">
                  <p:embed/>
                </p:oleObj>
              </mc:Choice>
              <mc:Fallback>
                <p:oleObj name="Equation" r:id="rId13" imgW="16254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092197" y="4800600"/>
                        <a:ext cx="3403603" cy="531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041380"/>
              </p:ext>
            </p:extLst>
          </p:nvPr>
        </p:nvGraphicFramePr>
        <p:xfrm>
          <a:off x="1143000" y="5588000"/>
          <a:ext cx="5181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Equation" r:id="rId15" imgW="3352680" imgH="279360" progId="Equation.DSMT4">
                  <p:embed/>
                </p:oleObj>
              </mc:Choice>
              <mc:Fallback>
                <p:oleObj name="Equation" r:id="rId15" imgW="33526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143000" y="5588000"/>
                        <a:ext cx="5181600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318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228600" y="304800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i="1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Dạng 4</a:t>
            </a:r>
            <a:r>
              <a:rPr lang="en-US" u="sng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(Một số dạng khác)</a:t>
            </a:r>
          </a:p>
        </p:txBody>
      </p:sp>
      <p:sp>
        <p:nvSpPr>
          <p:cNvPr id="62" name="Rectangle 190"/>
          <p:cNvSpPr>
            <a:spLocks noChangeArrowheads="1"/>
          </p:cNvSpPr>
          <p:nvPr/>
        </p:nvSpPr>
        <p:spPr bwMode="auto">
          <a:xfrm>
            <a:off x="2971800" y="274865"/>
            <a:ext cx="1905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 PT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062850"/>
              </p:ext>
            </p:extLst>
          </p:nvPr>
        </p:nvGraphicFramePr>
        <p:xfrm>
          <a:off x="4000500" y="274865"/>
          <a:ext cx="2349006" cy="354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42" name="Equation" r:id="rId3" imgW="1511300" imgH="228600" progId="Equation.DSMT4">
                  <p:embed/>
                </p:oleObj>
              </mc:Choice>
              <mc:Fallback>
                <p:oleObj name="Equation" r:id="rId3" imgW="1511300" imgH="228600" progId="Equation.DSMT4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274865"/>
                        <a:ext cx="2349006" cy="354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192"/>
          <p:cNvSpPr>
            <a:spLocks noChangeArrowheads="1"/>
          </p:cNvSpPr>
          <p:nvPr/>
        </p:nvSpPr>
        <p:spPr bwMode="auto">
          <a:xfrm>
            <a:off x="185805" y="819090"/>
            <a:ext cx="32752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Giải phương tr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 với m=1.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Rectangle 200"/>
          <p:cNvSpPr>
            <a:spLocks noChangeArrowheads="1"/>
          </p:cNvSpPr>
          <p:nvPr/>
        </p:nvSpPr>
        <p:spPr bwMode="auto">
          <a:xfrm>
            <a:off x="228600" y="1428690"/>
            <a:ext cx="60103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T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m để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PT có nghiệm bằng -3, tìm nghiệm còn lại?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ectangle 200"/>
              <p:cNvSpPr>
                <a:spLocks noChangeArrowheads="1"/>
              </p:cNvSpPr>
              <p:nvPr/>
            </p:nvSpPr>
            <p:spPr bwMode="auto">
              <a:xfrm>
                <a:off x="272485" y="1968434"/>
                <a:ext cx="7957115" cy="5651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/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c) với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m tìm được ở câu  b, hãy lập PT nhận 2 số </a:t>
                </a:r>
                <a14:m>
                  <m:oMath xmlns:m="http://schemas.openxmlformats.org/officeDocument/2006/math">
                    <m:r>
                      <a:rPr kumimoji="0" lang="en-US" sz="2000" b="0" i="1" u="none" strike="noStrike" cap="none" normalizeH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Calibri" pitchFamily="34" charset="0"/>
                        <a:cs typeface="Times New Roman" pitchFamily="18" charset="0"/>
                      </a:rPr>
                      <m:t>𝑢</m:t>
                    </m:r>
                    <m:r>
                      <a:rPr kumimoji="0" lang="en-US" sz="2000" b="0" i="1" u="none" strike="noStrike" cap="none" normalizeH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ea typeface="Calibri" pitchFamily="34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kumimoji="0" lang="en-US" sz="2000" b="0" i="1" u="none" strike="noStrike" cap="none" normalizeH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000" b="0" i="1" u="none" strike="noStrike" cap="none" normalizeH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2000" b="0" i="1" u="none" strike="noStrike" cap="none" normalizeH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kumimoji="0" lang="en-US" sz="2000" b="0" i="1" u="none" strike="noStrike" cap="none" normalizeH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, </m:t>
                    </m:r>
                    <m:r>
                      <a:rPr kumimoji="0" lang="en-US" sz="2000" b="0" i="1" u="none" strike="noStrike" cap="none" normalizeH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𝑣</m:t>
                    </m:r>
                    <m:r>
                      <a:rPr lang="en-US" sz="2000" i="1">
                        <a:latin typeface="Cambria Math"/>
                        <a:ea typeface="Calibri" pitchFamily="34" charset="0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là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 nghiệm</a:t>
                </a: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1" name="Rectangle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2485" y="1968434"/>
                <a:ext cx="7957115" cy="565155"/>
              </a:xfrm>
              <a:prstGeom prst="rect">
                <a:avLst/>
              </a:prstGeom>
              <a:blipFill rotWithShape="1">
                <a:blip r:embed="rId5"/>
                <a:stretch>
                  <a:fillRect l="-843" r="-6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192"/>
          <p:cNvSpPr>
            <a:spLocks noChangeArrowheads="1"/>
          </p:cNvSpPr>
          <p:nvPr/>
        </p:nvSpPr>
        <p:spPr bwMode="auto">
          <a:xfrm>
            <a:off x="264661" y="2569028"/>
            <a:ext cx="83459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d) Tìm m để PT có 2 nghiệm trái dấu, trong đó nghiệm dương có GTTĐ bé hơn.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Rectangle 200"/>
          <p:cNvSpPr>
            <a:spLocks noChangeArrowheads="1"/>
          </p:cNvSpPr>
          <p:nvPr/>
        </p:nvSpPr>
        <p:spPr bwMode="auto">
          <a:xfrm>
            <a:off x="304800" y="3124200"/>
            <a:ext cx="438972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T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ì</a:t>
            </a:r>
            <a:r>
              <a: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m để</a:t>
            </a:r>
            <a:r>
              <a:rPr kumimoji="0" lang="en-US" sz="20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PT có nghiệm âm phân biệt.</a:t>
            </a: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200"/>
              <p:cNvSpPr>
                <a:spLocks noChangeArrowheads="1"/>
              </p:cNvSpPr>
              <p:nvPr/>
            </p:nvSpPr>
            <p:spPr bwMode="auto">
              <a:xfrm>
                <a:off x="315608" y="4344795"/>
                <a:ext cx="6289479" cy="5320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/>
                <a:r>
                  <a:rPr lang="en-US" sz="200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g</a:t>
                </a: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T</a:t>
                </a: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/>
                    <a:ea typeface="Calibri" pitchFamily="34" charset="0"/>
                    <a:cs typeface="Times New Roman" pitchFamily="18" charset="0"/>
                  </a:rPr>
                  <a:t>ì</a:t>
                </a: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m m để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PT có nghiệm x1,x2 thỏa mãn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num>
                      <m:den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.</a:t>
                </a: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5" name="Rectangle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608" y="4344795"/>
                <a:ext cx="6289479" cy="532005"/>
              </a:xfrm>
              <a:prstGeom prst="rect">
                <a:avLst/>
              </a:prstGeom>
              <a:blipFill rotWithShape="1">
                <a:blip r:embed="rId6"/>
                <a:stretch>
                  <a:fillRect l="-1066" b="-804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200"/>
              <p:cNvSpPr>
                <a:spLocks noChangeArrowheads="1"/>
              </p:cNvSpPr>
              <p:nvPr/>
            </p:nvSpPr>
            <p:spPr bwMode="auto">
              <a:xfrm>
                <a:off x="304800" y="3635514"/>
                <a:ext cx="7643631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/>
                <a:r>
                  <a:rPr lang="en-US" sz="200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f</a:t>
                </a: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gọi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là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nghiệm của PT. Tìm hệ thức liên hệ giữa 2 nghiệm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  <a:p>
                <a:pPr lvl="0" algn="just"/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không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phụ thuộc vào m.</a:t>
                </a: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6" name="Rectangle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3635514"/>
                <a:ext cx="7643631" cy="707886"/>
              </a:xfrm>
              <a:prstGeom prst="rect">
                <a:avLst/>
              </a:prstGeom>
              <a:blipFill rotWithShape="1">
                <a:blip r:embed="rId7"/>
                <a:stretch>
                  <a:fillRect l="-797" t="-3419" b="-145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200"/>
              <p:cNvSpPr>
                <a:spLocks noChangeArrowheads="1"/>
              </p:cNvSpPr>
              <p:nvPr/>
            </p:nvSpPr>
            <p:spPr bwMode="auto">
              <a:xfrm>
                <a:off x="381000" y="5029200"/>
                <a:ext cx="7505709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algn="just"/>
                <a:r>
                  <a:rPr lang="en-US" sz="2000"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h</a:t>
                </a:r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) gọi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Calibri" pitchFamily="34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200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kumimoji="0" lang="en-US" sz="20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là</a:t>
                </a:r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nghiệm của PT. Tìm gtnn của P=2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+4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000" i="1">
                        <a:latin typeface="Cambria Math"/>
                        <a:cs typeface="Times New Roman" pitchFamily="18" charset="0"/>
                      </a:rPr>
                      <m:t>4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2000" b="0" i="0" u="none" strike="noStrike" cap="none" normalizeH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8" name="Rectangle 2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5029200"/>
                <a:ext cx="7505709" cy="400110"/>
              </a:xfrm>
              <a:prstGeom prst="rect">
                <a:avLst/>
              </a:prstGeom>
              <a:blipFill rotWithShape="1">
                <a:blip r:embed="rId8"/>
                <a:stretch>
                  <a:fillRect l="-894" t="-7576" r="-650" b="-2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72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6" grpId="0"/>
      <p:bldP spid="81" grpId="0"/>
      <p:bldP spid="82" grpId="0"/>
      <p:bldP spid="84" grpId="0"/>
      <p:bldP spid="85" grpId="0"/>
      <p:bldP spid="86" grpId="0"/>
      <p:bldP spid="8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1013</TotalTime>
  <Words>1462</Words>
  <Application>Microsoft Office PowerPoint</Application>
  <PresentationFormat>On-screen Show (4:3)</PresentationFormat>
  <Paragraphs>125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Wingdings</vt:lpstr>
      <vt:lpstr>Default Design</vt:lpstr>
      <vt:lpstr>Equation</vt:lpstr>
      <vt:lpstr>PowerPoint Presentation</vt:lpstr>
      <vt:lpstr>PowerPoint Presentation</vt:lpstr>
      <vt:lpstr>1. Khi nào PT bậc 2 có 2 nghiệm phân biệt?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Dang Thi Hau</cp:lastModifiedBy>
  <cp:revision>152</cp:revision>
  <dcterms:created xsi:type="dcterms:W3CDTF">2011-03-14T14:14:55Z</dcterms:created>
  <dcterms:modified xsi:type="dcterms:W3CDTF">2022-05-16T14:42:54Z</dcterms:modified>
</cp:coreProperties>
</file>