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6" r:id="rId8"/>
    <p:sldId id="265" r:id="rId9"/>
    <p:sldId id="267" r:id="rId10"/>
    <p:sldId id="268" r:id="rId11"/>
    <p:sldId id="269" r:id="rId12"/>
    <p:sldId id="270" r:id="rId13"/>
    <p:sldId id="272" r:id="rId14"/>
    <p:sldId id="273" r:id="rId15"/>
    <p:sldId id="274" r:id="rId16"/>
    <p:sldId id="275" r:id="rId17"/>
    <p:sldId id="283" r:id="rId18"/>
    <p:sldId id="276" r:id="rId19"/>
    <p:sldId id="277" r:id="rId20"/>
    <p:sldId id="279" r:id="rId21"/>
    <p:sldId id="280" r:id="rId22"/>
    <p:sldId id="281" r:id="rId23"/>
    <p:sldId id="282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3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17.wmf"/><Relationship Id="rId4" Type="http://schemas.openxmlformats.org/officeDocument/2006/relationships/image" Target="../media/image34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7" Type="http://schemas.openxmlformats.org/officeDocument/2006/relationships/image" Target="../media/image39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38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7FE2-19FD-4772-807E-81859C1EF29C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E8F0-524E-43AE-86C4-2EFD233AFE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7FE2-19FD-4772-807E-81859C1EF29C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E8F0-524E-43AE-86C4-2EFD233AFE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7FE2-19FD-4772-807E-81859C1EF29C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E8F0-524E-43AE-86C4-2EFD233AFE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7FE2-19FD-4772-807E-81859C1EF29C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E8F0-524E-43AE-86C4-2EFD233AFE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7FE2-19FD-4772-807E-81859C1EF29C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E8F0-524E-43AE-86C4-2EFD233AFE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7FE2-19FD-4772-807E-81859C1EF29C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E8F0-524E-43AE-86C4-2EFD233AFE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7FE2-19FD-4772-807E-81859C1EF29C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E8F0-524E-43AE-86C4-2EFD233AFE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7FE2-19FD-4772-807E-81859C1EF29C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E8F0-524E-43AE-86C4-2EFD233AFE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7FE2-19FD-4772-807E-81859C1EF29C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E8F0-524E-43AE-86C4-2EFD233AFE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7FE2-19FD-4772-807E-81859C1EF29C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E8F0-524E-43AE-86C4-2EFD233AFE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7FE2-19FD-4772-807E-81859C1EF29C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8E8F0-524E-43AE-86C4-2EFD233AFE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57FE2-19FD-4772-807E-81859C1EF29C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8E8F0-524E-43AE-86C4-2EFD233AFE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slide" Target="slide22.xml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0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oleObject" Target="../embeddings/oleObject11.bin"/><Relationship Id="rId7" Type="http://schemas.openxmlformats.org/officeDocument/2006/relationships/slide" Target="slide2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4.wmf"/><Relationship Id="rId9" Type="http://schemas.openxmlformats.org/officeDocument/2006/relationships/image" Target="../media/image16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7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2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4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28.bin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29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31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0.bin"/><Relationship Id="rId10" Type="http://schemas.openxmlformats.org/officeDocument/2006/relationships/image" Target="../media/image34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32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13" Type="http://schemas.openxmlformats.org/officeDocument/2006/relationships/image" Target="../media/image37.wmf"/><Relationship Id="rId3" Type="http://schemas.openxmlformats.org/officeDocument/2006/relationships/slide" Target="slide23.xml"/><Relationship Id="rId7" Type="http://schemas.openxmlformats.org/officeDocument/2006/relationships/image" Target="../media/image13.wmf"/><Relationship Id="rId12" Type="http://schemas.openxmlformats.org/officeDocument/2006/relationships/oleObject" Target="../embeddings/oleObject37.bin"/><Relationship Id="rId17" Type="http://schemas.openxmlformats.org/officeDocument/2006/relationships/image" Target="../media/image39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39.bin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34.bin"/><Relationship Id="rId11" Type="http://schemas.openxmlformats.org/officeDocument/2006/relationships/image" Target="../media/image36.wmf"/><Relationship Id="rId5" Type="http://schemas.openxmlformats.org/officeDocument/2006/relationships/image" Target="../media/image12.wmf"/><Relationship Id="rId15" Type="http://schemas.openxmlformats.org/officeDocument/2006/relationships/image" Target="../media/image38.wmf"/><Relationship Id="rId10" Type="http://schemas.openxmlformats.org/officeDocument/2006/relationships/oleObject" Target="../embeddings/oleObject36.bin"/><Relationship Id="rId4" Type="http://schemas.openxmlformats.org/officeDocument/2006/relationships/oleObject" Target="../embeddings/oleObject33.bin"/><Relationship Id="rId9" Type="http://schemas.openxmlformats.org/officeDocument/2006/relationships/image" Target="../media/image35.wmf"/><Relationship Id="rId14" Type="http://schemas.openxmlformats.org/officeDocument/2006/relationships/oleObject" Target="../embeddings/oleObject38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5"/>
          <p:cNvSpPr txBox="1">
            <a:spLocks noChangeArrowheads="1"/>
          </p:cNvSpPr>
          <p:nvPr/>
        </p:nvSpPr>
        <p:spPr bwMode="auto">
          <a:xfrm>
            <a:off x="1371600" y="2209800"/>
            <a:ext cx="678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a)  x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- 2x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+ x = 0</a:t>
            </a:r>
          </a:p>
        </p:txBody>
      </p:sp>
      <p:sp>
        <p:nvSpPr>
          <p:cNvPr id="7171" name="Text Box 6"/>
          <p:cNvSpPr txBox="1">
            <a:spLocks noChangeArrowheads="1"/>
          </p:cNvSpPr>
          <p:nvPr/>
        </p:nvSpPr>
        <p:spPr bwMode="auto">
          <a:xfrm>
            <a:off x="1350963" y="2873375"/>
            <a:ext cx="678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b) t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- 13t + 36 = 0</a:t>
            </a:r>
          </a:p>
        </p:txBody>
      </p:sp>
      <p:sp>
        <p:nvSpPr>
          <p:cNvPr id="7172" name="Text Box 7"/>
          <p:cNvSpPr txBox="1">
            <a:spLocks noChangeArrowheads="1"/>
          </p:cNvSpPr>
          <p:nvPr/>
        </p:nvSpPr>
        <p:spPr bwMode="auto">
          <a:xfrm>
            <a:off x="1295400" y="3671888"/>
            <a:ext cx="6781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c) x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– 13x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+ 36 = 0</a:t>
            </a:r>
          </a:p>
        </p:txBody>
      </p:sp>
      <p:sp>
        <p:nvSpPr>
          <p:cNvPr id="7173" name="Text Box 8"/>
          <p:cNvSpPr txBox="1">
            <a:spLocks noChangeArrowheads="1"/>
          </p:cNvSpPr>
          <p:nvPr/>
        </p:nvSpPr>
        <p:spPr bwMode="auto">
          <a:xfrm>
            <a:off x="1295400" y="4471988"/>
            <a:ext cx="6781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d) </a:t>
            </a:r>
          </a:p>
        </p:txBody>
      </p:sp>
      <p:sp>
        <p:nvSpPr>
          <p:cNvPr id="7174" name="Text Box 9"/>
          <p:cNvSpPr txBox="1">
            <a:spLocks noChangeArrowheads="1"/>
          </p:cNvSpPr>
          <p:nvPr/>
        </p:nvSpPr>
        <p:spPr bwMode="auto">
          <a:xfrm>
            <a:off x="323850" y="1262063"/>
            <a:ext cx="851535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HS1: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ẩn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7175" name="Object 1"/>
          <p:cNvGraphicFramePr>
            <a:graphicFrameLocks noChangeAspect="1"/>
          </p:cNvGraphicFramePr>
          <p:nvPr/>
        </p:nvGraphicFramePr>
        <p:xfrm>
          <a:off x="1785938" y="4275138"/>
          <a:ext cx="2709862" cy="982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3" imgW="1155700" imgH="419100" progId="Equation.DSMT4">
                  <p:embed/>
                </p:oleObj>
              </mc:Choice>
              <mc:Fallback>
                <p:oleObj name="Equation" r:id="rId3" imgW="1155700" imgH="4191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5938" y="4275138"/>
                        <a:ext cx="2709862" cy="982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357532" y="2895600"/>
            <a:ext cx="678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t</a:t>
            </a:r>
            <a:r>
              <a:rPr lang="en-US" sz="2800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- 13t + 36 = 0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0"/>
            <a:ext cx="9144000" cy="9906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WordArt 30"/>
          <p:cNvSpPr>
            <a:spLocks noChangeArrowheads="1" noChangeShapeType="1" noTextEdit="1"/>
          </p:cNvSpPr>
          <p:nvPr/>
        </p:nvSpPr>
        <p:spPr bwMode="auto">
          <a:xfrm>
            <a:off x="2057400" y="228600"/>
            <a:ext cx="45720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 dirty="0">
                <a:ln w="9525">
                  <a:noFill/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KIỂM TRA BÀI CŨ</a:t>
            </a:r>
            <a:endParaRPr lang="en-US" sz="3600" kern="10" dirty="0">
              <a:ln w="9525">
                <a:noFill/>
                <a:round/>
                <a:headEnd/>
                <a:tailEnd/>
              </a:ln>
              <a:solidFill>
                <a:srgbClr val="FF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7"/>
          <p:cNvSpPr>
            <a:spLocks noChangeArrowheads="1"/>
          </p:cNvSpPr>
          <p:nvPr/>
        </p:nvSpPr>
        <p:spPr bwMode="auto">
          <a:xfrm>
            <a:off x="304800" y="68580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 b="1">
                <a:solidFill>
                  <a:srgbClr val="FF3399"/>
                </a:solidFill>
                <a:latin typeface="Times New Roman" pitchFamily="18" charset="0"/>
              </a:rPr>
              <a:t>2. Phương trình chứa ẩn ở mẫu thức</a:t>
            </a:r>
          </a:p>
        </p:txBody>
      </p:sp>
      <p:sp>
        <p:nvSpPr>
          <p:cNvPr id="1433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0961" name="Object 1"/>
          <p:cNvGraphicFramePr>
            <a:graphicFrameLocks noChangeAspect="1"/>
          </p:cNvGraphicFramePr>
          <p:nvPr/>
        </p:nvGraphicFramePr>
        <p:xfrm>
          <a:off x="3543300" y="1600200"/>
          <a:ext cx="23622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2" name="Equation" r:id="rId3" imgW="1231366" imgH="431613" progId="Equation.DSMT4">
                  <p:embed/>
                </p:oleObj>
              </mc:Choice>
              <mc:Fallback>
                <p:oleObj name="Equation" r:id="rId3" imgW="1231366" imgH="431613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3300" y="1600200"/>
                        <a:ext cx="236220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21"/>
          <p:cNvSpPr>
            <a:spLocks noChangeArrowheads="1"/>
          </p:cNvSpPr>
          <p:nvPr/>
        </p:nvSpPr>
        <p:spPr bwMode="auto">
          <a:xfrm>
            <a:off x="152400" y="18288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173038">
              <a:spcBef>
                <a:spcPct val="20000"/>
              </a:spcBef>
              <a:defRPr/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Cho phương trình </a:t>
            </a:r>
            <a:endParaRPr lang="en-US" sz="2800" b="1">
              <a:solidFill>
                <a:srgbClr val="0000FF"/>
              </a:solidFill>
              <a:latin typeface="+mj-lt"/>
            </a:endParaRPr>
          </a:p>
        </p:txBody>
      </p:sp>
      <p:sp>
        <p:nvSpPr>
          <p:cNvPr id="13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52400" y="3200400"/>
            <a:ext cx="8763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173038">
              <a:spcBef>
                <a:spcPct val="20000"/>
              </a:spcBef>
              <a:defRPr/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Nhắc lại các bước giải phương trình chứa ẩn ở mẫu đã học ở lớp 8?</a:t>
            </a:r>
            <a:endParaRPr lang="en-US" sz="2800" b="1">
              <a:solidFill>
                <a:srgbClr val="0000FF"/>
              </a:solidFill>
              <a:latin typeface="+mj-lt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40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3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ChangeArrowheads="1"/>
          </p:cNvSpPr>
          <p:nvPr/>
        </p:nvSpPr>
        <p:spPr bwMode="auto">
          <a:xfrm>
            <a:off x="457200" y="1042988"/>
            <a:ext cx="794067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vi-VN" sz="2800" dirty="0">
                <a:latin typeface="+mj-lt"/>
              </a:rPr>
              <a:t>Khi giải phương trình chứa ẩn ở mẫu thức ta làm như sau:</a:t>
            </a:r>
            <a:endParaRPr lang="pl-PL" sz="2800" dirty="0">
              <a:latin typeface="+mj-lt"/>
            </a:endParaRPr>
          </a:p>
          <a:p>
            <a:pPr>
              <a:defRPr/>
            </a:pPr>
            <a:endParaRPr lang="en-US" sz="2800" dirty="0">
              <a:solidFill>
                <a:srgbClr val="660066"/>
              </a:solidFill>
              <a:latin typeface=".VnTime" pitchFamily="34" charset="0"/>
            </a:endParaRPr>
          </a:p>
        </p:txBody>
      </p:sp>
      <p:sp>
        <p:nvSpPr>
          <p:cNvPr id="155651" name="Rectangle 3"/>
          <p:cNvSpPr>
            <a:spLocks noChangeArrowheads="1"/>
          </p:cNvSpPr>
          <p:nvPr/>
        </p:nvSpPr>
        <p:spPr bwMode="auto">
          <a:xfrm>
            <a:off x="457200" y="1981200"/>
            <a:ext cx="36147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.VnTime" pitchFamily="34" charset="0"/>
              </a:rPr>
              <a:t>1</a:t>
            </a:r>
            <a:r>
              <a:rPr lang="en-US" sz="2800" dirty="0">
                <a:solidFill>
                  <a:srgbClr val="0000FF"/>
                </a:solidFill>
                <a:latin typeface=".VnTime" pitchFamily="34" charset="0"/>
              </a:rPr>
              <a:t>: </a:t>
            </a:r>
            <a:r>
              <a:rPr lang="en-US" sz="2800" dirty="0">
                <a:latin typeface=".VnTime" pitchFamily="34" charset="0"/>
              </a:rPr>
              <a:t>§KX§ </a:t>
            </a:r>
            <a:r>
              <a:rPr lang="en-US" sz="2800" dirty="0" err="1">
                <a:latin typeface=".VnTime" pitchFamily="34" charset="0"/>
              </a:rPr>
              <a:t>cña</a:t>
            </a:r>
            <a:r>
              <a:rPr lang="en-US" sz="2800" dirty="0">
                <a:latin typeface=".VnTime" pitchFamily="34" charset="0"/>
              </a:rPr>
              <a:t> PT</a:t>
            </a:r>
            <a:r>
              <a:rPr lang="en-US" sz="2800" dirty="0">
                <a:solidFill>
                  <a:srgbClr val="0000FF"/>
                </a:solidFill>
                <a:latin typeface=".VnTime" pitchFamily="34" charset="0"/>
              </a:rPr>
              <a:t> </a:t>
            </a:r>
          </a:p>
        </p:txBody>
      </p:sp>
      <p:sp>
        <p:nvSpPr>
          <p:cNvPr id="155652" name="Rectangle 4"/>
          <p:cNvSpPr>
            <a:spLocks noChangeArrowheads="1"/>
          </p:cNvSpPr>
          <p:nvPr/>
        </p:nvSpPr>
        <p:spPr bwMode="auto">
          <a:xfrm>
            <a:off x="457200" y="2590800"/>
            <a:ext cx="79406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dirty="0">
                <a:solidFill>
                  <a:srgbClr val="FF0000"/>
                </a:solidFill>
                <a:latin typeface=".VnTime" pitchFamily="34" charset="0"/>
              </a:rPr>
              <a:t> 2</a:t>
            </a:r>
            <a:r>
              <a:rPr lang="en-US" sz="2800" dirty="0">
                <a:solidFill>
                  <a:srgbClr val="0000FF"/>
                </a:solidFill>
                <a:latin typeface=".VnTime" pitchFamily="34" charset="0"/>
              </a:rPr>
              <a:t>: </a:t>
            </a:r>
            <a:r>
              <a:rPr lang="en-US" sz="2800" dirty="0" err="1">
                <a:latin typeface=".VnTime" pitchFamily="34" charset="0"/>
              </a:rPr>
              <a:t>Quy</a:t>
            </a:r>
            <a:r>
              <a:rPr lang="en-US" sz="2800" dirty="0">
                <a:latin typeface=".VnTime" pitchFamily="34" charset="0"/>
              </a:rPr>
              <a:t> ®</a:t>
            </a:r>
            <a:r>
              <a:rPr lang="en-US" sz="2800" dirty="0" err="1">
                <a:latin typeface=".VnTime" pitchFamily="34" charset="0"/>
              </a:rPr>
              <a:t>ång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mÉu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thøc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hai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vÕ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råi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khö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mÉu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thøc</a:t>
            </a:r>
            <a:r>
              <a:rPr lang="en-US" sz="2800" dirty="0">
                <a:latin typeface=".VnTime" pitchFamily="34" charset="0"/>
              </a:rPr>
              <a:t>;</a:t>
            </a:r>
            <a:r>
              <a:rPr lang="en-US" sz="2800" dirty="0">
                <a:solidFill>
                  <a:srgbClr val="0000FF"/>
                </a:solidFill>
                <a:latin typeface=".VnTime" pitchFamily="34" charset="0"/>
              </a:rPr>
              <a:t> </a:t>
            </a:r>
          </a:p>
        </p:txBody>
      </p:sp>
      <p:sp>
        <p:nvSpPr>
          <p:cNvPr id="155653" name="Rectangle 5"/>
          <p:cNvSpPr>
            <a:spLocks noChangeArrowheads="1"/>
          </p:cNvSpPr>
          <p:nvPr/>
        </p:nvSpPr>
        <p:spPr bwMode="auto">
          <a:xfrm>
            <a:off x="457200" y="3200400"/>
            <a:ext cx="4902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dirty="0">
                <a:solidFill>
                  <a:srgbClr val="FF0000"/>
                </a:solidFill>
                <a:latin typeface=".VnTime" pitchFamily="34" charset="0"/>
              </a:rPr>
              <a:t> 3</a:t>
            </a:r>
            <a:r>
              <a:rPr lang="en-US" sz="2800" dirty="0">
                <a:solidFill>
                  <a:srgbClr val="0000FF"/>
                </a:solidFill>
                <a:latin typeface=".VnTime" pitchFamily="34" charset="0"/>
              </a:rPr>
              <a:t>: </a:t>
            </a:r>
            <a:r>
              <a:rPr lang="en-US" sz="2800" dirty="0" err="1">
                <a:latin typeface=".VnTime" pitchFamily="34" charset="0"/>
              </a:rPr>
              <a:t>Gi¶i</a:t>
            </a:r>
            <a:r>
              <a:rPr lang="en-US" sz="2800" dirty="0">
                <a:latin typeface=".VnTime" pitchFamily="34" charset="0"/>
              </a:rPr>
              <a:t> PT </a:t>
            </a:r>
            <a:r>
              <a:rPr lang="en-US" sz="2800" dirty="0" err="1">
                <a:latin typeface=".VnTime" pitchFamily="34" charset="0"/>
              </a:rPr>
              <a:t>võa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nhËn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2800" dirty="0">
                <a:solidFill>
                  <a:srgbClr val="0000FF"/>
                </a:solidFill>
                <a:latin typeface=".VnTime" pitchFamily="34" charset="0"/>
              </a:rPr>
              <a:t> </a:t>
            </a:r>
          </a:p>
        </p:txBody>
      </p:sp>
      <p:sp>
        <p:nvSpPr>
          <p:cNvPr id="155654" name="Rectangle 6"/>
          <p:cNvSpPr>
            <a:spLocks noChangeArrowheads="1"/>
          </p:cNvSpPr>
          <p:nvPr/>
        </p:nvSpPr>
        <p:spPr bwMode="auto">
          <a:xfrm>
            <a:off x="457200" y="3810000"/>
            <a:ext cx="8545513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3500"/>
              </a:lnSpc>
            </a:pP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en-US" sz="2800" dirty="0">
                <a:solidFill>
                  <a:srgbClr val="0000FF"/>
                </a:solidFill>
                <a:latin typeface=".VnTime" pitchFamily="34" charset="0"/>
              </a:rPr>
              <a:t>: </a:t>
            </a:r>
            <a:r>
              <a:rPr lang="en-US" sz="2800" dirty="0" err="1">
                <a:latin typeface=".VnTime" pitchFamily="34" charset="0"/>
              </a:rPr>
              <a:t>Trong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c¸c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gi</a:t>
            </a:r>
            <a:r>
              <a:rPr lang="en-US" sz="2800" dirty="0">
                <a:latin typeface=".VnTime" pitchFamily="34" charset="0"/>
              </a:rPr>
              <a:t>¸ </a:t>
            </a:r>
            <a:r>
              <a:rPr lang="en-US" sz="2800" dirty="0" err="1">
                <a:latin typeface=".VnTime" pitchFamily="34" charset="0"/>
              </a:rPr>
              <a:t>trÞ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t×m</a:t>
            </a:r>
            <a:r>
              <a:rPr lang="en-US" sz="2800" dirty="0">
                <a:latin typeface=".VnTime" pitchFamily="34" charset="0"/>
              </a:rPr>
              <a:t> ®­</a:t>
            </a:r>
            <a:r>
              <a:rPr lang="en-US" sz="2800" dirty="0" err="1">
                <a:latin typeface=".VnTime" pitchFamily="34" charset="0"/>
              </a:rPr>
              <a:t>îc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cña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Èn</a:t>
            </a:r>
            <a:r>
              <a:rPr lang="en-US" sz="2800" dirty="0">
                <a:latin typeface=".VnTime" pitchFamily="34" charset="0"/>
              </a:rPr>
              <a:t>, lo¹i </a:t>
            </a:r>
            <a:r>
              <a:rPr lang="en-US" sz="2800" dirty="0" err="1">
                <a:latin typeface=".VnTime" pitchFamily="34" charset="0"/>
              </a:rPr>
              <a:t>c¸c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gi</a:t>
            </a:r>
            <a:r>
              <a:rPr lang="en-US" sz="2800" dirty="0">
                <a:latin typeface=".VnTime" pitchFamily="34" charset="0"/>
              </a:rPr>
              <a:t>¸ </a:t>
            </a:r>
            <a:r>
              <a:rPr lang="en-US" sz="2800" dirty="0" err="1">
                <a:latin typeface=".VnTime" pitchFamily="34" charset="0"/>
              </a:rPr>
              <a:t>trÞ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kh«ng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tho</a:t>
            </a:r>
            <a:r>
              <a:rPr lang="en-US" sz="2800" dirty="0">
                <a:latin typeface=".VnTime" pitchFamily="34" charset="0"/>
              </a:rPr>
              <a:t>¶ </a:t>
            </a:r>
            <a:r>
              <a:rPr lang="en-US" sz="2800" dirty="0" err="1">
                <a:latin typeface=".VnTime" pitchFamily="34" charset="0"/>
              </a:rPr>
              <a:t>m·n</a:t>
            </a:r>
            <a:r>
              <a:rPr lang="en-US" sz="2800" dirty="0">
                <a:latin typeface=".VnTime" pitchFamily="34" charset="0"/>
              </a:rPr>
              <a:t> ®</a:t>
            </a:r>
            <a:r>
              <a:rPr lang="en-US" sz="2800" dirty="0" err="1">
                <a:latin typeface=".VnTime" pitchFamily="34" charset="0"/>
              </a:rPr>
              <a:t>iÒu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kiÖn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x¸c</a:t>
            </a:r>
            <a:r>
              <a:rPr lang="en-US" sz="2800" dirty="0">
                <a:latin typeface=".VnTime" pitchFamily="34" charset="0"/>
              </a:rPr>
              <a:t> ®</a:t>
            </a:r>
            <a:r>
              <a:rPr lang="en-US" sz="2800" dirty="0" err="1">
                <a:latin typeface=".VnTime" pitchFamily="34" charset="0"/>
              </a:rPr>
              <a:t>Þnh</a:t>
            </a:r>
            <a:r>
              <a:rPr lang="en-US" sz="2800" dirty="0">
                <a:latin typeface=".VnTime" pitchFamily="34" charset="0"/>
              </a:rPr>
              <a:t>, </a:t>
            </a:r>
            <a:r>
              <a:rPr lang="en-US" sz="2800" dirty="0" err="1">
                <a:latin typeface=".VnTime" pitchFamily="34" charset="0"/>
              </a:rPr>
              <a:t>c¸c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gi</a:t>
            </a:r>
            <a:r>
              <a:rPr lang="en-US" sz="2800" dirty="0">
                <a:latin typeface=".VnTime" pitchFamily="34" charset="0"/>
              </a:rPr>
              <a:t>¸ </a:t>
            </a:r>
            <a:r>
              <a:rPr lang="en-US" sz="2800" dirty="0" err="1">
                <a:latin typeface=".VnTime" pitchFamily="34" charset="0"/>
              </a:rPr>
              <a:t>trÞ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tho</a:t>
            </a:r>
            <a:r>
              <a:rPr lang="en-US" sz="2800" dirty="0">
                <a:latin typeface=".VnTime" pitchFamily="34" charset="0"/>
              </a:rPr>
              <a:t>¶ </a:t>
            </a:r>
            <a:r>
              <a:rPr lang="en-US" sz="2800" dirty="0" err="1">
                <a:latin typeface=".VnTime" pitchFamily="34" charset="0"/>
              </a:rPr>
              <a:t>m·n</a:t>
            </a:r>
            <a:r>
              <a:rPr lang="en-US" sz="2800" dirty="0">
                <a:latin typeface=".VnTime" pitchFamily="34" charset="0"/>
              </a:rPr>
              <a:t> ®</a:t>
            </a:r>
            <a:r>
              <a:rPr lang="en-US" sz="2800" dirty="0" err="1">
                <a:latin typeface=".VnTime" pitchFamily="34" charset="0"/>
              </a:rPr>
              <a:t>iÒu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kiÖn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x¸c</a:t>
            </a:r>
            <a:r>
              <a:rPr lang="en-US" sz="2800" dirty="0">
                <a:latin typeface=".VnTime" pitchFamily="34" charset="0"/>
              </a:rPr>
              <a:t> ®</a:t>
            </a:r>
            <a:r>
              <a:rPr lang="en-US" sz="2800" dirty="0" err="1">
                <a:latin typeface=".VnTime" pitchFamily="34" charset="0"/>
              </a:rPr>
              <a:t>Þnh</a:t>
            </a:r>
            <a:r>
              <a:rPr lang="en-US" sz="2800" dirty="0">
                <a:latin typeface=".VnTime" pitchFamily="34" charset="0"/>
              </a:rPr>
              <a:t> lµ </a:t>
            </a:r>
            <a:r>
              <a:rPr lang="en-US" sz="2800" dirty="0" err="1">
                <a:latin typeface=".VnTime" pitchFamily="34" charset="0"/>
              </a:rPr>
              <a:t>nghiÖm</a:t>
            </a:r>
            <a:r>
              <a:rPr lang="en-US" sz="2800" dirty="0">
                <a:latin typeface=".VnTime" pitchFamily="34" charset="0"/>
              </a:rPr>
              <a:t> </a:t>
            </a:r>
            <a:r>
              <a:rPr lang="en-US" sz="2800" dirty="0" err="1">
                <a:latin typeface=".VnTime" pitchFamily="34" charset="0"/>
              </a:rPr>
              <a:t>cña</a:t>
            </a:r>
            <a:r>
              <a:rPr lang="en-US" sz="2800" dirty="0">
                <a:latin typeface=".VnTime" pitchFamily="34" charset="0"/>
              </a:rPr>
              <a:t> PT ®· </a:t>
            </a:r>
            <a:r>
              <a:rPr lang="en-US" sz="2800" dirty="0" err="1">
                <a:latin typeface=".VnTime" pitchFamily="34" charset="0"/>
              </a:rPr>
              <a:t>cho</a:t>
            </a:r>
            <a:r>
              <a:rPr lang="en-US" sz="2800" dirty="0">
                <a:latin typeface=".VnTime" pitchFamily="34" charset="0"/>
              </a:rPr>
              <a:t>;</a:t>
            </a:r>
            <a:r>
              <a:rPr lang="en-US" sz="2800" dirty="0">
                <a:solidFill>
                  <a:srgbClr val="0000FF"/>
                </a:solidFill>
                <a:latin typeface=".VnTime" pitchFamily="34" charset="0"/>
              </a:rPr>
              <a:t> </a:t>
            </a:r>
          </a:p>
        </p:txBody>
      </p:sp>
      <p:sp>
        <p:nvSpPr>
          <p:cNvPr id="155656" name="Text Box 8"/>
          <p:cNvSpPr txBox="1">
            <a:spLocks noChangeArrowheads="1"/>
          </p:cNvSpPr>
          <p:nvPr/>
        </p:nvSpPr>
        <p:spPr bwMode="auto">
          <a:xfrm>
            <a:off x="469900" y="311150"/>
            <a:ext cx="3124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800">
                <a:solidFill>
                  <a:srgbClr val="0000FF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+mj-lt"/>
              </a:rPr>
              <a:t>Các</a:t>
            </a:r>
            <a:r>
              <a:rPr lang="en-US" sz="2800" dirty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+mj-lt"/>
              </a:rPr>
              <a:t>bước</a:t>
            </a:r>
            <a:r>
              <a:rPr lang="en-US" sz="2800" dirty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+mj-lt"/>
              </a:rPr>
              <a:t>giải</a:t>
            </a:r>
            <a:endParaRPr lang="en-US" sz="2800" dirty="0">
              <a:solidFill>
                <a:srgbClr val="0000FF"/>
              </a:solidFill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565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56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5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5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56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56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5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5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5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5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155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55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0" grpId="0"/>
      <p:bldP spid="155651" grpId="0"/>
      <p:bldP spid="155652" grpId="0"/>
      <p:bldP spid="155653" grpId="0"/>
      <p:bldP spid="15565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5"/>
          <p:cNvSpPr txBox="1">
            <a:spLocks noChangeArrowheads="1"/>
          </p:cNvSpPr>
          <p:nvPr/>
        </p:nvSpPr>
        <p:spPr bwMode="auto">
          <a:xfrm>
            <a:off x="228600" y="772180"/>
            <a:ext cx="4724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Giải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trình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16388" name="Object 4">
            <a:hlinkClick r:id="rId3" action="ppaction://hlinksldjump"/>
          </p:cNvPr>
          <p:cNvGraphicFramePr>
            <a:graphicFrameLocks noChangeAspect="1"/>
          </p:cNvGraphicFramePr>
          <p:nvPr/>
        </p:nvGraphicFramePr>
        <p:xfrm>
          <a:off x="5029200" y="533400"/>
          <a:ext cx="23622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6" name="Equation" r:id="rId4" imgW="1231366" imgH="431613" progId="Equation.DSMT4">
                  <p:embed/>
                </p:oleObj>
              </mc:Choice>
              <mc:Fallback>
                <p:oleObj name="Equation" r:id="rId4" imgW="1231366" imgH="431613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533400"/>
                        <a:ext cx="236220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5" name="Text Box 5"/>
          <p:cNvSpPr txBox="1">
            <a:spLocks noChangeArrowheads="1"/>
          </p:cNvSpPr>
          <p:nvPr/>
        </p:nvSpPr>
        <p:spPr bwMode="auto">
          <a:xfrm>
            <a:off x="304800" y="0"/>
            <a:ext cx="6934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Tìm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chô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lời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giải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174094" name="Text Box 14"/>
          <p:cNvSpPr txBox="1">
            <a:spLocks noChangeArrowheads="1"/>
          </p:cNvSpPr>
          <p:nvPr/>
        </p:nvSpPr>
        <p:spPr bwMode="auto">
          <a:xfrm>
            <a:off x="2057400" y="1295400"/>
            <a:ext cx="3581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4(x + 2) =  -x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- x +2 </a:t>
            </a:r>
          </a:p>
        </p:txBody>
      </p:sp>
      <p:sp>
        <p:nvSpPr>
          <p:cNvPr id="174095" name="Text Box 15"/>
          <p:cNvSpPr txBox="1">
            <a:spLocks noChangeArrowheads="1"/>
          </p:cNvSpPr>
          <p:nvPr/>
        </p:nvSpPr>
        <p:spPr bwMode="auto">
          <a:xfrm>
            <a:off x="1447800" y="1828800"/>
            <a:ext cx="4114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&lt;=&gt;  4x + 8 =  -x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- x +2 </a:t>
            </a:r>
          </a:p>
        </p:txBody>
      </p:sp>
      <p:sp>
        <p:nvSpPr>
          <p:cNvPr id="174096" name="Text Box 16"/>
          <p:cNvSpPr txBox="1">
            <a:spLocks noChangeArrowheads="1"/>
          </p:cNvSpPr>
          <p:nvPr/>
        </p:nvSpPr>
        <p:spPr bwMode="auto">
          <a:xfrm>
            <a:off x="1390650" y="2243138"/>
            <a:ext cx="41719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&lt;=&gt;  4x + 8 + x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+ x - 2 = 0 </a:t>
            </a:r>
          </a:p>
        </p:txBody>
      </p:sp>
      <p:sp>
        <p:nvSpPr>
          <p:cNvPr id="174097" name="Text Box 17"/>
          <p:cNvSpPr txBox="1">
            <a:spLocks noChangeArrowheads="1"/>
          </p:cNvSpPr>
          <p:nvPr/>
        </p:nvSpPr>
        <p:spPr bwMode="auto">
          <a:xfrm>
            <a:off x="1395412" y="2673350"/>
            <a:ext cx="45481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&lt;=&gt;   x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+ 5x + 6 = 0 </a:t>
            </a:r>
          </a:p>
        </p:txBody>
      </p:sp>
      <p:sp>
        <p:nvSpPr>
          <p:cNvPr id="174098" name="Text Box 18"/>
          <p:cNvSpPr txBox="1">
            <a:spLocks noChangeArrowheads="1"/>
          </p:cNvSpPr>
          <p:nvPr/>
        </p:nvSpPr>
        <p:spPr bwMode="auto">
          <a:xfrm>
            <a:off x="1571625" y="3138488"/>
            <a:ext cx="52863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= 5 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- 4.1.6 = 25 -24 = 1 &gt; 0</a:t>
            </a:r>
            <a:endParaRPr lang="el-G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099" name="Text Box 19"/>
          <p:cNvSpPr txBox="1">
            <a:spLocks noChangeArrowheads="1"/>
          </p:cNvSpPr>
          <p:nvPr/>
        </p:nvSpPr>
        <p:spPr bwMode="auto">
          <a:xfrm>
            <a:off x="1638300" y="3581400"/>
            <a:ext cx="71247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&gt; 0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trình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có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nghiệm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biệt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42" name="Rectangle 20"/>
          <p:cNvSpPr>
            <a:spLocks noChangeArrowheads="1"/>
          </p:cNvSpPr>
          <p:nvPr/>
        </p:nvSpPr>
        <p:spPr bwMode="auto">
          <a:xfrm>
            <a:off x="2819400" y="304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74101" name="Object 21"/>
          <p:cNvGraphicFramePr>
            <a:graphicFrameLocks noChangeAspect="1"/>
          </p:cNvGraphicFramePr>
          <p:nvPr/>
        </p:nvGraphicFramePr>
        <p:xfrm>
          <a:off x="1138238" y="3992563"/>
          <a:ext cx="3321050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8" name="Equation" r:id="rId3" imgW="1625600" imgH="431800" progId="Equation.DSMT4">
                  <p:embed/>
                </p:oleObj>
              </mc:Choice>
              <mc:Fallback>
                <p:oleObj name="Equation" r:id="rId3" imgW="1625600" imgH="43180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8238" y="3992563"/>
                        <a:ext cx="3321050" cy="846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02" name="Text Box 22"/>
          <p:cNvSpPr txBox="1">
            <a:spLocks noChangeArrowheads="1"/>
          </p:cNvSpPr>
          <p:nvPr/>
        </p:nvSpPr>
        <p:spPr bwMode="auto">
          <a:xfrm>
            <a:off x="685800" y="5786735"/>
            <a:ext cx="7315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Vậy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trình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có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nghiệm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x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= -2, x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= -3</a:t>
            </a:r>
          </a:p>
        </p:txBody>
      </p:sp>
      <p:sp>
        <p:nvSpPr>
          <p:cNvPr id="174103" name="Text Box 23"/>
          <p:cNvSpPr txBox="1">
            <a:spLocks noChangeArrowheads="1"/>
          </p:cNvSpPr>
          <p:nvPr/>
        </p:nvSpPr>
        <p:spPr bwMode="auto">
          <a:xfrm>
            <a:off x="5257800" y="685800"/>
            <a:ext cx="3657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ĐK: x ≠ - 2, x ≠ - 1</a:t>
            </a:r>
          </a:p>
        </p:txBody>
      </p:sp>
      <p:sp>
        <p:nvSpPr>
          <p:cNvPr id="174106" name="Text Box 26"/>
          <p:cNvSpPr txBox="1">
            <a:spLocks noChangeArrowheads="1"/>
          </p:cNvSpPr>
          <p:nvPr/>
        </p:nvSpPr>
        <p:spPr bwMode="auto">
          <a:xfrm>
            <a:off x="1384300" y="1374775"/>
            <a:ext cx="10541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&lt;=&gt;</a:t>
            </a:r>
          </a:p>
        </p:txBody>
      </p:sp>
      <p:sp>
        <p:nvSpPr>
          <p:cNvPr id="174107" name="Text Box 27"/>
          <p:cNvSpPr txBox="1">
            <a:spLocks noChangeArrowheads="1"/>
          </p:cNvSpPr>
          <p:nvPr/>
        </p:nvSpPr>
        <p:spPr bwMode="auto">
          <a:xfrm>
            <a:off x="1473200" y="1371600"/>
            <a:ext cx="68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=&gt;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149350" y="4876800"/>
          <a:ext cx="3346450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9" name="Equation" r:id="rId5" imgW="1637589" imgH="431613" progId="Equation.DSMT4">
                  <p:embed/>
                </p:oleObj>
              </mc:Choice>
              <mc:Fallback>
                <p:oleObj name="Equation" r:id="rId5" imgW="1637589" imgH="431613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9350" y="4876800"/>
                        <a:ext cx="3346450" cy="847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572000" y="4267200"/>
            <a:ext cx="2971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TMĐK)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4648200" y="5105400"/>
            <a:ext cx="1828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(TMĐK)</a:t>
            </a:r>
          </a:p>
        </p:txBody>
      </p:sp>
      <p:sp>
        <p:nvSpPr>
          <p:cNvPr id="27" name="Text Box 22"/>
          <p:cNvSpPr txBox="1">
            <a:spLocks noChangeArrowheads="1"/>
          </p:cNvSpPr>
          <p:nvPr/>
        </p:nvSpPr>
        <p:spPr bwMode="auto">
          <a:xfrm>
            <a:off x="698500" y="5786735"/>
            <a:ext cx="7315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Vậy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trình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có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nghiệm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-3</a:t>
            </a:r>
          </a:p>
        </p:txBody>
      </p:sp>
      <p:graphicFrame>
        <p:nvGraphicFramePr>
          <p:cNvPr id="25604" name="Object 4">
            <a:hlinkClick r:id="rId7" action="ppaction://hlinksldjump"/>
          </p:cNvPr>
          <p:cNvGraphicFramePr>
            <a:graphicFrameLocks noChangeAspect="1"/>
          </p:cNvGraphicFramePr>
          <p:nvPr/>
        </p:nvGraphicFramePr>
        <p:xfrm>
          <a:off x="1371600" y="381000"/>
          <a:ext cx="2895600" cy="873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0" name="Equation" r:id="rId8" imgW="1523880" imgH="507960" progId="Equation.DSMT4">
                  <p:embed/>
                </p:oleObj>
              </mc:Choice>
              <mc:Fallback>
                <p:oleObj name="Equation" r:id="rId8" imgW="1523880" imgH="5079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81000"/>
                        <a:ext cx="2895600" cy="873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4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0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40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0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40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74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74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74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7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7" dur="80"/>
                                        <p:tgtEl>
                                          <p:spTgt spid="174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8" dur="80"/>
                                        <p:tgtEl>
                                          <p:spTgt spid="174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80"/>
                                        <p:tgtEl>
                                          <p:spTgt spid="174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3" dur="500"/>
                                        <p:tgtEl>
                                          <p:spTgt spid="174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9" dur="2000"/>
                                        <p:tgtEl>
                                          <p:spTgt spid="17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3" dur="500"/>
                                        <p:tgtEl>
                                          <p:spTgt spid="174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5" grpId="0"/>
      <p:bldP spid="174094" grpId="0"/>
      <p:bldP spid="174095" grpId="0"/>
      <p:bldP spid="174096" grpId="0"/>
      <p:bldP spid="174097" grpId="0"/>
      <p:bldP spid="174098" grpId="0"/>
      <p:bldP spid="174099" grpId="0"/>
      <p:bldP spid="174102" grpId="0"/>
      <p:bldP spid="174102" grpId="1"/>
      <p:bldP spid="174103" grpId="0"/>
      <p:bldP spid="174106" grpId="0"/>
      <p:bldP spid="174106" grpId="1"/>
      <p:bldP spid="174107" grpId="0"/>
      <p:bldP spid="4" grpId="0"/>
      <p:bldP spid="26" grpId="0"/>
      <p:bldP spid="2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59" name="Rectangle 17"/>
          <p:cNvSpPr>
            <a:spLocks noChangeArrowheads="1"/>
          </p:cNvSpPr>
          <p:nvPr/>
        </p:nvSpPr>
        <p:spPr bwMode="auto">
          <a:xfrm>
            <a:off x="381000" y="60960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 b="1">
                <a:solidFill>
                  <a:srgbClr val="FF3399"/>
                </a:solidFill>
                <a:latin typeface="Times New Roman" pitchFamily="18" charset="0"/>
              </a:rPr>
              <a:t>3. Phương trình tích</a:t>
            </a: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114300" y="2209800"/>
            <a:ext cx="88773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79388" algn="just" eaLnBrk="0" hangingPunct="0"/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Để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giải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phương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trình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A(x).B(x).C(x)...= 0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giải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phương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trình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A(x)=0, B(x)=0, C(x) =0,...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tất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cả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giá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trị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tìm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được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ẩn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đều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nghiệm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</p:txBody>
      </p:sp>
      <p:sp>
        <p:nvSpPr>
          <p:cNvPr id="18" name="Hình Chữ nhật 17"/>
          <p:cNvSpPr>
            <a:spLocks noChangeArrowheads="1"/>
          </p:cNvSpPr>
          <p:nvPr/>
        </p:nvSpPr>
        <p:spPr bwMode="auto">
          <a:xfrm>
            <a:off x="266700" y="1462088"/>
            <a:ext cx="861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Phương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trình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tích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dạng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 A(x).B(x).C(x)... = 0</a:t>
            </a:r>
          </a:p>
        </p:txBody>
      </p:sp>
      <p:sp>
        <p:nvSpPr>
          <p:cNvPr id="9" name="Rectangle 22"/>
          <p:cNvSpPr>
            <a:spLocks noChangeArrowheads="1"/>
          </p:cNvSpPr>
          <p:nvPr/>
        </p:nvSpPr>
        <p:spPr bwMode="auto">
          <a:xfrm>
            <a:off x="762000" y="3962400"/>
            <a:ext cx="7543800" cy="914400"/>
          </a:xfrm>
          <a:prstGeom prst="rect">
            <a:avLst/>
          </a:prstGeom>
          <a:gradFill rotWithShape="1">
            <a:gsLst>
              <a:gs pos="0">
                <a:srgbClr val="0000CC"/>
              </a:gs>
              <a:gs pos="50000">
                <a:schemeClr val="bg1"/>
              </a:gs>
              <a:gs pos="100000">
                <a:srgbClr val="0000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dirty="0" err="1">
                <a:solidFill>
                  <a:srgbClr val="FF0000"/>
                </a:solidFill>
              </a:rPr>
              <a:t>Một</a:t>
            </a:r>
            <a:r>
              <a:rPr lang="en-US" sz="2400" dirty="0">
                <a:solidFill>
                  <a:srgbClr val="FF0000"/>
                </a:solidFill>
              </a:rPr>
              <a:t> tích </a:t>
            </a:r>
            <a:r>
              <a:rPr lang="en-US" sz="2400" dirty="0" err="1">
                <a:solidFill>
                  <a:srgbClr val="FF0000"/>
                </a:solidFill>
              </a:rPr>
              <a:t>bằng</a:t>
            </a:r>
            <a:r>
              <a:rPr lang="en-US" sz="2400" dirty="0">
                <a:solidFill>
                  <a:srgbClr val="FF0000"/>
                </a:solidFill>
              </a:rPr>
              <a:t> 0 </a:t>
            </a:r>
            <a:r>
              <a:rPr lang="en-US" sz="2400" dirty="0" err="1">
                <a:solidFill>
                  <a:srgbClr val="FF0000"/>
                </a:solidFill>
              </a:rPr>
              <a:t>khi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trong</a:t>
            </a:r>
            <a:r>
              <a:rPr lang="en-US" sz="2400" dirty="0">
                <a:solidFill>
                  <a:srgbClr val="FF0000"/>
                </a:solidFill>
              </a:rPr>
              <a:t> tích </a:t>
            </a:r>
            <a:r>
              <a:rPr lang="en-US" sz="2400" dirty="0" err="1">
                <a:solidFill>
                  <a:srgbClr val="FF0000"/>
                </a:solidFill>
              </a:rPr>
              <a:t>có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một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nhân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tử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bằng</a:t>
            </a:r>
            <a:r>
              <a:rPr lang="en-US" sz="2400" dirty="0">
                <a:solidFill>
                  <a:srgbClr val="FF0000"/>
                </a:solidFill>
              </a:rPr>
              <a:t> 0</a:t>
            </a:r>
            <a:r>
              <a:rPr lang="en-US" sz="2000" dirty="0">
                <a:solidFill>
                  <a:srgbClr val="FF0000"/>
                </a:solidFill>
              </a:rPr>
              <a:t>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/>
      <p:bldP spid="18" grpId="0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5"/>
          <p:cNvSpPr txBox="1">
            <a:spLocks noChangeArrowheads="1"/>
          </p:cNvSpPr>
          <p:nvPr/>
        </p:nvSpPr>
        <p:spPr bwMode="auto">
          <a:xfrm>
            <a:off x="457200" y="274638"/>
            <a:ext cx="609600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Ví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dụ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 :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Giải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phương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trình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sau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:</a:t>
            </a:r>
          </a:p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00CC"/>
                </a:solidFill>
              </a:rPr>
              <a:t>         ( x + 1 ) ( x</a:t>
            </a:r>
            <a:r>
              <a:rPr lang="en-US" sz="2400" b="1" baseline="30000" dirty="0">
                <a:solidFill>
                  <a:srgbClr val="0000CC"/>
                </a:solidFill>
              </a:rPr>
              <a:t>2</a:t>
            </a:r>
            <a:r>
              <a:rPr lang="en-US" sz="2400" b="1" dirty="0">
                <a:solidFill>
                  <a:srgbClr val="0000CC"/>
                </a:solidFill>
              </a:rPr>
              <a:t> + 2x – 3 ) = 0</a:t>
            </a:r>
            <a:endParaRPr lang="en-US" sz="2400" dirty="0">
              <a:latin typeface="Times New Roman" pitchFamily="18" charset="0"/>
            </a:endParaRPr>
          </a:p>
        </p:txBody>
      </p:sp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1219200" y="2286000"/>
            <a:ext cx="4419600" cy="457200"/>
            <a:chOff x="2400" y="1536"/>
            <a:chExt cx="2784" cy="288"/>
          </a:xfrm>
        </p:grpSpPr>
        <p:sp>
          <p:nvSpPr>
            <p:cNvPr id="20496" name="Text Box 30"/>
            <p:cNvSpPr txBox="1">
              <a:spLocks noChangeArrowheads="1"/>
            </p:cNvSpPr>
            <p:nvPr/>
          </p:nvSpPr>
          <p:spPr bwMode="auto">
            <a:xfrm>
              <a:off x="2688" y="1536"/>
              <a:ext cx="24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latin typeface="Times New Roman" pitchFamily="18" charset="0"/>
                </a:rPr>
                <a:t>x + 1 = 0 hoặc  x</a:t>
              </a:r>
              <a:r>
                <a:rPr lang="en-US" sz="2400" b="1" baseline="30000">
                  <a:latin typeface="Times New Roman" pitchFamily="18" charset="0"/>
                </a:rPr>
                <a:t>2 </a:t>
              </a:r>
              <a:r>
                <a:rPr lang="en-US" sz="2400" b="1">
                  <a:latin typeface="Times New Roman" pitchFamily="18" charset="0"/>
                </a:rPr>
                <a:t>+2x – 3 = 0</a:t>
              </a:r>
            </a:p>
          </p:txBody>
        </p:sp>
        <p:graphicFrame>
          <p:nvGraphicFramePr>
            <p:cNvPr id="20497" name="Object 3"/>
            <p:cNvGraphicFramePr>
              <a:graphicFrameLocks noChangeAspect="1"/>
            </p:cNvGraphicFramePr>
            <p:nvPr/>
          </p:nvGraphicFramePr>
          <p:xfrm>
            <a:off x="2400" y="1584"/>
            <a:ext cx="288" cy="2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34" name="Equation" r:id="rId3" imgW="215713" imgH="152268" progId="Equation.DSMT4">
                    <p:embed/>
                  </p:oleObj>
                </mc:Choice>
                <mc:Fallback>
                  <p:oleObj name="Equation" r:id="rId3" imgW="215713" imgH="152268" progId="Equation.DSMT4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1584"/>
                          <a:ext cx="288" cy="20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64"/>
          <p:cNvGrpSpPr>
            <a:grpSpLocks/>
          </p:cNvGrpSpPr>
          <p:nvPr/>
        </p:nvGrpSpPr>
        <p:grpSpPr bwMode="auto">
          <a:xfrm>
            <a:off x="1143000" y="2833688"/>
            <a:ext cx="2362200" cy="900112"/>
            <a:chOff x="2256" y="1776"/>
            <a:chExt cx="1488" cy="567"/>
          </a:xfrm>
        </p:grpSpPr>
        <p:sp>
          <p:nvSpPr>
            <p:cNvPr id="20494" name="Text Box 31"/>
            <p:cNvSpPr txBox="1">
              <a:spLocks noChangeArrowheads="1"/>
            </p:cNvSpPr>
            <p:nvPr/>
          </p:nvSpPr>
          <p:spPr bwMode="auto">
            <a:xfrm>
              <a:off x="2256" y="1776"/>
              <a:ext cx="148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latin typeface="Times New Roman" pitchFamily="18" charset="0"/>
                </a:rPr>
                <a:t>*  x + 1 = 0</a:t>
              </a:r>
            </a:p>
          </p:txBody>
        </p:sp>
        <p:graphicFrame>
          <p:nvGraphicFramePr>
            <p:cNvPr id="20495" name="Object 4"/>
            <p:cNvGraphicFramePr>
              <a:graphicFrameLocks noChangeAspect="1"/>
            </p:cNvGraphicFramePr>
            <p:nvPr/>
          </p:nvGraphicFramePr>
          <p:xfrm>
            <a:off x="2368" y="2016"/>
            <a:ext cx="944" cy="3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35" name="Equation" r:id="rId5" imgW="660400" imgH="228600" progId="Equation.DSMT4">
                    <p:embed/>
                  </p:oleObj>
                </mc:Choice>
                <mc:Fallback>
                  <p:oleObj name="Equation" r:id="rId5" imgW="660400" imgH="228600" progId="Equation.DSMT4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68" y="2016"/>
                          <a:ext cx="944" cy="32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65"/>
          <p:cNvGrpSpPr>
            <a:grpSpLocks/>
          </p:cNvGrpSpPr>
          <p:nvPr/>
        </p:nvGrpSpPr>
        <p:grpSpPr bwMode="auto">
          <a:xfrm>
            <a:off x="933450" y="3916363"/>
            <a:ext cx="4249738" cy="1620837"/>
            <a:chOff x="3717" y="1411"/>
            <a:chExt cx="2036" cy="1021"/>
          </a:xfrm>
        </p:grpSpPr>
        <p:sp>
          <p:nvSpPr>
            <p:cNvPr id="20492" name="Text Box 32"/>
            <p:cNvSpPr txBox="1">
              <a:spLocks noChangeArrowheads="1"/>
            </p:cNvSpPr>
            <p:nvPr/>
          </p:nvSpPr>
          <p:spPr bwMode="auto">
            <a:xfrm>
              <a:off x="3781" y="1411"/>
              <a:ext cx="1972" cy="9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latin typeface="Times New Roman" pitchFamily="18" charset="0"/>
                </a:rPr>
                <a:t>*</a:t>
              </a:r>
              <a:r>
                <a:rPr lang="en-US" sz="2400">
                  <a:latin typeface="Times New Roman" pitchFamily="18" charset="0"/>
                </a:rPr>
                <a:t> </a:t>
              </a:r>
              <a:r>
                <a:rPr lang="en-US" sz="2400" b="1">
                  <a:latin typeface="Times New Roman" pitchFamily="18" charset="0"/>
                </a:rPr>
                <a:t>x</a:t>
              </a:r>
              <a:r>
                <a:rPr lang="en-US" sz="2400" b="1" baseline="30000">
                  <a:latin typeface="Times New Roman" pitchFamily="18" charset="0"/>
                </a:rPr>
                <a:t>2</a:t>
              </a:r>
              <a:r>
                <a:rPr lang="en-US" sz="2400" b="1">
                  <a:latin typeface="Times New Roman" pitchFamily="18" charset="0"/>
                </a:rPr>
                <a:t> + 2x – 3 = 0</a:t>
              </a:r>
            </a:p>
            <a:p>
              <a:pPr>
                <a:spcBef>
                  <a:spcPct val="50000"/>
                </a:spcBef>
              </a:pPr>
              <a:r>
                <a:rPr lang="en-US" sz="2400" b="1">
                  <a:latin typeface="Times New Roman" pitchFamily="18" charset="0"/>
                </a:rPr>
                <a:t>có a + b + c = 1 + 2 – 3 = 0</a:t>
              </a:r>
            </a:p>
            <a:p>
              <a:pPr>
                <a:spcBef>
                  <a:spcPct val="50000"/>
                </a:spcBef>
              </a:pPr>
              <a:endParaRPr lang="en-US" b="1"/>
            </a:p>
          </p:txBody>
        </p:sp>
        <p:graphicFrame>
          <p:nvGraphicFramePr>
            <p:cNvPr id="20493" name="Object 5"/>
            <p:cNvGraphicFramePr>
              <a:graphicFrameLocks noChangeAspect="1"/>
            </p:cNvGraphicFramePr>
            <p:nvPr/>
          </p:nvGraphicFramePr>
          <p:xfrm>
            <a:off x="3717" y="2132"/>
            <a:ext cx="1449" cy="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36" name="Equation" r:id="rId7" imgW="1130300" imgH="228600" progId="Equation.DSMT4">
                    <p:embed/>
                  </p:oleObj>
                </mc:Choice>
                <mc:Fallback>
                  <p:oleObj name="Equation" r:id="rId7" imgW="1130300" imgH="22860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17" y="2132"/>
                          <a:ext cx="1449" cy="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67"/>
          <p:cNvGrpSpPr>
            <a:grpSpLocks/>
          </p:cNvGrpSpPr>
          <p:nvPr/>
        </p:nvGrpSpPr>
        <p:grpSpPr bwMode="auto">
          <a:xfrm>
            <a:off x="685800" y="5618163"/>
            <a:ext cx="4953000" cy="990600"/>
            <a:chOff x="2784" y="3120"/>
            <a:chExt cx="2736" cy="624"/>
          </a:xfrm>
        </p:grpSpPr>
        <p:sp>
          <p:nvSpPr>
            <p:cNvPr id="20490" name="Text Box 56"/>
            <p:cNvSpPr txBox="1">
              <a:spLocks noChangeArrowheads="1"/>
            </p:cNvSpPr>
            <p:nvPr/>
          </p:nvSpPr>
          <p:spPr bwMode="auto">
            <a:xfrm>
              <a:off x="2784" y="3120"/>
              <a:ext cx="2736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  <a:latin typeface="Times New Roman" pitchFamily="18" charset="0"/>
                </a:rPr>
                <a:t>Vậy phương trình có ba nghiệm</a:t>
              </a:r>
              <a:r>
                <a:rPr lang="en-US" sz="2000">
                  <a:solidFill>
                    <a:srgbClr val="0000FF"/>
                  </a:solidFill>
                </a:rPr>
                <a:t> </a:t>
              </a:r>
              <a:r>
                <a:rPr lang="en-US" sz="2000" b="1">
                  <a:solidFill>
                    <a:srgbClr val="0000FF"/>
                  </a:solidFill>
                </a:rPr>
                <a:t>:</a:t>
              </a:r>
            </a:p>
          </p:txBody>
        </p:sp>
        <p:graphicFrame>
          <p:nvGraphicFramePr>
            <p:cNvPr id="20491" name="Object 6"/>
            <p:cNvGraphicFramePr>
              <a:graphicFrameLocks noChangeAspect="1"/>
            </p:cNvGraphicFramePr>
            <p:nvPr/>
          </p:nvGraphicFramePr>
          <p:xfrm>
            <a:off x="3225" y="3408"/>
            <a:ext cx="1856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37" name="Equation" r:id="rId9" imgW="1485900" imgH="228600" progId="Equation.DSMT4">
                    <p:embed/>
                  </p:oleObj>
                </mc:Choice>
                <mc:Fallback>
                  <p:oleObj name="Equation" r:id="rId9" imgW="1485900" imgH="22860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25" y="3408"/>
                          <a:ext cx="1856" cy="3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9464" name="Text Box 25"/>
          <p:cNvSpPr txBox="1">
            <a:spLocks noChangeArrowheads="1"/>
          </p:cNvSpPr>
          <p:nvPr/>
        </p:nvSpPr>
        <p:spPr bwMode="auto">
          <a:xfrm>
            <a:off x="457200" y="1747838"/>
            <a:ext cx="6096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</a:rPr>
              <a:t>   Ta có:   ( x + 1 ) ( x</a:t>
            </a:r>
            <a:r>
              <a:rPr lang="en-US" sz="2400" b="1" baseline="30000">
                <a:solidFill>
                  <a:srgbClr val="0000CC"/>
                </a:solidFill>
              </a:rPr>
              <a:t>2</a:t>
            </a:r>
            <a:r>
              <a:rPr lang="en-US" sz="2400" b="1">
                <a:solidFill>
                  <a:srgbClr val="0000CC"/>
                </a:solidFill>
              </a:rPr>
              <a:t> + 2x – 3 ) = 0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9" name="Hình Chữ nhật 10"/>
          <p:cNvSpPr>
            <a:spLocks noChangeArrowheads="1"/>
          </p:cNvSpPr>
          <p:nvPr/>
        </p:nvSpPr>
        <p:spPr bwMode="auto">
          <a:xfrm>
            <a:off x="3429000" y="1249363"/>
            <a:ext cx="922338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Giải </a:t>
            </a:r>
            <a:endParaRPr lang="en-US" sz="280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4" grpId="0"/>
      <p:bldP spid="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68" descr="FSTV116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8469312" y="6100763"/>
            <a:ext cx="663575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Rectangle 3"/>
          <p:cNvSpPr>
            <a:spLocks noChangeArrowheads="1"/>
          </p:cNvSpPr>
          <p:nvPr/>
        </p:nvSpPr>
        <p:spPr bwMode="auto">
          <a:xfrm>
            <a:off x="0" y="457200"/>
            <a:ext cx="8458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539750" algn="just" eaLnBrk="0" hangingPunct="0"/>
            <a:r>
              <a:rPr lang="fr-FR" sz="2800" b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Bài</a:t>
            </a:r>
            <a:r>
              <a:rPr lang="fr-FR" sz="28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sz="2800" b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tập</a:t>
            </a:r>
            <a:r>
              <a:rPr lang="fr-FR" sz="28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4. </a:t>
            </a:r>
            <a:r>
              <a:rPr lang="fr-FR" sz="2800" b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Giải</a:t>
            </a:r>
            <a:r>
              <a:rPr lang="fr-FR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sz="2800" b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phương</a:t>
            </a:r>
            <a:r>
              <a:rPr lang="fr-FR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sz="2800" b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trình</a:t>
            </a:r>
            <a:r>
              <a:rPr lang="fr-FR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x</a:t>
            </a:r>
            <a:r>
              <a:rPr lang="fr-FR" sz="2800" b="1" baseline="300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fr-FR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+ 3x</a:t>
            </a:r>
            <a:r>
              <a:rPr lang="fr-FR" sz="2800" b="1" baseline="300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fr-FR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+ 2x = 0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228600"/>
            <a:ext cx="8458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539750" algn="just" eaLnBrk="0" hangingPunct="0"/>
            <a:r>
              <a:rPr lang="fr-FR" sz="28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</a:t>
            </a:r>
            <a:r>
              <a:rPr lang="fr-FR" sz="2800" b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Luyện</a:t>
            </a:r>
            <a:r>
              <a:rPr lang="fr-FR" sz="28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sz="2800" b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tập</a:t>
            </a:r>
            <a:r>
              <a:rPr lang="fr-FR" sz="28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lang="fr-FR" sz="2800" b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Giải</a:t>
            </a:r>
            <a:r>
              <a:rPr lang="fr-FR" sz="28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sz="2800" b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</a:t>
            </a:r>
            <a:r>
              <a:rPr lang="fr-FR" sz="28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sz="2800" b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phương</a:t>
            </a:r>
            <a:r>
              <a:rPr lang="fr-FR" sz="28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sz="2800" b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trình</a:t>
            </a:r>
            <a:r>
              <a:rPr lang="fr-FR" sz="28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sz="2800" b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sau</a:t>
            </a:r>
            <a:endParaRPr lang="fr-FR" sz="2800" b="1" dirty="0">
              <a:solidFill>
                <a:srgbClr val="0000FF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32770" name="Object 1"/>
          <p:cNvGraphicFramePr>
            <a:graphicFrameLocks noChangeAspect="1"/>
          </p:cNvGraphicFramePr>
          <p:nvPr/>
        </p:nvGraphicFramePr>
        <p:xfrm>
          <a:off x="990600" y="838200"/>
          <a:ext cx="3757613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4" name="Equation" r:id="rId3" imgW="1244600" imgH="228600" progId="Equation.DSMT4">
                  <p:embed/>
                </p:oleObj>
              </mc:Choice>
              <mc:Fallback>
                <p:oleObj name="Equation" r:id="rId3" imgW="124460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838200"/>
                        <a:ext cx="3757613" cy="690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" name="Object 4"/>
          <p:cNvGraphicFramePr>
            <a:graphicFrameLocks noChangeAspect="1"/>
          </p:cNvGraphicFramePr>
          <p:nvPr/>
        </p:nvGraphicFramePr>
        <p:xfrm>
          <a:off x="990600" y="1600200"/>
          <a:ext cx="4953000" cy="119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5" name="Equation" r:id="rId5" imgW="1866600" imgH="419040" progId="Equation.DSMT4">
                  <p:embed/>
                </p:oleObj>
              </mc:Choice>
              <mc:Fallback>
                <p:oleObj name="Equation" r:id="rId5" imgW="1866600" imgH="419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600200"/>
                        <a:ext cx="4953000" cy="1192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25"/>
          <p:cNvSpPr txBox="1">
            <a:spLocks noChangeArrowheads="1"/>
          </p:cNvSpPr>
          <p:nvPr/>
        </p:nvSpPr>
        <p:spPr bwMode="auto">
          <a:xfrm>
            <a:off x="914400" y="2971800"/>
            <a:ext cx="4648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c) ( 3x</a:t>
            </a:r>
            <a:r>
              <a:rPr lang="en-US" sz="2800" b="1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- 5x +1 )  ( x</a:t>
            </a:r>
            <a:r>
              <a:rPr lang="en-US" sz="2800" b="1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– 4 ) = 0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2" name="Object 1"/>
          <p:cNvGraphicFramePr>
            <a:graphicFrameLocks noChangeAspect="1"/>
          </p:cNvGraphicFramePr>
          <p:nvPr/>
        </p:nvGraphicFramePr>
        <p:xfrm>
          <a:off x="2743200" y="571500"/>
          <a:ext cx="3757613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6" name="Equation" r:id="rId3" imgW="1244600" imgH="228600" progId="Equation.DSMT4">
                  <p:embed/>
                </p:oleObj>
              </mc:Choice>
              <mc:Fallback>
                <p:oleObj name="Equation" r:id="rId3" imgW="124460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571500"/>
                        <a:ext cx="3757613" cy="690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304800" y="1128713"/>
            <a:ext cx="8001000" cy="6381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>
                <a:solidFill>
                  <a:schemeClr val="tx1"/>
                </a:solidFill>
              </a:rPr>
              <a:t>Đặt  x</a:t>
            </a:r>
            <a:r>
              <a:rPr lang="en-US" sz="2400" b="1" baseline="30000">
                <a:solidFill>
                  <a:schemeClr val="tx1"/>
                </a:solidFill>
              </a:rPr>
              <a:t>2</a:t>
            </a:r>
            <a:r>
              <a:rPr lang="en-US" sz="2400" b="1">
                <a:solidFill>
                  <a:schemeClr val="tx1"/>
                </a:solidFill>
              </a:rPr>
              <a:t> = t ≥ 0, khi đó phương trình trở thành</a:t>
            </a:r>
            <a:r>
              <a:rPr lang="en-US" sz="2800" b="1">
                <a:solidFill>
                  <a:schemeClr val="tx1"/>
                </a:solidFill>
              </a:rPr>
              <a:t>: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870200" y="1600200"/>
          <a:ext cx="2692400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7" name="Equation" r:id="rId5" imgW="965200" imgH="203200" progId="Equation.DSMT4">
                  <p:embed/>
                </p:oleObj>
              </mc:Choice>
              <mc:Fallback>
                <p:oleObj name="Equation" r:id="rId5" imgW="965200" imgH="2032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0200" y="1600200"/>
                        <a:ext cx="2692400" cy="566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922338" y="2138363"/>
          <a:ext cx="5578475" cy="2433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8" name="Equation" r:id="rId7" imgW="1955800" imgH="1054100" progId="Equation.DSMT4">
                  <p:embed/>
                </p:oleObj>
              </mc:Choice>
              <mc:Fallback>
                <p:oleObj name="Equation" r:id="rId7" imgW="1955800" imgH="10541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2338" y="2138363"/>
                        <a:ext cx="5578475" cy="2433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57200" y="4357688"/>
            <a:ext cx="7162800" cy="242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7313" indent="-87313">
              <a:lnSpc>
                <a:spcPct val="150000"/>
              </a:lnSpc>
              <a:spcBef>
                <a:spcPts val="300"/>
              </a:spcBef>
            </a:pPr>
            <a:r>
              <a:rPr lang="en-US" sz="2400" b="1">
                <a:latin typeface="Times New Roman" pitchFamily="18" charset="0"/>
              </a:rPr>
              <a:t>Với t</a:t>
            </a:r>
            <a:r>
              <a:rPr lang="en-US" sz="2400" b="1" baseline="-25000">
                <a:latin typeface="Times New Roman" pitchFamily="18" charset="0"/>
              </a:rPr>
              <a:t>1</a:t>
            </a:r>
            <a:r>
              <a:rPr lang="en-US" sz="2400" b="1">
                <a:latin typeface="Times New Roman" pitchFamily="18" charset="0"/>
              </a:rPr>
              <a:t>  = 4 =&gt; x</a:t>
            </a:r>
            <a:r>
              <a:rPr lang="en-US" sz="2400" b="1" baseline="30000">
                <a:latin typeface="Times New Roman" pitchFamily="18" charset="0"/>
              </a:rPr>
              <a:t>2</a:t>
            </a:r>
            <a:r>
              <a:rPr lang="en-US" sz="2400" b="1">
                <a:latin typeface="Times New Roman" pitchFamily="18" charset="0"/>
              </a:rPr>
              <a:t> = 4 =&gt; 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x</a:t>
            </a:r>
            <a:r>
              <a:rPr lang="en-US" sz="2400" b="1" baseline="-25000">
                <a:solidFill>
                  <a:srgbClr val="0000FF"/>
                </a:solidFill>
                <a:latin typeface="Times New Roman" pitchFamily="18" charset="0"/>
              </a:rPr>
              <a:t>1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 = 2,  x</a:t>
            </a:r>
            <a:r>
              <a:rPr lang="en-US" sz="2400" b="1" baseline="-2500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= -2</a:t>
            </a:r>
          </a:p>
          <a:p>
            <a:pPr marL="87313" indent="-87313">
              <a:lnSpc>
                <a:spcPct val="150000"/>
              </a:lnSpc>
              <a:spcBef>
                <a:spcPts val="300"/>
              </a:spcBef>
            </a:pPr>
            <a:r>
              <a:rPr lang="en-US" sz="2400" b="1">
                <a:latin typeface="Times New Roman" pitchFamily="18" charset="0"/>
              </a:rPr>
              <a:t>Với t</a:t>
            </a:r>
            <a:r>
              <a:rPr lang="en-US" sz="2400" b="1" baseline="-25000">
                <a:latin typeface="Times New Roman" pitchFamily="18" charset="0"/>
              </a:rPr>
              <a:t>2</a:t>
            </a:r>
            <a:r>
              <a:rPr lang="en-US" sz="2400" b="1">
                <a:latin typeface="Times New Roman" pitchFamily="18" charset="0"/>
              </a:rPr>
              <a:t>  = 1 =&gt; x</a:t>
            </a:r>
            <a:r>
              <a:rPr lang="en-US" sz="2400" b="1" baseline="30000">
                <a:latin typeface="Times New Roman" pitchFamily="18" charset="0"/>
              </a:rPr>
              <a:t>2</a:t>
            </a:r>
            <a:r>
              <a:rPr lang="en-US" sz="2400" b="1">
                <a:latin typeface="Times New Roman" pitchFamily="18" charset="0"/>
              </a:rPr>
              <a:t> = 1 =&gt;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x</a:t>
            </a:r>
            <a:r>
              <a:rPr lang="en-US" sz="2800" b="1" baseline="-25000">
                <a:solidFill>
                  <a:srgbClr val="0000FF"/>
                </a:solidFill>
                <a:latin typeface="Times New Roman" pitchFamily="18" charset="0"/>
              </a:rPr>
              <a:t>3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 = 1,  x</a:t>
            </a:r>
            <a:r>
              <a:rPr lang="en-US" sz="2400" b="1" baseline="-25000">
                <a:solidFill>
                  <a:srgbClr val="0000FF"/>
                </a:solidFill>
                <a:latin typeface="Times New Roman" pitchFamily="18" charset="0"/>
              </a:rPr>
              <a:t>4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= -1</a:t>
            </a:r>
          </a:p>
          <a:p>
            <a:pPr marL="87313" indent="-87313">
              <a:lnSpc>
                <a:spcPct val="150000"/>
              </a:lnSpc>
              <a:spcBef>
                <a:spcPts val="300"/>
              </a:spcBef>
            </a:pPr>
            <a:r>
              <a:rPr lang="en-US" sz="2400" b="1">
                <a:latin typeface="Times New Roman" pitchFamily="18" charset="0"/>
              </a:rPr>
              <a:t>Vậy phương trình đã cho có bốn nghiệm là:</a:t>
            </a:r>
          </a:p>
          <a:p>
            <a:pPr marL="87313" indent="-87313">
              <a:lnSpc>
                <a:spcPct val="150000"/>
              </a:lnSpc>
              <a:spcBef>
                <a:spcPts val="300"/>
              </a:spcBef>
            </a:pPr>
            <a:r>
              <a:rPr lang="en-US" sz="2400" b="1">
                <a:latin typeface="Times New Roman" pitchFamily="18" charset="0"/>
              </a:rPr>
              <a:t> 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x</a:t>
            </a:r>
            <a:r>
              <a:rPr lang="en-US" sz="2400" b="1" baseline="-25000">
                <a:solidFill>
                  <a:srgbClr val="0000FF"/>
                </a:solidFill>
                <a:latin typeface="Times New Roman" pitchFamily="18" charset="0"/>
              </a:rPr>
              <a:t>1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 = 2,  x</a:t>
            </a:r>
            <a:r>
              <a:rPr lang="en-US" sz="2400" b="1" baseline="-2500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 = -2,   x</a:t>
            </a:r>
            <a:r>
              <a:rPr lang="en-US" sz="2400" b="1" baseline="-25000">
                <a:solidFill>
                  <a:srgbClr val="0000FF"/>
                </a:solidFill>
                <a:latin typeface="Times New Roman" pitchFamily="18" charset="0"/>
              </a:rPr>
              <a:t>3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 = 1,  x</a:t>
            </a:r>
            <a:r>
              <a:rPr lang="en-US" sz="2400" b="1" baseline="-25000">
                <a:solidFill>
                  <a:srgbClr val="0000FF"/>
                </a:solidFill>
                <a:latin typeface="Times New Roman" pitchFamily="18" charset="0"/>
              </a:rPr>
              <a:t>4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 = -1</a:t>
            </a: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5" name="Object 4"/>
          <p:cNvGraphicFramePr>
            <a:graphicFrameLocks noChangeAspect="1"/>
          </p:cNvGraphicFramePr>
          <p:nvPr/>
        </p:nvGraphicFramePr>
        <p:xfrm>
          <a:off x="1681162" y="609600"/>
          <a:ext cx="4262437" cy="111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6" name="Equation" r:id="rId3" imgW="1866600" imgH="419040" progId="Equation.DSMT4">
                  <p:embed/>
                </p:oleObj>
              </mc:Choice>
              <mc:Fallback>
                <p:oleObj name="Equation" r:id="rId3" imgW="1866600" imgH="419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1162" y="609600"/>
                        <a:ext cx="4262437" cy="1116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600200" y="1676400"/>
          <a:ext cx="359568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7" name="Equation" r:id="rId5" imgW="1497950" imgH="253890" progId="Equation.DSMT4">
                  <p:embed/>
                </p:oleObj>
              </mc:Choice>
              <mc:Fallback>
                <p:oleObj name="Equation" r:id="rId5" imgW="1497950" imgH="25389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676400"/>
                        <a:ext cx="3595688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616075" y="2422525"/>
          <a:ext cx="2922588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8" name="Equation" r:id="rId7" imgW="1218671" imgH="203112" progId="Equation.DSMT4">
                  <p:embed/>
                </p:oleObj>
              </mc:Choice>
              <mc:Fallback>
                <p:oleObj name="Equation" r:id="rId7" imgW="1218671" imgH="203112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075" y="2422525"/>
                        <a:ext cx="2922588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674813" y="3048000"/>
          <a:ext cx="2803525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9" name="Equation" r:id="rId9" imgW="1167893" imgH="203112" progId="Equation.DSMT4">
                  <p:embed/>
                </p:oleObj>
              </mc:Choice>
              <mc:Fallback>
                <p:oleObj name="Equation" r:id="rId9" imgW="1167893" imgH="203112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4813" y="3048000"/>
                        <a:ext cx="2803525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692275" y="3641725"/>
          <a:ext cx="5546725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0" name="Equation" r:id="rId11" imgW="2311400" imgH="279400" progId="Equation.DSMT4">
                  <p:embed/>
                </p:oleObj>
              </mc:Choice>
              <mc:Fallback>
                <p:oleObj name="Equation" r:id="rId11" imgW="2311400" imgH="2794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3641725"/>
                        <a:ext cx="5546725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56"/>
          <p:cNvSpPr txBox="1">
            <a:spLocks noChangeArrowheads="1"/>
          </p:cNvSpPr>
          <p:nvPr/>
        </p:nvSpPr>
        <p:spPr bwMode="auto">
          <a:xfrm>
            <a:off x="914400" y="4278313"/>
            <a:ext cx="7391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Vậy phương trình có hai nghiệm phân biệt :</a:t>
            </a:r>
            <a:r>
              <a:rPr lang="en-US" sz="2400">
                <a:solidFill>
                  <a:srgbClr val="0000FF"/>
                </a:solidFill>
              </a:rPr>
              <a:t> </a:t>
            </a:r>
            <a:endParaRPr lang="en-US" sz="2400" b="1">
              <a:solidFill>
                <a:srgbClr val="0000FF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1508125" y="5013325"/>
          <a:ext cx="4246563" cy="103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1" name="Equation" r:id="rId13" imgW="1765300" imgH="431800" progId="Equation.DSMT4">
                  <p:embed/>
                </p:oleObj>
              </mc:Choice>
              <mc:Fallback>
                <p:oleObj name="Equation" r:id="rId13" imgW="1765300" imgH="4318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8125" y="5013325"/>
                        <a:ext cx="4246563" cy="1036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-1841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4343400" y="2209800"/>
            <a:ext cx="457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vi-VN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92075" y="990600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169863">
              <a:spcBef>
                <a:spcPct val="200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rgbClr val="000066"/>
                </a:solidFill>
                <a:latin typeface="Times New Roman" pitchFamily="18" charset="0"/>
              </a:rPr>
              <a:t>Trình</a:t>
            </a:r>
            <a:r>
              <a:rPr lang="en-US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66"/>
                </a:solidFill>
                <a:latin typeface="Times New Roman" pitchFamily="18" charset="0"/>
              </a:rPr>
              <a:t>bày</a:t>
            </a:r>
            <a:r>
              <a:rPr lang="en-US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66"/>
                </a:solidFill>
                <a:latin typeface="Times New Roman" pitchFamily="18" charset="0"/>
              </a:rPr>
              <a:t>quy</a:t>
            </a:r>
            <a:r>
              <a:rPr lang="en-US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66"/>
                </a:solidFill>
                <a:latin typeface="Times New Roman" pitchFamily="18" charset="0"/>
              </a:rPr>
              <a:t>trình</a:t>
            </a:r>
            <a:r>
              <a:rPr lang="en-US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66"/>
                </a:solidFill>
                <a:latin typeface="Times New Roman" pitchFamily="18" charset="0"/>
              </a:rPr>
              <a:t>giải</a:t>
            </a:r>
            <a:r>
              <a:rPr lang="en-US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66"/>
                </a:solidFill>
                <a:latin typeface="Times New Roman" pitchFamily="18" charset="0"/>
              </a:rPr>
              <a:t>phương</a:t>
            </a:r>
            <a:r>
              <a:rPr lang="en-US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66"/>
                </a:solidFill>
                <a:latin typeface="Times New Roman" pitchFamily="18" charset="0"/>
              </a:rPr>
              <a:t>trình</a:t>
            </a:r>
            <a:r>
              <a:rPr lang="en-US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66"/>
                </a:solidFill>
                <a:latin typeface="Times New Roman" pitchFamily="18" charset="0"/>
              </a:rPr>
              <a:t>bậc</a:t>
            </a:r>
            <a:r>
              <a:rPr lang="en-US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66"/>
                </a:solidFill>
                <a:latin typeface="Times New Roman" pitchFamily="18" charset="0"/>
              </a:rPr>
              <a:t>hai</a:t>
            </a:r>
            <a:r>
              <a:rPr lang="en-US" sz="2800" b="1" dirty="0">
                <a:solidFill>
                  <a:srgbClr val="000066"/>
                </a:solidFill>
                <a:latin typeface="Times New Roman" pitchFamily="18" charset="0"/>
              </a:rPr>
              <a:t>?</a:t>
            </a:r>
          </a:p>
          <a:p>
            <a:pPr indent="169863">
              <a:spcBef>
                <a:spcPct val="20000"/>
              </a:spcBef>
            </a:pPr>
            <a:endParaRPr lang="en-US" sz="2800" b="1" dirty="0">
              <a:solidFill>
                <a:srgbClr val="000066"/>
              </a:solidFill>
              <a:latin typeface="Times New Roman" pitchFamily="18" charset="0"/>
            </a:endParaRPr>
          </a:p>
        </p:txBody>
      </p:sp>
      <p:pic>
        <p:nvPicPr>
          <p:cNvPr id="8" name="Picture 4" descr="Co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500187"/>
            <a:ext cx="2503488" cy="14192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44475" y="2749550"/>
            <a:ext cx="2743200" cy="4619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Bậc hai tổng quát                               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791200" y="2749550"/>
            <a:ext cx="2743200" cy="4619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Bậc hai khuyết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44475" y="4038600"/>
            <a:ext cx="1371600" cy="8302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Nhẩm nghiệm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209800" y="4222750"/>
            <a:ext cx="2743200" cy="4619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Công thức nghiệm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057400" y="5334000"/>
            <a:ext cx="1524000" cy="12001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Công thức nghiệm thu gọn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771900" y="5334000"/>
            <a:ext cx="1600200" cy="12001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Công thức nghiệm tổng quát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791200" y="3808413"/>
            <a:ext cx="2743200" cy="4603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Phương trình tích</a:t>
            </a:r>
          </a:p>
        </p:txBody>
      </p:sp>
      <p:cxnSp>
        <p:nvCxnSpPr>
          <p:cNvPr id="6" name="Straight Arrow Connector 5"/>
          <p:cNvCxnSpPr>
            <a:endCxn id="2" idx="0"/>
          </p:cNvCxnSpPr>
          <p:nvPr/>
        </p:nvCxnSpPr>
        <p:spPr>
          <a:xfrm flipH="1">
            <a:off x="1616075" y="2209800"/>
            <a:ext cx="1584325" cy="539750"/>
          </a:xfrm>
          <a:prstGeom prst="straightConnector1">
            <a:avLst/>
          </a:prstGeom>
          <a:ln>
            <a:solidFill>
              <a:srgbClr val="00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10" idx="0"/>
          </p:cNvCxnSpPr>
          <p:nvPr/>
        </p:nvCxnSpPr>
        <p:spPr>
          <a:xfrm>
            <a:off x="5372100" y="2209800"/>
            <a:ext cx="1790700" cy="539750"/>
          </a:xfrm>
          <a:prstGeom prst="straightConnector1">
            <a:avLst/>
          </a:prstGeom>
          <a:ln>
            <a:solidFill>
              <a:srgbClr val="00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2" idx="2"/>
            <a:endCxn id="11" idx="0"/>
          </p:cNvCxnSpPr>
          <p:nvPr/>
        </p:nvCxnSpPr>
        <p:spPr>
          <a:xfrm flipH="1">
            <a:off x="930275" y="3211513"/>
            <a:ext cx="685800" cy="827087"/>
          </a:xfrm>
          <a:prstGeom prst="straightConnector1">
            <a:avLst/>
          </a:prstGeom>
          <a:ln>
            <a:solidFill>
              <a:srgbClr val="00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2" idx="2"/>
            <a:endCxn id="12" idx="0"/>
          </p:cNvCxnSpPr>
          <p:nvPr/>
        </p:nvCxnSpPr>
        <p:spPr>
          <a:xfrm>
            <a:off x="1616075" y="3211513"/>
            <a:ext cx="1965325" cy="1011237"/>
          </a:xfrm>
          <a:prstGeom prst="straightConnector1">
            <a:avLst/>
          </a:prstGeom>
          <a:ln>
            <a:solidFill>
              <a:srgbClr val="00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0" idx="2"/>
            <a:endCxn id="15" idx="0"/>
          </p:cNvCxnSpPr>
          <p:nvPr/>
        </p:nvCxnSpPr>
        <p:spPr>
          <a:xfrm>
            <a:off x="7162800" y="3211513"/>
            <a:ext cx="0" cy="596900"/>
          </a:xfrm>
          <a:prstGeom prst="straightConnector1">
            <a:avLst/>
          </a:prstGeom>
          <a:ln>
            <a:solidFill>
              <a:srgbClr val="00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2" idx="2"/>
            <a:endCxn id="13" idx="0"/>
          </p:cNvCxnSpPr>
          <p:nvPr/>
        </p:nvCxnSpPr>
        <p:spPr>
          <a:xfrm flipH="1">
            <a:off x="2819400" y="4684713"/>
            <a:ext cx="762000" cy="649287"/>
          </a:xfrm>
          <a:prstGeom prst="straightConnector1">
            <a:avLst/>
          </a:prstGeom>
          <a:ln>
            <a:solidFill>
              <a:srgbClr val="00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2" idx="2"/>
            <a:endCxn id="14" idx="0"/>
          </p:cNvCxnSpPr>
          <p:nvPr/>
        </p:nvCxnSpPr>
        <p:spPr>
          <a:xfrm>
            <a:off x="3581400" y="4684713"/>
            <a:ext cx="990600" cy="649287"/>
          </a:xfrm>
          <a:prstGeom prst="straightConnector1">
            <a:avLst/>
          </a:prstGeom>
          <a:ln>
            <a:solidFill>
              <a:srgbClr val="00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2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5"/>
          <p:cNvSpPr txBox="1">
            <a:spLocks noChangeArrowheads="1"/>
          </p:cNvSpPr>
          <p:nvPr/>
        </p:nvSpPr>
        <p:spPr bwMode="auto">
          <a:xfrm>
            <a:off x="838200" y="228600"/>
            <a:ext cx="4648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c) ( 3x</a:t>
            </a:r>
            <a:r>
              <a:rPr lang="en-US" sz="2800" b="1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- 5x +1 )  ( x</a:t>
            </a:r>
            <a:r>
              <a:rPr lang="en-US" sz="2800" b="1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– 4 ) = 0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881062" y="838200"/>
            <a:ext cx="7043738" cy="523875"/>
            <a:chOff x="2400" y="1404"/>
            <a:chExt cx="4437" cy="330"/>
          </a:xfrm>
        </p:grpSpPr>
        <p:sp>
          <p:nvSpPr>
            <p:cNvPr id="25609" name="Text Box 30"/>
            <p:cNvSpPr txBox="1">
              <a:spLocks noChangeArrowheads="1"/>
            </p:cNvSpPr>
            <p:nvPr/>
          </p:nvSpPr>
          <p:spPr bwMode="auto">
            <a:xfrm>
              <a:off x="2688" y="1404"/>
              <a:ext cx="414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3x</a:t>
              </a:r>
              <a:r>
                <a:rPr lang="en-US" sz="2800" b="1" baseline="30000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b="1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 - 5x +1  = 0  </a:t>
              </a: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hoặc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2800" b="1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sz="2800" b="1" baseline="30000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b="1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  – 4 = 0</a:t>
              </a:r>
            </a:p>
          </p:txBody>
        </p:sp>
        <p:graphicFrame>
          <p:nvGraphicFramePr>
            <p:cNvPr id="25610" name="Object 9"/>
            <p:cNvGraphicFramePr>
              <a:graphicFrameLocks noChangeAspect="1"/>
            </p:cNvGraphicFramePr>
            <p:nvPr/>
          </p:nvGraphicFramePr>
          <p:xfrm>
            <a:off x="2400" y="1448"/>
            <a:ext cx="288" cy="2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30" name="Equation" r:id="rId3" imgW="215713" imgH="152268" progId="Equation.DSMT4">
                    <p:embed/>
                  </p:oleObj>
                </mc:Choice>
                <mc:Fallback>
                  <p:oleObj name="Equation" r:id="rId3" imgW="215713" imgH="152268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1448"/>
                          <a:ext cx="288" cy="20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3556" name="Text Box 56"/>
          <p:cNvSpPr txBox="1">
            <a:spLocks noChangeArrowheads="1"/>
          </p:cNvSpPr>
          <p:nvPr/>
        </p:nvSpPr>
        <p:spPr bwMode="auto">
          <a:xfrm>
            <a:off x="715963" y="4114800"/>
            <a:ext cx="58372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Vậy phương trình có bốn nghiệm</a:t>
            </a:r>
            <a:r>
              <a:rPr lang="en-US" sz="2400">
                <a:solidFill>
                  <a:srgbClr val="0000FF"/>
                </a:solidFill>
              </a:rPr>
              <a:t> </a:t>
            </a:r>
            <a:r>
              <a:rPr lang="en-US" sz="2400" b="1">
                <a:solidFill>
                  <a:srgbClr val="0000FF"/>
                </a:solidFill>
              </a:rPr>
              <a:t>:</a:t>
            </a:r>
          </a:p>
        </p:txBody>
      </p:sp>
      <p:graphicFrame>
        <p:nvGraphicFramePr>
          <p:cNvPr id="23557" name="Object 3"/>
          <p:cNvGraphicFramePr>
            <a:graphicFrameLocks noChangeAspect="1"/>
          </p:cNvGraphicFramePr>
          <p:nvPr/>
        </p:nvGraphicFramePr>
        <p:xfrm>
          <a:off x="715963" y="1430338"/>
          <a:ext cx="4579937" cy="2227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1" name="Equation" r:id="rId5" imgW="1904760" imgH="927000" progId="Equation.DSMT4">
                  <p:embed/>
                </p:oleObj>
              </mc:Choice>
              <mc:Fallback>
                <p:oleObj name="Equation" r:id="rId5" imgW="1904760" imgH="9270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963" y="1430338"/>
                        <a:ext cx="4579937" cy="2227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11"/>
          <p:cNvGraphicFramePr>
            <a:graphicFrameLocks noChangeAspect="1"/>
          </p:cNvGraphicFramePr>
          <p:nvPr/>
        </p:nvGraphicFramePr>
        <p:xfrm>
          <a:off x="6438900" y="1766888"/>
          <a:ext cx="1893888" cy="176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2" name="Equation" r:id="rId7" imgW="787320" imgH="736560" progId="Equation.DSMT4">
                  <p:embed/>
                </p:oleObj>
              </mc:Choice>
              <mc:Fallback>
                <p:oleObj name="Equation" r:id="rId7" imgW="787320" imgH="73656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8900" y="1766888"/>
                        <a:ext cx="1893888" cy="176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9" name="Object 12"/>
          <p:cNvGraphicFramePr>
            <a:graphicFrameLocks noChangeAspect="1"/>
          </p:cNvGraphicFramePr>
          <p:nvPr/>
        </p:nvGraphicFramePr>
        <p:xfrm>
          <a:off x="687388" y="4876800"/>
          <a:ext cx="6475412" cy="103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3" name="Equation" r:id="rId9" imgW="2692080" imgH="431640" progId="Equation.DSMT4">
                  <p:embed/>
                </p:oleObj>
              </mc:Choice>
              <mc:Fallback>
                <p:oleObj name="Equation" r:id="rId9" imgW="2692080" imgH="43164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388" y="4876800"/>
                        <a:ext cx="6475412" cy="1036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1066800"/>
          </a:xfrm>
          <a:solidFill>
            <a:srgbClr val="FFFF00"/>
          </a:solidFill>
        </p:spPr>
        <p:txBody>
          <a:bodyPr/>
          <a:lstStyle/>
          <a:p>
            <a:pPr marL="320040" indent="-32004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en-US">
                <a:solidFill>
                  <a:srgbClr val="000099"/>
                </a:solidFill>
              </a:rPr>
              <a:t>HƯỚNG DẪN HỌC Ở NHÀ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457200" y="1524000"/>
            <a:ext cx="8229600" cy="2057400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vi-VN" b="1">
                <a:solidFill>
                  <a:srgbClr val="0000FF"/>
                </a:solidFill>
              </a:rPr>
              <a:t>- Nắm chắc các cách giải các dạng phương trình có thể quy về phương trình bậc hai</a:t>
            </a:r>
            <a:r>
              <a:rPr lang="en-US" b="1">
                <a:solidFill>
                  <a:srgbClr val="0000FF"/>
                </a:solidFill>
              </a:rPr>
              <a:t> đã học</a:t>
            </a:r>
            <a:r>
              <a:rPr lang="vi-VN" b="1">
                <a:solidFill>
                  <a:srgbClr val="0000FF"/>
                </a:solidFill>
              </a:rPr>
              <a:t>.</a:t>
            </a:r>
            <a:endParaRPr lang="en-US" b="1">
              <a:solidFill>
                <a:srgbClr val="0000FF"/>
              </a:solidFill>
            </a:endParaRPr>
          </a:p>
          <a:p>
            <a:pPr marL="46037" indent="0" eaLnBrk="1" hangingPunct="1">
              <a:lnSpc>
                <a:spcPct val="150000"/>
              </a:lnSpc>
              <a:buFont typeface="Georgia" pitchFamily="18" charset="0"/>
              <a:buNone/>
              <a:defRPr/>
            </a:pPr>
            <a:r>
              <a:rPr lang="en-US" b="1">
                <a:solidFill>
                  <a:srgbClr val="0000FF"/>
                </a:solidFill>
              </a:rPr>
              <a:t>- </a:t>
            </a:r>
            <a:r>
              <a:rPr lang="vi-VN" b="1">
                <a:solidFill>
                  <a:srgbClr val="0000FF"/>
                </a:solidFill>
              </a:rPr>
              <a:t>Làm bài tập </a:t>
            </a:r>
            <a:r>
              <a:rPr lang="en-US" b="1">
                <a:solidFill>
                  <a:srgbClr val="0000FF"/>
                </a:solidFill>
              </a:rPr>
              <a:t>còn lại trong SGK/56+57</a:t>
            </a:r>
          </a:p>
          <a:p>
            <a:pPr algn="just" eaLnBrk="1" hangingPunct="1">
              <a:buFontTx/>
              <a:buChar char="-"/>
              <a:defRPr/>
            </a:pPr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5"/>
          <p:cNvSpPr txBox="1">
            <a:spLocks noChangeArrowheads="1"/>
          </p:cNvSpPr>
          <p:nvPr/>
        </p:nvSpPr>
        <p:spPr bwMode="auto">
          <a:xfrm>
            <a:off x="228600" y="314980"/>
            <a:ext cx="4724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Giải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trình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16388" name="Object 4">
            <a:hlinkClick r:id="rId3" action="ppaction://hlinksldjump"/>
          </p:cNvPr>
          <p:cNvGraphicFramePr>
            <a:graphicFrameLocks noChangeAspect="1"/>
          </p:cNvGraphicFramePr>
          <p:nvPr/>
        </p:nvGraphicFramePr>
        <p:xfrm>
          <a:off x="5029200" y="76200"/>
          <a:ext cx="23622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0" name="Equation" r:id="rId4" imgW="1231366" imgH="431613" progId="Equation.DSMT4">
                  <p:embed/>
                </p:oleObj>
              </mc:Choice>
              <mc:Fallback>
                <p:oleObj name="Equation" r:id="rId4" imgW="1231366" imgH="431613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76200"/>
                        <a:ext cx="236220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76200" y="1457325"/>
            <a:ext cx="4191000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>
                <a:latin typeface="+mj-lt"/>
              </a:rPr>
              <a:t> - </a:t>
            </a:r>
            <a:r>
              <a:rPr lang="en-US" sz="2400">
                <a:latin typeface="+mj-lt"/>
              </a:rPr>
              <a:t>Điều kiện: </a:t>
            </a:r>
            <a:r>
              <a:rPr lang="en-US" sz="240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40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  <a:endParaRPr lang="en-US" sz="2800">
              <a:latin typeface="+mj-lt"/>
              <a:cs typeface="Times New Roman" pitchFamily="18" charset="0"/>
            </a:endParaRPr>
          </a:p>
        </p:txBody>
      </p:sp>
      <p:sp>
        <p:nvSpPr>
          <p:cNvPr id="13" name="Hộp_Văn_Bản 16"/>
          <p:cNvSpPr txBox="1"/>
          <p:nvPr/>
        </p:nvSpPr>
        <p:spPr>
          <a:xfrm>
            <a:off x="2392363" y="1457325"/>
            <a:ext cx="1550987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>
                <a:solidFill>
                  <a:srgbClr val="FF0000"/>
                </a:solidFill>
                <a:latin typeface="Times New Roman"/>
                <a:cs typeface="Times New Roman" pitchFamily="18" charset="0"/>
              </a:rPr>
              <a:t>x </a:t>
            </a:r>
            <a:r>
              <a:rPr lang="en-US" sz="2800">
                <a:solidFill>
                  <a:srgbClr val="FF0000"/>
                </a:solidFill>
                <a:cs typeface="Times New Roman" pitchFamily="18" charset="0"/>
              </a:rPr>
              <a:t>≠</a:t>
            </a:r>
            <a:r>
              <a:rPr lang="en-US" sz="2800" b="1">
                <a:solidFill>
                  <a:srgbClr val="FF0000"/>
                </a:solidFill>
                <a:latin typeface="Times New Roman"/>
                <a:cs typeface="Times New Roman" pitchFamily="18" charset="0"/>
              </a:rPr>
              <a:t> ± 3</a:t>
            </a:r>
            <a:endParaRPr lang="en-US" sz="2800" b="1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2841625" y="933450"/>
            <a:ext cx="1327150" cy="523875"/>
          </a:xfrm>
          <a:prstGeom prst="rect">
            <a:avLst/>
          </a:prstGeom>
          <a:solidFill>
            <a:srgbClr val="8AEAEA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Giải:</a:t>
            </a:r>
          </a:p>
        </p:txBody>
      </p:sp>
      <p:graphicFrame>
        <p:nvGraphicFramePr>
          <p:cNvPr id="23556" name="Object 4">
            <a:hlinkClick r:id="rId3" action="ppaction://hlinksldjump"/>
          </p:cNvPr>
          <p:cNvGraphicFramePr>
            <a:graphicFrameLocks noChangeAspect="1"/>
          </p:cNvGraphicFramePr>
          <p:nvPr/>
        </p:nvGraphicFramePr>
        <p:xfrm>
          <a:off x="381000" y="2057400"/>
          <a:ext cx="23622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1" name="Equation" r:id="rId6" imgW="1231366" imgH="431613" progId="Equation.DSMT4">
                  <p:embed/>
                </p:oleObj>
              </mc:Choice>
              <mc:Fallback>
                <p:oleObj name="Equation" r:id="rId6" imgW="1231366" imgH="431613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057400"/>
                        <a:ext cx="236220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7" name="Object 4">
            <a:hlinkClick r:id="rId3" action="ppaction://hlinksldjump"/>
          </p:cNvPr>
          <p:cNvGraphicFramePr>
            <a:graphicFrameLocks noChangeAspect="1"/>
          </p:cNvGraphicFramePr>
          <p:nvPr/>
        </p:nvGraphicFramePr>
        <p:xfrm>
          <a:off x="1295400" y="5105400"/>
          <a:ext cx="1901825" cy="4513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2" name="Equation" r:id="rId8" imgW="1307880" imgH="241200" progId="Equation.DSMT4">
                  <p:embed/>
                </p:oleObj>
              </mc:Choice>
              <mc:Fallback>
                <p:oleObj name="Equation" r:id="rId8" imgW="1307880" imgH="2412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5105400"/>
                        <a:ext cx="1901825" cy="45138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4">
            <a:hlinkClick r:id="rId3" action="ppaction://hlinksldjump"/>
          </p:cNvPr>
          <p:cNvGraphicFramePr>
            <a:graphicFrameLocks noChangeAspect="1"/>
          </p:cNvGraphicFramePr>
          <p:nvPr/>
        </p:nvGraphicFramePr>
        <p:xfrm>
          <a:off x="3276600" y="4114800"/>
          <a:ext cx="3455987" cy="4616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3" name="Equation" r:id="rId10" imgW="1815840" imgH="241200" progId="Equation.DSMT4">
                  <p:embed/>
                </p:oleObj>
              </mc:Choice>
              <mc:Fallback>
                <p:oleObj name="Equation" r:id="rId10" imgW="1815840" imgH="2412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114800"/>
                        <a:ext cx="3455987" cy="4616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9" name="Object 4">
            <a:hlinkClick r:id="rId3" action="ppaction://hlinksldjump"/>
          </p:cNvPr>
          <p:cNvGraphicFramePr>
            <a:graphicFrameLocks noChangeAspect="1"/>
          </p:cNvGraphicFramePr>
          <p:nvPr/>
        </p:nvGraphicFramePr>
        <p:xfrm>
          <a:off x="228600" y="4114800"/>
          <a:ext cx="2971800" cy="4779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4" name="Equation" r:id="rId12" imgW="1549080" imgH="241200" progId="Equation.DSMT4">
                  <p:embed/>
                </p:oleObj>
              </mc:Choice>
              <mc:Fallback>
                <p:oleObj name="Equation" r:id="rId12" imgW="1549080" imgH="2412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4114800"/>
                        <a:ext cx="2971800" cy="4779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0" name="Object 4">
            <a:hlinkClick r:id="rId3" action="ppaction://hlinksldjump"/>
          </p:cNvPr>
          <p:cNvGraphicFramePr>
            <a:graphicFrameLocks noChangeAspect="1"/>
          </p:cNvGraphicFramePr>
          <p:nvPr/>
        </p:nvGraphicFramePr>
        <p:xfrm>
          <a:off x="304800" y="3124201"/>
          <a:ext cx="44958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5" name="Equation" r:id="rId14" imgW="2412720" imgH="533160" progId="Equation.DSMT4">
                  <p:embed/>
                </p:oleObj>
              </mc:Choice>
              <mc:Fallback>
                <p:oleObj name="Equation" r:id="rId14" imgW="2412720" imgH="53316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124201"/>
                        <a:ext cx="449580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1" name="Object 4">
            <a:hlinkClick r:id="rId3" action="ppaction://hlinksldjump"/>
          </p:cNvPr>
          <p:cNvGraphicFramePr>
            <a:graphicFrameLocks noChangeAspect="1"/>
          </p:cNvGraphicFramePr>
          <p:nvPr/>
        </p:nvGraphicFramePr>
        <p:xfrm>
          <a:off x="3048000" y="2057400"/>
          <a:ext cx="3200400" cy="1039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6" name="Equation" r:id="rId16" imgW="1815840" imgH="533160" progId="Equation.DSMT4">
                  <p:embed/>
                </p:oleObj>
              </mc:Choice>
              <mc:Fallback>
                <p:oleObj name="Equation" r:id="rId16" imgW="1815840" imgH="53316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057400"/>
                        <a:ext cx="3200400" cy="1039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68" descr="FSTV116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8469312" y="6100763"/>
            <a:ext cx="663575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990600" y="1524000"/>
            <a:ext cx="5562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/>
            <a:r>
              <a:rPr lang="vi-VN" sz="2800" b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x</a:t>
            </a:r>
            <a:r>
              <a:rPr lang="vi-VN" sz="2800" b="1" baseline="3000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vi-VN" sz="2800" b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+ 3x</a:t>
            </a:r>
            <a:r>
              <a:rPr lang="vi-VN" sz="2800" b="1" baseline="3000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vi-VN" sz="2800" b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+ 2x = 0</a:t>
            </a:r>
            <a:endParaRPr lang="en-US" sz="2800" b="1">
              <a:solidFill>
                <a:srgbClr val="0000FF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1508" name="Rectangle 3"/>
          <p:cNvSpPr>
            <a:spLocks noChangeArrowheads="1"/>
          </p:cNvSpPr>
          <p:nvPr/>
        </p:nvSpPr>
        <p:spPr bwMode="auto">
          <a:xfrm>
            <a:off x="0" y="457200"/>
            <a:ext cx="8458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539750" algn="just" eaLnBrk="0" hangingPunct="0"/>
            <a:r>
              <a:rPr lang="fr-FR" sz="2800" b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Bài</a:t>
            </a:r>
            <a:r>
              <a:rPr lang="fr-FR" sz="28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sz="2800" b="1" dirty="0" err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tập</a:t>
            </a:r>
            <a:r>
              <a:rPr lang="fr-FR" sz="28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4. </a:t>
            </a:r>
            <a:r>
              <a:rPr lang="fr-FR" sz="2800" b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Giải</a:t>
            </a:r>
            <a:r>
              <a:rPr lang="fr-FR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sz="2800" b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phương</a:t>
            </a:r>
            <a:r>
              <a:rPr lang="fr-FR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sz="2800" b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trình</a:t>
            </a:r>
            <a:r>
              <a:rPr lang="fr-FR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x</a:t>
            </a:r>
            <a:r>
              <a:rPr lang="fr-FR" sz="2800" b="1" baseline="300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fr-FR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+ 3x</a:t>
            </a:r>
            <a:r>
              <a:rPr lang="fr-FR" sz="2800" b="1" baseline="300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fr-FR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+ 2x = 0</a:t>
            </a:r>
          </a:p>
        </p:txBody>
      </p:sp>
      <p:sp>
        <p:nvSpPr>
          <p:cNvPr id="11" name="Hình Chữ nhật 10"/>
          <p:cNvSpPr>
            <a:spLocks noChangeArrowheads="1"/>
          </p:cNvSpPr>
          <p:nvPr/>
        </p:nvSpPr>
        <p:spPr bwMode="auto">
          <a:xfrm>
            <a:off x="3429000" y="990600"/>
            <a:ext cx="9223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Giải </a:t>
            </a:r>
            <a:endParaRPr lang="en-US" sz="280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5" name="Rectangle 21"/>
          <p:cNvSpPr>
            <a:spLocks noChangeArrowheads="1"/>
          </p:cNvSpPr>
          <p:nvPr/>
        </p:nvSpPr>
        <p:spPr bwMode="auto">
          <a:xfrm>
            <a:off x="457200" y="2057400"/>
            <a:ext cx="6858000" cy="54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3500"/>
              </a:lnSpc>
              <a:spcBef>
                <a:spcPct val="20000"/>
              </a:spcBef>
            </a:pPr>
            <a:r>
              <a:rPr lang="en-US" sz="2400">
                <a:latin typeface=".VnTime" pitchFamily="34" charset="0"/>
              </a:rPr>
              <a:t> </a:t>
            </a:r>
            <a:r>
              <a:rPr lang="en-US" sz="2400" b="1">
                <a:solidFill>
                  <a:srgbClr val="0000FF"/>
                </a:solidFill>
                <a:latin typeface=".VnTime" pitchFamily="34" charset="0"/>
                <a:sym typeface="Symbol" pitchFamily="18" charset="2"/>
              </a:rPr>
              <a:t> </a:t>
            </a:r>
            <a:r>
              <a:rPr lang="en-US" sz="2400" b="1">
                <a:solidFill>
                  <a:srgbClr val="0000FF"/>
                </a:solidFill>
                <a:latin typeface=".VnTime" pitchFamily="34" charset="0"/>
              </a:rPr>
              <a:t>x.( x</a:t>
            </a:r>
            <a:r>
              <a:rPr lang="en-US" sz="2400" b="1" baseline="3000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2400" b="1">
                <a:solidFill>
                  <a:srgbClr val="0000FF"/>
                </a:solidFill>
                <a:latin typeface=".VnTime" pitchFamily="34" charset="0"/>
              </a:rPr>
              <a:t> + 3x + 2) = 0 </a:t>
            </a:r>
            <a:r>
              <a:rPr lang="en-US" sz="2400" b="1">
                <a:solidFill>
                  <a:srgbClr val="0000FF"/>
                </a:solidFill>
                <a:latin typeface=".VnTime" pitchFamily="34" charset="0"/>
                <a:sym typeface="Symbol" pitchFamily="18" charset="2"/>
              </a:rPr>
              <a:t> x = 0 hoÆc  </a:t>
            </a:r>
            <a:r>
              <a:rPr lang="en-US" sz="2400" b="1">
                <a:solidFill>
                  <a:srgbClr val="0000FF"/>
                </a:solidFill>
                <a:latin typeface=".VnTime" pitchFamily="34" charset="0"/>
              </a:rPr>
              <a:t>x</a:t>
            </a:r>
            <a:r>
              <a:rPr lang="en-US" sz="2400" b="1" baseline="3000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2400" b="1">
                <a:solidFill>
                  <a:srgbClr val="0000FF"/>
                </a:solidFill>
                <a:latin typeface=".VnTime" pitchFamily="34" charset="0"/>
              </a:rPr>
              <a:t> + 3x + 2 = 0 </a:t>
            </a:r>
          </a:p>
        </p:txBody>
      </p:sp>
      <p:sp>
        <p:nvSpPr>
          <p:cNvPr id="16" name="Rectangle 22"/>
          <p:cNvSpPr>
            <a:spLocks noChangeArrowheads="1"/>
          </p:cNvSpPr>
          <p:nvPr/>
        </p:nvSpPr>
        <p:spPr bwMode="auto">
          <a:xfrm>
            <a:off x="457200" y="2667000"/>
            <a:ext cx="8077200" cy="54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3500"/>
              </a:lnSpc>
              <a:spcBef>
                <a:spcPct val="20000"/>
              </a:spcBef>
            </a:pPr>
            <a:r>
              <a:rPr lang="en-US" sz="2400" b="1">
                <a:solidFill>
                  <a:srgbClr val="0000FF"/>
                </a:solidFill>
                <a:latin typeface=".VnTime" pitchFamily="34" charset="0"/>
              </a:rPr>
              <a:t>Gi¶i pt</a:t>
            </a: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:</a:t>
            </a:r>
            <a:r>
              <a:rPr lang="en-US" sz="2400" b="1">
                <a:solidFill>
                  <a:srgbClr val="0000FF"/>
                </a:solidFill>
                <a:latin typeface=".VnTime" pitchFamily="34" charset="0"/>
              </a:rPr>
              <a:t>   x</a:t>
            </a:r>
            <a:r>
              <a:rPr lang="en-US" sz="2400" b="1" baseline="3000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2400" b="1">
                <a:solidFill>
                  <a:srgbClr val="0000FF"/>
                </a:solidFill>
                <a:latin typeface=".VnTime" pitchFamily="34" charset="0"/>
              </a:rPr>
              <a:t> + 3x + 2 = 0  . V× a - b + c = 1 - 3 + 2 = 0 </a:t>
            </a:r>
          </a:p>
        </p:txBody>
      </p:sp>
      <p:sp>
        <p:nvSpPr>
          <p:cNvPr id="17" name="Rectangle 23"/>
          <p:cNvSpPr>
            <a:spLocks noChangeArrowheads="1"/>
          </p:cNvSpPr>
          <p:nvPr/>
        </p:nvSpPr>
        <p:spPr bwMode="auto">
          <a:xfrm>
            <a:off x="304800" y="3300413"/>
            <a:ext cx="807720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3500"/>
              </a:lnSpc>
              <a:spcBef>
                <a:spcPct val="20000"/>
              </a:spcBef>
            </a:pPr>
            <a:r>
              <a:rPr lang="en-US" sz="2400" b="1">
                <a:solidFill>
                  <a:srgbClr val="0000FF"/>
                </a:solidFill>
                <a:latin typeface=".VnTime" pitchFamily="34" charset="0"/>
              </a:rPr>
              <a:t>Nªn pt:  x</a:t>
            </a:r>
            <a:r>
              <a:rPr lang="en-US" sz="2400" b="1" baseline="3000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2400" b="1">
                <a:solidFill>
                  <a:srgbClr val="0000FF"/>
                </a:solidFill>
                <a:latin typeface=".VnTime" pitchFamily="34" charset="0"/>
              </a:rPr>
              <a:t> + 3x + 2 = 0 cã nghiÖm lµ x</a:t>
            </a:r>
            <a:r>
              <a:rPr lang="en-US" sz="2400" b="1" baseline="-25000">
                <a:solidFill>
                  <a:srgbClr val="0000FF"/>
                </a:solidFill>
                <a:latin typeface=".VnTime" pitchFamily="34" charset="0"/>
              </a:rPr>
              <a:t>1</a:t>
            </a:r>
            <a:r>
              <a:rPr lang="en-US" sz="2400" b="1">
                <a:solidFill>
                  <a:srgbClr val="0000FF"/>
                </a:solidFill>
                <a:latin typeface=".VnTime" pitchFamily="34" charset="0"/>
              </a:rPr>
              <a:t>= -1 vµ x</a:t>
            </a:r>
            <a:r>
              <a:rPr lang="en-US" sz="2400" b="1" baseline="-2500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2400" b="1">
                <a:solidFill>
                  <a:srgbClr val="0000FF"/>
                </a:solidFill>
                <a:latin typeface=".VnTime" pitchFamily="34" charset="0"/>
              </a:rPr>
              <a:t> = -2  </a:t>
            </a:r>
          </a:p>
        </p:txBody>
      </p:sp>
      <p:sp>
        <p:nvSpPr>
          <p:cNvPr id="18" name="Rectangle 24"/>
          <p:cNvSpPr>
            <a:spLocks noChangeArrowheads="1"/>
          </p:cNvSpPr>
          <p:nvPr/>
        </p:nvSpPr>
        <p:spPr bwMode="auto">
          <a:xfrm>
            <a:off x="381000" y="3975100"/>
            <a:ext cx="8524875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3500"/>
              </a:lnSpc>
              <a:spcBef>
                <a:spcPct val="20000"/>
              </a:spcBef>
            </a:pPr>
            <a:r>
              <a:rPr lang="en-US" sz="2800" b="1">
                <a:solidFill>
                  <a:srgbClr val="0000FF"/>
                </a:solidFill>
                <a:latin typeface=".VnTime" pitchFamily="34" charset="0"/>
              </a:rPr>
              <a:t>VËy pt: x</a:t>
            </a:r>
            <a:r>
              <a:rPr lang="en-US" sz="2800" b="1" baseline="30000">
                <a:solidFill>
                  <a:srgbClr val="0000FF"/>
                </a:solidFill>
                <a:latin typeface=".VnTime" pitchFamily="34" charset="0"/>
              </a:rPr>
              <a:t>3</a:t>
            </a:r>
            <a:r>
              <a:rPr lang="en-US" sz="2800" b="1">
                <a:solidFill>
                  <a:srgbClr val="0000FF"/>
                </a:solidFill>
                <a:latin typeface=".VnTime" pitchFamily="34" charset="0"/>
              </a:rPr>
              <a:t> + 3x</a:t>
            </a:r>
            <a:r>
              <a:rPr lang="en-US" sz="2800" b="1" baseline="3000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2800" b="1">
                <a:solidFill>
                  <a:srgbClr val="0000FF"/>
                </a:solidFill>
                <a:latin typeface=".VnTime" pitchFamily="34" charset="0"/>
              </a:rPr>
              <a:t> + 2x = 0 cã ba nghiÖm lµ </a:t>
            </a:r>
          </a:p>
          <a:p>
            <a:pPr>
              <a:lnSpc>
                <a:spcPts val="3500"/>
              </a:lnSpc>
              <a:spcBef>
                <a:spcPct val="20000"/>
              </a:spcBef>
            </a:pPr>
            <a:r>
              <a:rPr lang="en-US" sz="2800" b="1">
                <a:solidFill>
                  <a:srgbClr val="0000FF"/>
                </a:solidFill>
                <a:latin typeface=".VnTime" pitchFamily="34" charset="0"/>
              </a:rPr>
              <a:t>           x</a:t>
            </a:r>
            <a:r>
              <a:rPr lang="en-US" sz="2800" b="1" baseline="-25000">
                <a:solidFill>
                  <a:srgbClr val="0000FF"/>
                </a:solidFill>
                <a:latin typeface=".VnTime" pitchFamily="34" charset="0"/>
              </a:rPr>
              <a:t>1</a:t>
            </a:r>
            <a:r>
              <a:rPr lang="en-US" sz="2800" b="1">
                <a:solidFill>
                  <a:srgbClr val="0000FF"/>
                </a:solidFill>
                <a:latin typeface=".VnTime" pitchFamily="34" charset="0"/>
              </a:rPr>
              <a:t>= -1,  x</a:t>
            </a:r>
            <a:r>
              <a:rPr lang="en-US" sz="2800" b="1" baseline="-2500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2800" b="1">
                <a:solidFill>
                  <a:srgbClr val="0000FF"/>
                </a:solidFill>
                <a:latin typeface=".VnTime" pitchFamily="34" charset="0"/>
              </a:rPr>
              <a:t> = -2 vµ x</a:t>
            </a:r>
            <a:r>
              <a:rPr lang="en-US" sz="2800" b="1" baseline="-25000">
                <a:solidFill>
                  <a:srgbClr val="0000FF"/>
                </a:solidFill>
                <a:latin typeface=".VnTime" pitchFamily="34" charset="0"/>
              </a:rPr>
              <a:t>3</a:t>
            </a:r>
            <a:r>
              <a:rPr lang="en-US" sz="2800" b="1">
                <a:solidFill>
                  <a:srgbClr val="0000FF"/>
                </a:solidFill>
                <a:latin typeface=".VnTime" pitchFamily="34" charset="0"/>
              </a:rPr>
              <a:t> = 0 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/>
      <p:bldP spid="11" grpId="0"/>
      <p:bldP spid="15" grpId="0"/>
      <p:bldP spid="16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1"/>
          <p:cNvSpPr>
            <a:spLocks noChangeArrowheads="1"/>
          </p:cNvSpPr>
          <p:nvPr/>
        </p:nvSpPr>
        <p:spPr bwMode="auto">
          <a:xfrm>
            <a:off x="212725" y="1676400"/>
            <a:ext cx="81375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173038">
              <a:spcBef>
                <a:spcPct val="2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Phương trình trùng phương là phương trình có dạng                </a:t>
            </a:r>
            <a:r>
              <a:rPr lang="vi-VN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ax</a:t>
            </a:r>
            <a:r>
              <a:rPr lang="vi-VN" sz="2800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vi-VN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bx</a:t>
            </a:r>
            <a:r>
              <a:rPr lang="vi-VN" sz="2800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c = 0 (a </a:t>
            </a:r>
            <a:r>
              <a:rPr lang="vi-VN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</a:t>
            </a:r>
            <a:r>
              <a:rPr lang="vi-VN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0)</a:t>
            </a:r>
            <a:endParaRPr lang="en-US" sz="28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5" name="Rectangle 19"/>
          <p:cNvSpPr>
            <a:spLocks noChangeArrowheads="1"/>
          </p:cNvSpPr>
          <p:nvPr/>
        </p:nvSpPr>
        <p:spPr bwMode="auto">
          <a:xfrm>
            <a:off x="76200" y="12192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169863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                                       </a:t>
            </a:r>
          </a:p>
          <a:p>
            <a:pPr indent="169863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          </a:t>
            </a:r>
          </a:p>
          <a:p>
            <a:pPr indent="169863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                            </a:t>
            </a:r>
          </a:p>
          <a:p>
            <a:pPr indent="169863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indent="169863">
              <a:spcBef>
                <a:spcPct val="20000"/>
              </a:spcBef>
            </a:pPr>
            <a:endParaRPr lang="en-US" sz="2800" b="1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17"/>
          <p:cNvSpPr>
            <a:spLocks noChangeArrowheads="1"/>
          </p:cNvSpPr>
          <p:nvPr/>
        </p:nvSpPr>
        <p:spPr bwMode="auto">
          <a:xfrm>
            <a:off x="120650" y="990600"/>
            <a:ext cx="6127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1. Phương trình trùng phương</a:t>
            </a: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571500" y="2814638"/>
            <a:ext cx="81534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7200" algn="just" eaLnBrk="0" hangingPunct="0"/>
            <a:r>
              <a:rPr lang="nl-NL" sz="28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Trong các phương trình sau phương trình nào là phương trình trùng phương?</a:t>
            </a:r>
          </a:p>
          <a:p>
            <a:pPr indent="457200" algn="just" eaLnBrk="0" hangingPunct="0"/>
            <a:r>
              <a:rPr lang="nl-NL" sz="28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nl-NL" sz="2800" b="1" dirty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a) 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</a:t>
            </a:r>
            <a:r>
              <a:rPr lang="vi-VN" sz="2800" b="1" baseline="300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</a:t>
            </a:r>
            <a:r>
              <a:rPr lang="vi-VN" sz="2800" b="1" baseline="300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0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</a:p>
          <a:p>
            <a:pPr indent="457200" algn="just" eaLnBrk="0" hangingPunct="0"/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b) 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</a:t>
            </a:r>
            <a:r>
              <a:rPr lang="vi-VN" sz="2800" b="1" baseline="300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+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</a:t>
            </a:r>
            <a:r>
              <a:rPr lang="vi-VN" sz="2800" b="1" baseline="300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+ 2x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0</a:t>
            </a:r>
            <a:r>
              <a:rPr lang="en-US" sz="28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</a:p>
        </p:txBody>
      </p:sp>
      <p:sp>
        <p:nvSpPr>
          <p:cNvPr id="10" name="Hình Chữ nhật 39"/>
          <p:cNvSpPr>
            <a:spLocks noChangeArrowheads="1"/>
          </p:cNvSpPr>
          <p:nvPr/>
        </p:nvSpPr>
        <p:spPr bwMode="auto">
          <a:xfrm>
            <a:off x="1128713" y="4581525"/>
            <a:ext cx="3444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c) 5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vi-VN" sz="2800" b="1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x</a:t>
            </a:r>
            <a:r>
              <a:rPr lang="en-US" sz="2800" b="1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vi-VN" sz="2800" b="1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0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Hình Chữ nhật 40"/>
          <p:cNvSpPr>
            <a:spLocks noChangeArrowheads="1"/>
          </p:cNvSpPr>
          <p:nvPr/>
        </p:nvSpPr>
        <p:spPr bwMode="auto">
          <a:xfrm>
            <a:off x="1128713" y="5105400"/>
            <a:ext cx="38766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vi-VN" sz="2800" b="1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x</a:t>
            </a:r>
            <a:r>
              <a:rPr lang="en-US" sz="2800" b="1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- 3x</a:t>
            </a:r>
            <a:r>
              <a:rPr lang="vi-VN" sz="2800" b="1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 - 1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0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Hình Chữ nhật 43"/>
          <p:cNvSpPr>
            <a:spLocks noChangeArrowheads="1"/>
          </p:cNvSpPr>
          <p:nvPr/>
        </p:nvSpPr>
        <p:spPr bwMode="auto">
          <a:xfrm>
            <a:off x="1144588" y="5629275"/>
            <a:ext cx="2760662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e) 0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vi-VN" sz="2800" b="1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- x</a:t>
            </a:r>
            <a:r>
              <a:rPr lang="vi-VN" sz="2800" b="1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+ 1 = 0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1" name="TextBox 4"/>
          <p:cNvSpPr txBox="1">
            <a:spLocks noChangeArrowheads="1"/>
          </p:cNvSpPr>
          <p:nvPr/>
        </p:nvSpPr>
        <p:spPr bwMode="auto">
          <a:xfrm>
            <a:off x="98425" y="46038"/>
            <a:ext cx="909955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 61.PHƯƠNG TRÌNH QUY VỀ PHƯƠNG TRÌNH BẬC HAI</a:t>
            </a:r>
          </a:p>
        </p:txBody>
      </p:sp>
      <p:graphicFrame>
        <p:nvGraphicFramePr>
          <p:cNvPr id="8202" name="Object 6"/>
          <p:cNvGraphicFramePr>
            <a:graphicFrameLocks noChangeAspect="1"/>
          </p:cNvGraphicFramePr>
          <p:nvPr/>
        </p:nvGraphicFramePr>
        <p:xfrm>
          <a:off x="4514850" y="22193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3" imgW="114102" imgH="177492" progId="Equation.DSMT4">
                  <p:embed/>
                </p:oleObj>
              </mc:Choice>
              <mc:Fallback>
                <p:oleObj name="Equation" r:id="rId3" imgW="114102" imgH="177492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2219325"/>
                        <a:ext cx="1143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38" dur="2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 build="allAtOnce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1"/>
          <p:cNvSpPr>
            <a:spLocks noChangeArrowheads="1"/>
          </p:cNvSpPr>
          <p:nvPr/>
        </p:nvSpPr>
        <p:spPr bwMode="auto">
          <a:xfrm>
            <a:off x="128588" y="1295400"/>
            <a:ext cx="81375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173038">
              <a:spcBef>
                <a:spcPct val="2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Phương trình trùng phương là phương trình có dạng                </a:t>
            </a:r>
            <a:r>
              <a:rPr lang="vi-VN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ax</a:t>
            </a:r>
            <a:r>
              <a:rPr lang="vi-VN" sz="2800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vi-VN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bx</a:t>
            </a:r>
            <a:r>
              <a:rPr lang="vi-VN" sz="2800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c = 0 (a </a:t>
            </a:r>
            <a:r>
              <a:rPr lang="vi-VN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</a:t>
            </a:r>
            <a:r>
              <a:rPr lang="vi-VN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0)</a:t>
            </a:r>
            <a:endParaRPr lang="en-US" sz="28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Rectangle 19"/>
          <p:cNvSpPr>
            <a:spLocks noChangeArrowheads="1"/>
          </p:cNvSpPr>
          <p:nvPr/>
        </p:nvSpPr>
        <p:spPr bwMode="auto">
          <a:xfrm>
            <a:off x="76200" y="12192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169863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                                       </a:t>
            </a:r>
          </a:p>
          <a:p>
            <a:pPr indent="169863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          </a:t>
            </a:r>
          </a:p>
          <a:p>
            <a:pPr indent="169863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                            </a:t>
            </a:r>
          </a:p>
          <a:p>
            <a:pPr indent="169863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indent="169863">
              <a:spcBef>
                <a:spcPct val="20000"/>
              </a:spcBef>
            </a:pPr>
            <a:endParaRPr lang="en-US" sz="2800" b="1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17"/>
          <p:cNvSpPr>
            <a:spLocks noChangeArrowheads="1"/>
          </p:cNvSpPr>
          <p:nvPr/>
        </p:nvSpPr>
        <p:spPr bwMode="auto">
          <a:xfrm>
            <a:off x="98425" y="685800"/>
            <a:ext cx="6127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trùng</a:t>
            </a:r>
            <a:r>
              <a:rPr lang="en-US" sz="28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endParaRPr lang="en-US" sz="2800" b="1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1" name="TextBox 4"/>
          <p:cNvSpPr txBox="1">
            <a:spLocks noChangeArrowheads="1"/>
          </p:cNvSpPr>
          <p:nvPr/>
        </p:nvSpPr>
        <p:spPr bwMode="auto">
          <a:xfrm>
            <a:off x="98425" y="46038"/>
            <a:ext cx="909955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 TRÌNH QUY VỀ PHƯƠNG TRÌNH BẬC HAI</a:t>
            </a:r>
          </a:p>
        </p:txBody>
      </p:sp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4514850" y="22193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3" imgW="114102" imgH="177492" progId="Equation.DSMT4">
                  <p:embed/>
                </p:oleObj>
              </mc:Choice>
              <mc:Fallback>
                <p:oleObj name="Equation" r:id="rId3" imgW="114102" imgH="177492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2219325"/>
                        <a:ext cx="1143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3" name="TextBox 12"/>
          <p:cNvSpPr txBox="1">
            <a:spLocks noChangeArrowheads="1"/>
          </p:cNvSpPr>
          <p:nvPr/>
        </p:nvSpPr>
        <p:spPr bwMode="auto">
          <a:xfrm>
            <a:off x="228600" y="2362200"/>
            <a:ext cx="8610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song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ẩn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phụ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228600" y="3810000"/>
            <a:ext cx="8305800" cy="147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169863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ct val="20000"/>
              </a:spcBef>
              <a:defRPr/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x</a:t>
            </a:r>
            <a:r>
              <a:rPr lang="en-US" sz="2800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t (t ≥ 0) ,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ax</a:t>
            </a:r>
            <a:r>
              <a:rPr lang="vi-VN" sz="2800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bx</a:t>
            </a:r>
            <a:r>
              <a:rPr lang="vi-VN" sz="2800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c = 0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en-US" sz="2800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bt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c = 0</a:t>
            </a:r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7"/>
          <p:cNvSpPr>
            <a:spLocks noChangeArrowheads="1"/>
          </p:cNvSpPr>
          <p:nvPr/>
        </p:nvSpPr>
        <p:spPr bwMode="auto">
          <a:xfrm>
            <a:off x="0" y="45720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vi-VN" sz="2800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vi-VN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vi-VN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vi-VN" sz="2800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36</a:t>
            </a:r>
            <a:r>
              <a:rPr lang="vi-VN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0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(1)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ChangeArrowheads="1"/>
          </p:cNvSpPr>
          <p:nvPr/>
        </p:nvSpPr>
        <p:spPr bwMode="auto">
          <a:xfrm>
            <a:off x="457200" y="530225"/>
            <a:ext cx="6783388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trùng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6871" name="Rectangle 7"/>
          <p:cNvSpPr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762000" y="1393359"/>
            <a:ext cx="5116513" cy="523220"/>
          </a:xfrm>
          <a:prstGeom prst="rect">
            <a:avLst/>
          </a:prstGeom>
          <a:blipFill rotWithShape="1">
            <a:blip r:embed="rId2"/>
            <a:stretch>
              <a:fillRect l="-2384" t="-11765" b="-32941"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36872" name="Rectangle 8"/>
          <p:cNvSpPr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762000" y="1668156"/>
            <a:ext cx="8153400" cy="1077218"/>
          </a:xfrm>
          <a:prstGeom prst="rect">
            <a:avLst/>
          </a:prstGeom>
          <a:blipFill rotWithShape="1">
            <a:blip r:embed="rId3"/>
            <a:stretch>
              <a:fillRect l="-1495" b="-15909"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12293" name="Rectangle 9"/>
          <p:cNvSpPr>
            <a:spLocks noChangeArrowheads="1"/>
          </p:cNvSpPr>
          <p:nvPr/>
        </p:nvSpPr>
        <p:spPr bwMode="auto">
          <a:xfrm>
            <a:off x="762000" y="2651125"/>
            <a:ext cx="78486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>
              <a:tabLst>
                <a:tab pos="457200" algn="r"/>
                <a:tab pos="2743200" algn="ctr"/>
                <a:tab pos="5486400" algn="r"/>
              </a:tabLst>
            </a:pPr>
            <a:endParaRPr lang="en-US" sz="800" dirty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tabLst>
                <a:tab pos="457200" algn="r"/>
                <a:tab pos="2743200" algn="ctr"/>
                <a:tab pos="5486400" algn="r"/>
              </a:tabLst>
            </a:pPr>
            <a:r>
              <a:rPr lang="de-DE" sz="28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de-DE" sz="2800" baseline="-30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de-DE" sz="2800" dirty="0">
                <a:latin typeface="Times New Roman" pitchFamily="18" charset="0"/>
                <a:cs typeface="Times New Roman" pitchFamily="18" charset="0"/>
              </a:rPr>
              <a:t>: Thay x</a:t>
            </a:r>
            <a:r>
              <a:rPr lang="de-DE" sz="28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e-DE" sz="2800" dirty="0">
                <a:latin typeface="Times New Roman" pitchFamily="18" charset="0"/>
                <a:cs typeface="Times New Roman" pitchFamily="18" charset="0"/>
              </a:rPr>
              <a:t>= t, tìm nghiệm x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tabLst>
                <a:tab pos="457200" algn="r"/>
                <a:tab pos="2743200" algn="ctr"/>
                <a:tab pos="5486400" algn="r"/>
              </a:tabLst>
            </a:pPr>
            <a:r>
              <a:rPr lang="de-DE" sz="28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de-DE" sz="2800" baseline="-30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de-DE" sz="2800" dirty="0">
                <a:latin typeface="Times New Roman" pitchFamily="18" charset="0"/>
                <a:cs typeface="Times New Roman" pitchFamily="18" charset="0"/>
              </a:rPr>
              <a:t>: Kết luận nghiệm cho phương trình đã cho.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ình Chữ nhật 28"/>
          <p:cNvSpPr>
            <a:spLocks noChangeArrowheads="1"/>
          </p:cNvSpPr>
          <p:nvPr/>
        </p:nvSpPr>
        <p:spPr bwMode="auto">
          <a:xfrm>
            <a:off x="76200" y="0"/>
            <a:ext cx="8190063" cy="480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trùng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1219200" y="4572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a) 4x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+ x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– 5 = 0 </a:t>
            </a:r>
          </a:p>
        </p:txBody>
      </p:sp>
      <p:sp>
        <p:nvSpPr>
          <p:cNvPr id="6" name="Hình Chữ nhật 22"/>
          <p:cNvSpPr>
            <a:spLocks noChangeArrowheads="1"/>
          </p:cNvSpPr>
          <p:nvPr/>
        </p:nvSpPr>
        <p:spPr bwMode="auto">
          <a:xfrm>
            <a:off x="1219200" y="1066800"/>
            <a:ext cx="32464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b) 3x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+ 4x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+ 1 = 0. </a:t>
            </a:r>
          </a:p>
        </p:txBody>
      </p:sp>
      <p:sp>
        <p:nvSpPr>
          <p:cNvPr id="7" name="Hình Chữ nhật 38"/>
          <p:cNvSpPr>
            <a:spLocks noChangeArrowheads="1"/>
          </p:cNvSpPr>
          <p:nvPr/>
        </p:nvSpPr>
        <p:spPr bwMode="auto">
          <a:xfrm>
            <a:off x="1210238" y="1752600"/>
            <a:ext cx="228620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c)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vi-VN" sz="2800" b="1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vi-VN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vi-VN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vi-VN" sz="2800" b="1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= 0</a:t>
            </a:r>
            <a:endParaRPr lang="en-US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Hình Chữ nhật 41"/>
          <p:cNvSpPr>
            <a:spLocks noChangeArrowheads="1"/>
          </p:cNvSpPr>
          <p:nvPr/>
        </p:nvSpPr>
        <p:spPr bwMode="auto">
          <a:xfrm>
            <a:off x="1219200" y="2438400"/>
            <a:ext cx="190789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d)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0,5</a:t>
            </a:r>
            <a:r>
              <a:rPr lang="vi-VN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vi-VN" sz="2800" b="1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vi-VN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0</a:t>
            </a:r>
            <a:endParaRPr lang="en-US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Hình Chữ nhật 42"/>
          <p:cNvSpPr>
            <a:spLocks noChangeArrowheads="1"/>
          </p:cNvSpPr>
          <p:nvPr/>
        </p:nvSpPr>
        <p:spPr bwMode="auto">
          <a:xfrm>
            <a:off x="1219200" y="3048000"/>
            <a:ext cx="189667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e) x</a:t>
            </a:r>
            <a:r>
              <a:rPr lang="en-US" sz="2800" b="1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- 9 = 0</a:t>
            </a:r>
            <a:endParaRPr lang="en-US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Hình Chữ nhật 38"/>
          <p:cNvSpPr>
            <a:spLocks noChangeArrowheads="1"/>
          </p:cNvSpPr>
          <p:nvPr/>
        </p:nvSpPr>
        <p:spPr bwMode="auto">
          <a:xfrm>
            <a:off x="533400" y="543580"/>
            <a:ext cx="23711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c)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vi-VN" sz="2800" b="1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vi-VN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vi-VN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vi-VN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vi-VN" sz="2800" b="1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= 0</a:t>
            </a:r>
            <a:endParaRPr lang="en-US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2" name="Hình Chữ nhật 41"/>
          <p:cNvSpPr>
            <a:spLocks noChangeArrowheads="1"/>
          </p:cNvSpPr>
          <p:nvPr/>
        </p:nvSpPr>
        <p:spPr bwMode="auto">
          <a:xfrm>
            <a:off x="609600" y="2743200"/>
            <a:ext cx="190789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d)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0,5</a:t>
            </a:r>
            <a:r>
              <a:rPr lang="vi-VN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vi-VN" sz="2800" b="1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vi-VN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= 0</a:t>
            </a:r>
            <a:endParaRPr lang="en-US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3" name="Hình Chữ nhật 42"/>
          <p:cNvSpPr>
            <a:spLocks noChangeArrowheads="1"/>
          </p:cNvSpPr>
          <p:nvPr/>
        </p:nvSpPr>
        <p:spPr bwMode="auto">
          <a:xfrm>
            <a:off x="685800" y="3962400"/>
            <a:ext cx="189667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e) x</a:t>
            </a:r>
            <a:r>
              <a:rPr lang="en-US" sz="2800" b="1" baseline="30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- 9 = 0</a:t>
            </a:r>
            <a:endParaRPr lang="en-US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8" name="Rectangle 17"/>
          <p:cNvSpPr>
            <a:spLocks noChangeArrowheads="1"/>
          </p:cNvSpPr>
          <p:nvPr/>
        </p:nvSpPr>
        <p:spPr bwMode="auto">
          <a:xfrm>
            <a:off x="381000" y="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1:  </a:t>
            </a:r>
            <a:r>
              <a:rPr lang="en-US" sz="2800" b="1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pt </a:t>
            </a:r>
            <a:r>
              <a:rPr lang="en-US" sz="2800" b="1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304800" y="990600"/>
          <a:ext cx="8339138" cy="1147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quation" r:id="rId3" imgW="3314520" imgH="482400" progId="Equation.DSMT4">
                  <p:embed/>
                </p:oleObj>
              </mc:Choice>
              <mc:Fallback>
                <p:oleObj name="Equation" r:id="rId3" imgW="3314520" imgH="4824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990600"/>
                        <a:ext cx="8339138" cy="1147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85800" y="2209800"/>
            <a:ext cx="457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pt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762000" y="3352800"/>
            <a:ext cx="449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pt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x = 0</a:t>
            </a:r>
          </a:p>
        </p:txBody>
      </p:sp>
      <p:graphicFrame>
        <p:nvGraphicFramePr>
          <p:cNvPr id="12299" name="Object 11"/>
          <p:cNvGraphicFramePr>
            <a:graphicFrameLocks noChangeAspect="1"/>
          </p:cNvGraphicFramePr>
          <p:nvPr/>
        </p:nvGraphicFramePr>
        <p:xfrm>
          <a:off x="2590800" y="2743200"/>
          <a:ext cx="2667000" cy="4689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Equation" r:id="rId5" imgW="1155700" imgH="203200" progId="Equation.DSMT4">
                  <p:embed/>
                </p:oleObj>
              </mc:Choice>
              <mc:Fallback>
                <p:oleObj name="Equation" r:id="rId5" imgW="1155700" imgH="2032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743200"/>
                        <a:ext cx="2667000" cy="46892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0" name="Object 12"/>
          <p:cNvGraphicFramePr>
            <a:graphicFrameLocks noChangeAspect="1"/>
          </p:cNvGraphicFramePr>
          <p:nvPr/>
        </p:nvGraphicFramePr>
        <p:xfrm>
          <a:off x="685800" y="4419600"/>
          <a:ext cx="2960688" cy="156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Equation" r:id="rId7" imgW="1358900" imgH="736600" progId="Equation.DSMT4">
                  <p:embed/>
                </p:oleObj>
              </mc:Choice>
              <mc:Fallback>
                <p:oleObj name="Equation" r:id="rId7" imgW="1358900" imgH="7366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419600"/>
                        <a:ext cx="2960688" cy="1563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62000" y="5939135"/>
            <a:ext cx="541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23" name="Object 13"/>
          <p:cNvGraphicFramePr>
            <a:graphicFrameLocks noChangeAspect="1"/>
          </p:cNvGraphicFramePr>
          <p:nvPr/>
        </p:nvGraphicFramePr>
        <p:xfrm>
          <a:off x="5497512" y="5867400"/>
          <a:ext cx="181768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Equation" r:id="rId9" imgW="685502" imgH="304668" progId="Equation.DSMT4">
                  <p:embed/>
                </p:oleObj>
              </mc:Choice>
              <mc:Fallback>
                <p:oleObj name="Equation" r:id="rId9" imgW="685502" imgH="304668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7512" y="5867400"/>
                        <a:ext cx="1817688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3657600" y="4953000"/>
            <a:ext cx="1905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graphicFrame>
        <p:nvGraphicFramePr>
          <p:cNvPr id="2" name="Object 13"/>
          <p:cNvGraphicFramePr>
            <a:graphicFrameLocks noChangeAspect="1"/>
          </p:cNvGraphicFramePr>
          <p:nvPr/>
        </p:nvGraphicFramePr>
        <p:xfrm>
          <a:off x="3505200" y="2209800"/>
          <a:ext cx="34671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" name="Equation" r:id="rId11" imgW="1307880" imgH="228600" progId="Equation.DSMT4">
                  <p:embed/>
                </p:oleObj>
              </mc:Choice>
              <mc:Fallback>
                <p:oleObj name="Equation" r:id="rId11" imgW="1307880" imgH="2286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2209800"/>
                        <a:ext cx="34671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  <p:bldP spid="12292" grpId="0"/>
      <p:bldP spid="12293" grpId="0"/>
      <p:bldP spid="12" grpId="0"/>
      <p:bldP spid="19" grpId="0"/>
      <p:bldP spid="22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914400" y="3810000"/>
            <a:ext cx="7924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i="1" dirty="0" err="1">
                <a:solidFill>
                  <a:srgbClr val="0000FF"/>
                </a:solidFill>
                <a:latin typeface="VNI-Times" pitchFamily="2" charset="0"/>
                <a:sym typeface="Symbol" pitchFamily="18" charset="2"/>
              </a:rPr>
              <a:t>Vaäy</a:t>
            </a:r>
            <a:r>
              <a:rPr lang="en-US" sz="2800" b="1" i="1" dirty="0">
                <a:solidFill>
                  <a:srgbClr val="0000FF"/>
                </a:solidFill>
                <a:latin typeface="VNI-Times" pitchFamily="2" charset="0"/>
                <a:sym typeface="Symbol" pitchFamily="18" charset="2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VNI-Times" pitchFamily="2" charset="0"/>
                <a:sym typeface="Symbol" pitchFamily="18" charset="2"/>
              </a:rPr>
              <a:t>phöông</a:t>
            </a:r>
            <a:r>
              <a:rPr lang="en-US" sz="2800" b="1" i="1" dirty="0">
                <a:solidFill>
                  <a:srgbClr val="0000FF"/>
                </a:solidFill>
                <a:latin typeface="VNI-Times" pitchFamily="2" charset="0"/>
                <a:sym typeface="Symbol" pitchFamily="18" charset="2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VNI-Times" pitchFamily="2" charset="0"/>
                <a:sym typeface="Symbol" pitchFamily="18" charset="2"/>
              </a:rPr>
              <a:t>trình</a:t>
            </a:r>
            <a:r>
              <a:rPr lang="en-US" sz="2800" b="1" i="1" dirty="0">
                <a:solidFill>
                  <a:srgbClr val="0000FF"/>
                </a:solidFill>
                <a:latin typeface="VNI-Times" pitchFamily="2" charset="0"/>
                <a:sym typeface="Symbol" pitchFamily="18" charset="2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VNI-Times" pitchFamily="2" charset="0"/>
                <a:sym typeface="Symbol" pitchFamily="18" charset="2"/>
              </a:rPr>
              <a:t>truøng</a:t>
            </a:r>
            <a:r>
              <a:rPr lang="en-US" sz="2800" b="1" i="1" dirty="0">
                <a:solidFill>
                  <a:srgbClr val="0000FF"/>
                </a:solidFill>
                <a:latin typeface="VNI-Times" pitchFamily="2" charset="0"/>
                <a:sym typeface="Symbol" pitchFamily="18" charset="2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VNI-Times" pitchFamily="2" charset="0"/>
                <a:sym typeface="Symbol" pitchFamily="18" charset="2"/>
              </a:rPr>
              <a:t>phöông</a:t>
            </a:r>
            <a:r>
              <a:rPr lang="en-US" sz="2800" b="1" i="1" dirty="0">
                <a:solidFill>
                  <a:srgbClr val="0000FF"/>
                </a:solidFill>
                <a:latin typeface="VNI-Times" pitchFamily="2" charset="0"/>
                <a:sym typeface="Symbol" pitchFamily="18" charset="2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VNI-Times" pitchFamily="2" charset="0"/>
                <a:sym typeface="Symbol" pitchFamily="18" charset="2"/>
              </a:rPr>
              <a:t>coù</a:t>
            </a:r>
            <a:r>
              <a:rPr lang="en-US" sz="2800" b="1" i="1" dirty="0">
                <a:solidFill>
                  <a:srgbClr val="0000FF"/>
                </a:solidFill>
                <a:latin typeface="VNI-Times" pitchFamily="2" charset="0"/>
                <a:sym typeface="Symbol" pitchFamily="18" charset="2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VNI-Times" pitchFamily="2" charset="0"/>
                <a:sym typeface="Symbol" pitchFamily="18" charset="2"/>
              </a:rPr>
              <a:t>theå</a:t>
            </a:r>
            <a:r>
              <a:rPr lang="en-US" sz="2800" b="1" i="1" dirty="0">
                <a:solidFill>
                  <a:srgbClr val="0000FF"/>
                </a:solidFill>
                <a:latin typeface="VNI-Times" pitchFamily="2" charset="0"/>
                <a:sym typeface="Symbol" pitchFamily="18" charset="2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VNI-Times" pitchFamily="2" charset="0"/>
                <a:sym typeface="Symbol" pitchFamily="18" charset="2"/>
              </a:rPr>
              <a:t>coù</a:t>
            </a:r>
            <a:r>
              <a:rPr lang="en-US" sz="2800" b="1" i="1" dirty="0">
                <a:solidFill>
                  <a:srgbClr val="0000FF"/>
                </a:solidFill>
                <a:latin typeface="VNI-Times" pitchFamily="2" charset="0"/>
                <a:sym typeface="Symbol" pitchFamily="18" charset="2"/>
              </a:rPr>
              <a:t> 1 </a:t>
            </a:r>
            <a:r>
              <a:rPr lang="en-US" sz="2800" b="1" i="1" dirty="0" err="1">
                <a:solidFill>
                  <a:srgbClr val="0000FF"/>
                </a:solidFill>
                <a:latin typeface="VNI-Times" pitchFamily="2" charset="0"/>
                <a:sym typeface="Symbol" pitchFamily="18" charset="2"/>
              </a:rPr>
              <a:t>nghieäm</a:t>
            </a:r>
            <a:r>
              <a:rPr lang="en-US" sz="2800" b="1" i="1" dirty="0">
                <a:solidFill>
                  <a:srgbClr val="0000FF"/>
                </a:solidFill>
                <a:latin typeface="VNI-Times" pitchFamily="2" charset="0"/>
                <a:sym typeface="Symbol" pitchFamily="18" charset="2"/>
              </a:rPr>
              <a:t>,</a:t>
            </a:r>
          </a:p>
          <a:p>
            <a:r>
              <a:rPr lang="en-US" sz="2800" b="1" i="1" dirty="0">
                <a:solidFill>
                  <a:srgbClr val="0000FF"/>
                </a:solidFill>
                <a:latin typeface="VNI-Times" pitchFamily="2" charset="0"/>
                <a:sym typeface="Symbol" pitchFamily="18" charset="2"/>
              </a:rPr>
              <a:t> 2 </a:t>
            </a:r>
            <a:r>
              <a:rPr lang="en-US" sz="2800" b="1" i="1" dirty="0" err="1">
                <a:solidFill>
                  <a:srgbClr val="0000FF"/>
                </a:solidFill>
                <a:latin typeface="VNI-Times" pitchFamily="2" charset="0"/>
                <a:sym typeface="Symbol" pitchFamily="18" charset="2"/>
              </a:rPr>
              <a:t>nghieäm</a:t>
            </a:r>
            <a:r>
              <a:rPr lang="en-US" sz="2800" b="1" i="1" dirty="0">
                <a:solidFill>
                  <a:srgbClr val="0000FF"/>
                </a:solidFill>
                <a:latin typeface="VNI-Times" pitchFamily="2" charset="0"/>
                <a:sym typeface="Symbol" pitchFamily="18" charset="2"/>
              </a:rPr>
              <a:t>, 3 </a:t>
            </a:r>
            <a:r>
              <a:rPr lang="en-US" sz="2800" b="1" i="1" dirty="0" err="1">
                <a:solidFill>
                  <a:srgbClr val="0000FF"/>
                </a:solidFill>
                <a:latin typeface="VNI-Times" pitchFamily="2" charset="0"/>
                <a:sym typeface="Symbol" pitchFamily="18" charset="2"/>
              </a:rPr>
              <a:t>nghieäm</a:t>
            </a:r>
            <a:r>
              <a:rPr lang="en-US" sz="2800" b="1" i="1" dirty="0">
                <a:solidFill>
                  <a:srgbClr val="0000FF"/>
                </a:solidFill>
                <a:latin typeface="VNI-Times" pitchFamily="2" charset="0"/>
                <a:sym typeface="Symbol" pitchFamily="18" charset="2"/>
              </a:rPr>
              <a:t>, 4 </a:t>
            </a:r>
            <a:r>
              <a:rPr lang="en-US" sz="2800" b="1" i="1" dirty="0" err="1">
                <a:solidFill>
                  <a:srgbClr val="0000FF"/>
                </a:solidFill>
                <a:latin typeface="VNI-Times" pitchFamily="2" charset="0"/>
                <a:sym typeface="Symbol" pitchFamily="18" charset="2"/>
              </a:rPr>
              <a:t>nghieäm</a:t>
            </a:r>
            <a:r>
              <a:rPr lang="en-US" sz="2800" b="1" i="1" dirty="0">
                <a:solidFill>
                  <a:srgbClr val="0000FF"/>
                </a:solidFill>
                <a:latin typeface="VNI-Times" pitchFamily="2" charset="0"/>
                <a:sym typeface="Symbol" pitchFamily="18" charset="2"/>
              </a:rPr>
              <a:t>, </a:t>
            </a:r>
            <a:r>
              <a:rPr lang="en-US" sz="2800" b="1" i="1" dirty="0" err="1">
                <a:solidFill>
                  <a:srgbClr val="0000FF"/>
                </a:solidFill>
                <a:latin typeface="VNI-Times" pitchFamily="2" charset="0"/>
                <a:sym typeface="Symbol" pitchFamily="18" charset="2"/>
              </a:rPr>
              <a:t>voâ</a:t>
            </a:r>
            <a:r>
              <a:rPr lang="en-US" sz="2800" b="1" i="1" dirty="0">
                <a:solidFill>
                  <a:srgbClr val="0000FF"/>
                </a:solidFill>
                <a:latin typeface="VNI-Times" pitchFamily="2" charset="0"/>
                <a:sym typeface="Symbol" pitchFamily="18" charset="2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VNI-Times" pitchFamily="2" charset="0"/>
                <a:sym typeface="Symbol" pitchFamily="18" charset="2"/>
              </a:rPr>
              <a:t>nghieäm</a:t>
            </a:r>
            <a:r>
              <a:rPr lang="en-US" sz="2800" dirty="0">
                <a:sym typeface="Symbol" pitchFamily="18" charset="2"/>
              </a:rPr>
              <a:t> </a:t>
            </a:r>
            <a:endParaRPr lang="en-US" sz="2800" b="1" i="1" dirty="0">
              <a:solidFill>
                <a:srgbClr val="FF0000"/>
              </a:solidFill>
              <a:latin typeface="VNI-Times" pitchFamily="2" charset="0"/>
              <a:sym typeface="Symbol" pitchFamily="18" charset="2"/>
            </a:endParaRPr>
          </a:p>
        </p:txBody>
      </p:sp>
      <p:sp>
        <p:nvSpPr>
          <p:cNvPr id="5" name="AutoShape 10"/>
          <p:cNvSpPr>
            <a:spLocks noChangeArrowheads="1"/>
          </p:cNvSpPr>
          <p:nvPr/>
        </p:nvSpPr>
        <p:spPr bwMode="auto">
          <a:xfrm>
            <a:off x="1379538" y="381000"/>
            <a:ext cx="6172200" cy="2362200"/>
          </a:xfrm>
          <a:prstGeom prst="cloudCallout">
            <a:avLst>
              <a:gd name="adj1" fmla="val -43343"/>
              <a:gd name="adj2" fmla="val 90931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800" b="1" i="1" dirty="0" err="1">
                <a:solidFill>
                  <a:srgbClr val="FF0000"/>
                </a:solidFill>
                <a:latin typeface="VNI-Times" pitchFamily="2" charset="0"/>
                <a:sym typeface="Symbol" pitchFamily="18" charset="2"/>
              </a:rPr>
              <a:t>Phöông</a:t>
            </a:r>
            <a:r>
              <a:rPr lang="en-US" sz="2800" b="1" i="1" dirty="0">
                <a:solidFill>
                  <a:srgbClr val="FF0000"/>
                </a:solidFill>
                <a:latin typeface="VNI-Times" pitchFamily="2" charset="0"/>
                <a:sym typeface="Symbol" pitchFamily="18" charset="2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VNI-Times" pitchFamily="2" charset="0"/>
                <a:sym typeface="Symbol" pitchFamily="18" charset="2"/>
              </a:rPr>
              <a:t>trình</a:t>
            </a:r>
            <a:r>
              <a:rPr lang="en-US" sz="2800" b="1" i="1" dirty="0">
                <a:solidFill>
                  <a:srgbClr val="FF0000"/>
                </a:solidFill>
                <a:latin typeface="VNI-Times" pitchFamily="2" charset="0"/>
                <a:sym typeface="Symbol" pitchFamily="18" charset="2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VNI-Times" pitchFamily="2" charset="0"/>
                <a:sym typeface="Symbol" pitchFamily="18" charset="2"/>
              </a:rPr>
              <a:t>truøng</a:t>
            </a:r>
            <a:r>
              <a:rPr lang="en-US" sz="2800" b="1" i="1" dirty="0">
                <a:solidFill>
                  <a:srgbClr val="FF0000"/>
                </a:solidFill>
                <a:latin typeface="VNI-Times" pitchFamily="2" charset="0"/>
                <a:sym typeface="Symbol" pitchFamily="18" charset="2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VNI-Times" pitchFamily="2" charset="0"/>
                <a:sym typeface="Symbol" pitchFamily="18" charset="2"/>
              </a:rPr>
              <a:t>phöông</a:t>
            </a:r>
            <a:r>
              <a:rPr lang="en-US" sz="2800" b="1" i="1" dirty="0">
                <a:solidFill>
                  <a:srgbClr val="FF0000"/>
                </a:solidFill>
                <a:latin typeface="VNI-Times" pitchFamily="2" charset="0"/>
                <a:sym typeface="Symbol" pitchFamily="18" charset="2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VNI-Times" pitchFamily="2" charset="0"/>
                <a:sym typeface="Symbol" pitchFamily="18" charset="2"/>
              </a:rPr>
              <a:t>coù</a:t>
            </a:r>
            <a:r>
              <a:rPr lang="en-US" sz="2800" b="1" i="1" dirty="0">
                <a:solidFill>
                  <a:srgbClr val="FF0000"/>
                </a:solidFill>
                <a:latin typeface="VNI-Times" pitchFamily="2" charset="0"/>
                <a:sym typeface="Symbol" pitchFamily="18" charset="2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VNI-Times" pitchFamily="2" charset="0"/>
                <a:sym typeface="Symbol" pitchFamily="18" charset="2"/>
              </a:rPr>
              <a:t>theå</a:t>
            </a:r>
            <a:r>
              <a:rPr lang="en-US" sz="2800" b="1" i="1" dirty="0">
                <a:solidFill>
                  <a:srgbClr val="FF0000"/>
                </a:solidFill>
                <a:latin typeface="VNI-Times" pitchFamily="2" charset="0"/>
                <a:sym typeface="Symbol" pitchFamily="18" charset="2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VNI-Times" pitchFamily="2" charset="0"/>
                <a:sym typeface="Symbol" pitchFamily="18" charset="2"/>
              </a:rPr>
              <a:t>coù</a:t>
            </a:r>
            <a:r>
              <a:rPr lang="en-US" sz="2800" b="1" i="1" dirty="0">
                <a:solidFill>
                  <a:srgbClr val="FF0000"/>
                </a:solidFill>
                <a:latin typeface="VNI-Times" pitchFamily="2" charset="0"/>
                <a:sym typeface="Symbol" pitchFamily="18" charset="2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VNI-Times" pitchFamily="2" charset="0"/>
                <a:sym typeface="Symbol" pitchFamily="18" charset="2"/>
              </a:rPr>
              <a:t>bao</a:t>
            </a:r>
            <a:r>
              <a:rPr lang="en-US" sz="2800" b="1" i="1" dirty="0">
                <a:solidFill>
                  <a:srgbClr val="FF0000"/>
                </a:solidFill>
                <a:latin typeface="VNI-Times" pitchFamily="2" charset="0"/>
                <a:sym typeface="Symbol" pitchFamily="18" charset="2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VNI-Times" pitchFamily="2" charset="0"/>
                <a:sym typeface="Symbol" pitchFamily="18" charset="2"/>
              </a:rPr>
              <a:t>nhieâu</a:t>
            </a:r>
            <a:r>
              <a:rPr lang="en-US" sz="2800" b="1" i="1" dirty="0">
                <a:solidFill>
                  <a:srgbClr val="FF0000"/>
                </a:solidFill>
                <a:latin typeface="VNI-Times" pitchFamily="2" charset="0"/>
                <a:sym typeface="Symbol" pitchFamily="18" charset="2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VNI-Times" pitchFamily="2" charset="0"/>
                <a:sym typeface="Symbol" pitchFamily="18" charset="2"/>
              </a:rPr>
              <a:t>nghieäm</a:t>
            </a:r>
            <a:r>
              <a:rPr lang="en-US" sz="2800" b="1" i="1" dirty="0">
                <a:solidFill>
                  <a:srgbClr val="FF0000"/>
                </a:solidFill>
                <a:latin typeface="VNI-Times" pitchFamily="2" charset="0"/>
                <a:sym typeface="Symbol" pitchFamily="18" charset="2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5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1329</Words>
  <Application>Microsoft Office PowerPoint</Application>
  <PresentationFormat>On-screen Show (4:3)</PresentationFormat>
  <Paragraphs>126</Paragraphs>
  <Slides>23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.VnTime</vt:lpstr>
      <vt:lpstr>Arial</vt:lpstr>
      <vt:lpstr>Calibri</vt:lpstr>
      <vt:lpstr>Georgia</vt:lpstr>
      <vt:lpstr>Times New Roman</vt:lpstr>
      <vt:lpstr>VNI-Times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HƯỚNG DẪN HỌC Ở NHÀ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Dang Thi Hau</cp:lastModifiedBy>
  <cp:revision>39</cp:revision>
  <dcterms:created xsi:type="dcterms:W3CDTF">2020-05-16T14:01:03Z</dcterms:created>
  <dcterms:modified xsi:type="dcterms:W3CDTF">2022-05-16T14:53:25Z</dcterms:modified>
</cp:coreProperties>
</file>