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44" r:id="rId2"/>
    <p:sldId id="302" r:id="rId3"/>
    <p:sldId id="346" r:id="rId4"/>
    <p:sldId id="347" r:id="rId5"/>
    <p:sldId id="345" r:id="rId6"/>
    <p:sldId id="348" r:id="rId7"/>
    <p:sldId id="349" r:id="rId8"/>
    <p:sldId id="350" r:id="rId9"/>
    <p:sldId id="351" r:id="rId10"/>
    <p:sldId id="352" r:id="rId11"/>
    <p:sldId id="353" r:id="rId12"/>
    <p:sldId id="371" r:id="rId13"/>
    <p:sldId id="372" r:id="rId14"/>
    <p:sldId id="373" r:id="rId15"/>
    <p:sldId id="375" r:id="rId16"/>
    <p:sldId id="376" r:id="rId17"/>
    <p:sldId id="354" r:id="rId18"/>
    <p:sldId id="355" r:id="rId19"/>
    <p:sldId id="356" r:id="rId20"/>
    <p:sldId id="357" r:id="rId21"/>
    <p:sldId id="359" r:id="rId22"/>
    <p:sldId id="360" r:id="rId23"/>
    <p:sldId id="361" r:id="rId24"/>
    <p:sldId id="362" r:id="rId25"/>
    <p:sldId id="363" r:id="rId26"/>
    <p:sldId id="29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5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D5E2AC-12D4-453E-96F1-386A635CA47A}" type="datetimeFigureOut">
              <a:rPr lang="en-US" smtClean="0"/>
              <a:pPr/>
              <a:t>10/29/2021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8AE0D0-63CB-47E8-A56F-F75C404105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t>18</a:t>
            </a:fld>
            <a:endParaRPr lang="en-US"/>
          </a:p>
        </p:txBody>
      </p:sp>
    </p:spTree>
    <p:extLst>
      <p:ext uri="{BB962C8B-B14F-4D97-AF65-F5344CB8AC3E}">
        <p14:creationId xmlns:p14="http://schemas.microsoft.com/office/powerpoint/2010/main" val="2593525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41A2B4-E882-447D-9077-C575F4902340}" type="datetimeFigureOut">
              <a:rPr lang="en-US" smtClean="0"/>
              <a:pPr/>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FC298-7534-430E-990A-D231A0E9C82F}"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1A2B4-E882-447D-9077-C575F4902340}" type="datetimeFigureOut">
              <a:rPr lang="en-US" smtClean="0"/>
              <a:pPr/>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FC298-7534-430E-990A-D231A0E9C82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41A2B4-E882-447D-9077-C575F4902340}" type="datetimeFigureOut">
              <a:rPr lang="en-US" smtClean="0"/>
              <a:pPr/>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FC298-7534-430E-990A-D231A0E9C82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41A2B4-E882-447D-9077-C575F4902340}" type="datetimeFigureOut">
              <a:rPr lang="en-US" smtClean="0"/>
              <a:pPr/>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FC298-7534-430E-990A-D231A0E9C82F}"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1A2B4-E882-447D-9077-C575F4902340}" type="datetimeFigureOut">
              <a:rPr lang="en-US" smtClean="0"/>
              <a:pPr/>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FC298-7534-430E-990A-D231A0E9C82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41A2B4-E882-447D-9077-C575F4902340}" type="datetimeFigureOut">
              <a:rPr lang="en-US" smtClean="0"/>
              <a:pPr/>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FC298-7534-430E-990A-D231A0E9C82F}"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41A2B4-E882-447D-9077-C575F4902340}" type="datetimeFigureOut">
              <a:rPr lang="en-US" smtClean="0"/>
              <a:pPr/>
              <a:t>10/29/2021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FC298-7534-430E-990A-D231A0E9C82F}"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41A2B4-E882-447D-9077-C575F4902340}" type="datetimeFigureOut">
              <a:rPr lang="en-US" smtClean="0"/>
              <a:pPr/>
              <a:t>10/29/2021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FC298-7534-430E-990A-D231A0E9C82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1A2B4-E882-447D-9077-C575F4902340}" type="datetimeFigureOut">
              <a:rPr lang="en-US" smtClean="0"/>
              <a:pPr/>
              <a:t>10/29/2021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FC298-7534-430E-990A-D231A0E9C82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1A2B4-E882-447D-9077-C575F4902340}" type="datetimeFigureOut">
              <a:rPr lang="en-US" smtClean="0"/>
              <a:pPr/>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FC298-7534-430E-990A-D231A0E9C82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1A2B4-E882-447D-9077-C575F4902340}" type="datetimeFigureOut">
              <a:rPr lang="en-US" smtClean="0"/>
              <a:pPr/>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FC298-7534-430E-990A-D231A0E9C82F}"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160000"/>
                <a:lumMod val="160000"/>
              </a:schemeClr>
            </a:gs>
            <a:gs pos="36000">
              <a:schemeClr val="bg2">
                <a:tint val="94000"/>
                <a:shade val="94000"/>
                <a:satMod val="160000"/>
                <a:lumMod val="130000"/>
              </a:schemeClr>
            </a:gs>
            <a:gs pos="100000">
              <a:schemeClr val="bg2">
                <a:tint val="97000"/>
                <a:shade val="94000"/>
                <a:satMod val="180000"/>
                <a:lumMod val="84000"/>
              </a:schemeClr>
            </a:gs>
          </a:gsLst>
          <a:path path="circle">
            <a:fillToRect l="24000" t="44000" r="24000" b="12000"/>
          </a:path>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C41A2B4-E882-447D-9077-C575F4902340}" type="datetimeFigureOut">
              <a:rPr lang="en-US" smtClean="0"/>
              <a:pPr/>
              <a:t>10/29/2021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D8FC298-7534-430E-990A-D231A0E9C8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0691" y="347023"/>
            <a:ext cx="6172200" cy="675328"/>
          </a:xfrm>
        </p:spPr>
        <p:txBody>
          <a:bodyPr>
            <a:normAutofit/>
          </a:bodyPr>
          <a:lstStyle/>
          <a:p>
            <a:pPr algn="ctr"/>
            <a:r>
              <a:rPr lang="en-US" altLang="x-none" sz="2625" dirty="0" smtClean="0">
                <a:latin typeface="Times New Roman" charset="0"/>
                <a:ea typeface="Times New Roman" charset="0"/>
                <a:cs typeface="Times New Roman" charset="0"/>
              </a:rPr>
              <a:t>THƠ HIỆN ĐẠI – KÌ 1</a:t>
            </a:r>
            <a:endParaRPr lang="en-US" altLang="x-none" sz="2625" dirty="0">
              <a:latin typeface="Times New Roman" charset="0"/>
              <a:ea typeface="Times New Roman" charset="0"/>
              <a:cs typeface="Times New Roman" charset="0"/>
            </a:endParaRPr>
          </a:p>
        </p:txBody>
      </p:sp>
      <p:pic>
        <p:nvPicPr>
          <p:cNvPr id="1026" name="Picture 2" descr="Kết quả hình ảnh cho Đồng chí Chính Hữ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38" y="2213865"/>
            <a:ext cx="2754306" cy="35373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proxy/I1zIE2bdaGxanRXZcd17ZGh_NJcChQf2Md9H_-K-fC2TOiW3rFurXpg4FPNcUS19HgPza5t4-TYv_Crai7sVUvL7mch-QQTJrGyFCzSYK--qgMYCLA_J1FjBNAQPacoLCmU61kRVx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211" y="2178994"/>
            <a:ext cx="2858300" cy="35373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855" y="1359888"/>
            <a:ext cx="2700300" cy="692497"/>
          </a:xfrm>
          <a:prstGeom prst="rect">
            <a:avLst/>
          </a:prstGeom>
          <a:noFill/>
        </p:spPr>
        <p:txBody>
          <a:bodyPr wrap="square" rtlCol="0">
            <a:spAutoFit/>
          </a:bodyPr>
          <a:lstStyle/>
          <a:p>
            <a:pPr algn="ctr"/>
            <a:r>
              <a:rPr lang="en-US" sz="2100" b="1" i="1" dirty="0" err="1" smtClean="0">
                <a:solidFill>
                  <a:srgbClr val="FF0000"/>
                </a:solidFill>
              </a:rPr>
              <a:t>Đồng</a:t>
            </a:r>
            <a:r>
              <a:rPr lang="en-US" sz="2100" b="1" i="1" dirty="0" smtClean="0">
                <a:solidFill>
                  <a:srgbClr val="FF0000"/>
                </a:solidFill>
              </a:rPr>
              <a:t> </a:t>
            </a:r>
            <a:r>
              <a:rPr lang="en-US" sz="2100" b="1" i="1" dirty="0" err="1" smtClean="0">
                <a:solidFill>
                  <a:srgbClr val="FF0000"/>
                </a:solidFill>
              </a:rPr>
              <a:t>chí</a:t>
            </a:r>
            <a:endParaRPr lang="en-US" sz="2100" b="1" i="1" dirty="0">
              <a:solidFill>
                <a:srgbClr val="FF0000"/>
              </a:solidFill>
            </a:endParaRPr>
          </a:p>
          <a:p>
            <a:pPr algn="ctr"/>
            <a:r>
              <a:rPr lang="en-US" b="1" dirty="0">
                <a:solidFill>
                  <a:srgbClr val="FF0000"/>
                </a:solidFill>
              </a:rPr>
              <a:t>(</a:t>
            </a:r>
            <a:r>
              <a:rPr lang="en-US" b="1" dirty="0" err="1" smtClean="0">
                <a:solidFill>
                  <a:srgbClr val="FF0000"/>
                </a:solidFill>
              </a:rPr>
              <a:t>Chính</a:t>
            </a:r>
            <a:r>
              <a:rPr lang="en-US" b="1" dirty="0" smtClean="0">
                <a:solidFill>
                  <a:srgbClr val="FF0000"/>
                </a:solidFill>
              </a:rPr>
              <a:t> </a:t>
            </a:r>
            <a:r>
              <a:rPr lang="en-US" b="1" dirty="0" err="1">
                <a:solidFill>
                  <a:srgbClr val="FF0000"/>
                </a:solidFill>
              </a:rPr>
              <a:t>Hữu</a:t>
            </a:r>
            <a:r>
              <a:rPr lang="en-US" b="1" dirty="0">
                <a:solidFill>
                  <a:srgbClr val="FF0000"/>
                </a:solidFill>
              </a:rPr>
              <a:t>)</a:t>
            </a:r>
          </a:p>
        </p:txBody>
      </p:sp>
      <p:sp>
        <p:nvSpPr>
          <p:cNvPr id="18" name="TextBox 17"/>
          <p:cNvSpPr txBox="1"/>
          <p:nvPr/>
        </p:nvSpPr>
        <p:spPr>
          <a:xfrm>
            <a:off x="4544879" y="1267554"/>
            <a:ext cx="3167396" cy="877163"/>
          </a:xfrm>
          <a:prstGeom prst="rect">
            <a:avLst/>
          </a:prstGeom>
          <a:noFill/>
        </p:spPr>
        <p:txBody>
          <a:bodyPr wrap="square" rtlCol="0">
            <a:spAutoFit/>
          </a:bodyPr>
          <a:lstStyle/>
          <a:p>
            <a:pPr algn="ctr"/>
            <a:r>
              <a:rPr lang="en-US" b="1" i="1" dirty="0" err="1">
                <a:solidFill>
                  <a:srgbClr val="FF0000"/>
                </a:solidFill>
              </a:rPr>
              <a:t>Bài</a:t>
            </a:r>
            <a:r>
              <a:rPr lang="en-US" b="1" i="1" dirty="0">
                <a:solidFill>
                  <a:srgbClr val="FF0000"/>
                </a:solidFill>
              </a:rPr>
              <a:t> </a:t>
            </a:r>
            <a:r>
              <a:rPr lang="en-US" b="1" i="1" dirty="0" err="1">
                <a:solidFill>
                  <a:srgbClr val="FF0000"/>
                </a:solidFill>
              </a:rPr>
              <a:t>thơ</a:t>
            </a:r>
            <a:r>
              <a:rPr lang="en-US" b="1" i="1" dirty="0">
                <a:solidFill>
                  <a:srgbClr val="FF0000"/>
                </a:solidFill>
              </a:rPr>
              <a:t> </a:t>
            </a:r>
            <a:r>
              <a:rPr lang="en-US" b="1" i="1" dirty="0" err="1">
                <a:solidFill>
                  <a:srgbClr val="FF0000"/>
                </a:solidFill>
              </a:rPr>
              <a:t>về</a:t>
            </a:r>
            <a:r>
              <a:rPr lang="en-US" b="1" i="1" dirty="0">
                <a:solidFill>
                  <a:srgbClr val="FF0000"/>
                </a:solidFill>
              </a:rPr>
              <a:t> </a:t>
            </a:r>
            <a:r>
              <a:rPr lang="en-US" b="1" i="1" dirty="0" err="1">
                <a:solidFill>
                  <a:srgbClr val="FF0000"/>
                </a:solidFill>
              </a:rPr>
              <a:t>tiểu</a:t>
            </a:r>
            <a:r>
              <a:rPr lang="en-US" b="1" i="1" dirty="0">
                <a:solidFill>
                  <a:srgbClr val="FF0000"/>
                </a:solidFill>
              </a:rPr>
              <a:t> </a:t>
            </a:r>
            <a:r>
              <a:rPr lang="en-US" b="1" i="1" dirty="0" err="1">
                <a:solidFill>
                  <a:srgbClr val="FF0000"/>
                </a:solidFill>
              </a:rPr>
              <a:t>đội</a:t>
            </a:r>
            <a:r>
              <a:rPr lang="en-US" b="1" i="1" dirty="0">
                <a:solidFill>
                  <a:srgbClr val="FF0000"/>
                </a:solidFill>
              </a:rPr>
              <a:t> </a:t>
            </a:r>
            <a:r>
              <a:rPr lang="en-US" b="1" i="1" dirty="0" err="1">
                <a:solidFill>
                  <a:srgbClr val="FF0000"/>
                </a:solidFill>
              </a:rPr>
              <a:t>xe</a:t>
            </a:r>
            <a:r>
              <a:rPr lang="en-US" b="1" i="1" dirty="0">
                <a:solidFill>
                  <a:srgbClr val="FF0000"/>
                </a:solidFill>
              </a:rPr>
              <a:t> </a:t>
            </a:r>
            <a:r>
              <a:rPr lang="en-US" b="1" i="1" dirty="0" err="1">
                <a:solidFill>
                  <a:srgbClr val="FF0000"/>
                </a:solidFill>
              </a:rPr>
              <a:t>không</a:t>
            </a:r>
            <a:r>
              <a:rPr lang="en-US" b="1" i="1" dirty="0">
                <a:solidFill>
                  <a:srgbClr val="FF0000"/>
                </a:solidFill>
              </a:rPr>
              <a:t> </a:t>
            </a:r>
            <a:r>
              <a:rPr lang="en-US" b="1" i="1" dirty="0" err="1">
                <a:solidFill>
                  <a:srgbClr val="FF0000"/>
                </a:solidFill>
              </a:rPr>
              <a:t>kính</a:t>
            </a:r>
            <a:endParaRPr lang="en-US" b="1" i="1" dirty="0">
              <a:solidFill>
                <a:srgbClr val="FF0000"/>
              </a:solidFill>
            </a:endParaRPr>
          </a:p>
          <a:p>
            <a:pPr algn="ctr"/>
            <a:r>
              <a:rPr lang="en-US" sz="1500" b="1" dirty="0">
                <a:solidFill>
                  <a:srgbClr val="FF0000"/>
                </a:solidFill>
              </a:rPr>
              <a:t>(</a:t>
            </a:r>
            <a:r>
              <a:rPr lang="en-US" sz="1500" b="1" dirty="0" err="1">
                <a:solidFill>
                  <a:srgbClr val="FF0000"/>
                </a:solidFill>
              </a:rPr>
              <a:t>Phạm</a:t>
            </a:r>
            <a:r>
              <a:rPr lang="en-US" sz="1500" b="1" dirty="0">
                <a:solidFill>
                  <a:srgbClr val="FF0000"/>
                </a:solidFill>
              </a:rPr>
              <a:t> </a:t>
            </a:r>
            <a:r>
              <a:rPr lang="en-US" sz="1500" b="1" dirty="0" err="1">
                <a:solidFill>
                  <a:srgbClr val="FF0000"/>
                </a:solidFill>
              </a:rPr>
              <a:t>Tiến</a:t>
            </a:r>
            <a:r>
              <a:rPr lang="en-US" sz="1500" b="1" dirty="0">
                <a:solidFill>
                  <a:srgbClr val="FF0000"/>
                </a:solidFill>
              </a:rPr>
              <a:t> </a:t>
            </a:r>
            <a:r>
              <a:rPr lang="en-US" sz="1500" b="1" dirty="0" err="1">
                <a:solidFill>
                  <a:srgbClr val="FF0000"/>
                </a:solidFill>
              </a:rPr>
              <a:t>Duật</a:t>
            </a:r>
            <a:r>
              <a:rPr lang="en-US" sz="1500" b="1" dirty="0">
                <a:solidFill>
                  <a:srgbClr val="FF0000"/>
                </a:solidFill>
              </a:rPr>
              <a:t>)</a:t>
            </a:r>
          </a:p>
        </p:txBody>
      </p:sp>
    </p:spTree>
    <p:extLst>
      <p:ext uri="{BB962C8B-B14F-4D97-AF65-F5344CB8AC3E}">
        <p14:creationId xmlns:p14="http://schemas.microsoft.com/office/powerpoint/2010/main" val="13221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532876"/>
            <a:ext cx="2300329" cy="3971550"/>
          </a:xfrm>
          <a:prstGeom prst="rect">
            <a:avLst/>
          </a:prstGeom>
        </p:spPr>
      </p:pic>
      <p:sp>
        <p:nvSpPr>
          <p:cNvPr id="7" name="TextBox 6"/>
          <p:cNvSpPr txBox="1"/>
          <p:nvPr/>
        </p:nvSpPr>
        <p:spPr>
          <a:xfrm>
            <a:off x="483166" y="1640888"/>
            <a:ext cx="2008481" cy="854080"/>
          </a:xfrm>
          <a:prstGeom prst="rect">
            <a:avLst/>
          </a:prstGeom>
          <a:noFill/>
        </p:spPr>
        <p:txBody>
          <a:bodyPr wrap="square" rtlCol="0">
            <a:spAutoFit/>
          </a:bodyPr>
          <a:lstStyle/>
          <a:p>
            <a:r>
              <a:rPr lang="en-US" sz="1650" b="1" dirty="0">
                <a:solidFill>
                  <a:srgbClr val="FF0000"/>
                </a:solidFill>
                <a:latin typeface="Arial" panose="020B0604020202020204" pitchFamily="34" charset="0"/>
                <a:cs typeface="Arial" panose="020B0604020202020204" pitchFamily="34" charset="0"/>
              </a:rPr>
              <a:t>I. </a:t>
            </a:r>
            <a:r>
              <a:rPr lang="en-US" sz="1650" b="1" dirty="0" err="1">
                <a:solidFill>
                  <a:srgbClr val="FF0000"/>
                </a:solidFill>
                <a:latin typeface="Arial" panose="020B0604020202020204" pitchFamily="34" charset="0"/>
                <a:cs typeface="Arial" panose="020B0604020202020204" pitchFamily="34" charset="0"/>
              </a:rPr>
              <a:t>Giới</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thiệu</a:t>
            </a:r>
            <a:endParaRPr lang="en-US" sz="1650" b="1" dirty="0">
              <a:solidFill>
                <a:srgbClr val="FF0000"/>
              </a:solidFill>
              <a:latin typeface="Arial" panose="020B0604020202020204" pitchFamily="34" charset="0"/>
              <a:cs typeface="Arial" panose="020B0604020202020204" pitchFamily="34" charset="0"/>
            </a:endParaRPr>
          </a:p>
          <a:p>
            <a:r>
              <a:rPr lang="en-US" sz="1650" b="1" dirty="0">
                <a:solidFill>
                  <a:srgbClr val="FF0000"/>
                </a:solidFill>
                <a:latin typeface="Arial" panose="020B0604020202020204" pitchFamily="34" charset="0"/>
                <a:ea typeface="Arial Hebrew Scholar" charset="-79"/>
                <a:cs typeface="Arial" panose="020B0604020202020204" pitchFamily="34" charset="0"/>
              </a:rPr>
              <a:t>1. </a:t>
            </a:r>
            <a:r>
              <a:rPr lang="en-US" sz="1650" b="1" dirty="0" err="1">
                <a:solidFill>
                  <a:srgbClr val="FF0000"/>
                </a:solidFill>
                <a:latin typeface="Arial" panose="020B0604020202020204" pitchFamily="34" charset="0"/>
                <a:ea typeface="Arial Hebrew Scholar" charset="-79"/>
                <a:cs typeface="Arial" panose="020B0604020202020204" pitchFamily="34" charset="0"/>
              </a:rPr>
              <a:t>Tác</a:t>
            </a:r>
            <a:r>
              <a:rPr lang="en-US" sz="1650" b="1" dirty="0">
                <a:solidFill>
                  <a:srgbClr val="FF0000"/>
                </a:solidFill>
                <a:latin typeface="Arial" panose="020B0604020202020204" pitchFamily="34" charset="0"/>
                <a:ea typeface="Arial Hebrew Scholar" charset="-79"/>
                <a:cs typeface="Arial" panose="020B0604020202020204" pitchFamily="34" charset="0"/>
              </a:rPr>
              <a:t> </a:t>
            </a:r>
            <a:r>
              <a:rPr lang="en-US" sz="1650" b="1" dirty="0" err="1">
                <a:solidFill>
                  <a:srgbClr val="FF0000"/>
                </a:solidFill>
                <a:latin typeface="Arial" panose="020B0604020202020204" pitchFamily="34" charset="0"/>
                <a:ea typeface="Arial Hebrew Scholar" charset="-79"/>
                <a:cs typeface="Arial" panose="020B0604020202020204" pitchFamily="34" charset="0"/>
              </a:rPr>
              <a:t>giả</a:t>
            </a:r>
            <a:endParaRPr lang="en-US" sz="1650" b="1" dirty="0">
              <a:solidFill>
                <a:srgbClr val="FF0000"/>
              </a:solidFill>
              <a:latin typeface="Arial" panose="020B0604020202020204" pitchFamily="34" charset="0"/>
              <a:ea typeface="Arial Hebrew Scholar" charset="-79"/>
              <a:cs typeface="Arial" panose="020B0604020202020204" pitchFamily="34" charset="0"/>
            </a:endParaRPr>
          </a:p>
          <a:p>
            <a:r>
              <a:rPr lang="en-US" sz="1650" b="1" dirty="0">
                <a:solidFill>
                  <a:srgbClr val="C00000"/>
                </a:solidFill>
                <a:latin typeface="Arial" panose="020B0604020202020204" pitchFamily="34" charset="0"/>
                <a:ea typeface="Arial Hebrew Scholar" charset="-79"/>
                <a:cs typeface="Arial" panose="020B0604020202020204" pitchFamily="34" charset="0"/>
              </a:rPr>
              <a:t>2. </a:t>
            </a:r>
            <a:r>
              <a:rPr lang="en-US" sz="1650" b="1" dirty="0" err="1">
                <a:solidFill>
                  <a:srgbClr val="C00000"/>
                </a:solidFill>
                <a:latin typeface="Arial" panose="020B0604020202020204" pitchFamily="34" charset="0"/>
                <a:ea typeface="Arial Hebrew Scholar" charset="-79"/>
                <a:cs typeface="Arial" panose="020B0604020202020204" pitchFamily="34" charset="0"/>
              </a:rPr>
              <a:t>Tác</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phẩm</a:t>
            </a:r>
            <a:endParaRPr lang="en-US" sz="165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2" name="Rectangle 1"/>
          <p:cNvSpPr/>
          <p:nvPr/>
        </p:nvSpPr>
        <p:spPr>
          <a:xfrm>
            <a:off x="2897814" y="2564905"/>
            <a:ext cx="5562618" cy="1708160"/>
          </a:xfrm>
          <a:prstGeom prst="rect">
            <a:avLst/>
          </a:prstGeom>
        </p:spPr>
        <p:txBody>
          <a:bodyPr wrap="square">
            <a:spAutoFit/>
          </a:bodyPr>
          <a:lstStyle/>
          <a:p>
            <a:pPr algn="just"/>
            <a:r>
              <a:rPr lang="en-US" sz="2100" b="1" dirty="0"/>
              <a:t>- </a:t>
            </a:r>
            <a:r>
              <a:rPr lang="en-US" sz="2100" b="1" dirty="0" err="1"/>
              <a:t>Bài</a:t>
            </a:r>
            <a:r>
              <a:rPr lang="en-US" sz="2100" b="1" dirty="0"/>
              <a:t> </a:t>
            </a:r>
            <a:r>
              <a:rPr lang="en-US" sz="2100" b="1" dirty="0" err="1"/>
              <a:t>thơ</a:t>
            </a:r>
            <a:r>
              <a:rPr lang="en-US" sz="2100" b="1" dirty="0"/>
              <a:t> </a:t>
            </a:r>
            <a:r>
              <a:rPr lang="en-US" sz="2100" b="1" dirty="0" err="1"/>
              <a:t>được</a:t>
            </a:r>
            <a:r>
              <a:rPr lang="en-US" sz="2100" b="1" dirty="0"/>
              <a:t> </a:t>
            </a:r>
            <a:r>
              <a:rPr lang="en-US" sz="2100" b="1" dirty="0" err="1"/>
              <a:t>viết</a:t>
            </a:r>
            <a:r>
              <a:rPr lang="en-US" sz="2100" b="1" dirty="0"/>
              <a:t> </a:t>
            </a:r>
            <a:r>
              <a:rPr lang="en-US" sz="2100" b="1" dirty="0" err="1"/>
              <a:t>năm</a:t>
            </a:r>
            <a:r>
              <a:rPr lang="en-US" sz="2100" b="1" dirty="0"/>
              <a:t> 1969, </a:t>
            </a:r>
            <a:r>
              <a:rPr lang="en-US" sz="2100" b="1" dirty="0" err="1"/>
              <a:t>thời</a:t>
            </a:r>
            <a:r>
              <a:rPr lang="en-US" sz="2100" b="1" dirty="0"/>
              <a:t> </a:t>
            </a:r>
            <a:r>
              <a:rPr lang="en-US" sz="2100" b="1" dirty="0" err="1"/>
              <a:t>điểm</a:t>
            </a:r>
            <a:r>
              <a:rPr lang="en-US" sz="2100" b="1" dirty="0"/>
              <a:t> </a:t>
            </a:r>
            <a:r>
              <a:rPr lang="en-US" sz="2100" b="1" dirty="0" err="1"/>
              <a:t>cuộc</a:t>
            </a:r>
            <a:r>
              <a:rPr lang="en-US" sz="2100" b="1" dirty="0"/>
              <a:t> </a:t>
            </a:r>
            <a:r>
              <a:rPr lang="en-US" sz="2100" b="1" dirty="0" err="1"/>
              <a:t>kháng</a:t>
            </a:r>
            <a:r>
              <a:rPr lang="en-US" sz="2100" b="1" dirty="0"/>
              <a:t> </a:t>
            </a:r>
            <a:r>
              <a:rPr lang="en-US" sz="2100" b="1" dirty="0" err="1"/>
              <a:t>chiến</a:t>
            </a:r>
            <a:r>
              <a:rPr lang="en-US" sz="2100" b="1" dirty="0"/>
              <a:t> </a:t>
            </a:r>
            <a:r>
              <a:rPr lang="en-US" sz="2100" b="1" dirty="0" err="1"/>
              <a:t>chống</a:t>
            </a:r>
            <a:r>
              <a:rPr lang="en-US" sz="2100" b="1" dirty="0"/>
              <a:t> </a:t>
            </a:r>
            <a:r>
              <a:rPr lang="en-US" sz="2100" b="1" dirty="0" err="1"/>
              <a:t>Mĩ</a:t>
            </a:r>
            <a:r>
              <a:rPr lang="en-US" sz="2100" b="1" dirty="0"/>
              <a:t> </a:t>
            </a:r>
            <a:r>
              <a:rPr lang="en-US" sz="2100" b="1" dirty="0" err="1"/>
              <a:t>diễn</a:t>
            </a:r>
            <a:r>
              <a:rPr lang="en-US" sz="2100" b="1" dirty="0"/>
              <a:t> </a:t>
            </a:r>
            <a:r>
              <a:rPr lang="en-US" sz="2100" b="1" dirty="0" err="1"/>
              <a:t>ra</a:t>
            </a:r>
            <a:r>
              <a:rPr lang="en-US" sz="2100" b="1" dirty="0"/>
              <a:t> </a:t>
            </a:r>
            <a:r>
              <a:rPr lang="en-US" sz="2100" b="1" dirty="0" err="1"/>
              <a:t>vô</a:t>
            </a:r>
            <a:r>
              <a:rPr lang="en-US" sz="2100" b="1" dirty="0"/>
              <a:t> </a:t>
            </a:r>
            <a:r>
              <a:rPr lang="en-US" sz="2100" b="1" dirty="0" err="1"/>
              <a:t>cùng</a:t>
            </a:r>
            <a:r>
              <a:rPr lang="en-US" sz="2100" b="1" dirty="0"/>
              <a:t> </a:t>
            </a:r>
            <a:r>
              <a:rPr lang="en-US" sz="2100" b="1" dirty="0" err="1"/>
              <a:t>ác</a:t>
            </a:r>
            <a:r>
              <a:rPr lang="en-US" sz="2100" b="1" dirty="0"/>
              <a:t> </a:t>
            </a:r>
            <a:r>
              <a:rPr lang="en-US" sz="2100" b="1" dirty="0" err="1"/>
              <a:t>liệt</a:t>
            </a:r>
            <a:r>
              <a:rPr lang="en-US" sz="2100" b="1" dirty="0"/>
              <a:t>. </a:t>
            </a:r>
          </a:p>
          <a:p>
            <a:pPr algn="just"/>
            <a:endParaRPr lang="en-US" sz="2100" b="1" dirty="0"/>
          </a:p>
          <a:p>
            <a:pPr algn="just"/>
            <a:r>
              <a:rPr lang="en-US" sz="2100" b="1" dirty="0"/>
              <a:t>- In </a:t>
            </a:r>
            <a:r>
              <a:rPr lang="en-US" sz="2100" b="1" dirty="0" err="1"/>
              <a:t>trong</a:t>
            </a:r>
            <a:r>
              <a:rPr lang="en-US" sz="2100" b="1" dirty="0"/>
              <a:t> </a:t>
            </a:r>
            <a:r>
              <a:rPr lang="en-US" sz="2100" b="1" dirty="0" err="1"/>
              <a:t>tập</a:t>
            </a:r>
            <a:r>
              <a:rPr lang="en-US" sz="2100" b="1" i="1" dirty="0"/>
              <a:t> </a:t>
            </a:r>
            <a:r>
              <a:rPr lang="en-US" sz="2100" b="1" i="1" dirty="0" err="1"/>
              <a:t>Vầng</a:t>
            </a:r>
            <a:r>
              <a:rPr lang="en-US" sz="2100" b="1" i="1" dirty="0"/>
              <a:t> </a:t>
            </a:r>
            <a:r>
              <a:rPr lang="en-US" sz="2100" b="1" i="1" dirty="0" err="1"/>
              <a:t>trăng</a:t>
            </a:r>
            <a:r>
              <a:rPr lang="en-US" sz="2100" b="1" i="1" dirty="0"/>
              <a:t> </a:t>
            </a:r>
            <a:r>
              <a:rPr lang="en-US" sz="2100" b="1" i="1" dirty="0" err="1"/>
              <a:t>quầng</a:t>
            </a:r>
            <a:r>
              <a:rPr lang="en-US" sz="2100" b="1" i="1" dirty="0"/>
              <a:t> </a:t>
            </a:r>
            <a:r>
              <a:rPr lang="en-US" sz="2100" b="1" i="1" dirty="0" err="1"/>
              <a:t>lửa</a:t>
            </a:r>
            <a:r>
              <a:rPr lang="en-US" sz="2100" b="1" i="1" dirty="0"/>
              <a:t> </a:t>
            </a:r>
            <a:r>
              <a:rPr lang="en-US" sz="2100" b="1" dirty="0"/>
              <a:t>(1970)</a:t>
            </a:r>
          </a:p>
        </p:txBody>
      </p:sp>
      <p:pic>
        <p:nvPicPr>
          <p:cNvPr id="10" name="Picture 21" descr="tacpham"/>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612995"/>
            <a:ext cx="2300329" cy="3138263"/>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1426429" y="1173268"/>
            <a:ext cx="6804756" cy="365522"/>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1800" b="1" dirty="0">
                <a:solidFill>
                  <a:srgbClr val="FF0000"/>
                </a:solidFill>
                <a:latin typeface="Arial Hebrew Scholar" charset="-79"/>
                <a:ea typeface="Arial Hebrew Scholar" charset="-79"/>
                <a:cs typeface="Arial Hebrew Scholar" charset="-79"/>
              </a:rPr>
              <a:t>B. </a:t>
            </a:r>
            <a:r>
              <a:rPr lang="en-US" altLang="x-none" sz="1800" b="1" i="1" dirty="0" err="1">
                <a:solidFill>
                  <a:srgbClr val="FF0000"/>
                </a:solidFill>
                <a:latin typeface="Arial Hebrew Scholar" charset="-79"/>
                <a:ea typeface="Arial Hebrew Scholar" charset="-79"/>
                <a:cs typeface="Arial Hebrew Scholar" charset="-79"/>
              </a:rPr>
              <a:t>Bài</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thơ</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về</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tiểu</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đội</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xe</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không</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kính</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dirty="0">
                <a:solidFill>
                  <a:srgbClr val="FF0000"/>
                </a:solidFill>
                <a:latin typeface="Arial Hebrew Scholar" charset="-79"/>
                <a:ea typeface="Arial Hebrew Scholar" charset="-79"/>
                <a:cs typeface="Arial Hebrew Scholar" charset="-79"/>
              </a:rPr>
              <a:t>(</a:t>
            </a:r>
            <a:r>
              <a:rPr lang="en-US" altLang="x-none" sz="1800" b="1" dirty="0" err="1">
                <a:solidFill>
                  <a:srgbClr val="FF0000"/>
                </a:solidFill>
                <a:latin typeface="Arial Hebrew Scholar" charset="-79"/>
                <a:ea typeface="Arial Hebrew Scholar" charset="-79"/>
                <a:cs typeface="Arial Hebrew Scholar" charset="-79"/>
              </a:rPr>
              <a:t>Phạm</a:t>
            </a:r>
            <a:r>
              <a:rPr lang="en-US" altLang="x-none" sz="1800" b="1" dirty="0">
                <a:solidFill>
                  <a:srgbClr val="FF0000"/>
                </a:solidFill>
                <a:latin typeface="Arial Hebrew Scholar" charset="-79"/>
                <a:ea typeface="Arial Hebrew Scholar" charset="-79"/>
                <a:cs typeface="Arial Hebrew Scholar" charset="-79"/>
              </a:rPr>
              <a:t> </a:t>
            </a:r>
            <a:r>
              <a:rPr lang="en-US" altLang="x-none" sz="1800" b="1" dirty="0" err="1">
                <a:solidFill>
                  <a:srgbClr val="FF0000"/>
                </a:solidFill>
                <a:latin typeface="Arial Hebrew Scholar" charset="-79"/>
                <a:ea typeface="Arial Hebrew Scholar" charset="-79"/>
                <a:cs typeface="Arial Hebrew Scholar" charset="-79"/>
              </a:rPr>
              <a:t>Tiến</a:t>
            </a:r>
            <a:r>
              <a:rPr lang="en-US" altLang="x-none" sz="1800" b="1" dirty="0">
                <a:solidFill>
                  <a:srgbClr val="FF0000"/>
                </a:solidFill>
                <a:latin typeface="Arial Hebrew Scholar" charset="-79"/>
                <a:ea typeface="Arial Hebrew Scholar" charset="-79"/>
                <a:cs typeface="Arial Hebrew Scholar" charset="-79"/>
              </a:rPr>
              <a:t> </a:t>
            </a:r>
            <a:r>
              <a:rPr lang="en-US" altLang="x-none" sz="1800" b="1" dirty="0" err="1">
                <a:solidFill>
                  <a:srgbClr val="FF0000"/>
                </a:solidFill>
                <a:latin typeface="Arial Hebrew Scholar" charset="-79"/>
                <a:ea typeface="Arial Hebrew Scholar" charset="-79"/>
                <a:cs typeface="Arial Hebrew Scholar" charset="-79"/>
              </a:rPr>
              <a:t>Duật</a:t>
            </a:r>
            <a:r>
              <a:rPr lang="en-US" altLang="x-none" sz="1800" b="1" dirty="0">
                <a:solidFill>
                  <a:srgbClr val="FF0000"/>
                </a:solidFill>
                <a:latin typeface="Arial Hebrew Scholar" charset="-79"/>
                <a:ea typeface="Arial Hebrew Scholar" charset="-79"/>
                <a:cs typeface="Arial Hebrew Scholar" charset="-79"/>
              </a:rPr>
              <a:t>)</a:t>
            </a:r>
          </a:p>
        </p:txBody>
      </p:sp>
    </p:spTree>
    <p:extLst>
      <p:ext uri="{BB962C8B-B14F-4D97-AF65-F5344CB8AC3E}">
        <p14:creationId xmlns:p14="http://schemas.microsoft.com/office/powerpoint/2010/main" val="114592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arn(inVertic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7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44" y="1578906"/>
            <a:ext cx="2389487" cy="3971550"/>
          </a:xfrm>
          <a:prstGeom prst="rect">
            <a:avLst/>
          </a:prstGeom>
        </p:spPr>
      </p:pic>
      <p:pic>
        <p:nvPicPr>
          <p:cNvPr id="1026" name="Picture 2"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303" y="2888940"/>
            <a:ext cx="2389487" cy="25673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5795" y="1661098"/>
            <a:ext cx="2426456" cy="1107996"/>
          </a:xfrm>
          <a:prstGeom prst="rect">
            <a:avLst/>
          </a:prstGeom>
          <a:noFill/>
        </p:spPr>
        <p:txBody>
          <a:bodyPr wrap="square" rtlCol="0">
            <a:spAutoFit/>
          </a:bodyPr>
          <a:lstStyle/>
          <a:p>
            <a:pPr algn="just"/>
            <a:r>
              <a:rPr lang="en-US" sz="1650" b="1" dirty="0">
                <a:solidFill>
                  <a:schemeClr val="accent6"/>
                </a:solidFill>
                <a:latin typeface="Arial" panose="020B0604020202020204" pitchFamily="34" charset="0"/>
                <a:cs typeface="Arial" panose="020B0604020202020204" pitchFamily="34" charset="0"/>
              </a:rPr>
              <a:t>I. </a:t>
            </a:r>
            <a:r>
              <a:rPr lang="en-US" sz="1650" b="1" dirty="0" err="1">
                <a:solidFill>
                  <a:schemeClr val="accent6"/>
                </a:solidFill>
                <a:latin typeface="Arial" panose="020B0604020202020204" pitchFamily="34" charset="0"/>
                <a:cs typeface="Arial" panose="020B0604020202020204" pitchFamily="34" charset="0"/>
              </a:rPr>
              <a:t>Giới</a:t>
            </a:r>
            <a:r>
              <a:rPr lang="en-US" sz="1650" b="1" dirty="0">
                <a:solidFill>
                  <a:schemeClr val="accent6"/>
                </a:solidFill>
                <a:latin typeface="Arial" panose="020B0604020202020204" pitchFamily="34" charset="0"/>
                <a:cs typeface="Arial" panose="020B0604020202020204" pitchFamily="34" charset="0"/>
              </a:rPr>
              <a:t> </a:t>
            </a:r>
            <a:r>
              <a:rPr lang="en-US" sz="1650" b="1" dirty="0" err="1">
                <a:solidFill>
                  <a:schemeClr val="accent6"/>
                </a:solidFill>
                <a:latin typeface="Arial" panose="020B0604020202020204" pitchFamily="34" charset="0"/>
                <a:cs typeface="Arial" panose="020B0604020202020204" pitchFamily="34" charset="0"/>
              </a:rPr>
              <a:t>thiệu</a:t>
            </a:r>
            <a:endParaRPr lang="en-US" sz="1650" b="1" dirty="0">
              <a:solidFill>
                <a:schemeClr val="accent6"/>
              </a:solidFill>
              <a:latin typeface="Arial" panose="020B0604020202020204" pitchFamily="34" charset="0"/>
              <a:cs typeface="Arial" panose="020B0604020202020204" pitchFamily="34" charset="0"/>
            </a:endParaRPr>
          </a:p>
          <a:p>
            <a:r>
              <a:rPr lang="en-US" sz="1650" b="1" dirty="0">
                <a:solidFill>
                  <a:schemeClr val="accent6"/>
                </a:solidFill>
                <a:latin typeface="Arial" panose="020B0604020202020204" pitchFamily="34" charset="0"/>
                <a:cs typeface="Arial" panose="020B0604020202020204" pitchFamily="34" charset="0"/>
              </a:rPr>
              <a:t>II. </a:t>
            </a:r>
            <a:r>
              <a:rPr lang="en-US" sz="1650" b="1" dirty="0" err="1">
                <a:solidFill>
                  <a:schemeClr val="accent6"/>
                </a:solidFill>
                <a:latin typeface="Arial" panose="020B0604020202020204" pitchFamily="34" charset="0"/>
                <a:cs typeface="Arial" panose="020B0604020202020204" pitchFamily="34" charset="0"/>
              </a:rPr>
              <a:t>Đọc</a:t>
            </a:r>
            <a:r>
              <a:rPr lang="en-US" sz="1650" b="1" dirty="0">
                <a:solidFill>
                  <a:schemeClr val="accent6"/>
                </a:solidFill>
                <a:latin typeface="Arial" panose="020B0604020202020204" pitchFamily="34" charset="0"/>
                <a:cs typeface="Arial" panose="020B0604020202020204" pitchFamily="34" charset="0"/>
              </a:rPr>
              <a:t> – </a:t>
            </a:r>
            <a:r>
              <a:rPr lang="en-US" sz="1650" b="1" dirty="0" err="1">
                <a:solidFill>
                  <a:schemeClr val="accent6"/>
                </a:solidFill>
                <a:latin typeface="Arial" panose="020B0604020202020204" pitchFamily="34" charset="0"/>
                <a:cs typeface="Arial" panose="020B0604020202020204" pitchFamily="34" charset="0"/>
              </a:rPr>
              <a:t>hiểu</a:t>
            </a:r>
            <a:endParaRPr lang="en-US" sz="1650" b="1" dirty="0">
              <a:solidFill>
                <a:schemeClr val="accent6"/>
              </a:solidFill>
              <a:latin typeface="Arial" panose="020B0604020202020204" pitchFamily="34" charset="0"/>
              <a:cs typeface="Arial" panose="020B0604020202020204" pitchFamily="34" charset="0"/>
            </a:endParaRPr>
          </a:p>
          <a:p>
            <a:pPr algn="just"/>
            <a:r>
              <a:rPr lang="en-US" sz="1650" b="1" dirty="0">
                <a:solidFill>
                  <a:srgbClr val="C00000"/>
                </a:solidFill>
                <a:latin typeface="Arial" panose="020B0604020202020204" pitchFamily="34" charset="0"/>
                <a:ea typeface="Arial Hebrew Scholar" charset="-79"/>
                <a:cs typeface="Arial" panose="020B0604020202020204" pitchFamily="34" charset="0"/>
              </a:rPr>
              <a:t>1. </a:t>
            </a:r>
            <a:r>
              <a:rPr lang="en-US" sz="1650" b="1" dirty="0" err="1">
                <a:solidFill>
                  <a:srgbClr val="C00000"/>
                </a:solidFill>
              </a:rPr>
              <a:t>Hình</a:t>
            </a:r>
            <a:r>
              <a:rPr lang="en-US" sz="1650" b="1" dirty="0">
                <a:solidFill>
                  <a:srgbClr val="C00000"/>
                </a:solidFill>
              </a:rPr>
              <a:t> </a:t>
            </a:r>
            <a:r>
              <a:rPr lang="en-US" sz="1650" b="1" dirty="0" err="1">
                <a:solidFill>
                  <a:srgbClr val="C00000"/>
                </a:solidFill>
              </a:rPr>
              <a:t>ảnh</a:t>
            </a:r>
            <a:r>
              <a:rPr lang="en-US" sz="1650" b="1" dirty="0">
                <a:solidFill>
                  <a:srgbClr val="C00000"/>
                </a:solidFill>
              </a:rPr>
              <a:t> </a:t>
            </a:r>
            <a:r>
              <a:rPr lang="en-US" sz="1650" b="1" dirty="0" err="1">
                <a:solidFill>
                  <a:srgbClr val="C00000"/>
                </a:solidFill>
              </a:rPr>
              <a:t>những</a:t>
            </a:r>
            <a:r>
              <a:rPr lang="en-US" sz="1650" b="1" dirty="0">
                <a:solidFill>
                  <a:srgbClr val="C00000"/>
                </a:solidFill>
              </a:rPr>
              <a:t> </a:t>
            </a:r>
            <a:r>
              <a:rPr lang="en-US" sz="1650" b="1" dirty="0" err="1">
                <a:solidFill>
                  <a:srgbClr val="C00000"/>
                </a:solidFill>
              </a:rPr>
              <a:t>chiếc</a:t>
            </a:r>
            <a:r>
              <a:rPr lang="en-US" sz="1650" b="1" dirty="0">
                <a:solidFill>
                  <a:srgbClr val="C00000"/>
                </a:solidFill>
              </a:rPr>
              <a:t> </a:t>
            </a:r>
            <a:r>
              <a:rPr lang="en-US" sz="1650" b="1" dirty="0" err="1">
                <a:solidFill>
                  <a:srgbClr val="C00000"/>
                </a:solidFill>
              </a:rPr>
              <a:t>xe</a:t>
            </a:r>
            <a:r>
              <a:rPr lang="en-US" sz="1650" b="1" dirty="0">
                <a:solidFill>
                  <a:srgbClr val="C00000"/>
                </a:solidFill>
              </a:rPr>
              <a:t> </a:t>
            </a:r>
            <a:r>
              <a:rPr lang="en-US" sz="1650" b="1" dirty="0" err="1">
                <a:solidFill>
                  <a:srgbClr val="C00000"/>
                </a:solidFill>
              </a:rPr>
              <a:t>không</a:t>
            </a:r>
            <a:r>
              <a:rPr lang="en-US" sz="1650" b="1" dirty="0">
                <a:solidFill>
                  <a:srgbClr val="C00000"/>
                </a:solidFill>
              </a:rPr>
              <a:t> </a:t>
            </a:r>
            <a:r>
              <a:rPr lang="en-US" sz="1650" b="1" dirty="0" err="1">
                <a:solidFill>
                  <a:srgbClr val="C00000"/>
                </a:solidFill>
              </a:rPr>
              <a:t>kính</a:t>
            </a:r>
            <a:endParaRPr lang="en-US" sz="165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13" name="TextBox 12"/>
          <p:cNvSpPr txBox="1"/>
          <p:nvPr/>
        </p:nvSpPr>
        <p:spPr>
          <a:xfrm>
            <a:off x="2983503" y="2441103"/>
            <a:ext cx="1512168" cy="4154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100" b="1" dirty="0" err="1">
                <a:solidFill>
                  <a:srgbClr val="002060"/>
                </a:solidFill>
                <a:latin typeface="Arial" pitchFamily="34" charset="0"/>
                <a:cs typeface="Arial" pitchFamily="34" charset="0"/>
              </a:rPr>
              <a:t>Trần</a:t>
            </a:r>
            <a:r>
              <a:rPr lang="en-US" sz="2100" b="1" dirty="0">
                <a:solidFill>
                  <a:srgbClr val="002060"/>
                </a:solidFill>
                <a:latin typeface="Arial" pitchFamily="34" charset="0"/>
                <a:cs typeface="Arial" pitchFamily="34" charset="0"/>
              </a:rPr>
              <a:t> </a:t>
            </a:r>
            <a:r>
              <a:rPr lang="en-US" sz="2100" b="1" dirty="0" err="1">
                <a:solidFill>
                  <a:srgbClr val="002060"/>
                </a:solidFill>
                <a:latin typeface="Arial" pitchFamily="34" charset="0"/>
                <a:cs typeface="Arial" pitchFamily="34" charset="0"/>
              </a:rPr>
              <a:t>trụi</a:t>
            </a:r>
            <a:endParaRPr lang="en-US" sz="2100" b="1" dirty="0">
              <a:solidFill>
                <a:srgbClr val="002060"/>
              </a:solidFill>
              <a:latin typeface="Arial" pitchFamily="34" charset="0"/>
              <a:cs typeface="Arial" pitchFamily="34" charset="0"/>
            </a:endParaRPr>
          </a:p>
        </p:txBody>
      </p:sp>
      <p:sp>
        <p:nvSpPr>
          <p:cNvPr id="18" name="TextBox 17"/>
          <p:cNvSpPr txBox="1"/>
          <p:nvPr/>
        </p:nvSpPr>
        <p:spPr>
          <a:xfrm>
            <a:off x="2978823" y="4161435"/>
            <a:ext cx="1512168"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dirty="0" err="1">
                <a:solidFill>
                  <a:srgbClr val="002060"/>
                </a:solidFill>
                <a:latin typeface="Arial" pitchFamily="34" charset="0"/>
                <a:cs typeface="Arial" pitchFamily="34" charset="0"/>
              </a:rPr>
              <a:t>Biến</a:t>
            </a:r>
            <a:r>
              <a:rPr lang="en-US" sz="2100" b="1" dirty="0">
                <a:solidFill>
                  <a:srgbClr val="002060"/>
                </a:solidFill>
                <a:latin typeface="Arial" pitchFamily="34" charset="0"/>
                <a:cs typeface="Arial" pitchFamily="34" charset="0"/>
              </a:rPr>
              <a:t> </a:t>
            </a:r>
            <a:r>
              <a:rPr lang="en-US" sz="2100" b="1" dirty="0" err="1">
                <a:solidFill>
                  <a:srgbClr val="002060"/>
                </a:solidFill>
                <a:latin typeface="Arial" pitchFamily="34" charset="0"/>
                <a:cs typeface="Arial" pitchFamily="34" charset="0"/>
              </a:rPr>
              <a:t>dạng</a:t>
            </a:r>
            <a:endParaRPr lang="en-US" sz="2100" b="1" dirty="0">
              <a:solidFill>
                <a:srgbClr val="002060"/>
              </a:solidFill>
              <a:latin typeface="Arial" pitchFamily="34" charset="0"/>
              <a:cs typeface="Arial" pitchFamily="34" charset="0"/>
            </a:endParaRPr>
          </a:p>
        </p:txBody>
      </p:sp>
      <p:sp>
        <p:nvSpPr>
          <p:cNvPr id="14" name="Right Arrow 13"/>
          <p:cNvSpPr/>
          <p:nvPr/>
        </p:nvSpPr>
        <p:spPr>
          <a:xfrm>
            <a:off x="4495671" y="2529299"/>
            <a:ext cx="1588497"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00"/>
              </a:solidFill>
            </a:endParaRPr>
          </a:p>
        </p:txBody>
      </p:sp>
      <p:sp>
        <p:nvSpPr>
          <p:cNvPr id="21" name="TextBox 20"/>
          <p:cNvSpPr txBox="1"/>
          <p:nvPr/>
        </p:nvSpPr>
        <p:spPr>
          <a:xfrm>
            <a:off x="6084168" y="2279520"/>
            <a:ext cx="2376264"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i="1" dirty="0" err="1">
                <a:solidFill>
                  <a:srgbClr val="002060"/>
                </a:solidFill>
                <a:latin typeface="Arial" pitchFamily="34" charset="0"/>
                <a:cs typeface="Arial" pitchFamily="34" charset="0"/>
              </a:rPr>
              <a:t>Sự</a:t>
            </a:r>
            <a:r>
              <a:rPr lang="en-US" sz="2100" b="1" i="1" dirty="0">
                <a:solidFill>
                  <a:srgbClr val="002060"/>
                </a:solidFill>
                <a:latin typeface="Arial" pitchFamily="34" charset="0"/>
                <a:cs typeface="Arial" pitchFamily="34" charset="0"/>
              </a:rPr>
              <a:t> </a:t>
            </a:r>
            <a:r>
              <a:rPr lang="en-US" sz="2100" b="1" i="1" dirty="0" err="1">
                <a:solidFill>
                  <a:srgbClr val="002060"/>
                </a:solidFill>
                <a:latin typeface="Arial" pitchFamily="34" charset="0"/>
                <a:cs typeface="Arial" pitchFamily="34" charset="0"/>
              </a:rPr>
              <a:t>tàn</a:t>
            </a:r>
            <a:r>
              <a:rPr lang="en-US" sz="2100" b="1" i="1" dirty="0">
                <a:solidFill>
                  <a:srgbClr val="002060"/>
                </a:solidFill>
                <a:latin typeface="Arial" pitchFamily="34" charset="0"/>
                <a:cs typeface="Arial" pitchFamily="34" charset="0"/>
              </a:rPr>
              <a:t> </a:t>
            </a:r>
            <a:r>
              <a:rPr lang="en-US" sz="2100" b="1" i="1" dirty="0" err="1">
                <a:solidFill>
                  <a:srgbClr val="002060"/>
                </a:solidFill>
                <a:latin typeface="Arial" pitchFamily="34" charset="0"/>
                <a:cs typeface="Arial" pitchFamily="34" charset="0"/>
              </a:rPr>
              <a:t>phá</a:t>
            </a:r>
            <a:r>
              <a:rPr lang="en-US" sz="2100" b="1" i="1" dirty="0">
                <a:solidFill>
                  <a:srgbClr val="002060"/>
                </a:solidFill>
                <a:latin typeface="Arial" pitchFamily="34" charset="0"/>
                <a:cs typeface="Arial" pitchFamily="34" charset="0"/>
              </a:rPr>
              <a:t> </a:t>
            </a:r>
            <a:r>
              <a:rPr lang="en-US" sz="2100" b="1" i="1" dirty="0" err="1">
                <a:solidFill>
                  <a:srgbClr val="002060"/>
                </a:solidFill>
                <a:latin typeface="Arial" pitchFamily="34" charset="0"/>
                <a:cs typeface="Arial" pitchFamily="34" charset="0"/>
              </a:rPr>
              <a:t>của</a:t>
            </a:r>
            <a:r>
              <a:rPr lang="en-US" sz="2100" b="1" i="1" dirty="0">
                <a:solidFill>
                  <a:srgbClr val="002060"/>
                </a:solidFill>
                <a:latin typeface="Arial" pitchFamily="34" charset="0"/>
                <a:cs typeface="Arial" pitchFamily="34" charset="0"/>
              </a:rPr>
              <a:t> </a:t>
            </a:r>
            <a:r>
              <a:rPr lang="en-US" sz="2100" b="1" i="1" dirty="0" err="1">
                <a:solidFill>
                  <a:srgbClr val="002060"/>
                </a:solidFill>
                <a:latin typeface="Arial" pitchFamily="34" charset="0"/>
                <a:cs typeface="Arial" pitchFamily="34" charset="0"/>
              </a:rPr>
              <a:t>chiến</a:t>
            </a:r>
            <a:r>
              <a:rPr lang="en-US" sz="2100" b="1" i="1" dirty="0">
                <a:solidFill>
                  <a:srgbClr val="002060"/>
                </a:solidFill>
                <a:latin typeface="Arial" pitchFamily="34" charset="0"/>
                <a:cs typeface="Arial" pitchFamily="34" charset="0"/>
              </a:rPr>
              <a:t> </a:t>
            </a:r>
            <a:r>
              <a:rPr lang="en-US" sz="2100" b="1" i="1" dirty="0" err="1">
                <a:solidFill>
                  <a:srgbClr val="002060"/>
                </a:solidFill>
                <a:latin typeface="Arial" pitchFamily="34" charset="0"/>
                <a:cs typeface="Arial" pitchFamily="34" charset="0"/>
              </a:rPr>
              <a:t>tranh</a:t>
            </a:r>
            <a:endParaRPr lang="en-US" sz="2100" b="1" i="1" dirty="0">
              <a:solidFill>
                <a:srgbClr val="002060"/>
              </a:solidFill>
              <a:latin typeface="Arial" pitchFamily="34" charset="0"/>
              <a:cs typeface="Arial" pitchFamily="34" charset="0"/>
            </a:endParaRPr>
          </a:p>
        </p:txBody>
      </p:sp>
      <p:sp>
        <p:nvSpPr>
          <p:cNvPr id="23" name="TextBox 22"/>
          <p:cNvSpPr txBox="1"/>
          <p:nvPr/>
        </p:nvSpPr>
        <p:spPr>
          <a:xfrm>
            <a:off x="6069062" y="3838269"/>
            <a:ext cx="2376264" cy="10618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i="1" dirty="0" err="1">
                <a:solidFill>
                  <a:srgbClr val="002060"/>
                </a:solidFill>
                <a:latin typeface="Arial" pitchFamily="34" charset="0"/>
                <a:cs typeface="Arial" pitchFamily="34" charset="0"/>
              </a:rPr>
              <a:t>Tô</a:t>
            </a:r>
            <a:r>
              <a:rPr lang="en-US" sz="2100" b="1" i="1" dirty="0">
                <a:solidFill>
                  <a:srgbClr val="002060"/>
                </a:solidFill>
                <a:latin typeface="Arial" pitchFamily="34" charset="0"/>
                <a:cs typeface="Arial" pitchFamily="34" charset="0"/>
              </a:rPr>
              <a:t> </a:t>
            </a:r>
            <a:r>
              <a:rPr lang="en-US" sz="2100" b="1" i="1" dirty="0" err="1">
                <a:solidFill>
                  <a:srgbClr val="002060"/>
                </a:solidFill>
                <a:latin typeface="Arial" pitchFamily="34" charset="0"/>
                <a:cs typeface="Arial" pitchFamily="34" charset="0"/>
              </a:rPr>
              <a:t>đậm</a:t>
            </a:r>
            <a:r>
              <a:rPr lang="en-US" sz="2100" b="1" i="1" dirty="0">
                <a:solidFill>
                  <a:srgbClr val="002060"/>
                </a:solidFill>
                <a:latin typeface="Arial" pitchFamily="34" charset="0"/>
                <a:cs typeface="Arial" pitchFamily="34" charset="0"/>
              </a:rPr>
              <a:t> </a:t>
            </a:r>
            <a:r>
              <a:rPr lang="en-US" sz="2100" b="1" i="1" dirty="0" err="1">
                <a:solidFill>
                  <a:srgbClr val="002060"/>
                </a:solidFill>
                <a:latin typeface="Arial" pitchFamily="34" charset="0"/>
                <a:cs typeface="Arial" pitchFamily="34" charset="0"/>
              </a:rPr>
              <a:t>sự</a:t>
            </a:r>
            <a:r>
              <a:rPr lang="en-US" sz="2100" b="1" i="1" dirty="0">
                <a:solidFill>
                  <a:srgbClr val="002060"/>
                </a:solidFill>
                <a:latin typeface="Arial" pitchFamily="34" charset="0"/>
                <a:cs typeface="Arial" pitchFamily="34" charset="0"/>
              </a:rPr>
              <a:t> </a:t>
            </a:r>
            <a:r>
              <a:rPr lang="en-US" sz="2100" b="1" i="1" dirty="0" err="1">
                <a:solidFill>
                  <a:srgbClr val="002060"/>
                </a:solidFill>
                <a:latin typeface="Arial" pitchFamily="34" charset="0"/>
                <a:cs typeface="Arial" pitchFamily="34" charset="0"/>
              </a:rPr>
              <a:t>khốc</a:t>
            </a:r>
            <a:r>
              <a:rPr lang="en-US" sz="2100" b="1" i="1" dirty="0">
                <a:solidFill>
                  <a:srgbClr val="002060"/>
                </a:solidFill>
                <a:latin typeface="Arial" pitchFamily="34" charset="0"/>
                <a:cs typeface="Arial" pitchFamily="34" charset="0"/>
              </a:rPr>
              <a:t> </a:t>
            </a:r>
            <a:r>
              <a:rPr lang="en-US" sz="2100" b="1" i="1" dirty="0" err="1">
                <a:solidFill>
                  <a:srgbClr val="002060"/>
                </a:solidFill>
                <a:latin typeface="Arial" pitchFamily="34" charset="0"/>
                <a:cs typeface="Arial" pitchFamily="34" charset="0"/>
              </a:rPr>
              <a:t>liệt</a:t>
            </a:r>
            <a:r>
              <a:rPr lang="en-US" sz="2100" b="1" i="1" dirty="0">
                <a:solidFill>
                  <a:srgbClr val="002060"/>
                </a:solidFill>
                <a:latin typeface="Arial" pitchFamily="34" charset="0"/>
                <a:cs typeface="Arial" pitchFamily="34" charset="0"/>
              </a:rPr>
              <a:t>, </a:t>
            </a:r>
            <a:r>
              <a:rPr lang="en-US" sz="2100" b="1" i="1" dirty="0" err="1">
                <a:solidFill>
                  <a:srgbClr val="002060"/>
                </a:solidFill>
                <a:latin typeface="Arial" pitchFamily="34" charset="0"/>
                <a:cs typeface="Arial" pitchFamily="34" charset="0"/>
              </a:rPr>
              <a:t>dữ</a:t>
            </a:r>
            <a:r>
              <a:rPr lang="en-US" sz="2100" b="1" i="1" dirty="0">
                <a:solidFill>
                  <a:srgbClr val="002060"/>
                </a:solidFill>
                <a:latin typeface="Arial" pitchFamily="34" charset="0"/>
                <a:cs typeface="Arial" pitchFamily="34" charset="0"/>
              </a:rPr>
              <a:t> </a:t>
            </a:r>
            <a:r>
              <a:rPr lang="en-US" sz="2100" b="1" i="1" dirty="0" err="1">
                <a:solidFill>
                  <a:srgbClr val="002060"/>
                </a:solidFill>
                <a:latin typeface="Arial" pitchFamily="34" charset="0"/>
                <a:cs typeface="Arial" pitchFamily="34" charset="0"/>
              </a:rPr>
              <a:t>dội</a:t>
            </a:r>
            <a:r>
              <a:rPr lang="en-US" sz="2100" b="1" i="1" dirty="0">
                <a:solidFill>
                  <a:srgbClr val="002060"/>
                </a:solidFill>
                <a:latin typeface="Arial" pitchFamily="34" charset="0"/>
                <a:cs typeface="Arial" pitchFamily="34" charset="0"/>
              </a:rPr>
              <a:t> </a:t>
            </a:r>
            <a:r>
              <a:rPr lang="en-US" sz="2100" b="1" i="1" dirty="0" err="1">
                <a:solidFill>
                  <a:srgbClr val="002060"/>
                </a:solidFill>
                <a:latin typeface="Arial" pitchFamily="34" charset="0"/>
                <a:cs typeface="Arial" pitchFamily="34" charset="0"/>
              </a:rPr>
              <a:t>của</a:t>
            </a:r>
            <a:r>
              <a:rPr lang="en-US" sz="2100" b="1" i="1" dirty="0">
                <a:solidFill>
                  <a:srgbClr val="002060"/>
                </a:solidFill>
                <a:latin typeface="Arial" pitchFamily="34" charset="0"/>
                <a:cs typeface="Arial" pitchFamily="34" charset="0"/>
              </a:rPr>
              <a:t> </a:t>
            </a:r>
            <a:r>
              <a:rPr lang="en-US" sz="2100" b="1" i="1" dirty="0" err="1">
                <a:solidFill>
                  <a:srgbClr val="002060"/>
                </a:solidFill>
                <a:latin typeface="Arial" pitchFamily="34" charset="0"/>
                <a:cs typeface="Arial" pitchFamily="34" charset="0"/>
              </a:rPr>
              <a:t>chiến</a:t>
            </a:r>
            <a:r>
              <a:rPr lang="en-US" sz="2100" b="1" i="1" dirty="0">
                <a:solidFill>
                  <a:srgbClr val="002060"/>
                </a:solidFill>
                <a:latin typeface="Arial" pitchFamily="34" charset="0"/>
                <a:cs typeface="Arial" pitchFamily="34" charset="0"/>
              </a:rPr>
              <a:t> </a:t>
            </a:r>
            <a:r>
              <a:rPr lang="en-US" sz="2100" b="1" i="1" dirty="0" err="1">
                <a:solidFill>
                  <a:srgbClr val="002060"/>
                </a:solidFill>
                <a:latin typeface="Arial" pitchFamily="34" charset="0"/>
                <a:cs typeface="Arial" pitchFamily="34" charset="0"/>
              </a:rPr>
              <a:t>tranh</a:t>
            </a:r>
            <a:endParaRPr lang="en-US" sz="2100" b="1" i="1" dirty="0">
              <a:solidFill>
                <a:srgbClr val="002060"/>
              </a:solidFill>
              <a:latin typeface="Arial" pitchFamily="34" charset="0"/>
              <a:cs typeface="Arial" pitchFamily="34" charset="0"/>
            </a:endParaRPr>
          </a:p>
        </p:txBody>
      </p:sp>
      <p:sp>
        <p:nvSpPr>
          <p:cNvPr id="4" name="Down Arrow 3"/>
          <p:cNvSpPr/>
          <p:nvPr/>
        </p:nvSpPr>
        <p:spPr>
          <a:xfrm>
            <a:off x="3599892" y="2888940"/>
            <a:ext cx="270030" cy="127249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00"/>
              </a:solidFill>
            </a:endParaRPr>
          </a:p>
        </p:txBody>
      </p:sp>
      <p:sp>
        <p:nvSpPr>
          <p:cNvPr id="26" name="Down Arrow 25"/>
          <p:cNvSpPr/>
          <p:nvPr/>
        </p:nvSpPr>
        <p:spPr>
          <a:xfrm>
            <a:off x="7148019" y="2998285"/>
            <a:ext cx="270030" cy="83998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00"/>
              </a:solidFill>
            </a:endParaRPr>
          </a:p>
        </p:txBody>
      </p:sp>
      <p:sp>
        <p:nvSpPr>
          <p:cNvPr id="16" name="Right Arrow 15"/>
          <p:cNvSpPr/>
          <p:nvPr/>
        </p:nvSpPr>
        <p:spPr>
          <a:xfrm>
            <a:off x="4495671" y="4249630"/>
            <a:ext cx="1588497"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00"/>
              </a:solidFill>
            </a:endParaRPr>
          </a:p>
        </p:txBody>
      </p:sp>
      <p:sp>
        <p:nvSpPr>
          <p:cNvPr id="15" name="Rectangle 2"/>
          <p:cNvSpPr txBox="1">
            <a:spLocks noChangeArrowheads="1"/>
          </p:cNvSpPr>
          <p:nvPr/>
        </p:nvSpPr>
        <p:spPr>
          <a:xfrm>
            <a:off x="1426429" y="1173268"/>
            <a:ext cx="6804756" cy="365522"/>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1800" b="1" dirty="0">
                <a:solidFill>
                  <a:srgbClr val="FF0000"/>
                </a:solidFill>
                <a:latin typeface="Arial Hebrew Scholar" charset="-79"/>
                <a:ea typeface="Arial Hebrew Scholar" charset="-79"/>
                <a:cs typeface="Arial Hebrew Scholar" charset="-79"/>
              </a:rPr>
              <a:t>B. </a:t>
            </a:r>
            <a:r>
              <a:rPr lang="en-US" altLang="x-none" sz="1800" b="1" i="1" dirty="0" err="1">
                <a:solidFill>
                  <a:srgbClr val="FF0000"/>
                </a:solidFill>
                <a:latin typeface="Arial Hebrew Scholar" charset="-79"/>
                <a:ea typeface="Arial Hebrew Scholar" charset="-79"/>
                <a:cs typeface="Arial Hebrew Scholar" charset="-79"/>
              </a:rPr>
              <a:t>Bài</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thơ</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về</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tiểu</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đội</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xe</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không</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kính</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dirty="0">
                <a:solidFill>
                  <a:srgbClr val="FF0000"/>
                </a:solidFill>
                <a:latin typeface="Arial Hebrew Scholar" charset="-79"/>
                <a:ea typeface="Arial Hebrew Scholar" charset="-79"/>
                <a:cs typeface="Arial Hebrew Scholar" charset="-79"/>
              </a:rPr>
              <a:t>(</a:t>
            </a:r>
            <a:r>
              <a:rPr lang="en-US" altLang="x-none" sz="1800" b="1" dirty="0" err="1">
                <a:solidFill>
                  <a:srgbClr val="FF0000"/>
                </a:solidFill>
                <a:latin typeface="Arial Hebrew Scholar" charset="-79"/>
                <a:ea typeface="Arial Hebrew Scholar" charset="-79"/>
                <a:cs typeface="Arial Hebrew Scholar" charset="-79"/>
              </a:rPr>
              <a:t>Phạm</a:t>
            </a:r>
            <a:r>
              <a:rPr lang="en-US" altLang="x-none" sz="1800" b="1" dirty="0">
                <a:solidFill>
                  <a:srgbClr val="FF0000"/>
                </a:solidFill>
                <a:latin typeface="Arial Hebrew Scholar" charset="-79"/>
                <a:ea typeface="Arial Hebrew Scholar" charset="-79"/>
                <a:cs typeface="Arial Hebrew Scholar" charset="-79"/>
              </a:rPr>
              <a:t> </a:t>
            </a:r>
            <a:r>
              <a:rPr lang="en-US" altLang="x-none" sz="1800" b="1" dirty="0" err="1">
                <a:solidFill>
                  <a:srgbClr val="FF0000"/>
                </a:solidFill>
                <a:latin typeface="Arial Hebrew Scholar" charset="-79"/>
                <a:ea typeface="Arial Hebrew Scholar" charset="-79"/>
                <a:cs typeface="Arial Hebrew Scholar" charset="-79"/>
              </a:rPr>
              <a:t>Tiến</a:t>
            </a:r>
            <a:r>
              <a:rPr lang="en-US" altLang="x-none" sz="1800" b="1" dirty="0">
                <a:solidFill>
                  <a:srgbClr val="FF0000"/>
                </a:solidFill>
                <a:latin typeface="Arial Hebrew Scholar" charset="-79"/>
                <a:ea typeface="Arial Hebrew Scholar" charset="-79"/>
                <a:cs typeface="Arial Hebrew Scholar" charset="-79"/>
              </a:rPr>
              <a:t> </a:t>
            </a:r>
            <a:r>
              <a:rPr lang="en-US" altLang="x-none" sz="1800" b="1" dirty="0" err="1">
                <a:solidFill>
                  <a:srgbClr val="FF0000"/>
                </a:solidFill>
                <a:latin typeface="Arial Hebrew Scholar" charset="-79"/>
                <a:ea typeface="Arial Hebrew Scholar" charset="-79"/>
                <a:cs typeface="Arial Hebrew Scholar" charset="-79"/>
              </a:rPr>
              <a:t>Duật</a:t>
            </a:r>
            <a:r>
              <a:rPr lang="en-US" altLang="x-none" sz="1800" b="1" dirty="0">
                <a:solidFill>
                  <a:srgbClr val="FF0000"/>
                </a:solidFill>
                <a:latin typeface="Arial Hebrew Scholar" charset="-79"/>
                <a:ea typeface="Arial Hebrew Scholar" charset="-79"/>
                <a:cs typeface="Arial Hebrew Scholar" charset="-79"/>
              </a:rPr>
              <a:t>)</a:t>
            </a:r>
          </a:p>
        </p:txBody>
      </p:sp>
    </p:spTree>
    <p:extLst>
      <p:ext uri="{BB962C8B-B14F-4D97-AF65-F5344CB8AC3E}">
        <p14:creationId xmlns:p14="http://schemas.microsoft.com/office/powerpoint/2010/main" val="165457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arn(inVertical)">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Horizont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4" grpId="0" animBg="1"/>
      <p:bldP spid="21" grpId="0" animBg="1"/>
      <p:bldP spid="23" grpId="0" animBg="1"/>
      <p:bldP spid="4" grpId="0" animBg="1"/>
      <p:bldP spid="26"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03" y="1484784"/>
            <a:ext cx="2389487" cy="3971550"/>
          </a:xfrm>
          <a:prstGeom prst="rect">
            <a:avLst/>
          </a:prstGeom>
        </p:spPr>
      </p:pic>
      <p:sp>
        <p:nvSpPr>
          <p:cNvPr id="5" name="TextBox 4"/>
          <p:cNvSpPr txBox="1"/>
          <p:nvPr/>
        </p:nvSpPr>
        <p:spPr>
          <a:xfrm>
            <a:off x="255334" y="1594918"/>
            <a:ext cx="2426456" cy="1615827"/>
          </a:xfrm>
          <a:prstGeom prst="rect">
            <a:avLst/>
          </a:prstGeom>
          <a:noFill/>
        </p:spPr>
        <p:txBody>
          <a:bodyPr wrap="square" rtlCol="0">
            <a:spAutoFit/>
          </a:bodyPr>
          <a:lstStyle/>
          <a:p>
            <a:pPr algn="just"/>
            <a:r>
              <a:rPr lang="en-US" sz="1650" b="1" dirty="0">
                <a:solidFill>
                  <a:schemeClr val="accent6"/>
                </a:solidFill>
                <a:latin typeface="Arial" panose="020B0604020202020204" pitchFamily="34" charset="0"/>
                <a:cs typeface="Arial" panose="020B0604020202020204" pitchFamily="34" charset="0"/>
              </a:rPr>
              <a:t>I. </a:t>
            </a:r>
            <a:r>
              <a:rPr lang="en-US" sz="1650" b="1" dirty="0" err="1">
                <a:solidFill>
                  <a:srgbClr val="FF0000"/>
                </a:solidFill>
                <a:latin typeface="Arial" panose="020B0604020202020204" pitchFamily="34" charset="0"/>
                <a:cs typeface="Arial" panose="020B0604020202020204" pitchFamily="34" charset="0"/>
              </a:rPr>
              <a:t>Giới</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thiệu</a:t>
            </a:r>
            <a:endParaRPr lang="en-US" sz="1650" b="1" dirty="0">
              <a:solidFill>
                <a:srgbClr val="FF0000"/>
              </a:solidFill>
              <a:latin typeface="Arial" panose="020B0604020202020204" pitchFamily="34" charset="0"/>
              <a:cs typeface="Arial" panose="020B0604020202020204" pitchFamily="34" charset="0"/>
            </a:endParaRPr>
          </a:p>
          <a:p>
            <a:r>
              <a:rPr lang="en-US" sz="1650" b="1" dirty="0">
                <a:solidFill>
                  <a:srgbClr val="FF0000"/>
                </a:solidFill>
                <a:latin typeface="Arial" panose="020B0604020202020204" pitchFamily="34" charset="0"/>
                <a:cs typeface="Arial" panose="020B0604020202020204" pitchFamily="34" charset="0"/>
              </a:rPr>
              <a:t>II. </a:t>
            </a:r>
            <a:r>
              <a:rPr lang="en-US" sz="1650" b="1" dirty="0" err="1">
                <a:solidFill>
                  <a:srgbClr val="FF0000"/>
                </a:solidFill>
                <a:latin typeface="Arial" panose="020B0604020202020204" pitchFamily="34" charset="0"/>
                <a:cs typeface="Arial" panose="020B0604020202020204" pitchFamily="34" charset="0"/>
              </a:rPr>
              <a:t>Đọc</a:t>
            </a:r>
            <a:r>
              <a:rPr lang="en-US" sz="1650" b="1" dirty="0">
                <a:solidFill>
                  <a:srgbClr val="FF0000"/>
                </a:solidFill>
                <a:latin typeface="Arial" panose="020B0604020202020204" pitchFamily="34" charset="0"/>
                <a:cs typeface="Arial" panose="020B0604020202020204" pitchFamily="34" charset="0"/>
              </a:rPr>
              <a:t> – </a:t>
            </a:r>
            <a:r>
              <a:rPr lang="en-US" sz="1650" b="1" dirty="0" err="1">
                <a:solidFill>
                  <a:srgbClr val="FF0000"/>
                </a:solidFill>
                <a:latin typeface="Arial" panose="020B0604020202020204" pitchFamily="34" charset="0"/>
                <a:cs typeface="Arial" panose="020B0604020202020204" pitchFamily="34" charset="0"/>
              </a:rPr>
              <a:t>hiểu</a:t>
            </a:r>
            <a:endParaRPr lang="en-US" sz="1650" b="1" dirty="0">
              <a:solidFill>
                <a:srgbClr val="FF0000"/>
              </a:solidFill>
              <a:latin typeface="Arial" panose="020B0604020202020204" pitchFamily="34" charset="0"/>
              <a:cs typeface="Arial" panose="020B0604020202020204" pitchFamily="34" charset="0"/>
            </a:endParaRPr>
          </a:p>
          <a:p>
            <a:pPr algn="just"/>
            <a:r>
              <a:rPr lang="en-US" sz="1650" b="1" dirty="0">
                <a:solidFill>
                  <a:srgbClr val="FF0000"/>
                </a:solidFill>
                <a:latin typeface="Arial" panose="020B0604020202020204" pitchFamily="34" charset="0"/>
                <a:ea typeface="Arial Hebrew Scholar" charset="-79"/>
                <a:cs typeface="Arial" panose="020B0604020202020204" pitchFamily="34" charset="0"/>
              </a:rPr>
              <a:t>1. </a:t>
            </a:r>
            <a:r>
              <a:rPr lang="en-US" sz="1650" b="1" dirty="0" err="1">
                <a:solidFill>
                  <a:srgbClr val="FF0000"/>
                </a:solidFill>
              </a:rPr>
              <a:t>Hình</a:t>
            </a:r>
            <a:r>
              <a:rPr lang="en-US" sz="1650" b="1" dirty="0">
                <a:solidFill>
                  <a:srgbClr val="FF0000"/>
                </a:solidFill>
              </a:rPr>
              <a:t> </a:t>
            </a:r>
            <a:r>
              <a:rPr lang="en-US" sz="1650" b="1" dirty="0" err="1">
                <a:solidFill>
                  <a:srgbClr val="FF0000"/>
                </a:solidFill>
              </a:rPr>
              <a:t>ảnh</a:t>
            </a:r>
            <a:r>
              <a:rPr lang="en-US" sz="1650" b="1" dirty="0">
                <a:solidFill>
                  <a:srgbClr val="FF0000"/>
                </a:solidFill>
              </a:rPr>
              <a:t> </a:t>
            </a:r>
            <a:r>
              <a:rPr lang="en-US" sz="1650" b="1" dirty="0" err="1">
                <a:solidFill>
                  <a:srgbClr val="FF0000"/>
                </a:solidFill>
              </a:rPr>
              <a:t>những</a:t>
            </a:r>
            <a:r>
              <a:rPr lang="en-US" sz="1650" b="1" dirty="0">
                <a:solidFill>
                  <a:srgbClr val="FF0000"/>
                </a:solidFill>
              </a:rPr>
              <a:t> </a:t>
            </a:r>
            <a:r>
              <a:rPr lang="en-US" sz="1650" b="1" dirty="0" err="1">
                <a:solidFill>
                  <a:srgbClr val="FF0000"/>
                </a:solidFill>
              </a:rPr>
              <a:t>chiếc</a:t>
            </a:r>
            <a:r>
              <a:rPr lang="en-US" sz="1650" b="1" dirty="0">
                <a:solidFill>
                  <a:srgbClr val="FF0000"/>
                </a:solidFill>
              </a:rPr>
              <a:t> </a:t>
            </a:r>
            <a:r>
              <a:rPr lang="en-US" sz="1650" b="1" dirty="0" err="1">
                <a:solidFill>
                  <a:srgbClr val="FF0000"/>
                </a:solidFill>
              </a:rPr>
              <a:t>xe</a:t>
            </a:r>
            <a:r>
              <a:rPr lang="en-US" sz="1650" b="1" dirty="0">
                <a:solidFill>
                  <a:srgbClr val="FF0000"/>
                </a:solidFill>
              </a:rPr>
              <a:t> </a:t>
            </a:r>
            <a:r>
              <a:rPr lang="en-US" sz="1650" b="1" dirty="0" err="1">
                <a:solidFill>
                  <a:srgbClr val="FF0000"/>
                </a:solidFill>
              </a:rPr>
              <a:t>không</a:t>
            </a:r>
            <a:r>
              <a:rPr lang="en-US" sz="1650" b="1" dirty="0">
                <a:solidFill>
                  <a:srgbClr val="FF0000"/>
                </a:solidFill>
              </a:rPr>
              <a:t> </a:t>
            </a:r>
            <a:r>
              <a:rPr lang="en-US" sz="1650" b="1" dirty="0" err="1">
                <a:solidFill>
                  <a:srgbClr val="FF0000"/>
                </a:solidFill>
              </a:rPr>
              <a:t>kính</a:t>
            </a:r>
            <a:endParaRPr lang="en-US" sz="1650" b="1" dirty="0">
              <a:solidFill>
                <a:srgbClr val="FF0000"/>
              </a:solidFill>
              <a:latin typeface="Arial" panose="020B0604020202020204" pitchFamily="34" charset="0"/>
              <a:cs typeface="Arial" panose="020B0604020202020204" pitchFamily="34" charset="0"/>
            </a:endParaRPr>
          </a:p>
          <a:p>
            <a:pPr algn="just"/>
            <a:r>
              <a:rPr lang="en-US" sz="1650" b="1" dirty="0">
                <a:solidFill>
                  <a:srgbClr val="C00000"/>
                </a:solidFill>
                <a:latin typeface="Arial" panose="020B0604020202020204" pitchFamily="34" charset="0"/>
                <a:ea typeface="Arial Hebrew Scholar" charset="-79"/>
                <a:cs typeface="Arial" panose="020B0604020202020204" pitchFamily="34" charset="0"/>
              </a:rPr>
              <a:t>2. </a:t>
            </a:r>
            <a:r>
              <a:rPr lang="en-US" sz="1650" b="1" dirty="0" err="1">
                <a:solidFill>
                  <a:srgbClr val="C00000"/>
                </a:solidFill>
                <a:latin typeface="Arial" panose="020B0604020202020204" pitchFamily="34" charset="0"/>
                <a:ea typeface="Arial Hebrew Scholar" charset="-79"/>
                <a:cs typeface="Arial" panose="020B0604020202020204" pitchFamily="34" charset="0"/>
              </a:rPr>
              <a:t>Hình</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ảnh</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những</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chiến</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sĩ</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lái</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xe</a:t>
            </a:r>
            <a:endParaRPr lang="en-US" sz="165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7" name="Rectangle 6"/>
          <p:cNvSpPr/>
          <p:nvPr/>
        </p:nvSpPr>
        <p:spPr>
          <a:xfrm>
            <a:off x="2983531" y="1701822"/>
            <a:ext cx="5397768"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US" b="1" dirty="0" err="1" smtClean="0">
                <a:solidFill>
                  <a:schemeClr val="bg1"/>
                </a:solidFill>
                <a:latin typeface="Arial" pitchFamily="34" charset="0"/>
                <a:cs typeface="Arial" pitchFamily="34" charset="0"/>
              </a:rPr>
              <a:t>Khổ</a:t>
            </a:r>
            <a:r>
              <a:rPr lang="en-US" b="1" dirty="0" smtClean="0">
                <a:solidFill>
                  <a:schemeClr val="bg1"/>
                </a:solidFill>
                <a:latin typeface="Arial" pitchFamily="34" charset="0"/>
                <a:cs typeface="Arial" pitchFamily="34" charset="0"/>
              </a:rPr>
              <a:t> 1, 2: </a:t>
            </a:r>
            <a:r>
              <a:rPr lang="en-US" b="1" dirty="0" err="1" smtClean="0">
                <a:solidFill>
                  <a:schemeClr val="bg1"/>
                </a:solidFill>
                <a:latin typeface="Arial" pitchFamily="34" charset="0"/>
                <a:cs typeface="Arial" pitchFamily="34" charset="0"/>
              </a:rPr>
              <a:t>Tư</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thế</a:t>
            </a:r>
            <a:r>
              <a:rPr lang="en-US" b="1" dirty="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ung</a:t>
            </a:r>
            <a:r>
              <a:rPr lang="en-US" b="1" dirty="0" smtClean="0">
                <a:solidFill>
                  <a:schemeClr val="bg1"/>
                </a:solidFill>
                <a:latin typeface="Arial" pitchFamily="34" charset="0"/>
                <a:cs typeface="Arial" pitchFamily="34" charset="0"/>
              </a:rPr>
              <a:t> dung, </a:t>
            </a:r>
            <a:r>
              <a:rPr lang="en-US" b="1" dirty="0" err="1" smtClean="0">
                <a:solidFill>
                  <a:schemeClr val="bg1"/>
                </a:solidFill>
                <a:latin typeface="Arial" pitchFamily="34" charset="0"/>
                <a:cs typeface="Arial" pitchFamily="34" charset="0"/>
              </a:rPr>
              <a:t>hiên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ngang</a:t>
            </a:r>
            <a:r>
              <a:rPr lang="en-US" b="1" dirty="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của</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người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lính</a:t>
            </a:r>
            <a:r>
              <a:rPr lang="en-US" b="1" dirty="0" smtClean="0">
                <a:solidFill>
                  <a:schemeClr val="bg1"/>
                </a:solidFill>
                <a:latin typeface="Arial" pitchFamily="34" charset="0"/>
                <a:cs typeface="Arial" pitchFamily="34" charset="0"/>
              </a:rPr>
              <a:t>.</a:t>
            </a:r>
            <a:endParaRPr lang="en-US" dirty="0">
              <a:solidFill>
                <a:schemeClr val="bg1"/>
              </a:solidFill>
              <a:latin typeface="Arial" pitchFamily="34" charset="0"/>
              <a:cs typeface="Arial" pitchFamily="34" charset="0"/>
            </a:endParaRPr>
          </a:p>
        </p:txBody>
      </p:sp>
      <p:pic>
        <p:nvPicPr>
          <p:cNvPr id="2052" name="Picture 4" descr="https://e.baonghean.vn/wp-content/uploads/2019/12/HinhanhnguoilinhtrongthocaCMVN-a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303" y="3257891"/>
            <a:ext cx="2389487" cy="251597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011240" y="2763432"/>
            <a:ext cx="5496036"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US" b="1" dirty="0" err="1" smtClean="0">
                <a:solidFill>
                  <a:schemeClr val="bg1"/>
                </a:solidFill>
                <a:latin typeface="Arial" pitchFamily="34" charset="0"/>
                <a:cs typeface="Arial" pitchFamily="34" charset="0"/>
              </a:rPr>
              <a:t>Khổ</a:t>
            </a:r>
            <a:r>
              <a:rPr lang="en-US" b="1" dirty="0" smtClean="0">
                <a:solidFill>
                  <a:schemeClr val="bg1"/>
                </a:solidFill>
                <a:latin typeface="Arial" pitchFamily="34" charset="0"/>
                <a:cs typeface="Arial" pitchFamily="34" charset="0"/>
              </a:rPr>
              <a:t> 3, 4: </a:t>
            </a:r>
            <a:r>
              <a:rPr lang="en-US" b="1" dirty="0" err="1" smtClean="0">
                <a:solidFill>
                  <a:schemeClr val="bg1"/>
                </a:solidFill>
                <a:latin typeface="Arial" pitchFamily="34" charset="0"/>
                <a:cs typeface="Arial" pitchFamily="34" charset="0"/>
              </a:rPr>
              <a:t>Tinh</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thần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kiên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cường</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lạc</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quan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tâm</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hồn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lãng</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mạn</a:t>
            </a:r>
            <a:endParaRPr lang="en-US" dirty="0">
              <a:solidFill>
                <a:schemeClr val="bg1"/>
              </a:solidFill>
              <a:latin typeface="Arial" pitchFamily="34" charset="0"/>
              <a:cs typeface="Arial" pitchFamily="34" charset="0"/>
            </a:endParaRPr>
          </a:p>
        </p:txBody>
      </p:sp>
      <p:sp>
        <p:nvSpPr>
          <p:cNvPr id="14" name="Rectangle 13"/>
          <p:cNvSpPr/>
          <p:nvPr/>
        </p:nvSpPr>
        <p:spPr>
          <a:xfrm>
            <a:off x="3156515" y="3917375"/>
            <a:ext cx="5496036"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b="1" dirty="0" err="1" smtClean="0">
                <a:solidFill>
                  <a:schemeClr val="bg1"/>
                </a:solidFill>
                <a:latin typeface="Arial" pitchFamily="34" charset="0"/>
                <a:cs typeface="Arial" pitchFamily="34" charset="0"/>
              </a:rPr>
              <a:t>Khổ</a:t>
            </a:r>
            <a:r>
              <a:rPr lang="en-US" b="1" dirty="0" smtClean="0">
                <a:solidFill>
                  <a:schemeClr val="bg1"/>
                </a:solidFill>
                <a:latin typeface="Arial" pitchFamily="34" charset="0"/>
                <a:cs typeface="Arial" pitchFamily="34" charset="0"/>
              </a:rPr>
              <a:t> 5, 6: </a:t>
            </a:r>
            <a:r>
              <a:rPr lang="vi-VN" b="1" dirty="0" smtClean="0">
                <a:solidFill>
                  <a:schemeClr val="bg1"/>
                </a:solidFill>
                <a:latin typeface="Arial" pitchFamily="34" charset="0"/>
                <a:cs typeface="Arial" pitchFamily="34" charset="0"/>
              </a:rPr>
              <a:t> </a:t>
            </a:r>
            <a:r>
              <a:rPr lang="vi-VN" b="1" dirty="0">
                <a:solidFill>
                  <a:schemeClr val="bg1"/>
                </a:solidFill>
                <a:latin typeface="Arial" pitchFamily="34" charset="0"/>
                <a:cs typeface="Arial" pitchFamily="34" charset="0"/>
              </a:rPr>
              <a:t>Tình đồng chí, đồng đội gắn kết, keo sơn</a:t>
            </a:r>
            <a:endParaRPr lang="en-US" dirty="0">
              <a:solidFill>
                <a:schemeClr val="bg1"/>
              </a:solidFill>
              <a:latin typeface="Arial" pitchFamily="34" charset="0"/>
              <a:cs typeface="Arial" pitchFamily="34" charset="0"/>
            </a:endParaRPr>
          </a:p>
        </p:txBody>
      </p:sp>
      <p:sp>
        <p:nvSpPr>
          <p:cNvPr id="16" name="Rectangle 15"/>
          <p:cNvSpPr/>
          <p:nvPr/>
        </p:nvSpPr>
        <p:spPr>
          <a:xfrm>
            <a:off x="3179618" y="5428625"/>
            <a:ext cx="5493715"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US" b="1" dirty="0" err="1" smtClean="0">
                <a:solidFill>
                  <a:schemeClr val="bg1"/>
                </a:solidFill>
                <a:latin typeface="Arial" pitchFamily="34" charset="0"/>
                <a:cs typeface="Arial" pitchFamily="34" charset="0"/>
              </a:rPr>
              <a:t>Khổ</a:t>
            </a:r>
            <a:r>
              <a:rPr lang="en-US" b="1" dirty="0" smtClean="0">
                <a:solidFill>
                  <a:schemeClr val="bg1"/>
                </a:solidFill>
                <a:latin typeface="Arial" pitchFamily="34" charset="0"/>
                <a:cs typeface="Arial" pitchFamily="34" charset="0"/>
              </a:rPr>
              <a:t> 7: </a:t>
            </a:r>
            <a:r>
              <a:rPr lang="vi-VN" b="1" dirty="0" smtClean="0">
                <a:solidFill>
                  <a:schemeClr val="bg1"/>
                </a:solidFill>
                <a:latin typeface="Arial" pitchFamily="34" charset="0"/>
                <a:cs typeface="Arial" pitchFamily="34" charset="0"/>
              </a:rPr>
              <a:t> </a:t>
            </a:r>
            <a:r>
              <a:rPr lang="vi-VN" b="1" dirty="0">
                <a:solidFill>
                  <a:schemeClr val="bg1"/>
                </a:solidFill>
                <a:latin typeface="Arial" pitchFamily="34" charset="0"/>
                <a:cs typeface="Arial" pitchFamily="34" charset="0"/>
              </a:rPr>
              <a:t>Lòng yêu nước nồng nàn, ý chí </a:t>
            </a:r>
            <a:r>
              <a:rPr lang="en-US" b="1" dirty="0" err="1">
                <a:solidFill>
                  <a:schemeClr val="bg1"/>
                </a:solidFill>
                <a:latin typeface="Arial" pitchFamily="34" charset="0"/>
                <a:cs typeface="Arial" pitchFamily="34" charset="0"/>
              </a:rPr>
              <a:t>chiến</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đấu</a:t>
            </a:r>
            <a:r>
              <a:rPr lang="en-US" b="1" dirty="0">
                <a:solidFill>
                  <a:schemeClr val="bg1"/>
                </a:solidFill>
                <a:latin typeface="Arial" pitchFamily="34" charset="0"/>
                <a:cs typeface="Arial" pitchFamily="34" charset="0"/>
              </a:rPr>
              <a:t> </a:t>
            </a:r>
            <a:r>
              <a:rPr lang="vi-VN" b="1" dirty="0">
                <a:solidFill>
                  <a:schemeClr val="bg1"/>
                </a:solidFill>
                <a:latin typeface="Arial" pitchFamily="34" charset="0"/>
                <a:cs typeface="Arial" pitchFamily="34" charset="0"/>
              </a:rPr>
              <a:t>mãnh liệt để giải phóng miền Nam </a:t>
            </a:r>
            <a:endParaRPr lang="en-US" dirty="0">
              <a:solidFill>
                <a:schemeClr val="bg1"/>
              </a:solidFill>
              <a:latin typeface="Arial" pitchFamily="34" charset="0"/>
              <a:cs typeface="Arial" pitchFamily="34" charset="0"/>
            </a:endParaRPr>
          </a:p>
        </p:txBody>
      </p:sp>
      <p:sp>
        <p:nvSpPr>
          <p:cNvPr id="18" name="Rectangle 2"/>
          <p:cNvSpPr txBox="1">
            <a:spLocks noChangeArrowheads="1"/>
          </p:cNvSpPr>
          <p:nvPr/>
        </p:nvSpPr>
        <p:spPr>
          <a:xfrm>
            <a:off x="1426429" y="1173268"/>
            <a:ext cx="6804756" cy="365522"/>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1800" b="1" dirty="0">
                <a:solidFill>
                  <a:srgbClr val="FF0000"/>
                </a:solidFill>
                <a:latin typeface="Arial Hebrew Scholar" charset="-79"/>
                <a:ea typeface="Arial Hebrew Scholar" charset="-79"/>
                <a:cs typeface="Arial Hebrew Scholar" charset="-79"/>
              </a:rPr>
              <a:t>B. </a:t>
            </a:r>
            <a:r>
              <a:rPr lang="en-US" altLang="x-none" sz="1800" b="1" i="1" dirty="0" err="1">
                <a:solidFill>
                  <a:srgbClr val="FF0000"/>
                </a:solidFill>
                <a:latin typeface="Arial Hebrew Scholar" charset="-79"/>
                <a:ea typeface="Arial Hebrew Scholar" charset="-79"/>
                <a:cs typeface="Arial Hebrew Scholar" charset="-79"/>
              </a:rPr>
              <a:t>Bài</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thơ</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về</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tiểu</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đội</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xe</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không</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kính</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dirty="0">
                <a:solidFill>
                  <a:srgbClr val="FF0000"/>
                </a:solidFill>
                <a:latin typeface="Arial Hebrew Scholar" charset="-79"/>
                <a:ea typeface="Arial Hebrew Scholar" charset="-79"/>
                <a:cs typeface="Arial Hebrew Scholar" charset="-79"/>
              </a:rPr>
              <a:t>(</a:t>
            </a:r>
            <a:r>
              <a:rPr lang="en-US" altLang="x-none" sz="1800" b="1" dirty="0" err="1">
                <a:solidFill>
                  <a:srgbClr val="FF0000"/>
                </a:solidFill>
                <a:latin typeface="Arial Hebrew Scholar" charset="-79"/>
                <a:ea typeface="Arial Hebrew Scholar" charset="-79"/>
                <a:cs typeface="Arial Hebrew Scholar" charset="-79"/>
              </a:rPr>
              <a:t>Phạm</a:t>
            </a:r>
            <a:r>
              <a:rPr lang="en-US" altLang="x-none" sz="1800" b="1" dirty="0">
                <a:solidFill>
                  <a:srgbClr val="FF0000"/>
                </a:solidFill>
                <a:latin typeface="Arial Hebrew Scholar" charset="-79"/>
                <a:ea typeface="Arial Hebrew Scholar" charset="-79"/>
                <a:cs typeface="Arial Hebrew Scholar" charset="-79"/>
              </a:rPr>
              <a:t> </a:t>
            </a:r>
            <a:r>
              <a:rPr lang="en-US" altLang="x-none" sz="1800" b="1" dirty="0" err="1">
                <a:solidFill>
                  <a:srgbClr val="FF0000"/>
                </a:solidFill>
                <a:latin typeface="Arial Hebrew Scholar" charset="-79"/>
                <a:ea typeface="Arial Hebrew Scholar" charset="-79"/>
                <a:cs typeface="Arial Hebrew Scholar" charset="-79"/>
              </a:rPr>
              <a:t>Tiến</a:t>
            </a:r>
            <a:r>
              <a:rPr lang="en-US" altLang="x-none" sz="1800" b="1" dirty="0">
                <a:solidFill>
                  <a:srgbClr val="FF0000"/>
                </a:solidFill>
                <a:latin typeface="Arial Hebrew Scholar" charset="-79"/>
                <a:ea typeface="Arial Hebrew Scholar" charset="-79"/>
                <a:cs typeface="Arial Hebrew Scholar" charset="-79"/>
              </a:rPr>
              <a:t> </a:t>
            </a:r>
            <a:r>
              <a:rPr lang="en-US" altLang="x-none" sz="1800" b="1" dirty="0" err="1">
                <a:solidFill>
                  <a:srgbClr val="FF0000"/>
                </a:solidFill>
                <a:latin typeface="Arial Hebrew Scholar" charset="-79"/>
                <a:ea typeface="Arial Hebrew Scholar" charset="-79"/>
                <a:cs typeface="Arial Hebrew Scholar" charset="-79"/>
              </a:rPr>
              <a:t>Duật</a:t>
            </a:r>
            <a:r>
              <a:rPr lang="en-US" altLang="x-none" sz="1800" b="1" dirty="0">
                <a:solidFill>
                  <a:srgbClr val="FF0000"/>
                </a:solidFill>
                <a:latin typeface="Arial Hebrew Scholar" charset="-79"/>
                <a:ea typeface="Arial Hebrew Scholar" charset="-79"/>
                <a:cs typeface="Arial Hebrew Scholar" charset="-79"/>
              </a:rPr>
              <a:t>)</a:t>
            </a:r>
          </a:p>
        </p:txBody>
      </p:sp>
    </p:spTree>
    <p:extLst>
      <p:ext uri="{BB962C8B-B14F-4D97-AF65-F5344CB8AC3E}">
        <p14:creationId xmlns:p14="http://schemas.microsoft.com/office/powerpoint/2010/main" val="88369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circle(in)">
                                      <p:cBhvr>
                                        <p:cTn id="7" dur="20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11" y="254343"/>
            <a:ext cx="2389487" cy="1879257"/>
          </a:xfrm>
          <a:prstGeom prst="rect">
            <a:avLst/>
          </a:prstGeom>
        </p:spPr>
      </p:pic>
      <p:sp>
        <p:nvSpPr>
          <p:cNvPr id="5" name="TextBox 4"/>
          <p:cNvSpPr txBox="1"/>
          <p:nvPr/>
        </p:nvSpPr>
        <p:spPr>
          <a:xfrm>
            <a:off x="34635" y="626792"/>
            <a:ext cx="8638697" cy="346249"/>
          </a:xfrm>
          <a:prstGeom prst="rect">
            <a:avLst/>
          </a:prstGeom>
          <a:noFill/>
        </p:spPr>
        <p:txBody>
          <a:bodyPr wrap="square" rtlCol="0">
            <a:spAutoFit/>
          </a:bodyPr>
          <a:lstStyle/>
          <a:p>
            <a:pPr algn="just"/>
            <a:r>
              <a:rPr lang="en-US" sz="1650" b="1" dirty="0" smtClean="0">
                <a:solidFill>
                  <a:srgbClr val="C00000"/>
                </a:solidFill>
                <a:latin typeface="Arial" panose="020B0604020202020204" pitchFamily="34" charset="0"/>
                <a:ea typeface="Arial Hebrew Scholar" charset="-79"/>
                <a:cs typeface="Arial" panose="020B0604020202020204" pitchFamily="34" charset="0"/>
              </a:rPr>
              <a:t>2</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Hình</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ảnh</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những</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chiến</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sĩ</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lái</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xe</a:t>
            </a:r>
            <a:endParaRPr lang="en-US" sz="165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7" name="Rectangle 6"/>
          <p:cNvSpPr/>
          <p:nvPr/>
        </p:nvSpPr>
        <p:spPr>
          <a:xfrm>
            <a:off x="1655099" y="1193971"/>
            <a:ext cx="5397768" cy="646331"/>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b="1" dirty="0" err="1" smtClean="0">
                <a:solidFill>
                  <a:schemeClr val="bg1"/>
                </a:solidFill>
                <a:latin typeface="Arial" pitchFamily="34" charset="0"/>
                <a:cs typeface="Arial" pitchFamily="34" charset="0"/>
              </a:rPr>
              <a:t>Khổ</a:t>
            </a:r>
            <a:r>
              <a:rPr lang="en-US" b="1" dirty="0" smtClean="0">
                <a:solidFill>
                  <a:schemeClr val="bg1"/>
                </a:solidFill>
                <a:latin typeface="Arial" pitchFamily="34" charset="0"/>
                <a:cs typeface="Arial" pitchFamily="34" charset="0"/>
              </a:rPr>
              <a:t> 1, 2: </a:t>
            </a:r>
            <a:r>
              <a:rPr lang="en-US" b="1" dirty="0" err="1" smtClean="0">
                <a:solidFill>
                  <a:schemeClr val="bg1"/>
                </a:solidFill>
                <a:latin typeface="Arial" pitchFamily="34" charset="0"/>
                <a:cs typeface="Arial" pitchFamily="34" charset="0"/>
              </a:rPr>
              <a:t>Tư</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thế</a:t>
            </a:r>
            <a:r>
              <a:rPr lang="en-US" b="1" dirty="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ung</a:t>
            </a:r>
            <a:r>
              <a:rPr lang="en-US" b="1" dirty="0" smtClean="0">
                <a:solidFill>
                  <a:schemeClr val="bg1"/>
                </a:solidFill>
                <a:latin typeface="Arial" pitchFamily="34" charset="0"/>
                <a:cs typeface="Arial" pitchFamily="34" charset="0"/>
              </a:rPr>
              <a:t> dung, </a:t>
            </a:r>
            <a:r>
              <a:rPr lang="en-US" b="1" dirty="0" err="1" smtClean="0">
                <a:solidFill>
                  <a:schemeClr val="bg1"/>
                </a:solidFill>
                <a:latin typeface="Arial" pitchFamily="34" charset="0"/>
                <a:cs typeface="Arial" pitchFamily="34" charset="0"/>
              </a:rPr>
              <a:t>hiên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ngang</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dũng</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cảm</a:t>
            </a:r>
            <a:endParaRPr lang="en-US" dirty="0">
              <a:solidFill>
                <a:schemeClr val="bg1"/>
              </a:solidFill>
              <a:latin typeface="Arial" pitchFamily="34" charset="0"/>
              <a:cs typeface="Arial" pitchFamily="34" charset="0"/>
            </a:endParaRPr>
          </a:p>
        </p:txBody>
      </p:sp>
      <p:sp>
        <p:nvSpPr>
          <p:cNvPr id="12" name="Rectangle 11"/>
          <p:cNvSpPr/>
          <p:nvPr/>
        </p:nvSpPr>
        <p:spPr>
          <a:xfrm>
            <a:off x="408497" y="2743199"/>
            <a:ext cx="2410903" cy="175432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Thủ</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pháp</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đảo</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ngữ</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đưa</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từ</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ung</a:t>
            </a:r>
            <a:r>
              <a:rPr lang="en-US" b="1" dirty="0" smtClean="0">
                <a:solidFill>
                  <a:schemeClr val="bg1"/>
                </a:solidFill>
                <a:latin typeface="Arial" pitchFamily="34" charset="0"/>
                <a:cs typeface="Arial" pitchFamily="34" charset="0"/>
              </a:rPr>
              <a:t> dung </a:t>
            </a:r>
            <a:r>
              <a:rPr lang="en-US" b="1" dirty="0" err="1" smtClean="0">
                <a:solidFill>
                  <a:schemeClr val="bg1"/>
                </a:solidFill>
                <a:latin typeface="Arial" pitchFamily="34" charset="0"/>
                <a:cs typeface="Arial" pitchFamily="34" charset="0"/>
              </a:rPr>
              <a:t>lên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đầu</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câu</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thơ</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phong</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thái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bình</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thản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điềm</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tĩnh</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đến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kì</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lạ</a:t>
            </a:r>
            <a:r>
              <a:rPr lang="en-US" b="1" dirty="0" smtClean="0">
                <a:solidFill>
                  <a:schemeClr val="bg1"/>
                </a:solidFill>
                <a:latin typeface="Arial" pitchFamily="34" charset="0"/>
                <a:cs typeface="Arial" pitchFamily="34" charset="0"/>
              </a:rPr>
              <a:t>.</a:t>
            </a:r>
            <a:endParaRPr lang="en-US" dirty="0">
              <a:solidFill>
                <a:schemeClr val="bg1"/>
              </a:solidFill>
              <a:latin typeface="Arial" pitchFamily="34" charset="0"/>
              <a:cs typeface="Arial" pitchFamily="34" charset="0"/>
            </a:endParaRPr>
          </a:p>
        </p:txBody>
      </p:sp>
      <p:sp>
        <p:nvSpPr>
          <p:cNvPr id="14" name="Rectangle 13"/>
          <p:cNvSpPr/>
          <p:nvPr/>
        </p:nvSpPr>
        <p:spPr>
          <a:xfrm>
            <a:off x="3177296" y="2743199"/>
            <a:ext cx="3071104" cy="147732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Điệp</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từ</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nhìn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phép</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liệt</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kê</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lối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nhìn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thẳng</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không</a:t>
            </a:r>
            <a:r>
              <a:rPr lang="en-US" b="1" dirty="0" smtClean="0">
                <a:solidFill>
                  <a:schemeClr val="bg1"/>
                </a:solidFill>
                <a:latin typeface="Arial" pitchFamily="34" charset="0"/>
                <a:cs typeface="Arial" pitchFamily="34" charset="0"/>
              </a:rPr>
              <a:t> né </a:t>
            </a:r>
            <a:r>
              <a:rPr lang="en-US" b="1" dirty="0" err="1" smtClean="0">
                <a:solidFill>
                  <a:schemeClr val="bg1"/>
                </a:solidFill>
                <a:latin typeface="Arial" pitchFamily="34" charset="0"/>
                <a:cs typeface="Arial" pitchFamily="34" charset="0"/>
              </a:rPr>
              <a:t>tránh</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hiện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thực</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gian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khổ</a:t>
            </a:r>
            <a:r>
              <a:rPr lang="en-US" b="1" dirty="0" smtClean="0">
                <a:solidFill>
                  <a:schemeClr val="bg1"/>
                </a:solidFill>
                <a:latin typeface="Arial" pitchFamily="34" charset="0"/>
                <a:cs typeface="Arial" pitchFamily="34" charset="0"/>
              </a:rPr>
              <a:t> hi </a:t>
            </a:r>
            <a:r>
              <a:rPr lang="en-US" b="1" dirty="0" err="1" smtClean="0">
                <a:solidFill>
                  <a:schemeClr val="bg1"/>
                </a:solidFill>
                <a:latin typeface="Arial" pitchFamily="34" charset="0"/>
                <a:cs typeface="Arial" pitchFamily="34" charset="0"/>
              </a:rPr>
              <a:t>sinh</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sẵn</a:t>
            </a:r>
            <a:r>
              <a:rPr lang="en-US" b="1" dirty="0" smtClean="0">
                <a:solidFill>
                  <a:schemeClr val="bg1"/>
                </a:solidFill>
                <a:latin typeface="Arial" pitchFamily="34" charset="0"/>
                <a:cs typeface="Arial" pitchFamily="34" charset="0"/>
              </a:rPr>
              <a:t> sang </a:t>
            </a:r>
            <a:r>
              <a:rPr lang="en-US" b="1" dirty="0" err="1" smtClean="0">
                <a:solidFill>
                  <a:schemeClr val="bg1"/>
                </a:solidFill>
                <a:latin typeface="Arial" pitchFamily="34" charset="0"/>
                <a:cs typeface="Arial" pitchFamily="34" charset="0"/>
              </a:rPr>
              <a:t>đối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mặt</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và</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vượt</a:t>
            </a:r>
            <a:r>
              <a:rPr lang="en-US" b="1" dirty="0" smtClean="0">
                <a:solidFill>
                  <a:schemeClr val="bg1"/>
                </a:solidFill>
                <a:latin typeface="Arial" pitchFamily="34" charset="0"/>
                <a:cs typeface="Arial" pitchFamily="34" charset="0"/>
              </a:rPr>
              <a:t> qua</a:t>
            </a:r>
            <a:endParaRPr lang="en-US" dirty="0">
              <a:solidFill>
                <a:schemeClr val="bg1"/>
              </a:solidFill>
              <a:latin typeface="Arial" pitchFamily="34" charset="0"/>
              <a:cs typeface="Arial" pitchFamily="34" charset="0"/>
            </a:endParaRPr>
          </a:p>
        </p:txBody>
      </p:sp>
      <p:sp>
        <p:nvSpPr>
          <p:cNvPr id="16" name="Rectangle 15"/>
          <p:cNvSpPr/>
          <p:nvPr/>
        </p:nvSpPr>
        <p:spPr>
          <a:xfrm>
            <a:off x="6400800" y="2743198"/>
            <a:ext cx="2590800" cy="203132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285750" indent="-285750" algn="just">
              <a:buFontTx/>
              <a:buChar char="-"/>
            </a:pPr>
            <a:r>
              <a:rPr lang="en-US" altLang="en-US" dirty="0" err="1" smtClean="0">
                <a:latin typeface="Times New Roman" panose="02020603050405020304" pitchFamily="18" charset="0"/>
                <a:cs typeface="Times New Roman" panose="02020603050405020304" pitchFamily="18" charset="0"/>
              </a:rPr>
              <a:t>Nhìn</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sym typeface="Wingdings 3" panose="05040102010807070707" pitchFamily="18" charset="2"/>
              </a:rPr>
              <a:t> </a:t>
            </a:r>
            <a:r>
              <a:rPr lang="en-US" altLang="en-US" dirty="0" err="1">
                <a:latin typeface="Times New Roman" panose="02020603050405020304" pitchFamily="18" charset="0"/>
                <a:cs typeface="Times New Roman" panose="02020603050405020304" pitchFamily="18" charset="0"/>
              </a:rPr>
              <a:t>đất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trời</a:t>
            </a:r>
            <a:r>
              <a:rPr lang="en-US" altLang="en-US" dirty="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thẳng</a:t>
            </a:r>
            <a:endParaRPr lang="en-US" altLang="en-US" dirty="0" smtClean="0">
              <a:latin typeface="Times New Roman" panose="02020603050405020304" pitchFamily="18" charset="0"/>
              <a:cs typeface="Times New Roman" panose="02020603050405020304" pitchFamily="18" charset="0"/>
            </a:endParaRPr>
          </a:p>
          <a:p>
            <a:pPr marL="285750" indent="-285750" algn="just">
              <a:buFontTx/>
              <a:buChar char="-"/>
            </a:pPr>
            <a:r>
              <a:rPr lang="en-US" altLang="en-US" dirty="0" err="1" smtClean="0">
                <a:latin typeface="Times New Roman" panose="02020603050405020304" pitchFamily="18" charset="0"/>
                <a:cs typeface="Times New Roman" panose="02020603050405020304" pitchFamily="18" charset="0"/>
              </a:rPr>
              <a:t>Gió</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xoa</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mắt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đắng</a:t>
            </a:r>
            <a:endParaRPr lang="en-US" altLang="en-US" dirty="0" smtClean="0">
              <a:latin typeface="Times New Roman" panose="02020603050405020304" pitchFamily="18" charset="0"/>
              <a:cs typeface="Times New Roman" panose="02020603050405020304" pitchFamily="18" charset="0"/>
            </a:endParaRPr>
          </a:p>
          <a:p>
            <a:pPr marL="285750" indent="-285750" algn="just">
              <a:buFontTx/>
              <a:buChar char="-"/>
            </a:pPr>
            <a:r>
              <a:rPr lang="en-US" altLang="en-US" dirty="0" smtClean="0">
                <a:latin typeface="Times New Roman" panose="02020603050405020304" pitchFamily="18" charset="0"/>
                <a:cs typeface="Times New Roman" panose="02020603050405020304" pitchFamily="18" charset="0"/>
              </a:rPr>
              <a:t>Con </a:t>
            </a:r>
            <a:r>
              <a:rPr lang="en-US" altLang="en-US" dirty="0" err="1" smtClean="0">
                <a:latin typeface="Times New Roman" panose="02020603050405020304" pitchFamily="18" charset="0"/>
                <a:cs typeface="Times New Roman" panose="02020603050405020304" pitchFamily="18" charset="0"/>
              </a:rPr>
              <a:t>đường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tim</a:t>
            </a:r>
            <a:endParaRPr lang="en-US" altLang="en-US" dirty="0" smtClean="0">
              <a:latin typeface="Times New Roman" panose="02020603050405020304" pitchFamily="18" charset="0"/>
              <a:cs typeface="Times New Roman" panose="02020603050405020304" pitchFamily="18" charset="0"/>
            </a:endParaRPr>
          </a:p>
          <a:p>
            <a:pPr marL="285750" indent="-285750" algn="just">
              <a:buFontTx/>
              <a:buChar char="-"/>
            </a:pPr>
            <a:endParaRPr lang="en-US" altLang="en-US" dirty="0">
              <a:latin typeface="Times New Roman" panose="02020603050405020304" pitchFamily="18" charset="0"/>
              <a:cs typeface="Times New Roman" panose="02020603050405020304" pitchFamily="18" charset="0"/>
            </a:endParaRPr>
          </a:p>
          <a:p>
            <a:pPr marL="285750" indent="-285750" algn="just">
              <a:buFontTx/>
              <a:buChar char="-"/>
            </a:pPr>
            <a:endParaRPr lang="en-US" altLang="en-US" dirty="0" smtClean="0">
              <a:latin typeface="VNI-Times" pitchFamily="2" charset="0"/>
            </a:endParaRPr>
          </a:p>
          <a:p>
            <a:pPr marL="285750" indent="-285750" algn="just">
              <a:buFontTx/>
              <a:buChar char="-"/>
            </a:pPr>
            <a:endParaRPr lang="en-US" altLang="en-US" dirty="0">
              <a:latin typeface="VNI-Times" pitchFamily="2" charset="0"/>
            </a:endParaRPr>
          </a:p>
          <a:p>
            <a:pPr marL="285750" indent="-285750" algn="just">
              <a:buFontTx/>
              <a:buChar char="-"/>
            </a:pPr>
            <a:endParaRPr lang="en-US" altLang="en-US" dirty="0">
              <a:latin typeface="VNI-Times" pitchFamily="2" charset="0"/>
            </a:endParaRPr>
          </a:p>
        </p:txBody>
      </p:sp>
      <p:sp>
        <p:nvSpPr>
          <p:cNvPr id="11" name="Text Box 8"/>
          <p:cNvSpPr txBox="1">
            <a:spLocks noChangeArrowheads="1"/>
          </p:cNvSpPr>
          <p:nvPr/>
        </p:nvSpPr>
        <p:spPr bwMode="auto">
          <a:xfrm>
            <a:off x="6726382" y="3481863"/>
            <a:ext cx="24384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0000"/>
                </a:solidFill>
                <a:latin typeface="Times New Roman" panose="02020603050405020304" pitchFamily="18" charset="0"/>
              </a:defRPr>
            </a:lvl1pPr>
            <a:lvl2pPr marL="742950" indent="-285750" eaLnBrk="0" hangingPunct="0">
              <a:defRPr sz="2000">
                <a:solidFill>
                  <a:srgbClr val="000000"/>
                </a:solidFill>
                <a:latin typeface="Times New Roman" panose="02020603050405020304" pitchFamily="18" charset="0"/>
              </a:defRPr>
            </a:lvl2pPr>
            <a:lvl3pPr marL="1143000" indent="-228600" eaLnBrk="0" hangingPunct="0">
              <a:defRPr sz="2000">
                <a:solidFill>
                  <a:srgbClr val="000000"/>
                </a:solidFill>
                <a:latin typeface="Times New Roman" panose="02020603050405020304" pitchFamily="18" charset="0"/>
              </a:defRPr>
            </a:lvl3pPr>
            <a:lvl4pPr marL="1600200" indent="-228600" eaLnBrk="0" hangingPunct="0">
              <a:defRPr sz="2000">
                <a:solidFill>
                  <a:srgbClr val="000000"/>
                </a:solidFill>
                <a:latin typeface="Times New Roman" panose="02020603050405020304" pitchFamily="18" charset="0"/>
              </a:defRPr>
            </a:lvl4pPr>
            <a:lvl5pPr marL="2057400" indent="-228600" eaLnBrk="0" hangingPunct="0">
              <a:defRPr sz="2000">
                <a:solidFill>
                  <a:srgbClr val="000000"/>
                </a:solidFill>
                <a:latin typeface="Times New Roman" panose="02020603050405020304" pitchFamily="18" charset="0"/>
              </a:defRPr>
            </a:lvl5pPr>
            <a:lvl6pPr marL="2514600" indent="-228600" eaLnBrk="0" fontAlgn="base" hangingPunct="0">
              <a:spcBef>
                <a:spcPct val="0"/>
              </a:spcBef>
              <a:spcAft>
                <a:spcPct val="0"/>
              </a:spcAft>
              <a:defRPr sz="2000">
                <a:solidFill>
                  <a:srgbClr val="000000"/>
                </a:solidFill>
                <a:latin typeface="Times New Roman" panose="02020603050405020304" pitchFamily="18" charset="0"/>
              </a:defRPr>
            </a:lvl6pPr>
            <a:lvl7pPr marL="2971800" indent="-228600" eaLnBrk="0" fontAlgn="base" hangingPunct="0">
              <a:spcBef>
                <a:spcPct val="0"/>
              </a:spcBef>
              <a:spcAft>
                <a:spcPct val="0"/>
              </a:spcAft>
              <a:defRPr sz="2000">
                <a:solidFill>
                  <a:srgbClr val="000000"/>
                </a:solidFill>
                <a:latin typeface="Times New Roman" panose="02020603050405020304" pitchFamily="18" charset="0"/>
              </a:defRPr>
            </a:lvl7pPr>
            <a:lvl8pPr marL="3429000" indent="-228600" eaLnBrk="0" fontAlgn="base" hangingPunct="0">
              <a:spcBef>
                <a:spcPct val="0"/>
              </a:spcBef>
              <a:spcAft>
                <a:spcPct val="0"/>
              </a:spcAft>
              <a:defRPr sz="2000">
                <a:solidFill>
                  <a:srgbClr val="000000"/>
                </a:solidFill>
                <a:latin typeface="Times New Roman" panose="02020603050405020304" pitchFamily="18" charset="0"/>
              </a:defRPr>
            </a:lvl8pPr>
            <a:lvl9pPr marL="3886200" indent="-228600" eaLnBrk="0" fontAlgn="base" hangingPunct="0">
              <a:spcBef>
                <a:spcPct val="0"/>
              </a:spcBef>
              <a:spcAft>
                <a:spcPct val="0"/>
              </a:spcAft>
              <a:defRPr sz="2000">
                <a:solidFill>
                  <a:srgbClr val="000000"/>
                </a:solidFill>
                <a:latin typeface="Times New Roman" panose="02020603050405020304" pitchFamily="18" charset="0"/>
              </a:defRPr>
            </a:lvl9pPr>
          </a:lstStyle>
          <a:p>
            <a:pPr eaLnBrk="1" hangingPunct="1">
              <a:spcBef>
                <a:spcPct val="50000"/>
              </a:spcBef>
            </a:pPr>
            <a:r>
              <a:rPr lang="en-US" altLang="en-US" sz="1800" dirty="0" err="1">
                <a:solidFill>
                  <a:schemeClr val="bg1"/>
                </a:solidFill>
              </a:rPr>
              <a:t>gió</a:t>
            </a:r>
            <a:r>
              <a:rPr lang="en-US" altLang="en-US" sz="1800" dirty="0">
                <a:solidFill>
                  <a:schemeClr val="bg1"/>
                </a:solidFill>
              </a:rPr>
              <a:t> … </a:t>
            </a:r>
            <a:r>
              <a:rPr lang="en-US" altLang="en-US" sz="1800" dirty="0" err="1">
                <a:solidFill>
                  <a:schemeClr val="bg1"/>
                </a:solidFill>
              </a:rPr>
              <a:t>xoa</a:t>
            </a:r>
            <a:r>
              <a:rPr lang="en-US" altLang="en-US" sz="1800" dirty="0">
                <a:solidFill>
                  <a:schemeClr val="bg1"/>
                </a:solidFill>
              </a:rPr>
              <a:t> </a:t>
            </a:r>
            <a:r>
              <a:rPr lang="en-US" altLang="en-US" sz="1800" dirty="0" err="1">
                <a:solidFill>
                  <a:schemeClr val="bg1"/>
                </a:solidFill>
              </a:rPr>
              <a:t>mắt</a:t>
            </a:r>
            <a:r>
              <a:rPr lang="en-US" altLang="en-US" sz="1800" dirty="0">
                <a:solidFill>
                  <a:schemeClr val="bg1"/>
                </a:solidFill>
              </a:rPr>
              <a:t> </a:t>
            </a:r>
            <a:r>
              <a:rPr lang="en-US" altLang="en-US" sz="1800" dirty="0" smtClean="0">
                <a:solidFill>
                  <a:schemeClr val="bg1"/>
                </a:solidFill>
              </a:rPr>
              <a:t>…</a:t>
            </a:r>
          </a:p>
          <a:p>
            <a:pPr eaLnBrk="1" hangingPunct="1">
              <a:spcBef>
                <a:spcPct val="50000"/>
              </a:spcBef>
            </a:pPr>
            <a:r>
              <a:rPr lang="en-US" altLang="en-US" sz="1800" dirty="0" smtClean="0">
                <a:solidFill>
                  <a:schemeClr val="bg1"/>
                </a:solidFill>
              </a:rPr>
              <a:t>Sao </a:t>
            </a:r>
            <a:r>
              <a:rPr lang="en-US" altLang="en-US" sz="1800" dirty="0" err="1" smtClean="0">
                <a:solidFill>
                  <a:schemeClr val="bg1"/>
                </a:solidFill>
              </a:rPr>
              <a:t>trời</a:t>
            </a:r>
            <a:r>
              <a:rPr lang="en-US" altLang="en-US" sz="1800" dirty="0" smtClean="0">
                <a:solidFill>
                  <a:schemeClr val="bg1"/>
                </a:solidFill>
              </a:rPr>
              <a:t>… </a:t>
            </a:r>
            <a:r>
              <a:rPr lang="en-US" altLang="en-US" sz="1800" dirty="0" err="1" smtClean="0">
                <a:solidFill>
                  <a:schemeClr val="bg1"/>
                </a:solidFill>
              </a:rPr>
              <a:t>cánh</a:t>
            </a:r>
            <a:r>
              <a:rPr lang="en-US" altLang="en-US" sz="1800" dirty="0" smtClean="0">
                <a:solidFill>
                  <a:schemeClr val="bg1"/>
                </a:solidFill>
              </a:rPr>
              <a:t> </a:t>
            </a:r>
            <a:r>
              <a:rPr lang="en-US" altLang="en-US" sz="1800" dirty="0" err="1" smtClean="0">
                <a:solidFill>
                  <a:schemeClr val="bg1"/>
                </a:solidFill>
              </a:rPr>
              <a:t>chim</a:t>
            </a:r>
            <a:endParaRPr lang="en-US" altLang="en-US" sz="1800" dirty="0" smtClean="0">
              <a:solidFill>
                <a:schemeClr val="bg1"/>
              </a:solidFill>
            </a:endParaRPr>
          </a:p>
        </p:txBody>
      </p:sp>
    </p:spTree>
    <p:extLst>
      <p:ext uri="{BB962C8B-B14F-4D97-AF65-F5344CB8AC3E}">
        <p14:creationId xmlns:p14="http://schemas.microsoft.com/office/powerpoint/2010/main" val="293538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ppt_x"/>
                                          </p:val>
                                        </p:tav>
                                        <p:tav tm="100000">
                                          <p:val>
                                            <p:strVal val="#ppt_x"/>
                                          </p:val>
                                        </p:tav>
                                      </p:tavLst>
                                    </p:anim>
                                    <p:anim calcmode="lin" valueType="num">
                                      <p:cBhvr additive="base">
                                        <p:cTn id="2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16"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11" y="254343"/>
            <a:ext cx="2389487" cy="1879257"/>
          </a:xfrm>
          <a:prstGeom prst="rect">
            <a:avLst/>
          </a:prstGeom>
        </p:spPr>
      </p:pic>
      <p:sp>
        <p:nvSpPr>
          <p:cNvPr id="5" name="TextBox 4"/>
          <p:cNvSpPr txBox="1"/>
          <p:nvPr/>
        </p:nvSpPr>
        <p:spPr>
          <a:xfrm>
            <a:off x="34635" y="626792"/>
            <a:ext cx="8638697" cy="346249"/>
          </a:xfrm>
          <a:prstGeom prst="rect">
            <a:avLst/>
          </a:prstGeom>
          <a:noFill/>
        </p:spPr>
        <p:txBody>
          <a:bodyPr wrap="square" rtlCol="0">
            <a:spAutoFit/>
          </a:bodyPr>
          <a:lstStyle/>
          <a:p>
            <a:pPr algn="just"/>
            <a:r>
              <a:rPr lang="en-US" sz="1650" b="1" dirty="0" smtClean="0">
                <a:solidFill>
                  <a:srgbClr val="C00000"/>
                </a:solidFill>
                <a:latin typeface="Arial" panose="020B0604020202020204" pitchFamily="34" charset="0"/>
                <a:ea typeface="Arial Hebrew Scholar" charset="-79"/>
                <a:cs typeface="Arial" panose="020B0604020202020204" pitchFamily="34" charset="0"/>
              </a:rPr>
              <a:t>2</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Hình</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ảnh</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những</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chiến</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sĩ</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lái</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xe</a:t>
            </a:r>
            <a:endParaRPr lang="en-US" sz="165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7" name="Rectangle 6"/>
          <p:cNvSpPr/>
          <p:nvPr/>
        </p:nvSpPr>
        <p:spPr>
          <a:xfrm>
            <a:off x="1655099" y="1193971"/>
            <a:ext cx="5397768" cy="9233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b="1" dirty="0" err="1" smtClean="0">
                <a:solidFill>
                  <a:schemeClr val="bg1"/>
                </a:solidFill>
                <a:latin typeface="Arial" pitchFamily="34" charset="0"/>
                <a:cs typeface="Arial" pitchFamily="34" charset="0"/>
              </a:rPr>
              <a:t>Khổ</a:t>
            </a:r>
            <a:r>
              <a:rPr lang="en-US" b="1" dirty="0" smtClean="0">
                <a:solidFill>
                  <a:schemeClr val="bg1"/>
                </a:solidFill>
                <a:latin typeface="Arial" pitchFamily="34" charset="0"/>
                <a:cs typeface="Arial" pitchFamily="34" charset="0"/>
              </a:rPr>
              <a:t> 3,4: </a:t>
            </a:r>
            <a:r>
              <a:rPr lang="en-US" b="1" dirty="0" err="1" smtClean="0">
                <a:solidFill>
                  <a:schemeClr val="bg1"/>
                </a:solidFill>
                <a:latin typeface="Arial" pitchFamily="34" charset="0"/>
                <a:cs typeface="Arial" pitchFamily="34" charset="0"/>
              </a:rPr>
              <a:t>Tinh</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thần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kiên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cường</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bất</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khuất</a:t>
            </a:r>
            <a:r>
              <a:rPr lang="en-US" b="1" dirty="0" smtClean="0">
                <a:solidFill>
                  <a:schemeClr val="bg1"/>
                </a:solidFill>
                <a:latin typeface="Arial" pitchFamily="34" charset="0"/>
                <a:cs typeface="Arial" pitchFamily="34" charset="0"/>
              </a:rPr>
              <a:t>.</a:t>
            </a:r>
          </a:p>
          <a:p>
            <a:pPr algn="just"/>
            <a:r>
              <a:rPr lang="vi-VN" b="1" dirty="0" smtClean="0">
                <a:solidFill>
                  <a:schemeClr val="bg1"/>
                </a:solidFill>
                <a:cs typeface="Arial" pitchFamily="34" charset="0"/>
              </a:rPr>
              <a:t>Tâm </a:t>
            </a:r>
            <a:r>
              <a:rPr lang="vi-VN" b="1" dirty="0">
                <a:solidFill>
                  <a:schemeClr val="bg1"/>
                </a:solidFill>
                <a:cs typeface="Arial" pitchFamily="34" charset="0"/>
              </a:rPr>
              <a:t>hồn </a:t>
            </a:r>
            <a:r>
              <a:rPr lang="en-US" b="1" dirty="0" err="1">
                <a:solidFill>
                  <a:schemeClr val="bg1"/>
                </a:solidFill>
                <a:latin typeface="Arial" pitchFamily="34" charset="0"/>
                <a:cs typeface="Arial" pitchFamily="34" charset="0"/>
              </a:rPr>
              <a:t>trẻ</a:t>
            </a:r>
            <a:r>
              <a:rPr lang="en-US" b="1" dirty="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trung</a:t>
            </a:r>
            <a:r>
              <a:rPr lang="en-US" b="1" dirty="0" smtClean="0">
                <a:solidFill>
                  <a:schemeClr val="bg1"/>
                </a:solidFill>
                <a:latin typeface="Arial" pitchFamily="34" charset="0"/>
                <a:cs typeface="Arial" pitchFamily="34" charset="0"/>
              </a:rPr>
              <a:t>, </a:t>
            </a:r>
            <a:r>
              <a:rPr lang="vi-VN" b="1" dirty="0">
                <a:solidFill>
                  <a:schemeClr val="bg1"/>
                </a:solidFill>
                <a:cs typeface="Arial" pitchFamily="34" charset="0"/>
              </a:rPr>
              <a:t>lạc quan yêu đời</a:t>
            </a:r>
            <a:endParaRPr lang="en-US" dirty="0">
              <a:solidFill>
                <a:schemeClr val="bg1"/>
              </a:solidFill>
              <a:latin typeface="Arial" pitchFamily="34" charset="0"/>
              <a:cs typeface="Arial" pitchFamily="34" charset="0"/>
            </a:endParaRPr>
          </a:p>
          <a:p>
            <a:pPr algn="just"/>
            <a:endParaRPr lang="en-US" dirty="0">
              <a:solidFill>
                <a:schemeClr val="bg1"/>
              </a:solidFill>
              <a:latin typeface="Arial" pitchFamily="34" charset="0"/>
              <a:cs typeface="Arial" pitchFamily="34" charset="0"/>
            </a:endParaRPr>
          </a:p>
        </p:txBody>
      </p:sp>
      <p:sp>
        <p:nvSpPr>
          <p:cNvPr id="12" name="Rectangle 11"/>
          <p:cNvSpPr/>
          <p:nvPr/>
        </p:nvSpPr>
        <p:spPr>
          <a:xfrm>
            <a:off x="408497" y="2743199"/>
            <a:ext cx="2410903" cy="147732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Giọng</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thơ</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dí</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dỏm</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hài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hước</a:t>
            </a:r>
            <a:r>
              <a:rPr lang="en-US" b="1" dirty="0" smtClean="0">
                <a:solidFill>
                  <a:schemeClr val="bg1"/>
                </a:solidFill>
                <a:latin typeface="Arial" pitchFamily="34" charset="0"/>
                <a:cs typeface="Arial" pitchFamily="34" charset="0"/>
              </a:rPr>
              <a:t>: </a:t>
            </a:r>
            <a:r>
              <a:rPr lang="en-US" b="1" i="1" dirty="0" err="1" smtClean="0">
                <a:solidFill>
                  <a:srgbClr val="FFFF00"/>
                </a:solidFill>
                <a:latin typeface="Arial" pitchFamily="34" charset="0"/>
                <a:cs typeface="Arial" pitchFamily="34" charset="0"/>
              </a:rPr>
              <a:t>không</a:t>
            </a:r>
            <a:r>
              <a:rPr lang="en-US" b="1" i="1" dirty="0" smtClean="0">
                <a:solidFill>
                  <a:srgbClr val="FFFF00"/>
                </a:solidFill>
                <a:latin typeface="Arial" pitchFamily="34" charset="0"/>
                <a:cs typeface="Arial" pitchFamily="34" charset="0"/>
              </a:rPr>
              <a:t> </a:t>
            </a:r>
            <a:r>
              <a:rPr lang="en-US" b="1" i="1" dirty="0" err="1" smtClean="0">
                <a:solidFill>
                  <a:srgbClr val="FFFF00"/>
                </a:solidFill>
                <a:latin typeface="Arial" pitchFamily="34" charset="0"/>
                <a:cs typeface="Arial" pitchFamily="34" charset="0"/>
              </a:rPr>
              <a:t>có</a:t>
            </a:r>
            <a:r>
              <a:rPr lang="en-US" b="1" i="1" dirty="0" smtClean="0">
                <a:solidFill>
                  <a:srgbClr val="FFFF00"/>
                </a:solidFill>
                <a:latin typeface="Arial" pitchFamily="34" charset="0"/>
                <a:cs typeface="Arial" pitchFamily="34" charset="0"/>
              </a:rPr>
              <a:t>, ừ </a:t>
            </a:r>
            <a:r>
              <a:rPr lang="en-US" b="1" i="1" dirty="0" err="1" smtClean="0">
                <a:solidFill>
                  <a:srgbClr val="FFFF00"/>
                </a:solidFill>
                <a:latin typeface="Arial" pitchFamily="34" charset="0"/>
                <a:cs typeface="Arial" pitchFamily="34" charset="0"/>
              </a:rPr>
              <a:t>thì</a:t>
            </a:r>
            <a:r>
              <a:rPr lang="en-US" b="1" i="1" dirty="0" smtClean="0">
                <a:solidFill>
                  <a:srgbClr val="FFFF00"/>
                </a:solidFill>
                <a:latin typeface="Arial" pitchFamily="34" charset="0"/>
                <a:cs typeface="Arial" pitchFamily="34" charset="0"/>
              </a:rPr>
              <a:t>, </a:t>
            </a:r>
            <a:r>
              <a:rPr lang="en-US" b="1" i="1" dirty="0" err="1" smtClean="0">
                <a:solidFill>
                  <a:srgbClr val="FFFF00"/>
                </a:solidFill>
                <a:latin typeface="Arial" pitchFamily="34" charset="0"/>
                <a:cs typeface="Arial" pitchFamily="34" charset="0"/>
              </a:rPr>
              <a:t>chưa</a:t>
            </a:r>
            <a:r>
              <a:rPr lang="en-US" b="1" i="1" dirty="0" smtClean="0">
                <a:solidFill>
                  <a:srgbClr val="FFFF00"/>
                </a:solidFill>
                <a:latin typeface="Arial" pitchFamily="34" charset="0"/>
                <a:cs typeface="Arial" pitchFamily="34" charset="0"/>
              </a:rPr>
              <a:t> </a:t>
            </a:r>
            <a:r>
              <a:rPr lang="en-US" b="1" i="1" dirty="0" err="1" smtClean="0">
                <a:solidFill>
                  <a:srgbClr val="FFFF00"/>
                </a:solidFill>
                <a:latin typeface="Arial" pitchFamily="34" charset="0"/>
                <a:cs typeface="Arial" pitchFamily="34" charset="0"/>
              </a:rPr>
              <a:t>cần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Sắc</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thái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vui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tươi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hóm</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hỉnh</a:t>
            </a:r>
            <a:endParaRPr lang="en-US" dirty="0">
              <a:solidFill>
                <a:schemeClr val="bg1"/>
              </a:solidFill>
              <a:latin typeface="Arial" pitchFamily="34" charset="0"/>
              <a:cs typeface="Arial" pitchFamily="34" charset="0"/>
            </a:endParaRPr>
          </a:p>
        </p:txBody>
      </p:sp>
      <p:sp>
        <p:nvSpPr>
          <p:cNvPr id="14" name="Rectangle 13"/>
          <p:cNvSpPr/>
          <p:nvPr/>
        </p:nvSpPr>
        <p:spPr>
          <a:xfrm>
            <a:off x="3177296" y="2743199"/>
            <a:ext cx="3071104" cy="203132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b="1" dirty="0" err="1" smtClean="0">
                <a:solidFill>
                  <a:schemeClr val="bg1"/>
                </a:solidFill>
                <a:latin typeface="Arial" pitchFamily="34" charset="0"/>
                <a:cs typeface="Arial" pitchFamily="34" charset="0"/>
              </a:rPr>
              <a:t>Cái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nhìn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lạc</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quan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nụ</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cười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vô</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tư</a:t>
            </a:r>
            <a:r>
              <a:rPr lang="en-US" b="1" dirty="0" smtClean="0">
                <a:solidFill>
                  <a:schemeClr val="bg1"/>
                </a:solidFill>
                <a:latin typeface="Arial" pitchFamily="34" charset="0"/>
                <a:cs typeface="Arial" pitchFamily="34" charset="0"/>
              </a:rPr>
              <a:t>: </a:t>
            </a:r>
            <a:r>
              <a:rPr lang="en-US" b="1" dirty="0" err="1" smtClean="0">
                <a:solidFill>
                  <a:srgbClr val="FFFF00"/>
                </a:solidFill>
                <a:latin typeface="Arial" pitchFamily="34" charset="0"/>
                <a:cs typeface="Arial" pitchFamily="34" charset="0"/>
              </a:rPr>
              <a:t>nhìn</a:t>
            </a:r>
            <a:r>
              <a:rPr lang="en-US" b="1" dirty="0" smtClean="0">
                <a:solidFill>
                  <a:srgbClr val="FFFF00"/>
                </a:solidFill>
                <a:latin typeface="Arial" pitchFamily="34" charset="0"/>
                <a:cs typeface="Arial" pitchFamily="34" charset="0"/>
              </a:rPr>
              <a:t> </a:t>
            </a:r>
            <a:r>
              <a:rPr lang="en-US" b="1" dirty="0" err="1" smtClean="0">
                <a:solidFill>
                  <a:srgbClr val="FFFF00"/>
                </a:solidFill>
                <a:latin typeface="Arial" pitchFamily="34" charset="0"/>
                <a:cs typeface="Arial" pitchFamily="34" charset="0"/>
              </a:rPr>
              <a:t>nhau</a:t>
            </a:r>
            <a:r>
              <a:rPr lang="en-US" b="1" dirty="0" smtClean="0">
                <a:solidFill>
                  <a:srgbClr val="FFFF00"/>
                </a:solidFill>
                <a:latin typeface="Arial" pitchFamily="34" charset="0"/>
                <a:cs typeface="Arial" pitchFamily="34" charset="0"/>
              </a:rPr>
              <a:t> </a:t>
            </a:r>
            <a:r>
              <a:rPr lang="en-US" b="1" dirty="0" err="1" smtClean="0">
                <a:solidFill>
                  <a:srgbClr val="FFFF00"/>
                </a:solidFill>
                <a:latin typeface="Arial" pitchFamily="34" charset="0"/>
                <a:cs typeface="Arial" pitchFamily="34" charset="0"/>
              </a:rPr>
              <a:t>mặt</a:t>
            </a:r>
            <a:r>
              <a:rPr lang="en-US" b="1" dirty="0" smtClean="0">
                <a:solidFill>
                  <a:srgbClr val="FFFF00"/>
                </a:solidFill>
                <a:latin typeface="Arial" pitchFamily="34" charset="0"/>
                <a:cs typeface="Arial" pitchFamily="34" charset="0"/>
              </a:rPr>
              <a:t> </a:t>
            </a:r>
            <a:r>
              <a:rPr lang="en-US" b="1" dirty="0" err="1" smtClean="0">
                <a:solidFill>
                  <a:srgbClr val="FFFF00"/>
                </a:solidFill>
                <a:latin typeface="Arial" pitchFamily="34" charset="0"/>
                <a:cs typeface="Arial" pitchFamily="34" charset="0"/>
              </a:rPr>
              <a:t>lấm</a:t>
            </a:r>
            <a:r>
              <a:rPr lang="en-US" b="1" dirty="0" smtClean="0">
                <a:solidFill>
                  <a:srgbClr val="FFFF00"/>
                </a:solidFill>
                <a:latin typeface="Arial" pitchFamily="34" charset="0"/>
                <a:cs typeface="Arial" pitchFamily="34" charset="0"/>
              </a:rPr>
              <a:t> </a:t>
            </a:r>
            <a:r>
              <a:rPr lang="en-US" b="1" dirty="0" err="1" smtClean="0">
                <a:solidFill>
                  <a:srgbClr val="FFFF00"/>
                </a:solidFill>
                <a:latin typeface="Arial" pitchFamily="34" charset="0"/>
                <a:cs typeface="Arial" pitchFamily="34" charset="0"/>
              </a:rPr>
              <a:t>cười</a:t>
            </a:r>
            <a:r>
              <a:rPr lang="en-US" b="1" dirty="0" smtClean="0">
                <a:solidFill>
                  <a:srgbClr val="FFFF00"/>
                </a:solidFill>
                <a:latin typeface="Arial" pitchFamily="34" charset="0"/>
                <a:cs typeface="Arial" pitchFamily="34" charset="0"/>
              </a:rPr>
              <a:t> ha </a:t>
            </a:r>
            <a:r>
              <a:rPr lang="en-US" b="1" dirty="0" err="1" smtClean="0">
                <a:solidFill>
                  <a:srgbClr val="FFFF00"/>
                </a:solidFill>
                <a:latin typeface="Arial" pitchFamily="34" charset="0"/>
                <a:cs typeface="Arial" pitchFamily="34" charset="0"/>
              </a:rPr>
              <a:t>ha</a:t>
            </a:r>
            <a:r>
              <a:rPr lang="en-US" b="1" dirty="0" smtClean="0">
                <a:solidFill>
                  <a:schemeClr val="bg1"/>
                </a:solidFill>
                <a:latin typeface="Arial" pitchFamily="34" charset="0"/>
                <a:cs typeface="Arial" pitchFamily="34" charset="0"/>
              </a:rPr>
              <a:t>, </a:t>
            </a:r>
            <a:r>
              <a:rPr lang="en-US" b="1" dirty="0" err="1" smtClean="0">
                <a:solidFill>
                  <a:srgbClr val="FFFF00"/>
                </a:solidFill>
                <a:latin typeface="Arial" pitchFamily="34" charset="0"/>
                <a:cs typeface="Arial" pitchFamily="34" charset="0"/>
              </a:rPr>
              <a:t>mưa</a:t>
            </a:r>
            <a:r>
              <a:rPr lang="en-US" b="1" dirty="0" smtClean="0">
                <a:solidFill>
                  <a:srgbClr val="FFFF00"/>
                </a:solidFill>
                <a:latin typeface="Arial" pitchFamily="34" charset="0"/>
                <a:cs typeface="Arial" pitchFamily="34" charset="0"/>
              </a:rPr>
              <a:t> </a:t>
            </a:r>
            <a:r>
              <a:rPr lang="en-US" b="1" dirty="0" err="1" smtClean="0">
                <a:solidFill>
                  <a:srgbClr val="FFFF00"/>
                </a:solidFill>
                <a:latin typeface="Arial" pitchFamily="34" charset="0"/>
                <a:cs typeface="Arial" pitchFamily="34" charset="0"/>
              </a:rPr>
              <a:t>ngừng</a:t>
            </a:r>
            <a:r>
              <a:rPr lang="en-US" b="1" dirty="0" smtClean="0">
                <a:solidFill>
                  <a:srgbClr val="FFFF00"/>
                </a:solidFill>
                <a:latin typeface="Arial" pitchFamily="34" charset="0"/>
                <a:cs typeface="Arial" pitchFamily="34" charset="0"/>
              </a:rPr>
              <a:t>, </a:t>
            </a:r>
            <a:r>
              <a:rPr lang="en-US" b="1" dirty="0" err="1" smtClean="0">
                <a:solidFill>
                  <a:srgbClr val="FFFF00"/>
                </a:solidFill>
                <a:latin typeface="Arial" pitchFamily="34" charset="0"/>
                <a:cs typeface="Arial" pitchFamily="34" charset="0"/>
              </a:rPr>
              <a:t>gió</a:t>
            </a:r>
            <a:r>
              <a:rPr lang="en-US" b="1" dirty="0" smtClean="0">
                <a:solidFill>
                  <a:srgbClr val="FFFF00"/>
                </a:solidFill>
                <a:latin typeface="Arial" pitchFamily="34" charset="0"/>
                <a:cs typeface="Arial" pitchFamily="34" charset="0"/>
              </a:rPr>
              <a:t> </a:t>
            </a:r>
            <a:r>
              <a:rPr lang="en-US" b="1" dirty="0" err="1" smtClean="0">
                <a:solidFill>
                  <a:srgbClr val="FFFF00"/>
                </a:solidFill>
                <a:latin typeface="Arial" pitchFamily="34" charset="0"/>
                <a:cs typeface="Arial" pitchFamily="34" charset="0"/>
              </a:rPr>
              <a:t>lùa</a:t>
            </a:r>
            <a:r>
              <a:rPr lang="en-US" b="1" dirty="0" smtClean="0">
                <a:solidFill>
                  <a:srgbClr val="FFFF00"/>
                </a:solidFill>
                <a:latin typeface="Arial" pitchFamily="34" charset="0"/>
                <a:cs typeface="Arial" pitchFamily="34" charset="0"/>
              </a:rPr>
              <a:t>, </a:t>
            </a:r>
            <a:r>
              <a:rPr lang="en-US" b="1" dirty="0" err="1" smtClean="0">
                <a:solidFill>
                  <a:srgbClr val="FFFF00"/>
                </a:solidFill>
                <a:latin typeface="Arial" pitchFamily="34" charset="0"/>
                <a:cs typeface="Arial" pitchFamily="34" charset="0"/>
              </a:rPr>
              <a:t>khô</a:t>
            </a:r>
            <a:r>
              <a:rPr lang="en-US" b="1" dirty="0" smtClean="0">
                <a:solidFill>
                  <a:srgbClr val="FFFF00"/>
                </a:solidFill>
                <a:latin typeface="Arial" pitchFamily="34" charset="0"/>
                <a:cs typeface="Arial" pitchFamily="34" charset="0"/>
              </a:rPr>
              <a:t> </a:t>
            </a:r>
            <a:r>
              <a:rPr lang="en-US" b="1" dirty="0" err="1" smtClean="0">
                <a:solidFill>
                  <a:srgbClr val="FFFF00"/>
                </a:solidFill>
                <a:latin typeface="Arial" pitchFamily="34" charset="0"/>
                <a:cs typeface="Arial" pitchFamily="34" charset="0"/>
              </a:rPr>
              <a:t>mau</a:t>
            </a:r>
            <a:r>
              <a:rPr lang="en-US" b="1" dirty="0" smtClean="0">
                <a:solidFill>
                  <a:srgbClr val="FFFF00"/>
                </a:solidFill>
                <a:latin typeface="Arial" pitchFamily="34" charset="0"/>
                <a:cs typeface="Arial" pitchFamily="34" charset="0"/>
              </a:rPr>
              <a:t> </a:t>
            </a:r>
            <a:r>
              <a:rPr lang="en-US" b="1" dirty="0" err="1" smtClean="0">
                <a:solidFill>
                  <a:srgbClr val="FFFF00"/>
                </a:solidFill>
                <a:latin typeface="Arial" pitchFamily="34" charset="0"/>
                <a:cs typeface="Arial" pitchFamily="34" charset="0"/>
              </a:rPr>
              <a:t>thôi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phía</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cuối</a:t>
            </a:r>
            <a:r>
              <a:rPr lang="en-US" b="1" dirty="0" smtClean="0">
                <a:solidFill>
                  <a:schemeClr val="bg1"/>
                </a:solidFill>
                <a:latin typeface="Arial" pitchFamily="34" charset="0"/>
                <a:cs typeface="Arial" pitchFamily="34" charset="0"/>
              </a:rPr>
              <a:t> con </a:t>
            </a:r>
            <a:r>
              <a:rPr lang="en-US" b="1" dirty="0" err="1" smtClean="0">
                <a:solidFill>
                  <a:schemeClr val="bg1"/>
                </a:solidFill>
                <a:latin typeface="Arial" pitchFamily="34" charset="0"/>
                <a:cs typeface="Arial" pitchFamily="34" charset="0"/>
              </a:rPr>
              <a:t>đường</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hành</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quân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trời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xanh</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thêm</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niềm</a:t>
            </a:r>
            <a:r>
              <a:rPr lang="en-US" b="1" dirty="0" smtClean="0">
                <a:solidFill>
                  <a:schemeClr val="bg1"/>
                </a:solidFill>
                <a:latin typeface="Arial" pitchFamily="34" charset="0"/>
                <a:cs typeface="Arial" pitchFamily="34" charset="0"/>
              </a:rPr>
              <a:t> tin </a:t>
            </a:r>
            <a:r>
              <a:rPr lang="en-US" b="1" dirty="0" err="1" smtClean="0">
                <a:solidFill>
                  <a:schemeClr val="bg1"/>
                </a:solidFill>
                <a:latin typeface="Arial" pitchFamily="34" charset="0"/>
                <a:cs typeface="Arial" pitchFamily="34" charset="0"/>
              </a:rPr>
              <a:t>vào</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chiến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thắng</a:t>
            </a:r>
            <a:r>
              <a:rPr lang="en-US" b="1" dirty="0" smtClean="0">
                <a:solidFill>
                  <a:schemeClr val="bg1"/>
                </a:solidFill>
                <a:latin typeface="Arial" pitchFamily="34" charset="0"/>
                <a:cs typeface="Arial" pitchFamily="34" charset="0"/>
              </a:rPr>
              <a:t>.</a:t>
            </a:r>
            <a:endParaRPr lang="en-US" dirty="0">
              <a:solidFill>
                <a:schemeClr val="bg1"/>
              </a:solidFill>
              <a:latin typeface="Arial" pitchFamily="34" charset="0"/>
              <a:cs typeface="Arial" pitchFamily="34" charset="0"/>
            </a:endParaRPr>
          </a:p>
        </p:txBody>
      </p:sp>
      <p:sp>
        <p:nvSpPr>
          <p:cNvPr id="16" name="Rectangle 15"/>
          <p:cNvSpPr/>
          <p:nvPr/>
        </p:nvSpPr>
        <p:spPr>
          <a:xfrm>
            <a:off x="6470073" y="2743199"/>
            <a:ext cx="2667000" cy="203132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US" b="1" dirty="0" smtClean="0">
                <a:solidFill>
                  <a:schemeClr val="bg1"/>
                </a:solidFill>
                <a:latin typeface="Arial" pitchFamily="34" charset="0"/>
                <a:cs typeface="Arial" pitchFamily="34" charset="0"/>
              </a:rPr>
              <a:t>-</a:t>
            </a:r>
            <a:r>
              <a:rPr lang="en-US" b="1" dirty="0" err="1" smtClean="0">
                <a:solidFill>
                  <a:schemeClr val="bg1"/>
                </a:solidFill>
                <a:latin typeface="Arial" pitchFamily="34" charset="0"/>
                <a:cs typeface="Arial" pitchFamily="34" charset="0"/>
              </a:rPr>
              <a:t>Tâm</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hồn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trẻ</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trung</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sôi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nổi</a:t>
            </a:r>
            <a:r>
              <a:rPr lang="en-US" b="1" dirty="0" smtClean="0">
                <a:solidFill>
                  <a:schemeClr val="bg1"/>
                </a:solidFill>
                <a:latin typeface="Arial" pitchFamily="34" charset="0"/>
                <a:cs typeface="Arial" pitchFamily="34" charset="0"/>
              </a:rPr>
              <a:t>.</a:t>
            </a:r>
          </a:p>
          <a:p>
            <a:pPr algn="just"/>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Họ</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không</a:t>
            </a:r>
            <a:r>
              <a:rPr lang="en-US" b="1" dirty="0" smtClean="0">
                <a:solidFill>
                  <a:schemeClr val="bg1"/>
                </a:solidFill>
                <a:latin typeface="Arial" pitchFamily="34" charset="0"/>
                <a:cs typeface="Arial" pitchFamily="34" charset="0"/>
              </a:rPr>
              <a:t> than </a:t>
            </a:r>
            <a:r>
              <a:rPr lang="en-US" b="1" dirty="0" err="1" smtClean="0">
                <a:solidFill>
                  <a:schemeClr val="bg1"/>
                </a:solidFill>
                <a:latin typeface="Arial" pitchFamily="34" charset="0"/>
                <a:cs typeface="Arial" pitchFamily="34" charset="0"/>
              </a:rPr>
              <a:t>phiền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mà</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vui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đùa</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cùng</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thử</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thách</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Thách</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thức</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ngạo</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nghễ</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trên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khó</a:t>
            </a:r>
            <a:r>
              <a:rPr lang="en-US" b="1" dirty="0" smtClean="0">
                <a:solidFill>
                  <a:schemeClr val="bg1"/>
                </a:solidFill>
                <a:latin typeface="Arial" pitchFamily="34" charset="0"/>
                <a:cs typeface="Arial" pitchFamily="34" charset="0"/>
              </a:rPr>
              <a:t> khan, </a:t>
            </a:r>
            <a:r>
              <a:rPr lang="en-US" b="1" dirty="0" err="1" smtClean="0">
                <a:solidFill>
                  <a:schemeClr val="bg1"/>
                </a:solidFill>
                <a:latin typeface="Arial" pitchFamily="34" charset="0"/>
                <a:cs typeface="Arial" pitchFamily="34" charset="0"/>
              </a:rPr>
              <a:t>nguy</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hiểm</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0259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11" y="254343"/>
            <a:ext cx="2389487" cy="1879257"/>
          </a:xfrm>
          <a:prstGeom prst="rect">
            <a:avLst/>
          </a:prstGeom>
        </p:spPr>
      </p:pic>
      <p:sp>
        <p:nvSpPr>
          <p:cNvPr id="5" name="TextBox 4"/>
          <p:cNvSpPr txBox="1"/>
          <p:nvPr/>
        </p:nvSpPr>
        <p:spPr>
          <a:xfrm>
            <a:off x="34635" y="626792"/>
            <a:ext cx="8638697" cy="346249"/>
          </a:xfrm>
          <a:prstGeom prst="rect">
            <a:avLst/>
          </a:prstGeom>
          <a:noFill/>
        </p:spPr>
        <p:txBody>
          <a:bodyPr wrap="square" rtlCol="0">
            <a:spAutoFit/>
          </a:bodyPr>
          <a:lstStyle/>
          <a:p>
            <a:pPr algn="just"/>
            <a:r>
              <a:rPr lang="en-US" sz="1650" b="1" dirty="0" smtClean="0">
                <a:solidFill>
                  <a:srgbClr val="C00000"/>
                </a:solidFill>
                <a:latin typeface="Arial" panose="020B0604020202020204" pitchFamily="34" charset="0"/>
                <a:ea typeface="Arial Hebrew Scholar" charset="-79"/>
                <a:cs typeface="Arial" panose="020B0604020202020204" pitchFamily="34" charset="0"/>
              </a:rPr>
              <a:t>2</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Hình</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ảnh</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những</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chiến</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sĩ</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lái</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xe</a:t>
            </a:r>
            <a:endParaRPr lang="en-US" sz="165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7" name="Rectangle 6"/>
          <p:cNvSpPr/>
          <p:nvPr/>
        </p:nvSpPr>
        <p:spPr>
          <a:xfrm>
            <a:off x="1655099" y="1193971"/>
            <a:ext cx="5397768" cy="64633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b="1" dirty="0" err="1" smtClean="0">
                <a:solidFill>
                  <a:schemeClr val="bg1"/>
                </a:solidFill>
                <a:latin typeface="Arial" pitchFamily="34" charset="0"/>
                <a:cs typeface="Arial" pitchFamily="34" charset="0"/>
              </a:rPr>
              <a:t>Khổ</a:t>
            </a:r>
            <a:r>
              <a:rPr lang="en-US" b="1" dirty="0" smtClean="0">
                <a:solidFill>
                  <a:schemeClr val="bg1"/>
                </a:solidFill>
                <a:latin typeface="Arial" pitchFamily="34" charset="0"/>
                <a:cs typeface="Arial" pitchFamily="34" charset="0"/>
              </a:rPr>
              <a:t> 5, 6: </a:t>
            </a:r>
            <a:r>
              <a:rPr lang="en-US" b="1" dirty="0" err="1" smtClean="0">
                <a:solidFill>
                  <a:schemeClr val="bg1"/>
                </a:solidFill>
                <a:cs typeface="Arial" pitchFamily="34" charset="0"/>
              </a:rPr>
              <a:t>Tình</a:t>
            </a:r>
            <a:r>
              <a:rPr lang="en-US" b="1" dirty="0" smtClean="0">
                <a:solidFill>
                  <a:schemeClr val="bg1"/>
                </a:solidFill>
                <a:cs typeface="Arial" pitchFamily="34" charset="0"/>
              </a:rPr>
              <a:t> </a:t>
            </a:r>
            <a:r>
              <a:rPr lang="en-US" b="1" dirty="0" err="1" smtClean="0">
                <a:solidFill>
                  <a:schemeClr val="bg1"/>
                </a:solidFill>
                <a:cs typeface="Arial" pitchFamily="34" charset="0"/>
              </a:rPr>
              <a:t>đồng</a:t>
            </a:r>
            <a:r>
              <a:rPr lang="en-US" b="1" dirty="0" smtClean="0">
                <a:solidFill>
                  <a:schemeClr val="bg1"/>
                </a:solidFill>
                <a:cs typeface="Arial" pitchFamily="34" charset="0"/>
              </a:rPr>
              <a:t> </a:t>
            </a:r>
            <a:r>
              <a:rPr lang="en-US" b="1" dirty="0" err="1" smtClean="0">
                <a:solidFill>
                  <a:schemeClr val="bg1"/>
                </a:solidFill>
                <a:cs typeface="Arial" pitchFamily="34" charset="0"/>
              </a:rPr>
              <a:t>chí</a:t>
            </a:r>
            <a:r>
              <a:rPr lang="en-US" b="1" dirty="0" smtClean="0">
                <a:solidFill>
                  <a:schemeClr val="bg1"/>
                </a:solidFill>
                <a:cs typeface="Arial" pitchFamily="34" charset="0"/>
              </a:rPr>
              <a:t>, </a:t>
            </a:r>
            <a:r>
              <a:rPr lang="en-US" b="1" dirty="0" err="1" smtClean="0">
                <a:solidFill>
                  <a:schemeClr val="bg1"/>
                </a:solidFill>
                <a:cs typeface="Arial" pitchFamily="34" charset="0"/>
              </a:rPr>
              <a:t>đồng</a:t>
            </a:r>
            <a:r>
              <a:rPr lang="en-US" b="1" dirty="0" smtClean="0">
                <a:solidFill>
                  <a:schemeClr val="bg1"/>
                </a:solidFill>
                <a:cs typeface="Arial" pitchFamily="34" charset="0"/>
              </a:rPr>
              <a:t> </a:t>
            </a:r>
            <a:r>
              <a:rPr lang="en-US" b="1" dirty="0" err="1" smtClean="0">
                <a:solidFill>
                  <a:schemeClr val="bg1"/>
                </a:solidFill>
                <a:cs typeface="Arial" pitchFamily="34" charset="0"/>
              </a:rPr>
              <a:t>đội</a:t>
            </a:r>
            <a:endParaRPr lang="en-US" dirty="0">
              <a:solidFill>
                <a:schemeClr val="bg1"/>
              </a:solidFill>
              <a:latin typeface="Arial" pitchFamily="34" charset="0"/>
              <a:cs typeface="Arial" pitchFamily="34" charset="0"/>
            </a:endParaRPr>
          </a:p>
          <a:p>
            <a:pPr algn="just"/>
            <a:endParaRPr lang="en-US" dirty="0">
              <a:solidFill>
                <a:schemeClr val="bg1"/>
              </a:solidFill>
              <a:latin typeface="Arial" pitchFamily="34" charset="0"/>
              <a:cs typeface="Arial" pitchFamily="34" charset="0"/>
            </a:endParaRPr>
          </a:p>
        </p:txBody>
      </p:sp>
      <p:sp>
        <p:nvSpPr>
          <p:cNvPr id="12" name="Rectangle 11"/>
          <p:cNvSpPr/>
          <p:nvPr/>
        </p:nvSpPr>
        <p:spPr>
          <a:xfrm>
            <a:off x="408497" y="2743199"/>
            <a:ext cx="2410903" cy="92333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Cử</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chỉ</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bắt</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tay</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sự</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đồng</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cảm</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chân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thành</a:t>
            </a:r>
            <a:endParaRPr lang="en-US" dirty="0">
              <a:solidFill>
                <a:schemeClr val="bg1"/>
              </a:solidFill>
              <a:latin typeface="Arial" pitchFamily="34" charset="0"/>
              <a:cs typeface="Arial" pitchFamily="34" charset="0"/>
            </a:endParaRPr>
          </a:p>
        </p:txBody>
      </p:sp>
      <p:sp>
        <p:nvSpPr>
          <p:cNvPr id="14" name="Rectangle 13"/>
          <p:cNvSpPr/>
          <p:nvPr/>
        </p:nvSpPr>
        <p:spPr>
          <a:xfrm>
            <a:off x="3177296" y="2743199"/>
            <a:ext cx="3071104" cy="120032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b="1" dirty="0" err="1" smtClean="0">
                <a:solidFill>
                  <a:schemeClr val="bg1"/>
                </a:solidFill>
                <a:latin typeface="Arial" pitchFamily="34" charset="0"/>
                <a:cs typeface="Arial" pitchFamily="34" charset="0"/>
              </a:rPr>
              <a:t>Bữa</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cơm</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thời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chiến</a:t>
            </a:r>
            <a:r>
              <a:rPr lang="en-US" b="1" dirty="0" smtClean="0">
                <a:solidFill>
                  <a:schemeClr val="bg1"/>
                </a:solidFill>
                <a:latin typeface="Arial" pitchFamily="34" charset="0"/>
                <a:cs typeface="Arial" pitchFamily="34" charset="0"/>
              </a:rPr>
              <a:t> </a:t>
            </a:r>
            <a:r>
              <a:rPr lang="en-US" b="1" i="1" dirty="0" err="1" smtClean="0">
                <a:solidFill>
                  <a:schemeClr val="bg1"/>
                </a:solidFill>
                <a:latin typeface="Arial" pitchFamily="34" charset="0"/>
                <a:cs typeface="Arial" pitchFamily="34" charset="0"/>
              </a:rPr>
              <a:t>chung</a:t>
            </a:r>
            <a:r>
              <a:rPr lang="en-US" b="1" i="1" dirty="0" smtClean="0">
                <a:solidFill>
                  <a:schemeClr val="bg1"/>
                </a:solidFill>
                <a:latin typeface="Arial" pitchFamily="34" charset="0"/>
                <a:cs typeface="Arial" pitchFamily="34" charset="0"/>
              </a:rPr>
              <a:t> </a:t>
            </a:r>
            <a:r>
              <a:rPr lang="en-US" b="1" i="1" dirty="0" err="1" smtClean="0">
                <a:solidFill>
                  <a:schemeClr val="bg1"/>
                </a:solidFill>
                <a:latin typeface="Arial" pitchFamily="34" charset="0"/>
                <a:cs typeface="Arial" pitchFamily="34" charset="0"/>
              </a:rPr>
              <a:t>bát</a:t>
            </a:r>
            <a:r>
              <a:rPr lang="en-US" b="1" i="1" dirty="0" smtClean="0">
                <a:solidFill>
                  <a:schemeClr val="bg1"/>
                </a:solidFill>
                <a:latin typeface="Arial" pitchFamily="34" charset="0"/>
                <a:cs typeface="Arial" pitchFamily="34" charset="0"/>
              </a:rPr>
              <a:t> </a:t>
            </a:r>
            <a:r>
              <a:rPr lang="en-US" b="1" i="1" dirty="0" err="1" smtClean="0">
                <a:solidFill>
                  <a:schemeClr val="bg1"/>
                </a:solidFill>
                <a:latin typeface="Arial" pitchFamily="34" charset="0"/>
                <a:cs typeface="Arial" pitchFamily="34" charset="0"/>
              </a:rPr>
              <a:t>đũa</a:t>
            </a:r>
            <a:r>
              <a:rPr lang="en-US" b="1" i="1" dirty="0" smtClean="0">
                <a:solidFill>
                  <a:schemeClr val="bg1"/>
                </a:solidFill>
                <a:latin typeface="Arial" pitchFamily="34" charset="0"/>
                <a:cs typeface="Arial" pitchFamily="34" charset="0"/>
              </a:rPr>
              <a:t>… </a:t>
            </a:r>
            <a:r>
              <a:rPr lang="en-US" b="1" i="1" dirty="0" err="1" smtClean="0">
                <a:solidFill>
                  <a:schemeClr val="bg1"/>
                </a:solidFill>
                <a:latin typeface="Arial" pitchFamily="34" charset="0"/>
                <a:cs typeface="Arial" pitchFamily="34" charset="0"/>
              </a:rPr>
              <a:t>gia</a:t>
            </a:r>
            <a:r>
              <a:rPr lang="en-US" b="1" i="1" dirty="0" smtClean="0">
                <a:solidFill>
                  <a:schemeClr val="bg1"/>
                </a:solidFill>
                <a:latin typeface="Arial" pitchFamily="34" charset="0"/>
                <a:cs typeface="Arial" pitchFamily="34" charset="0"/>
              </a:rPr>
              <a:t> </a:t>
            </a:r>
            <a:r>
              <a:rPr lang="en-US" b="1" i="1" dirty="0" err="1" smtClean="0">
                <a:solidFill>
                  <a:schemeClr val="bg1"/>
                </a:solidFill>
                <a:latin typeface="Arial" pitchFamily="34" charset="0"/>
                <a:cs typeface="Arial" pitchFamily="34" charset="0"/>
              </a:rPr>
              <a:t>đình</a:t>
            </a:r>
            <a:r>
              <a:rPr lang="en-US" b="1" i="1" dirty="0" smtClean="0">
                <a:solidFill>
                  <a:schemeClr val="bg1"/>
                </a:solidFill>
                <a:latin typeface="Arial" pitchFamily="34" charset="0"/>
                <a:cs typeface="Arial" pitchFamily="34" charset="0"/>
              </a:rPr>
              <a:t> </a:t>
            </a:r>
            <a:r>
              <a:rPr lang="en-US" b="1" i="1" dirty="0" err="1" smtClean="0">
                <a:solidFill>
                  <a:schemeClr val="bg1"/>
                </a:solidFill>
                <a:latin typeface="Arial" pitchFamily="34" charset="0"/>
                <a:cs typeface="Arial" pitchFamily="34" charset="0"/>
              </a:rPr>
              <a:t>đấy</a:t>
            </a:r>
            <a:r>
              <a:rPr lang="en-US" b="1" i="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gần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gũi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gắn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bó</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như</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một</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gia</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đình</a:t>
            </a:r>
            <a:r>
              <a:rPr lang="en-US" b="1" dirty="0" smtClean="0">
                <a:solidFill>
                  <a:schemeClr val="bg1"/>
                </a:solidFill>
                <a:latin typeface="Arial" pitchFamily="34" charset="0"/>
                <a:cs typeface="Arial" pitchFamily="34" charset="0"/>
              </a:rPr>
              <a:t>. </a:t>
            </a:r>
            <a:endParaRPr lang="en-US" dirty="0">
              <a:solidFill>
                <a:schemeClr val="bg1"/>
              </a:solidFill>
              <a:latin typeface="Arial" pitchFamily="34" charset="0"/>
              <a:cs typeface="Arial" pitchFamily="34" charset="0"/>
            </a:endParaRPr>
          </a:p>
        </p:txBody>
      </p:sp>
      <p:sp>
        <p:nvSpPr>
          <p:cNvPr id="16" name="Rectangle 15"/>
          <p:cNvSpPr/>
          <p:nvPr/>
        </p:nvSpPr>
        <p:spPr>
          <a:xfrm>
            <a:off x="6606296" y="2590800"/>
            <a:ext cx="2057400" cy="286232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US" b="1" dirty="0" err="1" smtClean="0">
                <a:solidFill>
                  <a:schemeClr val="bg1"/>
                </a:solidFill>
                <a:latin typeface="Arial" pitchFamily="34" charset="0"/>
                <a:cs typeface="Arial" pitchFamily="34" charset="0"/>
              </a:rPr>
              <a:t>Tình</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cảm</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thân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thương</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trân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quý</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biết</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bao</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của</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cuộc</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đời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người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lính</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Nó</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xóa</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đi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hiện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thực</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khốc</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liệt</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ngoài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kia</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và</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nó</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vẽ</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ra</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một</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tương</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lai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bình</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yên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phía</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trước</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0163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11" y="254343"/>
            <a:ext cx="2389487" cy="1879257"/>
          </a:xfrm>
          <a:prstGeom prst="rect">
            <a:avLst/>
          </a:prstGeom>
        </p:spPr>
      </p:pic>
      <p:sp>
        <p:nvSpPr>
          <p:cNvPr id="5" name="TextBox 4"/>
          <p:cNvSpPr txBox="1"/>
          <p:nvPr/>
        </p:nvSpPr>
        <p:spPr>
          <a:xfrm>
            <a:off x="34635" y="626792"/>
            <a:ext cx="8638697" cy="346249"/>
          </a:xfrm>
          <a:prstGeom prst="rect">
            <a:avLst/>
          </a:prstGeom>
          <a:noFill/>
        </p:spPr>
        <p:txBody>
          <a:bodyPr wrap="square" rtlCol="0">
            <a:spAutoFit/>
          </a:bodyPr>
          <a:lstStyle/>
          <a:p>
            <a:pPr algn="just"/>
            <a:r>
              <a:rPr lang="en-US" sz="1650" b="1" dirty="0" smtClean="0">
                <a:solidFill>
                  <a:srgbClr val="C00000"/>
                </a:solidFill>
                <a:latin typeface="Arial" panose="020B0604020202020204" pitchFamily="34" charset="0"/>
                <a:ea typeface="Arial Hebrew Scholar" charset="-79"/>
                <a:cs typeface="Arial" panose="020B0604020202020204" pitchFamily="34" charset="0"/>
              </a:rPr>
              <a:t>2</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Hình</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ảnh</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những</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chiến</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sĩ</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lái</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xe</a:t>
            </a:r>
            <a:endParaRPr lang="en-US" sz="165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7" name="Rectangle 6"/>
          <p:cNvSpPr/>
          <p:nvPr/>
        </p:nvSpPr>
        <p:spPr>
          <a:xfrm>
            <a:off x="1655099" y="1193971"/>
            <a:ext cx="5397768" cy="64633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b="1" dirty="0" err="1" smtClean="0">
                <a:solidFill>
                  <a:schemeClr val="bg1"/>
                </a:solidFill>
                <a:latin typeface="Arial" pitchFamily="34" charset="0"/>
                <a:cs typeface="Arial" pitchFamily="34" charset="0"/>
              </a:rPr>
              <a:t>Khổ</a:t>
            </a:r>
            <a:r>
              <a:rPr lang="en-US" b="1" dirty="0" smtClean="0">
                <a:solidFill>
                  <a:schemeClr val="bg1"/>
                </a:solidFill>
                <a:latin typeface="Arial" pitchFamily="34" charset="0"/>
                <a:cs typeface="Arial" pitchFamily="34" charset="0"/>
              </a:rPr>
              <a:t> 7: </a:t>
            </a:r>
            <a:r>
              <a:rPr lang="en-US" b="1" dirty="0" smtClean="0">
                <a:solidFill>
                  <a:schemeClr val="bg1"/>
                </a:solidFill>
                <a:cs typeface="Arial" pitchFamily="34" charset="0"/>
              </a:rPr>
              <a:t>ý </a:t>
            </a:r>
            <a:r>
              <a:rPr lang="en-US" b="1" dirty="0" err="1" smtClean="0">
                <a:solidFill>
                  <a:schemeClr val="bg1"/>
                </a:solidFill>
                <a:cs typeface="Arial" pitchFamily="34" charset="0"/>
              </a:rPr>
              <a:t>chí</a:t>
            </a:r>
            <a:r>
              <a:rPr lang="en-US" b="1" dirty="0" smtClean="0">
                <a:solidFill>
                  <a:schemeClr val="bg1"/>
                </a:solidFill>
                <a:cs typeface="Arial" pitchFamily="34" charset="0"/>
              </a:rPr>
              <a:t> </a:t>
            </a:r>
            <a:r>
              <a:rPr lang="en-US" b="1" dirty="0" err="1" smtClean="0">
                <a:solidFill>
                  <a:schemeClr val="bg1"/>
                </a:solidFill>
                <a:cs typeface="Arial" pitchFamily="34" charset="0"/>
              </a:rPr>
              <a:t>chiến</a:t>
            </a:r>
            <a:r>
              <a:rPr lang="en-US" b="1" dirty="0" smtClean="0">
                <a:solidFill>
                  <a:schemeClr val="bg1"/>
                </a:solidFill>
                <a:cs typeface="Arial" pitchFamily="34" charset="0"/>
              </a:rPr>
              <a:t> </a:t>
            </a:r>
            <a:r>
              <a:rPr lang="en-US" b="1" dirty="0" err="1" smtClean="0">
                <a:solidFill>
                  <a:schemeClr val="bg1"/>
                </a:solidFill>
                <a:cs typeface="Arial" pitchFamily="34" charset="0"/>
              </a:rPr>
              <a:t>đấu</a:t>
            </a:r>
            <a:r>
              <a:rPr lang="en-US" b="1" dirty="0" smtClean="0">
                <a:solidFill>
                  <a:schemeClr val="bg1"/>
                </a:solidFill>
                <a:cs typeface="Arial" pitchFamily="34" charset="0"/>
              </a:rPr>
              <a:t> </a:t>
            </a:r>
            <a:r>
              <a:rPr lang="en-US" b="1" dirty="0" err="1" smtClean="0">
                <a:solidFill>
                  <a:schemeClr val="bg1"/>
                </a:solidFill>
                <a:cs typeface="Arial" pitchFamily="34" charset="0"/>
              </a:rPr>
              <a:t>giải</a:t>
            </a:r>
            <a:r>
              <a:rPr lang="en-US" b="1" dirty="0" smtClean="0">
                <a:solidFill>
                  <a:schemeClr val="bg1"/>
                </a:solidFill>
                <a:cs typeface="Arial" pitchFamily="34" charset="0"/>
              </a:rPr>
              <a:t> </a:t>
            </a:r>
            <a:r>
              <a:rPr lang="en-US" b="1" dirty="0" err="1" smtClean="0">
                <a:solidFill>
                  <a:schemeClr val="bg1"/>
                </a:solidFill>
                <a:cs typeface="Arial" pitchFamily="34" charset="0"/>
              </a:rPr>
              <a:t>phóng</a:t>
            </a:r>
            <a:r>
              <a:rPr lang="en-US" b="1" dirty="0" smtClean="0">
                <a:solidFill>
                  <a:schemeClr val="bg1"/>
                </a:solidFill>
                <a:cs typeface="Arial" pitchFamily="34" charset="0"/>
              </a:rPr>
              <a:t> </a:t>
            </a:r>
            <a:r>
              <a:rPr lang="en-US" b="1" dirty="0" err="1" smtClean="0">
                <a:solidFill>
                  <a:schemeClr val="bg1"/>
                </a:solidFill>
                <a:cs typeface="Arial" pitchFamily="34" charset="0"/>
              </a:rPr>
              <a:t>miền</a:t>
            </a:r>
            <a:r>
              <a:rPr lang="en-US" b="1" dirty="0" smtClean="0">
                <a:solidFill>
                  <a:schemeClr val="bg1"/>
                </a:solidFill>
                <a:cs typeface="Arial" pitchFamily="34" charset="0"/>
              </a:rPr>
              <a:t> Nam</a:t>
            </a:r>
            <a:endParaRPr lang="en-US" dirty="0">
              <a:solidFill>
                <a:schemeClr val="bg1"/>
              </a:solidFill>
              <a:latin typeface="Arial" pitchFamily="34" charset="0"/>
              <a:cs typeface="Arial" pitchFamily="34" charset="0"/>
            </a:endParaRPr>
          </a:p>
          <a:p>
            <a:pPr algn="just"/>
            <a:endParaRPr lang="en-US" dirty="0">
              <a:solidFill>
                <a:schemeClr val="bg1"/>
              </a:solidFill>
              <a:latin typeface="Arial" pitchFamily="34" charset="0"/>
              <a:cs typeface="Arial" pitchFamily="34" charset="0"/>
            </a:endParaRPr>
          </a:p>
        </p:txBody>
      </p:sp>
      <p:sp>
        <p:nvSpPr>
          <p:cNvPr id="12" name="Rectangle 11"/>
          <p:cNvSpPr/>
          <p:nvPr/>
        </p:nvSpPr>
        <p:spPr>
          <a:xfrm>
            <a:off x="408497" y="2743199"/>
            <a:ext cx="2410903" cy="147732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Xe</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vẫn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chạy</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vì</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miền</a:t>
            </a:r>
            <a:r>
              <a:rPr lang="en-US" b="1" dirty="0" smtClean="0">
                <a:solidFill>
                  <a:schemeClr val="bg1"/>
                </a:solidFill>
                <a:latin typeface="Arial" pitchFamily="34" charset="0"/>
                <a:cs typeface="Arial" pitchFamily="34" charset="0"/>
              </a:rPr>
              <a:t> Nam </a:t>
            </a:r>
            <a:r>
              <a:rPr lang="en-US" b="1" dirty="0" err="1" smtClean="0">
                <a:solidFill>
                  <a:schemeClr val="bg1"/>
                </a:solidFill>
                <a:latin typeface="Arial" pitchFamily="34" charset="0"/>
                <a:cs typeface="Arial" pitchFamily="34" charset="0"/>
              </a:rPr>
              <a:t>phía</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trước</a:t>
            </a:r>
            <a:r>
              <a:rPr lang="en-US" b="1" dirty="0" smtClean="0">
                <a:solidFill>
                  <a:schemeClr val="bg1"/>
                </a:solidFill>
                <a:latin typeface="Arial" pitchFamily="34" charset="0"/>
                <a:cs typeface="Arial" pitchFamily="34" charset="0"/>
              </a:rPr>
              <a:t>: ý </a:t>
            </a:r>
            <a:r>
              <a:rPr lang="en-US" b="1" dirty="0" err="1" smtClean="0">
                <a:solidFill>
                  <a:schemeClr val="bg1"/>
                </a:solidFill>
                <a:latin typeface="Arial" pitchFamily="34" charset="0"/>
                <a:cs typeface="Arial" pitchFamily="34" charset="0"/>
              </a:rPr>
              <a:t>chí</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chiến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đấu</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vì</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miền</a:t>
            </a:r>
            <a:r>
              <a:rPr lang="en-US" b="1" dirty="0" smtClean="0">
                <a:solidFill>
                  <a:schemeClr val="bg1"/>
                </a:solidFill>
                <a:latin typeface="Arial" pitchFamily="34" charset="0"/>
                <a:cs typeface="Arial" pitchFamily="34" charset="0"/>
              </a:rPr>
              <a:t> Nam </a:t>
            </a:r>
            <a:r>
              <a:rPr lang="en-US" b="1" dirty="0" err="1" smtClean="0">
                <a:solidFill>
                  <a:schemeClr val="bg1"/>
                </a:solidFill>
                <a:latin typeface="Arial" pitchFamily="34" charset="0"/>
                <a:cs typeface="Arial" pitchFamily="34" charset="0"/>
              </a:rPr>
              <a:t>yêu</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thương</a:t>
            </a:r>
            <a:endParaRPr lang="en-US" dirty="0">
              <a:solidFill>
                <a:schemeClr val="bg1"/>
              </a:solidFill>
              <a:latin typeface="Arial" pitchFamily="34" charset="0"/>
              <a:cs typeface="Arial" pitchFamily="34" charset="0"/>
            </a:endParaRPr>
          </a:p>
        </p:txBody>
      </p:sp>
      <p:sp>
        <p:nvSpPr>
          <p:cNvPr id="14" name="Rectangle 13"/>
          <p:cNvSpPr/>
          <p:nvPr/>
        </p:nvSpPr>
        <p:spPr>
          <a:xfrm>
            <a:off x="4381692" y="2590800"/>
            <a:ext cx="3071104" cy="147732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b="1" dirty="0" err="1" smtClean="0">
                <a:solidFill>
                  <a:schemeClr val="bg1"/>
                </a:solidFill>
                <a:latin typeface="Arial" pitchFamily="34" charset="0"/>
                <a:cs typeface="Arial" pitchFamily="34" charset="0"/>
              </a:rPr>
              <a:t>Trái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tim</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là</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hình</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ảnh</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hoán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dụ</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trái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tim</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nồng</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nàn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yêu</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nước</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trái</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tim</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của</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lòng</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căm</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thù</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giăc</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của</a:t>
            </a:r>
            <a:r>
              <a:rPr lang="en-US" b="1" dirty="0" smtClean="0">
                <a:solidFill>
                  <a:schemeClr val="bg1"/>
                </a:solidFill>
                <a:latin typeface="Arial" pitchFamily="34" charset="0"/>
                <a:cs typeface="Arial" pitchFamily="34" charset="0"/>
              </a:rPr>
              <a:t> ý </a:t>
            </a:r>
            <a:r>
              <a:rPr lang="en-US" b="1" dirty="0" err="1" smtClean="0">
                <a:solidFill>
                  <a:schemeClr val="bg1"/>
                </a:solidFill>
                <a:latin typeface="Arial" pitchFamily="34" charset="0"/>
                <a:cs typeface="Arial" pitchFamily="34" charset="0"/>
              </a:rPr>
              <a:t>chí</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kiên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cường</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bản</a:t>
            </a:r>
            <a:r>
              <a:rPr lang="en-US" b="1" dirty="0" smtClean="0">
                <a:solidFill>
                  <a:schemeClr val="bg1"/>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lĩnh</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0588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03" y="1484784"/>
            <a:ext cx="2389487" cy="3971550"/>
          </a:xfrm>
          <a:prstGeom prst="rect">
            <a:avLst/>
          </a:prstGeom>
        </p:spPr>
      </p:pic>
      <p:sp>
        <p:nvSpPr>
          <p:cNvPr id="5" name="TextBox 4"/>
          <p:cNvSpPr txBox="1"/>
          <p:nvPr/>
        </p:nvSpPr>
        <p:spPr>
          <a:xfrm>
            <a:off x="255334" y="1594918"/>
            <a:ext cx="2426456" cy="1615827"/>
          </a:xfrm>
          <a:prstGeom prst="rect">
            <a:avLst/>
          </a:prstGeom>
          <a:noFill/>
        </p:spPr>
        <p:txBody>
          <a:bodyPr wrap="square" rtlCol="0">
            <a:spAutoFit/>
          </a:bodyPr>
          <a:lstStyle/>
          <a:p>
            <a:pPr algn="just"/>
            <a:r>
              <a:rPr lang="en-US" sz="1650" b="1" dirty="0">
                <a:solidFill>
                  <a:schemeClr val="accent6"/>
                </a:solidFill>
                <a:latin typeface="Arial" panose="020B0604020202020204" pitchFamily="34" charset="0"/>
                <a:cs typeface="Arial" panose="020B0604020202020204" pitchFamily="34" charset="0"/>
              </a:rPr>
              <a:t>I. </a:t>
            </a:r>
            <a:r>
              <a:rPr lang="en-US" sz="1650" b="1" dirty="0" err="1">
                <a:solidFill>
                  <a:srgbClr val="FF0000"/>
                </a:solidFill>
                <a:latin typeface="Arial" panose="020B0604020202020204" pitchFamily="34" charset="0"/>
                <a:cs typeface="Arial" panose="020B0604020202020204" pitchFamily="34" charset="0"/>
              </a:rPr>
              <a:t>Giới</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thiệu</a:t>
            </a:r>
            <a:endParaRPr lang="en-US" sz="1650" b="1" dirty="0">
              <a:solidFill>
                <a:srgbClr val="FF0000"/>
              </a:solidFill>
              <a:latin typeface="Arial" panose="020B0604020202020204" pitchFamily="34" charset="0"/>
              <a:cs typeface="Arial" panose="020B0604020202020204" pitchFamily="34" charset="0"/>
            </a:endParaRPr>
          </a:p>
          <a:p>
            <a:r>
              <a:rPr lang="en-US" sz="1650" b="1" dirty="0">
                <a:solidFill>
                  <a:srgbClr val="FF0000"/>
                </a:solidFill>
                <a:latin typeface="Arial" panose="020B0604020202020204" pitchFamily="34" charset="0"/>
                <a:cs typeface="Arial" panose="020B0604020202020204" pitchFamily="34" charset="0"/>
              </a:rPr>
              <a:t>II. </a:t>
            </a:r>
            <a:r>
              <a:rPr lang="en-US" sz="1650" b="1" dirty="0" err="1">
                <a:solidFill>
                  <a:srgbClr val="FF0000"/>
                </a:solidFill>
                <a:latin typeface="Arial" panose="020B0604020202020204" pitchFamily="34" charset="0"/>
                <a:cs typeface="Arial" panose="020B0604020202020204" pitchFamily="34" charset="0"/>
              </a:rPr>
              <a:t>Đọc</a:t>
            </a:r>
            <a:r>
              <a:rPr lang="en-US" sz="1650" b="1" dirty="0">
                <a:solidFill>
                  <a:srgbClr val="FF0000"/>
                </a:solidFill>
                <a:latin typeface="Arial" panose="020B0604020202020204" pitchFamily="34" charset="0"/>
                <a:cs typeface="Arial" panose="020B0604020202020204" pitchFamily="34" charset="0"/>
              </a:rPr>
              <a:t> – </a:t>
            </a:r>
            <a:r>
              <a:rPr lang="en-US" sz="1650" b="1" dirty="0" err="1">
                <a:solidFill>
                  <a:srgbClr val="FF0000"/>
                </a:solidFill>
                <a:latin typeface="Arial" panose="020B0604020202020204" pitchFamily="34" charset="0"/>
                <a:cs typeface="Arial" panose="020B0604020202020204" pitchFamily="34" charset="0"/>
              </a:rPr>
              <a:t>hiểu</a:t>
            </a:r>
            <a:endParaRPr lang="en-US" sz="1650" b="1" dirty="0">
              <a:solidFill>
                <a:srgbClr val="FF0000"/>
              </a:solidFill>
              <a:latin typeface="Arial" panose="020B0604020202020204" pitchFamily="34" charset="0"/>
              <a:cs typeface="Arial" panose="020B0604020202020204" pitchFamily="34" charset="0"/>
            </a:endParaRPr>
          </a:p>
          <a:p>
            <a:pPr algn="just"/>
            <a:r>
              <a:rPr lang="en-US" sz="1650" b="1" dirty="0">
                <a:solidFill>
                  <a:srgbClr val="FF0000"/>
                </a:solidFill>
                <a:latin typeface="Arial" panose="020B0604020202020204" pitchFamily="34" charset="0"/>
                <a:ea typeface="Arial Hebrew Scholar" charset="-79"/>
                <a:cs typeface="Arial" panose="020B0604020202020204" pitchFamily="34" charset="0"/>
              </a:rPr>
              <a:t>1. </a:t>
            </a:r>
            <a:r>
              <a:rPr lang="en-US" sz="1650" b="1" dirty="0" err="1">
                <a:solidFill>
                  <a:srgbClr val="FF0000"/>
                </a:solidFill>
              </a:rPr>
              <a:t>Hình</a:t>
            </a:r>
            <a:r>
              <a:rPr lang="en-US" sz="1650" b="1" dirty="0">
                <a:solidFill>
                  <a:srgbClr val="FF0000"/>
                </a:solidFill>
              </a:rPr>
              <a:t> </a:t>
            </a:r>
            <a:r>
              <a:rPr lang="en-US" sz="1650" b="1" dirty="0" err="1">
                <a:solidFill>
                  <a:srgbClr val="FF0000"/>
                </a:solidFill>
              </a:rPr>
              <a:t>ảnh</a:t>
            </a:r>
            <a:r>
              <a:rPr lang="en-US" sz="1650" b="1" dirty="0">
                <a:solidFill>
                  <a:srgbClr val="FF0000"/>
                </a:solidFill>
              </a:rPr>
              <a:t> </a:t>
            </a:r>
            <a:r>
              <a:rPr lang="en-US" sz="1650" b="1" dirty="0" err="1">
                <a:solidFill>
                  <a:srgbClr val="FF0000"/>
                </a:solidFill>
              </a:rPr>
              <a:t>những</a:t>
            </a:r>
            <a:r>
              <a:rPr lang="en-US" sz="1650" b="1" dirty="0">
                <a:solidFill>
                  <a:srgbClr val="FF0000"/>
                </a:solidFill>
              </a:rPr>
              <a:t> </a:t>
            </a:r>
            <a:r>
              <a:rPr lang="en-US" sz="1650" b="1" dirty="0" err="1">
                <a:solidFill>
                  <a:srgbClr val="FF0000"/>
                </a:solidFill>
              </a:rPr>
              <a:t>chiếc</a:t>
            </a:r>
            <a:r>
              <a:rPr lang="en-US" sz="1650" b="1" dirty="0">
                <a:solidFill>
                  <a:srgbClr val="FF0000"/>
                </a:solidFill>
              </a:rPr>
              <a:t> </a:t>
            </a:r>
            <a:r>
              <a:rPr lang="en-US" sz="1650" b="1" dirty="0" err="1">
                <a:solidFill>
                  <a:srgbClr val="FF0000"/>
                </a:solidFill>
              </a:rPr>
              <a:t>xe</a:t>
            </a:r>
            <a:r>
              <a:rPr lang="en-US" sz="1650" b="1" dirty="0">
                <a:solidFill>
                  <a:srgbClr val="FF0000"/>
                </a:solidFill>
              </a:rPr>
              <a:t> </a:t>
            </a:r>
            <a:r>
              <a:rPr lang="en-US" sz="1650" b="1" dirty="0" err="1">
                <a:solidFill>
                  <a:srgbClr val="FF0000"/>
                </a:solidFill>
              </a:rPr>
              <a:t>không</a:t>
            </a:r>
            <a:r>
              <a:rPr lang="en-US" sz="1650" b="1" dirty="0">
                <a:solidFill>
                  <a:srgbClr val="FF0000"/>
                </a:solidFill>
              </a:rPr>
              <a:t> </a:t>
            </a:r>
            <a:r>
              <a:rPr lang="en-US" sz="1650" b="1" dirty="0" err="1">
                <a:solidFill>
                  <a:srgbClr val="FF0000"/>
                </a:solidFill>
              </a:rPr>
              <a:t>kính</a:t>
            </a:r>
            <a:endParaRPr lang="en-US" sz="1650" b="1" dirty="0">
              <a:solidFill>
                <a:srgbClr val="FF0000"/>
              </a:solidFill>
              <a:latin typeface="Arial" panose="020B0604020202020204" pitchFamily="34" charset="0"/>
              <a:cs typeface="Arial" panose="020B0604020202020204" pitchFamily="34" charset="0"/>
            </a:endParaRPr>
          </a:p>
          <a:p>
            <a:pPr algn="just"/>
            <a:r>
              <a:rPr lang="en-US" sz="1650" b="1" dirty="0">
                <a:solidFill>
                  <a:srgbClr val="C00000"/>
                </a:solidFill>
                <a:latin typeface="Arial" panose="020B0604020202020204" pitchFamily="34" charset="0"/>
                <a:ea typeface="Arial Hebrew Scholar" charset="-79"/>
                <a:cs typeface="Arial" panose="020B0604020202020204" pitchFamily="34" charset="0"/>
              </a:rPr>
              <a:t>2. </a:t>
            </a:r>
            <a:r>
              <a:rPr lang="en-US" sz="1650" b="1" dirty="0" err="1">
                <a:solidFill>
                  <a:srgbClr val="C00000"/>
                </a:solidFill>
                <a:latin typeface="Arial" panose="020B0604020202020204" pitchFamily="34" charset="0"/>
                <a:ea typeface="Arial Hebrew Scholar" charset="-79"/>
                <a:cs typeface="Arial" panose="020B0604020202020204" pitchFamily="34" charset="0"/>
              </a:rPr>
              <a:t>Hình</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ảnh</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những</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chiến</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sĩ</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lái</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xe</a:t>
            </a:r>
            <a:endParaRPr lang="en-US" sz="165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8" name="Pentagon 7"/>
          <p:cNvSpPr/>
          <p:nvPr/>
        </p:nvSpPr>
        <p:spPr>
          <a:xfrm rot="10800000">
            <a:off x="2819902" y="1623556"/>
            <a:ext cx="5725025" cy="773720"/>
          </a:xfrm>
          <a:prstGeom prst="homePlate">
            <a:avLst/>
          </a:prstGeom>
          <a:solidFill>
            <a:schemeClr val="tx2">
              <a:lumMod val="9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p:cNvSpPr/>
          <p:nvPr/>
        </p:nvSpPr>
        <p:spPr>
          <a:xfrm>
            <a:off x="3125294" y="1668252"/>
            <a:ext cx="5397768"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Tư</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thế</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ung</a:t>
            </a:r>
            <a:r>
              <a:rPr lang="en-US" b="1" dirty="0">
                <a:solidFill>
                  <a:srgbClr val="002060"/>
                </a:solidFill>
                <a:latin typeface="Arial" pitchFamily="34" charset="0"/>
                <a:cs typeface="Arial" pitchFamily="34" charset="0"/>
              </a:rPr>
              <a:t> dung, </a:t>
            </a:r>
            <a:r>
              <a:rPr lang="en-US" b="1" dirty="0" err="1">
                <a:solidFill>
                  <a:srgbClr val="002060"/>
                </a:solidFill>
                <a:latin typeface="Arial" pitchFamily="34" charset="0"/>
                <a:cs typeface="Arial" pitchFamily="34" charset="0"/>
              </a:rPr>
              <a:t>hiên</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ngang</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tinh</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thần</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dũng</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cảm</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coi</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thường</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hiểm</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nguy</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gian</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khổ</a:t>
            </a:r>
            <a:endParaRPr lang="en-US" dirty="0">
              <a:solidFill>
                <a:srgbClr val="002060"/>
              </a:solidFill>
              <a:latin typeface="Arial" pitchFamily="34" charset="0"/>
              <a:cs typeface="Arial" pitchFamily="34" charset="0"/>
            </a:endParaRPr>
          </a:p>
        </p:txBody>
      </p:sp>
      <p:pic>
        <p:nvPicPr>
          <p:cNvPr id="2052" name="Picture 4" descr="https://e.baonghean.vn/wp-content/uploads/2019/12/HinhanhnguoilinhtrongthocaCMVN-a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303" y="3257891"/>
            <a:ext cx="2389487" cy="2515978"/>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rot="10800000">
            <a:off x="2793094" y="2696839"/>
            <a:ext cx="5778642" cy="773720"/>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12" name="Rectangle 11"/>
          <p:cNvSpPr/>
          <p:nvPr/>
        </p:nvSpPr>
        <p:spPr>
          <a:xfrm>
            <a:off x="3156515" y="2922116"/>
            <a:ext cx="5496036" cy="369332"/>
          </a:xfrm>
          <a:prstGeom prst="rect">
            <a:avLst/>
          </a:prstGeom>
        </p:spPr>
        <p:txBody>
          <a:bodyPr wrap="square">
            <a:spAutoFit/>
          </a:bodyPr>
          <a:lstStyle/>
          <a:p>
            <a:pPr algn="just"/>
            <a:r>
              <a:rPr lang="vi-VN" b="1" dirty="0">
                <a:solidFill>
                  <a:srgbClr val="002060"/>
                </a:solidFill>
                <a:latin typeface="Arial" pitchFamily="34" charset="0"/>
                <a:cs typeface="Arial" pitchFamily="34" charset="0"/>
              </a:rPr>
              <a:t>- Tâm hồn </a:t>
            </a:r>
            <a:r>
              <a:rPr lang="en-US" b="1" dirty="0" err="1">
                <a:solidFill>
                  <a:srgbClr val="002060"/>
                </a:solidFill>
                <a:latin typeface="Arial" pitchFamily="34" charset="0"/>
                <a:cs typeface="Arial" pitchFamily="34" charset="0"/>
              </a:rPr>
              <a:t>trẻ</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trung</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lãng</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mạn</a:t>
            </a:r>
            <a:r>
              <a:rPr lang="en-US" b="1" dirty="0">
                <a:solidFill>
                  <a:srgbClr val="002060"/>
                </a:solidFill>
                <a:latin typeface="Arial" pitchFamily="34" charset="0"/>
                <a:cs typeface="Arial" pitchFamily="34" charset="0"/>
              </a:rPr>
              <a:t>, </a:t>
            </a:r>
            <a:r>
              <a:rPr lang="vi-VN" b="1" dirty="0">
                <a:solidFill>
                  <a:srgbClr val="002060"/>
                </a:solidFill>
                <a:latin typeface="Arial" pitchFamily="34" charset="0"/>
                <a:cs typeface="Arial" pitchFamily="34" charset="0"/>
              </a:rPr>
              <a:t>lạc quan yêu đời</a:t>
            </a:r>
            <a:endParaRPr lang="en-US" dirty="0">
              <a:solidFill>
                <a:srgbClr val="002060"/>
              </a:solidFill>
              <a:latin typeface="Arial" pitchFamily="34" charset="0"/>
              <a:cs typeface="Arial" pitchFamily="34" charset="0"/>
            </a:endParaRPr>
          </a:p>
        </p:txBody>
      </p:sp>
      <p:sp>
        <p:nvSpPr>
          <p:cNvPr id="13" name="Pentagon 12"/>
          <p:cNvSpPr/>
          <p:nvPr/>
        </p:nvSpPr>
        <p:spPr>
          <a:xfrm rot="10800000">
            <a:off x="2766285" y="3742159"/>
            <a:ext cx="5787998" cy="773720"/>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 name="Rectangle 13"/>
          <p:cNvSpPr/>
          <p:nvPr/>
        </p:nvSpPr>
        <p:spPr>
          <a:xfrm>
            <a:off x="3156515" y="3917375"/>
            <a:ext cx="5496036" cy="369332"/>
          </a:xfrm>
          <a:prstGeom prst="rect">
            <a:avLst/>
          </a:prstGeom>
        </p:spPr>
        <p:txBody>
          <a:bodyPr wrap="square">
            <a:spAutoFit/>
          </a:bodyPr>
          <a:lstStyle/>
          <a:p>
            <a:pPr algn="just"/>
            <a:r>
              <a:rPr lang="vi-VN" b="1" dirty="0">
                <a:solidFill>
                  <a:srgbClr val="002060"/>
                </a:solidFill>
                <a:latin typeface="Arial" pitchFamily="34" charset="0"/>
                <a:cs typeface="Arial" pitchFamily="34" charset="0"/>
              </a:rPr>
              <a:t>- Tình đồng chí, đồng đội gắn kết, keo sơn</a:t>
            </a:r>
            <a:endParaRPr lang="en-US" dirty="0">
              <a:solidFill>
                <a:srgbClr val="002060"/>
              </a:solidFill>
              <a:latin typeface="Arial" pitchFamily="34" charset="0"/>
              <a:cs typeface="Arial" pitchFamily="34" charset="0"/>
            </a:endParaRPr>
          </a:p>
        </p:txBody>
      </p:sp>
      <p:sp>
        <p:nvSpPr>
          <p:cNvPr id="15" name="Pentagon 14"/>
          <p:cNvSpPr/>
          <p:nvPr/>
        </p:nvSpPr>
        <p:spPr>
          <a:xfrm rot="10800000">
            <a:off x="2797091" y="4762733"/>
            <a:ext cx="5778642" cy="773720"/>
          </a:xfrm>
          <a:prstGeom prst="homePlate">
            <a:avLst/>
          </a:prstGeom>
          <a:solidFill>
            <a:schemeClr val="tx2">
              <a:lumMod val="9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p:cNvSpPr/>
          <p:nvPr/>
        </p:nvSpPr>
        <p:spPr>
          <a:xfrm>
            <a:off x="3125294" y="4837969"/>
            <a:ext cx="5444151" cy="646331"/>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just"/>
            <a:r>
              <a:rPr lang="vi-VN" b="1" dirty="0">
                <a:solidFill>
                  <a:srgbClr val="002060"/>
                </a:solidFill>
                <a:latin typeface="Arial" pitchFamily="34" charset="0"/>
                <a:cs typeface="Arial" pitchFamily="34" charset="0"/>
              </a:rPr>
              <a:t>- Lòng yêu nước nồng nàn, ý chí </a:t>
            </a:r>
            <a:r>
              <a:rPr lang="en-US" b="1" dirty="0" err="1">
                <a:solidFill>
                  <a:srgbClr val="002060"/>
                </a:solidFill>
                <a:latin typeface="Arial" pitchFamily="34" charset="0"/>
                <a:cs typeface="Arial" pitchFamily="34" charset="0"/>
              </a:rPr>
              <a:t>chiến</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đấu</a:t>
            </a:r>
            <a:r>
              <a:rPr lang="en-US" b="1" dirty="0">
                <a:solidFill>
                  <a:srgbClr val="002060"/>
                </a:solidFill>
                <a:latin typeface="Arial" pitchFamily="34" charset="0"/>
                <a:cs typeface="Arial" pitchFamily="34" charset="0"/>
              </a:rPr>
              <a:t> </a:t>
            </a:r>
            <a:r>
              <a:rPr lang="vi-VN" b="1" dirty="0">
                <a:solidFill>
                  <a:srgbClr val="002060"/>
                </a:solidFill>
                <a:latin typeface="Arial" pitchFamily="34" charset="0"/>
                <a:cs typeface="Arial" pitchFamily="34" charset="0"/>
              </a:rPr>
              <a:t>mãnh liệt để giải phóng miền Nam </a:t>
            </a:r>
            <a:endParaRPr lang="en-US" dirty="0">
              <a:solidFill>
                <a:srgbClr val="002060"/>
              </a:solidFill>
              <a:latin typeface="Arial" pitchFamily="34" charset="0"/>
              <a:cs typeface="Arial" pitchFamily="34" charset="0"/>
            </a:endParaRPr>
          </a:p>
        </p:txBody>
      </p:sp>
      <p:sp>
        <p:nvSpPr>
          <p:cNvPr id="18" name="Rectangle 2"/>
          <p:cNvSpPr txBox="1">
            <a:spLocks noChangeArrowheads="1"/>
          </p:cNvSpPr>
          <p:nvPr/>
        </p:nvSpPr>
        <p:spPr>
          <a:xfrm>
            <a:off x="1426429" y="1173268"/>
            <a:ext cx="6804756" cy="365522"/>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1800" b="1" dirty="0">
                <a:solidFill>
                  <a:srgbClr val="FF0000"/>
                </a:solidFill>
                <a:latin typeface="Arial Hebrew Scholar" charset="-79"/>
                <a:ea typeface="Arial Hebrew Scholar" charset="-79"/>
                <a:cs typeface="Arial Hebrew Scholar" charset="-79"/>
              </a:rPr>
              <a:t>B. </a:t>
            </a:r>
            <a:r>
              <a:rPr lang="en-US" altLang="x-none" sz="1800" b="1" i="1" dirty="0" err="1">
                <a:solidFill>
                  <a:srgbClr val="FF0000"/>
                </a:solidFill>
                <a:latin typeface="Arial Hebrew Scholar" charset="-79"/>
                <a:ea typeface="Arial Hebrew Scholar" charset="-79"/>
                <a:cs typeface="Arial Hebrew Scholar" charset="-79"/>
              </a:rPr>
              <a:t>Bài</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thơ</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về</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tiểu</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đội</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xe</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không</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kính</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dirty="0">
                <a:solidFill>
                  <a:srgbClr val="FF0000"/>
                </a:solidFill>
                <a:latin typeface="Arial Hebrew Scholar" charset="-79"/>
                <a:ea typeface="Arial Hebrew Scholar" charset="-79"/>
                <a:cs typeface="Arial Hebrew Scholar" charset="-79"/>
              </a:rPr>
              <a:t>(</a:t>
            </a:r>
            <a:r>
              <a:rPr lang="en-US" altLang="x-none" sz="1800" b="1" dirty="0" err="1">
                <a:solidFill>
                  <a:srgbClr val="FF0000"/>
                </a:solidFill>
                <a:latin typeface="Arial Hebrew Scholar" charset="-79"/>
                <a:ea typeface="Arial Hebrew Scholar" charset="-79"/>
                <a:cs typeface="Arial Hebrew Scholar" charset="-79"/>
              </a:rPr>
              <a:t>Phạm</a:t>
            </a:r>
            <a:r>
              <a:rPr lang="en-US" altLang="x-none" sz="1800" b="1" dirty="0">
                <a:solidFill>
                  <a:srgbClr val="FF0000"/>
                </a:solidFill>
                <a:latin typeface="Arial Hebrew Scholar" charset="-79"/>
                <a:ea typeface="Arial Hebrew Scholar" charset="-79"/>
                <a:cs typeface="Arial Hebrew Scholar" charset="-79"/>
              </a:rPr>
              <a:t> </a:t>
            </a:r>
            <a:r>
              <a:rPr lang="en-US" altLang="x-none" sz="1800" b="1" dirty="0" err="1">
                <a:solidFill>
                  <a:srgbClr val="FF0000"/>
                </a:solidFill>
                <a:latin typeface="Arial Hebrew Scholar" charset="-79"/>
                <a:ea typeface="Arial Hebrew Scholar" charset="-79"/>
                <a:cs typeface="Arial Hebrew Scholar" charset="-79"/>
              </a:rPr>
              <a:t>Tiến</a:t>
            </a:r>
            <a:r>
              <a:rPr lang="en-US" altLang="x-none" sz="1800" b="1" dirty="0">
                <a:solidFill>
                  <a:srgbClr val="FF0000"/>
                </a:solidFill>
                <a:latin typeface="Arial Hebrew Scholar" charset="-79"/>
                <a:ea typeface="Arial Hebrew Scholar" charset="-79"/>
                <a:cs typeface="Arial Hebrew Scholar" charset="-79"/>
              </a:rPr>
              <a:t> </a:t>
            </a:r>
            <a:r>
              <a:rPr lang="en-US" altLang="x-none" sz="1800" b="1" dirty="0" err="1">
                <a:solidFill>
                  <a:srgbClr val="FF0000"/>
                </a:solidFill>
                <a:latin typeface="Arial Hebrew Scholar" charset="-79"/>
                <a:ea typeface="Arial Hebrew Scholar" charset="-79"/>
                <a:cs typeface="Arial Hebrew Scholar" charset="-79"/>
              </a:rPr>
              <a:t>Duật</a:t>
            </a:r>
            <a:r>
              <a:rPr lang="en-US" altLang="x-none" sz="1800" b="1" dirty="0">
                <a:solidFill>
                  <a:srgbClr val="FF0000"/>
                </a:solidFill>
                <a:latin typeface="Arial Hebrew Scholar" charset="-79"/>
                <a:ea typeface="Arial Hebrew Scholar" charset="-79"/>
                <a:cs typeface="Arial Hebrew Scholar" charset="-79"/>
              </a:rPr>
              <a:t>)</a:t>
            </a:r>
          </a:p>
        </p:txBody>
      </p:sp>
    </p:spTree>
    <p:extLst>
      <p:ext uri="{BB962C8B-B14F-4D97-AF65-F5344CB8AC3E}">
        <p14:creationId xmlns:p14="http://schemas.microsoft.com/office/powerpoint/2010/main" val="136369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circle(in)">
                                      <p:cBhvr>
                                        <p:cTn id="7" dur="20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1" grpId="0" animBg="1"/>
      <p:bldP spid="12" grpId="0"/>
      <p:bldP spid="13" grpId="0" animBg="1"/>
      <p:bldP spid="14" grpId="0"/>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38" y="1484784"/>
            <a:ext cx="2179094" cy="3971550"/>
          </a:xfrm>
          <a:prstGeom prst="rect">
            <a:avLst/>
          </a:prstGeom>
        </p:spPr>
      </p:pic>
      <p:sp>
        <p:nvSpPr>
          <p:cNvPr id="8" name="Rectangle 7"/>
          <p:cNvSpPr/>
          <p:nvPr/>
        </p:nvSpPr>
        <p:spPr>
          <a:xfrm>
            <a:off x="467544" y="1518635"/>
            <a:ext cx="2300329" cy="854080"/>
          </a:xfrm>
          <a:prstGeom prst="rect">
            <a:avLst/>
          </a:prstGeom>
        </p:spPr>
        <p:txBody>
          <a:bodyPr wrap="square">
            <a:spAutoFit/>
          </a:bodyPr>
          <a:lstStyle/>
          <a:p>
            <a:pPr marL="385763" indent="-385763" algn="just">
              <a:buAutoNum type="romanUcPeriod"/>
            </a:pPr>
            <a:r>
              <a:rPr lang="en-US" sz="1650" b="1" dirty="0" err="1">
                <a:solidFill>
                  <a:srgbClr val="FF0000"/>
                </a:solidFill>
                <a:latin typeface="Arial" panose="020B0604020202020204" pitchFamily="34" charset="0"/>
                <a:cs typeface="Arial" panose="020B0604020202020204" pitchFamily="34" charset="0"/>
              </a:rPr>
              <a:t>Giới</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thiệu</a:t>
            </a:r>
            <a:endParaRPr lang="en-US" sz="1650" b="1" dirty="0">
              <a:solidFill>
                <a:srgbClr val="FF0000"/>
              </a:solidFill>
              <a:latin typeface="Arial" panose="020B0604020202020204" pitchFamily="34" charset="0"/>
              <a:cs typeface="Arial" panose="020B0604020202020204" pitchFamily="34" charset="0"/>
            </a:endParaRPr>
          </a:p>
          <a:p>
            <a:pPr marL="385763" indent="-385763" algn="just">
              <a:buAutoNum type="romanUcPeriod"/>
            </a:pPr>
            <a:r>
              <a:rPr lang="en-US" sz="1650" b="1" dirty="0" err="1">
                <a:solidFill>
                  <a:srgbClr val="FF0000"/>
                </a:solidFill>
                <a:latin typeface="Arial" panose="020B0604020202020204" pitchFamily="34" charset="0"/>
                <a:cs typeface="Arial" panose="020B0604020202020204" pitchFamily="34" charset="0"/>
              </a:rPr>
              <a:t>Đọc</a:t>
            </a:r>
            <a:r>
              <a:rPr lang="en-US" sz="1650" b="1" dirty="0">
                <a:solidFill>
                  <a:srgbClr val="FF0000"/>
                </a:solidFill>
                <a:latin typeface="Arial" panose="020B0604020202020204" pitchFamily="34" charset="0"/>
                <a:cs typeface="Arial" panose="020B0604020202020204" pitchFamily="34" charset="0"/>
              </a:rPr>
              <a:t> – </a:t>
            </a:r>
            <a:r>
              <a:rPr lang="en-US" sz="1650" b="1" dirty="0" err="1">
                <a:solidFill>
                  <a:srgbClr val="FF0000"/>
                </a:solidFill>
                <a:latin typeface="Arial" panose="020B0604020202020204" pitchFamily="34" charset="0"/>
                <a:cs typeface="Arial" panose="020B0604020202020204" pitchFamily="34" charset="0"/>
              </a:rPr>
              <a:t>hiểu</a:t>
            </a:r>
            <a:endParaRPr lang="en-US" sz="1650" b="1" dirty="0">
              <a:solidFill>
                <a:srgbClr val="FF0000"/>
              </a:solidFill>
              <a:latin typeface="Arial" panose="020B0604020202020204" pitchFamily="34" charset="0"/>
              <a:cs typeface="Arial" panose="020B0604020202020204" pitchFamily="34" charset="0"/>
            </a:endParaRPr>
          </a:p>
          <a:p>
            <a:pPr marL="385763" indent="-385763" algn="just">
              <a:buAutoNum type="romanUcPeriod"/>
            </a:pPr>
            <a:r>
              <a:rPr lang="en-US" sz="1650" b="1" dirty="0" err="1">
                <a:solidFill>
                  <a:srgbClr val="FF0000"/>
                </a:solidFill>
                <a:latin typeface="Arial" panose="020B0604020202020204" pitchFamily="34" charset="0"/>
                <a:cs typeface="Arial" panose="020B0604020202020204" pitchFamily="34" charset="0"/>
              </a:rPr>
              <a:t>Tổng</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kết</a:t>
            </a:r>
            <a:endParaRPr lang="en-US" sz="1650" b="1" dirty="0">
              <a:solidFill>
                <a:srgbClr val="FF0000"/>
              </a:solidFill>
              <a:latin typeface="Arial" panose="020B0604020202020204" pitchFamily="34" charset="0"/>
              <a:cs typeface="Arial" panose="020B0604020202020204" pitchFamily="34" charset="0"/>
            </a:endParaRPr>
          </a:p>
        </p:txBody>
      </p:sp>
      <p:pic>
        <p:nvPicPr>
          <p:cNvPr id="3074" name="Picture 2" descr="https://image.giaoducthoidai.vn/768/uploaded/haihn/2020-01-02/tr25-inqq.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526" y="2942946"/>
            <a:ext cx="2305148" cy="25133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977224" y="2466439"/>
            <a:ext cx="2706052" cy="2031325"/>
          </a:xfrm>
          <a:prstGeom prst="rect">
            <a:avLst/>
          </a:prstGeom>
        </p:spPr>
        <p:txBody>
          <a:bodyPr wrap="square">
            <a:spAutoFit/>
          </a:bodyPr>
          <a:lstStyle/>
          <a:p>
            <a:pPr lvl="0" algn="just"/>
            <a:r>
              <a:rPr lang="en-US" sz="2100" b="1" dirty="0">
                <a:latin typeface="Arial" pitchFamily="34" charset="0"/>
                <a:cs typeface="Arial" pitchFamily="34" charset="0"/>
              </a:rPr>
              <a:t>Qua </a:t>
            </a:r>
            <a:r>
              <a:rPr lang="en-US" sz="2100" b="1" dirty="0" err="1">
                <a:latin typeface="Arial" pitchFamily="34" charset="0"/>
                <a:cs typeface="Arial" pitchFamily="34" charset="0"/>
              </a:rPr>
              <a:t>hình</a:t>
            </a:r>
            <a:r>
              <a:rPr lang="en-US" sz="2100" b="1" dirty="0">
                <a:latin typeface="Arial" pitchFamily="34" charset="0"/>
                <a:cs typeface="Arial" pitchFamily="34" charset="0"/>
              </a:rPr>
              <a:t> </a:t>
            </a:r>
            <a:r>
              <a:rPr lang="en-US" sz="2100" b="1" dirty="0" err="1">
                <a:latin typeface="Arial" pitchFamily="34" charset="0"/>
                <a:cs typeface="Arial" pitchFamily="34" charset="0"/>
              </a:rPr>
              <a:t>ảnh</a:t>
            </a:r>
            <a:r>
              <a:rPr lang="en-US" sz="2100" b="1" dirty="0">
                <a:latin typeface="Arial" pitchFamily="34" charset="0"/>
                <a:cs typeface="Arial" pitchFamily="34" charset="0"/>
              </a:rPr>
              <a:t> </a:t>
            </a:r>
            <a:r>
              <a:rPr lang="en-US" sz="2100" b="1" dirty="0" err="1">
                <a:latin typeface="Arial" pitchFamily="34" charset="0"/>
                <a:cs typeface="Arial" pitchFamily="34" charset="0"/>
              </a:rPr>
              <a:t>những</a:t>
            </a:r>
            <a:r>
              <a:rPr lang="en-US" sz="2100" b="1" dirty="0">
                <a:latin typeface="Arial" pitchFamily="34" charset="0"/>
                <a:cs typeface="Arial" pitchFamily="34" charset="0"/>
              </a:rPr>
              <a:t> </a:t>
            </a:r>
            <a:r>
              <a:rPr lang="en-US" sz="2100" b="1" dirty="0" err="1">
                <a:latin typeface="Arial" pitchFamily="34" charset="0"/>
                <a:cs typeface="Arial" pitchFamily="34" charset="0"/>
              </a:rPr>
              <a:t>chiếc</a:t>
            </a:r>
            <a:r>
              <a:rPr lang="en-US" sz="2100" b="1" dirty="0">
                <a:latin typeface="Arial" pitchFamily="34" charset="0"/>
                <a:cs typeface="Arial" pitchFamily="34" charset="0"/>
              </a:rPr>
              <a:t> </a:t>
            </a:r>
            <a:r>
              <a:rPr lang="en-US" sz="2100" b="1" dirty="0" err="1">
                <a:latin typeface="Arial" pitchFamily="34" charset="0"/>
                <a:cs typeface="Arial" pitchFamily="34" charset="0"/>
              </a:rPr>
              <a:t>xe</a:t>
            </a:r>
            <a:r>
              <a:rPr lang="en-US" sz="2100" b="1" dirty="0">
                <a:latin typeface="Arial" pitchFamily="34" charset="0"/>
                <a:cs typeface="Arial" pitchFamily="34" charset="0"/>
              </a:rPr>
              <a:t> </a:t>
            </a:r>
            <a:r>
              <a:rPr lang="en-US" sz="2100" b="1" dirty="0" err="1">
                <a:latin typeface="Arial" pitchFamily="34" charset="0"/>
                <a:cs typeface="Arial" pitchFamily="34" charset="0"/>
              </a:rPr>
              <a:t>không</a:t>
            </a:r>
            <a:r>
              <a:rPr lang="en-US" sz="2100" b="1" dirty="0">
                <a:latin typeface="Arial" pitchFamily="34" charset="0"/>
                <a:cs typeface="Arial" pitchFamily="34" charset="0"/>
              </a:rPr>
              <a:t> </a:t>
            </a:r>
            <a:r>
              <a:rPr lang="en-US" sz="2100" b="1" dirty="0" err="1">
                <a:latin typeface="Arial" pitchFamily="34" charset="0"/>
                <a:cs typeface="Arial" pitchFamily="34" charset="0"/>
              </a:rPr>
              <a:t>kính</a:t>
            </a:r>
            <a:r>
              <a:rPr lang="en-US" sz="2100" b="1" dirty="0">
                <a:latin typeface="Arial" pitchFamily="34" charset="0"/>
                <a:cs typeface="Arial" pitchFamily="34" charset="0"/>
              </a:rPr>
              <a:t>, </a:t>
            </a:r>
            <a:r>
              <a:rPr lang="en-US" sz="2100" b="1" dirty="0" err="1">
                <a:latin typeface="Arial" pitchFamily="34" charset="0"/>
                <a:cs typeface="Arial" pitchFamily="34" charset="0"/>
              </a:rPr>
              <a:t>tác</a:t>
            </a:r>
            <a:r>
              <a:rPr lang="en-US" sz="2100" b="1" dirty="0">
                <a:latin typeface="Arial" pitchFamily="34" charset="0"/>
                <a:cs typeface="Arial" pitchFamily="34" charset="0"/>
              </a:rPr>
              <a:t> </a:t>
            </a:r>
            <a:r>
              <a:rPr lang="en-US" sz="2100" b="1" dirty="0" err="1">
                <a:latin typeface="Arial" pitchFamily="34" charset="0"/>
                <a:cs typeface="Arial" pitchFamily="34" charset="0"/>
              </a:rPr>
              <a:t>giả</a:t>
            </a:r>
            <a:r>
              <a:rPr lang="en-US" sz="2100" b="1" dirty="0">
                <a:latin typeface="Arial" pitchFamily="34" charset="0"/>
                <a:cs typeface="Arial" pitchFamily="34" charset="0"/>
              </a:rPr>
              <a:t> </a:t>
            </a:r>
            <a:r>
              <a:rPr lang="en-US" sz="2100" b="1" dirty="0" err="1">
                <a:latin typeface="Arial" pitchFamily="34" charset="0"/>
                <a:cs typeface="Arial" pitchFamily="34" charset="0"/>
              </a:rPr>
              <a:t>ca</a:t>
            </a:r>
            <a:r>
              <a:rPr lang="en-US" sz="2100" b="1" dirty="0">
                <a:latin typeface="Arial" pitchFamily="34" charset="0"/>
                <a:cs typeface="Arial" pitchFamily="34" charset="0"/>
              </a:rPr>
              <a:t> </a:t>
            </a:r>
            <a:r>
              <a:rPr lang="en-US" sz="2100" b="1" dirty="0" err="1">
                <a:latin typeface="Arial" pitchFamily="34" charset="0"/>
                <a:cs typeface="Arial" pitchFamily="34" charset="0"/>
              </a:rPr>
              <a:t>ngợi</a:t>
            </a:r>
            <a:r>
              <a:rPr lang="en-US" sz="2100" b="1" dirty="0">
                <a:latin typeface="Arial" pitchFamily="34" charset="0"/>
                <a:cs typeface="Arial" pitchFamily="34" charset="0"/>
              </a:rPr>
              <a:t> </a:t>
            </a:r>
            <a:r>
              <a:rPr lang="en-US" sz="2100" b="1" dirty="0" err="1">
                <a:latin typeface="Arial" pitchFamily="34" charset="0"/>
                <a:cs typeface="Arial" pitchFamily="34" charset="0"/>
              </a:rPr>
              <a:t>vẻ</a:t>
            </a:r>
            <a:r>
              <a:rPr lang="en-US" sz="2100" b="1" dirty="0">
                <a:latin typeface="Arial" pitchFamily="34" charset="0"/>
                <a:cs typeface="Arial" pitchFamily="34" charset="0"/>
              </a:rPr>
              <a:t> </a:t>
            </a:r>
            <a:r>
              <a:rPr lang="en-US" sz="2100" b="1" dirty="0" err="1">
                <a:latin typeface="Arial" pitchFamily="34" charset="0"/>
                <a:cs typeface="Arial" pitchFamily="34" charset="0"/>
              </a:rPr>
              <a:t>đẹp</a:t>
            </a:r>
            <a:r>
              <a:rPr lang="en-US" sz="2100" b="1" dirty="0">
                <a:latin typeface="Arial" pitchFamily="34" charset="0"/>
                <a:cs typeface="Arial" pitchFamily="34" charset="0"/>
              </a:rPr>
              <a:t> </a:t>
            </a:r>
            <a:r>
              <a:rPr lang="en-US" sz="2100" b="1" dirty="0" err="1">
                <a:latin typeface="Arial" pitchFamily="34" charset="0"/>
                <a:cs typeface="Arial" pitchFamily="34" charset="0"/>
              </a:rPr>
              <a:t>những</a:t>
            </a:r>
            <a:r>
              <a:rPr lang="en-US" sz="2100" b="1" dirty="0">
                <a:latin typeface="Arial" pitchFamily="34" charset="0"/>
                <a:cs typeface="Arial" pitchFamily="34" charset="0"/>
              </a:rPr>
              <a:t> </a:t>
            </a:r>
            <a:r>
              <a:rPr lang="en-US" sz="2100" b="1" dirty="0" err="1">
                <a:latin typeface="Arial" pitchFamily="34" charset="0"/>
                <a:cs typeface="Arial" pitchFamily="34" charset="0"/>
              </a:rPr>
              <a:t>chiến</a:t>
            </a:r>
            <a:r>
              <a:rPr lang="en-US" sz="2100" b="1" dirty="0">
                <a:latin typeface="Arial" pitchFamily="34" charset="0"/>
                <a:cs typeface="Arial" pitchFamily="34" charset="0"/>
              </a:rPr>
              <a:t> </a:t>
            </a:r>
            <a:r>
              <a:rPr lang="en-US" sz="2100" b="1" dirty="0" err="1">
                <a:latin typeface="Arial" pitchFamily="34" charset="0"/>
                <a:cs typeface="Arial" pitchFamily="34" charset="0"/>
              </a:rPr>
              <a:t>sĩ</a:t>
            </a:r>
            <a:r>
              <a:rPr lang="en-US" sz="2100" b="1" dirty="0">
                <a:latin typeface="Arial" pitchFamily="34" charset="0"/>
                <a:cs typeface="Arial" pitchFamily="34" charset="0"/>
              </a:rPr>
              <a:t> </a:t>
            </a:r>
            <a:r>
              <a:rPr lang="en-US" sz="2100" b="1" dirty="0" err="1">
                <a:latin typeface="Arial" pitchFamily="34" charset="0"/>
                <a:cs typeface="Arial" pitchFamily="34" charset="0"/>
              </a:rPr>
              <a:t>lái</a:t>
            </a:r>
            <a:r>
              <a:rPr lang="en-US" sz="2100" b="1" dirty="0">
                <a:latin typeface="Arial" pitchFamily="34" charset="0"/>
                <a:cs typeface="Arial" pitchFamily="34" charset="0"/>
              </a:rPr>
              <a:t> </a:t>
            </a:r>
            <a:r>
              <a:rPr lang="en-US" sz="2100" b="1" dirty="0" err="1">
                <a:latin typeface="Arial" pitchFamily="34" charset="0"/>
                <a:cs typeface="Arial" pitchFamily="34" charset="0"/>
              </a:rPr>
              <a:t>xe</a:t>
            </a:r>
            <a:r>
              <a:rPr lang="en-US" sz="2100" b="1" dirty="0">
                <a:latin typeface="Arial" pitchFamily="34" charset="0"/>
                <a:cs typeface="Arial" pitchFamily="34" charset="0"/>
              </a:rPr>
              <a:t> </a:t>
            </a:r>
            <a:r>
              <a:rPr lang="en-US" sz="2100" b="1" dirty="0" err="1">
                <a:latin typeface="Arial" pitchFamily="34" charset="0"/>
                <a:cs typeface="Arial" pitchFamily="34" charset="0"/>
              </a:rPr>
              <a:t>Trường</a:t>
            </a:r>
            <a:r>
              <a:rPr lang="en-US" sz="2100" b="1" dirty="0">
                <a:latin typeface="Arial" pitchFamily="34" charset="0"/>
                <a:cs typeface="Arial" pitchFamily="34" charset="0"/>
              </a:rPr>
              <a:t> </a:t>
            </a:r>
            <a:r>
              <a:rPr lang="en-US" sz="2100" b="1" dirty="0" err="1">
                <a:latin typeface="Arial" pitchFamily="34" charset="0"/>
                <a:cs typeface="Arial" pitchFamily="34" charset="0"/>
              </a:rPr>
              <a:t>Sơn</a:t>
            </a:r>
            <a:r>
              <a:rPr lang="en-US" sz="2100" b="1" dirty="0">
                <a:latin typeface="Arial" pitchFamily="34" charset="0"/>
                <a:cs typeface="Arial" pitchFamily="34" charset="0"/>
              </a:rPr>
              <a:t>.</a:t>
            </a:r>
          </a:p>
        </p:txBody>
      </p:sp>
      <p:sp>
        <p:nvSpPr>
          <p:cNvPr id="18" name="Rectangle 17"/>
          <p:cNvSpPr/>
          <p:nvPr/>
        </p:nvSpPr>
        <p:spPr>
          <a:xfrm>
            <a:off x="2844876" y="2426824"/>
            <a:ext cx="2859047" cy="2354491"/>
          </a:xfrm>
          <a:prstGeom prst="rect">
            <a:avLst/>
          </a:prstGeom>
        </p:spPr>
        <p:txBody>
          <a:bodyPr wrap="square">
            <a:spAutoFit/>
          </a:bodyPr>
          <a:lstStyle/>
          <a:p>
            <a:pPr lvl="0" algn="just"/>
            <a:r>
              <a:rPr lang="en-US" sz="2100" b="1" dirty="0" err="1">
                <a:latin typeface="Arial" pitchFamily="34" charset="0"/>
                <a:cs typeface="Arial" pitchFamily="34" charset="0"/>
              </a:rPr>
              <a:t>Sử</a:t>
            </a:r>
            <a:r>
              <a:rPr lang="en-US" sz="2100" b="1" dirty="0">
                <a:latin typeface="Arial" pitchFamily="34" charset="0"/>
                <a:cs typeface="Arial" pitchFamily="34" charset="0"/>
              </a:rPr>
              <a:t> </a:t>
            </a:r>
            <a:r>
              <a:rPr lang="en-US" sz="2100" b="1" dirty="0" err="1">
                <a:latin typeface="Arial" pitchFamily="34" charset="0"/>
                <a:cs typeface="Arial" pitchFamily="34" charset="0"/>
              </a:rPr>
              <a:t>dụng</a:t>
            </a:r>
            <a:r>
              <a:rPr lang="en-US" sz="2100" b="1" dirty="0">
                <a:latin typeface="Arial" pitchFamily="34" charset="0"/>
                <a:cs typeface="Arial" pitchFamily="34" charset="0"/>
              </a:rPr>
              <a:t> </a:t>
            </a:r>
            <a:r>
              <a:rPr lang="en-US" sz="2100" b="1" dirty="0" err="1">
                <a:latin typeface="Arial" pitchFamily="34" charset="0"/>
                <a:cs typeface="Arial" pitchFamily="34" charset="0"/>
              </a:rPr>
              <a:t>chất</a:t>
            </a:r>
            <a:r>
              <a:rPr lang="en-US" sz="2100" b="1" dirty="0">
                <a:latin typeface="Arial" pitchFamily="34" charset="0"/>
                <a:cs typeface="Arial" pitchFamily="34" charset="0"/>
              </a:rPr>
              <a:t> </a:t>
            </a:r>
            <a:r>
              <a:rPr lang="en-US" sz="2100" b="1" dirty="0" err="1">
                <a:latin typeface="Arial" pitchFamily="34" charset="0"/>
                <a:cs typeface="Arial" pitchFamily="34" charset="0"/>
              </a:rPr>
              <a:t>liệu</a:t>
            </a:r>
            <a:r>
              <a:rPr lang="en-US" sz="2100" b="1" dirty="0">
                <a:latin typeface="Arial" pitchFamily="34" charset="0"/>
                <a:cs typeface="Arial" pitchFamily="34" charset="0"/>
              </a:rPr>
              <a:t> </a:t>
            </a:r>
            <a:r>
              <a:rPr lang="en-US" sz="2100" b="1" dirty="0" err="1">
                <a:latin typeface="Arial" pitchFamily="34" charset="0"/>
                <a:cs typeface="Arial" pitchFamily="34" charset="0"/>
              </a:rPr>
              <a:t>hiện</a:t>
            </a:r>
            <a:r>
              <a:rPr lang="en-US" sz="2100" b="1" dirty="0">
                <a:latin typeface="Arial" pitchFamily="34" charset="0"/>
                <a:cs typeface="Arial" pitchFamily="34" charset="0"/>
              </a:rPr>
              <a:t> </a:t>
            </a:r>
            <a:r>
              <a:rPr lang="en-US" sz="2100" b="1" dirty="0" err="1">
                <a:latin typeface="Arial" pitchFamily="34" charset="0"/>
                <a:cs typeface="Arial" pitchFamily="34" charset="0"/>
              </a:rPr>
              <a:t>thực</a:t>
            </a:r>
            <a:r>
              <a:rPr lang="en-US" sz="2100" b="1" dirty="0">
                <a:latin typeface="Arial" pitchFamily="34" charset="0"/>
                <a:cs typeface="Arial" pitchFamily="34" charset="0"/>
              </a:rPr>
              <a:t> </a:t>
            </a:r>
            <a:r>
              <a:rPr lang="en-US" sz="2100" b="1" dirty="0" err="1">
                <a:latin typeface="Arial" pitchFamily="34" charset="0"/>
                <a:cs typeface="Arial" pitchFamily="34" charset="0"/>
              </a:rPr>
              <a:t>sinh</a:t>
            </a:r>
            <a:r>
              <a:rPr lang="en-US" sz="2100" b="1" dirty="0">
                <a:latin typeface="Arial" pitchFamily="34" charset="0"/>
                <a:cs typeface="Arial" pitchFamily="34" charset="0"/>
              </a:rPr>
              <a:t> </a:t>
            </a:r>
            <a:r>
              <a:rPr lang="en-US" sz="2100" b="1" dirty="0" err="1">
                <a:latin typeface="Arial" pitchFamily="34" charset="0"/>
                <a:cs typeface="Arial" pitchFamily="34" charset="0"/>
              </a:rPr>
              <a:t>động</a:t>
            </a:r>
            <a:r>
              <a:rPr lang="en-US" sz="2100" b="1" dirty="0">
                <a:latin typeface="Arial" pitchFamily="34" charset="0"/>
                <a:cs typeface="Arial" pitchFamily="34" charset="0"/>
              </a:rPr>
              <a:t> </a:t>
            </a:r>
            <a:r>
              <a:rPr lang="en-US" sz="2100" b="1" dirty="0" err="1">
                <a:latin typeface="Arial" pitchFamily="34" charset="0"/>
                <a:cs typeface="Arial" pitchFamily="34" charset="0"/>
              </a:rPr>
              <a:t>của</a:t>
            </a:r>
            <a:r>
              <a:rPr lang="en-US" sz="2100" b="1" dirty="0">
                <a:latin typeface="Arial" pitchFamily="34" charset="0"/>
                <a:cs typeface="Arial" pitchFamily="34" charset="0"/>
              </a:rPr>
              <a:t> </a:t>
            </a:r>
            <a:r>
              <a:rPr lang="en-US" sz="2100" b="1" dirty="0" err="1">
                <a:latin typeface="Arial" pitchFamily="34" charset="0"/>
                <a:cs typeface="Arial" pitchFamily="34" charset="0"/>
              </a:rPr>
              <a:t>cuộc</a:t>
            </a:r>
            <a:r>
              <a:rPr lang="en-US" sz="2100" b="1" dirty="0">
                <a:latin typeface="Arial" pitchFamily="34" charset="0"/>
                <a:cs typeface="Arial" pitchFamily="34" charset="0"/>
              </a:rPr>
              <a:t> </a:t>
            </a:r>
            <a:r>
              <a:rPr lang="en-US" sz="2100" b="1" dirty="0" err="1">
                <a:latin typeface="Arial" pitchFamily="34" charset="0"/>
                <a:cs typeface="Arial" pitchFamily="34" charset="0"/>
              </a:rPr>
              <a:t>sống</a:t>
            </a:r>
            <a:r>
              <a:rPr lang="en-US" sz="2100" b="1" dirty="0">
                <a:latin typeface="Arial" pitchFamily="34" charset="0"/>
                <a:cs typeface="Arial" pitchFamily="34" charset="0"/>
              </a:rPr>
              <a:t> </a:t>
            </a:r>
            <a:r>
              <a:rPr lang="en-US" sz="2100" b="1" dirty="0" err="1">
                <a:latin typeface="Arial" pitchFamily="34" charset="0"/>
                <a:cs typeface="Arial" pitchFamily="34" charset="0"/>
              </a:rPr>
              <a:t>chiến</a:t>
            </a:r>
            <a:r>
              <a:rPr lang="en-US" sz="2100" b="1" dirty="0">
                <a:latin typeface="Arial" pitchFamily="34" charset="0"/>
                <a:cs typeface="Arial" pitchFamily="34" charset="0"/>
              </a:rPr>
              <a:t> </a:t>
            </a:r>
            <a:r>
              <a:rPr lang="en-US" sz="2100" b="1" dirty="0" err="1">
                <a:latin typeface="Arial" pitchFamily="34" charset="0"/>
                <a:cs typeface="Arial" pitchFamily="34" charset="0"/>
              </a:rPr>
              <a:t>trường</a:t>
            </a:r>
            <a:r>
              <a:rPr lang="en-US" sz="2100" b="1" dirty="0">
                <a:latin typeface="Arial" pitchFamily="34" charset="0"/>
                <a:cs typeface="Arial" pitchFamily="34" charset="0"/>
              </a:rPr>
              <a:t>; </a:t>
            </a:r>
            <a:r>
              <a:rPr lang="en-US" sz="2100" b="1" dirty="0" err="1">
                <a:latin typeface="Arial" pitchFamily="34" charset="0"/>
                <a:cs typeface="Arial" pitchFamily="34" charset="0"/>
              </a:rPr>
              <a:t>ngôn</a:t>
            </a:r>
            <a:r>
              <a:rPr lang="en-US" sz="2100" b="1" dirty="0">
                <a:latin typeface="Arial" pitchFamily="34" charset="0"/>
                <a:cs typeface="Arial" pitchFamily="34" charset="0"/>
              </a:rPr>
              <a:t> </a:t>
            </a:r>
            <a:r>
              <a:rPr lang="en-US" sz="2100" b="1" dirty="0" err="1">
                <a:latin typeface="Arial" pitchFamily="34" charset="0"/>
                <a:cs typeface="Arial" pitchFamily="34" charset="0"/>
              </a:rPr>
              <a:t>ngữ</a:t>
            </a:r>
            <a:r>
              <a:rPr lang="en-US" sz="2100" b="1" dirty="0">
                <a:latin typeface="Arial" pitchFamily="34" charset="0"/>
                <a:cs typeface="Arial" pitchFamily="34" charset="0"/>
              </a:rPr>
              <a:t> </a:t>
            </a:r>
            <a:r>
              <a:rPr lang="en-US" sz="2100" b="1" dirty="0" err="1">
                <a:latin typeface="Arial" pitchFamily="34" charset="0"/>
                <a:cs typeface="Arial" pitchFamily="34" charset="0"/>
              </a:rPr>
              <a:t>và</a:t>
            </a:r>
            <a:r>
              <a:rPr lang="en-US" sz="2100" b="1" dirty="0">
                <a:latin typeface="Arial" pitchFamily="34" charset="0"/>
                <a:cs typeface="Arial" pitchFamily="34" charset="0"/>
              </a:rPr>
              <a:t> </a:t>
            </a:r>
            <a:r>
              <a:rPr lang="en-US" sz="2100" b="1" dirty="0" err="1">
                <a:latin typeface="Arial" pitchFamily="34" charset="0"/>
                <a:cs typeface="Arial" pitchFamily="34" charset="0"/>
              </a:rPr>
              <a:t>giọng</a:t>
            </a:r>
            <a:r>
              <a:rPr lang="en-US" sz="2100" b="1" dirty="0">
                <a:latin typeface="Arial" pitchFamily="34" charset="0"/>
                <a:cs typeface="Arial" pitchFamily="34" charset="0"/>
              </a:rPr>
              <a:t> </a:t>
            </a:r>
            <a:r>
              <a:rPr lang="en-US" sz="2100" b="1" dirty="0" err="1">
                <a:latin typeface="Arial" pitchFamily="34" charset="0"/>
                <a:cs typeface="Arial" pitchFamily="34" charset="0"/>
              </a:rPr>
              <a:t>điệu</a:t>
            </a:r>
            <a:r>
              <a:rPr lang="en-US" sz="2100" b="1" dirty="0">
                <a:latin typeface="Arial" pitchFamily="34" charset="0"/>
                <a:cs typeface="Arial" pitchFamily="34" charset="0"/>
              </a:rPr>
              <a:t> </a:t>
            </a:r>
            <a:r>
              <a:rPr lang="en-US" sz="2100" b="1" dirty="0" err="1">
                <a:latin typeface="Arial" pitchFamily="34" charset="0"/>
                <a:cs typeface="Arial" pitchFamily="34" charset="0"/>
              </a:rPr>
              <a:t>giàu</a:t>
            </a:r>
            <a:r>
              <a:rPr lang="en-US" sz="2100" b="1" dirty="0">
                <a:latin typeface="Arial" pitchFamily="34" charset="0"/>
                <a:cs typeface="Arial" pitchFamily="34" charset="0"/>
              </a:rPr>
              <a:t> </a:t>
            </a:r>
            <a:r>
              <a:rPr lang="en-US" sz="2100" b="1" dirty="0" err="1">
                <a:latin typeface="Arial" pitchFamily="34" charset="0"/>
                <a:cs typeface="Arial" pitchFamily="34" charset="0"/>
              </a:rPr>
              <a:t>tính</a:t>
            </a:r>
            <a:r>
              <a:rPr lang="en-US" sz="2100" b="1" dirty="0">
                <a:latin typeface="Arial" pitchFamily="34" charset="0"/>
                <a:cs typeface="Arial" pitchFamily="34" charset="0"/>
              </a:rPr>
              <a:t> </a:t>
            </a:r>
            <a:r>
              <a:rPr lang="en-US" sz="2100" b="1" dirty="0" err="1">
                <a:latin typeface="Arial" pitchFamily="34" charset="0"/>
                <a:cs typeface="Arial" pitchFamily="34" charset="0"/>
              </a:rPr>
              <a:t>khẩu</a:t>
            </a:r>
            <a:r>
              <a:rPr lang="en-US" sz="2100" b="1" dirty="0">
                <a:latin typeface="Arial" pitchFamily="34" charset="0"/>
                <a:cs typeface="Arial" pitchFamily="34" charset="0"/>
              </a:rPr>
              <a:t> </a:t>
            </a:r>
            <a:r>
              <a:rPr lang="en-US" sz="2100" b="1" dirty="0" err="1">
                <a:latin typeface="Arial" pitchFamily="34" charset="0"/>
                <a:cs typeface="Arial" pitchFamily="34" charset="0"/>
              </a:rPr>
              <a:t>ngữ</a:t>
            </a:r>
            <a:r>
              <a:rPr lang="en-US" sz="2100" b="1" dirty="0">
                <a:latin typeface="Arial" pitchFamily="34" charset="0"/>
                <a:cs typeface="Arial" pitchFamily="34" charset="0"/>
              </a:rPr>
              <a:t>, </a:t>
            </a:r>
            <a:r>
              <a:rPr lang="en-US" sz="2100" b="1" dirty="0" err="1">
                <a:latin typeface="Arial" pitchFamily="34" charset="0"/>
                <a:cs typeface="Arial" pitchFamily="34" charset="0"/>
              </a:rPr>
              <a:t>tự</a:t>
            </a:r>
            <a:r>
              <a:rPr lang="en-US" sz="2100" b="1" dirty="0">
                <a:latin typeface="Arial" pitchFamily="34" charset="0"/>
                <a:cs typeface="Arial" pitchFamily="34" charset="0"/>
              </a:rPr>
              <a:t> </a:t>
            </a:r>
            <a:r>
              <a:rPr lang="en-US" sz="2100" b="1" dirty="0" err="1">
                <a:latin typeface="Arial" pitchFamily="34" charset="0"/>
                <a:cs typeface="Arial" pitchFamily="34" charset="0"/>
              </a:rPr>
              <a:t>nhiên</a:t>
            </a:r>
            <a:r>
              <a:rPr lang="en-US" sz="2100" b="1" dirty="0">
                <a:latin typeface="Arial" pitchFamily="34" charset="0"/>
                <a:cs typeface="Arial" pitchFamily="34" charset="0"/>
              </a:rPr>
              <a:t>, </a:t>
            </a:r>
            <a:r>
              <a:rPr lang="en-US" sz="2100" b="1" dirty="0" err="1">
                <a:latin typeface="Arial" pitchFamily="34" charset="0"/>
                <a:cs typeface="Arial" pitchFamily="34" charset="0"/>
              </a:rPr>
              <a:t>khỏe</a:t>
            </a:r>
            <a:r>
              <a:rPr lang="en-US" sz="2100" b="1" dirty="0">
                <a:latin typeface="Arial" pitchFamily="34" charset="0"/>
                <a:cs typeface="Arial" pitchFamily="34" charset="0"/>
              </a:rPr>
              <a:t> </a:t>
            </a:r>
            <a:r>
              <a:rPr lang="en-US" sz="2100" b="1" dirty="0" err="1">
                <a:latin typeface="Arial" pitchFamily="34" charset="0"/>
                <a:cs typeface="Arial" pitchFamily="34" charset="0"/>
              </a:rPr>
              <a:t>khoắn</a:t>
            </a:r>
            <a:endParaRPr lang="en-US" sz="2100" b="1" dirty="0">
              <a:latin typeface="Arial" pitchFamily="34" charset="0"/>
              <a:cs typeface="Arial" pitchFamily="34" charset="0"/>
            </a:endParaRPr>
          </a:p>
        </p:txBody>
      </p:sp>
      <p:sp>
        <p:nvSpPr>
          <p:cNvPr id="16" name="Oval 15"/>
          <p:cNvSpPr/>
          <p:nvPr/>
        </p:nvSpPr>
        <p:spPr>
          <a:xfrm>
            <a:off x="2624073" y="1603153"/>
            <a:ext cx="1084899" cy="8125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2844876" y="1780936"/>
            <a:ext cx="594066" cy="461665"/>
          </a:xfrm>
          <a:prstGeom prst="rect">
            <a:avLst/>
          </a:prstGeom>
          <a:noFill/>
        </p:spPr>
        <p:txBody>
          <a:bodyPr wrap="square" rtlCol="0">
            <a:spAutoFit/>
          </a:bodyPr>
          <a:lstStyle/>
          <a:p>
            <a:pPr algn="ctr"/>
            <a:r>
              <a:rPr lang="en-US" sz="2400" b="1" dirty="0">
                <a:solidFill>
                  <a:srgbClr val="FF0000"/>
                </a:solidFill>
              </a:rPr>
              <a:t>1</a:t>
            </a:r>
          </a:p>
        </p:txBody>
      </p:sp>
      <p:sp>
        <p:nvSpPr>
          <p:cNvPr id="19" name="TextBox 18"/>
          <p:cNvSpPr txBox="1"/>
          <p:nvPr/>
        </p:nvSpPr>
        <p:spPr>
          <a:xfrm>
            <a:off x="3589942" y="1780936"/>
            <a:ext cx="2008172" cy="5078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700" b="1" dirty="0" err="1">
                <a:solidFill>
                  <a:srgbClr val="002060"/>
                </a:solidFill>
                <a:latin typeface="Arial" pitchFamily="34" charset="0"/>
                <a:cs typeface="Arial" pitchFamily="34" charset="0"/>
              </a:rPr>
              <a:t>Nghệ</a:t>
            </a:r>
            <a:r>
              <a:rPr lang="en-US" sz="2700" b="1" dirty="0">
                <a:solidFill>
                  <a:srgbClr val="002060"/>
                </a:solidFill>
                <a:latin typeface="Arial" pitchFamily="34" charset="0"/>
                <a:cs typeface="Arial" pitchFamily="34" charset="0"/>
              </a:rPr>
              <a:t> </a:t>
            </a:r>
            <a:r>
              <a:rPr lang="en-US" sz="2700" b="1" dirty="0" err="1">
                <a:solidFill>
                  <a:srgbClr val="002060"/>
                </a:solidFill>
                <a:latin typeface="Arial" pitchFamily="34" charset="0"/>
                <a:cs typeface="Arial" pitchFamily="34" charset="0"/>
              </a:rPr>
              <a:t>thuật</a:t>
            </a:r>
            <a:endParaRPr lang="en-US" sz="2700" b="1" dirty="0">
              <a:solidFill>
                <a:srgbClr val="002060"/>
              </a:solidFill>
              <a:latin typeface="Arial" pitchFamily="34" charset="0"/>
              <a:cs typeface="Arial" pitchFamily="34" charset="0"/>
            </a:endParaRPr>
          </a:p>
        </p:txBody>
      </p:sp>
      <p:sp>
        <p:nvSpPr>
          <p:cNvPr id="21" name="TextBox 20"/>
          <p:cNvSpPr txBox="1"/>
          <p:nvPr/>
        </p:nvSpPr>
        <p:spPr>
          <a:xfrm>
            <a:off x="6762465" y="1757852"/>
            <a:ext cx="1805980" cy="5078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700" b="1" dirty="0" err="1">
                <a:solidFill>
                  <a:srgbClr val="002060"/>
                </a:solidFill>
                <a:latin typeface="Arial" pitchFamily="34" charset="0"/>
                <a:cs typeface="Arial" pitchFamily="34" charset="0"/>
              </a:rPr>
              <a:t>Nội</a:t>
            </a:r>
            <a:r>
              <a:rPr lang="en-US" sz="2700" b="1" dirty="0">
                <a:solidFill>
                  <a:srgbClr val="002060"/>
                </a:solidFill>
                <a:latin typeface="Arial" pitchFamily="34" charset="0"/>
                <a:cs typeface="Arial" pitchFamily="34" charset="0"/>
              </a:rPr>
              <a:t> dung</a:t>
            </a:r>
          </a:p>
        </p:txBody>
      </p:sp>
      <p:sp>
        <p:nvSpPr>
          <p:cNvPr id="23" name="Oval 22"/>
          <p:cNvSpPr/>
          <p:nvPr/>
        </p:nvSpPr>
        <p:spPr>
          <a:xfrm>
            <a:off x="5844363" y="1593939"/>
            <a:ext cx="1084899" cy="8125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6089780" y="1756896"/>
            <a:ext cx="594066" cy="461665"/>
          </a:xfrm>
          <a:prstGeom prst="rect">
            <a:avLst/>
          </a:prstGeom>
          <a:noFill/>
        </p:spPr>
        <p:txBody>
          <a:bodyPr wrap="square" rtlCol="0">
            <a:spAutoFit/>
          </a:bodyPr>
          <a:lstStyle/>
          <a:p>
            <a:pPr algn="ctr"/>
            <a:r>
              <a:rPr lang="en-US" sz="2400" b="1" dirty="0">
                <a:solidFill>
                  <a:srgbClr val="FF0000"/>
                </a:solidFill>
              </a:rPr>
              <a:t>2</a:t>
            </a:r>
          </a:p>
        </p:txBody>
      </p:sp>
      <p:sp>
        <p:nvSpPr>
          <p:cNvPr id="14" name="Rectangle 2"/>
          <p:cNvSpPr txBox="1">
            <a:spLocks noChangeArrowheads="1"/>
          </p:cNvSpPr>
          <p:nvPr/>
        </p:nvSpPr>
        <p:spPr>
          <a:xfrm>
            <a:off x="1426429" y="1173268"/>
            <a:ext cx="6804756" cy="365522"/>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1800" b="1" dirty="0">
                <a:solidFill>
                  <a:srgbClr val="FF0000"/>
                </a:solidFill>
                <a:latin typeface="Arial Hebrew Scholar" charset="-79"/>
                <a:ea typeface="Arial Hebrew Scholar" charset="-79"/>
                <a:cs typeface="Arial Hebrew Scholar" charset="-79"/>
              </a:rPr>
              <a:t>B. </a:t>
            </a:r>
            <a:r>
              <a:rPr lang="en-US" altLang="x-none" sz="1800" b="1" i="1" dirty="0" err="1">
                <a:solidFill>
                  <a:srgbClr val="FF0000"/>
                </a:solidFill>
                <a:latin typeface="Arial Hebrew Scholar" charset="-79"/>
                <a:ea typeface="Arial Hebrew Scholar" charset="-79"/>
                <a:cs typeface="Arial Hebrew Scholar" charset="-79"/>
              </a:rPr>
              <a:t>Bài</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thơ</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về</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tiểu</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đội</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xe</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không</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kính</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dirty="0">
                <a:solidFill>
                  <a:srgbClr val="FF0000"/>
                </a:solidFill>
                <a:latin typeface="Arial Hebrew Scholar" charset="-79"/>
                <a:ea typeface="Arial Hebrew Scholar" charset="-79"/>
                <a:cs typeface="Arial Hebrew Scholar" charset="-79"/>
              </a:rPr>
              <a:t>(</a:t>
            </a:r>
            <a:r>
              <a:rPr lang="en-US" altLang="x-none" sz="1800" b="1" dirty="0" err="1">
                <a:solidFill>
                  <a:srgbClr val="FF0000"/>
                </a:solidFill>
                <a:latin typeface="Arial Hebrew Scholar" charset="-79"/>
                <a:ea typeface="Arial Hebrew Scholar" charset="-79"/>
                <a:cs typeface="Arial Hebrew Scholar" charset="-79"/>
              </a:rPr>
              <a:t>Phạm</a:t>
            </a:r>
            <a:r>
              <a:rPr lang="en-US" altLang="x-none" sz="1800" b="1" dirty="0">
                <a:solidFill>
                  <a:srgbClr val="FF0000"/>
                </a:solidFill>
                <a:latin typeface="Arial Hebrew Scholar" charset="-79"/>
                <a:ea typeface="Arial Hebrew Scholar" charset="-79"/>
                <a:cs typeface="Arial Hebrew Scholar" charset="-79"/>
              </a:rPr>
              <a:t> </a:t>
            </a:r>
            <a:r>
              <a:rPr lang="en-US" altLang="x-none" sz="1800" b="1" dirty="0" err="1">
                <a:solidFill>
                  <a:srgbClr val="FF0000"/>
                </a:solidFill>
                <a:latin typeface="Arial Hebrew Scholar" charset="-79"/>
                <a:ea typeface="Arial Hebrew Scholar" charset="-79"/>
                <a:cs typeface="Arial Hebrew Scholar" charset="-79"/>
              </a:rPr>
              <a:t>Tiến</a:t>
            </a:r>
            <a:r>
              <a:rPr lang="en-US" altLang="x-none" sz="1800" b="1" dirty="0">
                <a:solidFill>
                  <a:srgbClr val="FF0000"/>
                </a:solidFill>
                <a:latin typeface="Arial Hebrew Scholar" charset="-79"/>
                <a:ea typeface="Arial Hebrew Scholar" charset="-79"/>
                <a:cs typeface="Arial Hebrew Scholar" charset="-79"/>
              </a:rPr>
              <a:t> </a:t>
            </a:r>
            <a:r>
              <a:rPr lang="en-US" altLang="x-none" sz="1800" b="1" dirty="0" err="1">
                <a:solidFill>
                  <a:srgbClr val="FF0000"/>
                </a:solidFill>
                <a:latin typeface="Arial Hebrew Scholar" charset="-79"/>
                <a:ea typeface="Arial Hebrew Scholar" charset="-79"/>
                <a:cs typeface="Arial Hebrew Scholar" charset="-79"/>
              </a:rPr>
              <a:t>Duật</a:t>
            </a:r>
            <a:r>
              <a:rPr lang="en-US" altLang="x-none" sz="1800" b="1" dirty="0">
                <a:solidFill>
                  <a:srgbClr val="FF0000"/>
                </a:solidFill>
                <a:latin typeface="Arial Hebrew Scholar" charset="-79"/>
                <a:ea typeface="Arial Hebrew Scholar" charset="-79"/>
                <a:cs typeface="Arial Hebrew Scholar" charset="-79"/>
              </a:rPr>
              <a:t>)</a:t>
            </a:r>
          </a:p>
        </p:txBody>
      </p:sp>
    </p:spTree>
    <p:extLst>
      <p:ext uri="{BB962C8B-B14F-4D97-AF65-F5344CB8AC3E}">
        <p14:creationId xmlns:p14="http://schemas.microsoft.com/office/powerpoint/2010/main" val="399164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inVertic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6" grpId="0" animBg="1"/>
      <p:bldP spid="17" grpId="0"/>
      <p:bldP spid="19" grpId="0" animBg="1"/>
      <p:bldP spid="21" grpId="0" animBg="1"/>
      <p:bldP spid="2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551709" y="968894"/>
            <a:ext cx="0" cy="464451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459845" y="1609126"/>
            <a:ext cx="5076564" cy="3704860"/>
          </a:xfrm>
          <a:prstGeom prst="rect">
            <a:avLst/>
          </a:prstGeom>
        </p:spPr>
        <p:txBody>
          <a:bodyPr wrap="square">
            <a:spAutoFit/>
          </a:bodyPr>
          <a:lstStyle/>
          <a:p>
            <a:pPr algn="just"/>
            <a:r>
              <a:rPr lang="pt-BR" b="1" dirty="0" smtClean="0">
                <a:solidFill>
                  <a:srgbClr val="FF0000"/>
                </a:solidFill>
              </a:rPr>
              <a:t>Cảm </a:t>
            </a:r>
            <a:r>
              <a:rPr lang="pt-BR" b="1" dirty="0">
                <a:solidFill>
                  <a:srgbClr val="FF0000"/>
                </a:solidFill>
              </a:rPr>
              <a:t>nhận của em về vẻ đẹp người lính lái xe trong hai khổ thơ sau:</a:t>
            </a:r>
          </a:p>
          <a:p>
            <a:pPr algn="just"/>
            <a:endParaRPr lang="en-US" sz="1500" b="1" dirty="0">
              <a:solidFill>
                <a:srgbClr val="FFFF00"/>
              </a:solidFill>
            </a:endParaRPr>
          </a:p>
          <a:p>
            <a:r>
              <a:rPr lang="en-US" sz="1500" i="1" dirty="0"/>
              <a:t>       </a:t>
            </a:r>
            <a:r>
              <a:rPr lang="en-US" sz="1575" b="1" i="1" dirty="0" err="1"/>
              <a:t>Không</a:t>
            </a:r>
            <a:r>
              <a:rPr lang="en-US" sz="1575" b="1" i="1" dirty="0"/>
              <a:t> </a:t>
            </a:r>
            <a:r>
              <a:rPr lang="en-US" sz="1575" b="1" i="1" dirty="0" err="1"/>
              <a:t>có</a:t>
            </a:r>
            <a:r>
              <a:rPr lang="en-US" sz="1575" b="1" i="1" dirty="0"/>
              <a:t> </a:t>
            </a:r>
            <a:r>
              <a:rPr lang="en-US" sz="1575" b="1" i="1" dirty="0" err="1"/>
              <a:t>kính</a:t>
            </a:r>
            <a:r>
              <a:rPr lang="en-US" sz="1575" b="1" i="1" dirty="0"/>
              <a:t> </a:t>
            </a:r>
            <a:r>
              <a:rPr lang="en-US" sz="1575" b="1" i="1" dirty="0" err="1"/>
              <a:t>không</a:t>
            </a:r>
            <a:r>
              <a:rPr lang="en-US" sz="1575" b="1" i="1" dirty="0"/>
              <a:t> </a:t>
            </a:r>
            <a:r>
              <a:rPr lang="en-US" sz="1575" b="1" i="1" dirty="0" err="1"/>
              <a:t>phải</a:t>
            </a:r>
            <a:r>
              <a:rPr lang="en-US" sz="1575" b="1" i="1" dirty="0"/>
              <a:t> </a:t>
            </a:r>
            <a:r>
              <a:rPr lang="en-US" sz="1575" b="1" i="1" dirty="0" err="1"/>
              <a:t>vì</a:t>
            </a:r>
            <a:r>
              <a:rPr lang="en-US" sz="1575" b="1" i="1" dirty="0"/>
              <a:t> </a:t>
            </a:r>
            <a:r>
              <a:rPr lang="en-US" sz="1575" b="1" i="1" dirty="0" err="1"/>
              <a:t>xe</a:t>
            </a:r>
            <a:r>
              <a:rPr lang="en-US" sz="1575" b="1" i="1" dirty="0"/>
              <a:t> </a:t>
            </a:r>
            <a:r>
              <a:rPr lang="en-US" sz="1575" b="1" i="1" dirty="0" err="1"/>
              <a:t>không</a:t>
            </a:r>
            <a:r>
              <a:rPr lang="en-US" sz="1575" b="1" i="1" dirty="0"/>
              <a:t> </a:t>
            </a:r>
            <a:r>
              <a:rPr lang="en-US" sz="1575" b="1" i="1" dirty="0" err="1"/>
              <a:t>có</a:t>
            </a:r>
            <a:r>
              <a:rPr lang="en-US" sz="1575" b="1" i="1" dirty="0"/>
              <a:t> </a:t>
            </a:r>
            <a:r>
              <a:rPr lang="en-US" sz="1575" b="1" i="1" dirty="0" err="1"/>
              <a:t>kính</a:t>
            </a:r>
            <a:endParaRPr lang="en-US" sz="1575" b="1" dirty="0"/>
          </a:p>
          <a:p>
            <a:r>
              <a:rPr lang="en-US" sz="1575" b="1" i="1" dirty="0"/>
              <a:t>       </a:t>
            </a:r>
            <a:r>
              <a:rPr lang="en-US" sz="1575" b="1" i="1" dirty="0" err="1"/>
              <a:t>Bom</a:t>
            </a:r>
            <a:r>
              <a:rPr lang="en-US" sz="1575" b="1" i="1" dirty="0"/>
              <a:t> </a:t>
            </a:r>
            <a:r>
              <a:rPr lang="en-US" sz="1575" b="1" i="1" dirty="0" err="1"/>
              <a:t>giật</a:t>
            </a:r>
            <a:r>
              <a:rPr lang="en-US" sz="1575" b="1" i="1" dirty="0"/>
              <a:t> </a:t>
            </a:r>
            <a:r>
              <a:rPr lang="en-US" sz="1575" b="1" i="1" dirty="0" err="1"/>
              <a:t>bom</a:t>
            </a:r>
            <a:r>
              <a:rPr lang="en-US" sz="1575" b="1" i="1" dirty="0"/>
              <a:t> rung </a:t>
            </a:r>
            <a:r>
              <a:rPr lang="en-US" sz="1575" b="1" i="1" dirty="0" err="1"/>
              <a:t>kính</a:t>
            </a:r>
            <a:r>
              <a:rPr lang="en-US" sz="1575" b="1" i="1" dirty="0"/>
              <a:t> </a:t>
            </a:r>
            <a:r>
              <a:rPr lang="en-US" sz="1575" b="1" i="1" dirty="0" err="1"/>
              <a:t>vỡ</a:t>
            </a:r>
            <a:r>
              <a:rPr lang="en-US" sz="1575" b="1" i="1" dirty="0"/>
              <a:t> </a:t>
            </a:r>
            <a:r>
              <a:rPr lang="en-US" sz="1575" b="1" i="1" dirty="0" err="1"/>
              <a:t>đi</a:t>
            </a:r>
            <a:r>
              <a:rPr lang="en-US" sz="1575" b="1" i="1" dirty="0"/>
              <a:t> </a:t>
            </a:r>
            <a:r>
              <a:rPr lang="en-US" sz="1575" b="1" i="1" dirty="0" err="1"/>
              <a:t>rồi</a:t>
            </a:r>
            <a:endParaRPr lang="en-US" sz="1575" b="1" dirty="0"/>
          </a:p>
          <a:p>
            <a:r>
              <a:rPr lang="en-US" sz="1575" b="1" i="1" dirty="0"/>
              <a:t>       </a:t>
            </a:r>
            <a:r>
              <a:rPr lang="en-US" sz="1575" b="1" i="1" dirty="0" err="1"/>
              <a:t>Ung</a:t>
            </a:r>
            <a:r>
              <a:rPr lang="en-US" sz="1575" b="1" i="1" dirty="0"/>
              <a:t> dung </a:t>
            </a:r>
            <a:r>
              <a:rPr lang="en-US" sz="1575" b="1" i="1" dirty="0" err="1"/>
              <a:t>buồng</a:t>
            </a:r>
            <a:r>
              <a:rPr lang="en-US" sz="1575" b="1" i="1" dirty="0"/>
              <a:t> </a:t>
            </a:r>
            <a:r>
              <a:rPr lang="en-US" sz="1575" b="1" i="1" dirty="0" err="1"/>
              <a:t>lái</a:t>
            </a:r>
            <a:r>
              <a:rPr lang="en-US" sz="1575" b="1" i="1" dirty="0"/>
              <a:t> ta </a:t>
            </a:r>
            <a:r>
              <a:rPr lang="en-US" sz="1575" b="1" i="1" dirty="0" err="1"/>
              <a:t>ngồi</a:t>
            </a:r>
            <a:r>
              <a:rPr lang="en-US" sz="1575" b="1" i="1" dirty="0"/>
              <a:t>,</a:t>
            </a:r>
            <a:endParaRPr lang="en-US" sz="1575" b="1" dirty="0"/>
          </a:p>
          <a:p>
            <a:r>
              <a:rPr lang="en-US" sz="1575" b="1" i="1" dirty="0"/>
              <a:t>       </a:t>
            </a:r>
            <a:r>
              <a:rPr lang="en-US" sz="1575" b="1" i="1" dirty="0" err="1"/>
              <a:t>Nhìn</a:t>
            </a:r>
            <a:r>
              <a:rPr lang="en-US" sz="1575" b="1" i="1" dirty="0"/>
              <a:t> </a:t>
            </a:r>
            <a:r>
              <a:rPr lang="en-US" sz="1575" b="1" i="1" dirty="0" err="1"/>
              <a:t>đất</a:t>
            </a:r>
            <a:r>
              <a:rPr lang="en-US" sz="1575" b="1" i="1" dirty="0"/>
              <a:t>, </a:t>
            </a:r>
            <a:r>
              <a:rPr lang="en-US" sz="1575" b="1" i="1" dirty="0" err="1"/>
              <a:t>nhìn</a:t>
            </a:r>
            <a:r>
              <a:rPr lang="en-US" sz="1575" b="1" i="1" dirty="0"/>
              <a:t> </a:t>
            </a:r>
            <a:r>
              <a:rPr lang="en-US" sz="1575" b="1" i="1" dirty="0" err="1"/>
              <a:t>trời</a:t>
            </a:r>
            <a:r>
              <a:rPr lang="en-US" sz="1575" b="1" i="1" dirty="0"/>
              <a:t>, </a:t>
            </a:r>
            <a:r>
              <a:rPr lang="en-US" sz="1575" b="1" i="1" dirty="0" err="1"/>
              <a:t>nhìn</a:t>
            </a:r>
            <a:r>
              <a:rPr lang="en-US" sz="1575" b="1" i="1" dirty="0"/>
              <a:t> </a:t>
            </a:r>
            <a:r>
              <a:rPr lang="en-US" sz="1575" b="1" i="1" dirty="0" err="1"/>
              <a:t>thẳng</a:t>
            </a:r>
            <a:r>
              <a:rPr lang="en-US" sz="1575" b="1" i="1" dirty="0"/>
              <a:t>.</a:t>
            </a:r>
            <a:endParaRPr lang="en-US" sz="1575" b="1" dirty="0"/>
          </a:p>
          <a:p>
            <a:r>
              <a:rPr lang="en-US" sz="1575" b="1" i="1" dirty="0"/>
              <a:t>       …</a:t>
            </a:r>
            <a:endParaRPr lang="en-US" sz="1575" b="1" dirty="0"/>
          </a:p>
          <a:p>
            <a:r>
              <a:rPr lang="en-US" sz="1575" b="1" i="1" dirty="0"/>
              <a:t>       </a:t>
            </a:r>
            <a:r>
              <a:rPr lang="en-US" sz="1575" b="1" i="1" dirty="0" err="1"/>
              <a:t>Không</a:t>
            </a:r>
            <a:r>
              <a:rPr lang="en-US" sz="1575" b="1" i="1" dirty="0"/>
              <a:t> </a:t>
            </a:r>
            <a:r>
              <a:rPr lang="en-US" sz="1575" b="1" i="1" dirty="0" err="1"/>
              <a:t>có</a:t>
            </a:r>
            <a:r>
              <a:rPr lang="en-US" sz="1575" b="1" i="1" dirty="0"/>
              <a:t> </a:t>
            </a:r>
            <a:r>
              <a:rPr lang="en-US" sz="1575" b="1" i="1" dirty="0" err="1"/>
              <a:t>kính</a:t>
            </a:r>
            <a:r>
              <a:rPr lang="en-US" sz="1575" b="1" i="1" dirty="0"/>
              <a:t>, </a:t>
            </a:r>
            <a:r>
              <a:rPr lang="en-US" sz="1575" b="1" i="1" dirty="0" err="1"/>
              <a:t>rồi</a:t>
            </a:r>
            <a:r>
              <a:rPr lang="en-US" sz="1575" b="1" i="1" dirty="0"/>
              <a:t> </a:t>
            </a:r>
            <a:r>
              <a:rPr lang="en-US" sz="1575" b="1" i="1" dirty="0" err="1"/>
              <a:t>xe</a:t>
            </a:r>
            <a:r>
              <a:rPr lang="en-US" sz="1575" b="1" i="1" dirty="0"/>
              <a:t> </a:t>
            </a:r>
            <a:r>
              <a:rPr lang="en-US" sz="1575" b="1" i="1" dirty="0" err="1"/>
              <a:t>không</a:t>
            </a:r>
            <a:r>
              <a:rPr lang="en-US" sz="1575" b="1" i="1" dirty="0"/>
              <a:t> </a:t>
            </a:r>
            <a:r>
              <a:rPr lang="en-US" sz="1575" b="1" i="1" dirty="0" err="1"/>
              <a:t>có</a:t>
            </a:r>
            <a:r>
              <a:rPr lang="en-US" sz="1575" b="1" i="1" dirty="0"/>
              <a:t> </a:t>
            </a:r>
            <a:r>
              <a:rPr lang="en-US" sz="1575" b="1" i="1" dirty="0" err="1"/>
              <a:t>đèn</a:t>
            </a:r>
            <a:r>
              <a:rPr lang="en-US" sz="1575" b="1" i="1" dirty="0"/>
              <a:t>,</a:t>
            </a:r>
            <a:endParaRPr lang="en-US" sz="1575" b="1" dirty="0"/>
          </a:p>
          <a:p>
            <a:r>
              <a:rPr lang="en-US" sz="1575" b="1" i="1" dirty="0"/>
              <a:t>       </a:t>
            </a:r>
            <a:r>
              <a:rPr lang="en-US" sz="1575" b="1" i="1" dirty="0" err="1"/>
              <a:t>Không</a:t>
            </a:r>
            <a:r>
              <a:rPr lang="en-US" sz="1575" b="1" i="1" dirty="0"/>
              <a:t> </a:t>
            </a:r>
            <a:r>
              <a:rPr lang="en-US" sz="1575" b="1" i="1" dirty="0" err="1"/>
              <a:t>có</a:t>
            </a:r>
            <a:r>
              <a:rPr lang="en-US" sz="1575" b="1" i="1" dirty="0"/>
              <a:t> </a:t>
            </a:r>
            <a:r>
              <a:rPr lang="en-US" sz="1575" b="1" i="1" dirty="0" err="1"/>
              <a:t>mui</a:t>
            </a:r>
            <a:r>
              <a:rPr lang="en-US" sz="1575" b="1" i="1" dirty="0"/>
              <a:t> </a:t>
            </a:r>
            <a:r>
              <a:rPr lang="en-US" sz="1575" b="1" i="1" dirty="0" err="1"/>
              <a:t>xe</a:t>
            </a:r>
            <a:r>
              <a:rPr lang="en-US" sz="1575" b="1" i="1" dirty="0"/>
              <a:t>, </a:t>
            </a:r>
            <a:r>
              <a:rPr lang="en-US" sz="1575" b="1" i="1" dirty="0" err="1"/>
              <a:t>thùng</a:t>
            </a:r>
            <a:r>
              <a:rPr lang="en-US" sz="1575" b="1" i="1" dirty="0"/>
              <a:t> </a:t>
            </a:r>
            <a:r>
              <a:rPr lang="en-US" sz="1575" b="1" i="1" dirty="0" err="1"/>
              <a:t>xe</a:t>
            </a:r>
            <a:r>
              <a:rPr lang="en-US" sz="1575" b="1" i="1" dirty="0"/>
              <a:t> </a:t>
            </a:r>
            <a:r>
              <a:rPr lang="en-US" sz="1575" b="1" i="1" dirty="0" err="1"/>
              <a:t>có</a:t>
            </a:r>
            <a:r>
              <a:rPr lang="en-US" sz="1575" b="1" i="1" dirty="0"/>
              <a:t> </a:t>
            </a:r>
            <a:r>
              <a:rPr lang="en-US" sz="1575" b="1" i="1" dirty="0" err="1"/>
              <a:t>xước</a:t>
            </a:r>
            <a:r>
              <a:rPr lang="en-US" sz="1575" b="1" i="1" dirty="0"/>
              <a:t>,</a:t>
            </a:r>
            <a:endParaRPr lang="en-US" sz="1575" b="1" dirty="0"/>
          </a:p>
          <a:p>
            <a:r>
              <a:rPr lang="en-US" sz="1575" b="1" i="1" dirty="0"/>
              <a:t>       </a:t>
            </a:r>
            <a:r>
              <a:rPr lang="en-US" sz="1575" b="1" i="1" dirty="0" err="1"/>
              <a:t>Xe</a:t>
            </a:r>
            <a:r>
              <a:rPr lang="en-US" sz="1575" b="1" i="1" dirty="0"/>
              <a:t> </a:t>
            </a:r>
            <a:r>
              <a:rPr lang="en-US" sz="1575" b="1" i="1" dirty="0" err="1"/>
              <a:t>vẫn</a:t>
            </a:r>
            <a:r>
              <a:rPr lang="en-US" sz="1575" b="1" i="1" dirty="0"/>
              <a:t> </a:t>
            </a:r>
            <a:r>
              <a:rPr lang="en-US" sz="1575" b="1" i="1" dirty="0" err="1"/>
              <a:t>chạy</a:t>
            </a:r>
            <a:r>
              <a:rPr lang="en-US" sz="1575" b="1" i="1" dirty="0"/>
              <a:t> </a:t>
            </a:r>
            <a:r>
              <a:rPr lang="en-US" sz="1575" b="1" i="1" dirty="0" err="1"/>
              <a:t>vì</a:t>
            </a:r>
            <a:r>
              <a:rPr lang="en-US" sz="1575" b="1" i="1" dirty="0"/>
              <a:t> </a:t>
            </a:r>
            <a:r>
              <a:rPr lang="en-US" sz="1575" b="1" i="1" dirty="0" err="1"/>
              <a:t>miền</a:t>
            </a:r>
            <a:r>
              <a:rPr lang="en-US" sz="1575" b="1" i="1" dirty="0"/>
              <a:t> Nam </a:t>
            </a:r>
            <a:r>
              <a:rPr lang="en-US" sz="1575" b="1" i="1" dirty="0" err="1"/>
              <a:t>phía</a:t>
            </a:r>
            <a:r>
              <a:rPr lang="en-US" sz="1575" b="1" i="1" dirty="0"/>
              <a:t> </a:t>
            </a:r>
            <a:r>
              <a:rPr lang="en-US" sz="1575" b="1" i="1" dirty="0" err="1"/>
              <a:t>trước</a:t>
            </a:r>
            <a:r>
              <a:rPr lang="en-US" sz="1575" b="1" i="1" dirty="0"/>
              <a:t>:</a:t>
            </a:r>
            <a:endParaRPr lang="en-US" sz="1575" b="1" dirty="0"/>
          </a:p>
          <a:p>
            <a:r>
              <a:rPr lang="en-US" sz="1575" b="1" i="1" dirty="0"/>
              <a:t>       </a:t>
            </a:r>
            <a:r>
              <a:rPr lang="en-US" sz="1575" b="1" i="1" dirty="0" err="1"/>
              <a:t>Chỉ</a:t>
            </a:r>
            <a:r>
              <a:rPr lang="en-US" sz="1575" b="1" i="1" dirty="0"/>
              <a:t> </a:t>
            </a:r>
            <a:r>
              <a:rPr lang="en-US" sz="1575" b="1" i="1" dirty="0" err="1"/>
              <a:t>cần</a:t>
            </a:r>
            <a:r>
              <a:rPr lang="en-US" sz="1575" b="1" i="1" dirty="0"/>
              <a:t> </a:t>
            </a:r>
            <a:r>
              <a:rPr lang="en-US" sz="1575" b="1" i="1" dirty="0" err="1"/>
              <a:t>trong</a:t>
            </a:r>
            <a:r>
              <a:rPr lang="en-US" sz="1575" b="1" i="1" dirty="0"/>
              <a:t> </a:t>
            </a:r>
            <a:r>
              <a:rPr lang="en-US" sz="1575" b="1" i="1" dirty="0" err="1"/>
              <a:t>xe</a:t>
            </a:r>
            <a:r>
              <a:rPr lang="en-US" sz="1575" b="1" i="1" dirty="0"/>
              <a:t> </a:t>
            </a:r>
            <a:r>
              <a:rPr lang="en-US" sz="1575" b="1" i="1" dirty="0" err="1"/>
              <a:t>có</a:t>
            </a:r>
            <a:r>
              <a:rPr lang="en-US" sz="1575" b="1" i="1" dirty="0"/>
              <a:t> </a:t>
            </a:r>
            <a:r>
              <a:rPr lang="en-US" sz="1575" b="1" i="1" dirty="0" err="1"/>
              <a:t>một</a:t>
            </a:r>
            <a:r>
              <a:rPr lang="en-US" sz="1575" b="1" i="1" dirty="0"/>
              <a:t> </a:t>
            </a:r>
            <a:r>
              <a:rPr lang="en-US" sz="1575" b="1" i="1" dirty="0" err="1"/>
              <a:t>trái</a:t>
            </a:r>
            <a:r>
              <a:rPr lang="en-US" sz="1575" b="1" i="1" dirty="0"/>
              <a:t> </a:t>
            </a:r>
            <a:r>
              <a:rPr lang="en-US" sz="1575" b="1" i="1" dirty="0" err="1"/>
              <a:t>tim.</a:t>
            </a:r>
            <a:endParaRPr lang="en-US" sz="1575" b="1" i="1" dirty="0"/>
          </a:p>
          <a:p>
            <a:endParaRPr lang="en-US" sz="1500" b="1" dirty="0"/>
          </a:p>
          <a:p>
            <a:pPr algn="just"/>
            <a:r>
              <a:rPr lang="en-US" sz="1350" b="1" i="1" dirty="0" smtClean="0"/>
              <a:t> </a:t>
            </a:r>
            <a:r>
              <a:rPr lang="en-US" sz="1350" b="1" dirty="0"/>
              <a:t>(</a:t>
            </a:r>
            <a:r>
              <a:rPr lang="en-US" sz="1350" b="1" i="1" dirty="0" err="1"/>
              <a:t>Bài</a:t>
            </a:r>
            <a:r>
              <a:rPr lang="en-US" sz="1350" b="1" i="1" dirty="0"/>
              <a:t> </a:t>
            </a:r>
            <a:r>
              <a:rPr lang="en-US" sz="1350" b="1" i="1" dirty="0" err="1"/>
              <a:t>thơ</a:t>
            </a:r>
            <a:r>
              <a:rPr lang="en-US" sz="1350" b="1" i="1" dirty="0"/>
              <a:t> </a:t>
            </a:r>
            <a:r>
              <a:rPr lang="en-US" sz="1350" b="1" i="1" dirty="0" err="1"/>
              <a:t>về</a:t>
            </a:r>
            <a:r>
              <a:rPr lang="en-US" sz="1350" b="1" i="1" dirty="0"/>
              <a:t> </a:t>
            </a:r>
            <a:r>
              <a:rPr lang="en-US" sz="1350" b="1" i="1" dirty="0" err="1"/>
              <a:t>tiểu</a:t>
            </a:r>
            <a:r>
              <a:rPr lang="en-US" sz="1350" b="1" i="1" dirty="0"/>
              <a:t> </a:t>
            </a:r>
            <a:r>
              <a:rPr lang="en-US" sz="1350" b="1" i="1" dirty="0" err="1"/>
              <a:t>đội</a:t>
            </a:r>
            <a:r>
              <a:rPr lang="en-US" sz="1350" b="1" i="1" dirty="0"/>
              <a:t> </a:t>
            </a:r>
            <a:r>
              <a:rPr lang="en-US" sz="1350" b="1" i="1" dirty="0" err="1"/>
              <a:t>xe</a:t>
            </a:r>
            <a:r>
              <a:rPr lang="en-US" sz="1350" b="1" i="1" dirty="0"/>
              <a:t> </a:t>
            </a:r>
            <a:r>
              <a:rPr lang="en-US" sz="1350" b="1" i="1" dirty="0" err="1"/>
              <a:t>không</a:t>
            </a:r>
            <a:r>
              <a:rPr lang="en-US" sz="1350" b="1" i="1" dirty="0"/>
              <a:t> </a:t>
            </a:r>
            <a:r>
              <a:rPr lang="en-US" sz="1350" b="1" i="1" dirty="0" err="1"/>
              <a:t>kính</a:t>
            </a:r>
            <a:r>
              <a:rPr lang="en-US" sz="1350" b="1" dirty="0"/>
              <a:t>, </a:t>
            </a:r>
            <a:r>
              <a:rPr lang="en-US" sz="1350" b="1" dirty="0" err="1"/>
              <a:t>Phạm</a:t>
            </a:r>
            <a:r>
              <a:rPr lang="en-US" sz="1350" b="1" dirty="0"/>
              <a:t> </a:t>
            </a:r>
            <a:r>
              <a:rPr lang="en-US" sz="1350" b="1" dirty="0" err="1"/>
              <a:t>Tiến</a:t>
            </a:r>
            <a:r>
              <a:rPr lang="en-US" sz="1350" b="1" dirty="0"/>
              <a:t> </a:t>
            </a:r>
            <a:r>
              <a:rPr lang="en-US" sz="1350" b="1" dirty="0" err="1"/>
              <a:t>Duật</a:t>
            </a:r>
            <a:r>
              <a:rPr lang="en-US" sz="1350" b="1" dirty="0"/>
              <a:t>, 	           </a:t>
            </a:r>
            <a:r>
              <a:rPr lang="en-US" sz="1350" b="1" dirty="0" err="1"/>
              <a:t>Ngữ</a:t>
            </a:r>
            <a:r>
              <a:rPr lang="en-US" sz="1350" b="1" dirty="0"/>
              <a:t> </a:t>
            </a:r>
            <a:r>
              <a:rPr lang="en-US" sz="1350" b="1" dirty="0" err="1"/>
              <a:t>Văn</a:t>
            </a:r>
            <a:r>
              <a:rPr lang="en-US" sz="1350" b="1" dirty="0"/>
              <a:t> 9, </a:t>
            </a:r>
            <a:r>
              <a:rPr lang="en-US" sz="1350" b="1" dirty="0" err="1"/>
              <a:t>Tập</a:t>
            </a:r>
            <a:r>
              <a:rPr lang="en-US" sz="1350" b="1" dirty="0"/>
              <a:t> </a:t>
            </a:r>
            <a:r>
              <a:rPr lang="en-US" sz="1350" b="1" dirty="0" err="1"/>
              <a:t>một</a:t>
            </a:r>
            <a:r>
              <a:rPr lang="en-US" sz="1350" b="1" dirty="0"/>
              <a:t>, NXB </a:t>
            </a:r>
            <a:r>
              <a:rPr lang="en-US" sz="1350" b="1" dirty="0" err="1"/>
              <a:t>Giáo</a:t>
            </a:r>
            <a:r>
              <a:rPr lang="en-US" sz="1350" b="1" dirty="0"/>
              <a:t> </a:t>
            </a:r>
            <a:r>
              <a:rPr lang="en-US" sz="1350" b="1" dirty="0" err="1"/>
              <a:t>dục</a:t>
            </a:r>
            <a:r>
              <a:rPr lang="en-US" sz="1350" b="1" dirty="0"/>
              <a:t> </a:t>
            </a:r>
            <a:r>
              <a:rPr lang="en-US" sz="1350" b="1" dirty="0" err="1"/>
              <a:t>Việt</a:t>
            </a:r>
            <a:r>
              <a:rPr lang="en-US" sz="1350" b="1" dirty="0"/>
              <a:t> Nam)</a:t>
            </a:r>
          </a:p>
        </p:txBody>
      </p:sp>
      <p:sp>
        <p:nvSpPr>
          <p:cNvPr id="7" name="Rectangle 6"/>
          <p:cNvSpPr/>
          <p:nvPr/>
        </p:nvSpPr>
        <p:spPr>
          <a:xfrm>
            <a:off x="5613568" y="1616053"/>
            <a:ext cx="3024336" cy="4031873"/>
          </a:xfrm>
          <a:prstGeom prst="rect">
            <a:avLst/>
          </a:prstGeom>
        </p:spPr>
        <p:txBody>
          <a:bodyPr wrap="square">
            <a:spAutoFit/>
          </a:bodyPr>
          <a:lstStyle/>
          <a:p>
            <a:pPr algn="just">
              <a:spcBef>
                <a:spcPts val="450"/>
              </a:spcBef>
              <a:spcAft>
                <a:spcPts val="450"/>
              </a:spcAft>
            </a:pPr>
            <a:r>
              <a:rPr lang="en-US" sz="2100" b="1" dirty="0" err="1">
                <a:solidFill>
                  <a:srgbClr val="FF0000"/>
                </a:solidFill>
              </a:rPr>
              <a:t>Gợi</a:t>
            </a:r>
            <a:r>
              <a:rPr lang="en-US" sz="2100" b="1" dirty="0">
                <a:solidFill>
                  <a:srgbClr val="FF0000"/>
                </a:solidFill>
              </a:rPr>
              <a:t> ý:</a:t>
            </a:r>
          </a:p>
          <a:p>
            <a:pPr algn="just">
              <a:spcBef>
                <a:spcPts val="450"/>
              </a:spcBef>
              <a:spcAft>
                <a:spcPts val="450"/>
              </a:spcAft>
            </a:pPr>
            <a:r>
              <a:rPr lang="en-US" sz="2100" b="1" dirty="0">
                <a:solidFill>
                  <a:srgbClr val="FF0000"/>
                </a:solidFill>
              </a:rPr>
              <a:t>1. </a:t>
            </a:r>
            <a:r>
              <a:rPr lang="en-US" sz="2100" b="1" dirty="0" err="1">
                <a:solidFill>
                  <a:srgbClr val="FF0000"/>
                </a:solidFill>
              </a:rPr>
              <a:t>Vấn</a:t>
            </a:r>
            <a:r>
              <a:rPr lang="en-US" sz="2100" b="1" dirty="0">
                <a:solidFill>
                  <a:srgbClr val="FF0000"/>
                </a:solidFill>
              </a:rPr>
              <a:t> </a:t>
            </a:r>
            <a:r>
              <a:rPr lang="en-US" sz="2100" b="1" dirty="0" err="1">
                <a:solidFill>
                  <a:srgbClr val="FF0000"/>
                </a:solidFill>
              </a:rPr>
              <a:t>đề</a:t>
            </a:r>
            <a:r>
              <a:rPr lang="en-US" sz="2100" b="1" dirty="0">
                <a:solidFill>
                  <a:srgbClr val="FF0000"/>
                </a:solidFill>
              </a:rPr>
              <a:t> </a:t>
            </a:r>
            <a:r>
              <a:rPr lang="en-US" sz="2100" b="1" dirty="0" err="1">
                <a:solidFill>
                  <a:srgbClr val="FF0000"/>
                </a:solidFill>
              </a:rPr>
              <a:t>nghị</a:t>
            </a:r>
            <a:r>
              <a:rPr lang="en-US" sz="2100" b="1" dirty="0">
                <a:solidFill>
                  <a:srgbClr val="FF0000"/>
                </a:solidFill>
              </a:rPr>
              <a:t> </a:t>
            </a:r>
            <a:r>
              <a:rPr lang="en-US" sz="2100" b="1" dirty="0" err="1">
                <a:solidFill>
                  <a:srgbClr val="FF0000"/>
                </a:solidFill>
              </a:rPr>
              <a:t>luận</a:t>
            </a:r>
            <a:r>
              <a:rPr lang="en-US" sz="2100" b="1" dirty="0">
                <a:solidFill>
                  <a:srgbClr val="FFFF00"/>
                </a:solidFill>
              </a:rPr>
              <a:t>: </a:t>
            </a:r>
            <a:r>
              <a:rPr lang="en-US" sz="2100" b="1" dirty="0" err="1"/>
              <a:t>vẻ</a:t>
            </a:r>
            <a:r>
              <a:rPr lang="en-US" sz="2100" b="1" dirty="0"/>
              <a:t> </a:t>
            </a:r>
            <a:r>
              <a:rPr lang="en-US" sz="2100" b="1" dirty="0" err="1"/>
              <a:t>đẹp</a:t>
            </a:r>
            <a:r>
              <a:rPr lang="en-US" sz="2100" b="1" dirty="0"/>
              <a:t> </a:t>
            </a:r>
            <a:r>
              <a:rPr lang="en-US" sz="2100" b="1" dirty="0" err="1"/>
              <a:t>người</a:t>
            </a:r>
            <a:r>
              <a:rPr lang="en-US" sz="2100" b="1" dirty="0"/>
              <a:t> </a:t>
            </a:r>
            <a:r>
              <a:rPr lang="en-US" sz="2100" b="1" dirty="0" err="1"/>
              <a:t>lính</a:t>
            </a:r>
            <a:r>
              <a:rPr lang="en-US" sz="2100" b="1" dirty="0"/>
              <a:t> </a:t>
            </a:r>
            <a:r>
              <a:rPr lang="en-US" sz="2100" b="1" dirty="0" err="1"/>
              <a:t>lái</a:t>
            </a:r>
            <a:r>
              <a:rPr lang="en-US" sz="2100" b="1" dirty="0"/>
              <a:t> </a:t>
            </a:r>
            <a:r>
              <a:rPr lang="en-US" sz="2100" b="1" dirty="0" err="1"/>
              <a:t>xe</a:t>
            </a:r>
            <a:r>
              <a:rPr lang="en-US" sz="2100" b="1" dirty="0"/>
              <a:t> </a:t>
            </a:r>
            <a:r>
              <a:rPr lang="en-US" sz="2100" b="1" dirty="0" err="1"/>
              <a:t>trong</a:t>
            </a:r>
            <a:r>
              <a:rPr lang="en-US" sz="2100" b="1" dirty="0"/>
              <a:t> </a:t>
            </a:r>
            <a:r>
              <a:rPr lang="en-US" sz="2100" b="1" dirty="0" err="1"/>
              <a:t>hai</a:t>
            </a:r>
            <a:r>
              <a:rPr lang="en-US" sz="2100" b="1" dirty="0"/>
              <a:t> </a:t>
            </a:r>
            <a:r>
              <a:rPr lang="en-US" sz="2100" b="1" dirty="0" err="1"/>
              <a:t>khổ</a:t>
            </a:r>
            <a:r>
              <a:rPr lang="en-US" sz="2100" b="1" dirty="0"/>
              <a:t> </a:t>
            </a:r>
            <a:r>
              <a:rPr lang="en-US" sz="2100" b="1" dirty="0" err="1"/>
              <a:t>thơ</a:t>
            </a:r>
            <a:endParaRPr lang="en-US" sz="2100" b="1" dirty="0"/>
          </a:p>
          <a:p>
            <a:pPr algn="just">
              <a:spcBef>
                <a:spcPts val="450"/>
              </a:spcBef>
              <a:spcAft>
                <a:spcPts val="450"/>
              </a:spcAft>
            </a:pPr>
            <a:r>
              <a:rPr lang="en-US" sz="2100" b="1" dirty="0">
                <a:solidFill>
                  <a:srgbClr val="FF0000"/>
                </a:solidFill>
              </a:rPr>
              <a:t>2. </a:t>
            </a:r>
            <a:r>
              <a:rPr lang="en-US" sz="2100" b="1" dirty="0" err="1">
                <a:solidFill>
                  <a:srgbClr val="FF0000"/>
                </a:solidFill>
              </a:rPr>
              <a:t>Phép</a:t>
            </a:r>
            <a:r>
              <a:rPr lang="en-US" sz="2100" b="1" dirty="0">
                <a:solidFill>
                  <a:srgbClr val="FF0000"/>
                </a:solidFill>
              </a:rPr>
              <a:t> </a:t>
            </a:r>
            <a:r>
              <a:rPr lang="en-US" sz="2100" b="1" dirty="0" err="1">
                <a:solidFill>
                  <a:srgbClr val="FF0000"/>
                </a:solidFill>
              </a:rPr>
              <a:t>lập</a:t>
            </a:r>
            <a:r>
              <a:rPr lang="en-US" sz="2100" b="1" dirty="0">
                <a:solidFill>
                  <a:srgbClr val="FF0000"/>
                </a:solidFill>
              </a:rPr>
              <a:t> </a:t>
            </a:r>
            <a:r>
              <a:rPr lang="en-US" sz="2100" b="1" dirty="0" err="1">
                <a:solidFill>
                  <a:srgbClr val="FF0000"/>
                </a:solidFill>
              </a:rPr>
              <a:t>luận</a:t>
            </a:r>
            <a:r>
              <a:rPr lang="en-US" sz="2100" b="1" dirty="0">
                <a:solidFill>
                  <a:srgbClr val="FFFF00"/>
                </a:solidFill>
              </a:rPr>
              <a:t>: </a:t>
            </a:r>
            <a:r>
              <a:rPr lang="en-US" sz="2100" b="1" dirty="0" err="1"/>
              <a:t>phân</a:t>
            </a:r>
            <a:r>
              <a:rPr lang="en-US" sz="2100" b="1" dirty="0"/>
              <a:t> </a:t>
            </a:r>
            <a:r>
              <a:rPr lang="en-US" sz="2100" b="1" dirty="0" err="1"/>
              <a:t>tích</a:t>
            </a:r>
            <a:endParaRPr lang="en-US" sz="2100" b="1" dirty="0"/>
          </a:p>
          <a:p>
            <a:pPr algn="just">
              <a:spcBef>
                <a:spcPts val="450"/>
              </a:spcBef>
              <a:spcAft>
                <a:spcPts val="450"/>
              </a:spcAft>
            </a:pPr>
            <a:r>
              <a:rPr lang="en-US" sz="2100" b="1" dirty="0">
                <a:solidFill>
                  <a:srgbClr val="FF0000"/>
                </a:solidFill>
              </a:rPr>
              <a:t>3. </a:t>
            </a:r>
            <a:r>
              <a:rPr lang="en-US" sz="2100" b="1" dirty="0" err="1">
                <a:solidFill>
                  <a:srgbClr val="FF0000"/>
                </a:solidFill>
              </a:rPr>
              <a:t>Phạm</a:t>
            </a:r>
            <a:r>
              <a:rPr lang="en-US" sz="2100" b="1" dirty="0">
                <a:solidFill>
                  <a:srgbClr val="FF0000"/>
                </a:solidFill>
              </a:rPr>
              <a:t> vi </a:t>
            </a:r>
            <a:r>
              <a:rPr lang="en-US" sz="2100" b="1" dirty="0" err="1">
                <a:solidFill>
                  <a:srgbClr val="FF0000"/>
                </a:solidFill>
              </a:rPr>
              <a:t>tư</a:t>
            </a:r>
            <a:r>
              <a:rPr lang="en-US" sz="2100" b="1" dirty="0">
                <a:solidFill>
                  <a:srgbClr val="FF0000"/>
                </a:solidFill>
              </a:rPr>
              <a:t> </a:t>
            </a:r>
            <a:r>
              <a:rPr lang="en-US" sz="2100" b="1" dirty="0" err="1">
                <a:solidFill>
                  <a:srgbClr val="FF0000"/>
                </a:solidFill>
              </a:rPr>
              <a:t>liệu</a:t>
            </a:r>
            <a:r>
              <a:rPr lang="en-US" sz="2100" b="1" dirty="0">
                <a:solidFill>
                  <a:srgbClr val="FF0000"/>
                </a:solidFill>
              </a:rPr>
              <a:t>:</a:t>
            </a:r>
            <a:r>
              <a:rPr lang="en-US" sz="2100" b="1" dirty="0">
                <a:solidFill>
                  <a:srgbClr val="FFFF00"/>
                </a:solidFill>
              </a:rPr>
              <a:t> </a:t>
            </a:r>
            <a:r>
              <a:rPr lang="en-US" sz="2100" b="1" dirty="0" err="1"/>
              <a:t>bài</a:t>
            </a:r>
            <a:r>
              <a:rPr lang="en-US" sz="2100" b="1" dirty="0"/>
              <a:t> </a:t>
            </a:r>
            <a:r>
              <a:rPr lang="en-US" sz="2100" b="1" dirty="0" err="1"/>
              <a:t>thơ</a:t>
            </a:r>
            <a:r>
              <a:rPr lang="en-US" sz="2100" b="1" dirty="0"/>
              <a:t> </a:t>
            </a:r>
            <a:r>
              <a:rPr lang="en-US" sz="2100" b="1" i="1" dirty="0" err="1"/>
              <a:t>Bài</a:t>
            </a:r>
            <a:r>
              <a:rPr lang="en-US" sz="2100" b="1" i="1" dirty="0"/>
              <a:t> </a:t>
            </a:r>
            <a:r>
              <a:rPr lang="en-US" sz="2100" b="1" i="1" dirty="0" err="1"/>
              <a:t>thơ</a:t>
            </a:r>
            <a:r>
              <a:rPr lang="en-US" sz="2100" b="1" i="1" dirty="0"/>
              <a:t> </a:t>
            </a:r>
            <a:r>
              <a:rPr lang="en-US" sz="2100" b="1" i="1" dirty="0" err="1"/>
              <a:t>về</a:t>
            </a:r>
            <a:r>
              <a:rPr lang="en-US" sz="2100" b="1" i="1" dirty="0"/>
              <a:t> </a:t>
            </a:r>
            <a:r>
              <a:rPr lang="en-US" sz="2100" b="1" i="1" dirty="0" err="1"/>
              <a:t>tiểu</a:t>
            </a:r>
            <a:r>
              <a:rPr lang="en-US" sz="2100" b="1" i="1" dirty="0"/>
              <a:t> </a:t>
            </a:r>
            <a:r>
              <a:rPr lang="en-US" sz="2100" b="1" i="1" dirty="0" err="1"/>
              <a:t>đội</a:t>
            </a:r>
            <a:r>
              <a:rPr lang="en-US" sz="2100" b="1" i="1" dirty="0"/>
              <a:t> </a:t>
            </a:r>
            <a:r>
              <a:rPr lang="en-US" sz="2100" b="1" i="1" dirty="0" err="1"/>
              <a:t>xe</a:t>
            </a:r>
            <a:r>
              <a:rPr lang="en-US" sz="2100" b="1" i="1" dirty="0"/>
              <a:t> </a:t>
            </a:r>
            <a:r>
              <a:rPr lang="en-US" sz="2100" b="1" i="1" dirty="0" err="1"/>
              <a:t>không</a:t>
            </a:r>
            <a:r>
              <a:rPr lang="en-US" sz="2100" b="1" i="1" dirty="0"/>
              <a:t> </a:t>
            </a:r>
            <a:r>
              <a:rPr lang="en-US" sz="2100" b="1" i="1" dirty="0" err="1"/>
              <a:t>kính</a:t>
            </a:r>
            <a:r>
              <a:rPr lang="en-US" sz="2100" b="1" dirty="0"/>
              <a:t>, </a:t>
            </a:r>
            <a:r>
              <a:rPr lang="en-US" sz="2100" b="1" dirty="0" err="1"/>
              <a:t>hai</a:t>
            </a:r>
            <a:r>
              <a:rPr lang="en-US" sz="2100" b="1" dirty="0"/>
              <a:t> </a:t>
            </a:r>
            <a:r>
              <a:rPr lang="en-US" sz="2100" b="1" dirty="0" err="1"/>
              <a:t>khổ</a:t>
            </a:r>
            <a:r>
              <a:rPr lang="en-US" sz="2100" b="1" dirty="0"/>
              <a:t> </a:t>
            </a:r>
            <a:r>
              <a:rPr lang="en-US" sz="2100" b="1" dirty="0" err="1"/>
              <a:t>thơ</a:t>
            </a:r>
            <a:r>
              <a:rPr lang="en-US" sz="2100" b="1" dirty="0"/>
              <a:t> </a:t>
            </a:r>
            <a:r>
              <a:rPr lang="en-US" sz="2100" b="1" dirty="0" err="1"/>
              <a:t>và</a:t>
            </a:r>
            <a:r>
              <a:rPr lang="en-US" sz="2100" b="1" dirty="0"/>
              <a:t> </a:t>
            </a:r>
            <a:r>
              <a:rPr lang="en-US" sz="2100" b="1" dirty="0" err="1"/>
              <a:t>nhà</a:t>
            </a:r>
            <a:r>
              <a:rPr lang="en-US" sz="2100" b="1" dirty="0"/>
              <a:t> </a:t>
            </a:r>
            <a:r>
              <a:rPr lang="en-US" sz="2100" b="1" dirty="0" err="1"/>
              <a:t>thơ</a:t>
            </a:r>
            <a:r>
              <a:rPr lang="en-US" sz="2100" b="1" dirty="0"/>
              <a:t> </a:t>
            </a:r>
            <a:r>
              <a:rPr lang="en-US" sz="2100" b="1" dirty="0" err="1"/>
              <a:t>Phạm</a:t>
            </a:r>
            <a:r>
              <a:rPr lang="en-US" sz="2100" b="1" dirty="0"/>
              <a:t> </a:t>
            </a:r>
            <a:r>
              <a:rPr lang="en-US" sz="2100" b="1" dirty="0" err="1"/>
              <a:t>Tiến</a:t>
            </a:r>
            <a:r>
              <a:rPr lang="en-US" sz="2100" b="1" dirty="0"/>
              <a:t> </a:t>
            </a:r>
            <a:r>
              <a:rPr lang="en-US" sz="2100" b="1" dirty="0" err="1"/>
              <a:t>Duật</a:t>
            </a:r>
            <a:endParaRPr lang="en-US" sz="2100" b="1" dirty="0"/>
          </a:p>
        </p:txBody>
      </p:sp>
      <p:cxnSp>
        <p:nvCxnSpPr>
          <p:cNvPr id="9" name="Straight Connector 8"/>
          <p:cNvCxnSpPr/>
          <p:nvPr/>
        </p:nvCxnSpPr>
        <p:spPr>
          <a:xfrm>
            <a:off x="2897814" y="1916832"/>
            <a:ext cx="2538282"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 name="Straight Connector 2"/>
          <p:cNvCxnSpPr/>
          <p:nvPr/>
        </p:nvCxnSpPr>
        <p:spPr>
          <a:xfrm>
            <a:off x="521550" y="1916832"/>
            <a:ext cx="108012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1277634" y="2186862"/>
            <a:ext cx="108012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634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fade">
                                      <p:cBhvr>
                                        <p:cTn id="35" dur="1000"/>
                                        <p:tgtEl>
                                          <p:spTgt spid="7">
                                            <p:txEl>
                                              <p:pRg st="2" end="2"/>
                                            </p:txEl>
                                          </p:spTgt>
                                        </p:tgtEl>
                                      </p:cBhvr>
                                    </p:animEffect>
                                    <p:anim calcmode="lin" valueType="num">
                                      <p:cBhvr>
                                        <p:cTn id="3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0"/>
                                        <p:tgtEl>
                                          <p:spTgt spid="7">
                                            <p:txEl>
                                              <p:pRg st="3" end="3"/>
                                            </p:txEl>
                                          </p:spTgt>
                                        </p:tgtEl>
                                      </p:cBhvr>
                                    </p:animEffect>
                                    <p:anim calcmode="lin" valueType="num">
                                      <p:cBhvr>
                                        <p:cTn id="5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4"/>
          <p:cNvSpPr>
            <a:spLocks noChangeShapeType="1"/>
          </p:cNvSpPr>
          <p:nvPr/>
        </p:nvSpPr>
        <p:spPr bwMode="auto">
          <a:xfrm flipV="1">
            <a:off x="762000" y="2209800"/>
            <a:ext cx="777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1" name="AutoShape 7"/>
          <p:cNvSpPr>
            <a:spLocks/>
          </p:cNvSpPr>
          <p:nvPr/>
        </p:nvSpPr>
        <p:spPr bwMode="auto">
          <a:xfrm rot="-5400000">
            <a:off x="1524000" y="2133600"/>
            <a:ext cx="304800" cy="1828800"/>
          </a:xfrm>
          <a:prstGeom prst="lef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2" name="Text Box 11"/>
          <p:cNvSpPr txBox="1">
            <a:spLocks noChangeArrowheads="1"/>
          </p:cNvSpPr>
          <p:nvPr/>
        </p:nvSpPr>
        <p:spPr bwMode="auto">
          <a:xfrm>
            <a:off x="533400" y="23622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1945</a:t>
            </a:r>
            <a:endParaRPr lang="vi-VN" altLang="en-US" sz="2000" b="1"/>
          </a:p>
        </p:txBody>
      </p:sp>
      <p:sp>
        <p:nvSpPr>
          <p:cNvPr id="22533" name="Text Box 12"/>
          <p:cNvSpPr txBox="1">
            <a:spLocks noChangeArrowheads="1"/>
          </p:cNvSpPr>
          <p:nvPr/>
        </p:nvSpPr>
        <p:spPr bwMode="auto">
          <a:xfrm>
            <a:off x="2286000" y="23622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1954</a:t>
            </a:r>
            <a:endParaRPr lang="vi-VN" altLang="en-US" sz="2000" b="1"/>
          </a:p>
        </p:txBody>
      </p:sp>
      <p:sp>
        <p:nvSpPr>
          <p:cNvPr id="22534" name="Rectangle 16"/>
          <p:cNvSpPr>
            <a:spLocks noChangeArrowheads="1"/>
          </p:cNvSpPr>
          <p:nvPr/>
        </p:nvSpPr>
        <p:spPr bwMode="auto">
          <a:xfrm>
            <a:off x="4495800" y="2362200"/>
            <a:ext cx="74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1964</a:t>
            </a:r>
            <a:endParaRPr lang="vi-VN" altLang="en-US" sz="2000" b="1"/>
          </a:p>
        </p:txBody>
      </p:sp>
      <p:sp>
        <p:nvSpPr>
          <p:cNvPr id="22535" name="Text Box 17"/>
          <p:cNvSpPr txBox="1">
            <a:spLocks noChangeArrowheads="1"/>
          </p:cNvSpPr>
          <p:nvPr/>
        </p:nvSpPr>
        <p:spPr bwMode="auto">
          <a:xfrm>
            <a:off x="6477000" y="23622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1975</a:t>
            </a:r>
            <a:endParaRPr lang="vi-VN" altLang="en-US" sz="2000" b="1"/>
          </a:p>
        </p:txBody>
      </p:sp>
      <p:sp>
        <p:nvSpPr>
          <p:cNvPr id="22536" name="Text Box 18"/>
          <p:cNvSpPr txBox="1">
            <a:spLocks noChangeArrowheads="1"/>
          </p:cNvSpPr>
          <p:nvPr/>
        </p:nvSpPr>
        <p:spPr bwMode="auto">
          <a:xfrm>
            <a:off x="8153400" y="236220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nay</a:t>
            </a:r>
            <a:endParaRPr lang="vi-VN" altLang="en-US" sz="2000" b="1"/>
          </a:p>
        </p:txBody>
      </p:sp>
      <p:sp>
        <p:nvSpPr>
          <p:cNvPr id="22538" name="AutoShape 20"/>
          <p:cNvSpPr>
            <a:spLocks/>
          </p:cNvSpPr>
          <p:nvPr/>
        </p:nvSpPr>
        <p:spPr bwMode="auto">
          <a:xfrm rot="-5400000">
            <a:off x="5638800" y="2133600"/>
            <a:ext cx="304800" cy="1828800"/>
          </a:xfrm>
          <a:prstGeom prst="lef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9" name="AutoShape 21"/>
          <p:cNvSpPr>
            <a:spLocks/>
          </p:cNvSpPr>
          <p:nvPr/>
        </p:nvSpPr>
        <p:spPr bwMode="auto">
          <a:xfrm rot="-5400000">
            <a:off x="7620000" y="2133600"/>
            <a:ext cx="304800" cy="1828800"/>
          </a:xfrm>
          <a:prstGeom prst="lef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40" name="Text Box 22"/>
          <p:cNvSpPr txBox="1">
            <a:spLocks noChangeArrowheads="1"/>
          </p:cNvSpPr>
          <p:nvPr/>
        </p:nvSpPr>
        <p:spPr bwMode="auto">
          <a:xfrm>
            <a:off x="762000" y="1508125"/>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a:solidFill>
                  <a:srgbClr val="993366"/>
                </a:solidFill>
              </a:rPr>
              <a:t>Chống Pháp</a:t>
            </a:r>
            <a:endParaRPr lang="vi-VN" altLang="en-US" sz="2000" b="1">
              <a:solidFill>
                <a:srgbClr val="993366"/>
              </a:solidFill>
            </a:endParaRPr>
          </a:p>
        </p:txBody>
      </p:sp>
      <p:sp>
        <p:nvSpPr>
          <p:cNvPr id="22542" name="Text Box 24"/>
          <p:cNvSpPr txBox="1">
            <a:spLocks noChangeArrowheads="1"/>
          </p:cNvSpPr>
          <p:nvPr/>
        </p:nvSpPr>
        <p:spPr bwMode="auto">
          <a:xfrm>
            <a:off x="4876800" y="16764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a:solidFill>
                  <a:srgbClr val="CC3300"/>
                </a:solidFill>
              </a:rPr>
              <a:t>Chống Mĩ</a:t>
            </a:r>
            <a:endParaRPr lang="vi-VN" altLang="en-US" sz="2000" b="1">
              <a:solidFill>
                <a:srgbClr val="CC3300"/>
              </a:solidFill>
            </a:endParaRPr>
          </a:p>
        </p:txBody>
      </p:sp>
      <p:sp>
        <p:nvSpPr>
          <p:cNvPr id="22543" name="Text Box 25"/>
          <p:cNvSpPr txBox="1">
            <a:spLocks noChangeArrowheads="1"/>
          </p:cNvSpPr>
          <p:nvPr/>
        </p:nvSpPr>
        <p:spPr bwMode="auto">
          <a:xfrm>
            <a:off x="6781800" y="15240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a:solidFill>
                  <a:srgbClr val="008000"/>
                </a:solidFill>
              </a:rPr>
              <a:t>Hòa bình</a:t>
            </a:r>
            <a:endParaRPr lang="vi-VN" altLang="en-US" sz="2000" b="1">
              <a:solidFill>
                <a:srgbClr val="008000"/>
              </a:solidFill>
            </a:endParaRPr>
          </a:p>
        </p:txBody>
      </p:sp>
      <p:sp>
        <p:nvSpPr>
          <p:cNvPr id="120858" name="Text Box 26"/>
          <p:cNvSpPr txBox="1">
            <a:spLocks noChangeArrowheads="1"/>
          </p:cNvSpPr>
          <p:nvPr/>
        </p:nvSpPr>
        <p:spPr bwMode="auto">
          <a:xfrm>
            <a:off x="762000" y="3336925"/>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a:solidFill>
                  <a:srgbClr val="993366"/>
                </a:solidFill>
              </a:rPr>
              <a:t>Đồng chí</a:t>
            </a:r>
            <a:endParaRPr lang="vi-VN" altLang="en-US" sz="2000" b="1">
              <a:solidFill>
                <a:srgbClr val="993366"/>
              </a:solidFill>
            </a:endParaRPr>
          </a:p>
        </p:txBody>
      </p:sp>
      <p:sp>
        <p:nvSpPr>
          <p:cNvPr id="120860" name="Text Box 28"/>
          <p:cNvSpPr txBox="1">
            <a:spLocks noChangeArrowheads="1"/>
          </p:cNvSpPr>
          <p:nvPr/>
        </p:nvSpPr>
        <p:spPr bwMode="auto">
          <a:xfrm>
            <a:off x="4876800" y="3352800"/>
            <a:ext cx="1752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dirty="0" err="1">
                <a:solidFill>
                  <a:srgbClr val="CC3300"/>
                </a:solidFill>
              </a:rPr>
              <a:t>Bài</a:t>
            </a:r>
            <a:r>
              <a:rPr lang="en-US" altLang="en-US" sz="2000" b="1" dirty="0">
                <a:solidFill>
                  <a:srgbClr val="CC3300"/>
                </a:solidFill>
              </a:rPr>
              <a:t> </a:t>
            </a:r>
            <a:r>
              <a:rPr lang="en-US" altLang="en-US" sz="2000" b="1" dirty="0" err="1">
                <a:solidFill>
                  <a:srgbClr val="CC3300"/>
                </a:solidFill>
              </a:rPr>
              <a:t>thơ</a:t>
            </a:r>
            <a:r>
              <a:rPr lang="en-US" altLang="en-US" sz="2000" b="1" dirty="0">
                <a:solidFill>
                  <a:srgbClr val="CC3300"/>
                </a:solidFill>
              </a:rPr>
              <a:t> </a:t>
            </a:r>
            <a:r>
              <a:rPr lang="en-US" altLang="en-US" sz="2000" b="1" dirty="0" err="1">
                <a:solidFill>
                  <a:srgbClr val="CC3300"/>
                </a:solidFill>
              </a:rPr>
              <a:t>về</a:t>
            </a:r>
            <a:r>
              <a:rPr lang="en-US" altLang="en-US" sz="2000" b="1" dirty="0">
                <a:solidFill>
                  <a:srgbClr val="CC3300"/>
                </a:solidFill>
              </a:rPr>
              <a:t> </a:t>
            </a:r>
            <a:r>
              <a:rPr lang="en-US" altLang="en-US" sz="2000" b="1" dirty="0" err="1">
                <a:solidFill>
                  <a:srgbClr val="CC3300"/>
                </a:solidFill>
              </a:rPr>
              <a:t>tiểu</a:t>
            </a:r>
            <a:r>
              <a:rPr lang="en-US" altLang="en-US" sz="2000" b="1" dirty="0">
                <a:solidFill>
                  <a:srgbClr val="CC3300"/>
                </a:solidFill>
              </a:rPr>
              <a:t> </a:t>
            </a:r>
            <a:r>
              <a:rPr lang="en-US" altLang="en-US" sz="2000" b="1" dirty="0" err="1">
                <a:solidFill>
                  <a:srgbClr val="CC3300"/>
                </a:solidFill>
              </a:rPr>
              <a:t>đội</a:t>
            </a:r>
            <a:r>
              <a:rPr lang="en-US" altLang="en-US" sz="2000" b="1" dirty="0">
                <a:solidFill>
                  <a:srgbClr val="CC3300"/>
                </a:solidFill>
              </a:rPr>
              <a:t> </a:t>
            </a:r>
            <a:r>
              <a:rPr lang="en-US" altLang="en-US" sz="2000" b="1" dirty="0" err="1">
                <a:solidFill>
                  <a:srgbClr val="CC3300"/>
                </a:solidFill>
              </a:rPr>
              <a:t>xe</a:t>
            </a:r>
            <a:r>
              <a:rPr lang="en-US" altLang="en-US" sz="2000" b="1" dirty="0">
                <a:solidFill>
                  <a:srgbClr val="CC3300"/>
                </a:solidFill>
              </a:rPr>
              <a:t> </a:t>
            </a:r>
            <a:r>
              <a:rPr lang="en-US" altLang="en-US" sz="2000" b="1" dirty="0" err="1">
                <a:solidFill>
                  <a:srgbClr val="CC3300"/>
                </a:solidFill>
              </a:rPr>
              <a:t>không</a:t>
            </a:r>
            <a:r>
              <a:rPr lang="en-US" altLang="en-US" sz="2000" b="1" dirty="0">
                <a:solidFill>
                  <a:srgbClr val="CC3300"/>
                </a:solidFill>
              </a:rPr>
              <a:t> </a:t>
            </a:r>
            <a:r>
              <a:rPr lang="en-US" altLang="en-US" sz="2000" b="1" dirty="0" err="1">
                <a:solidFill>
                  <a:srgbClr val="CC3300"/>
                </a:solidFill>
              </a:rPr>
              <a:t>kính</a:t>
            </a:r>
            <a:endParaRPr lang="en-US" altLang="en-US" sz="2000" b="1" dirty="0">
              <a:solidFill>
                <a:srgbClr val="CC3300"/>
              </a:solidFill>
            </a:endParaRPr>
          </a:p>
          <a:p>
            <a:pPr eaLnBrk="1" hangingPunct="1">
              <a:spcBef>
                <a:spcPct val="50000"/>
              </a:spcBef>
            </a:pPr>
            <a:endParaRPr lang="en-US" altLang="en-US" sz="2000" b="1" dirty="0">
              <a:solidFill>
                <a:srgbClr val="CC3300"/>
              </a:solidFill>
            </a:endParaRPr>
          </a:p>
        </p:txBody>
      </p:sp>
      <p:sp>
        <p:nvSpPr>
          <p:cNvPr id="120861" name="Text Box 29"/>
          <p:cNvSpPr txBox="1">
            <a:spLocks noChangeArrowheads="1"/>
          </p:cNvSpPr>
          <p:nvPr/>
        </p:nvSpPr>
        <p:spPr bwMode="auto">
          <a:xfrm>
            <a:off x="6934200" y="3336925"/>
            <a:ext cx="1752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dirty="0" err="1">
                <a:solidFill>
                  <a:srgbClr val="008000"/>
                </a:solidFill>
              </a:rPr>
              <a:t>Ánh</a:t>
            </a:r>
            <a:r>
              <a:rPr lang="en-US" altLang="en-US" sz="2000" b="1" dirty="0">
                <a:solidFill>
                  <a:srgbClr val="008000"/>
                </a:solidFill>
              </a:rPr>
              <a:t> </a:t>
            </a:r>
            <a:r>
              <a:rPr lang="en-US" altLang="en-US" sz="2000" b="1" dirty="0" err="1" smtClean="0">
                <a:solidFill>
                  <a:srgbClr val="008000"/>
                </a:solidFill>
              </a:rPr>
              <a:t>trăng</a:t>
            </a:r>
            <a:endParaRPr lang="en-US" altLang="en-US" sz="2000" b="1" dirty="0">
              <a:solidFill>
                <a:srgbClr val="008000"/>
              </a:solidFill>
            </a:endParaRPr>
          </a:p>
        </p:txBody>
      </p:sp>
      <p:sp>
        <p:nvSpPr>
          <p:cNvPr id="22548" name="Text Box 30"/>
          <p:cNvSpPr txBox="1">
            <a:spLocks noChangeArrowheads="1"/>
          </p:cNvSpPr>
          <p:nvPr/>
        </p:nvSpPr>
        <p:spPr bwMode="auto">
          <a:xfrm>
            <a:off x="533400" y="381000"/>
            <a:ext cx="563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dirty="0" smtClean="0">
                <a:sym typeface="Wingdings" panose="05000000000000000000" pitchFamily="2" charset="2"/>
              </a:rPr>
              <a:t>*</a:t>
            </a:r>
            <a:r>
              <a:rPr lang="en-US" altLang="en-US" sz="3200" b="1" i="1" dirty="0" smtClean="0"/>
              <a:t> </a:t>
            </a:r>
            <a:r>
              <a:rPr lang="en-US" altLang="en-US" sz="3200" b="1" i="1" dirty="0" err="1"/>
              <a:t>Các</a:t>
            </a:r>
            <a:r>
              <a:rPr lang="en-US" altLang="en-US" sz="3200" b="1" i="1" dirty="0"/>
              <a:t> </a:t>
            </a:r>
            <a:r>
              <a:rPr lang="en-US" altLang="en-US" sz="3200" b="1" i="1" dirty="0" err="1"/>
              <a:t>giai</a:t>
            </a:r>
            <a:r>
              <a:rPr lang="en-US" altLang="en-US" sz="3200" b="1" i="1" dirty="0"/>
              <a:t> </a:t>
            </a:r>
            <a:r>
              <a:rPr lang="en-US" altLang="en-US" sz="3200" b="1" i="1" dirty="0" err="1"/>
              <a:t>đoạn</a:t>
            </a:r>
            <a:r>
              <a:rPr lang="en-US" altLang="en-US" sz="3200" b="1" i="1" dirty="0"/>
              <a:t> </a:t>
            </a:r>
            <a:r>
              <a:rPr lang="en-US" altLang="en-US" sz="3200" b="1" i="1" dirty="0" err="1"/>
              <a:t>sáng</a:t>
            </a:r>
            <a:r>
              <a:rPr lang="en-US" altLang="en-US" sz="3200" b="1" i="1" dirty="0"/>
              <a:t> </a:t>
            </a:r>
            <a:r>
              <a:rPr lang="en-US" altLang="en-US" sz="3200" b="1" i="1" dirty="0" err="1"/>
              <a:t>tác</a:t>
            </a:r>
            <a:endParaRPr lang="vi-VN" altLang="en-US" sz="3200" b="1" i="1" dirty="0"/>
          </a:p>
        </p:txBody>
      </p:sp>
      <p:sp>
        <p:nvSpPr>
          <p:cNvPr id="22549" name="Text Box 31"/>
          <p:cNvSpPr txBox="1">
            <a:spLocks noChangeArrowheads="1"/>
          </p:cNvSpPr>
          <p:nvPr/>
        </p:nvSpPr>
        <p:spPr bwMode="auto">
          <a:xfrm>
            <a:off x="228600" y="609600"/>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vi-VN" altLang="en-US" sz="3600" b="1">
                <a:sym typeface="Wingdings" panose="05000000000000000000" pitchFamily="2" charset="2"/>
              </a:rPr>
              <a:t></a:t>
            </a:r>
          </a:p>
        </p:txBody>
      </p:sp>
      <p:sp>
        <p:nvSpPr>
          <p:cNvPr id="22550" name="Line 32"/>
          <p:cNvSpPr>
            <a:spLocks noChangeShapeType="1"/>
          </p:cNvSpPr>
          <p:nvPr/>
        </p:nvSpPr>
        <p:spPr bwMode="auto">
          <a:xfrm>
            <a:off x="6781800" y="2057400"/>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1" name="Line 33"/>
          <p:cNvSpPr>
            <a:spLocks noChangeShapeType="1"/>
          </p:cNvSpPr>
          <p:nvPr/>
        </p:nvSpPr>
        <p:spPr bwMode="auto">
          <a:xfrm flipV="1">
            <a:off x="4800600" y="2057400"/>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34"/>
          <p:cNvSpPr>
            <a:spLocks noChangeShapeType="1"/>
          </p:cNvSpPr>
          <p:nvPr/>
        </p:nvSpPr>
        <p:spPr bwMode="auto">
          <a:xfrm flipH="1">
            <a:off x="2667000" y="2057400"/>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Line 35"/>
          <p:cNvSpPr>
            <a:spLocks noChangeShapeType="1"/>
          </p:cNvSpPr>
          <p:nvPr/>
        </p:nvSpPr>
        <p:spPr bwMode="auto">
          <a:xfrm flipV="1">
            <a:off x="762000" y="2057400"/>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171011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20858">
                                            <p:txEl>
                                              <p:pRg st="0" end="0"/>
                                            </p:txEl>
                                          </p:spTgt>
                                        </p:tgtEl>
                                        <p:attrNameLst>
                                          <p:attrName>style.visibility</p:attrName>
                                        </p:attrNameLst>
                                      </p:cBhvr>
                                      <p:to>
                                        <p:strVal val="visible"/>
                                      </p:to>
                                    </p:set>
                                    <p:animEffect transition="in" filter="slide(fromBottom)">
                                      <p:cBhvr>
                                        <p:cTn id="7" dur="500"/>
                                        <p:tgtEl>
                                          <p:spTgt spid="1208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120860">
                                            <p:txEl>
                                              <p:pRg st="0" end="0"/>
                                            </p:txEl>
                                          </p:spTgt>
                                        </p:tgtEl>
                                        <p:attrNameLst>
                                          <p:attrName>style.visibility</p:attrName>
                                        </p:attrNameLst>
                                      </p:cBhvr>
                                      <p:to>
                                        <p:strVal val="visible"/>
                                      </p:to>
                                    </p:set>
                                    <p:animEffect transition="in" filter="wipe(down)">
                                      <p:cBhvr>
                                        <p:cTn id="12" dur="580">
                                          <p:stCondLst>
                                            <p:cond delay="0"/>
                                          </p:stCondLst>
                                        </p:cTn>
                                        <p:tgtEl>
                                          <p:spTgt spid="120860">
                                            <p:txEl>
                                              <p:pRg st="0" end="0"/>
                                            </p:txEl>
                                          </p:spTgt>
                                        </p:tgtEl>
                                      </p:cBhvr>
                                    </p:animEffect>
                                    <p:anim calcmode="lin" valueType="num">
                                      <p:cBhvr>
                                        <p:cTn id="13" dur="1822" tmFilter="0,0; 0.14,0.36; 0.43,0.73; 0.71,0.91; 1.0,1.0">
                                          <p:stCondLst>
                                            <p:cond delay="0"/>
                                          </p:stCondLst>
                                        </p:cTn>
                                        <p:tgtEl>
                                          <p:spTgt spid="120860">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0860">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0860">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0860">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0860">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120860">
                                            <p:txEl>
                                              <p:pRg st="0" end="0"/>
                                            </p:txEl>
                                          </p:spTgt>
                                        </p:tgtEl>
                                      </p:cBhvr>
                                      <p:to x="100000" y="60000"/>
                                    </p:animScale>
                                    <p:animScale>
                                      <p:cBhvr>
                                        <p:cTn id="19" dur="166" decel="50000">
                                          <p:stCondLst>
                                            <p:cond delay="676"/>
                                          </p:stCondLst>
                                        </p:cTn>
                                        <p:tgtEl>
                                          <p:spTgt spid="120860">
                                            <p:txEl>
                                              <p:pRg st="0" end="0"/>
                                            </p:txEl>
                                          </p:spTgt>
                                        </p:tgtEl>
                                      </p:cBhvr>
                                      <p:to x="100000" y="100000"/>
                                    </p:animScale>
                                    <p:animScale>
                                      <p:cBhvr>
                                        <p:cTn id="20" dur="26">
                                          <p:stCondLst>
                                            <p:cond delay="1312"/>
                                          </p:stCondLst>
                                        </p:cTn>
                                        <p:tgtEl>
                                          <p:spTgt spid="120860">
                                            <p:txEl>
                                              <p:pRg st="0" end="0"/>
                                            </p:txEl>
                                          </p:spTgt>
                                        </p:tgtEl>
                                      </p:cBhvr>
                                      <p:to x="100000" y="80000"/>
                                    </p:animScale>
                                    <p:animScale>
                                      <p:cBhvr>
                                        <p:cTn id="21" dur="166" decel="50000">
                                          <p:stCondLst>
                                            <p:cond delay="1338"/>
                                          </p:stCondLst>
                                        </p:cTn>
                                        <p:tgtEl>
                                          <p:spTgt spid="120860">
                                            <p:txEl>
                                              <p:pRg st="0" end="0"/>
                                            </p:txEl>
                                          </p:spTgt>
                                        </p:tgtEl>
                                      </p:cBhvr>
                                      <p:to x="100000" y="100000"/>
                                    </p:animScale>
                                    <p:animScale>
                                      <p:cBhvr>
                                        <p:cTn id="22" dur="26">
                                          <p:stCondLst>
                                            <p:cond delay="1642"/>
                                          </p:stCondLst>
                                        </p:cTn>
                                        <p:tgtEl>
                                          <p:spTgt spid="120860">
                                            <p:txEl>
                                              <p:pRg st="0" end="0"/>
                                            </p:txEl>
                                          </p:spTgt>
                                        </p:tgtEl>
                                      </p:cBhvr>
                                      <p:to x="100000" y="90000"/>
                                    </p:animScale>
                                    <p:animScale>
                                      <p:cBhvr>
                                        <p:cTn id="23" dur="166" decel="50000">
                                          <p:stCondLst>
                                            <p:cond delay="1668"/>
                                          </p:stCondLst>
                                        </p:cTn>
                                        <p:tgtEl>
                                          <p:spTgt spid="120860">
                                            <p:txEl>
                                              <p:pRg st="0" end="0"/>
                                            </p:txEl>
                                          </p:spTgt>
                                        </p:tgtEl>
                                      </p:cBhvr>
                                      <p:to x="100000" y="100000"/>
                                    </p:animScale>
                                    <p:animScale>
                                      <p:cBhvr>
                                        <p:cTn id="24" dur="26">
                                          <p:stCondLst>
                                            <p:cond delay="1808"/>
                                          </p:stCondLst>
                                        </p:cTn>
                                        <p:tgtEl>
                                          <p:spTgt spid="120860">
                                            <p:txEl>
                                              <p:pRg st="0" end="0"/>
                                            </p:txEl>
                                          </p:spTgt>
                                        </p:tgtEl>
                                      </p:cBhvr>
                                      <p:to x="100000" y="95000"/>
                                    </p:animScale>
                                    <p:animScale>
                                      <p:cBhvr>
                                        <p:cTn id="25" dur="166" decel="50000">
                                          <p:stCondLst>
                                            <p:cond delay="1834"/>
                                          </p:stCondLst>
                                        </p:cTn>
                                        <p:tgtEl>
                                          <p:spTgt spid="120860">
                                            <p:txEl>
                                              <p:pRg st="0" end="0"/>
                                            </p:txEl>
                                          </p:spTgt>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nodeType="clickEffect">
                                  <p:stCondLst>
                                    <p:cond delay="0"/>
                                  </p:stCondLst>
                                  <p:childTnLst>
                                    <p:set>
                                      <p:cBhvr>
                                        <p:cTn id="29" dur="1" fill="hold">
                                          <p:stCondLst>
                                            <p:cond delay="0"/>
                                          </p:stCondLst>
                                        </p:cTn>
                                        <p:tgtEl>
                                          <p:spTgt spid="120861">
                                            <p:txEl>
                                              <p:pRg st="0" end="0"/>
                                            </p:txEl>
                                          </p:spTgt>
                                        </p:tgtEl>
                                        <p:attrNameLst>
                                          <p:attrName>style.visibility</p:attrName>
                                        </p:attrNameLst>
                                      </p:cBhvr>
                                      <p:to>
                                        <p:strVal val="visible"/>
                                      </p:to>
                                    </p:set>
                                    <p:animEffect transition="in" filter="wipe(down)">
                                      <p:cBhvr>
                                        <p:cTn id="30" dur="580">
                                          <p:stCondLst>
                                            <p:cond delay="0"/>
                                          </p:stCondLst>
                                        </p:cTn>
                                        <p:tgtEl>
                                          <p:spTgt spid="120861">
                                            <p:txEl>
                                              <p:pRg st="0" end="0"/>
                                            </p:txEl>
                                          </p:spTgt>
                                        </p:tgtEl>
                                      </p:cBhvr>
                                    </p:animEffect>
                                    <p:anim calcmode="lin" valueType="num">
                                      <p:cBhvr>
                                        <p:cTn id="31" dur="1822" tmFilter="0,0; 0.14,0.36; 0.43,0.73; 0.71,0.91; 1.0,1.0">
                                          <p:stCondLst>
                                            <p:cond delay="0"/>
                                          </p:stCondLst>
                                        </p:cTn>
                                        <p:tgtEl>
                                          <p:spTgt spid="120861">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0861">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0861">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0861">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0861">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120861">
                                            <p:txEl>
                                              <p:pRg st="0" end="0"/>
                                            </p:txEl>
                                          </p:spTgt>
                                        </p:tgtEl>
                                      </p:cBhvr>
                                      <p:to x="100000" y="60000"/>
                                    </p:animScale>
                                    <p:animScale>
                                      <p:cBhvr>
                                        <p:cTn id="37" dur="166" decel="50000">
                                          <p:stCondLst>
                                            <p:cond delay="676"/>
                                          </p:stCondLst>
                                        </p:cTn>
                                        <p:tgtEl>
                                          <p:spTgt spid="120861">
                                            <p:txEl>
                                              <p:pRg st="0" end="0"/>
                                            </p:txEl>
                                          </p:spTgt>
                                        </p:tgtEl>
                                      </p:cBhvr>
                                      <p:to x="100000" y="100000"/>
                                    </p:animScale>
                                    <p:animScale>
                                      <p:cBhvr>
                                        <p:cTn id="38" dur="26">
                                          <p:stCondLst>
                                            <p:cond delay="1312"/>
                                          </p:stCondLst>
                                        </p:cTn>
                                        <p:tgtEl>
                                          <p:spTgt spid="120861">
                                            <p:txEl>
                                              <p:pRg st="0" end="0"/>
                                            </p:txEl>
                                          </p:spTgt>
                                        </p:tgtEl>
                                      </p:cBhvr>
                                      <p:to x="100000" y="80000"/>
                                    </p:animScale>
                                    <p:animScale>
                                      <p:cBhvr>
                                        <p:cTn id="39" dur="166" decel="50000">
                                          <p:stCondLst>
                                            <p:cond delay="1338"/>
                                          </p:stCondLst>
                                        </p:cTn>
                                        <p:tgtEl>
                                          <p:spTgt spid="120861">
                                            <p:txEl>
                                              <p:pRg st="0" end="0"/>
                                            </p:txEl>
                                          </p:spTgt>
                                        </p:tgtEl>
                                      </p:cBhvr>
                                      <p:to x="100000" y="100000"/>
                                    </p:animScale>
                                    <p:animScale>
                                      <p:cBhvr>
                                        <p:cTn id="40" dur="26">
                                          <p:stCondLst>
                                            <p:cond delay="1642"/>
                                          </p:stCondLst>
                                        </p:cTn>
                                        <p:tgtEl>
                                          <p:spTgt spid="120861">
                                            <p:txEl>
                                              <p:pRg st="0" end="0"/>
                                            </p:txEl>
                                          </p:spTgt>
                                        </p:tgtEl>
                                      </p:cBhvr>
                                      <p:to x="100000" y="90000"/>
                                    </p:animScale>
                                    <p:animScale>
                                      <p:cBhvr>
                                        <p:cTn id="41" dur="166" decel="50000">
                                          <p:stCondLst>
                                            <p:cond delay="1668"/>
                                          </p:stCondLst>
                                        </p:cTn>
                                        <p:tgtEl>
                                          <p:spTgt spid="120861">
                                            <p:txEl>
                                              <p:pRg st="0" end="0"/>
                                            </p:txEl>
                                          </p:spTgt>
                                        </p:tgtEl>
                                      </p:cBhvr>
                                      <p:to x="100000" y="100000"/>
                                    </p:animScale>
                                    <p:animScale>
                                      <p:cBhvr>
                                        <p:cTn id="42" dur="26">
                                          <p:stCondLst>
                                            <p:cond delay="1808"/>
                                          </p:stCondLst>
                                        </p:cTn>
                                        <p:tgtEl>
                                          <p:spTgt spid="120861">
                                            <p:txEl>
                                              <p:pRg st="0" end="0"/>
                                            </p:txEl>
                                          </p:spTgt>
                                        </p:tgtEl>
                                      </p:cBhvr>
                                      <p:to x="100000" y="95000"/>
                                    </p:animScale>
                                    <p:animScale>
                                      <p:cBhvr>
                                        <p:cTn id="43" dur="166" decel="50000">
                                          <p:stCondLst>
                                            <p:cond delay="1834"/>
                                          </p:stCondLst>
                                        </p:cTn>
                                        <p:tgtEl>
                                          <p:spTgt spid="12086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3598" y="1916832"/>
            <a:ext cx="7614846" cy="2693045"/>
          </a:xfrm>
          <a:prstGeom prst="rect">
            <a:avLst/>
          </a:prstGeom>
        </p:spPr>
        <p:txBody>
          <a:bodyPr wrap="square">
            <a:spAutoFit/>
          </a:bodyPr>
          <a:lstStyle/>
          <a:p>
            <a:pPr algn="just">
              <a:spcBef>
                <a:spcPts val="450"/>
              </a:spcBef>
              <a:spcAft>
                <a:spcPts val="450"/>
              </a:spcAft>
            </a:pPr>
            <a:r>
              <a:rPr lang="en-US" sz="2400" b="1" dirty="0">
                <a:solidFill>
                  <a:srgbClr val="FF0000"/>
                </a:solidFill>
              </a:rPr>
              <a:t>4. </a:t>
            </a:r>
            <a:r>
              <a:rPr lang="en-US" sz="2400" b="1" dirty="0" err="1">
                <a:solidFill>
                  <a:srgbClr val="FF0000"/>
                </a:solidFill>
              </a:rPr>
              <a:t>Yêu</a:t>
            </a:r>
            <a:r>
              <a:rPr lang="en-US" sz="2400" b="1" dirty="0">
                <a:solidFill>
                  <a:srgbClr val="FF0000"/>
                </a:solidFill>
              </a:rPr>
              <a:t> </a:t>
            </a:r>
            <a:r>
              <a:rPr lang="en-US" sz="2400" b="1" dirty="0" err="1">
                <a:solidFill>
                  <a:srgbClr val="FF0000"/>
                </a:solidFill>
              </a:rPr>
              <a:t>cầu</a:t>
            </a:r>
            <a:endParaRPr lang="en-US" sz="2400" b="1" dirty="0">
              <a:solidFill>
                <a:srgbClr val="FF0000"/>
              </a:solidFill>
            </a:endParaRPr>
          </a:p>
          <a:p>
            <a:pPr algn="just">
              <a:spcBef>
                <a:spcPts val="450"/>
              </a:spcBef>
              <a:spcAft>
                <a:spcPts val="450"/>
              </a:spcAft>
            </a:pPr>
            <a:r>
              <a:rPr lang="en-US" sz="2400" b="1" dirty="0">
                <a:solidFill>
                  <a:srgbClr val="FF0000"/>
                </a:solidFill>
              </a:rPr>
              <a:t>a) </a:t>
            </a:r>
            <a:r>
              <a:rPr lang="en-US" sz="2400" b="1" dirty="0" err="1">
                <a:solidFill>
                  <a:srgbClr val="FF0000"/>
                </a:solidFill>
              </a:rPr>
              <a:t>Về</a:t>
            </a:r>
            <a:r>
              <a:rPr lang="en-US" sz="2400" b="1" dirty="0">
                <a:solidFill>
                  <a:srgbClr val="FF0000"/>
                </a:solidFill>
              </a:rPr>
              <a:t> </a:t>
            </a:r>
            <a:r>
              <a:rPr lang="en-US" sz="2400" b="1" dirty="0" err="1">
                <a:solidFill>
                  <a:srgbClr val="FF0000"/>
                </a:solidFill>
              </a:rPr>
              <a:t>kĩ</a:t>
            </a:r>
            <a:r>
              <a:rPr lang="en-US" sz="2400" b="1" dirty="0">
                <a:solidFill>
                  <a:srgbClr val="FF0000"/>
                </a:solidFill>
              </a:rPr>
              <a:t> </a:t>
            </a:r>
            <a:r>
              <a:rPr lang="en-US" sz="2400" b="1" dirty="0" err="1">
                <a:solidFill>
                  <a:srgbClr val="FF0000"/>
                </a:solidFill>
              </a:rPr>
              <a:t>năng</a:t>
            </a:r>
            <a:endParaRPr lang="en-US" sz="2400" b="1" dirty="0">
              <a:solidFill>
                <a:srgbClr val="FF0000"/>
              </a:solidFill>
            </a:endParaRPr>
          </a:p>
          <a:p>
            <a:pPr algn="just">
              <a:spcBef>
                <a:spcPts val="450"/>
              </a:spcBef>
              <a:spcAft>
                <a:spcPts val="450"/>
              </a:spcAft>
            </a:pPr>
            <a:r>
              <a:rPr lang="en-US" sz="2400" b="1" dirty="0"/>
              <a:t>	- </a:t>
            </a:r>
            <a:r>
              <a:rPr lang="pt-BR" sz="2400" b="1" dirty="0"/>
              <a:t>Biết cách làm bài văn nghị luận về </a:t>
            </a:r>
            <a:r>
              <a:rPr lang="en-US" sz="2400" b="1" dirty="0" err="1"/>
              <a:t>đoạn</a:t>
            </a:r>
            <a:r>
              <a:rPr lang="en-US" sz="2400" b="1" dirty="0"/>
              <a:t> </a:t>
            </a:r>
            <a:r>
              <a:rPr lang="en-US" sz="2400" b="1" dirty="0" err="1"/>
              <a:t>thơ</a:t>
            </a:r>
            <a:endParaRPr lang="en-US" sz="2400" b="1" i="1" dirty="0"/>
          </a:p>
          <a:p>
            <a:pPr algn="just">
              <a:spcBef>
                <a:spcPts val="450"/>
              </a:spcBef>
              <a:spcAft>
                <a:spcPts val="450"/>
              </a:spcAft>
            </a:pPr>
            <a:r>
              <a:rPr lang="pt-BR" sz="2400" b="1" dirty="0"/>
              <a:t>	- Kết cấu chặt chẽ, bố cục rõ ràng, diễn đạt lưu loát; không mắc lỗi chính tả, dùng từ, ngữ pháp; lời văn giàu cảm xúc</a:t>
            </a:r>
            <a:endParaRPr lang="en-US" sz="2400" b="1" i="1" dirty="0"/>
          </a:p>
        </p:txBody>
      </p:sp>
    </p:spTree>
    <p:extLst>
      <p:ext uri="{BB962C8B-B14F-4D97-AF65-F5344CB8AC3E}">
        <p14:creationId xmlns:p14="http://schemas.microsoft.com/office/powerpoint/2010/main" val="137147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9622" y="2402886"/>
            <a:ext cx="7020780" cy="1620957"/>
          </a:xfrm>
          <a:prstGeom prst="rect">
            <a:avLst/>
          </a:prstGeom>
        </p:spPr>
        <p:txBody>
          <a:bodyPr wrap="square">
            <a:spAutoFit/>
          </a:bodyPr>
          <a:lstStyle/>
          <a:p>
            <a:pPr algn="just">
              <a:spcBef>
                <a:spcPts val="225"/>
              </a:spcBef>
            </a:pPr>
            <a:r>
              <a:rPr lang="pt-BR" sz="2400" b="1" dirty="0">
                <a:solidFill>
                  <a:srgbClr val="FF0000"/>
                </a:solidFill>
              </a:rPr>
              <a:t>b) Về nội dung</a:t>
            </a:r>
            <a:endParaRPr lang="en-US" sz="2400" b="1" dirty="0">
              <a:solidFill>
                <a:srgbClr val="FF0000"/>
              </a:solidFill>
            </a:endParaRPr>
          </a:p>
          <a:p>
            <a:pPr algn="just">
              <a:spcBef>
                <a:spcPts val="225"/>
              </a:spcBef>
            </a:pPr>
            <a:r>
              <a:rPr lang="pt-BR" sz="2400" b="1" dirty="0">
                <a:solidFill>
                  <a:srgbClr val="FF0000"/>
                </a:solidFill>
              </a:rPr>
              <a:t>* Giới thiệu về tác giả, tác phẩm, hai khổ thơ</a:t>
            </a:r>
            <a:endParaRPr lang="en-US" sz="2400" b="1" dirty="0">
              <a:solidFill>
                <a:srgbClr val="FF0000"/>
              </a:solidFill>
            </a:endParaRPr>
          </a:p>
          <a:p>
            <a:pPr algn="just">
              <a:spcBef>
                <a:spcPts val="225"/>
              </a:spcBef>
            </a:pPr>
            <a:r>
              <a:rPr lang="pt-BR" sz="2400" b="1" dirty="0">
                <a:solidFill>
                  <a:srgbClr val="FF0000"/>
                </a:solidFill>
              </a:rPr>
              <a:t>* Cảm nhận vẻ đẹp người lính lái xe trong hai khổ thơ:</a:t>
            </a:r>
            <a:endParaRPr lang="en-US" sz="2400" b="1" dirty="0">
              <a:solidFill>
                <a:srgbClr val="FF0000"/>
              </a:solidFill>
            </a:endParaRPr>
          </a:p>
        </p:txBody>
      </p:sp>
    </p:spTree>
    <p:extLst>
      <p:ext uri="{BB962C8B-B14F-4D97-AF65-F5344CB8AC3E}">
        <p14:creationId xmlns:p14="http://schemas.microsoft.com/office/powerpoint/2010/main" val="271795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8596" y="1347694"/>
            <a:ext cx="8208912" cy="4255011"/>
          </a:xfrm>
          <a:prstGeom prst="rect">
            <a:avLst/>
          </a:prstGeom>
        </p:spPr>
        <p:txBody>
          <a:bodyPr wrap="square">
            <a:spAutoFit/>
          </a:bodyPr>
          <a:lstStyle/>
          <a:p>
            <a:pPr algn="just">
              <a:spcBef>
                <a:spcPts val="225"/>
              </a:spcBef>
            </a:pPr>
            <a:r>
              <a:rPr lang="pt-BR" b="1" dirty="0">
                <a:solidFill>
                  <a:srgbClr val="FF0000"/>
                </a:solidFill>
              </a:rPr>
              <a:t>-</a:t>
            </a:r>
            <a:r>
              <a:rPr lang="pt-BR" b="1" dirty="0">
                <a:solidFill>
                  <a:srgbClr val="FFFF00"/>
                </a:solidFill>
              </a:rPr>
              <a:t> </a:t>
            </a:r>
            <a:r>
              <a:rPr lang="pt-BR" b="1" dirty="0">
                <a:solidFill>
                  <a:srgbClr val="FF0000"/>
                </a:solidFill>
              </a:rPr>
              <a:t>Hình ảnh những chiếc xe không kính trần trụi, biến dạng góp phần làm nổi bật vẻ đẹp hiên ngang, dũng cảm của người lính lái xe trên tuyến đường Trường Sơn:</a:t>
            </a:r>
            <a:endParaRPr lang="en-US" b="1" dirty="0">
              <a:solidFill>
                <a:srgbClr val="FF0000"/>
              </a:solidFill>
            </a:endParaRPr>
          </a:p>
          <a:p>
            <a:pPr algn="just">
              <a:spcBef>
                <a:spcPts val="225"/>
              </a:spcBef>
            </a:pPr>
            <a:r>
              <a:rPr lang="pt-BR" b="1" dirty="0"/>
              <a:t>	+ Trong hai câu thơ đầu tiên, với điệp ngữ </a:t>
            </a:r>
            <a:r>
              <a:rPr lang="pt-BR" b="1" i="1" dirty="0"/>
              <a:t>không có</a:t>
            </a:r>
            <a:r>
              <a:rPr lang="pt-BR" b="1" dirty="0"/>
              <a:t>, câu thơ đậm chất văn xuôi, giọng điệu thản nhiên kết hợp với những động từ mạnh đi liền nhau </a:t>
            </a:r>
            <a:r>
              <a:rPr lang="pt-BR" b="1" i="1" dirty="0"/>
              <a:t>giật, rung,</a:t>
            </a:r>
            <a:r>
              <a:rPr lang="pt-BR" b="1" dirty="0"/>
              <a:t> tác giả đã tái hiện hình ảnh những chiến xe không kính thực đến trần trụi. Đó là những chiếc xe bị hủy hoại, mang đầy thương tích bởi sự tàn phá dữ dội của bom đạn trong chiến tranh.  </a:t>
            </a:r>
          </a:p>
          <a:p>
            <a:pPr algn="just">
              <a:spcBef>
                <a:spcPts val="225"/>
              </a:spcBef>
            </a:pPr>
            <a:r>
              <a:rPr lang="pt-BR" b="1" dirty="0"/>
              <a:t>	+ Phép liệt kê </a:t>
            </a:r>
            <a:r>
              <a:rPr lang="pt-BR" b="1" i="1" dirty="0"/>
              <a:t>kính, đèn, mui xe, thùng xe </a:t>
            </a:r>
            <a:r>
              <a:rPr lang="pt-BR" b="1" dirty="0"/>
              <a:t>góp phần tô đậm hơn sự méo mó, biến dạng của những chiếc xe.</a:t>
            </a:r>
            <a:endParaRPr lang="en-US" b="1" dirty="0"/>
          </a:p>
          <a:p>
            <a:pPr algn="just">
              <a:spcBef>
                <a:spcPts val="225"/>
              </a:spcBef>
            </a:pPr>
            <a:r>
              <a:rPr lang="pt-BR" b="1" dirty="0"/>
              <a:t>	+ Hình ảnh những chiếc xe không kính không chỉ “bất thường” mà thật độc đáo, gây ấn tượng mạnh với người đọc, giúp chúng ta cảm nhận được sự khốc liệt của chiến trường và đặc biệt là vẻ đẹp can trường của người lính lái xe trong điều kiện chiến đấu hiểm nguy.</a:t>
            </a:r>
            <a:endParaRPr lang="en-US" b="1" dirty="0"/>
          </a:p>
          <a:p>
            <a:pPr algn="just"/>
            <a:endParaRPr lang="en-US" sz="1350" b="1" dirty="0"/>
          </a:p>
        </p:txBody>
      </p:sp>
    </p:spTree>
    <p:extLst>
      <p:ext uri="{BB962C8B-B14F-4D97-AF65-F5344CB8AC3E}">
        <p14:creationId xmlns:p14="http://schemas.microsoft.com/office/powerpoint/2010/main" val="205878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7604" y="1786604"/>
            <a:ext cx="7344816" cy="3257302"/>
          </a:xfrm>
          <a:prstGeom prst="rect">
            <a:avLst/>
          </a:prstGeom>
        </p:spPr>
        <p:txBody>
          <a:bodyPr wrap="square">
            <a:spAutoFit/>
          </a:bodyPr>
          <a:lstStyle/>
          <a:p>
            <a:pPr algn="just">
              <a:spcBef>
                <a:spcPts val="450"/>
              </a:spcBef>
              <a:spcAft>
                <a:spcPts val="450"/>
              </a:spcAft>
            </a:pPr>
            <a:r>
              <a:rPr lang="pt-BR" sz="2100" b="1" dirty="0">
                <a:solidFill>
                  <a:srgbClr val="FF0000"/>
                </a:solidFill>
              </a:rPr>
              <a:t>- Người lính lái xe hiện lên trong hai khổ thơ với </a:t>
            </a:r>
            <a:r>
              <a:rPr lang="pt-BR" sz="2100" b="1" u="sng" dirty="0">
                <a:solidFill>
                  <a:srgbClr val="FF0000"/>
                </a:solidFill>
              </a:rPr>
              <a:t>tư thế hiên ngang, ung dung:</a:t>
            </a:r>
            <a:endParaRPr lang="en-US" sz="2100" b="1" u="sng" dirty="0">
              <a:solidFill>
                <a:srgbClr val="FF0000"/>
              </a:solidFill>
            </a:endParaRPr>
          </a:p>
          <a:p>
            <a:pPr algn="just">
              <a:spcBef>
                <a:spcPts val="450"/>
              </a:spcBef>
              <a:spcAft>
                <a:spcPts val="450"/>
              </a:spcAft>
            </a:pPr>
            <a:r>
              <a:rPr lang="pt-BR" sz="2100" b="1" dirty="0"/>
              <a:t>	+ Biện pháp đảo ngữ </a:t>
            </a:r>
            <a:r>
              <a:rPr lang="pt-BR" sz="2100" b="1" i="1" dirty="0"/>
              <a:t>ung dung</a:t>
            </a:r>
            <a:r>
              <a:rPr lang="pt-BR" sz="2100" b="1" dirty="0"/>
              <a:t> kết hợp với phép điệp </a:t>
            </a:r>
            <a:r>
              <a:rPr lang="pt-BR" sz="2100" b="1" i="1" dirty="0"/>
              <a:t>nhìn </a:t>
            </a:r>
            <a:r>
              <a:rPr lang="pt-BR" sz="2100" b="1" dirty="0"/>
              <a:t>đã khắc họa đậm nét sự tự tin, tư thế hiên ngang với cái </a:t>
            </a:r>
            <a:r>
              <a:rPr lang="pt-BR" sz="2100" b="1" i="1" dirty="0"/>
              <a:t>nhìn thẳng</a:t>
            </a:r>
            <a:r>
              <a:rPr lang="pt-BR" sz="2100" b="1" dirty="0"/>
              <a:t> vững vàng, kiên định, thách thức khó khăn của những anh lính trẻ.</a:t>
            </a:r>
          </a:p>
          <a:p>
            <a:pPr algn="just">
              <a:spcBef>
                <a:spcPts val="450"/>
              </a:spcBef>
              <a:spcAft>
                <a:spcPts val="450"/>
              </a:spcAft>
            </a:pPr>
            <a:r>
              <a:rPr lang="pt-BR" sz="2100" b="1" dirty="0"/>
              <a:t>	+ Thiếu đi những điều kiện, phương tiện vật chất tối thiểu lại là cơ hội để người lính bộc lộ sức mạnh tinh thần và những phẩm chất để làm nên chiến thắng. </a:t>
            </a:r>
            <a:endParaRPr lang="en-US" sz="2100" b="1" dirty="0"/>
          </a:p>
        </p:txBody>
      </p:sp>
    </p:spTree>
    <p:extLst>
      <p:ext uri="{BB962C8B-B14F-4D97-AF65-F5344CB8AC3E}">
        <p14:creationId xmlns:p14="http://schemas.microsoft.com/office/powerpoint/2010/main" val="3601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1550" y="1214754"/>
            <a:ext cx="8100900" cy="4549964"/>
          </a:xfrm>
          <a:prstGeom prst="rect">
            <a:avLst/>
          </a:prstGeom>
        </p:spPr>
        <p:txBody>
          <a:bodyPr wrap="square">
            <a:spAutoFit/>
          </a:bodyPr>
          <a:lstStyle/>
          <a:p>
            <a:pPr algn="just">
              <a:spcBef>
                <a:spcPts val="450"/>
              </a:spcBef>
              <a:spcAft>
                <a:spcPts val="450"/>
              </a:spcAft>
            </a:pPr>
            <a:r>
              <a:rPr lang="pt-BR" sz="2100" b="1" dirty="0">
                <a:solidFill>
                  <a:srgbClr val="FF0000"/>
                </a:solidFill>
              </a:rPr>
              <a:t>- Người lính lái xe hiện lên trong đoạn thơ với </a:t>
            </a:r>
            <a:r>
              <a:rPr lang="pt-BR" sz="2100" b="1" u="sng" dirty="0">
                <a:solidFill>
                  <a:srgbClr val="FF0000"/>
                </a:solidFill>
              </a:rPr>
              <a:t>lòng yêu nước nồng nàn, ý chí chiến đấu mãnh liệt để giải phóng miền Nam:</a:t>
            </a:r>
            <a:endParaRPr lang="en-US" sz="2100" b="1" u="sng" dirty="0">
              <a:solidFill>
                <a:srgbClr val="FF0000"/>
              </a:solidFill>
            </a:endParaRPr>
          </a:p>
          <a:p>
            <a:pPr algn="just">
              <a:spcBef>
                <a:spcPts val="450"/>
              </a:spcBef>
              <a:spcAft>
                <a:spcPts val="450"/>
              </a:spcAft>
            </a:pPr>
            <a:r>
              <a:rPr lang="pt-BR" sz="2100" b="1" dirty="0"/>
              <a:t>	+ Chiến tranh càng khốc liệt, những chiếc xe không kính càng biến dạng nhưng tất cả không ảnh hưởng đến ý chí, quyết tâm, sự kiên định vững vàng của người lính lái xe.</a:t>
            </a:r>
            <a:r>
              <a:rPr lang="pt-BR" sz="2100" b="1" i="1" dirty="0"/>
              <a:t> Xe vẫn chạy vì miền Nam,</a:t>
            </a:r>
            <a:r>
              <a:rPr lang="pt-BR" sz="2100" b="1" dirty="0"/>
              <a:t> vì tiếng gọi của miền Nam ruột thịt đã trở thành biển chỉ đường cho người chiến sĩ lái xe.</a:t>
            </a:r>
            <a:endParaRPr lang="en-US" sz="2100" b="1" dirty="0"/>
          </a:p>
          <a:p>
            <a:pPr algn="just">
              <a:spcBef>
                <a:spcPts val="450"/>
              </a:spcBef>
              <a:spcAft>
                <a:spcPts val="450"/>
              </a:spcAft>
            </a:pPr>
            <a:r>
              <a:rPr lang="pt-BR" sz="2100" b="1" dirty="0"/>
              <a:t>	+ Nghệ thuật đối lập giữa </a:t>
            </a:r>
            <a:r>
              <a:rPr lang="pt-BR" sz="2100" b="1" i="1" dirty="0"/>
              <a:t>không</a:t>
            </a:r>
            <a:r>
              <a:rPr lang="pt-BR" sz="2100" b="1" dirty="0"/>
              <a:t> (</a:t>
            </a:r>
            <a:r>
              <a:rPr lang="pt-BR" sz="2100" b="1" i="1" dirty="0"/>
              <a:t>không kính, không mui</a:t>
            </a:r>
            <a:r>
              <a:rPr lang="pt-BR" sz="2100" b="1" dirty="0"/>
              <a:t>…) và </a:t>
            </a:r>
            <a:r>
              <a:rPr lang="pt-BR" sz="2100" b="1" i="1" dirty="0"/>
              <a:t>có</a:t>
            </a:r>
            <a:r>
              <a:rPr lang="pt-BR" sz="2100" b="1" dirty="0"/>
              <a:t> (</a:t>
            </a:r>
            <a:r>
              <a:rPr lang="pt-BR" sz="2100" b="1" i="1" dirty="0"/>
              <a:t>trái tim</a:t>
            </a:r>
            <a:r>
              <a:rPr lang="pt-BR" sz="2100" b="1" dirty="0"/>
              <a:t>) được khai thác hiệu quả giữa hai phương diện vật chất và tinh thần, vẻ bên ngoài và bên trong xe. Hình ảnh hoán dụ</a:t>
            </a:r>
            <a:r>
              <a:rPr lang="pt-BR" sz="2100" b="1" i="1" dirty="0"/>
              <a:t> trái tim </a:t>
            </a:r>
            <a:r>
              <a:rPr lang="pt-BR" sz="2100" b="1" dirty="0"/>
              <a:t>là biểu tượng của ý chí, của bầu nhiệt huyết yêu nước nồng nàn, của khát vọng tự do, hoà bình cháy bỏng trong trái tim người chiến sĩ.</a:t>
            </a:r>
            <a:endParaRPr lang="en-US" sz="2100" b="1" dirty="0"/>
          </a:p>
        </p:txBody>
      </p:sp>
    </p:spTree>
    <p:extLst>
      <p:ext uri="{BB962C8B-B14F-4D97-AF65-F5344CB8AC3E}">
        <p14:creationId xmlns:p14="http://schemas.microsoft.com/office/powerpoint/2010/main" val="82647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7838" y="1230864"/>
            <a:ext cx="2970330" cy="59406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700" b="1" dirty="0">
                <a:solidFill>
                  <a:srgbClr val="002060"/>
                </a:solidFill>
              </a:rPr>
              <a:t>- Đánh giá</a:t>
            </a:r>
            <a:endParaRPr lang="en-US" sz="2700" b="1" dirty="0">
              <a:solidFill>
                <a:srgbClr val="002060"/>
              </a:solidFill>
            </a:endParaRPr>
          </a:p>
        </p:txBody>
      </p:sp>
      <p:cxnSp>
        <p:nvCxnSpPr>
          <p:cNvPr id="4" name="Straight Connector 3"/>
          <p:cNvCxnSpPr>
            <a:stCxn id="3" idx="2"/>
          </p:cNvCxnSpPr>
          <p:nvPr/>
        </p:nvCxnSpPr>
        <p:spPr>
          <a:xfrm>
            <a:off x="4533003" y="1824930"/>
            <a:ext cx="0" cy="32403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709682" y="2024844"/>
            <a:ext cx="5886654"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6" name="Straight Arrow Connector 5"/>
          <p:cNvCxnSpPr/>
          <p:nvPr/>
        </p:nvCxnSpPr>
        <p:spPr>
          <a:xfrm>
            <a:off x="1709682" y="2024844"/>
            <a:ext cx="0" cy="4320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7" name="Straight Arrow Connector 6"/>
          <p:cNvCxnSpPr/>
          <p:nvPr/>
        </p:nvCxnSpPr>
        <p:spPr>
          <a:xfrm>
            <a:off x="7596336" y="2024844"/>
            <a:ext cx="0" cy="43204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p:nvPr/>
        </p:nvCxnSpPr>
        <p:spPr>
          <a:xfrm>
            <a:off x="4533003" y="2148966"/>
            <a:ext cx="0" cy="43204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Rectangle 8"/>
          <p:cNvSpPr/>
          <p:nvPr/>
        </p:nvSpPr>
        <p:spPr>
          <a:xfrm>
            <a:off x="521550" y="2564904"/>
            <a:ext cx="2340006" cy="2031325"/>
          </a:xfrm>
          <a:prstGeom prst="rect">
            <a:avLst/>
          </a:prstGeom>
        </p:spPr>
        <p:txBody>
          <a:bodyPr wrap="square">
            <a:spAutoFit/>
          </a:bodyPr>
          <a:lstStyle/>
          <a:p>
            <a:pPr algn="just"/>
            <a:r>
              <a:rPr lang="pt-BR" b="1" dirty="0"/>
              <a:t>+ Giọng điệu ngang tàng, sôi nổi, tinh nghịch; hình ảnh thơ chân thật, độc đáo; ngôn ngữ thơ bình dị như lời nói thường ngày.</a:t>
            </a:r>
            <a:endParaRPr lang="en-US" b="1" dirty="0"/>
          </a:p>
        </p:txBody>
      </p:sp>
      <p:sp>
        <p:nvSpPr>
          <p:cNvPr id="10" name="Rectangle 9"/>
          <p:cNvSpPr/>
          <p:nvPr/>
        </p:nvSpPr>
        <p:spPr>
          <a:xfrm>
            <a:off x="3047838" y="2510899"/>
            <a:ext cx="3144342" cy="3416320"/>
          </a:xfrm>
          <a:prstGeom prst="rect">
            <a:avLst/>
          </a:prstGeom>
        </p:spPr>
        <p:txBody>
          <a:bodyPr wrap="square">
            <a:spAutoFit/>
          </a:bodyPr>
          <a:lstStyle/>
          <a:p>
            <a:pPr algn="just"/>
            <a:r>
              <a:rPr lang="pt-BR" b="1" dirty="0"/>
              <a:t>+ Nếu trong khổ thơ đầu, tư thế hiên ngang, bất chấp khó khăn, gian khổ của người lính lái xe hiện lên qua hình ảnh trần trụi của những chiếc xe không kính thì đến khổ thơ cuối, họ càng trở nên gan góc, kiên cường, dạt dào lòng </a:t>
            </a:r>
            <a:r>
              <a:rPr lang="pt-BR" b="1"/>
              <a:t>yêu Tổ </a:t>
            </a:r>
            <a:r>
              <a:rPr lang="pt-BR" b="1" dirty="0"/>
              <a:t>quốc dù phải đối diện với hoàn cảnh, điều kiện khắc nghiệt hơn.</a:t>
            </a:r>
            <a:endParaRPr lang="en-US" b="1" dirty="0"/>
          </a:p>
        </p:txBody>
      </p:sp>
      <p:sp>
        <p:nvSpPr>
          <p:cNvPr id="11" name="Rectangle 10"/>
          <p:cNvSpPr/>
          <p:nvPr/>
        </p:nvSpPr>
        <p:spPr>
          <a:xfrm>
            <a:off x="6412791" y="2564904"/>
            <a:ext cx="2209659" cy="2031325"/>
          </a:xfrm>
          <a:prstGeom prst="rect">
            <a:avLst/>
          </a:prstGeom>
        </p:spPr>
        <p:txBody>
          <a:bodyPr wrap="square">
            <a:spAutoFit/>
          </a:bodyPr>
          <a:lstStyle/>
          <a:p>
            <a:pPr algn="just"/>
            <a:r>
              <a:rPr lang="pt-BR" b="1" dirty="0"/>
              <a:t>+ Nét đặc sắc trong sáng tác của Phạm Tiến Duật: giàu chất hiện thực và tràn đầy cảm hứng lãng mạn.</a:t>
            </a:r>
            <a:endParaRPr lang="en-US" b="1" dirty="0"/>
          </a:p>
        </p:txBody>
      </p:sp>
      <p:cxnSp>
        <p:nvCxnSpPr>
          <p:cNvPr id="12" name="Straight Arrow Connector 11"/>
          <p:cNvCxnSpPr/>
          <p:nvPr/>
        </p:nvCxnSpPr>
        <p:spPr>
          <a:xfrm>
            <a:off x="2861556" y="3607128"/>
            <a:ext cx="19827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a:xfrm>
            <a:off x="6192180" y="3613148"/>
            <a:ext cx="198276"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6255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par>
                                <p:cTn id="46" presetID="16" presetClass="entr" presetSubtype="21"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type="body" idx="4294967295"/>
          </p:nvPr>
        </p:nvSpPr>
        <p:spPr>
          <a:xfrm>
            <a:off x="609600" y="2667000"/>
            <a:ext cx="8077200" cy="4191000"/>
          </a:xfrm>
        </p:spPr>
        <p:txBody>
          <a:bodyPr/>
          <a:lstStyle/>
          <a:p>
            <a:pPr eaLnBrk="1" hangingPunct="1">
              <a:buFont typeface="Arial" pitchFamily="34" charset="0"/>
              <a:buNone/>
            </a:pPr>
            <a:r>
              <a:rPr lang="en-US" dirty="0" smtClean="0">
                <a:latin typeface="Times New Roman" pitchFamily="18" charset="0"/>
              </a:rPr>
              <a:t>- </a:t>
            </a:r>
            <a:r>
              <a:rPr lang="en-US" dirty="0" err="1" smtClean="0">
                <a:latin typeface="Times New Roman" pitchFamily="18" charset="0"/>
              </a:rPr>
              <a:t>Học</a:t>
            </a:r>
            <a:r>
              <a:rPr lang="en-US" dirty="0" smtClean="0">
                <a:latin typeface="Times New Roman" pitchFamily="18" charset="0"/>
              </a:rPr>
              <a:t> </a:t>
            </a:r>
            <a:r>
              <a:rPr lang="en-US" dirty="0" err="1" smtClean="0">
                <a:latin typeface="Times New Roman" pitchFamily="18" charset="0"/>
              </a:rPr>
              <a:t>bài</a:t>
            </a:r>
            <a:r>
              <a:rPr lang="en-US" dirty="0" smtClean="0">
                <a:latin typeface="Times New Roman" pitchFamily="18" charset="0"/>
              </a:rPr>
              <a:t>, </a:t>
            </a:r>
            <a:r>
              <a:rPr lang="en-US" dirty="0" err="1" smtClean="0">
                <a:latin typeface="Times New Roman" pitchFamily="18" charset="0"/>
              </a:rPr>
              <a:t>nắm</a:t>
            </a:r>
            <a:r>
              <a:rPr lang="en-US" dirty="0" smtClean="0">
                <a:latin typeface="Times New Roman" pitchFamily="18" charset="0"/>
              </a:rPr>
              <a:t> </a:t>
            </a:r>
            <a:r>
              <a:rPr lang="en-US" dirty="0" err="1" smtClean="0">
                <a:latin typeface="Times New Roman" pitchFamily="18" charset="0"/>
              </a:rPr>
              <a:t>vững</a:t>
            </a:r>
            <a:r>
              <a:rPr lang="en-US" dirty="0" smtClean="0">
                <a:latin typeface="Times New Roman" pitchFamily="18" charset="0"/>
              </a:rPr>
              <a:t> </a:t>
            </a:r>
            <a:r>
              <a:rPr lang="en-US" dirty="0" err="1" smtClean="0">
                <a:latin typeface="Times New Roman" pitchFamily="18" charset="0"/>
              </a:rPr>
              <a:t>các</a:t>
            </a:r>
            <a:r>
              <a:rPr lang="en-US" dirty="0" smtClean="0">
                <a:latin typeface="Times New Roman" pitchFamily="18" charset="0"/>
              </a:rPr>
              <a:t> </a:t>
            </a:r>
            <a:r>
              <a:rPr lang="en-US" dirty="0" err="1" smtClean="0">
                <a:latin typeface="Times New Roman" pitchFamily="18" charset="0"/>
              </a:rPr>
              <a:t>kiến</a:t>
            </a:r>
            <a:r>
              <a:rPr lang="en-US" dirty="0" smtClean="0">
                <a:latin typeface="Times New Roman" pitchFamily="18" charset="0"/>
              </a:rPr>
              <a:t> </a:t>
            </a:r>
            <a:r>
              <a:rPr lang="en-US" dirty="0" err="1" smtClean="0">
                <a:latin typeface="Times New Roman" pitchFamily="18" charset="0"/>
              </a:rPr>
              <a:t>thức</a:t>
            </a:r>
            <a:r>
              <a:rPr lang="en-US" dirty="0" smtClean="0">
                <a:latin typeface="Times New Roman" pitchFamily="18" charset="0"/>
              </a:rPr>
              <a:t> </a:t>
            </a:r>
            <a:r>
              <a:rPr lang="en-US" dirty="0" err="1" smtClean="0">
                <a:latin typeface="Times New Roman" pitchFamily="18" charset="0"/>
              </a:rPr>
              <a:t>đã</a:t>
            </a:r>
            <a:r>
              <a:rPr lang="en-US" dirty="0" smtClean="0">
                <a:latin typeface="Times New Roman" pitchFamily="18" charset="0"/>
              </a:rPr>
              <a:t> </a:t>
            </a:r>
            <a:r>
              <a:rPr lang="en-US" dirty="0" err="1" smtClean="0">
                <a:latin typeface="Times New Roman" pitchFamily="18" charset="0"/>
              </a:rPr>
              <a:t>ôn</a:t>
            </a:r>
            <a:r>
              <a:rPr lang="en-US" dirty="0" smtClean="0">
                <a:latin typeface="Times New Roman" pitchFamily="18" charset="0"/>
              </a:rPr>
              <a:t> </a:t>
            </a:r>
            <a:r>
              <a:rPr lang="en-US" dirty="0" err="1" smtClean="0">
                <a:latin typeface="Times New Roman" pitchFamily="18" charset="0"/>
              </a:rPr>
              <a:t>tập</a:t>
            </a:r>
            <a:r>
              <a:rPr lang="en-US" dirty="0" smtClean="0">
                <a:latin typeface="Times New Roman" pitchFamily="18" charset="0"/>
              </a:rPr>
              <a:t>.</a:t>
            </a:r>
          </a:p>
          <a:p>
            <a:pPr eaLnBrk="1" hangingPunct="1">
              <a:buFont typeface="Arial" pitchFamily="34" charset="0"/>
              <a:buNone/>
            </a:pPr>
            <a:r>
              <a:rPr lang="en-US" dirty="0" smtClean="0">
                <a:latin typeface="Times New Roman" pitchFamily="18" charset="0"/>
              </a:rPr>
              <a:t>- </a:t>
            </a:r>
            <a:r>
              <a:rPr lang="en-US" dirty="0" err="1" smtClean="0">
                <a:latin typeface="Times New Roman" pitchFamily="18" charset="0"/>
              </a:rPr>
              <a:t>Hoàn</a:t>
            </a:r>
            <a:r>
              <a:rPr lang="en-US" dirty="0" smtClean="0">
                <a:latin typeface="Times New Roman" pitchFamily="18" charset="0"/>
              </a:rPr>
              <a:t> </a:t>
            </a:r>
            <a:r>
              <a:rPr lang="en-US" dirty="0" err="1" smtClean="0">
                <a:latin typeface="Times New Roman" pitchFamily="18" charset="0"/>
              </a:rPr>
              <a:t>thành</a:t>
            </a:r>
            <a:r>
              <a:rPr lang="en-US" dirty="0" smtClean="0">
                <a:latin typeface="Times New Roman" pitchFamily="18" charset="0"/>
              </a:rPr>
              <a:t> </a:t>
            </a:r>
            <a:r>
              <a:rPr lang="en-US" dirty="0" err="1" smtClean="0">
                <a:latin typeface="Times New Roman" pitchFamily="18" charset="0"/>
              </a:rPr>
              <a:t>đề</a:t>
            </a:r>
            <a:r>
              <a:rPr lang="en-US" dirty="0" smtClean="0">
                <a:latin typeface="Times New Roman" pitchFamily="18" charset="0"/>
              </a:rPr>
              <a:t> </a:t>
            </a:r>
            <a:r>
              <a:rPr lang="en-US" dirty="0" err="1" smtClean="0">
                <a:latin typeface="Times New Roman" pitchFamily="18" charset="0"/>
              </a:rPr>
              <a:t>luyện</a:t>
            </a:r>
            <a:r>
              <a:rPr lang="en-US" dirty="0" smtClean="0">
                <a:latin typeface="Times New Roman" pitchFamily="18" charset="0"/>
              </a:rPr>
              <a:t> </a:t>
            </a:r>
            <a:r>
              <a:rPr lang="en-US" dirty="0" err="1" smtClean="0">
                <a:latin typeface="Times New Roman" pitchFamily="18" charset="0"/>
              </a:rPr>
              <a:t>tập</a:t>
            </a:r>
            <a:r>
              <a:rPr lang="en-US" dirty="0" smtClean="0">
                <a:latin typeface="Times New Roman" pitchFamily="18" charset="0"/>
              </a:rPr>
              <a:t>.</a:t>
            </a:r>
          </a:p>
          <a:p>
            <a:pPr eaLnBrk="1" hangingPunct="1">
              <a:buFont typeface="Arial" pitchFamily="34" charset="0"/>
              <a:buNone/>
            </a:pPr>
            <a:endParaRPr lang="en-US" dirty="0" smtClean="0">
              <a:latin typeface="Times New Roman" pitchFamily="18" charset="0"/>
            </a:endParaRPr>
          </a:p>
        </p:txBody>
      </p:sp>
      <p:pic>
        <p:nvPicPr>
          <p:cNvPr id="200708" name="Picture 4" descr="BACK032"/>
          <p:cNvPicPr>
            <a:picLocks noChangeAspect="1" noChangeArrowheads="1"/>
          </p:cNvPicPr>
          <p:nvPr/>
        </p:nvPicPr>
        <p:blipFill>
          <a:blip r:embed="rId2"/>
          <a:srcRect/>
          <a:stretch>
            <a:fillRect/>
          </a:stretch>
        </p:blipFill>
        <p:spPr bwMode="auto">
          <a:xfrm>
            <a:off x="0" y="0"/>
            <a:ext cx="3475038" cy="2563813"/>
          </a:xfrm>
          <a:prstGeom prst="rect">
            <a:avLst/>
          </a:prstGeom>
          <a:noFill/>
          <a:ln w="9525">
            <a:noFill/>
            <a:miter lim="800000"/>
            <a:headEnd/>
            <a:tailEnd/>
          </a:ln>
        </p:spPr>
      </p:pic>
      <p:pic>
        <p:nvPicPr>
          <p:cNvPr id="39940" name="Picture 6" descr="BACK032"/>
          <p:cNvPicPr>
            <a:picLocks noChangeAspect="1" noChangeArrowheads="1"/>
          </p:cNvPicPr>
          <p:nvPr/>
        </p:nvPicPr>
        <p:blipFill>
          <a:blip r:embed="rId2"/>
          <a:srcRect/>
          <a:stretch>
            <a:fillRect/>
          </a:stretch>
        </p:blipFill>
        <p:spPr bwMode="auto">
          <a:xfrm>
            <a:off x="0" y="0"/>
            <a:ext cx="8915400" cy="2563813"/>
          </a:xfrm>
          <a:prstGeom prst="rect">
            <a:avLst/>
          </a:prstGeom>
          <a:noFill/>
          <a:ln w="9525">
            <a:noFill/>
            <a:miter lim="800000"/>
            <a:headEnd/>
            <a:tailEnd/>
          </a:ln>
        </p:spPr>
      </p:pic>
      <p:sp>
        <p:nvSpPr>
          <p:cNvPr id="200713" name="Rectangle 9"/>
          <p:cNvSpPr>
            <a:spLocks noChangeArrowheads="1"/>
          </p:cNvSpPr>
          <p:nvPr/>
        </p:nvSpPr>
        <p:spPr bwMode="auto">
          <a:xfrm>
            <a:off x="1143000" y="1066800"/>
            <a:ext cx="6858000" cy="1323975"/>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4000" b="1" dirty="0">
                <a:solidFill>
                  <a:srgbClr val="FF0000"/>
                </a:solidFill>
                <a:effectLst>
                  <a:outerShdw blurRad="38100" dist="38100" dir="2700000" algn="tl">
                    <a:srgbClr val="000000"/>
                  </a:outerShdw>
                </a:effectLst>
                <a:latin typeface="Times New Roman" pitchFamily="18" charset="0"/>
                <a:cs typeface="+mn-cs"/>
              </a:rPr>
              <a:t>HƯỚNG DẪN HỌC SINH TỰ HỌC Ở NHÀ</a:t>
            </a:r>
            <a:endParaRPr lang="vi-VN" sz="4000" b="1" dirty="0">
              <a:solidFill>
                <a:srgbClr val="FF0000"/>
              </a:solidFill>
              <a:effectLst>
                <a:outerShdw blurRad="38100" dist="38100" dir="2700000" algn="tl">
                  <a:srgbClr val="000000"/>
                </a:outerShdw>
              </a:effectLst>
              <a:latin typeface="Times New Roman" pitchFamily="18" charset="0"/>
              <a:cs typeface="+mn-cs"/>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03" y="1484784"/>
            <a:ext cx="2300329" cy="3971550"/>
          </a:xfrm>
          <a:prstGeom prst="rect">
            <a:avLst/>
          </a:prstGeom>
        </p:spPr>
      </p:pic>
      <p:sp>
        <p:nvSpPr>
          <p:cNvPr id="7" name="TextBox 6"/>
          <p:cNvSpPr txBox="1"/>
          <p:nvPr/>
        </p:nvSpPr>
        <p:spPr>
          <a:xfrm>
            <a:off x="307925" y="1592796"/>
            <a:ext cx="2008481" cy="600164"/>
          </a:xfrm>
          <a:prstGeom prst="rect">
            <a:avLst/>
          </a:prstGeom>
          <a:noFill/>
        </p:spPr>
        <p:txBody>
          <a:bodyPr wrap="square" rtlCol="0">
            <a:spAutoFit/>
          </a:bodyPr>
          <a:lstStyle/>
          <a:p>
            <a:r>
              <a:rPr lang="en-US" sz="1650" b="1" dirty="0">
                <a:solidFill>
                  <a:srgbClr val="C00000"/>
                </a:solidFill>
                <a:latin typeface="Arial" panose="020B0604020202020204" pitchFamily="34" charset="0"/>
                <a:cs typeface="Arial" panose="020B0604020202020204" pitchFamily="34" charset="0"/>
              </a:rPr>
              <a:t>I. </a:t>
            </a:r>
            <a:r>
              <a:rPr lang="en-US" sz="1650" b="1" dirty="0" err="1">
                <a:solidFill>
                  <a:srgbClr val="C00000"/>
                </a:solidFill>
                <a:latin typeface="Arial" panose="020B0604020202020204" pitchFamily="34" charset="0"/>
                <a:cs typeface="Arial" panose="020B0604020202020204" pitchFamily="34" charset="0"/>
              </a:rPr>
              <a:t>Giới</a:t>
            </a:r>
            <a:r>
              <a:rPr lang="en-US" sz="1650" b="1" dirty="0">
                <a:solidFill>
                  <a:srgbClr val="C00000"/>
                </a:solidFill>
                <a:latin typeface="Arial" panose="020B0604020202020204" pitchFamily="34" charset="0"/>
                <a:cs typeface="Arial" panose="020B0604020202020204" pitchFamily="34" charset="0"/>
              </a:rPr>
              <a:t> </a:t>
            </a:r>
            <a:r>
              <a:rPr lang="en-US" sz="1650" b="1" dirty="0" err="1">
                <a:solidFill>
                  <a:srgbClr val="C00000"/>
                </a:solidFill>
                <a:latin typeface="Arial" panose="020B0604020202020204" pitchFamily="34" charset="0"/>
                <a:cs typeface="Arial" panose="020B0604020202020204" pitchFamily="34" charset="0"/>
              </a:rPr>
              <a:t>thiệu</a:t>
            </a:r>
            <a:endParaRPr lang="en-US" sz="1650" b="1" dirty="0">
              <a:solidFill>
                <a:srgbClr val="C00000"/>
              </a:solidFill>
              <a:latin typeface="Arial" panose="020B0604020202020204" pitchFamily="34" charset="0"/>
              <a:cs typeface="Arial" panose="020B0604020202020204" pitchFamily="34" charset="0"/>
            </a:endParaRPr>
          </a:p>
          <a:p>
            <a:r>
              <a:rPr lang="en-US" sz="1650" b="1" dirty="0">
                <a:solidFill>
                  <a:srgbClr val="C00000"/>
                </a:solidFill>
                <a:latin typeface="Arial" panose="020B0604020202020204" pitchFamily="34" charset="0"/>
                <a:ea typeface="Arial Hebrew Scholar" charset="-79"/>
                <a:cs typeface="Arial" panose="020B0604020202020204" pitchFamily="34" charset="0"/>
              </a:rPr>
              <a:t>1. </a:t>
            </a:r>
            <a:r>
              <a:rPr lang="en-US" sz="1650" b="1" dirty="0" err="1">
                <a:solidFill>
                  <a:srgbClr val="C00000"/>
                </a:solidFill>
                <a:latin typeface="Arial" panose="020B0604020202020204" pitchFamily="34" charset="0"/>
                <a:ea typeface="Arial Hebrew Scholar" charset="-79"/>
                <a:cs typeface="Arial" panose="020B0604020202020204" pitchFamily="34" charset="0"/>
              </a:rPr>
              <a:t>Tác</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giả</a:t>
            </a:r>
            <a:endParaRPr lang="en-US" sz="1650" b="1" dirty="0">
              <a:solidFill>
                <a:srgbClr val="C00000"/>
              </a:solidFill>
              <a:latin typeface="Arial" panose="020B0604020202020204" pitchFamily="34" charset="0"/>
              <a:ea typeface="Arial Hebrew Scholar" charset="-79"/>
              <a:cs typeface="Arial" panose="020B0604020202020204" pitchFamily="34" charset="0"/>
            </a:endParaRPr>
          </a:p>
        </p:txBody>
      </p:sp>
      <p:pic>
        <p:nvPicPr>
          <p:cNvPr id="2050" name="Picture 2" descr="Kết quả hình ảnh cho Chính Hữ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302" y="2374827"/>
            <a:ext cx="2300329" cy="30815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2951820" y="2169877"/>
            <a:ext cx="5670630" cy="2516073"/>
          </a:xfrm>
          <a:prstGeom prst="rect">
            <a:avLst/>
          </a:prstGeom>
        </p:spPr>
        <p:txBody>
          <a:bodyPr wrap="square">
            <a:spAutoFit/>
          </a:bodyPr>
          <a:lstStyle/>
          <a:p>
            <a:pPr algn="just"/>
            <a:r>
              <a:rPr lang="en-US" sz="2250" b="1" dirty="0"/>
              <a:t>- </a:t>
            </a:r>
            <a:r>
              <a:rPr lang="en-US" sz="2250" b="1" dirty="0" err="1"/>
              <a:t>Chính</a:t>
            </a:r>
            <a:r>
              <a:rPr lang="en-US" sz="2250" b="1" dirty="0"/>
              <a:t> </a:t>
            </a:r>
            <a:r>
              <a:rPr lang="en-US" sz="2250" b="1" dirty="0" err="1"/>
              <a:t>Hữu</a:t>
            </a:r>
            <a:r>
              <a:rPr lang="en-US" sz="2250" b="1" dirty="0"/>
              <a:t> </a:t>
            </a:r>
            <a:r>
              <a:rPr lang="en-US" sz="2250" b="1" dirty="0" err="1"/>
              <a:t>là</a:t>
            </a:r>
            <a:r>
              <a:rPr lang="en-US" sz="2250" b="1" dirty="0"/>
              <a:t> </a:t>
            </a:r>
            <a:r>
              <a:rPr lang="en-US" sz="2250" b="1" dirty="0" err="1"/>
              <a:t>nhà</a:t>
            </a:r>
            <a:r>
              <a:rPr lang="en-US" sz="2250" b="1" dirty="0"/>
              <a:t> </a:t>
            </a:r>
            <a:r>
              <a:rPr lang="en-US" sz="2250" b="1" dirty="0" err="1"/>
              <a:t>thơ</a:t>
            </a:r>
            <a:r>
              <a:rPr lang="en-US" sz="2250" b="1" dirty="0"/>
              <a:t> </a:t>
            </a:r>
            <a:r>
              <a:rPr lang="en-US" sz="2250" b="1" dirty="0" err="1"/>
              <a:t>quân</a:t>
            </a:r>
            <a:r>
              <a:rPr lang="en-US" sz="2250" b="1" dirty="0"/>
              <a:t> </a:t>
            </a:r>
            <a:r>
              <a:rPr lang="en-US" sz="2250" b="1" dirty="0" err="1"/>
              <a:t>đội</a:t>
            </a:r>
            <a:r>
              <a:rPr lang="en-US" sz="2250" b="1" dirty="0"/>
              <a:t>, </a:t>
            </a:r>
            <a:r>
              <a:rPr lang="en-US" sz="2250" b="1" dirty="0" err="1"/>
              <a:t>hoạt</a:t>
            </a:r>
            <a:r>
              <a:rPr lang="en-US" sz="2250" b="1" dirty="0"/>
              <a:t> </a:t>
            </a:r>
            <a:r>
              <a:rPr lang="en-US" sz="2250" b="1" dirty="0" err="1"/>
              <a:t>động</a:t>
            </a:r>
            <a:r>
              <a:rPr lang="en-US" sz="2250" b="1" dirty="0"/>
              <a:t> </a:t>
            </a:r>
            <a:r>
              <a:rPr lang="en-US" sz="2250" b="1" dirty="0" err="1"/>
              <a:t>trong</a:t>
            </a:r>
            <a:r>
              <a:rPr lang="en-US" sz="2250" b="1" dirty="0"/>
              <a:t> </a:t>
            </a:r>
            <a:r>
              <a:rPr lang="en-US" sz="2250" b="1" dirty="0" err="1"/>
              <a:t>hai</a:t>
            </a:r>
            <a:r>
              <a:rPr lang="en-US" sz="2250" b="1" dirty="0"/>
              <a:t> </a:t>
            </a:r>
            <a:r>
              <a:rPr lang="en-US" sz="2250" b="1" dirty="0" err="1"/>
              <a:t>cuộc</a:t>
            </a:r>
            <a:r>
              <a:rPr lang="en-US" sz="2250" b="1" dirty="0"/>
              <a:t> </a:t>
            </a:r>
            <a:r>
              <a:rPr lang="en-US" sz="2250" b="1" dirty="0" err="1"/>
              <a:t>kháng</a:t>
            </a:r>
            <a:r>
              <a:rPr lang="en-US" sz="2250" b="1" dirty="0"/>
              <a:t> </a:t>
            </a:r>
            <a:r>
              <a:rPr lang="en-US" sz="2250" b="1" dirty="0" err="1"/>
              <a:t>chiến</a:t>
            </a:r>
            <a:r>
              <a:rPr lang="en-US" sz="2250" b="1" dirty="0"/>
              <a:t> </a:t>
            </a:r>
            <a:r>
              <a:rPr lang="en-US" sz="2250" b="1" dirty="0" err="1"/>
              <a:t>chống</a:t>
            </a:r>
            <a:r>
              <a:rPr lang="en-US" sz="2250" b="1" dirty="0"/>
              <a:t> </a:t>
            </a:r>
            <a:r>
              <a:rPr lang="en-US" sz="2250" b="1" dirty="0" err="1"/>
              <a:t>Pháp</a:t>
            </a:r>
            <a:r>
              <a:rPr lang="en-US" sz="2250" b="1" dirty="0"/>
              <a:t> </a:t>
            </a:r>
            <a:r>
              <a:rPr lang="en-US" sz="2250" b="1" dirty="0" err="1"/>
              <a:t>và</a:t>
            </a:r>
            <a:r>
              <a:rPr lang="en-US" sz="2250" b="1" dirty="0"/>
              <a:t> </a:t>
            </a:r>
            <a:r>
              <a:rPr lang="en-US" sz="2250" b="1" dirty="0" err="1"/>
              <a:t>chống</a:t>
            </a:r>
            <a:r>
              <a:rPr lang="en-US" sz="2250" b="1" dirty="0"/>
              <a:t> </a:t>
            </a:r>
            <a:r>
              <a:rPr lang="en-US" sz="2250" b="1" dirty="0" err="1"/>
              <a:t>Mĩ</a:t>
            </a:r>
            <a:r>
              <a:rPr lang="en-US" sz="2250" b="1" dirty="0"/>
              <a:t>.</a:t>
            </a:r>
          </a:p>
          <a:p>
            <a:pPr algn="just"/>
            <a:endParaRPr lang="en-US" sz="2250" dirty="0"/>
          </a:p>
          <a:p>
            <a:pPr algn="just"/>
            <a:r>
              <a:rPr lang="en-US" sz="2250" b="1" dirty="0"/>
              <a:t>- </a:t>
            </a:r>
            <a:r>
              <a:rPr lang="en-US" sz="2250" b="1" dirty="0" err="1"/>
              <a:t>Ông</a:t>
            </a:r>
            <a:r>
              <a:rPr lang="en-US" sz="2250" b="1" dirty="0"/>
              <a:t> </a:t>
            </a:r>
            <a:r>
              <a:rPr lang="en-US" sz="2250" b="1" dirty="0" err="1"/>
              <a:t>thường</a:t>
            </a:r>
            <a:r>
              <a:rPr lang="en-US" sz="2250" b="1" dirty="0"/>
              <a:t> </a:t>
            </a:r>
            <a:r>
              <a:rPr lang="en-US" sz="2250" b="1" dirty="0" err="1"/>
              <a:t>viết</a:t>
            </a:r>
            <a:r>
              <a:rPr lang="en-US" sz="2250" b="1" dirty="0"/>
              <a:t> </a:t>
            </a:r>
            <a:r>
              <a:rPr lang="en-US" sz="2250" b="1" dirty="0" err="1"/>
              <a:t>về</a:t>
            </a:r>
            <a:r>
              <a:rPr lang="en-US" sz="2250" b="1" dirty="0"/>
              <a:t> </a:t>
            </a:r>
            <a:r>
              <a:rPr lang="en-US" sz="2250" b="1" dirty="0" err="1"/>
              <a:t>người</a:t>
            </a:r>
            <a:r>
              <a:rPr lang="en-US" sz="2250" b="1" dirty="0"/>
              <a:t> </a:t>
            </a:r>
            <a:r>
              <a:rPr lang="en-US" sz="2250" b="1" dirty="0" err="1"/>
              <a:t>lính</a:t>
            </a:r>
            <a:r>
              <a:rPr lang="en-US" sz="2250" b="1" dirty="0"/>
              <a:t> </a:t>
            </a:r>
            <a:r>
              <a:rPr lang="en-US" sz="2250" b="1" dirty="0" err="1"/>
              <a:t>và</a:t>
            </a:r>
            <a:r>
              <a:rPr lang="en-US" sz="2250" b="1" dirty="0"/>
              <a:t> </a:t>
            </a:r>
            <a:r>
              <a:rPr lang="en-US" sz="2250" b="1" dirty="0" err="1"/>
              <a:t>chiến</a:t>
            </a:r>
            <a:r>
              <a:rPr lang="en-US" sz="2250" b="1" dirty="0"/>
              <a:t> </a:t>
            </a:r>
            <a:r>
              <a:rPr lang="en-US" sz="2250" b="1" dirty="0" err="1"/>
              <a:t>tranh</a:t>
            </a:r>
            <a:r>
              <a:rPr lang="en-US" sz="2250" b="1" dirty="0"/>
              <a:t> </a:t>
            </a:r>
            <a:r>
              <a:rPr lang="en-US" sz="2250" b="1" dirty="0" err="1"/>
              <a:t>với</a:t>
            </a:r>
            <a:r>
              <a:rPr lang="en-US" sz="2250" b="1" dirty="0"/>
              <a:t> </a:t>
            </a:r>
            <a:r>
              <a:rPr lang="en-US" sz="2250" b="1" dirty="0" err="1"/>
              <a:t>cảm</a:t>
            </a:r>
            <a:r>
              <a:rPr lang="en-US" sz="2250" b="1" dirty="0"/>
              <a:t> </a:t>
            </a:r>
            <a:r>
              <a:rPr lang="en-US" sz="2250" b="1" dirty="0" err="1"/>
              <a:t>xúc</a:t>
            </a:r>
            <a:r>
              <a:rPr lang="en-US" sz="2250" b="1" dirty="0"/>
              <a:t> </a:t>
            </a:r>
            <a:r>
              <a:rPr lang="en-US" sz="2250" b="1" dirty="0" err="1"/>
              <a:t>dồn</a:t>
            </a:r>
            <a:r>
              <a:rPr lang="en-US" sz="2250" b="1" dirty="0"/>
              <a:t> </a:t>
            </a:r>
            <a:r>
              <a:rPr lang="en-US" sz="2250" b="1" dirty="0" err="1"/>
              <a:t>nén</a:t>
            </a:r>
            <a:r>
              <a:rPr lang="en-US" sz="2250" b="1" dirty="0"/>
              <a:t>, </a:t>
            </a:r>
            <a:r>
              <a:rPr lang="en-US" sz="2250" b="1" dirty="0" err="1"/>
              <a:t>ngôn</a:t>
            </a:r>
            <a:r>
              <a:rPr lang="en-US" sz="2250" b="1" dirty="0"/>
              <a:t> </a:t>
            </a:r>
            <a:r>
              <a:rPr lang="en-US" sz="2250" b="1" dirty="0" err="1"/>
              <a:t>ngữ</a:t>
            </a:r>
            <a:r>
              <a:rPr lang="en-US" sz="2250" b="1" dirty="0"/>
              <a:t> </a:t>
            </a:r>
            <a:r>
              <a:rPr lang="en-US" sz="2250" b="1" dirty="0" err="1"/>
              <a:t>và</a:t>
            </a:r>
            <a:r>
              <a:rPr lang="en-US" sz="2250" b="1" dirty="0"/>
              <a:t> </a:t>
            </a:r>
            <a:r>
              <a:rPr lang="en-US" sz="2250" b="1" dirty="0" err="1"/>
              <a:t>hình</a:t>
            </a:r>
            <a:r>
              <a:rPr lang="en-US" sz="2250" b="1" dirty="0"/>
              <a:t> </a:t>
            </a:r>
            <a:r>
              <a:rPr lang="en-US" sz="2250" b="1" dirty="0" err="1"/>
              <a:t>ảnh</a:t>
            </a:r>
            <a:r>
              <a:rPr lang="en-US" sz="2250" b="1" dirty="0"/>
              <a:t> </a:t>
            </a:r>
            <a:r>
              <a:rPr lang="en-US" sz="2250" b="1" dirty="0" err="1"/>
              <a:t>chọn</a:t>
            </a:r>
            <a:r>
              <a:rPr lang="en-US" sz="2250" b="1" dirty="0"/>
              <a:t> </a:t>
            </a:r>
            <a:r>
              <a:rPr lang="en-US" sz="2250" b="1" dirty="0" err="1"/>
              <a:t>lọc</a:t>
            </a:r>
            <a:r>
              <a:rPr lang="en-US" sz="2250" b="1" dirty="0"/>
              <a:t>.</a:t>
            </a:r>
          </a:p>
        </p:txBody>
      </p:sp>
      <p:sp>
        <p:nvSpPr>
          <p:cNvPr id="9" name="Google Shape;112;p17"/>
          <p:cNvSpPr/>
          <p:nvPr/>
        </p:nvSpPr>
        <p:spPr>
          <a:xfrm>
            <a:off x="196079" y="4966134"/>
            <a:ext cx="2492775" cy="521325"/>
          </a:xfrm>
          <a:prstGeom prst="horizontalScroll">
            <a:avLst>
              <a:gd name="adj" fmla="val 12500"/>
            </a:avLst>
          </a:prstGeom>
          <a:solidFill>
            <a:srgbClr val="434343"/>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r>
              <a:rPr lang="en-US" b="1" dirty="0" err="1">
                <a:solidFill>
                  <a:srgbClr val="FFFFFF"/>
                </a:solidFill>
                <a:latin typeface="Arial" pitchFamily="34" charset="0"/>
                <a:ea typeface="Oswald"/>
                <a:cs typeface="Arial" pitchFamily="34" charset="0"/>
                <a:sym typeface="Oswald"/>
              </a:rPr>
              <a:t>Chính</a:t>
            </a:r>
            <a:r>
              <a:rPr lang="en-US" b="1" dirty="0">
                <a:solidFill>
                  <a:srgbClr val="FFFFFF"/>
                </a:solidFill>
                <a:latin typeface="Arial" pitchFamily="34" charset="0"/>
                <a:ea typeface="Oswald"/>
                <a:cs typeface="Arial" pitchFamily="34" charset="0"/>
                <a:sym typeface="Oswald"/>
              </a:rPr>
              <a:t> </a:t>
            </a:r>
            <a:r>
              <a:rPr lang="en-US" b="1" dirty="0" err="1">
                <a:solidFill>
                  <a:srgbClr val="FFFFFF"/>
                </a:solidFill>
                <a:latin typeface="Arial" pitchFamily="34" charset="0"/>
                <a:ea typeface="Oswald"/>
                <a:cs typeface="Arial" pitchFamily="34" charset="0"/>
                <a:sym typeface="Oswald"/>
              </a:rPr>
              <a:t>Hữu</a:t>
            </a:r>
            <a:endParaRPr lang="en-US" b="1" dirty="0">
              <a:solidFill>
                <a:srgbClr val="FFFFFF"/>
              </a:solidFill>
              <a:latin typeface="Arial" pitchFamily="34" charset="0"/>
              <a:ea typeface="Oswald"/>
              <a:cs typeface="Arial" pitchFamily="34" charset="0"/>
              <a:sym typeface="Oswald"/>
            </a:endParaRPr>
          </a:p>
        </p:txBody>
      </p:sp>
      <p:sp>
        <p:nvSpPr>
          <p:cNvPr id="2" name="TextBox 1"/>
          <p:cNvSpPr txBox="1"/>
          <p:nvPr/>
        </p:nvSpPr>
        <p:spPr>
          <a:xfrm>
            <a:off x="2471906" y="1145255"/>
            <a:ext cx="4428492" cy="369332"/>
          </a:xfrm>
          <a:prstGeom prst="rect">
            <a:avLst/>
          </a:prstGeom>
          <a:noFill/>
        </p:spPr>
        <p:txBody>
          <a:bodyPr wrap="square" rtlCol="0">
            <a:spAutoFit/>
          </a:bodyPr>
          <a:lstStyle/>
          <a:p>
            <a:pPr algn="ctr"/>
            <a:r>
              <a:rPr lang="en-US" b="1" dirty="0">
                <a:solidFill>
                  <a:srgbClr val="FF0000"/>
                </a:solidFill>
              </a:rPr>
              <a:t>A. </a:t>
            </a:r>
            <a:r>
              <a:rPr lang="en-US" b="1" i="1" dirty="0" err="1">
                <a:solidFill>
                  <a:srgbClr val="FF0000"/>
                </a:solidFill>
              </a:rPr>
              <a:t>Đồng</a:t>
            </a:r>
            <a:r>
              <a:rPr lang="en-US" b="1" i="1" dirty="0">
                <a:solidFill>
                  <a:srgbClr val="FF0000"/>
                </a:solidFill>
              </a:rPr>
              <a:t> </a:t>
            </a:r>
            <a:r>
              <a:rPr lang="en-US" b="1" i="1" dirty="0" err="1">
                <a:solidFill>
                  <a:srgbClr val="FF0000"/>
                </a:solidFill>
              </a:rPr>
              <a:t>chí</a:t>
            </a:r>
            <a:r>
              <a:rPr lang="en-US" b="1" i="1" dirty="0">
                <a:solidFill>
                  <a:srgbClr val="FF0000"/>
                </a:solidFill>
              </a:rPr>
              <a:t> </a:t>
            </a:r>
            <a:r>
              <a:rPr lang="en-US" b="1" dirty="0">
                <a:solidFill>
                  <a:srgbClr val="FF0000"/>
                </a:solidFill>
              </a:rPr>
              <a:t>(</a:t>
            </a:r>
            <a:r>
              <a:rPr lang="en-US" b="1" dirty="0" err="1">
                <a:solidFill>
                  <a:srgbClr val="FF0000"/>
                </a:solidFill>
              </a:rPr>
              <a:t>Chính</a:t>
            </a:r>
            <a:r>
              <a:rPr lang="en-US" b="1" dirty="0">
                <a:solidFill>
                  <a:srgbClr val="FF0000"/>
                </a:solidFill>
              </a:rPr>
              <a:t> </a:t>
            </a:r>
            <a:r>
              <a:rPr lang="en-US" b="1" dirty="0" err="1">
                <a:solidFill>
                  <a:srgbClr val="FF0000"/>
                </a:solidFill>
              </a:rPr>
              <a:t>Hữu</a:t>
            </a:r>
            <a:r>
              <a:rPr lang="en-US" b="1" dirty="0">
                <a:solidFill>
                  <a:srgbClr val="FF0000"/>
                </a:solidFill>
              </a:rPr>
              <a:t>)</a:t>
            </a:r>
          </a:p>
        </p:txBody>
      </p:sp>
    </p:spTree>
    <p:extLst>
      <p:ext uri="{BB962C8B-B14F-4D97-AF65-F5344CB8AC3E}">
        <p14:creationId xmlns:p14="http://schemas.microsoft.com/office/powerpoint/2010/main" val="86202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arn(inVertical)">
                                      <p:cBhvr>
                                        <p:cTn id="21" dur="500"/>
                                        <p:tgtEl>
                                          <p:spTgt spid="205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fade">
                                      <p:cBhvr>
                                        <p:cTn id="36" dur="1000"/>
                                        <p:tgtEl>
                                          <p:spTgt spid="8">
                                            <p:txEl>
                                              <p:pRg st="2" end="2"/>
                                            </p:txEl>
                                          </p:spTgt>
                                        </p:tgtEl>
                                      </p:cBhvr>
                                    </p:animEffect>
                                    <p:anim calcmode="lin" valueType="num">
                                      <p:cBhvr>
                                        <p:cTn id="3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03" y="1484784"/>
            <a:ext cx="2300329" cy="3971550"/>
          </a:xfrm>
          <a:prstGeom prst="rect">
            <a:avLst/>
          </a:prstGeom>
        </p:spPr>
      </p:pic>
      <p:sp>
        <p:nvSpPr>
          <p:cNvPr id="7" name="TextBox 6"/>
          <p:cNvSpPr txBox="1"/>
          <p:nvPr/>
        </p:nvSpPr>
        <p:spPr>
          <a:xfrm>
            <a:off x="307925" y="1592796"/>
            <a:ext cx="2008481" cy="854080"/>
          </a:xfrm>
          <a:prstGeom prst="rect">
            <a:avLst/>
          </a:prstGeom>
          <a:noFill/>
        </p:spPr>
        <p:txBody>
          <a:bodyPr wrap="square" rtlCol="0">
            <a:spAutoFit/>
          </a:bodyPr>
          <a:lstStyle/>
          <a:p>
            <a:r>
              <a:rPr lang="en-US" sz="1650" b="1" dirty="0">
                <a:solidFill>
                  <a:srgbClr val="FF0000"/>
                </a:solidFill>
                <a:latin typeface="Arial" panose="020B0604020202020204" pitchFamily="34" charset="0"/>
                <a:cs typeface="Arial" panose="020B0604020202020204" pitchFamily="34" charset="0"/>
              </a:rPr>
              <a:t>I. </a:t>
            </a:r>
            <a:r>
              <a:rPr lang="en-US" sz="1650" b="1" dirty="0" err="1">
                <a:solidFill>
                  <a:srgbClr val="FF0000"/>
                </a:solidFill>
                <a:latin typeface="Arial" panose="020B0604020202020204" pitchFamily="34" charset="0"/>
                <a:cs typeface="Arial" panose="020B0604020202020204" pitchFamily="34" charset="0"/>
              </a:rPr>
              <a:t>Giới</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thiệu</a:t>
            </a:r>
            <a:endParaRPr lang="en-US" sz="1650" b="1" dirty="0">
              <a:solidFill>
                <a:srgbClr val="FF0000"/>
              </a:solidFill>
              <a:latin typeface="Arial" panose="020B0604020202020204" pitchFamily="34" charset="0"/>
              <a:cs typeface="Arial" panose="020B0604020202020204" pitchFamily="34" charset="0"/>
            </a:endParaRPr>
          </a:p>
          <a:p>
            <a:r>
              <a:rPr lang="en-US" sz="1650" b="1" dirty="0">
                <a:solidFill>
                  <a:srgbClr val="FF0000"/>
                </a:solidFill>
                <a:latin typeface="Arial" panose="020B0604020202020204" pitchFamily="34" charset="0"/>
                <a:cs typeface="Arial" panose="020B0604020202020204" pitchFamily="34" charset="0"/>
              </a:rPr>
              <a:t>1. </a:t>
            </a:r>
            <a:r>
              <a:rPr lang="en-US" sz="1650" b="1" dirty="0" err="1">
                <a:solidFill>
                  <a:srgbClr val="FF0000"/>
                </a:solidFill>
                <a:latin typeface="Arial" panose="020B0604020202020204" pitchFamily="34" charset="0"/>
                <a:cs typeface="Arial" panose="020B0604020202020204" pitchFamily="34" charset="0"/>
              </a:rPr>
              <a:t>Tác</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giả</a:t>
            </a:r>
            <a:endParaRPr lang="en-US" sz="1650" b="1" dirty="0">
              <a:solidFill>
                <a:srgbClr val="FF0000"/>
              </a:solidFill>
              <a:latin typeface="Arial" panose="020B0604020202020204" pitchFamily="34" charset="0"/>
              <a:cs typeface="Arial" panose="020B0604020202020204" pitchFamily="34" charset="0"/>
            </a:endParaRPr>
          </a:p>
          <a:p>
            <a:r>
              <a:rPr lang="en-US" sz="1650" b="1" dirty="0">
                <a:solidFill>
                  <a:srgbClr val="C00000"/>
                </a:solidFill>
                <a:latin typeface="Arial" panose="020B0604020202020204" pitchFamily="34" charset="0"/>
                <a:ea typeface="Arial Hebrew Scholar" charset="-79"/>
                <a:cs typeface="Arial" panose="020B0604020202020204" pitchFamily="34" charset="0"/>
              </a:rPr>
              <a:t>2. </a:t>
            </a:r>
            <a:r>
              <a:rPr lang="en-US" sz="1650" b="1" dirty="0" err="1">
                <a:solidFill>
                  <a:srgbClr val="C00000"/>
                </a:solidFill>
                <a:latin typeface="Arial" panose="020B0604020202020204" pitchFamily="34" charset="0"/>
                <a:ea typeface="Arial Hebrew Scholar" charset="-79"/>
                <a:cs typeface="Arial" panose="020B0604020202020204" pitchFamily="34" charset="0"/>
              </a:rPr>
              <a:t>Tác</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phẩm</a:t>
            </a:r>
            <a:endParaRPr lang="en-US" sz="165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8" name="Rectangle 7"/>
          <p:cNvSpPr/>
          <p:nvPr/>
        </p:nvSpPr>
        <p:spPr>
          <a:xfrm>
            <a:off x="2819400" y="914400"/>
            <a:ext cx="5778642" cy="5950347"/>
          </a:xfrm>
          <a:prstGeom prst="rect">
            <a:avLst/>
          </a:prstGeom>
        </p:spPr>
        <p:txBody>
          <a:bodyPr wrap="square">
            <a:spAutoFit/>
          </a:bodyPr>
          <a:lstStyle/>
          <a:p>
            <a:pPr algn="just"/>
            <a:r>
              <a:rPr lang="en-US" sz="2100" b="1" dirty="0" smtClean="0">
                <a:solidFill>
                  <a:schemeClr val="accent6"/>
                </a:solidFill>
              </a:rPr>
              <a:t>a, </a:t>
            </a:r>
            <a:r>
              <a:rPr lang="en-US" sz="2100" b="1" dirty="0" err="1" smtClean="0">
                <a:solidFill>
                  <a:schemeClr val="accent6"/>
                </a:solidFill>
              </a:rPr>
              <a:t>hoàn</a:t>
            </a:r>
            <a:r>
              <a:rPr lang="en-US" sz="2100" b="1" dirty="0" smtClean="0">
                <a:solidFill>
                  <a:schemeClr val="accent6"/>
                </a:solidFill>
              </a:rPr>
              <a:t> </a:t>
            </a:r>
            <a:r>
              <a:rPr lang="en-US" sz="2100" b="1" dirty="0" err="1" smtClean="0">
                <a:solidFill>
                  <a:schemeClr val="accent6"/>
                </a:solidFill>
              </a:rPr>
              <a:t>cảnh</a:t>
            </a:r>
            <a:r>
              <a:rPr lang="en-US" sz="2100" b="1" dirty="0" smtClean="0">
                <a:solidFill>
                  <a:schemeClr val="accent6"/>
                </a:solidFill>
              </a:rPr>
              <a:t>:</a:t>
            </a:r>
          </a:p>
          <a:p>
            <a:pPr algn="just"/>
            <a:r>
              <a:rPr lang="en-US" sz="2100" b="1" dirty="0" smtClean="0"/>
              <a:t>- </a:t>
            </a:r>
            <a:r>
              <a:rPr lang="en-US" sz="2100" b="1" dirty="0" err="1"/>
              <a:t>Được</a:t>
            </a:r>
            <a:r>
              <a:rPr lang="en-US" sz="2100" b="1" dirty="0"/>
              <a:t> </a:t>
            </a:r>
            <a:r>
              <a:rPr lang="en-US" sz="2100" b="1" dirty="0" err="1"/>
              <a:t>sáng</a:t>
            </a:r>
            <a:r>
              <a:rPr lang="en-US" sz="2100" b="1" dirty="0"/>
              <a:t> </a:t>
            </a:r>
            <a:r>
              <a:rPr lang="en-US" sz="2100" b="1" dirty="0" err="1"/>
              <a:t>tác</a:t>
            </a:r>
            <a:r>
              <a:rPr lang="en-US" sz="2100" b="1" dirty="0"/>
              <a:t> </a:t>
            </a:r>
            <a:r>
              <a:rPr lang="en-US" sz="2100" b="1" dirty="0" err="1"/>
              <a:t>vào</a:t>
            </a:r>
            <a:r>
              <a:rPr lang="en-US" sz="2100" b="1" dirty="0"/>
              <a:t> </a:t>
            </a:r>
            <a:r>
              <a:rPr lang="en-US" sz="2100" b="1" dirty="0" err="1"/>
              <a:t>đầu</a:t>
            </a:r>
            <a:r>
              <a:rPr lang="en-US" sz="2100" b="1" dirty="0"/>
              <a:t> </a:t>
            </a:r>
            <a:r>
              <a:rPr lang="en-US" sz="2100" b="1" dirty="0" err="1"/>
              <a:t>năm</a:t>
            </a:r>
            <a:r>
              <a:rPr lang="en-US" sz="2100" b="1" dirty="0"/>
              <a:t> 1948, </a:t>
            </a:r>
            <a:r>
              <a:rPr lang="en-US" sz="2100" b="1" dirty="0" err="1"/>
              <a:t>sau</a:t>
            </a:r>
            <a:r>
              <a:rPr lang="en-US" sz="2100" b="1" dirty="0"/>
              <a:t> </a:t>
            </a:r>
            <a:r>
              <a:rPr lang="en-US" sz="2100" b="1" dirty="0" err="1"/>
              <a:t>khi</a:t>
            </a:r>
            <a:r>
              <a:rPr lang="en-US" sz="2100" b="1" dirty="0"/>
              <a:t> </a:t>
            </a:r>
            <a:r>
              <a:rPr lang="en-US" sz="2100" b="1" dirty="0" err="1"/>
              <a:t>tác</a:t>
            </a:r>
            <a:r>
              <a:rPr lang="en-US" sz="2100" b="1" dirty="0"/>
              <a:t> </a:t>
            </a:r>
            <a:r>
              <a:rPr lang="en-US" sz="2100" b="1" dirty="0" err="1"/>
              <a:t>giả</a:t>
            </a:r>
            <a:r>
              <a:rPr lang="en-US" sz="2100" b="1" dirty="0"/>
              <a:t> </a:t>
            </a:r>
            <a:r>
              <a:rPr lang="en-US" sz="2100" b="1" dirty="0" err="1"/>
              <a:t>tham</a:t>
            </a:r>
            <a:r>
              <a:rPr lang="en-US" sz="2100" b="1" dirty="0"/>
              <a:t> </a:t>
            </a:r>
            <a:r>
              <a:rPr lang="en-US" sz="2100" b="1" dirty="0" err="1"/>
              <a:t>gia</a:t>
            </a:r>
            <a:r>
              <a:rPr lang="en-US" sz="2100" b="1" dirty="0"/>
              <a:t> </a:t>
            </a:r>
            <a:r>
              <a:rPr lang="en-US" sz="2100" b="1" dirty="0" err="1"/>
              <a:t>chiến</a:t>
            </a:r>
            <a:r>
              <a:rPr lang="en-US" sz="2100" b="1" dirty="0"/>
              <a:t> </a:t>
            </a:r>
            <a:r>
              <a:rPr lang="en-US" sz="2100" b="1" dirty="0" err="1"/>
              <a:t>dịch</a:t>
            </a:r>
            <a:r>
              <a:rPr lang="en-US" sz="2100" b="1" dirty="0"/>
              <a:t> </a:t>
            </a:r>
            <a:r>
              <a:rPr lang="en-US" sz="2100" b="1" dirty="0" err="1"/>
              <a:t>Việt</a:t>
            </a:r>
            <a:r>
              <a:rPr lang="en-US" sz="2100" b="1" dirty="0"/>
              <a:t> </a:t>
            </a:r>
            <a:r>
              <a:rPr lang="en-US" sz="2100" b="1" dirty="0" err="1"/>
              <a:t>Bắc</a:t>
            </a:r>
            <a:r>
              <a:rPr lang="en-US" sz="2100" b="1" dirty="0"/>
              <a:t> (</a:t>
            </a:r>
            <a:r>
              <a:rPr lang="en-US" sz="2100" b="1" dirty="0" err="1"/>
              <a:t>thu</a:t>
            </a:r>
            <a:r>
              <a:rPr lang="en-US" sz="2100" b="1" dirty="0"/>
              <a:t> </a:t>
            </a:r>
            <a:r>
              <a:rPr lang="en-US" sz="2100" b="1" dirty="0" err="1"/>
              <a:t>đông</a:t>
            </a:r>
            <a:r>
              <a:rPr lang="en-US" sz="2100" b="1" dirty="0"/>
              <a:t> 1947)</a:t>
            </a:r>
          </a:p>
          <a:p>
            <a:pPr marL="342900" indent="-342900" algn="just">
              <a:buFontTx/>
              <a:buChar char="-"/>
            </a:pPr>
            <a:endParaRPr lang="en-US" sz="2100" b="1" dirty="0"/>
          </a:p>
          <a:p>
            <a:pPr algn="just">
              <a:spcBef>
                <a:spcPts val="450"/>
              </a:spcBef>
              <a:spcAft>
                <a:spcPts val="450"/>
              </a:spcAft>
            </a:pPr>
            <a:r>
              <a:rPr lang="en-US" sz="2100" b="1" dirty="0" smtClean="0">
                <a:solidFill>
                  <a:schemeClr val="accent6"/>
                </a:solidFill>
              </a:rPr>
              <a:t>b, </a:t>
            </a:r>
            <a:r>
              <a:rPr lang="en-US" sz="2100" b="1" dirty="0" err="1" smtClean="0">
                <a:solidFill>
                  <a:schemeClr val="accent6"/>
                </a:solidFill>
              </a:rPr>
              <a:t>xuất</a:t>
            </a:r>
            <a:r>
              <a:rPr lang="en-US" sz="2100" b="1" dirty="0" smtClean="0">
                <a:solidFill>
                  <a:schemeClr val="accent6"/>
                </a:solidFill>
              </a:rPr>
              <a:t> </a:t>
            </a:r>
            <a:r>
              <a:rPr lang="en-US" sz="2100" b="1" dirty="0" err="1" smtClean="0">
                <a:solidFill>
                  <a:schemeClr val="accent6"/>
                </a:solidFill>
              </a:rPr>
              <a:t>xứ</a:t>
            </a:r>
            <a:r>
              <a:rPr lang="en-US" sz="2100" b="1" dirty="0" smtClean="0">
                <a:solidFill>
                  <a:schemeClr val="accent6"/>
                </a:solidFill>
              </a:rPr>
              <a:t>: </a:t>
            </a:r>
            <a:r>
              <a:rPr lang="en-US" sz="2100" b="1" dirty="0" smtClean="0"/>
              <a:t>In </a:t>
            </a:r>
            <a:r>
              <a:rPr lang="en-US" sz="2100" b="1" dirty="0" err="1"/>
              <a:t>trong</a:t>
            </a:r>
            <a:r>
              <a:rPr lang="en-US" sz="2100" b="1" dirty="0"/>
              <a:t> </a:t>
            </a:r>
            <a:r>
              <a:rPr lang="en-US" sz="2100" b="1" dirty="0" err="1"/>
              <a:t>tập</a:t>
            </a:r>
            <a:r>
              <a:rPr lang="en-US" sz="2100" b="1" dirty="0"/>
              <a:t> </a:t>
            </a:r>
            <a:r>
              <a:rPr lang="en-US" sz="2100" b="1" dirty="0" err="1"/>
              <a:t>thơ</a:t>
            </a:r>
            <a:r>
              <a:rPr lang="en-US" sz="2100" b="1" dirty="0"/>
              <a:t> </a:t>
            </a:r>
            <a:r>
              <a:rPr lang="en-US" sz="2100" b="1" i="1" dirty="0" err="1"/>
              <a:t>Đầu</a:t>
            </a:r>
            <a:r>
              <a:rPr lang="en-US" sz="2100" b="1" i="1" dirty="0"/>
              <a:t> </a:t>
            </a:r>
            <a:r>
              <a:rPr lang="en-US" sz="2100" b="1" i="1" dirty="0" err="1"/>
              <a:t>súng</a:t>
            </a:r>
            <a:r>
              <a:rPr lang="en-US" sz="2100" b="1" i="1" dirty="0"/>
              <a:t> </a:t>
            </a:r>
            <a:r>
              <a:rPr lang="en-US" sz="2100" b="1" i="1" dirty="0" err="1"/>
              <a:t>trăng</a:t>
            </a:r>
            <a:r>
              <a:rPr lang="en-US" sz="2100" b="1" i="1" dirty="0"/>
              <a:t> </a:t>
            </a:r>
            <a:r>
              <a:rPr lang="en-US" sz="2100" b="1" i="1" dirty="0" err="1"/>
              <a:t>treo</a:t>
            </a:r>
            <a:r>
              <a:rPr lang="en-US" sz="2100" b="1" dirty="0"/>
              <a:t> (1966</a:t>
            </a:r>
            <a:r>
              <a:rPr lang="en-US" sz="2100" b="1" dirty="0" smtClean="0"/>
              <a:t>)</a:t>
            </a:r>
            <a:r>
              <a:rPr lang="en-US" sz="2400" b="1" dirty="0">
                <a:solidFill>
                  <a:srgbClr val="FF0000"/>
                </a:solidFill>
              </a:rPr>
              <a:t> </a:t>
            </a:r>
            <a:endParaRPr lang="en-US" sz="2400" b="1" dirty="0" smtClean="0">
              <a:solidFill>
                <a:srgbClr val="FF0000"/>
              </a:solidFill>
            </a:endParaRPr>
          </a:p>
          <a:p>
            <a:pPr algn="just">
              <a:spcBef>
                <a:spcPts val="450"/>
              </a:spcBef>
              <a:spcAft>
                <a:spcPts val="450"/>
              </a:spcAft>
            </a:pPr>
            <a:r>
              <a:rPr lang="en-US" sz="2400" b="1" dirty="0" smtClean="0">
                <a:solidFill>
                  <a:srgbClr val="FF0000"/>
                </a:solidFill>
              </a:rPr>
              <a:t>c</a:t>
            </a:r>
            <a:r>
              <a:rPr lang="en-US" sz="2400" b="1" dirty="0">
                <a:solidFill>
                  <a:srgbClr val="FF0000"/>
                </a:solidFill>
              </a:rPr>
              <a:t>) </a:t>
            </a:r>
            <a:r>
              <a:rPr lang="en-US" sz="2400" b="1" dirty="0" err="1">
                <a:solidFill>
                  <a:srgbClr val="FF0000"/>
                </a:solidFill>
              </a:rPr>
              <a:t>Bố</a:t>
            </a:r>
            <a:r>
              <a:rPr lang="en-US" sz="2400" b="1" dirty="0">
                <a:solidFill>
                  <a:srgbClr val="FF0000"/>
                </a:solidFill>
              </a:rPr>
              <a:t> </a:t>
            </a:r>
            <a:r>
              <a:rPr lang="en-US" sz="2400" b="1" dirty="0" err="1">
                <a:solidFill>
                  <a:srgbClr val="FF0000"/>
                </a:solidFill>
                <a:latin typeface="Arial" panose="020B0604020202020204" pitchFamily="34" charset="0"/>
                <a:cs typeface="Arial" panose="020B0604020202020204" pitchFamily="34" charset="0"/>
              </a:rPr>
              <a:t>cục</a:t>
            </a:r>
            <a:endParaRPr lang="en-US" sz="2400" b="1" dirty="0">
              <a:solidFill>
                <a:srgbClr val="FF0000"/>
              </a:solidFill>
              <a:latin typeface="Arial" panose="020B0604020202020204" pitchFamily="34" charset="0"/>
              <a:cs typeface="Arial" panose="020B0604020202020204" pitchFamily="34" charset="0"/>
            </a:endParaRPr>
          </a:p>
          <a:p>
            <a:pPr algn="just">
              <a:spcBef>
                <a:spcPts val="450"/>
              </a:spcBef>
              <a:spcAft>
                <a:spcPts val="450"/>
              </a:spcAft>
            </a:pP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Phần</a:t>
            </a:r>
            <a:r>
              <a:rPr lang="en-US" sz="2400" b="1" dirty="0" smtClean="0">
                <a:latin typeface="Arial" panose="020B0604020202020204" pitchFamily="34" charset="0"/>
                <a:cs typeface="Arial" panose="020B0604020202020204" pitchFamily="34" charset="0"/>
              </a:rPr>
              <a:t> 1 (7 </a:t>
            </a:r>
            <a:r>
              <a:rPr lang="en-US" sz="2400" b="1" dirty="0" err="1" smtClean="0">
                <a:latin typeface="Arial" panose="020B0604020202020204" pitchFamily="34" charset="0"/>
                <a:cs typeface="Arial" panose="020B0604020202020204" pitchFamily="34" charset="0"/>
              </a:rPr>
              <a:t>câu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đầu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Cơ</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sở</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hình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thành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tình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đồng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chí</a:t>
            </a:r>
            <a:endParaRPr lang="en-US" sz="2400" b="1" dirty="0">
              <a:latin typeface="Arial" panose="020B0604020202020204" pitchFamily="34" charset="0"/>
              <a:cs typeface="Arial" panose="020B0604020202020204" pitchFamily="34" charset="0"/>
            </a:endParaRPr>
          </a:p>
          <a:p>
            <a:pPr algn="just">
              <a:spcBef>
                <a:spcPts val="450"/>
              </a:spcBef>
              <a:spcAft>
                <a:spcPts val="450"/>
              </a:spcAft>
            </a:pP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Phần</a:t>
            </a:r>
            <a:r>
              <a:rPr lang="en-US" sz="2400" b="1" dirty="0" smtClean="0">
                <a:latin typeface="Arial" panose="020B0604020202020204" pitchFamily="34" charset="0"/>
                <a:cs typeface="Arial" panose="020B0604020202020204" pitchFamily="34" charset="0"/>
              </a:rPr>
              <a:t> 2 (10 </a:t>
            </a:r>
            <a:r>
              <a:rPr lang="en-US" sz="2400" b="1" dirty="0" err="1" smtClean="0">
                <a:latin typeface="Arial" panose="020B0604020202020204" pitchFamily="34" charset="0"/>
                <a:cs typeface="Arial" panose="020B0604020202020204" pitchFamily="34" charset="0"/>
              </a:rPr>
              <a:t>câu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tiếp</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theo</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biểu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hiện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của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tình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đồng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chí</a:t>
            </a:r>
            <a:endParaRPr lang="en-US" sz="2400" b="1" dirty="0">
              <a:latin typeface="Arial" panose="020B0604020202020204" pitchFamily="34" charset="0"/>
              <a:cs typeface="Arial" panose="020B0604020202020204" pitchFamily="34" charset="0"/>
            </a:endParaRPr>
          </a:p>
          <a:p>
            <a:pPr algn="just">
              <a:spcBef>
                <a:spcPts val="450"/>
              </a:spcBef>
              <a:spcAft>
                <a:spcPts val="450"/>
              </a:spcAft>
            </a:pP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Phần</a:t>
            </a:r>
            <a:r>
              <a:rPr lang="en-US" sz="2400" b="1" dirty="0" smtClean="0">
                <a:latin typeface="Arial" panose="020B0604020202020204" pitchFamily="34" charset="0"/>
                <a:cs typeface="Arial" panose="020B0604020202020204" pitchFamily="34" charset="0"/>
              </a:rPr>
              <a:t> 3 (3 </a:t>
            </a:r>
            <a:r>
              <a:rPr lang="en-US" sz="2400" b="1" dirty="0" err="1" smtClean="0">
                <a:latin typeface="Arial" panose="020B0604020202020204" pitchFamily="34" charset="0"/>
                <a:cs typeface="Arial" panose="020B0604020202020204" pitchFamily="34" charset="0"/>
              </a:rPr>
              <a:t>câu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cuối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bức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tranh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đẹp</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về</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tình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đồng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chí</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a:p>
            <a:pPr algn="just"/>
            <a:endParaRPr lang="en-US" sz="2100" b="1" dirty="0"/>
          </a:p>
        </p:txBody>
      </p:sp>
      <p:pic>
        <p:nvPicPr>
          <p:cNvPr id="2" name="Picture 2" descr="https://lh4.googleusercontent.com/proxy/bNIj9GQHV5lTIwG1RHD-Ra42pEpJYUiEIHkfQpKf4RmpTdqQT279l30PUpqjgRM4tsYyxoyUEm4aCh2iI_NXZuKMNlwp6zKuMzMf9Du8kQKFkAEh6fwI9fPq_5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26" y="2621344"/>
            <a:ext cx="2284706" cy="28646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92632" y="192274"/>
            <a:ext cx="4428492" cy="369332"/>
          </a:xfrm>
          <a:prstGeom prst="rect">
            <a:avLst/>
          </a:prstGeom>
          <a:noFill/>
        </p:spPr>
        <p:txBody>
          <a:bodyPr wrap="square" rtlCol="0">
            <a:spAutoFit/>
          </a:bodyPr>
          <a:lstStyle/>
          <a:p>
            <a:pPr algn="ctr"/>
            <a:r>
              <a:rPr lang="en-US" b="1" dirty="0">
                <a:solidFill>
                  <a:srgbClr val="FF0000"/>
                </a:solidFill>
              </a:rPr>
              <a:t>A. </a:t>
            </a:r>
            <a:r>
              <a:rPr lang="en-US" b="1" i="1" dirty="0" err="1">
                <a:solidFill>
                  <a:srgbClr val="FF0000"/>
                </a:solidFill>
              </a:rPr>
              <a:t>Đồng</a:t>
            </a:r>
            <a:r>
              <a:rPr lang="en-US" b="1" i="1" dirty="0">
                <a:solidFill>
                  <a:srgbClr val="FF0000"/>
                </a:solidFill>
              </a:rPr>
              <a:t> </a:t>
            </a:r>
            <a:r>
              <a:rPr lang="en-US" b="1" i="1" dirty="0" err="1">
                <a:solidFill>
                  <a:srgbClr val="FF0000"/>
                </a:solidFill>
              </a:rPr>
              <a:t>chí</a:t>
            </a:r>
            <a:r>
              <a:rPr lang="en-US" b="1" i="1" dirty="0">
                <a:solidFill>
                  <a:srgbClr val="FF0000"/>
                </a:solidFill>
              </a:rPr>
              <a:t> </a:t>
            </a:r>
            <a:r>
              <a:rPr lang="en-US" b="1" dirty="0">
                <a:solidFill>
                  <a:srgbClr val="FF0000"/>
                </a:solidFill>
              </a:rPr>
              <a:t>(</a:t>
            </a:r>
            <a:r>
              <a:rPr lang="en-US" b="1" dirty="0" err="1">
                <a:solidFill>
                  <a:srgbClr val="FF0000"/>
                </a:solidFill>
              </a:rPr>
              <a:t>Chính</a:t>
            </a:r>
            <a:r>
              <a:rPr lang="en-US" b="1" dirty="0">
                <a:solidFill>
                  <a:srgbClr val="FF0000"/>
                </a:solidFill>
              </a:rPr>
              <a:t> </a:t>
            </a:r>
            <a:r>
              <a:rPr lang="en-US" b="1" dirty="0" err="1">
                <a:solidFill>
                  <a:srgbClr val="FF0000"/>
                </a:solidFill>
              </a:rPr>
              <a:t>Hữu</a:t>
            </a:r>
            <a:r>
              <a:rPr lang="en-US" b="1" dirty="0">
                <a:solidFill>
                  <a:srgbClr val="FF0000"/>
                </a:solidFill>
              </a:rPr>
              <a:t>)</a:t>
            </a:r>
          </a:p>
        </p:txBody>
      </p:sp>
    </p:spTree>
    <p:extLst>
      <p:ext uri="{BB962C8B-B14F-4D97-AF65-F5344CB8AC3E}">
        <p14:creationId xmlns:p14="http://schemas.microsoft.com/office/powerpoint/2010/main" val="52396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1000"/>
                                        <p:tgtEl>
                                          <p:spTgt spid="8">
                                            <p:txEl>
                                              <p:pRg st="1" end="1"/>
                                            </p:txEl>
                                          </p:spTgt>
                                        </p:tgtEl>
                                      </p:cBhvr>
                                    </p:animEffect>
                                    <p:anim calcmode="lin" valueType="num">
                                      <p:cBhvr>
                                        <p:cTn id="2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1000"/>
                                        <p:tgtEl>
                                          <p:spTgt spid="8">
                                            <p:txEl>
                                              <p:pRg st="3" end="3"/>
                                            </p:txEl>
                                          </p:spTgt>
                                        </p:tgtEl>
                                      </p:cBhvr>
                                    </p:animEffect>
                                    <p:anim calcmode="lin" valueType="num">
                                      <p:cBhvr>
                                        <p:cTn id="3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fade">
                                      <p:cBhvr>
                                        <p:cTn id="38" dur="1000"/>
                                        <p:tgtEl>
                                          <p:spTgt spid="8">
                                            <p:txEl>
                                              <p:pRg st="4" end="4"/>
                                            </p:txEl>
                                          </p:spTgt>
                                        </p:tgtEl>
                                      </p:cBhvr>
                                    </p:animEffect>
                                    <p:anim calcmode="lin" valueType="num">
                                      <p:cBhvr>
                                        <p:cTn id="3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Effect transition="in" filter="fade">
                                      <p:cBhvr>
                                        <p:cTn id="45" dur="1000"/>
                                        <p:tgtEl>
                                          <p:spTgt spid="8">
                                            <p:txEl>
                                              <p:pRg st="5" end="5"/>
                                            </p:txEl>
                                          </p:spTgt>
                                        </p:tgtEl>
                                      </p:cBhvr>
                                    </p:animEffect>
                                    <p:anim calcmode="lin" valueType="num">
                                      <p:cBhvr>
                                        <p:cTn id="4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8">
                                            <p:txEl>
                                              <p:pRg st="6" end="6"/>
                                            </p:txEl>
                                          </p:spTgt>
                                        </p:tgtEl>
                                        <p:attrNameLst>
                                          <p:attrName>style.visibility</p:attrName>
                                        </p:attrNameLst>
                                      </p:cBhvr>
                                      <p:to>
                                        <p:strVal val="visible"/>
                                      </p:to>
                                    </p:set>
                                    <p:animEffect transition="in" filter="fade">
                                      <p:cBhvr>
                                        <p:cTn id="52" dur="1000"/>
                                        <p:tgtEl>
                                          <p:spTgt spid="8">
                                            <p:txEl>
                                              <p:pRg st="6" end="6"/>
                                            </p:txEl>
                                          </p:spTgt>
                                        </p:tgtEl>
                                      </p:cBhvr>
                                    </p:animEffect>
                                    <p:anim calcmode="lin" valueType="num">
                                      <p:cBhvr>
                                        <p:cTn id="5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8">
                                            <p:txEl>
                                              <p:pRg st="7" end="7"/>
                                            </p:txEl>
                                          </p:spTgt>
                                        </p:tgtEl>
                                        <p:attrNameLst>
                                          <p:attrName>style.visibility</p:attrName>
                                        </p:attrNameLst>
                                      </p:cBhvr>
                                      <p:to>
                                        <p:strVal val="visible"/>
                                      </p:to>
                                    </p:set>
                                    <p:animEffect transition="in" filter="fade">
                                      <p:cBhvr>
                                        <p:cTn id="59" dur="1000"/>
                                        <p:tgtEl>
                                          <p:spTgt spid="8">
                                            <p:txEl>
                                              <p:pRg st="7" end="7"/>
                                            </p:txEl>
                                          </p:spTgt>
                                        </p:tgtEl>
                                      </p:cBhvr>
                                    </p:animEffect>
                                    <p:anim calcmode="lin" valueType="num">
                                      <p:cBhvr>
                                        <p:cTn id="6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22" y="1225961"/>
            <a:ext cx="2372451" cy="3971550"/>
          </a:xfrm>
          <a:prstGeom prst="rect">
            <a:avLst/>
          </a:prstGeom>
        </p:spPr>
      </p:pic>
      <p:sp>
        <p:nvSpPr>
          <p:cNvPr id="4" name="TextBox 3"/>
          <p:cNvSpPr txBox="1"/>
          <p:nvPr/>
        </p:nvSpPr>
        <p:spPr>
          <a:xfrm>
            <a:off x="233577" y="323418"/>
            <a:ext cx="2345625" cy="1615827"/>
          </a:xfrm>
          <a:prstGeom prst="rect">
            <a:avLst/>
          </a:prstGeom>
          <a:noFill/>
        </p:spPr>
        <p:txBody>
          <a:bodyPr wrap="square" rtlCol="0">
            <a:spAutoFit/>
          </a:bodyPr>
          <a:lstStyle/>
          <a:p>
            <a:r>
              <a:rPr lang="en-US" sz="1650" b="1" dirty="0">
                <a:solidFill>
                  <a:srgbClr val="FF0000"/>
                </a:solidFill>
                <a:latin typeface="Arial" panose="020B0604020202020204" pitchFamily="34" charset="0"/>
                <a:cs typeface="Arial" panose="020B0604020202020204" pitchFamily="34" charset="0"/>
              </a:rPr>
              <a:t>I. </a:t>
            </a:r>
            <a:r>
              <a:rPr lang="en-US" sz="1650" b="1" dirty="0" err="1">
                <a:solidFill>
                  <a:srgbClr val="FF0000"/>
                </a:solidFill>
                <a:latin typeface="Arial" panose="020B0604020202020204" pitchFamily="34" charset="0"/>
                <a:cs typeface="Arial" panose="020B0604020202020204" pitchFamily="34" charset="0"/>
              </a:rPr>
              <a:t>Giới</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thiệu</a:t>
            </a:r>
            <a:endParaRPr lang="en-US" sz="1650" b="1" dirty="0">
              <a:solidFill>
                <a:srgbClr val="FF0000"/>
              </a:solidFill>
              <a:latin typeface="Arial" panose="020B0604020202020204" pitchFamily="34" charset="0"/>
              <a:cs typeface="Arial" panose="020B0604020202020204" pitchFamily="34" charset="0"/>
            </a:endParaRPr>
          </a:p>
          <a:p>
            <a:r>
              <a:rPr lang="en-US" sz="1650" b="1" dirty="0">
                <a:solidFill>
                  <a:srgbClr val="C00000"/>
                </a:solidFill>
                <a:latin typeface="Arial" panose="020B0604020202020204" pitchFamily="34" charset="0"/>
                <a:cs typeface="Arial" panose="020B0604020202020204" pitchFamily="34" charset="0"/>
              </a:rPr>
              <a:t>II. </a:t>
            </a:r>
            <a:r>
              <a:rPr lang="en-US" sz="1650" b="1" dirty="0" err="1">
                <a:solidFill>
                  <a:srgbClr val="C00000"/>
                </a:solidFill>
                <a:latin typeface="Arial" panose="020B0604020202020204" pitchFamily="34" charset="0"/>
                <a:cs typeface="Arial" panose="020B0604020202020204" pitchFamily="34" charset="0"/>
              </a:rPr>
              <a:t>Đọc</a:t>
            </a:r>
            <a:r>
              <a:rPr lang="en-US" sz="1650" b="1" dirty="0">
                <a:solidFill>
                  <a:srgbClr val="C00000"/>
                </a:solidFill>
                <a:latin typeface="Arial" panose="020B0604020202020204" pitchFamily="34" charset="0"/>
                <a:cs typeface="Arial" panose="020B0604020202020204" pitchFamily="34" charset="0"/>
              </a:rPr>
              <a:t> – </a:t>
            </a:r>
            <a:r>
              <a:rPr lang="en-US" sz="1650" b="1" dirty="0" err="1">
                <a:solidFill>
                  <a:srgbClr val="C00000"/>
                </a:solidFill>
                <a:latin typeface="Arial" panose="020B0604020202020204" pitchFamily="34" charset="0"/>
                <a:cs typeface="Arial" panose="020B0604020202020204" pitchFamily="34" charset="0"/>
              </a:rPr>
              <a:t>hiểu</a:t>
            </a:r>
            <a:endParaRPr lang="en-US" sz="1650" b="1" dirty="0">
              <a:solidFill>
                <a:srgbClr val="C00000"/>
              </a:solidFill>
              <a:latin typeface="Arial" panose="020B0604020202020204" pitchFamily="34" charset="0"/>
              <a:cs typeface="Arial" panose="020B0604020202020204" pitchFamily="34" charset="0"/>
            </a:endParaRPr>
          </a:p>
          <a:p>
            <a:pPr algn="just"/>
            <a:r>
              <a:rPr lang="en-US" sz="1650" b="1" dirty="0">
                <a:solidFill>
                  <a:srgbClr val="C00000"/>
                </a:solidFill>
                <a:latin typeface="Arial" panose="020B0604020202020204" pitchFamily="34" charset="0"/>
                <a:ea typeface="Arial Hebrew Scholar" charset="-79"/>
                <a:cs typeface="Arial" panose="020B0604020202020204" pitchFamily="34" charset="0"/>
              </a:rPr>
              <a:t>1. </a:t>
            </a:r>
            <a:r>
              <a:rPr lang="en-US" sz="1650" b="1" dirty="0" err="1">
                <a:solidFill>
                  <a:srgbClr val="C00000"/>
                </a:solidFill>
              </a:rPr>
              <a:t>Cơ</a:t>
            </a:r>
            <a:r>
              <a:rPr lang="en-US" sz="1650" b="1" dirty="0">
                <a:solidFill>
                  <a:srgbClr val="C00000"/>
                </a:solidFill>
              </a:rPr>
              <a:t> </a:t>
            </a:r>
            <a:r>
              <a:rPr lang="en-US" sz="1650" b="1" dirty="0" err="1">
                <a:solidFill>
                  <a:srgbClr val="C00000"/>
                </a:solidFill>
              </a:rPr>
              <a:t>sở</a:t>
            </a:r>
            <a:r>
              <a:rPr lang="en-US" sz="1650" b="1" dirty="0">
                <a:solidFill>
                  <a:srgbClr val="C00000"/>
                </a:solidFill>
              </a:rPr>
              <a:t> </a:t>
            </a:r>
            <a:r>
              <a:rPr lang="en-US" sz="1650" b="1" dirty="0" err="1">
                <a:solidFill>
                  <a:srgbClr val="C00000"/>
                </a:solidFill>
              </a:rPr>
              <a:t>hình</a:t>
            </a:r>
            <a:r>
              <a:rPr lang="en-US" sz="1650" b="1" dirty="0">
                <a:solidFill>
                  <a:srgbClr val="C00000"/>
                </a:solidFill>
              </a:rPr>
              <a:t> </a:t>
            </a:r>
            <a:r>
              <a:rPr lang="en-US" sz="1650" b="1" dirty="0" err="1">
                <a:solidFill>
                  <a:srgbClr val="C00000"/>
                </a:solidFill>
              </a:rPr>
              <a:t>thành</a:t>
            </a:r>
            <a:r>
              <a:rPr lang="en-US" sz="1650" b="1" dirty="0">
                <a:solidFill>
                  <a:srgbClr val="C00000"/>
                </a:solidFill>
              </a:rPr>
              <a:t> </a:t>
            </a:r>
            <a:r>
              <a:rPr lang="en-US" sz="1650" b="1" dirty="0" err="1">
                <a:solidFill>
                  <a:srgbClr val="C00000"/>
                </a:solidFill>
              </a:rPr>
              <a:t>tình</a:t>
            </a:r>
            <a:r>
              <a:rPr lang="en-US" sz="1650" b="1" dirty="0">
                <a:solidFill>
                  <a:srgbClr val="C00000"/>
                </a:solidFill>
              </a:rPr>
              <a:t> </a:t>
            </a:r>
            <a:r>
              <a:rPr lang="en-US" sz="1650" b="1" dirty="0" err="1">
                <a:solidFill>
                  <a:srgbClr val="C00000"/>
                </a:solidFill>
              </a:rPr>
              <a:t>đồng</a:t>
            </a:r>
            <a:r>
              <a:rPr lang="en-US" sz="1650" b="1" dirty="0">
                <a:solidFill>
                  <a:srgbClr val="C00000"/>
                </a:solidFill>
              </a:rPr>
              <a:t> </a:t>
            </a:r>
            <a:r>
              <a:rPr lang="en-US" sz="1650" b="1" dirty="0" err="1">
                <a:solidFill>
                  <a:srgbClr val="C00000"/>
                </a:solidFill>
              </a:rPr>
              <a:t>chí</a:t>
            </a:r>
            <a:r>
              <a:rPr lang="en-US" sz="1650" b="1" dirty="0">
                <a:solidFill>
                  <a:srgbClr val="C00000"/>
                </a:solidFill>
              </a:rPr>
              <a:t> </a:t>
            </a:r>
            <a:r>
              <a:rPr lang="en-US" sz="1650" b="1" dirty="0" err="1">
                <a:solidFill>
                  <a:srgbClr val="C00000"/>
                </a:solidFill>
              </a:rPr>
              <a:t>của</a:t>
            </a:r>
            <a:r>
              <a:rPr lang="en-US" sz="1650" b="1" dirty="0">
                <a:solidFill>
                  <a:srgbClr val="C00000"/>
                </a:solidFill>
              </a:rPr>
              <a:t> </a:t>
            </a:r>
            <a:r>
              <a:rPr lang="en-US" sz="1650" b="1" dirty="0" err="1">
                <a:solidFill>
                  <a:srgbClr val="C00000"/>
                </a:solidFill>
              </a:rPr>
              <a:t>người</a:t>
            </a:r>
            <a:r>
              <a:rPr lang="en-US" sz="1650" b="1" dirty="0">
                <a:solidFill>
                  <a:srgbClr val="C00000"/>
                </a:solidFill>
              </a:rPr>
              <a:t> </a:t>
            </a:r>
            <a:r>
              <a:rPr lang="en-US" sz="1650" b="1" dirty="0" err="1">
                <a:solidFill>
                  <a:srgbClr val="C00000"/>
                </a:solidFill>
              </a:rPr>
              <a:t>lính</a:t>
            </a:r>
            <a:r>
              <a:rPr lang="en-US" sz="1650" b="1" dirty="0">
                <a:solidFill>
                  <a:srgbClr val="C00000"/>
                </a:solidFill>
              </a:rPr>
              <a:t> (7 </a:t>
            </a:r>
            <a:r>
              <a:rPr lang="en-US" sz="1650" b="1" dirty="0" err="1">
                <a:solidFill>
                  <a:srgbClr val="C00000"/>
                </a:solidFill>
              </a:rPr>
              <a:t>câu</a:t>
            </a:r>
            <a:r>
              <a:rPr lang="en-US" sz="1650" b="1" dirty="0">
                <a:solidFill>
                  <a:srgbClr val="C00000"/>
                </a:solidFill>
              </a:rPr>
              <a:t> </a:t>
            </a:r>
            <a:r>
              <a:rPr lang="en-US" sz="1650" b="1" dirty="0" err="1">
                <a:solidFill>
                  <a:srgbClr val="C00000"/>
                </a:solidFill>
              </a:rPr>
              <a:t>thơ</a:t>
            </a:r>
            <a:r>
              <a:rPr lang="en-US" sz="1650" b="1" dirty="0">
                <a:solidFill>
                  <a:srgbClr val="C00000"/>
                </a:solidFill>
              </a:rPr>
              <a:t> </a:t>
            </a:r>
            <a:r>
              <a:rPr lang="en-US" sz="1650" b="1" dirty="0" err="1">
                <a:solidFill>
                  <a:srgbClr val="C00000"/>
                </a:solidFill>
              </a:rPr>
              <a:t>đầu</a:t>
            </a:r>
            <a:r>
              <a:rPr lang="en-US" sz="1650" b="1" dirty="0">
                <a:solidFill>
                  <a:srgbClr val="C00000"/>
                </a:solidFill>
              </a:rPr>
              <a:t>)</a:t>
            </a:r>
            <a:endParaRPr lang="en-US" sz="165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7" name="Rectangle 6"/>
          <p:cNvSpPr/>
          <p:nvPr/>
        </p:nvSpPr>
        <p:spPr>
          <a:xfrm>
            <a:off x="4874850" y="1925390"/>
            <a:ext cx="5130570" cy="2656881"/>
          </a:xfrm>
          <a:prstGeom prst="rect">
            <a:avLst/>
          </a:prstGeom>
        </p:spPr>
        <p:txBody>
          <a:bodyPr wrap="square">
            <a:spAutoFit/>
          </a:bodyPr>
          <a:lstStyle/>
          <a:p>
            <a:pPr algn="just"/>
            <a:endParaRPr lang="en-US" sz="2175" b="1" dirty="0" smtClean="0"/>
          </a:p>
          <a:p>
            <a:pPr>
              <a:spcBef>
                <a:spcPct val="15000"/>
              </a:spcBef>
            </a:pPr>
            <a:r>
              <a:rPr lang="en-US" altLang="en-US" b="1" dirty="0" err="1" smtClean="0">
                <a:latin typeface="Times New Roman" panose="02020603050405020304" pitchFamily="18" charset="0"/>
                <a:cs typeface="Times New Roman" panose="02020603050405020304" pitchFamily="18" charset="0"/>
              </a:rPr>
              <a:t>Quê</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hương</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anh</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nước</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mặn</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đồng</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chua</a:t>
            </a:r>
            <a:endParaRPr lang="en-US" altLang="en-US" b="1" dirty="0" smtClean="0">
              <a:latin typeface="Times New Roman" panose="02020603050405020304" pitchFamily="18" charset="0"/>
              <a:cs typeface="Times New Roman" panose="02020603050405020304" pitchFamily="18" charset="0"/>
            </a:endParaRPr>
          </a:p>
          <a:p>
            <a:pPr>
              <a:spcBef>
                <a:spcPct val="15000"/>
              </a:spcBef>
            </a:pPr>
            <a:r>
              <a:rPr lang="en-US" altLang="en-US" b="1" dirty="0" err="1" smtClean="0">
                <a:latin typeface="Times New Roman" panose="02020603050405020304" pitchFamily="18" charset="0"/>
                <a:cs typeface="Times New Roman" panose="02020603050405020304" pitchFamily="18" charset="0"/>
              </a:rPr>
              <a:t>Làng</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tôi</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nghèo</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đất</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cày</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lên</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sỏi</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đá</a:t>
            </a:r>
            <a:endParaRPr lang="en-US" altLang="en-US" b="1" dirty="0" smtClean="0">
              <a:latin typeface="Times New Roman" panose="02020603050405020304" pitchFamily="18" charset="0"/>
              <a:cs typeface="Times New Roman" panose="02020603050405020304" pitchFamily="18" charset="0"/>
            </a:endParaRPr>
          </a:p>
          <a:p>
            <a:pPr>
              <a:spcBef>
                <a:spcPct val="15000"/>
              </a:spcBef>
            </a:pPr>
            <a:r>
              <a:rPr lang="en-US" altLang="en-US" b="1" dirty="0" err="1" smtClean="0">
                <a:latin typeface="Times New Roman" panose="02020603050405020304" pitchFamily="18" charset="0"/>
                <a:cs typeface="Times New Roman" panose="02020603050405020304" pitchFamily="18" charset="0"/>
              </a:rPr>
              <a:t>Anh</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với</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tôi</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đôi</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người</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xa</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lạ</a:t>
            </a:r>
            <a:endParaRPr lang="en-US" altLang="en-US" b="1" dirty="0" smtClean="0">
              <a:latin typeface="Times New Roman" panose="02020603050405020304" pitchFamily="18" charset="0"/>
              <a:cs typeface="Times New Roman" panose="02020603050405020304" pitchFamily="18" charset="0"/>
            </a:endParaRPr>
          </a:p>
          <a:p>
            <a:pPr>
              <a:spcBef>
                <a:spcPct val="15000"/>
              </a:spcBef>
            </a:pPr>
            <a:r>
              <a:rPr lang="en-US" altLang="en-US" b="1" dirty="0" err="1" smtClean="0">
                <a:latin typeface="Times New Roman" panose="02020603050405020304" pitchFamily="18" charset="0"/>
                <a:cs typeface="Times New Roman" panose="02020603050405020304" pitchFamily="18" charset="0"/>
              </a:rPr>
              <a:t>Tự</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phương</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trời</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chẳng</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hẹn</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mà</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quen</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nhau</a:t>
            </a:r>
            <a:endParaRPr lang="en-US" altLang="en-US" b="1" dirty="0" smtClean="0">
              <a:latin typeface="Times New Roman" panose="02020603050405020304" pitchFamily="18" charset="0"/>
              <a:cs typeface="Times New Roman" panose="02020603050405020304" pitchFamily="18" charset="0"/>
            </a:endParaRPr>
          </a:p>
          <a:p>
            <a:pPr>
              <a:spcBef>
                <a:spcPct val="15000"/>
              </a:spcBef>
            </a:pPr>
            <a:r>
              <a:rPr lang="en-US" altLang="en-US" b="1" dirty="0" err="1" smtClean="0">
                <a:latin typeface="Times New Roman" panose="02020603050405020304" pitchFamily="18" charset="0"/>
                <a:cs typeface="Times New Roman" panose="02020603050405020304" pitchFamily="18" charset="0"/>
              </a:rPr>
              <a:t>Súng</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bên</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súng</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đầu</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sát</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bên</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đầu</a:t>
            </a:r>
            <a:endParaRPr lang="en-US" altLang="en-US" b="1" dirty="0" smtClean="0">
              <a:latin typeface="Times New Roman" panose="02020603050405020304" pitchFamily="18" charset="0"/>
              <a:cs typeface="Times New Roman" panose="02020603050405020304" pitchFamily="18" charset="0"/>
            </a:endParaRPr>
          </a:p>
          <a:p>
            <a:pPr>
              <a:spcBef>
                <a:spcPct val="15000"/>
              </a:spcBef>
            </a:pPr>
            <a:r>
              <a:rPr lang="en-US" altLang="en-US" b="1" dirty="0" err="1" smtClean="0">
                <a:latin typeface="Times New Roman" panose="02020603050405020304" pitchFamily="18" charset="0"/>
                <a:cs typeface="Times New Roman" panose="02020603050405020304" pitchFamily="18" charset="0"/>
              </a:rPr>
              <a:t>Đêm</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rét</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chung</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chăn</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thành</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đôi</a:t>
            </a:r>
            <a:r>
              <a:rPr lang="en-US" altLang="en-US" b="1" dirty="0" smtClean="0">
                <a:latin typeface="Times New Roman" panose="02020603050405020304" pitchFamily="18" charset="0"/>
                <a:cs typeface="Times New Roman" panose="02020603050405020304" pitchFamily="18" charset="0"/>
              </a:rPr>
              <a:t> tri </a:t>
            </a:r>
            <a:r>
              <a:rPr lang="en-US" altLang="en-US" b="1" dirty="0" err="1" smtClean="0">
                <a:latin typeface="Times New Roman" panose="02020603050405020304" pitchFamily="18" charset="0"/>
                <a:cs typeface="Times New Roman" panose="02020603050405020304" pitchFamily="18" charset="0"/>
              </a:rPr>
              <a:t>kỉ</a:t>
            </a:r>
            <a:endParaRPr lang="en-US" altLang="en-US" b="1" dirty="0" smtClean="0">
              <a:latin typeface="Times New Roman" panose="02020603050405020304" pitchFamily="18" charset="0"/>
              <a:cs typeface="Times New Roman" panose="02020603050405020304" pitchFamily="18" charset="0"/>
            </a:endParaRPr>
          </a:p>
          <a:p>
            <a:pPr>
              <a:spcBef>
                <a:spcPct val="15000"/>
              </a:spcBef>
            </a:pPr>
            <a:r>
              <a:rPr lang="en-US" altLang="en-US" b="1" dirty="0" err="1" smtClean="0">
                <a:solidFill>
                  <a:srgbClr val="FF0000"/>
                </a:solidFill>
                <a:latin typeface="Times New Roman" panose="02020603050405020304" pitchFamily="18" charset="0"/>
                <a:cs typeface="Times New Roman" panose="02020603050405020304" pitchFamily="18" charset="0"/>
              </a:rPr>
              <a:t>Đồng</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Chí</a:t>
            </a:r>
            <a:r>
              <a:rPr lang="en-US" altLang="en-US" b="1" dirty="0" smtClean="0">
                <a:solidFill>
                  <a:srgbClr val="FF0000"/>
                </a:solidFill>
                <a:latin typeface="Times New Roman" panose="02020603050405020304" pitchFamily="18" charset="0"/>
                <a:cs typeface="Times New Roman" panose="02020603050405020304" pitchFamily="18" charset="0"/>
              </a:rPr>
              <a:t>!</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286000" y="762000"/>
            <a:ext cx="4428492" cy="369332"/>
          </a:xfrm>
          <a:prstGeom prst="rect">
            <a:avLst/>
          </a:prstGeom>
          <a:noFill/>
        </p:spPr>
        <p:txBody>
          <a:bodyPr wrap="square" rtlCol="0">
            <a:spAutoFit/>
          </a:bodyPr>
          <a:lstStyle/>
          <a:p>
            <a:pPr algn="ctr"/>
            <a:r>
              <a:rPr lang="en-US" b="1" dirty="0">
                <a:solidFill>
                  <a:srgbClr val="FF0000"/>
                </a:solidFill>
              </a:rPr>
              <a:t>A. </a:t>
            </a:r>
            <a:r>
              <a:rPr lang="en-US" b="1" i="1" dirty="0" err="1">
                <a:solidFill>
                  <a:srgbClr val="FF0000"/>
                </a:solidFill>
              </a:rPr>
              <a:t>Đồng</a:t>
            </a:r>
            <a:r>
              <a:rPr lang="en-US" b="1" i="1" dirty="0">
                <a:solidFill>
                  <a:srgbClr val="FF0000"/>
                </a:solidFill>
              </a:rPr>
              <a:t> </a:t>
            </a:r>
            <a:r>
              <a:rPr lang="en-US" b="1" i="1" dirty="0" err="1">
                <a:solidFill>
                  <a:srgbClr val="FF0000"/>
                </a:solidFill>
              </a:rPr>
              <a:t>chí</a:t>
            </a:r>
            <a:r>
              <a:rPr lang="en-US" b="1" i="1" dirty="0">
                <a:solidFill>
                  <a:srgbClr val="FF0000"/>
                </a:solidFill>
              </a:rPr>
              <a:t> </a:t>
            </a:r>
            <a:r>
              <a:rPr lang="en-US" b="1" dirty="0">
                <a:solidFill>
                  <a:srgbClr val="FF0000"/>
                </a:solidFill>
              </a:rPr>
              <a:t>(</a:t>
            </a:r>
            <a:r>
              <a:rPr lang="en-US" b="1" dirty="0" err="1">
                <a:solidFill>
                  <a:srgbClr val="FF0000"/>
                </a:solidFill>
              </a:rPr>
              <a:t>Chính</a:t>
            </a:r>
            <a:r>
              <a:rPr lang="en-US" b="1" dirty="0">
                <a:solidFill>
                  <a:srgbClr val="FF0000"/>
                </a:solidFill>
              </a:rPr>
              <a:t> </a:t>
            </a:r>
            <a:r>
              <a:rPr lang="en-US" b="1" dirty="0" err="1">
                <a:solidFill>
                  <a:srgbClr val="FF0000"/>
                </a:solidFill>
              </a:rPr>
              <a:t>Hữu</a:t>
            </a:r>
            <a:r>
              <a:rPr lang="en-US" b="1" dirty="0">
                <a:solidFill>
                  <a:srgbClr val="FF0000"/>
                </a:solidFill>
              </a:rPr>
              <a:t>)</a:t>
            </a:r>
          </a:p>
        </p:txBody>
      </p:sp>
      <p:sp>
        <p:nvSpPr>
          <p:cNvPr id="9" name="Rectangle 16"/>
          <p:cNvSpPr>
            <a:spLocks noChangeArrowheads="1"/>
          </p:cNvSpPr>
          <p:nvPr/>
        </p:nvSpPr>
        <p:spPr bwMode="auto">
          <a:xfrm>
            <a:off x="104595" y="2001852"/>
            <a:ext cx="4648200" cy="3804118"/>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sz="1800" b="1" dirty="0"/>
              <a:t>- </a:t>
            </a:r>
            <a:r>
              <a:rPr lang="en-US" sz="1800" b="1" dirty="0" err="1"/>
              <a:t>Tương</a:t>
            </a:r>
            <a:r>
              <a:rPr lang="en-US" sz="1800" b="1" dirty="0"/>
              <a:t> </a:t>
            </a:r>
            <a:r>
              <a:rPr lang="en-US" sz="1800" b="1" dirty="0" err="1"/>
              <a:t>đồng</a:t>
            </a:r>
            <a:r>
              <a:rPr lang="en-US" sz="1800" b="1" dirty="0"/>
              <a:t> </a:t>
            </a:r>
            <a:r>
              <a:rPr lang="en-US" sz="1800" b="1" dirty="0" err="1"/>
              <a:t>về</a:t>
            </a:r>
            <a:r>
              <a:rPr lang="en-US" sz="1800" b="1" dirty="0"/>
              <a:t> </a:t>
            </a:r>
            <a:r>
              <a:rPr lang="en-US" sz="1800" b="1" dirty="0" err="1"/>
              <a:t>cảnh</a:t>
            </a:r>
            <a:r>
              <a:rPr lang="en-US" sz="1800" b="1" dirty="0"/>
              <a:t> </a:t>
            </a:r>
            <a:r>
              <a:rPr lang="en-US" sz="1800" b="1" dirty="0" err="1"/>
              <a:t>ngộ</a:t>
            </a:r>
            <a:r>
              <a:rPr lang="en-US" sz="1800" b="1" dirty="0"/>
              <a:t> </a:t>
            </a:r>
            <a:r>
              <a:rPr lang="en-US" sz="1800" b="1" dirty="0" err="1"/>
              <a:t>xuất</a:t>
            </a:r>
            <a:r>
              <a:rPr lang="en-US" sz="1800" b="1" dirty="0"/>
              <a:t> </a:t>
            </a:r>
            <a:r>
              <a:rPr lang="en-US" sz="1800" b="1" dirty="0" err="1"/>
              <a:t>thân</a:t>
            </a:r>
            <a:endParaRPr lang="en-US" sz="1800" b="1" dirty="0"/>
          </a:p>
          <a:p>
            <a:pPr algn="just"/>
            <a:endParaRPr lang="en-US" sz="1800" b="1" dirty="0"/>
          </a:p>
          <a:p>
            <a:pPr algn="just">
              <a:buNone/>
            </a:pPr>
            <a:r>
              <a:rPr lang="en-US" sz="1800" b="1" dirty="0"/>
              <a:t>- </a:t>
            </a:r>
            <a:r>
              <a:rPr lang="en-US" sz="1800" b="1" dirty="0" err="1"/>
              <a:t>Cùng</a:t>
            </a:r>
            <a:r>
              <a:rPr lang="en-US" sz="1800" b="1" dirty="0"/>
              <a:t> </a:t>
            </a:r>
            <a:r>
              <a:rPr lang="en-US" sz="1800" b="1" dirty="0" err="1"/>
              <a:t>chung</a:t>
            </a:r>
            <a:r>
              <a:rPr lang="en-US" sz="1800" b="1" dirty="0"/>
              <a:t> </a:t>
            </a:r>
            <a:r>
              <a:rPr lang="en-US" sz="1800" b="1" dirty="0" err="1"/>
              <a:t>lí</a:t>
            </a:r>
            <a:r>
              <a:rPr lang="en-US" sz="1800" b="1" dirty="0"/>
              <a:t> </a:t>
            </a:r>
            <a:r>
              <a:rPr lang="en-US" sz="1800" b="1" dirty="0" err="1"/>
              <a:t>tưởng</a:t>
            </a:r>
            <a:r>
              <a:rPr lang="en-US" sz="1800" b="1" dirty="0"/>
              <a:t>, </a:t>
            </a:r>
            <a:r>
              <a:rPr lang="en-US" sz="1800" b="1" dirty="0" err="1"/>
              <a:t>nhiệm</a:t>
            </a:r>
            <a:r>
              <a:rPr lang="en-US" sz="1800" b="1" dirty="0"/>
              <a:t> </a:t>
            </a:r>
            <a:r>
              <a:rPr lang="en-US" sz="1800" b="1" dirty="0" err="1"/>
              <a:t>vụ</a:t>
            </a:r>
            <a:r>
              <a:rPr lang="en-US" sz="1800" b="1" dirty="0"/>
              <a:t> </a:t>
            </a:r>
            <a:r>
              <a:rPr lang="en-US" sz="1800" b="1" dirty="0" err="1"/>
              <a:t>chiến</a:t>
            </a:r>
            <a:r>
              <a:rPr lang="en-US" sz="1800" b="1" dirty="0"/>
              <a:t> </a:t>
            </a:r>
            <a:r>
              <a:rPr lang="en-US" sz="1800" b="1" dirty="0" err="1"/>
              <a:t>đấu</a:t>
            </a:r>
            <a:r>
              <a:rPr lang="en-US" sz="1800" b="1" dirty="0"/>
              <a:t> </a:t>
            </a:r>
          </a:p>
          <a:p>
            <a:pPr algn="just"/>
            <a:endParaRPr lang="en-US" sz="1800" b="1" dirty="0"/>
          </a:p>
          <a:p>
            <a:pPr algn="just">
              <a:buNone/>
            </a:pPr>
            <a:r>
              <a:rPr lang="en-US" sz="1800" b="1" dirty="0"/>
              <a:t>- </a:t>
            </a:r>
            <a:r>
              <a:rPr lang="en-US" sz="1800" b="1" dirty="0" err="1"/>
              <a:t>Cùng</a:t>
            </a:r>
            <a:r>
              <a:rPr lang="en-US" sz="1800" b="1" dirty="0"/>
              <a:t> </a:t>
            </a:r>
            <a:r>
              <a:rPr lang="en-US" sz="1800" b="1" dirty="0" err="1"/>
              <a:t>chung</a:t>
            </a:r>
            <a:r>
              <a:rPr lang="en-US" sz="1800" b="1" dirty="0"/>
              <a:t> </a:t>
            </a:r>
            <a:r>
              <a:rPr lang="en-US" sz="1800" b="1" dirty="0" err="1"/>
              <a:t>hoàn</a:t>
            </a:r>
            <a:r>
              <a:rPr lang="en-US" sz="1800" b="1" dirty="0"/>
              <a:t> </a:t>
            </a:r>
            <a:r>
              <a:rPr lang="en-US" sz="1800" b="1" dirty="0" err="1"/>
              <a:t>cảnh</a:t>
            </a:r>
            <a:r>
              <a:rPr lang="en-US" sz="1800" b="1" dirty="0"/>
              <a:t> </a:t>
            </a:r>
            <a:r>
              <a:rPr lang="en-US" sz="1800" b="1" dirty="0" err="1"/>
              <a:t>khó</a:t>
            </a:r>
            <a:r>
              <a:rPr lang="en-US" sz="1800" b="1" dirty="0"/>
              <a:t> </a:t>
            </a:r>
            <a:r>
              <a:rPr lang="en-US" sz="1800" b="1" dirty="0" err="1"/>
              <a:t>khăn</a:t>
            </a:r>
            <a:r>
              <a:rPr lang="en-US" sz="1800" b="1" dirty="0"/>
              <a:t>, </a:t>
            </a:r>
            <a:r>
              <a:rPr lang="en-US" sz="1800" b="1" dirty="0" err="1"/>
              <a:t>thiếu</a:t>
            </a:r>
            <a:r>
              <a:rPr lang="en-US" sz="1800" b="1" dirty="0"/>
              <a:t> </a:t>
            </a:r>
            <a:r>
              <a:rPr lang="en-US" sz="1800" b="1" dirty="0" err="1"/>
              <a:t>thốn</a:t>
            </a:r>
            <a:endParaRPr lang="en-US" sz="1800" b="1" dirty="0"/>
          </a:p>
          <a:p>
            <a:pPr algn="just"/>
            <a:endParaRPr lang="en-US" sz="1800" b="1" dirty="0"/>
          </a:p>
          <a:p>
            <a:pPr algn="just">
              <a:buNone/>
            </a:pPr>
            <a:r>
              <a:rPr lang="en-US" sz="1800" b="1" dirty="0"/>
              <a:t>- </a:t>
            </a:r>
            <a:r>
              <a:rPr lang="en-US" sz="1800" b="1" dirty="0" err="1"/>
              <a:t>Nghệ</a:t>
            </a:r>
            <a:r>
              <a:rPr lang="en-US" sz="1800" b="1" dirty="0"/>
              <a:t> </a:t>
            </a:r>
            <a:r>
              <a:rPr lang="en-US" sz="1800" b="1" dirty="0" err="1"/>
              <a:t>thuật</a:t>
            </a:r>
            <a:r>
              <a:rPr lang="en-US" sz="1800" b="1" dirty="0"/>
              <a:t>: </a:t>
            </a:r>
            <a:r>
              <a:rPr lang="en-US" sz="1800" b="1" dirty="0" err="1"/>
              <a:t>cấu</a:t>
            </a:r>
            <a:r>
              <a:rPr lang="en-US" sz="1800" b="1" dirty="0"/>
              <a:t> </a:t>
            </a:r>
            <a:r>
              <a:rPr lang="en-US" sz="1800" b="1" dirty="0" err="1"/>
              <a:t>trúc</a:t>
            </a:r>
            <a:r>
              <a:rPr lang="en-US" sz="1800" b="1" dirty="0"/>
              <a:t> </a:t>
            </a:r>
            <a:r>
              <a:rPr lang="en-US" sz="1800" b="1" dirty="0" err="1"/>
              <a:t>sóng</a:t>
            </a:r>
            <a:r>
              <a:rPr lang="en-US" sz="1800" b="1" dirty="0"/>
              <a:t> </a:t>
            </a:r>
            <a:r>
              <a:rPr lang="en-US" sz="1800" b="1" dirty="0" err="1"/>
              <a:t>đôi</a:t>
            </a:r>
            <a:r>
              <a:rPr lang="en-US" sz="1800" b="1" dirty="0"/>
              <a:t>, </a:t>
            </a:r>
            <a:r>
              <a:rPr lang="en-US" sz="1800" b="1" dirty="0" err="1"/>
              <a:t>đối</a:t>
            </a:r>
            <a:r>
              <a:rPr lang="en-US" sz="1800" b="1" dirty="0"/>
              <a:t> </a:t>
            </a:r>
            <a:r>
              <a:rPr lang="en-US" sz="1800" b="1" dirty="0" err="1"/>
              <a:t>xứng</a:t>
            </a:r>
            <a:r>
              <a:rPr lang="en-US" sz="1800" b="1" dirty="0"/>
              <a:t>; </a:t>
            </a:r>
            <a:r>
              <a:rPr lang="en-US" sz="1800" b="1" dirty="0" err="1"/>
              <a:t>vận</a:t>
            </a:r>
            <a:r>
              <a:rPr lang="en-US" sz="1800" b="1" dirty="0"/>
              <a:t> </a:t>
            </a:r>
            <a:r>
              <a:rPr lang="en-US" sz="1800" b="1" dirty="0" err="1"/>
              <a:t>dụng</a:t>
            </a:r>
            <a:r>
              <a:rPr lang="en-US" sz="1800" b="1" dirty="0"/>
              <a:t> </a:t>
            </a:r>
            <a:r>
              <a:rPr lang="en-US" sz="1800" b="1" dirty="0" err="1"/>
              <a:t>thành</a:t>
            </a:r>
            <a:r>
              <a:rPr lang="en-US" sz="1800" b="1" dirty="0"/>
              <a:t> </a:t>
            </a:r>
            <a:r>
              <a:rPr lang="en-US" sz="1800" b="1" dirty="0" err="1"/>
              <a:t>ngữ</a:t>
            </a:r>
            <a:r>
              <a:rPr lang="en-US" sz="1800" b="1" dirty="0"/>
              <a:t>; </a:t>
            </a:r>
            <a:r>
              <a:rPr lang="en-US" sz="1800" b="1" dirty="0" err="1"/>
              <a:t>câu</a:t>
            </a:r>
            <a:r>
              <a:rPr lang="en-US" sz="1800" b="1" dirty="0"/>
              <a:t> </a:t>
            </a:r>
            <a:r>
              <a:rPr lang="en-US" sz="1800" b="1" dirty="0" err="1"/>
              <a:t>đặc</a:t>
            </a:r>
            <a:r>
              <a:rPr lang="en-US" sz="1800" b="1" dirty="0"/>
              <a:t> </a:t>
            </a:r>
            <a:r>
              <a:rPr lang="en-US" sz="1800" b="1" dirty="0" err="1"/>
              <a:t>biệt</a:t>
            </a:r>
            <a:r>
              <a:rPr lang="en-US" sz="1800" b="1" dirty="0"/>
              <a:t>…</a:t>
            </a:r>
          </a:p>
          <a:p>
            <a:pPr algn="just"/>
            <a:endParaRPr lang="en-US" sz="1800" b="1" dirty="0"/>
          </a:p>
        </p:txBody>
      </p:sp>
    </p:spTree>
    <p:extLst>
      <p:ext uri="{BB962C8B-B14F-4D97-AF65-F5344CB8AC3E}">
        <p14:creationId xmlns:p14="http://schemas.microsoft.com/office/powerpoint/2010/main" val="46805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1000"/>
                                        <p:tgtEl>
                                          <p:spTgt spid="7">
                                            <p:txEl>
                                              <p:pRg st="3" end="3"/>
                                            </p:txEl>
                                          </p:spTgt>
                                        </p:tgtEl>
                                      </p:cBhvr>
                                    </p:animEffect>
                                    <p:anim calcmode="lin" valueType="num">
                                      <p:cBhvr>
                                        <p:cTn id="3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fade">
                                      <p:cBhvr>
                                        <p:cTn id="38" dur="1000"/>
                                        <p:tgtEl>
                                          <p:spTgt spid="7">
                                            <p:txEl>
                                              <p:pRg st="4" end="4"/>
                                            </p:txEl>
                                          </p:spTgt>
                                        </p:tgtEl>
                                      </p:cBhvr>
                                    </p:animEffect>
                                    <p:anim calcmode="lin" valueType="num">
                                      <p:cBhvr>
                                        <p:cTn id="3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fade">
                                      <p:cBhvr>
                                        <p:cTn id="45" dur="1000"/>
                                        <p:tgtEl>
                                          <p:spTgt spid="7">
                                            <p:txEl>
                                              <p:pRg st="5" end="5"/>
                                            </p:txEl>
                                          </p:spTgt>
                                        </p:tgtEl>
                                      </p:cBhvr>
                                    </p:animEffect>
                                    <p:anim calcmode="lin" valueType="num">
                                      <p:cBhvr>
                                        <p:cTn id="4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fade">
                                      <p:cBhvr>
                                        <p:cTn id="52" dur="1000"/>
                                        <p:tgtEl>
                                          <p:spTgt spid="7">
                                            <p:txEl>
                                              <p:pRg st="6" end="6"/>
                                            </p:txEl>
                                          </p:spTgt>
                                        </p:tgtEl>
                                      </p:cBhvr>
                                    </p:animEffect>
                                    <p:anim calcmode="lin" valueType="num">
                                      <p:cBhvr>
                                        <p:cTn id="5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7">
                                            <p:txEl>
                                              <p:pRg st="7" end="7"/>
                                            </p:txEl>
                                          </p:spTgt>
                                        </p:tgtEl>
                                        <p:attrNameLst>
                                          <p:attrName>style.visibility</p:attrName>
                                        </p:attrNameLst>
                                      </p:cBhvr>
                                      <p:to>
                                        <p:strVal val="visible"/>
                                      </p:to>
                                    </p:set>
                                    <p:animEffect transition="in" filter="fade">
                                      <p:cBhvr>
                                        <p:cTn id="59" dur="1000"/>
                                        <p:tgtEl>
                                          <p:spTgt spid="7">
                                            <p:txEl>
                                              <p:pRg st="7" end="7"/>
                                            </p:txEl>
                                          </p:spTgt>
                                        </p:tgtEl>
                                      </p:cBhvr>
                                    </p:animEffect>
                                    <p:anim calcmode="lin" valueType="num">
                                      <p:cBhvr>
                                        <p:cTn id="6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box(in)">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7709"/>
            <a:ext cx="2589888" cy="1869743"/>
          </a:xfrm>
          <a:prstGeom prst="rect">
            <a:avLst/>
          </a:prstGeom>
        </p:spPr>
        <p:txBody>
          <a:bodyPr wrap="square">
            <a:spAutoFit/>
          </a:bodyPr>
          <a:lstStyle/>
          <a:p>
            <a:pPr algn="just"/>
            <a:r>
              <a:rPr lang="en-US" sz="1650" b="1" dirty="0">
                <a:solidFill>
                  <a:srgbClr val="FF0000"/>
                </a:solidFill>
                <a:latin typeface="Arial" panose="020B0604020202020204" pitchFamily="34" charset="0"/>
                <a:cs typeface="Arial" panose="020B0604020202020204" pitchFamily="34" charset="0"/>
              </a:rPr>
              <a:t>II. </a:t>
            </a:r>
            <a:r>
              <a:rPr lang="en-US" sz="1650" b="1" dirty="0" err="1">
                <a:solidFill>
                  <a:srgbClr val="FF0000"/>
                </a:solidFill>
                <a:latin typeface="Arial" panose="020B0604020202020204" pitchFamily="34" charset="0"/>
                <a:cs typeface="Arial" panose="020B0604020202020204" pitchFamily="34" charset="0"/>
              </a:rPr>
              <a:t>Đọc</a:t>
            </a:r>
            <a:r>
              <a:rPr lang="en-US" sz="1650" b="1" dirty="0">
                <a:solidFill>
                  <a:srgbClr val="FF0000"/>
                </a:solidFill>
                <a:latin typeface="Arial" panose="020B0604020202020204" pitchFamily="34" charset="0"/>
                <a:cs typeface="Arial" panose="020B0604020202020204" pitchFamily="34" charset="0"/>
              </a:rPr>
              <a:t> – </a:t>
            </a:r>
            <a:r>
              <a:rPr lang="en-US" sz="1650" b="1" dirty="0" err="1">
                <a:solidFill>
                  <a:srgbClr val="FF0000"/>
                </a:solidFill>
                <a:latin typeface="Arial" panose="020B0604020202020204" pitchFamily="34" charset="0"/>
                <a:cs typeface="Arial" panose="020B0604020202020204" pitchFamily="34" charset="0"/>
              </a:rPr>
              <a:t>hiểu</a:t>
            </a:r>
            <a:endParaRPr lang="en-US" sz="1650" b="1" dirty="0">
              <a:solidFill>
                <a:srgbClr val="FF0000"/>
              </a:solidFill>
              <a:latin typeface="Arial" panose="020B0604020202020204" pitchFamily="34" charset="0"/>
              <a:cs typeface="Arial" panose="020B0604020202020204" pitchFamily="34" charset="0"/>
            </a:endParaRPr>
          </a:p>
          <a:p>
            <a:pPr algn="just"/>
            <a:r>
              <a:rPr lang="en-US" sz="1650" b="1" dirty="0">
                <a:solidFill>
                  <a:srgbClr val="FF0000"/>
                </a:solidFill>
                <a:latin typeface="Arial" panose="020B0604020202020204" pitchFamily="34" charset="0"/>
                <a:ea typeface="Arial Hebrew Scholar" charset="-79"/>
                <a:cs typeface="Arial" panose="020B0604020202020204" pitchFamily="34" charset="0"/>
              </a:rPr>
              <a:t>1. </a:t>
            </a:r>
            <a:r>
              <a:rPr lang="en-US" sz="1650" b="1" dirty="0" err="1">
                <a:solidFill>
                  <a:srgbClr val="FF0000"/>
                </a:solidFill>
              </a:rPr>
              <a:t>Cơ</a:t>
            </a:r>
            <a:r>
              <a:rPr lang="en-US" sz="1650" b="1" dirty="0">
                <a:solidFill>
                  <a:srgbClr val="FF0000"/>
                </a:solidFill>
              </a:rPr>
              <a:t> </a:t>
            </a:r>
            <a:r>
              <a:rPr lang="en-US" sz="1650" b="1" dirty="0" err="1">
                <a:solidFill>
                  <a:srgbClr val="FF0000"/>
                </a:solidFill>
              </a:rPr>
              <a:t>sở</a:t>
            </a:r>
            <a:r>
              <a:rPr lang="en-US" sz="1650" b="1" dirty="0">
                <a:solidFill>
                  <a:srgbClr val="FF0000"/>
                </a:solidFill>
              </a:rPr>
              <a:t> </a:t>
            </a:r>
            <a:r>
              <a:rPr lang="en-US" sz="1650" b="1" dirty="0" err="1">
                <a:solidFill>
                  <a:srgbClr val="FF0000"/>
                </a:solidFill>
              </a:rPr>
              <a:t>hình</a:t>
            </a:r>
            <a:r>
              <a:rPr lang="en-US" sz="1650" b="1" dirty="0">
                <a:solidFill>
                  <a:srgbClr val="FF0000"/>
                </a:solidFill>
              </a:rPr>
              <a:t> </a:t>
            </a:r>
            <a:r>
              <a:rPr lang="en-US" sz="1650" b="1" dirty="0" err="1">
                <a:solidFill>
                  <a:srgbClr val="FF0000"/>
                </a:solidFill>
              </a:rPr>
              <a:t>thành</a:t>
            </a:r>
            <a:r>
              <a:rPr lang="en-US" sz="1650" b="1" dirty="0">
                <a:solidFill>
                  <a:srgbClr val="FF0000"/>
                </a:solidFill>
              </a:rPr>
              <a:t> </a:t>
            </a:r>
            <a:r>
              <a:rPr lang="en-US" sz="1650" b="1" dirty="0" err="1">
                <a:solidFill>
                  <a:srgbClr val="FF0000"/>
                </a:solidFill>
              </a:rPr>
              <a:t>tình</a:t>
            </a:r>
            <a:r>
              <a:rPr lang="en-US" sz="1650" b="1" dirty="0">
                <a:solidFill>
                  <a:srgbClr val="FF0000"/>
                </a:solidFill>
              </a:rPr>
              <a:t> </a:t>
            </a:r>
            <a:r>
              <a:rPr lang="en-US" sz="1650" b="1" dirty="0" err="1">
                <a:solidFill>
                  <a:srgbClr val="FF0000"/>
                </a:solidFill>
              </a:rPr>
              <a:t>đồng</a:t>
            </a:r>
            <a:r>
              <a:rPr lang="en-US" sz="1650" b="1" dirty="0">
                <a:solidFill>
                  <a:srgbClr val="FF0000"/>
                </a:solidFill>
              </a:rPr>
              <a:t> </a:t>
            </a:r>
            <a:r>
              <a:rPr lang="en-US" sz="1650" b="1" dirty="0" err="1">
                <a:solidFill>
                  <a:srgbClr val="FF0000"/>
                </a:solidFill>
              </a:rPr>
              <a:t>chí</a:t>
            </a:r>
            <a:r>
              <a:rPr lang="en-US" sz="1650" b="1" dirty="0">
                <a:solidFill>
                  <a:srgbClr val="FF0000"/>
                </a:solidFill>
              </a:rPr>
              <a:t> </a:t>
            </a:r>
            <a:r>
              <a:rPr lang="en-US" sz="1650" b="1" dirty="0" err="1">
                <a:solidFill>
                  <a:srgbClr val="FF0000"/>
                </a:solidFill>
              </a:rPr>
              <a:t>của</a:t>
            </a:r>
            <a:r>
              <a:rPr lang="en-US" sz="1650" b="1" dirty="0">
                <a:solidFill>
                  <a:srgbClr val="FF0000"/>
                </a:solidFill>
              </a:rPr>
              <a:t> </a:t>
            </a:r>
            <a:r>
              <a:rPr lang="en-US" sz="1650" b="1" dirty="0" err="1">
                <a:solidFill>
                  <a:srgbClr val="FF0000"/>
                </a:solidFill>
              </a:rPr>
              <a:t>người</a:t>
            </a:r>
            <a:r>
              <a:rPr lang="en-US" sz="1650" b="1" dirty="0">
                <a:solidFill>
                  <a:srgbClr val="FF0000"/>
                </a:solidFill>
              </a:rPr>
              <a:t> </a:t>
            </a:r>
            <a:r>
              <a:rPr lang="en-US" sz="1650" b="1" dirty="0" err="1">
                <a:solidFill>
                  <a:srgbClr val="FF0000"/>
                </a:solidFill>
              </a:rPr>
              <a:t>lính</a:t>
            </a:r>
            <a:r>
              <a:rPr lang="en-US" sz="1650" b="1" dirty="0">
                <a:solidFill>
                  <a:srgbClr val="FF0000"/>
                </a:solidFill>
              </a:rPr>
              <a:t> (7 </a:t>
            </a:r>
            <a:r>
              <a:rPr lang="en-US" sz="1650" b="1" dirty="0" err="1">
                <a:solidFill>
                  <a:srgbClr val="FF0000"/>
                </a:solidFill>
              </a:rPr>
              <a:t>câu</a:t>
            </a:r>
            <a:r>
              <a:rPr lang="en-US" sz="1650" b="1" dirty="0">
                <a:solidFill>
                  <a:srgbClr val="FF0000"/>
                </a:solidFill>
              </a:rPr>
              <a:t> </a:t>
            </a:r>
            <a:r>
              <a:rPr lang="en-US" sz="1650" b="1" dirty="0" err="1">
                <a:solidFill>
                  <a:srgbClr val="FF0000"/>
                </a:solidFill>
              </a:rPr>
              <a:t>thơ</a:t>
            </a:r>
            <a:r>
              <a:rPr lang="en-US" sz="1650" b="1" dirty="0">
                <a:solidFill>
                  <a:srgbClr val="FF0000"/>
                </a:solidFill>
              </a:rPr>
              <a:t> </a:t>
            </a:r>
            <a:r>
              <a:rPr lang="en-US" sz="1650" b="1" dirty="0" err="1">
                <a:solidFill>
                  <a:srgbClr val="FF0000"/>
                </a:solidFill>
              </a:rPr>
              <a:t>đầu</a:t>
            </a:r>
            <a:r>
              <a:rPr lang="en-US" sz="1650" b="1" dirty="0">
                <a:solidFill>
                  <a:srgbClr val="FF0000"/>
                </a:solidFill>
              </a:rPr>
              <a:t>)</a:t>
            </a:r>
            <a:endParaRPr lang="en-US" sz="1650" b="1" dirty="0">
              <a:solidFill>
                <a:srgbClr val="FF0000"/>
              </a:solidFill>
              <a:latin typeface="Arial" panose="020B0604020202020204" pitchFamily="34" charset="0"/>
              <a:ea typeface="Arial Hebrew Scholar" charset="-79"/>
              <a:cs typeface="Arial" panose="020B0604020202020204" pitchFamily="34" charset="0"/>
            </a:endParaRPr>
          </a:p>
          <a:p>
            <a:pPr algn="just"/>
            <a:r>
              <a:rPr lang="en-US" sz="1650" b="1" dirty="0">
                <a:solidFill>
                  <a:srgbClr val="FF0000"/>
                </a:solidFill>
                <a:latin typeface="Arial" panose="020B0604020202020204" pitchFamily="34" charset="0"/>
                <a:ea typeface="Arial Hebrew Scholar" charset="-79"/>
                <a:cs typeface="Arial" panose="020B0604020202020204" pitchFamily="34" charset="0"/>
              </a:rPr>
              <a:t>2. </a:t>
            </a:r>
            <a:r>
              <a:rPr lang="en-US" sz="1650" b="1" dirty="0" err="1">
                <a:solidFill>
                  <a:srgbClr val="FF0000"/>
                </a:solidFill>
                <a:latin typeface="Arial" panose="020B0604020202020204" pitchFamily="34" charset="0"/>
                <a:ea typeface="Arial Hebrew Scholar" charset="-79"/>
                <a:cs typeface="Arial" panose="020B0604020202020204" pitchFamily="34" charset="0"/>
              </a:rPr>
              <a:t>Những</a:t>
            </a:r>
            <a:r>
              <a:rPr lang="en-US" sz="1650" b="1" dirty="0">
                <a:solidFill>
                  <a:srgbClr val="FF0000"/>
                </a:solidFill>
                <a:latin typeface="Arial" panose="020B0604020202020204" pitchFamily="34" charset="0"/>
                <a:ea typeface="Arial Hebrew Scholar" charset="-79"/>
                <a:cs typeface="Arial" panose="020B0604020202020204" pitchFamily="34" charset="0"/>
              </a:rPr>
              <a:t> </a:t>
            </a:r>
            <a:r>
              <a:rPr lang="en-US" sz="1650" b="1" dirty="0" err="1">
                <a:solidFill>
                  <a:srgbClr val="FF0000"/>
                </a:solidFill>
                <a:latin typeface="Arial" panose="020B0604020202020204" pitchFamily="34" charset="0"/>
                <a:ea typeface="Arial Hebrew Scholar" charset="-79"/>
                <a:cs typeface="Arial" panose="020B0604020202020204" pitchFamily="34" charset="0"/>
              </a:rPr>
              <a:t>biểu</a:t>
            </a:r>
            <a:r>
              <a:rPr lang="en-US" sz="1650" b="1" dirty="0">
                <a:solidFill>
                  <a:srgbClr val="FF0000"/>
                </a:solidFill>
                <a:latin typeface="Arial" panose="020B0604020202020204" pitchFamily="34" charset="0"/>
                <a:ea typeface="Arial Hebrew Scholar" charset="-79"/>
                <a:cs typeface="Arial" panose="020B0604020202020204" pitchFamily="34" charset="0"/>
              </a:rPr>
              <a:t> </a:t>
            </a:r>
            <a:r>
              <a:rPr lang="en-US" sz="1650" b="1" dirty="0" err="1">
                <a:solidFill>
                  <a:srgbClr val="FF0000"/>
                </a:solidFill>
                <a:latin typeface="Arial" panose="020B0604020202020204" pitchFamily="34" charset="0"/>
                <a:ea typeface="Arial Hebrew Scholar" charset="-79"/>
                <a:cs typeface="Arial" panose="020B0604020202020204" pitchFamily="34" charset="0"/>
              </a:rPr>
              <a:t>hiện</a:t>
            </a:r>
            <a:r>
              <a:rPr lang="en-US" sz="1650" b="1" dirty="0">
                <a:solidFill>
                  <a:srgbClr val="FF0000"/>
                </a:solidFill>
                <a:latin typeface="Arial" panose="020B0604020202020204" pitchFamily="34" charset="0"/>
                <a:ea typeface="Arial Hebrew Scholar" charset="-79"/>
                <a:cs typeface="Arial" panose="020B0604020202020204" pitchFamily="34" charset="0"/>
              </a:rPr>
              <a:t> </a:t>
            </a:r>
            <a:r>
              <a:rPr lang="en-US" sz="1650" b="1" dirty="0" err="1">
                <a:solidFill>
                  <a:srgbClr val="FF0000"/>
                </a:solidFill>
                <a:latin typeface="Arial" panose="020B0604020202020204" pitchFamily="34" charset="0"/>
                <a:ea typeface="Arial Hebrew Scholar" charset="-79"/>
                <a:cs typeface="Arial" panose="020B0604020202020204" pitchFamily="34" charset="0"/>
              </a:rPr>
              <a:t>của</a:t>
            </a:r>
            <a:endParaRPr lang="en-US" sz="1650" b="1" dirty="0">
              <a:solidFill>
                <a:srgbClr val="FF0000"/>
              </a:solidFill>
              <a:latin typeface="Arial" panose="020B0604020202020204" pitchFamily="34" charset="0"/>
              <a:ea typeface="Arial Hebrew Scholar" charset="-79"/>
              <a:cs typeface="Arial" panose="020B0604020202020204" pitchFamily="34" charset="0"/>
            </a:endParaRPr>
          </a:p>
          <a:p>
            <a:pPr algn="just"/>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tình</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đồng</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chí</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vi-VN" sz="1650" b="1" dirty="0">
                <a:solidFill>
                  <a:srgbClr val="C00000"/>
                </a:solidFill>
                <a:latin typeface="Arial" panose="020B0604020202020204" pitchFamily="34" charset="0"/>
                <a:ea typeface="Arial Hebrew Scholar" charset="-79"/>
                <a:cs typeface="Arial" panose="020B0604020202020204" pitchFamily="34" charset="0"/>
              </a:rPr>
              <a:t>(10 câu thơ tiếp theo</a:t>
            </a:r>
            <a:r>
              <a:rPr lang="vi-VN" sz="1650" b="1" dirty="0" smtClean="0">
                <a:solidFill>
                  <a:srgbClr val="C00000"/>
                </a:solidFill>
                <a:latin typeface="Arial" panose="020B0604020202020204" pitchFamily="34" charset="0"/>
                <a:ea typeface="Arial Hebrew Scholar" charset="-79"/>
                <a:cs typeface="Arial" panose="020B0604020202020204" pitchFamily="34" charset="0"/>
              </a:rPr>
              <a:t>)</a:t>
            </a:r>
            <a:endParaRPr lang="en-US" sz="1650" dirty="0"/>
          </a:p>
        </p:txBody>
      </p:sp>
      <p:sp>
        <p:nvSpPr>
          <p:cNvPr id="8" name="Rectangle 7"/>
          <p:cNvSpPr/>
          <p:nvPr/>
        </p:nvSpPr>
        <p:spPr>
          <a:xfrm>
            <a:off x="5400600" y="1897452"/>
            <a:ext cx="5400600" cy="3208571"/>
          </a:xfrm>
          <a:prstGeom prst="rect">
            <a:avLst/>
          </a:prstGeom>
        </p:spPr>
        <p:txBody>
          <a:bodyPr wrap="square">
            <a:spAutoFit/>
          </a:bodyPr>
          <a:lstStyle/>
          <a:p>
            <a:pPr lvl="0"/>
            <a:r>
              <a:rPr lang="en-US" i="1" dirty="0"/>
              <a:t>“</a:t>
            </a:r>
            <a:r>
              <a:rPr lang="en-US" sz="1600" b="1" i="1" dirty="0" err="1"/>
              <a:t>Ruộng</a:t>
            </a:r>
            <a:r>
              <a:rPr lang="en-US" sz="1600" b="1" i="1" dirty="0"/>
              <a:t> </a:t>
            </a:r>
            <a:r>
              <a:rPr lang="en-US" sz="1600" b="1" i="1" dirty="0" err="1"/>
              <a:t>nương</a:t>
            </a:r>
            <a:r>
              <a:rPr lang="en-US" sz="1600" b="1" i="1" dirty="0"/>
              <a:t> </a:t>
            </a:r>
            <a:r>
              <a:rPr lang="en-US" sz="1600" b="1" i="1" dirty="0" err="1"/>
              <a:t>anh</a:t>
            </a:r>
            <a:r>
              <a:rPr lang="en-US" sz="1600" b="1" i="1" dirty="0"/>
              <a:t> </a:t>
            </a:r>
            <a:r>
              <a:rPr lang="en-US" sz="1600" b="1" i="1" dirty="0" err="1"/>
              <a:t>gửi</a:t>
            </a:r>
            <a:r>
              <a:rPr lang="en-US" sz="1600" b="1" i="1" dirty="0"/>
              <a:t> </a:t>
            </a:r>
            <a:r>
              <a:rPr lang="en-US" sz="1600" b="1" i="1" dirty="0" err="1"/>
              <a:t>bạn</a:t>
            </a:r>
            <a:r>
              <a:rPr lang="en-US" sz="1600" b="1" i="1" dirty="0"/>
              <a:t> </a:t>
            </a:r>
            <a:r>
              <a:rPr lang="en-US" sz="1600" b="1" i="1" dirty="0" err="1"/>
              <a:t>thân</a:t>
            </a:r>
            <a:r>
              <a:rPr lang="en-US" sz="1600" b="1" i="1" dirty="0"/>
              <a:t> </a:t>
            </a:r>
            <a:r>
              <a:rPr lang="en-US" sz="1600" b="1" i="1" dirty="0" err="1"/>
              <a:t>cày</a:t>
            </a:r>
            <a:r>
              <a:rPr lang="en-US" sz="1600" b="1" i="1" dirty="0"/>
              <a:t/>
            </a:r>
            <a:br>
              <a:rPr lang="en-US" sz="1600" b="1" i="1" dirty="0"/>
            </a:br>
            <a:r>
              <a:rPr lang="en-US" sz="1600" b="1" i="1" dirty="0" err="1" smtClean="0"/>
              <a:t>Gian</a:t>
            </a:r>
            <a:r>
              <a:rPr lang="en-US" sz="1600" b="1" i="1" dirty="0" smtClean="0"/>
              <a:t> </a:t>
            </a:r>
            <a:r>
              <a:rPr lang="en-US" sz="1600" b="1" i="1" dirty="0" err="1"/>
              <a:t>nhà</a:t>
            </a:r>
            <a:r>
              <a:rPr lang="en-US" sz="1600" b="1" i="1" dirty="0"/>
              <a:t> </a:t>
            </a:r>
            <a:r>
              <a:rPr lang="en-US" sz="1600" b="1" i="1" dirty="0" err="1"/>
              <a:t>không</a:t>
            </a:r>
            <a:r>
              <a:rPr lang="en-US" sz="1600" b="1" i="1" dirty="0"/>
              <a:t> </a:t>
            </a:r>
            <a:r>
              <a:rPr lang="en-US" sz="1600" b="1" i="1" dirty="0" err="1"/>
              <a:t>mặc</a:t>
            </a:r>
            <a:r>
              <a:rPr lang="en-US" sz="1600" b="1" i="1" dirty="0"/>
              <a:t> </a:t>
            </a:r>
            <a:r>
              <a:rPr lang="en-US" sz="1600" b="1" i="1" dirty="0" err="1"/>
              <a:t>kệ</a:t>
            </a:r>
            <a:r>
              <a:rPr lang="en-US" sz="1600" b="1" i="1" dirty="0"/>
              <a:t> </a:t>
            </a:r>
            <a:r>
              <a:rPr lang="en-US" sz="1600" b="1" i="1" dirty="0" err="1"/>
              <a:t>gió</a:t>
            </a:r>
            <a:r>
              <a:rPr lang="en-US" sz="1600" b="1" i="1" dirty="0"/>
              <a:t> lung lay</a:t>
            </a:r>
            <a:br>
              <a:rPr lang="en-US" sz="1600" b="1" i="1" dirty="0"/>
            </a:br>
            <a:r>
              <a:rPr lang="en-US" sz="1600" b="1" i="1" dirty="0" err="1" smtClean="0"/>
              <a:t>Giếng</a:t>
            </a:r>
            <a:r>
              <a:rPr lang="en-US" sz="1600" b="1" i="1" dirty="0" smtClean="0"/>
              <a:t> </a:t>
            </a:r>
            <a:r>
              <a:rPr lang="en-US" sz="1600" b="1" i="1" dirty="0" err="1"/>
              <a:t>nước</a:t>
            </a:r>
            <a:r>
              <a:rPr lang="en-US" sz="1600" b="1" i="1" dirty="0"/>
              <a:t> </a:t>
            </a:r>
            <a:r>
              <a:rPr lang="en-US" sz="1600" b="1" i="1" dirty="0" err="1"/>
              <a:t>gốc</a:t>
            </a:r>
            <a:r>
              <a:rPr lang="en-US" sz="1600" b="1" i="1" dirty="0"/>
              <a:t> </a:t>
            </a:r>
            <a:r>
              <a:rPr lang="en-US" sz="1600" b="1" i="1" dirty="0" err="1"/>
              <a:t>đa</a:t>
            </a:r>
            <a:r>
              <a:rPr lang="en-US" sz="1600" b="1" i="1" dirty="0"/>
              <a:t> </a:t>
            </a:r>
            <a:r>
              <a:rPr lang="en-US" sz="1600" b="1" i="1" dirty="0" err="1"/>
              <a:t>nhớ</a:t>
            </a:r>
            <a:r>
              <a:rPr lang="en-US" sz="1600" b="1" i="1" dirty="0"/>
              <a:t> </a:t>
            </a:r>
            <a:r>
              <a:rPr lang="en-US" sz="1600" b="1" i="1" dirty="0" err="1"/>
              <a:t>người</a:t>
            </a:r>
            <a:r>
              <a:rPr lang="en-US" sz="1600" b="1" i="1" dirty="0"/>
              <a:t> </a:t>
            </a:r>
            <a:r>
              <a:rPr lang="en-US" sz="1600" b="1" i="1" dirty="0" err="1"/>
              <a:t>ra</a:t>
            </a:r>
            <a:r>
              <a:rPr lang="en-US" sz="1600" b="1" i="1" dirty="0"/>
              <a:t> </a:t>
            </a:r>
            <a:r>
              <a:rPr lang="en-US" sz="1600" b="1" i="1" dirty="0" err="1" smtClean="0"/>
              <a:t>lính</a:t>
            </a:r>
            <a:endParaRPr lang="en-US" sz="1600" b="1" i="1" dirty="0" smtClean="0"/>
          </a:p>
          <a:p>
            <a:pPr lvl="0"/>
            <a:r>
              <a:rPr lang="en-US" sz="1600" b="1" dirty="0" err="1"/>
              <a:t>Anh</a:t>
            </a:r>
            <a:r>
              <a:rPr lang="en-US" sz="1600" b="1" dirty="0"/>
              <a:t> </a:t>
            </a:r>
            <a:r>
              <a:rPr lang="en-US" sz="1600" b="1" dirty="0" err="1"/>
              <a:t>với</a:t>
            </a:r>
            <a:r>
              <a:rPr lang="en-US" sz="1600" b="1" dirty="0"/>
              <a:t> </a:t>
            </a:r>
            <a:r>
              <a:rPr lang="en-US" sz="1600" b="1" dirty="0" err="1"/>
              <a:t>tôi</a:t>
            </a:r>
            <a:r>
              <a:rPr lang="en-US" sz="1600" b="1" dirty="0"/>
              <a:t> </a:t>
            </a:r>
            <a:r>
              <a:rPr lang="en-US" sz="1600" b="1" dirty="0" err="1"/>
              <a:t>biết</a:t>
            </a:r>
            <a:r>
              <a:rPr lang="en-US" sz="1600" b="1" dirty="0"/>
              <a:t> </a:t>
            </a:r>
            <a:r>
              <a:rPr lang="en-US" sz="1600" b="1" dirty="0" err="1"/>
              <a:t>từng</a:t>
            </a:r>
            <a:r>
              <a:rPr lang="en-US" sz="1600" b="1" dirty="0"/>
              <a:t> </a:t>
            </a:r>
            <a:r>
              <a:rPr lang="en-US" sz="1600" b="1" dirty="0" err="1"/>
              <a:t>cơn</a:t>
            </a:r>
            <a:r>
              <a:rPr lang="en-US" sz="1600" b="1" dirty="0"/>
              <a:t> </a:t>
            </a:r>
            <a:r>
              <a:rPr lang="en-US" sz="1600" b="1" dirty="0" err="1"/>
              <a:t>ớn</a:t>
            </a:r>
            <a:r>
              <a:rPr lang="en-US" sz="1600" b="1" dirty="0"/>
              <a:t> </a:t>
            </a:r>
            <a:r>
              <a:rPr lang="en-US" sz="1600" b="1" dirty="0" err="1" smtClean="0"/>
              <a:t>lạnh</a:t>
            </a:r>
            <a:endParaRPr lang="en-US" sz="1600" b="1" dirty="0"/>
          </a:p>
          <a:p>
            <a:pPr lvl="0"/>
            <a:r>
              <a:rPr lang="en-US" sz="1600" b="1" dirty="0" smtClean="0"/>
              <a:t> </a:t>
            </a:r>
            <a:r>
              <a:rPr lang="en-US" sz="1600" b="1" dirty="0" err="1"/>
              <a:t>Sốt</a:t>
            </a:r>
            <a:r>
              <a:rPr lang="en-US" sz="1600" b="1" dirty="0"/>
              <a:t> run </a:t>
            </a:r>
            <a:r>
              <a:rPr lang="en-US" sz="1600" b="1" dirty="0" err="1"/>
              <a:t>người</a:t>
            </a:r>
            <a:r>
              <a:rPr lang="en-US" sz="1600" b="1" dirty="0"/>
              <a:t> </a:t>
            </a:r>
            <a:r>
              <a:rPr lang="en-US" sz="1600" b="1" dirty="0" err="1"/>
              <a:t>vừng</a:t>
            </a:r>
            <a:r>
              <a:rPr lang="en-US" sz="1600" b="1" dirty="0"/>
              <a:t> </a:t>
            </a:r>
            <a:r>
              <a:rPr lang="en-US" sz="1600" b="1" dirty="0" err="1"/>
              <a:t>trán</a:t>
            </a:r>
            <a:r>
              <a:rPr lang="en-US" sz="1600" b="1" dirty="0"/>
              <a:t> </a:t>
            </a:r>
            <a:r>
              <a:rPr lang="en-US" sz="1600" b="1" dirty="0" err="1"/>
              <a:t>ướt</a:t>
            </a:r>
            <a:r>
              <a:rPr lang="en-US" sz="1600" b="1" dirty="0"/>
              <a:t> </a:t>
            </a:r>
            <a:r>
              <a:rPr lang="en-US" sz="1600" b="1" dirty="0" err="1"/>
              <a:t>mồ</a:t>
            </a:r>
            <a:r>
              <a:rPr lang="en-US" sz="1600" b="1" dirty="0"/>
              <a:t> </a:t>
            </a:r>
            <a:r>
              <a:rPr lang="en-US" sz="1600" b="1" dirty="0" err="1"/>
              <a:t>hôi</a:t>
            </a:r>
            <a:r>
              <a:rPr lang="en-US" sz="1600" b="1" dirty="0"/>
              <a:t/>
            </a:r>
            <a:br>
              <a:rPr lang="en-US" sz="1600" b="1" dirty="0"/>
            </a:br>
            <a:r>
              <a:rPr lang="en-US" sz="1600" b="1" dirty="0" err="1" smtClean="0"/>
              <a:t>Áo</a:t>
            </a:r>
            <a:r>
              <a:rPr lang="en-US" sz="1600" b="1" dirty="0" smtClean="0"/>
              <a:t> </a:t>
            </a:r>
            <a:r>
              <a:rPr lang="en-US" sz="1600" b="1" dirty="0" err="1"/>
              <a:t>anh</a:t>
            </a:r>
            <a:r>
              <a:rPr lang="en-US" sz="1600" b="1" dirty="0"/>
              <a:t> </a:t>
            </a:r>
            <a:r>
              <a:rPr lang="en-US" sz="1600" b="1" dirty="0" err="1"/>
              <a:t>rách</a:t>
            </a:r>
            <a:r>
              <a:rPr lang="en-US" sz="1600" b="1" dirty="0"/>
              <a:t> </a:t>
            </a:r>
            <a:r>
              <a:rPr lang="en-US" sz="1600" b="1" dirty="0" err="1"/>
              <a:t>vai</a:t>
            </a:r>
            <a:r>
              <a:rPr lang="en-US" sz="1600" b="1" dirty="0"/>
              <a:t/>
            </a:r>
            <a:br>
              <a:rPr lang="en-US" sz="1600" b="1" dirty="0"/>
            </a:br>
            <a:r>
              <a:rPr lang="en-US" sz="1600" b="1" dirty="0" smtClean="0"/>
              <a:t> </a:t>
            </a:r>
            <a:r>
              <a:rPr lang="en-US" sz="1600" b="1" dirty="0" err="1" smtClean="0"/>
              <a:t>Quần</a:t>
            </a:r>
            <a:r>
              <a:rPr lang="en-US" sz="1600" b="1" dirty="0" smtClean="0"/>
              <a:t> </a:t>
            </a:r>
            <a:r>
              <a:rPr lang="en-US" sz="1600" b="1" dirty="0" err="1"/>
              <a:t>tôi</a:t>
            </a:r>
            <a:r>
              <a:rPr lang="en-US" sz="1600" b="1" dirty="0"/>
              <a:t> </a:t>
            </a:r>
            <a:r>
              <a:rPr lang="en-US" sz="1600" b="1" dirty="0" err="1"/>
              <a:t>có</a:t>
            </a:r>
            <a:r>
              <a:rPr lang="en-US" sz="1600" b="1" dirty="0"/>
              <a:t> </a:t>
            </a:r>
            <a:r>
              <a:rPr lang="en-US" sz="1600" b="1" dirty="0" err="1"/>
              <a:t>vài</a:t>
            </a:r>
            <a:r>
              <a:rPr lang="en-US" sz="1600" b="1" dirty="0"/>
              <a:t> </a:t>
            </a:r>
            <a:r>
              <a:rPr lang="en-US" sz="1600" b="1" dirty="0" err="1"/>
              <a:t>mảnh</a:t>
            </a:r>
            <a:r>
              <a:rPr lang="en-US" sz="1600" b="1" dirty="0"/>
              <a:t> </a:t>
            </a:r>
            <a:r>
              <a:rPr lang="en-US" sz="1600" b="1" dirty="0" err="1"/>
              <a:t>vá</a:t>
            </a:r>
            <a:r>
              <a:rPr lang="en-US" sz="1600" b="1" dirty="0"/>
              <a:t/>
            </a:r>
            <a:br>
              <a:rPr lang="en-US" sz="1600" b="1" dirty="0"/>
            </a:br>
            <a:r>
              <a:rPr lang="en-US" sz="1600" b="1" dirty="0"/>
              <a:t> </a:t>
            </a:r>
            <a:r>
              <a:rPr lang="en-US" sz="1600" b="1" dirty="0" smtClean="0"/>
              <a:t> </a:t>
            </a:r>
            <a:r>
              <a:rPr lang="en-US" sz="1600" b="1" dirty="0" err="1"/>
              <a:t>Miệng</a:t>
            </a:r>
            <a:r>
              <a:rPr lang="en-US" sz="1600" b="1" dirty="0"/>
              <a:t> </a:t>
            </a:r>
            <a:r>
              <a:rPr lang="en-US" sz="1600" b="1" dirty="0" err="1"/>
              <a:t>cười</a:t>
            </a:r>
            <a:r>
              <a:rPr lang="en-US" sz="1600" b="1" dirty="0"/>
              <a:t> </a:t>
            </a:r>
            <a:r>
              <a:rPr lang="en-US" sz="1600" b="1" dirty="0" err="1"/>
              <a:t>buốt</a:t>
            </a:r>
            <a:r>
              <a:rPr lang="en-US" sz="1600" b="1" dirty="0"/>
              <a:t> </a:t>
            </a:r>
            <a:r>
              <a:rPr lang="en-US" sz="1600" b="1" dirty="0" err="1"/>
              <a:t>giá</a:t>
            </a:r>
            <a:r>
              <a:rPr lang="en-US" sz="1600" b="1" dirty="0"/>
              <a:t/>
            </a:r>
            <a:br>
              <a:rPr lang="en-US" sz="1600" b="1" dirty="0"/>
            </a:br>
            <a:r>
              <a:rPr lang="en-US" sz="1600" b="1" dirty="0"/>
              <a:t> </a:t>
            </a:r>
            <a:r>
              <a:rPr lang="en-US" sz="1600" b="1" dirty="0" smtClean="0"/>
              <a:t> </a:t>
            </a:r>
            <a:r>
              <a:rPr lang="en-US" sz="1600" b="1" dirty="0" err="1"/>
              <a:t>Chân</a:t>
            </a:r>
            <a:r>
              <a:rPr lang="en-US" sz="1600" b="1" dirty="0"/>
              <a:t> </a:t>
            </a:r>
            <a:r>
              <a:rPr lang="en-US" sz="1600" b="1" dirty="0" err="1"/>
              <a:t>không</a:t>
            </a:r>
            <a:r>
              <a:rPr lang="en-US" sz="1600" b="1" dirty="0"/>
              <a:t> </a:t>
            </a:r>
            <a:r>
              <a:rPr lang="en-US" sz="1600" b="1" dirty="0" err="1"/>
              <a:t>giày</a:t>
            </a:r>
            <a:r>
              <a:rPr lang="en-US" sz="1600" b="1" dirty="0"/>
              <a:t/>
            </a:r>
            <a:br>
              <a:rPr lang="en-US" sz="1600" b="1" dirty="0"/>
            </a:br>
            <a:r>
              <a:rPr lang="en-US" sz="1600" b="1" dirty="0"/>
              <a:t>  </a:t>
            </a:r>
            <a:r>
              <a:rPr lang="en-US" sz="1600" b="1" dirty="0" err="1" smtClean="0"/>
              <a:t>Thương</a:t>
            </a:r>
            <a:r>
              <a:rPr lang="en-US" sz="1600" b="1" dirty="0" smtClean="0"/>
              <a:t> </a:t>
            </a:r>
            <a:r>
              <a:rPr lang="en-US" sz="1600" b="1" dirty="0" err="1"/>
              <a:t>nhau</a:t>
            </a:r>
            <a:r>
              <a:rPr lang="en-US" sz="1600" b="1" dirty="0"/>
              <a:t> </a:t>
            </a:r>
            <a:r>
              <a:rPr lang="en-US" sz="1600" b="1" dirty="0" err="1"/>
              <a:t>tay</a:t>
            </a:r>
            <a:r>
              <a:rPr lang="en-US" sz="1600" b="1" dirty="0"/>
              <a:t> </a:t>
            </a:r>
            <a:r>
              <a:rPr lang="en-US" sz="1600" b="1" dirty="0" err="1"/>
              <a:t>nắm</a:t>
            </a:r>
            <a:r>
              <a:rPr lang="en-US" sz="1600" b="1" dirty="0"/>
              <a:t> </a:t>
            </a:r>
            <a:r>
              <a:rPr lang="en-US" sz="1600" b="1" dirty="0" err="1"/>
              <a:t>lấy</a:t>
            </a:r>
            <a:r>
              <a:rPr lang="en-US" sz="1600" b="1" dirty="0"/>
              <a:t> </a:t>
            </a:r>
            <a:r>
              <a:rPr lang="en-US" sz="1600" b="1" dirty="0" err="1"/>
              <a:t>bàn</a:t>
            </a:r>
            <a:r>
              <a:rPr lang="en-US" sz="1600" b="1" dirty="0"/>
              <a:t> </a:t>
            </a:r>
            <a:r>
              <a:rPr lang="en-US" sz="1600" b="1" dirty="0" err="1"/>
              <a:t>tay</a:t>
            </a:r>
            <a:r>
              <a:rPr lang="en-US" sz="1600" b="1" dirty="0"/>
              <a:t>”.</a:t>
            </a:r>
            <a:endParaRPr lang="en-US" sz="1600" b="1" i="1" dirty="0" smtClean="0"/>
          </a:p>
          <a:p>
            <a:pPr lvl="0"/>
            <a:endParaRPr lang="en-US" b="1" i="1" dirty="0" smtClean="0"/>
          </a:p>
          <a:p>
            <a:pPr lvl="0"/>
            <a:endParaRPr lang="en-US" sz="2250" b="1" dirty="0">
              <a:latin typeface="Arial" pitchFamily="34" charset="0"/>
              <a:cs typeface="Arial" pitchFamily="34" charset="0"/>
            </a:endParaRPr>
          </a:p>
        </p:txBody>
      </p:sp>
      <p:sp>
        <p:nvSpPr>
          <p:cNvPr id="9" name="TextBox 8"/>
          <p:cNvSpPr txBox="1"/>
          <p:nvPr/>
        </p:nvSpPr>
        <p:spPr>
          <a:xfrm>
            <a:off x="2465766" y="1131082"/>
            <a:ext cx="4428492" cy="369332"/>
          </a:xfrm>
          <a:prstGeom prst="rect">
            <a:avLst/>
          </a:prstGeom>
          <a:noFill/>
        </p:spPr>
        <p:txBody>
          <a:bodyPr wrap="square" rtlCol="0">
            <a:spAutoFit/>
          </a:bodyPr>
          <a:lstStyle/>
          <a:p>
            <a:pPr algn="ctr"/>
            <a:r>
              <a:rPr lang="en-US" b="1" dirty="0">
                <a:solidFill>
                  <a:srgbClr val="FF0000"/>
                </a:solidFill>
              </a:rPr>
              <a:t>A. </a:t>
            </a:r>
            <a:r>
              <a:rPr lang="en-US" b="1" i="1" dirty="0" err="1">
                <a:solidFill>
                  <a:srgbClr val="FF0000"/>
                </a:solidFill>
              </a:rPr>
              <a:t>Đồng</a:t>
            </a:r>
            <a:r>
              <a:rPr lang="en-US" b="1" i="1" dirty="0">
                <a:solidFill>
                  <a:srgbClr val="FF0000"/>
                </a:solidFill>
              </a:rPr>
              <a:t> </a:t>
            </a:r>
            <a:r>
              <a:rPr lang="en-US" b="1" i="1" dirty="0" err="1">
                <a:solidFill>
                  <a:srgbClr val="FF0000"/>
                </a:solidFill>
              </a:rPr>
              <a:t>chí</a:t>
            </a:r>
            <a:r>
              <a:rPr lang="en-US" b="1" i="1" dirty="0">
                <a:solidFill>
                  <a:srgbClr val="FF0000"/>
                </a:solidFill>
              </a:rPr>
              <a:t> </a:t>
            </a:r>
            <a:r>
              <a:rPr lang="en-US" b="1" dirty="0">
                <a:solidFill>
                  <a:srgbClr val="FF0000"/>
                </a:solidFill>
              </a:rPr>
              <a:t>(</a:t>
            </a:r>
            <a:r>
              <a:rPr lang="en-US" b="1" dirty="0" err="1">
                <a:solidFill>
                  <a:srgbClr val="FF0000"/>
                </a:solidFill>
              </a:rPr>
              <a:t>Chính</a:t>
            </a:r>
            <a:r>
              <a:rPr lang="en-US" b="1" dirty="0">
                <a:solidFill>
                  <a:srgbClr val="FF0000"/>
                </a:solidFill>
              </a:rPr>
              <a:t> </a:t>
            </a:r>
            <a:r>
              <a:rPr lang="en-US" b="1" dirty="0" err="1">
                <a:solidFill>
                  <a:srgbClr val="FF0000"/>
                </a:solidFill>
              </a:rPr>
              <a:t>Hữu</a:t>
            </a:r>
            <a:r>
              <a:rPr lang="en-US" b="1" dirty="0">
                <a:solidFill>
                  <a:srgbClr val="FF0000"/>
                </a:solidFill>
              </a:rPr>
              <a:t>)</a:t>
            </a:r>
          </a:p>
        </p:txBody>
      </p:sp>
      <p:sp>
        <p:nvSpPr>
          <p:cNvPr id="10" name="Rectangle 9"/>
          <p:cNvSpPr/>
          <p:nvPr/>
        </p:nvSpPr>
        <p:spPr>
          <a:xfrm>
            <a:off x="0" y="2287563"/>
            <a:ext cx="5400600" cy="28623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just"/>
            <a:r>
              <a:rPr lang="en-US" sz="2250" b="1" dirty="0" smtClean="0">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Cảm</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thông</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thấu</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hiểu</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nỗi</a:t>
            </a:r>
            <a:r>
              <a:rPr lang="en-US" sz="2250" b="1" dirty="0" smtClean="0">
                <a:solidFill>
                  <a:schemeClr val="bg1"/>
                </a:solidFill>
                <a:latin typeface="Arial" pitchFamily="34" charset="0"/>
                <a:cs typeface="Arial" pitchFamily="34" charset="0"/>
              </a:rPr>
              <a:t> lo, </a:t>
            </a:r>
            <a:r>
              <a:rPr lang="en-US" sz="2250" b="1" dirty="0" err="1" smtClean="0">
                <a:solidFill>
                  <a:schemeClr val="bg1"/>
                </a:solidFill>
                <a:latin typeface="Arial" pitchFamily="34" charset="0"/>
                <a:cs typeface="Arial" pitchFamily="34" charset="0"/>
              </a:rPr>
              <a:t>nỗi</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nhớ</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về</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gia</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đình</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quê</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hương</a:t>
            </a:r>
            <a:endParaRPr lang="en-US" sz="2250" b="1" dirty="0" smtClean="0">
              <a:solidFill>
                <a:schemeClr val="bg1"/>
              </a:solidFill>
              <a:latin typeface="Arial" pitchFamily="34" charset="0"/>
              <a:cs typeface="Arial" pitchFamily="34" charset="0"/>
            </a:endParaRPr>
          </a:p>
          <a:p>
            <a:pPr lvl="0" algn="just"/>
            <a:endParaRPr lang="en-US" sz="2250" b="1" dirty="0" smtClean="0">
              <a:solidFill>
                <a:schemeClr val="bg1"/>
              </a:solidFill>
              <a:latin typeface="Arial" pitchFamily="34" charset="0"/>
              <a:cs typeface="Arial" pitchFamily="34" charset="0"/>
            </a:endParaRPr>
          </a:p>
          <a:p>
            <a:pPr algn="just"/>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Sát</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cánh</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bên</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nhau</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bất</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chấp</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những</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gian</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khổ</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thiếu</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thốn</a:t>
            </a:r>
            <a:endParaRPr lang="en-US" sz="2250" b="1" dirty="0" smtClean="0">
              <a:solidFill>
                <a:schemeClr val="bg1"/>
              </a:solidFill>
              <a:latin typeface="Arial" pitchFamily="34" charset="0"/>
              <a:cs typeface="Arial" pitchFamily="34" charset="0"/>
            </a:endParaRPr>
          </a:p>
          <a:p>
            <a:pPr algn="just"/>
            <a:endParaRPr lang="en-US" sz="2250" b="1" dirty="0" smtClean="0">
              <a:solidFill>
                <a:schemeClr val="bg1"/>
              </a:solidFill>
              <a:latin typeface="Arial" pitchFamily="34" charset="0"/>
              <a:cs typeface="Arial" pitchFamily="34" charset="0"/>
            </a:endParaRPr>
          </a:p>
          <a:p>
            <a:pPr lvl="0" algn="just"/>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Nghệ</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thuật</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hoán</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dụ</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liệt</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kê</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cấu</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trúc</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sóng</a:t>
            </a:r>
            <a:r>
              <a:rPr lang="en-US" sz="2250" b="1" dirty="0" smtClean="0">
                <a:solidFill>
                  <a:schemeClr val="bg1"/>
                </a:solidFill>
                <a:latin typeface="Arial" pitchFamily="34" charset="0"/>
                <a:cs typeface="Arial" pitchFamily="34" charset="0"/>
              </a:rPr>
              <a:t> </a:t>
            </a:r>
            <a:r>
              <a:rPr lang="en-US" sz="2250" b="1" dirty="0" err="1" smtClean="0">
                <a:solidFill>
                  <a:schemeClr val="bg1"/>
                </a:solidFill>
                <a:latin typeface="Arial" pitchFamily="34" charset="0"/>
                <a:cs typeface="Arial" pitchFamily="34" charset="0"/>
              </a:rPr>
              <a:t>đôi</a:t>
            </a:r>
            <a:r>
              <a:rPr lang="en-US" sz="2250" b="1" dirty="0" smtClean="0">
                <a:solidFill>
                  <a:schemeClr val="bg1"/>
                </a:solidFill>
                <a:latin typeface="Arial" pitchFamily="34" charset="0"/>
                <a:cs typeface="Arial" pitchFamily="34" charset="0"/>
              </a:rPr>
              <a:t>…</a:t>
            </a:r>
            <a:endParaRPr lang="en-US" sz="225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0363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1000"/>
                                        <p:tgtEl>
                                          <p:spTgt spid="8">
                                            <p:txEl>
                                              <p:pRg st="1" end="1"/>
                                            </p:txEl>
                                          </p:spTgt>
                                        </p:tgtEl>
                                      </p:cBhvr>
                                    </p:animEffect>
                                    <p:anim calcmode="lin" valueType="num">
                                      <p:cBhvr>
                                        <p:cTn id="2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1000"/>
                                        <p:tgtEl>
                                          <p:spTgt spid="8">
                                            <p:txEl>
                                              <p:pRg st="2" end="2"/>
                                            </p:txEl>
                                          </p:spTgt>
                                        </p:tgtEl>
                                      </p:cBhvr>
                                    </p:animEffect>
                                    <p:anim calcmode="lin" valueType="num">
                                      <p:cBhvr>
                                        <p:cTn id="3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1000"/>
                                        <p:tgtEl>
                                          <p:spTgt spid="10">
                                            <p:txEl>
                                              <p:pRg st="0" end="0"/>
                                            </p:txEl>
                                          </p:spTgt>
                                        </p:tgtEl>
                                      </p:cBhvr>
                                    </p:animEffect>
                                    <p:anim calcmode="lin" valueType="num">
                                      <p:cBhvr>
                                        <p:cTn id="4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Effect transition="in" filter="fade">
                                      <p:cBhvr>
                                        <p:cTn id="47" dur="1000"/>
                                        <p:tgtEl>
                                          <p:spTgt spid="10">
                                            <p:txEl>
                                              <p:pRg st="2" end="2"/>
                                            </p:txEl>
                                          </p:spTgt>
                                        </p:tgtEl>
                                      </p:cBhvr>
                                    </p:animEffect>
                                    <p:anim calcmode="lin" valueType="num">
                                      <p:cBhvr>
                                        <p:cTn id="4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0">
                                            <p:txEl>
                                              <p:pRg st="4" end="4"/>
                                            </p:txEl>
                                          </p:spTgt>
                                        </p:tgtEl>
                                        <p:attrNameLst>
                                          <p:attrName>style.visibility</p:attrName>
                                        </p:attrNameLst>
                                      </p:cBhvr>
                                      <p:to>
                                        <p:strVal val="visible"/>
                                      </p:to>
                                    </p:set>
                                    <p:animEffect transition="in" filter="fade">
                                      <p:cBhvr>
                                        <p:cTn id="54" dur="1000"/>
                                        <p:tgtEl>
                                          <p:spTgt spid="10">
                                            <p:txEl>
                                              <p:pRg st="4" end="4"/>
                                            </p:txEl>
                                          </p:spTgt>
                                        </p:tgtEl>
                                      </p:cBhvr>
                                    </p:animEffect>
                                    <p:anim calcmode="lin" valueType="num">
                                      <p:cBhvr>
                                        <p:cTn id="55"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68" y="1617690"/>
            <a:ext cx="2300329" cy="3971550"/>
          </a:xfrm>
          <a:prstGeom prst="rect">
            <a:avLst/>
          </a:prstGeom>
        </p:spPr>
      </p:pic>
      <p:sp>
        <p:nvSpPr>
          <p:cNvPr id="5" name="Rectangle 4"/>
          <p:cNvSpPr/>
          <p:nvPr/>
        </p:nvSpPr>
        <p:spPr>
          <a:xfrm>
            <a:off x="489474" y="1623982"/>
            <a:ext cx="2173463" cy="3139321"/>
          </a:xfrm>
          <a:prstGeom prst="rect">
            <a:avLst/>
          </a:prstGeom>
        </p:spPr>
        <p:txBody>
          <a:bodyPr wrap="square">
            <a:spAutoFit/>
          </a:bodyPr>
          <a:lstStyle/>
          <a:p>
            <a:pPr algn="just"/>
            <a:r>
              <a:rPr lang="en-US" sz="1650" b="1" dirty="0">
                <a:solidFill>
                  <a:srgbClr val="FF0000"/>
                </a:solidFill>
                <a:latin typeface="Arial" panose="020B0604020202020204" pitchFamily="34" charset="0"/>
                <a:cs typeface="Arial" panose="020B0604020202020204" pitchFamily="34" charset="0"/>
              </a:rPr>
              <a:t>I</a:t>
            </a:r>
            <a:r>
              <a:rPr lang="en-US" sz="1650" b="1" dirty="0">
                <a:solidFill>
                  <a:schemeClr val="bg1"/>
                </a:solidFill>
                <a:latin typeface="Arial" panose="020B0604020202020204" pitchFamily="34" charset="0"/>
                <a:cs typeface="Arial" panose="020B0604020202020204" pitchFamily="34" charset="0"/>
              </a:rPr>
              <a:t>I</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Đọc</a:t>
            </a:r>
            <a:r>
              <a:rPr lang="en-US" sz="1650" b="1" dirty="0">
                <a:solidFill>
                  <a:srgbClr val="FF0000"/>
                </a:solidFill>
                <a:latin typeface="Arial" panose="020B0604020202020204" pitchFamily="34" charset="0"/>
                <a:cs typeface="Arial" panose="020B0604020202020204" pitchFamily="34" charset="0"/>
              </a:rPr>
              <a:t> – </a:t>
            </a:r>
            <a:r>
              <a:rPr lang="en-US" sz="1650" b="1" dirty="0" err="1">
                <a:solidFill>
                  <a:srgbClr val="FF0000"/>
                </a:solidFill>
                <a:latin typeface="Arial" panose="020B0604020202020204" pitchFamily="34" charset="0"/>
                <a:cs typeface="Arial" panose="020B0604020202020204" pitchFamily="34" charset="0"/>
              </a:rPr>
              <a:t>hiểu</a:t>
            </a:r>
            <a:endParaRPr lang="en-US" sz="1650" b="1" dirty="0">
              <a:solidFill>
                <a:srgbClr val="FF0000"/>
              </a:solidFill>
              <a:latin typeface="Arial" panose="020B0604020202020204" pitchFamily="34" charset="0"/>
              <a:cs typeface="Arial" panose="020B0604020202020204" pitchFamily="34" charset="0"/>
            </a:endParaRPr>
          </a:p>
          <a:p>
            <a:pPr algn="just"/>
            <a:r>
              <a:rPr lang="en-US" sz="1650" b="1" dirty="0">
                <a:solidFill>
                  <a:srgbClr val="FF0000"/>
                </a:solidFill>
                <a:latin typeface="Arial" panose="020B0604020202020204" pitchFamily="34" charset="0"/>
                <a:cs typeface="Arial" panose="020B0604020202020204" pitchFamily="34" charset="0"/>
              </a:rPr>
              <a:t>1. </a:t>
            </a:r>
            <a:r>
              <a:rPr lang="en-US" sz="1650" b="1" dirty="0" err="1">
                <a:solidFill>
                  <a:srgbClr val="FF0000"/>
                </a:solidFill>
              </a:rPr>
              <a:t>Cơ</a:t>
            </a:r>
            <a:r>
              <a:rPr lang="en-US" sz="1650" b="1" dirty="0">
                <a:solidFill>
                  <a:srgbClr val="FF0000"/>
                </a:solidFill>
              </a:rPr>
              <a:t> </a:t>
            </a:r>
            <a:r>
              <a:rPr lang="en-US" sz="1650" b="1" dirty="0" err="1">
                <a:solidFill>
                  <a:srgbClr val="FF0000"/>
                </a:solidFill>
              </a:rPr>
              <a:t>sở</a:t>
            </a:r>
            <a:r>
              <a:rPr lang="en-US" sz="1650" b="1" dirty="0">
                <a:solidFill>
                  <a:srgbClr val="FF0000"/>
                </a:solidFill>
              </a:rPr>
              <a:t> </a:t>
            </a:r>
            <a:r>
              <a:rPr lang="en-US" sz="1650" b="1" dirty="0" err="1">
                <a:solidFill>
                  <a:srgbClr val="FF0000"/>
                </a:solidFill>
              </a:rPr>
              <a:t>hình</a:t>
            </a:r>
            <a:r>
              <a:rPr lang="en-US" sz="1650" b="1" dirty="0">
                <a:solidFill>
                  <a:srgbClr val="FF0000"/>
                </a:solidFill>
              </a:rPr>
              <a:t> </a:t>
            </a:r>
            <a:r>
              <a:rPr lang="en-US" sz="1650" b="1" dirty="0" err="1">
                <a:solidFill>
                  <a:srgbClr val="FF0000"/>
                </a:solidFill>
              </a:rPr>
              <a:t>thành</a:t>
            </a:r>
            <a:r>
              <a:rPr lang="en-US" sz="1650" b="1" dirty="0">
                <a:solidFill>
                  <a:srgbClr val="FF0000"/>
                </a:solidFill>
              </a:rPr>
              <a:t> </a:t>
            </a:r>
            <a:r>
              <a:rPr lang="en-US" sz="1650" b="1" dirty="0" err="1">
                <a:solidFill>
                  <a:srgbClr val="FF0000"/>
                </a:solidFill>
              </a:rPr>
              <a:t>tình</a:t>
            </a:r>
            <a:r>
              <a:rPr lang="en-US" sz="1650" b="1" dirty="0">
                <a:solidFill>
                  <a:srgbClr val="FF0000"/>
                </a:solidFill>
              </a:rPr>
              <a:t> </a:t>
            </a:r>
            <a:r>
              <a:rPr lang="en-US" sz="1650" b="1" dirty="0" err="1">
                <a:solidFill>
                  <a:srgbClr val="FF0000"/>
                </a:solidFill>
              </a:rPr>
              <a:t>đồng</a:t>
            </a:r>
            <a:r>
              <a:rPr lang="en-US" sz="1650" b="1" dirty="0">
                <a:solidFill>
                  <a:srgbClr val="FF0000"/>
                </a:solidFill>
              </a:rPr>
              <a:t> </a:t>
            </a:r>
            <a:r>
              <a:rPr lang="en-US" sz="1650" b="1" dirty="0" err="1">
                <a:solidFill>
                  <a:srgbClr val="FF0000"/>
                </a:solidFill>
              </a:rPr>
              <a:t>chí</a:t>
            </a:r>
            <a:r>
              <a:rPr lang="en-US" sz="1650" b="1" dirty="0">
                <a:solidFill>
                  <a:srgbClr val="FF0000"/>
                </a:solidFill>
              </a:rPr>
              <a:t> </a:t>
            </a:r>
            <a:r>
              <a:rPr lang="en-US" sz="1650" b="1" dirty="0" err="1">
                <a:solidFill>
                  <a:srgbClr val="FF0000"/>
                </a:solidFill>
              </a:rPr>
              <a:t>của</a:t>
            </a:r>
            <a:r>
              <a:rPr lang="en-US" sz="1650" b="1" dirty="0">
                <a:solidFill>
                  <a:srgbClr val="FF0000"/>
                </a:solidFill>
              </a:rPr>
              <a:t> </a:t>
            </a:r>
            <a:r>
              <a:rPr lang="en-US" sz="1650" b="1" dirty="0" err="1">
                <a:solidFill>
                  <a:srgbClr val="FF0000"/>
                </a:solidFill>
              </a:rPr>
              <a:t>người</a:t>
            </a:r>
            <a:r>
              <a:rPr lang="en-US" sz="1650" b="1" dirty="0">
                <a:solidFill>
                  <a:srgbClr val="FF0000"/>
                </a:solidFill>
              </a:rPr>
              <a:t> </a:t>
            </a:r>
            <a:r>
              <a:rPr lang="en-US" sz="1650" b="1" dirty="0" err="1">
                <a:solidFill>
                  <a:srgbClr val="FF0000"/>
                </a:solidFill>
              </a:rPr>
              <a:t>lính</a:t>
            </a:r>
            <a:r>
              <a:rPr lang="en-US" sz="1650" b="1" dirty="0">
                <a:solidFill>
                  <a:srgbClr val="FF0000"/>
                </a:solidFill>
              </a:rPr>
              <a:t> (7 </a:t>
            </a:r>
            <a:r>
              <a:rPr lang="en-US" sz="1650" b="1" dirty="0" err="1">
                <a:solidFill>
                  <a:srgbClr val="FF0000"/>
                </a:solidFill>
              </a:rPr>
              <a:t>câu</a:t>
            </a:r>
            <a:r>
              <a:rPr lang="en-US" sz="1650" b="1" dirty="0">
                <a:solidFill>
                  <a:srgbClr val="FF0000"/>
                </a:solidFill>
              </a:rPr>
              <a:t> </a:t>
            </a:r>
            <a:r>
              <a:rPr lang="en-US" sz="1650" b="1" dirty="0" err="1">
                <a:solidFill>
                  <a:srgbClr val="FF0000"/>
                </a:solidFill>
              </a:rPr>
              <a:t>thơ</a:t>
            </a:r>
            <a:r>
              <a:rPr lang="en-US" sz="1650" b="1" dirty="0">
                <a:solidFill>
                  <a:srgbClr val="FF0000"/>
                </a:solidFill>
              </a:rPr>
              <a:t> </a:t>
            </a:r>
            <a:r>
              <a:rPr lang="en-US" sz="1650" b="1" dirty="0" err="1">
                <a:solidFill>
                  <a:srgbClr val="FF0000"/>
                </a:solidFill>
              </a:rPr>
              <a:t>đầu</a:t>
            </a:r>
            <a:r>
              <a:rPr lang="en-US" sz="1650" b="1" dirty="0">
                <a:solidFill>
                  <a:srgbClr val="FF0000"/>
                </a:solidFill>
              </a:rPr>
              <a:t>)</a:t>
            </a:r>
            <a:endParaRPr lang="en-US" sz="1650" b="1" dirty="0">
              <a:solidFill>
                <a:srgbClr val="FF0000"/>
              </a:solidFill>
              <a:latin typeface="Arial" panose="020B0604020202020204" pitchFamily="34" charset="0"/>
              <a:ea typeface="Arial Hebrew Scholar" charset="-79"/>
              <a:cs typeface="Arial" panose="020B0604020202020204" pitchFamily="34" charset="0"/>
            </a:endParaRPr>
          </a:p>
          <a:p>
            <a:pPr algn="just"/>
            <a:r>
              <a:rPr lang="en-US" sz="1650" b="1" dirty="0">
                <a:solidFill>
                  <a:srgbClr val="FF0000"/>
                </a:solidFill>
                <a:latin typeface="Arial" panose="020B0604020202020204" pitchFamily="34" charset="0"/>
                <a:cs typeface="Arial" panose="020B0604020202020204" pitchFamily="34" charset="0"/>
              </a:rPr>
              <a:t>2. </a:t>
            </a:r>
            <a:r>
              <a:rPr lang="en-US" sz="1650" b="1" dirty="0" err="1">
                <a:solidFill>
                  <a:srgbClr val="FF0000"/>
                </a:solidFill>
                <a:latin typeface="Arial" panose="020B0604020202020204" pitchFamily="34" charset="0"/>
                <a:ea typeface="Arial Hebrew Scholar" charset="-79"/>
                <a:cs typeface="Arial" panose="020B0604020202020204" pitchFamily="34" charset="0"/>
              </a:rPr>
              <a:t>Những</a:t>
            </a:r>
            <a:r>
              <a:rPr lang="en-US" sz="1650" b="1" dirty="0">
                <a:solidFill>
                  <a:srgbClr val="FF0000"/>
                </a:solidFill>
                <a:latin typeface="Arial" panose="020B0604020202020204" pitchFamily="34" charset="0"/>
                <a:ea typeface="Arial Hebrew Scholar" charset="-79"/>
                <a:cs typeface="Arial" panose="020B0604020202020204" pitchFamily="34" charset="0"/>
              </a:rPr>
              <a:t> </a:t>
            </a:r>
            <a:r>
              <a:rPr lang="en-US" sz="1650" b="1" dirty="0" err="1">
                <a:solidFill>
                  <a:srgbClr val="FF0000"/>
                </a:solidFill>
                <a:latin typeface="Arial" panose="020B0604020202020204" pitchFamily="34" charset="0"/>
                <a:ea typeface="Arial Hebrew Scholar" charset="-79"/>
                <a:cs typeface="Arial" panose="020B0604020202020204" pitchFamily="34" charset="0"/>
              </a:rPr>
              <a:t>biểu</a:t>
            </a:r>
            <a:r>
              <a:rPr lang="en-US" sz="1650" b="1" dirty="0">
                <a:solidFill>
                  <a:srgbClr val="FF0000"/>
                </a:solidFill>
                <a:latin typeface="Arial" panose="020B0604020202020204" pitchFamily="34" charset="0"/>
                <a:ea typeface="Arial Hebrew Scholar" charset="-79"/>
                <a:cs typeface="Arial" panose="020B0604020202020204" pitchFamily="34" charset="0"/>
              </a:rPr>
              <a:t> </a:t>
            </a:r>
            <a:r>
              <a:rPr lang="en-US" sz="1650" b="1" dirty="0" err="1">
                <a:solidFill>
                  <a:srgbClr val="FF0000"/>
                </a:solidFill>
                <a:latin typeface="Arial" panose="020B0604020202020204" pitchFamily="34" charset="0"/>
                <a:ea typeface="Arial Hebrew Scholar" charset="-79"/>
                <a:cs typeface="Arial" panose="020B0604020202020204" pitchFamily="34" charset="0"/>
              </a:rPr>
              <a:t>hiện</a:t>
            </a:r>
            <a:r>
              <a:rPr lang="en-US" sz="1650" b="1" dirty="0">
                <a:solidFill>
                  <a:srgbClr val="FF0000"/>
                </a:solidFill>
                <a:latin typeface="Arial" panose="020B0604020202020204" pitchFamily="34" charset="0"/>
                <a:ea typeface="Arial Hebrew Scholar" charset="-79"/>
                <a:cs typeface="Arial" panose="020B0604020202020204" pitchFamily="34" charset="0"/>
              </a:rPr>
              <a:t> </a:t>
            </a:r>
            <a:r>
              <a:rPr lang="en-US" sz="1650" b="1" dirty="0" err="1">
                <a:solidFill>
                  <a:srgbClr val="FF0000"/>
                </a:solidFill>
                <a:latin typeface="Arial" panose="020B0604020202020204" pitchFamily="34" charset="0"/>
                <a:ea typeface="Arial Hebrew Scholar" charset="-79"/>
                <a:cs typeface="Arial" panose="020B0604020202020204" pitchFamily="34" charset="0"/>
              </a:rPr>
              <a:t>của</a:t>
            </a:r>
            <a:r>
              <a:rPr lang="en-US" sz="1650" b="1" dirty="0">
                <a:solidFill>
                  <a:srgbClr val="FF0000"/>
                </a:solidFill>
                <a:latin typeface="Arial" panose="020B0604020202020204" pitchFamily="34" charset="0"/>
                <a:ea typeface="Arial Hebrew Scholar" charset="-79"/>
                <a:cs typeface="Arial" panose="020B0604020202020204" pitchFamily="34" charset="0"/>
              </a:rPr>
              <a:t> </a:t>
            </a:r>
            <a:r>
              <a:rPr lang="en-US" sz="1650" b="1" dirty="0" err="1">
                <a:solidFill>
                  <a:srgbClr val="FF0000"/>
                </a:solidFill>
                <a:latin typeface="Arial" panose="020B0604020202020204" pitchFamily="34" charset="0"/>
                <a:ea typeface="Arial Hebrew Scholar" charset="-79"/>
                <a:cs typeface="Arial" panose="020B0604020202020204" pitchFamily="34" charset="0"/>
              </a:rPr>
              <a:t>tình</a:t>
            </a:r>
            <a:r>
              <a:rPr lang="en-US" sz="1650" b="1" dirty="0">
                <a:solidFill>
                  <a:srgbClr val="FF0000"/>
                </a:solidFill>
                <a:latin typeface="Arial" panose="020B0604020202020204" pitchFamily="34" charset="0"/>
                <a:ea typeface="Arial Hebrew Scholar" charset="-79"/>
                <a:cs typeface="Arial" panose="020B0604020202020204" pitchFamily="34" charset="0"/>
              </a:rPr>
              <a:t> </a:t>
            </a:r>
            <a:r>
              <a:rPr lang="en-US" sz="1650" b="1" dirty="0" err="1">
                <a:solidFill>
                  <a:srgbClr val="FF0000"/>
                </a:solidFill>
                <a:latin typeface="Arial" panose="020B0604020202020204" pitchFamily="34" charset="0"/>
                <a:ea typeface="Arial Hebrew Scholar" charset="-79"/>
                <a:cs typeface="Arial" panose="020B0604020202020204" pitchFamily="34" charset="0"/>
              </a:rPr>
              <a:t>đồng</a:t>
            </a:r>
            <a:r>
              <a:rPr lang="en-US" sz="1650" b="1" dirty="0">
                <a:solidFill>
                  <a:srgbClr val="FF0000"/>
                </a:solidFill>
                <a:latin typeface="Arial" panose="020B0604020202020204" pitchFamily="34" charset="0"/>
                <a:ea typeface="Arial Hebrew Scholar" charset="-79"/>
                <a:cs typeface="Arial" panose="020B0604020202020204" pitchFamily="34" charset="0"/>
              </a:rPr>
              <a:t> </a:t>
            </a:r>
            <a:r>
              <a:rPr lang="en-US" sz="1650" b="1" dirty="0" err="1">
                <a:solidFill>
                  <a:srgbClr val="FF0000"/>
                </a:solidFill>
                <a:latin typeface="Arial" panose="020B0604020202020204" pitchFamily="34" charset="0"/>
                <a:ea typeface="Arial Hebrew Scholar" charset="-79"/>
                <a:cs typeface="Arial" panose="020B0604020202020204" pitchFamily="34" charset="0"/>
              </a:rPr>
              <a:t>chí</a:t>
            </a:r>
            <a:r>
              <a:rPr lang="en-US" sz="1650" b="1" dirty="0">
                <a:solidFill>
                  <a:srgbClr val="FF0000"/>
                </a:solidFill>
                <a:latin typeface="Arial" panose="020B0604020202020204" pitchFamily="34" charset="0"/>
                <a:ea typeface="Arial Hebrew Scholar" charset="-79"/>
                <a:cs typeface="Arial" panose="020B0604020202020204" pitchFamily="34" charset="0"/>
              </a:rPr>
              <a:t> </a:t>
            </a:r>
            <a:r>
              <a:rPr lang="vi-VN" sz="1650" b="1" dirty="0">
                <a:solidFill>
                  <a:srgbClr val="FF0000"/>
                </a:solidFill>
                <a:latin typeface="Arial" panose="020B0604020202020204" pitchFamily="34" charset="0"/>
                <a:ea typeface="Arial Hebrew Scholar" charset="-79"/>
                <a:cs typeface="Arial" panose="020B0604020202020204" pitchFamily="34" charset="0"/>
              </a:rPr>
              <a:t>(10 câu thơ tiếp </a:t>
            </a:r>
            <a:r>
              <a:rPr lang="vi-VN" sz="1650" b="1" dirty="0">
                <a:solidFill>
                  <a:schemeClr val="bg1"/>
                </a:solidFill>
                <a:latin typeface="Arial" panose="020B0604020202020204" pitchFamily="34" charset="0"/>
                <a:ea typeface="Arial Hebrew Scholar" charset="-79"/>
                <a:cs typeface="Arial" panose="020B0604020202020204" pitchFamily="34" charset="0"/>
              </a:rPr>
              <a:t>theo)</a:t>
            </a:r>
            <a:endParaRPr lang="en-US" sz="1650" dirty="0">
              <a:solidFill>
                <a:schemeClr val="bg1"/>
              </a:solidFill>
            </a:endParaRPr>
          </a:p>
          <a:p>
            <a:pPr algn="just"/>
            <a:r>
              <a:rPr lang="vi-VN" sz="1650" b="1" dirty="0">
                <a:solidFill>
                  <a:srgbClr val="C00000"/>
                </a:solidFill>
                <a:latin typeface="Arial" panose="020B0604020202020204" pitchFamily="34" charset="0"/>
                <a:cs typeface="Arial" panose="020B0604020202020204" pitchFamily="34" charset="0"/>
              </a:rPr>
              <a:t>3. </a:t>
            </a:r>
            <a:r>
              <a:rPr lang="en-US" sz="1650" b="1" dirty="0">
                <a:solidFill>
                  <a:srgbClr val="C00000"/>
                </a:solidFill>
                <a:latin typeface="Arial" panose="020B0604020202020204" pitchFamily="34" charset="0"/>
                <a:cs typeface="Arial" panose="020B0604020202020204" pitchFamily="34" charset="0"/>
              </a:rPr>
              <a:t>V</a:t>
            </a:r>
            <a:r>
              <a:rPr lang="vi-VN" sz="1650" b="1" dirty="0">
                <a:solidFill>
                  <a:srgbClr val="C00000"/>
                </a:solidFill>
                <a:latin typeface="Arial" panose="020B0604020202020204" pitchFamily="34" charset="0"/>
                <a:cs typeface="Arial" panose="020B0604020202020204" pitchFamily="34" charset="0"/>
              </a:rPr>
              <a:t>ẻ đẹp của tình đồng chí (3 câu thơ cuối)</a:t>
            </a:r>
            <a:endParaRPr lang="en-US" sz="1650" b="1" dirty="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3886200" y="413266"/>
            <a:ext cx="5616625" cy="1546577"/>
          </a:xfrm>
          <a:prstGeom prst="rect">
            <a:avLst/>
          </a:prstGeom>
          <a:noFill/>
        </p:spPr>
        <p:txBody>
          <a:bodyPr wrap="square" rtlCol="0">
            <a:spAutoFit/>
          </a:bodyPr>
          <a:lstStyle/>
          <a:p>
            <a:pPr eaLnBrk="0" fontAlgn="base" hangingPunct="0">
              <a:spcBef>
                <a:spcPct val="0"/>
              </a:spcBef>
              <a:spcAft>
                <a:spcPct val="0"/>
              </a:spcAft>
              <a:buFontTx/>
              <a:buNone/>
            </a:pPr>
            <a:r>
              <a:rPr lang="en-US" altLang="en-US" sz="2400" b="1" i="1" dirty="0" err="1" smtClean="0">
                <a:solidFill>
                  <a:srgbClr val="000000"/>
                </a:solidFill>
                <a:latin typeface="Times New Roman" panose="02020603050405020304" pitchFamily="18" charset="0"/>
                <a:cs typeface="Times New Roman" panose="02020603050405020304" pitchFamily="18" charset="0"/>
              </a:rPr>
              <a:t>Đêm</a:t>
            </a:r>
            <a:r>
              <a:rPr lang="en-US" altLang="en-US" sz="2400" b="1" i="1" dirty="0" smtClean="0">
                <a:solidFill>
                  <a:srgbClr val="000000"/>
                </a:solidFill>
                <a:latin typeface="Times New Roman" panose="02020603050405020304" pitchFamily="18" charset="0"/>
                <a:cs typeface="Times New Roman" panose="02020603050405020304" pitchFamily="18" charset="0"/>
              </a:rPr>
              <a:t> nay </a:t>
            </a:r>
            <a:r>
              <a:rPr lang="en-US" altLang="en-US" sz="2400" b="1" i="1" dirty="0" err="1" smtClean="0">
                <a:solidFill>
                  <a:srgbClr val="000000"/>
                </a:solidFill>
                <a:latin typeface="Times New Roman" panose="02020603050405020304" pitchFamily="18" charset="0"/>
                <a:cs typeface="Times New Roman" panose="02020603050405020304" pitchFamily="18" charset="0"/>
              </a:rPr>
              <a:t>rừng</a:t>
            </a:r>
            <a:r>
              <a:rPr lang="en-US" altLang="en-US" sz="2400" b="1" i="1" dirty="0" smtClean="0">
                <a:solidFill>
                  <a:srgbClr val="000000"/>
                </a:solidFill>
                <a:latin typeface="Times New Roman" panose="02020603050405020304" pitchFamily="18" charset="0"/>
                <a:cs typeface="Times New Roman" panose="02020603050405020304" pitchFamily="18" charset="0"/>
              </a:rPr>
              <a:t> </a:t>
            </a:r>
            <a:r>
              <a:rPr lang="en-US" altLang="en-US" sz="2400" b="1" i="1" dirty="0" err="1" smtClean="0">
                <a:solidFill>
                  <a:srgbClr val="000000"/>
                </a:solidFill>
                <a:latin typeface="Times New Roman" panose="02020603050405020304" pitchFamily="18" charset="0"/>
                <a:cs typeface="Times New Roman" panose="02020603050405020304" pitchFamily="18" charset="0"/>
              </a:rPr>
              <a:t>hoang</a:t>
            </a:r>
            <a:r>
              <a:rPr lang="en-US" altLang="en-US" sz="2400" b="1" i="1" dirty="0" smtClean="0">
                <a:solidFill>
                  <a:srgbClr val="000000"/>
                </a:solidFill>
                <a:latin typeface="Times New Roman" panose="02020603050405020304" pitchFamily="18" charset="0"/>
                <a:cs typeface="Times New Roman" panose="02020603050405020304" pitchFamily="18" charset="0"/>
              </a:rPr>
              <a:t> </a:t>
            </a:r>
            <a:r>
              <a:rPr lang="en-US" altLang="en-US" sz="2400" b="1" i="1" dirty="0" err="1" smtClean="0">
                <a:solidFill>
                  <a:srgbClr val="000000"/>
                </a:solidFill>
                <a:latin typeface="Times New Roman" panose="02020603050405020304" pitchFamily="18" charset="0"/>
                <a:cs typeface="Times New Roman" panose="02020603050405020304" pitchFamily="18" charset="0"/>
              </a:rPr>
              <a:t>sương</a:t>
            </a:r>
            <a:r>
              <a:rPr lang="en-US" altLang="en-US" sz="2400" b="1" i="1" dirty="0" smtClean="0">
                <a:solidFill>
                  <a:srgbClr val="000000"/>
                </a:solidFill>
                <a:latin typeface="Times New Roman" panose="02020603050405020304" pitchFamily="18" charset="0"/>
                <a:cs typeface="Times New Roman" panose="02020603050405020304" pitchFamily="18" charset="0"/>
              </a:rPr>
              <a:t> </a:t>
            </a:r>
            <a:r>
              <a:rPr lang="en-US" altLang="en-US" sz="2400" b="1" i="1" dirty="0" err="1" smtClean="0">
                <a:solidFill>
                  <a:srgbClr val="000000"/>
                </a:solidFill>
                <a:latin typeface="Times New Roman" panose="02020603050405020304" pitchFamily="18" charset="0"/>
                <a:cs typeface="Times New Roman" panose="02020603050405020304" pitchFamily="18" charset="0"/>
              </a:rPr>
              <a:t>muối</a:t>
            </a:r>
            <a:endParaRPr lang="en-US" altLang="en-US" sz="2400" b="1" i="1" dirty="0" smtClean="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Tx/>
              <a:buNone/>
            </a:pPr>
            <a:r>
              <a:rPr lang="en-US" altLang="en-US" sz="2400" b="1" i="1" dirty="0" err="1" smtClean="0">
                <a:solidFill>
                  <a:srgbClr val="000000"/>
                </a:solidFill>
                <a:latin typeface="Times New Roman" panose="02020603050405020304" pitchFamily="18" charset="0"/>
                <a:cs typeface="Times New Roman" panose="02020603050405020304" pitchFamily="18" charset="0"/>
              </a:rPr>
              <a:t>Đứng</a:t>
            </a:r>
            <a:r>
              <a:rPr lang="en-US" altLang="en-US" sz="2400" b="1" i="1" dirty="0" smtClean="0">
                <a:solidFill>
                  <a:srgbClr val="000000"/>
                </a:solidFill>
                <a:latin typeface="Times New Roman" panose="02020603050405020304" pitchFamily="18" charset="0"/>
                <a:cs typeface="Times New Roman" panose="02020603050405020304" pitchFamily="18" charset="0"/>
              </a:rPr>
              <a:t> </a:t>
            </a:r>
            <a:r>
              <a:rPr lang="en-US" altLang="en-US" sz="2400" b="1" i="1" dirty="0" err="1" smtClean="0">
                <a:solidFill>
                  <a:srgbClr val="000000"/>
                </a:solidFill>
                <a:latin typeface="Times New Roman" panose="02020603050405020304" pitchFamily="18" charset="0"/>
                <a:cs typeface="Times New Roman" panose="02020603050405020304" pitchFamily="18" charset="0"/>
              </a:rPr>
              <a:t>cạnh</a:t>
            </a:r>
            <a:r>
              <a:rPr lang="en-US" altLang="en-US" sz="2400" b="1" i="1" dirty="0" smtClean="0">
                <a:solidFill>
                  <a:srgbClr val="000000"/>
                </a:solidFill>
                <a:latin typeface="Times New Roman" panose="02020603050405020304" pitchFamily="18" charset="0"/>
                <a:cs typeface="Times New Roman" panose="02020603050405020304" pitchFamily="18" charset="0"/>
              </a:rPr>
              <a:t> </a:t>
            </a:r>
            <a:r>
              <a:rPr lang="en-US" altLang="en-US" sz="2400" b="1" i="1" dirty="0" err="1" smtClean="0">
                <a:solidFill>
                  <a:srgbClr val="000000"/>
                </a:solidFill>
                <a:latin typeface="Times New Roman" panose="02020603050405020304" pitchFamily="18" charset="0"/>
                <a:cs typeface="Times New Roman" panose="02020603050405020304" pitchFamily="18" charset="0"/>
              </a:rPr>
              <a:t>bên</a:t>
            </a:r>
            <a:r>
              <a:rPr lang="en-US" altLang="en-US" sz="2400" b="1" i="1" dirty="0" smtClean="0">
                <a:solidFill>
                  <a:srgbClr val="000000"/>
                </a:solidFill>
                <a:latin typeface="Times New Roman" panose="02020603050405020304" pitchFamily="18" charset="0"/>
                <a:cs typeface="Times New Roman" panose="02020603050405020304" pitchFamily="18" charset="0"/>
              </a:rPr>
              <a:t> </a:t>
            </a:r>
            <a:r>
              <a:rPr lang="en-US" altLang="en-US" sz="2400" b="1" i="1" dirty="0" err="1" smtClean="0">
                <a:solidFill>
                  <a:srgbClr val="000000"/>
                </a:solidFill>
                <a:latin typeface="Times New Roman" panose="02020603050405020304" pitchFamily="18" charset="0"/>
                <a:cs typeface="Times New Roman" panose="02020603050405020304" pitchFamily="18" charset="0"/>
              </a:rPr>
              <a:t>nhau</a:t>
            </a:r>
            <a:r>
              <a:rPr lang="en-US" altLang="en-US" sz="2400" b="1" i="1" dirty="0" smtClean="0">
                <a:solidFill>
                  <a:srgbClr val="000000"/>
                </a:solidFill>
                <a:latin typeface="Times New Roman" panose="02020603050405020304" pitchFamily="18" charset="0"/>
                <a:cs typeface="Times New Roman" panose="02020603050405020304" pitchFamily="18" charset="0"/>
              </a:rPr>
              <a:t> </a:t>
            </a:r>
            <a:r>
              <a:rPr lang="en-US" altLang="en-US" sz="2400" b="1" i="1" dirty="0" err="1" smtClean="0">
                <a:solidFill>
                  <a:srgbClr val="000000"/>
                </a:solidFill>
                <a:latin typeface="Times New Roman" panose="02020603050405020304" pitchFamily="18" charset="0"/>
                <a:cs typeface="Times New Roman" panose="02020603050405020304" pitchFamily="18" charset="0"/>
              </a:rPr>
              <a:t>chớ</a:t>
            </a:r>
            <a:r>
              <a:rPr lang="en-US" altLang="en-US" sz="2400" b="1" i="1" dirty="0" smtClean="0">
                <a:solidFill>
                  <a:srgbClr val="000000"/>
                </a:solidFill>
                <a:latin typeface="Times New Roman" panose="02020603050405020304" pitchFamily="18" charset="0"/>
                <a:cs typeface="Times New Roman" panose="02020603050405020304" pitchFamily="18" charset="0"/>
              </a:rPr>
              <a:t> </a:t>
            </a:r>
            <a:r>
              <a:rPr lang="en-US" altLang="en-US" sz="2400" b="1" i="1" dirty="0" err="1" smtClean="0">
                <a:solidFill>
                  <a:srgbClr val="000000"/>
                </a:solidFill>
                <a:latin typeface="Times New Roman" panose="02020603050405020304" pitchFamily="18" charset="0"/>
                <a:cs typeface="Times New Roman" panose="02020603050405020304" pitchFamily="18" charset="0"/>
              </a:rPr>
              <a:t>giặc</a:t>
            </a:r>
            <a:r>
              <a:rPr lang="en-US" altLang="en-US" sz="2400" b="1" i="1" dirty="0" smtClean="0">
                <a:solidFill>
                  <a:srgbClr val="000000"/>
                </a:solidFill>
                <a:latin typeface="Times New Roman" panose="02020603050405020304" pitchFamily="18" charset="0"/>
                <a:cs typeface="Times New Roman" panose="02020603050405020304" pitchFamily="18" charset="0"/>
              </a:rPr>
              <a:t> </a:t>
            </a:r>
            <a:r>
              <a:rPr lang="en-US" altLang="en-US" sz="2400" b="1" i="1" dirty="0" err="1" smtClean="0">
                <a:solidFill>
                  <a:srgbClr val="000000"/>
                </a:solidFill>
                <a:latin typeface="Times New Roman" panose="02020603050405020304" pitchFamily="18" charset="0"/>
                <a:cs typeface="Times New Roman" panose="02020603050405020304" pitchFamily="18" charset="0"/>
              </a:rPr>
              <a:t>tới</a:t>
            </a:r>
            <a:endParaRPr lang="en-US" altLang="en-US" sz="2400" b="1" i="1" dirty="0" smtClean="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Tx/>
              <a:buNone/>
            </a:pPr>
            <a:r>
              <a:rPr lang="en-US" altLang="en-US" sz="2400" b="1" i="1" dirty="0" err="1" smtClean="0">
                <a:solidFill>
                  <a:srgbClr val="FF0000"/>
                </a:solidFill>
                <a:latin typeface="Times New Roman" panose="02020603050405020304" pitchFamily="18" charset="0"/>
                <a:cs typeface="Times New Roman" panose="02020603050405020304" pitchFamily="18" charset="0"/>
              </a:rPr>
              <a:t>Đầu</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súng</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trăng</a:t>
            </a:r>
            <a:r>
              <a:rPr lang="en-US" altLang="en-US" sz="2400" b="1" i="1" dirty="0" smtClean="0">
                <a:solidFill>
                  <a:srgbClr val="FF0000"/>
                </a:solidFill>
                <a:latin typeface="Times New Roman" panose="02020603050405020304" pitchFamily="18" charset="0"/>
                <a:cs typeface="Times New Roman" panose="02020603050405020304" pitchFamily="18" charset="0"/>
              </a:rPr>
              <a:t> </a:t>
            </a:r>
            <a:r>
              <a:rPr lang="en-US" altLang="en-US" sz="2400" b="1" i="1" dirty="0" err="1" smtClean="0">
                <a:solidFill>
                  <a:srgbClr val="FF0000"/>
                </a:solidFill>
                <a:latin typeface="Times New Roman" panose="02020603050405020304" pitchFamily="18" charset="0"/>
                <a:cs typeface="Times New Roman" panose="02020603050405020304" pitchFamily="18" charset="0"/>
              </a:rPr>
              <a:t>treo</a:t>
            </a:r>
            <a:r>
              <a:rPr lang="en-US" altLang="en-US" sz="2400" b="1" i="1" dirty="0" smtClean="0">
                <a:solidFill>
                  <a:srgbClr val="FF0000"/>
                </a:solidFill>
                <a:latin typeface=".VnTime" panose="020B7200000000000000" pitchFamily="34" charset="0"/>
              </a:rPr>
              <a:t> </a:t>
            </a:r>
          </a:p>
          <a:p>
            <a:pPr eaLnBrk="0" fontAlgn="base" hangingPunct="0">
              <a:spcBef>
                <a:spcPct val="0"/>
              </a:spcBef>
              <a:spcAft>
                <a:spcPct val="0"/>
              </a:spcAft>
              <a:buFontTx/>
              <a:buNone/>
            </a:pPr>
            <a:r>
              <a:rPr lang="en-US" sz="2250" b="1" dirty="0" smtClean="0"/>
              <a:t> </a:t>
            </a:r>
            <a:endParaRPr lang="en-US" sz="2250" b="1" i="1" dirty="0"/>
          </a:p>
        </p:txBody>
      </p:sp>
      <p:sp>
        <p:nvSpPr>
          <p:cNvPr id="7" name="TextBox 6"/>
          <p:cNvSpPr txBox="1"/>
          <p:nvPr/>
        </p:nvSpPr>
        <p:spPr>
          <a:xfrm>
            <a:off x="-152400" y="228600"/>
            <a:ext cx="4428492" cy="369332"/>
          </a:xfrm>
          <a:prstGeom prst="rect">
            <a:avLst/>
          </a:prstGeom>
          <a:noFill/>
        </p:spPr>
        <p:txBody>
          <a:bodyPr wrap="square" rtlCol="0">
            <a:spAutoFit/>
          </a:bodyPr>
          <a:lstStyle/>
          <a:p>
            <a:pPr algn="ctr"/>
            <a:r>
              <a:rPr lang="en-US" b="1" dirty="0">
                <a:solidFill>
                  <a:srgbClr val="FF0000"/>
                </a:solidFill>
              </a:rPr>
              <a:t>A. </a:t>
            </a:r>
            <a:r>
              <a:rPr lang="en-US" b="1" i="1" dirty="0" err="1">
                <a:solidFill>
                  <a:srgbClr val="FF0000"/>
                </a:solidFill>
              </a:rPr>
              <a:t>Đồng</a:t>
            </a:r>
            <a:r>
              <a:rPr lang="en-US" b="1" i="1" dirty="0">
                <a:solidFill>
                  <a:srgbClr val="FF0000"/>
                </a:solidFill>
              </a:rPr>
              <a:t> </a:t>
            </a:r>
            <a:r>
              <a:rPr lang="en-US" b="1" i="1" dirty="0" err="1">
                <a:solidFill>
                  <a:srgbClr val="FF0000"/>
                </a:solidFill>
              </a:rPr>
              <a:t>chí</a:t>
            </a:r>
            <a:r>
              <a:rPr lang="en-US" b="1" i="1" dirty="0">
                <a:solidFill>
                  <a:srgbClr val="FF0000"/>
                </a:solidFill>
              </a:rPr>
              <a:t> </a:t>
            </a:r>
            <a:r>
              <a:rPr lang="en-US" b="1" dirty="0">
                <a:solidFill>
                  <a:srgbClr val="FF0000"/>
                </a:solidFill>
              </a:rPr>
              <a:t>(</a:t>
            </a:r>
            <a:r>
              <a:rPr lang="en-US" b="1" dirty="0" err="1">
                <a:solidFill>
                  <a:srgbClr val="FF0000"/>
                </a:solidFill>
              </a:rPr>
              <a:t>Chính</a:t>
            </a:r>
            <a:r>
              <a:rPr lang="en-US" b="1" dirty="0">
                <a:solidFill>
                  <a:srgbClr val="FF0000"/>
                </a:solidFill>
              </a:rPr>
              <a:t> </a:t>
            </a:r>
            <a:r>
              <a:rPr lang="en-US" b="1" dirty="0" err="1">
                <a:solidFill>
                  <a:srgbClr val="FF0000"/>
                </a:solidFill>
              </a:rPr>
              <a:t>Hữu</a:t>
            </a:r>
            <a:r>
              <a:rPr lang="en-US" b="1" dirty="0">
                <a:solidFill>
                  <a:srgbClr val="FF0000"/>
                </a:solidFill>
              </a:rPr>
              <a:t>)</a:t>
            </a:r>
          </a:p>
        </p:txBody>
      </p:sp>
      <p:sp>
        <p:nvSpPr>
          <p:cNvPr id="8" name="Rectangle 2"/>
          <p:cNvSpPr>
            <a:spLocks noChangeArrowheads="1"/>
          </p:cNvSpPr>
          <p:nvPr/>
        </p:nvSpPr>
        <p:spPr bwMode="auto">
          <a:xfrm>
            <a:off x="3581400" y="2743200"/>
            <a:ext cx="4953000" cy="304698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sz="2000" b="1" dirty="0"/>
              <a:t>- </a:t>
            </a:r>
            <a:r>
              <a:rPr lang="en-US" sz="2000" b="1" dirty="0" err="1"/>
              <a:t>Người</a:t>
            </a:r>
            <a:r>
              <a:rPr lang="en-US" sz="2000" b="1" dirty="0"/>
              <a:t> </a:t>
            </a:r>
            <a:r>
              <a:rPr lang="en-US" sz="2000" b="1" dirty="0" err="1"/>
              <a:t>lính</a:t>
            </a:r>
            <a:r>
              <a:rPr lang="en-US" sz="2000" b="1" dirty="0"/>
              <a:t> </a:t>
            </a:r>
            <a:r>
              <a:rPr lang="en-US" sz="2000" b="1" dirty="0" err="1"/>
              <a:t>bên</a:t>
            </a:r>
            <a:r>
              <a:rPr lang="en-US" sz="2000" b="1" dirty="0"/>
              <a:t> </a:t>
            </a:r>
            <a:r>
              <a:rPr lang="en-US" sz="2000" b="1" dirty="0" err="1"/>
              <a:t>nhau</a:t>
            </a:r>
            <a:r>
              <a:rPr lang="en-US" sz="2000" b="1" i="1" dirty="0"/>
              <a:t> </a:t>
            </a:r>
            <a:r>
              <a:rPr lang="en-US" sz="2000" b="1" dirty="0" err="1"/>
              <a:t>sẵn</a:t>
            </a:r>
            <a:r>
              <a:rPr lang="en-US" sz="2000" b="1" dirty="0"/>
              <a:t> </a:t>
            </a:r>
            <a:r>
              <a:rPr lang="en-US" sz="2000" b="1" dirty="0" err="1"/>
              <a:t>sàng</a:t>
            </a:r>
            <a:r>
              <a:rPr lang="en-US" sz="2000" b="1" dirty="0"/>
              <a:t> </a:t>
            </a:r>
            <a:r>
              <a:rPr lang="en-US" sz="2000" b="1" dirty="0" err="1"/>
              <a:t>chiến</a:t>
            </a:r>
            <a:r>
              <a:rPr lang="en-US" sz="2000" b="1" dirty="0"/>
              <a:t> </a:t>
            </a:r>
            <a:r>
              <a:rPr lang="en-US" sz="2000" b="1" dirty="0" err="1"/>
              <a:t>đấu</a:t>
            </a:r>
            <a:r>
              <a:rPr lang="en-US" sz="2000" b="1" dirty="0"/>
              <a:t> </a:t>
            </a:r>
            <a:r>
              <a:rPr lang="en-US" sz="2000" b="1" dirty="0" err="1"/>
              <a:t>trong</a:t>
            </a:r>
            <a:r>
              <a:rPr lang="en-US" sz="2000" b="1" dirty="0"/>
              <a:t> </a:t>
            </a:r>
            <a:r>
              <a:rPr lang="en-US" sz="2000" b="1" dirty="0" err="1"/>
              <a:t>hoàn</a:t>
            </a:r>
            <a:r>
              <a:rPr lang="en-US" sz="2000" b="1" dirty="0"/>
              <a:t> </a:t>
            </a:r>
            <a:r>
              <a:rPr lang="en-US" sz="2000" b="1" dirty="0" err="1"/>
              <a:t>cảnh</a:t>
            </a:r>
            <a:r>
              <a:rPr lang="en-US" sz="2000" b="1" dirty="0"/>
              <a:t> </a:t>
            </a:r>
            <a:r>
              <a:rPr lang="en-US" sz="2000" b="1" dirty="0" err="1"/>
              <a:t>gian</a:t>
            </a:r>
            <a:r>
              <a:rPr lang="en-US" sz="2000" b="1" dirty="0"/>
              <a:t> </a:t>
            </a:r>
            <a:r>
              <a:rPr lang="en-US" sz="2000" b="1" dirty="0" err="1"/>
              <a:t>khổ</a:t>
            </a:r>
            <a:r>
              <a:rPr lang="en-US" sz="2000" b="1" dirty="0"/>
              <a:t>, </a:t>
            </a:r>
            <a:r>
              <a:rPr lang="en-US" sz="2000" b="1" dirty="0" err="1"/>
              <a:t>khắc</a:t>
            </a:r>
            <a:r>
              <a:rPr lang="en-US" sz="2000" b="1" dirty="0"/>
              <a:t> </a:t>
            </a:r>
            <a:r>
              <a:rPr lang="en-US" sz="2000" b="1" dirty="0" err="1"/>
              <a:t>nghiệt</a:t>
            </a:r>
            <a:r>
              <a:rPr lang="en-US" sz="2000" b="1" dirty="0"/>
              <a:t>.</a:t>
            </a:r>
          </a:p>
          <a:p>
            <a:pPr algn="just"/>
            <a:endParaRPr lang="en-US" sz="2000" b="1" dirty="0"/>
          </a:p>
          <a:p>
            <a:pPr algn="just">
              <a:buNone/>
            </a:pPr>
            <a:r>
              <a:rPr lang="en-US" sz="2000" b="1" dirty="0"/>
              <a:t>- </a:t>
            </a:r>
            <a:r>
              <a:rPr lang="en-US" sz="2000" b="1" dirty="0" err="1"/>
              <a:t>Hình</a:t>
            </a:r>
            <a:r>
              <a:rPr lang="en-US" sz="2000" b="1" dirty="0"/>
              <a:t> </a:t>
            </a:r>
            <a:r>
              <a:rPr lang="en-US" sz="2000" b="1" dirty="0" err="1"/>
              <a:t>ảnh</a:t>
            </a:r>
            <a:r>
              <a:rPr lang="en-US" sz="2000" b="1" dirty="0"/>
              <a:t> </a:t>
            </a:r>
            <a:r>
              <a:rPr lang="en-US" sz="2000" b="1" i="1" dirty="0" err="1"/>
              <a:t>súng</a:t>
            </a:r>
            <a:r>
              <a:rPr lang="en-US" sz="2000" b="1" i="1" dirty="0"/>
              <a:t> – </a:t>
            </a:r>
            <a:r>
              <a:rPr lang="en-US" sz="2000" b="1" i="1" dirty="0" err="1"/>
              <a:t>trăng</a:t>
            </a:r>
            <a:r>
              <a:rPr lang="en-US" sz="2000" b="1" i="1" dirty="0"/>
              <a:t> </a:t>
            </a:r>
            <a:r>
              <a:rPr lang="en-US" sz="2000" b="1" dirty="0" err="1"/>
              <a:t>mang</a:t>
            </a:r>
            <a:r>
              <a:rPr lang="en-US" sz="2000" b="1" dirty="0"/>
              <a:t> ý </a:t>
            </a:r>
            <a:r>
              <a:rPr lang="en-US" sz="2000" b="1" dirty="0" err="1"/>
              <a:t>nghĩa</a:t>
            </a:r>
            <a:r>
              <a:rPr lang="en-US" sz="2000" b="1" dirty="0"/>
              <a:t> </a:t>
            </a:r>
            <a:r>
              <a:rPr lang="en-US" sz="2000" b="1" dirty="0" err="1"/>
              <a:t>biểu</a:t>
            </a:r>
            <a:r>
              <a:rPr lang="en-US" sz="2000" b="1" dirty="0"/>
              <a:t> </a:t>
            </a:r>
            <a:r>
              <a:rPr lang="en-US" sz="2000" b="1" dirty="0" err="1"/>
              <a:t>tượng</a:t>
            </a:r>
            <a:r>
              <a:rPr lang="en-US" sz="2000" b="1" dirty="0"/>
              <a:t>.</a:t>
            </a:r>
          </a:p>
          <a:p>
            <a:pPr algn="just">
              <a:buNone/>
            </a:pPr>
            <a:r>
              <a:rPr lang="en-US" sz="2000" b="1" i="1" dirty="0">
                <a:sym typeface="Wingdings" pitchFamily="2" charset="2"/>
              </a:rPr>
              <a:t>	</a:t>
            </a:r>
            <a:r>
              <a:rPr lang="en-US" sz="2000" b="1" i="1" dirty="0"/>
              <a:t> </a:t>
            </a:r>
            <a:r>
              <a:rPr lang="en-US" sz="2000" b="1" i="1" dirty="0" err="1"/>
              <a:t>Bức</a:t>
            </a:r>
            <a:r>
              <a:rPr lang="en-US" sz="2000" b="1" i="1" dirty="0"/>
              <a:t> </a:t>
            </a:r>
            <a:r>
              <a:rPr lang="en-US" sz="2000" b="1" i="1" dirty="0" err="1"/>
              <a:t>tranh</a:t>
            </a:r>
            <a:r>
              <a:rPr lang="en-US" sz="2000" b="1" i="1" dirty="0"/>
              <a:t> </a:t>
            </a:r>
            <a:r>
              <a:rPr lang="en-US" sz="2000" b="1" i="1" dirty="0" err="1"/>
              <a:t>đẹp</a:t>
            </a:r>
            <a:r>
              <a:rPr lang="en-US" sz="2000" b="1" i="1" dirty="0"/>
              <a:t> </a:t>
            </a:r>
            <a:r>
              <a:rPr lang="en-US" sz="2000" b="1" i="1" dirty="0" err="1"/>
              <a:t>về</a:t>
            </a:r>
            <a:r>
              <a:rPr lang="en-US" sz="2000" b="1" i="1" dirty="0"/>
              <a:t> </a:t>
            </a:r>
            <a:r>
              <a:rPr lang="en-US" sz="2000" b="1" i="1" dirty="0" err="1"/>
              <a:t>tình</a:t>
            </a:r>
            <a:r>
              <a:rPr lang="en-US" sz="2000" b="1" i="1" dirty="0"/>
              <a:t> </a:t>
            </a:r>
            <a:r>
              <a:rPr lang="en-US" sz="2000" b="1" i="1" dirty="0" err="1"/>
              <a:t>đồng</a:t>
            </a:r>
            <a:r>
              <a:rPr lang="en-US" sz="2000" b="1" i="1" dirty="0"/>
              <a:t> </a:t>
            </a:r>
            <a:r>
              <a:rPr lang="en-US" sz="2000" b="1" i="1" dirty="0" err="1"/>
              <a:t>chí</a:t>
            </a:r>
            <a:endParaRPr lang="en-US" sz="2000" b="1" i="1" dirty="0"/>
          </a:p>
          <a:p>
            <a:pPr eaLnBrk="0" fontAlgn="base" hangingPunct="0">
              <a:spcBef>
                <a:spcPct val="0"/>
              </a:spcBef>
              <a:spcAft>
                <a:spcPct val="0"/>
              </a:spcAft>
              <a:buFontTx/>
              <a:buNone/>
            </a:pPr>
            <a:r>
              <a:rPr lang="en-US" altLang="en-US" sz="2000" b="1" i="1" dirty="0" smtClean="0">
                <a:solidFill>
                  <a:srgbClr val="CC0066"/>
                </a:solidFill>
                <a:latin typeface=".VnTime" panose="020B7200000000000000" pitchFamily="34" charset="0"/>
              </a:rPr>
              <a:t>.</a:t>
            </a:r>
          </a:p>
        </p:txBody>
      </p:sp>
    </p:spTree>
    <p:extLst>
      <p:ext uri="{BB962C8B-B14F-4D97-AF65-F5344CB8AC3E}">
        <p14:creationId xmlns:p14="http://schemas.microsoft.com/office/powerpoint/2010/main" val="339085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barn(inVertical)">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barn(inVertical)">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barn(inVertical)">
                                      <p:cBhvr>
                                        <p:cTn id="29" dur="500"/>
                                        <p:tgtEl>
                                          <p:spTgt spid="9">
                                            <p:txEl>
                                              <p:pRg st="3" end="3"/>
                                            </p:txEl>
                                          </p:spTgt>
                                        </p:tgtEl>
                                      </p:cBhvr>
                                    </p:animEffect>
                                  </p:childTnLst>
                                </p:cTn>
                              </p:par>
                            </p:childTnLst>
                          </p:cTn>
                        </p:par>
                        <p:par>
                          <p:cTn id="30" fill="hold">
                            <p:stCondLst>
                              <p:cond delay="500"/>
                            </p:stCondLst>
                            <p:childTnLst>
                              <p:par>
                                <p:cTn id="31" presetID="29"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ppt_x</p:attrName>
                                        </p:attrNameLst>
                                      </p:cBhvr>
                                      <p:tavLst>
                                        <p:tav tm="0">
                                          <p:val>
                                            <p:strVal val="#ppt_x-.2"/>
                                          </p:val>
                                        </p:tav>
                                        <p:tav tm="100000">
                                          <p:val>
                                            <p:strVal val="#ppt_x"/>
                                          </p:val>
                                        </p:tav>
                                      </p:tavLst>
                                    </p:anim>
                                    <p:anim calcmode="lin" valueType="num">
                                      <p:cBhvr>
                                        <p:cTn id="3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474" y="1484784"/>
            <a:ext cx="2300329" cy="3971550"/>
          </a:xfrm>
          <a:prstGeom prst="rect">
            <a:avLst/>
          </a:prstGeom>
        </p:spPr>
      </p:pic>
      <p:sp>
        <p:nvSpPr>
          <p:cNvPr id="5" name="Rectangle 4"/>
          <p:cNvSpPr/>
          <p:nvPr/>
        </p:nvSpPr>
        <p:spPr>
          <a:xfrm>
            <a:off x="488313" y="1514693"/>
            <a:ext cx="2300329" cy="854080"/>
          </a:xfrm>
          <a:prstGeom prst="rect">
            <a:avLst/>
          </a:prstGeom>
        </p:spPr>
        <p:txBody>
          <a:bodyPr wrap="square">
            <a:spAutoFit/>
          </a:bodyPr>
          <a:lstStyle/>
          <a:p>
            <a:pPr marL="385763" indent="-385763" algn="just">
              <a:buAutoNum type="romanUcPeriod"/>
            </a:pPr>
            <a:r>
              <a:rPr lang="en-US" sz="1650" b="1" dirty="0" err="1">
                <a:solidFill>
                  <a:srgbClr val="FF0000"/>
                </a:solidFill>
                <a:latin typeface="Arial" panose="020B0604020202020204" pitchFamily="34" charset="0"/>
                <a:cs typeface="Arial" panose="020B0604020202020204" pitchFamily="34" charset="0"/>
              </a:rPr>
              <a:t>Giới</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thiệu</a:t>
            </a:r>
            <a:endParaRPr lang="en-US" sz="1650" b="1" dirty="0">
              <a:solidFill>
                <a:srgbClr val="FF0000"/>
              </a:solidFill>
              <a:latin typeface="Arial" panose="020B0604020202020204" pitchFamily="34" charset="0"/>
              <a:cs typeface="Arial" panose="020B0604020202020204" pitchFamily="34" charset="0"/>
            </a:endParaRPr>
          </a:p>
          <a:p>
            <a:pPr marL="385763" indent="-385763" algn="just">
              <a:buAutoNum type="romanUcPeriod"/>
            </a:pPr>
            <a:r>
              <a:rPr lang="en-US" sz="1650" b="1" dirty="0" err="1">
                <a:solidFill>
                  <a:srgbClr val="FF0000"/>
                </a:solidFill>
                <a:latin typeface="Arial" panose="020B0604020202020204" pitchFamily="34" charset="0"/>
                <a:cs typeface="Arial" panose="020B0604020202020204" pitchFamily="34" charset="0"/>
              </a:rPr>
              <a:t>Đọc</a:t>
            </a:r>
            <a:r>
              <a:rPr lang="en-US" sz="1650" b="1" dirty="0">
                <a:solidFill>
                  <a:srgbClr val="FF0000"/>
                </a:solidFill>
                <a:latin typeface="Arial" panose="020B0604020202020204" pitchFamily="34" charset="0"/>
                <a:cs typeface="Arial" panose="020B0604020202020204" pitchFamily="34" charset="0"/>
              </a:rPr>
              <a:t> – </a:t>
            </a:r>
            <a:r>
              <a:rPr lang="en-US" sz="1650" b="1" dirty="0" err="1">
                <a:solidFill>
                  <a:srgbClr val="FF0000"/>
                </a:solidFill>
                <a:latin typeface="Arial" panose="020B0604020202020204" pitchFamily="34" charset="0"/>
                <a:cs typeface="Arial" panose="020B0604020202020204" pitchFamily="34" charset="0"/>
              </a:rPr>
              <a:t>hiểu</a:t>
            </a:r>
            <a:endParaRPr lang="en-US" sz="1650" b="1" dirty="0">
              <a:solidFill>
                <a:srgbClr val="FF0000"/>
              </a:solidFill>
              <a:latin typeface="Arial" panose="020B0604020202020204" pitchFamily="34" charset="0"/>
              <a:cs typeface="Arial" panose="020B0604020202020204" pitchFamily="34" charset="0"/>
            </a:endParaRPr>
          </a:p>
          <a:p>
            <a:pPr marL="385763" indent="-385763" algn="just">
              <a:buAutoNum type="romanUcPeriod"/>
            </a:pPr>
            <a:r>
              <a:rPr lang="en-US" sz="1650" b="1" dirty="0" err="1">
                <a:solidFill>
                  <a:srgbClr val="C00000"/>
                </a:solidFill>
                <a:latin typeface="Arial" panose="020B0604020202020204" pitchFamily="34" charset="0"/>
                <a:cs typeface="Arial" panose="020B0604020202020204" pitchFamily="34" charset="0"/>
              </a:rPr>
              <a:t>Tổng</a:t>
            </a:r>
            <a:r>
              <a:rPr lang="en-US" sz="1650" b="1" dirty="0">
                <a:solidFill>
                  <a:srgbClr val="C00000"/>
                </a:solidFill>
                <a:latin typeface="Arial" panose="020B0604020202020204" pitchFamily="34" charset="0"/>
                <a:cs typeface="Arial" panose="020B0604020202020204" pitchFamily="34" charset="0"/>
              </a:rPr>
              <a:t> </a:t>
            </a:r>
            <a:r>
              <a:rPr lang="en-US" sz="1650" b="1" dirty="0" err="1">
                <a:solidFill>
                  <a:srgbClr val="C00000"/>
                </a:solidFill>
                <a:latin typeface="Arial" panose="020B0604020202020204" pitchFamily="34" charset="0"/>
                <a:cs typeface="Arial" panose="020B0604020202020204" pitchFamily="34" charset="0"/>
              </a:rPr>
              <a:t>kết</a:t>
            </a:r>
            <a:endParaRPr lang="en-US" sz="1650" b="1"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5598114" y="1483374"/>
            <a:ext cx="2988609" cy="2031325"/>
          </a:xfrm>
          <a:prstGeom prst="rect">
            <a:avLst/>
          </a:prstGeom>
          <a:noFill/>
        </p:spPr>
        <p:txBody>
          <a:bodyPr wrap="square" rtlCol="0">
            <a:spAutoFit/>
          </a:bodyPr>
          <a:lstStyle/>
          <a:p>
            <a:pPr algn="just"/>
            <a:r>
              <a:rPr lang="en-US" b="1" dirty="0"/>
              <a:t>- </a:t>
            </a:r>
            <a:r>
              <a:rPr lang="en-US" b="1" dirty="0" err="1"/>
              <a:t>Ngôn</a:t>
            </a:r>
            <a:r>
              <a:rPr lang="en-US" b="1" dirty="0"/>
              <a:t> </a:t>
            </a:r>
            <a:r>
              <a:rPr lang="en-US" b="1" dirty="0" err="1"/>
              <a:t>ngữ</a:t>
            </a:r>
            <a:r>
              <a:rPr lang="en-US" b="1" dirty="0"/>
              <a:t> </a:t>
            </a:r>
            <a:r>
              <a:rPr lang="en-US" b="1" dirty="0" err="1"/>
              <a:t>bình</a:t>
            </a:r>
            <a:r>
              <a:rPr lang="en-US" b="1" dirty="0"/>
              <a:t> </a:t>
            </a:r>
            <a:r>
              <a:rPr lang="en-US" b="1" dirty="0" err="1"/>
              <a:t>dị</a:t>
            </a:r>
            <a:r>
              <a:rPr lang="en-US" b="1" dirty="0"/>
              <a:t>, </a:t>
            </a:r>
            <a:r>
              <a:rPr lang="en-US" b="1" dirty="0" err="1"/>
              <a:t>đậm</a:t>
            </a:r>
            <a:r>
              <a:rPr lang="en-US" b="1" dirty="0"/>
              <a:t> </a:t>
            </a:r>
            <a:r>
              <a:rPr lang="en-US" b="1" dirty="0" err="1"/>
              <a:t>chất</a:t>
            </a:r>
            <a:r>
              <a:rPr lang="en-US" b="1" dirty="0"/>
              <a:t> </a:t>
            </a:r>
            <a:r>
              <a:rPr lang="en-US" b="1" dirty="0" err="1"/>
              <a:t>dân</a:t>
            </a:r>
            <a:r>
              <a:rPr lang="en-US" b="1" dirty="0"/>
              <a:t> </a:t>
            </a:r>
            <a:r>
              <a:rPr lang="en-US" b="1" dirty="0" err="1"/>
              <a:t>gian</a:t>
            </a:r>
            <a:r>
              <a:rPr lang="en-US" b="1" dirty="0"/>
              <a:t>, </a:t>
            </a:r>
            <a:r>
              <a:rPr lang="en-US" b="1" dirty="0" err="1"/>
              <a:t>thể</a:t>
            </a:r>
            <a:r>
              <a:rPr lang="en-US" b="1" dirty="0"/>
              <a:t> </a:t>
            </a:r>
            <a:r>
              <a:rPr lang="en-US" b="1" dirty="0" err="1"/>
              <a:t>hiện</a:t>
            </a:r>
            <a:r>
              <a:rPr lang="en-US" b="1" dirty="0"/>
              <a:t> </a:t>
            </a:r>
            <a:r>
              <a:rPr lang="en-US" b="1" dirty="0" err="1"/>
              <a:t>tình</a:t>
            </a:r>
            <a:r>
              <a:rPr lang="en-US" b="1" dirty="0"/>
              <a:t> </a:t>
            </a:r>
            <a:r>
              <a:rPr lang="en-US" b="1" dirty="0" err="1"/>
              <a:t>cảm</a:t>
            </a:r>
            <a:r>
              <a:rPr lang="en-US" b="1" dirty="0"/>
              <a:t> </a:t>
            </a:r>
            <a:r>
              <a:rPr lang="en-US" b="1" dirty="0" err="1"/>
              <a:t>chân</a:t>
            </a:r>
            <a:r>
              <a:rPr lang="en-US" b="1" dirty="0"/>
              <a:t> </a:t>
            </a:r>
            <a:r>
              <a:rPr lang="en-US" b="1" dirty="0" err="1"/>
              <a:t>thành</a:t>
            </a:r>
            <a:endParaRPr lang="en-US" b="1" dirty="0"/>
          </a:p>
          <a:p>
            <a:pPr algn="just"/>
            <a:r>
              <a:rPr lang="en-US" b="1" dirty="0"/>
              <a:t>- </a:t>
            </a:r>
            <a:r>
              <a:rPr lang="en-US" b="1" dirty="0" err="1"/>
              <a:t>Kết</a:t>
            </a:r>
            <a:r>
              <a:rPr lang="en-US" b="1" dirty="0"/>
              <a:t> </a:t>
            </a:r>
            <a:r>
              <a:rPr lang="en-US" b="1" dirty="0" err="1"/>
              <a:t>hợp</a:t>
            </a:r>
            <a:r>
              <a:rPr lang="en-US" b="1" dirty="0"/>
              <a:t> </a:t>
            </a:r>
            <a:r>
              <a:rPr lang="en-US" b="1" dirty="0" err="1"/>
              <a:t>hài</a:t>
            </a:r>
            <a:r>
              <a:rPr lang="en-US" b="1" dirty="0"/>
              <a:t> </a:t>
            </a:r>
            <a:r>
              <a:rPr lang="en-US" b="1" dirty="0" err="1"/>
              <a:t>hòa</a:t>
            </a:r>
            <a:r>
              <a:rPr lang="en-US" b="1" dirty="0"/>
              <a:t> </a:t>
            </a:r>
            <a:r>
              <a:rPr lang="en-US" b="1" dirty="0" err="1"/>
              <a:t>bút</a:t>
            </a:r>
            <a:r>
              <a:rPr lang="en-US" b="1" dirty="0"/>
              <a:t> </a:t>
            </a:r>
            <a:r>
              <a:rPr lang="en-US" b="1" dirty="0" err="1"/>
              <a:t>pháp</a:t>
            </a:r>
            <a:r>
              <a:rPr lang="en-US" b="1" dirty="0"/>
              <a:t> </a:t>
            </a:r>
            <a:r>
              <a:rPr lang="en-US" b="1" dirty="0" err="1"/>
              <a:t>tả</a:t>
            </a:r>
            <a:r>
              <a:rPr lang="en-US" b="1" dirty="0"/>
              <a:t> </a:t>
            </a:r>
            <a:r>
              <a:rPr lang="en-US" b="1" dirty="0" err="1"/>
              <a:t>thực</a:t>
            </a:r>
            <a:r>
              <a:rPr lang="en-US" b="1" dirty="0"/>
              <a:t> </a:t>
            </a:r>
            <a:r>
              <a:rPr lang="en-US" b="1" dirty="0" err="1"/>
              <a:t>và</a:t>
            </a:r>
            <a:r>
              <a:rPr lang="en-US" b="1" dirty="0"/>
              <a:t> </a:t>
            </a:r>
            <a:r>
              <a:rPr lang="en-US" b="1" dirty="0" err="1"/>
              <a:t>lãng</a:t>
            </a:r>
            <a:r>
              <a:rPr lang="en-US" b="1" dirty="0"/>
              <a:t> </a:t>
            </a:r>
            <a:r>
              <a:rPr lang="en-US" b="1" dirty="0" err="1"/>
              <a:t>mạn</a:t>
            </a:r>
            <a:r>
              <a:rPr lang="en-US" b="1" dirty="0"/>
              <a:t>, </a:t>
            </a:r>
            <a:r>
              <a:rPr lang="en-US" b="1" dirty="0" err="1"/>
              <a:t>tạo</a:t>
            </a:r>
            <a:r>
              <a:rPr lang="en-US" b="1" dirty="0"/>
              <a:t> </a:t>
            </a:r>
            <a:r>
              <a:rPr lang="en-US" b="1" dirty="0" err="1"/>
              <a:t>nên</a:t>
            </a:r>
            <a:r>
              <a:rPr lang="en-US" b="1" dirty="0"/>
              <a:t> </a:t>
            </a:r>
            <a:r>
              <a:rPr lang="en-US" b="1" dirty="0" err="1"/>
              <a:t>hình</a:t>
            </a:r>
            <a:r>
              <a:rPr lang="en-US" b="1" dirty="0"/>
              <a:t> </a:t>
            </a:r>
            <a:r>
              <a:rPr lang="en-US" b="1" dirty="0" err="1"/>
              <a:t>ảnh</a:t>
            </a:r>
            <a:r>
              <a:rPr lang="en-US" b="1" dirty="0"/>
              <a:t> </a:t>
            </a:r>
            <a:r>
              <a:rPr lang="en-US" b="1" dirty="0" err="1"/>
              <a:t>thơ</a:t>
            </a:r>
            <a:r>
              <a:rPr lang="en-US" b="1" dirty="0"/>
              <a:t> </a:t>
            </a:r>
            <a:r>
              <a:rPr lang="en-US" b="1" dirty="0" err="1"/>
              <a:t>đẹp</a:t>
            </a:r>
            <a:r>
              <a:rPr lang="en-US" b="1" dirty="0"/>
              <a:t>, </a:t>
            </a:r>
            <a:r>
              <a:rPr lang="en-US" b="1" dirty="0" err="1"/>
              <a:t>mang</a:t>
            </a:r>
            <a:r>
              <a:rPr lang="en-US" b="1" dirty="0"/>
              <a:t> ý </a:t>
            </a:r>
            <a:r>
              <a:rPr lang="en-US" b="1" dirty="0" err="1"/>
              <a:t>nghĩa</a:t>
            </a:r>
            <a:r>
              <a:rPr lang="en-US" b="1" dirty="0"/>
              <a:t> </a:t>
            </a:r>
            <a:r>
              <a:rPr lang="en-US" b="1" dirty="0" err="1"/>
              <a:t>biểu</a:t>
            </a:r>
            <a:r>
              <a:rPr lang="en-US" b="1" dirty="0"/>
              <a:t> </a:t>
            </a:r>
            <a:r>
              <a:rPr lang="en-US" b="1" dirty="0" err="1"/>
              <a:t>tượng</a:t>
            </a:r>
            <a:endParaRPr lang="vi-VN" b="1" dirty="0"/>
          </a:p>
        </p:txBody>
      </p:sp>
      <p:sp>
        <p:nvSpPr>
          <p:cNvPr id="9" name="TextBox 8"/>
          <p:cNvSpPr txBox="1"/>
          <p:nvPr/>
        </p:nvSpPr>
        <p:spPr>
          <a:xfrm>
            <a:off x="2839029" y="3532291"/>
            <a:ext cx="2975109" cy="2308324"/>
          </a:xfrm>
          <a:prstGeom prst="rect">
            <a:avLst/>
          </a:prstGeom>
          <a:noFill/>
        </p:spPr>
        <p:txBody>
          <a:bodyPr wrap="square" rtlCol="0">
            <a:spAutoFit/>
          </a:bodyPr>
          <a:lstStyle/>
          <a:p>
            <a:pPr algn="just"/>
            <a:r>
              <a:rPr lang="en-US" b="1" dirty="0"/>
              <a:t>- </a:t>
            </a:r>
            <a:r>
              <a:rPr lang="en-US" b="1" dirty="0" err="1"/>
              <a:t>Thể</a:t>
            </a:r>
            <a:r>
              <a:rPr lang="en-US" b="1" dirty="0"/>
              <a:t> </a:t>
            </a:r>
            <a:r>
              <a:rPr lang="en-US" b="1" dirty="0" err="1"/>
              <a:t>hiện</a:t>
            </a:r>
            <a:r>
              <a:rPr lang="en-US" b="1" dirty="0"/>
              <a:t> </a:t>
            </a:r>
            <a:r>
              <a:rPr lang="en-US" b="1" dirty="0" err="1"/>
              <a:t>tình</a:t>
            </a:r>
            <a:r>
              <a:rPr lang="en-US" b="1" dirty="0"/>
              <a:t> </a:t>
            </a:r>
            <a:r>
              <a:rPr lang="en-US" b="1" dirty="0" err="1"/>
              <a:t>đồng</a:t>
            </a:r>
            <a:r>
              <a:rPr lang="en-US" b="1" dirty="0"/>
              <a:t> </a:t>
            </a:r>
            <a:r>
              <a:rPr lang="en-US" b="1" dirty="0" err="1"/>
              <a:t>chí</a:t>
            </a:r>
            <a:r>
              <a:rPr lang="en-US" b="1" dirty="0"/>
              <a:t>, </a:t>
            </a:r>
            <a:r>
              <a:rPr lang="en-US" b="1" dirty="0" err="1"/>
              <a:t>đồng</a:t>
            </a:r>
            <a:r>
              <a:rPr lang="en-US" b="1" dirty="0"/>
              <a:t> </a:t>
            </a:r>
            <a:r>
              <a:rPr lang="en-US" b="1" dirty="0" err="1"/>
              <a:t>đội</a:t>
            </a:r>
            <a:r>
              <a:rPr lang="en-US" b="1" dirty="0"/>
              <a:t> </a:t>
            </a:r>
            <a:r>
              <a:rPr lang="en-US" b="1" dirty="0" err="1"/>
              <a:t>gắn</a:t>
            </a:r>
            <a:r>
              <a:rPr lang="en-US" b="1" dirty="0"/>
              <a:t> </a:t>
            </a:r>
            <a:r>
              <a:rPr lang="en-US" b="1" dirty="0" err="1"/>
              <a:t>bó</a:t>
            </a:r>
            <a:r>
              <a:rPr lang="en-US" b="1" dirty="0"/>
              <a:t> </a:t>
            </a:r>
            <a:r>
              <a:rPr lang="en-US" b="1" dirty="0" err="1"/>
              <a:t>của</a:t>
            </a:r>
            <a:r>
              <a:rPr lang="en-US" b="1" dirty="0"/>
              <a:t> </a:t>
            </a:r>
            <a:r>
              <a:rPr lang="en-US" b="1" dirty="0" err="1"/>
              <a:t>những</a:t>
            </a:r>
            <a:r>
              <a:rPr lang="en-US" b="1" dirty="0"/>
              <a:t> </a:t>
            </a:r>
            <a:r>
              <a:rPr lang="en-US" b="1" dirty="0" err="1"/>
              <a:t>người</a:t>
            </a:r>
            <a:r>
              <a:rPr lang="en-US" b="1" dirty="0"/>
              <a:t> </a:t>
            </a:r>
            <a:r>
              <a:rPr lang="en-US" b="1" dirty="0" err="1"/>
              <a:t>lính</a:t>
            </a:r>
            <a:r>
              <a:rPr lang="en-US" b="1" dirty="0"/>
              <a:t> </a:t>
            </a:r>
            <a:r>
              <a:rPr lang="en-US" b="1" dirty="0" err="1"/>
              <a:t>cách</a:t>
            </a:r>
            <a:r>
              <a:rPr lang="en-US" b="1" dirty="0"/>
              <a:t> </a:t>
            </a:r>
            <a:r>
              <a:rPr lang="en-US" b="1" dirty="0" err="1"/>
              <a:t>mạng</a:t>
            </a:r>
            <a:endParaRPr lang="en-US" b="1" dirty="0"/>
          </a:p>
          <a:p>
            <a:pPr algn="just"/>
            <a:r>
              <a:rPr lang="en-US" b="1" dirty="0"/>
              <a:t>- </a:t>
            </a:r>
            <a:r>
              <a:rPr lang="vi-VN" b="1" dirty="0"/>
              <a:t>Ca ngợi vẻ đẹp </a:t>
            </a:r>
            <a:r>
              <a:rPr lang="en-US" b="1" dirty="0" err="1"/>
              <a:t>hình</a:t>
            </a:r>
            <a:r>
              <a:rPr lang="en-US" b="1" dirty="0"/>
              <a:t> </a:t>
            </a:r>
            <a:r>
              <a:rPr lang="en-US" b="1" dirty="0" err="1"/>
              <a:t>tượng</a:t>
            </a:r>
            <a:r>
              <a:rPr lang="en-US" b="1" dirty="0"/>
              <a:t> </a:t>
            </a:r>
            <a:r>
              <a:rPr lang="en-US" b="1" dirty="0" err="1"/>
              <a:t>người</a:t>
            </a:r>
            <a:r>
              <a:rPr lang="en-US" b="1" dirty="0"/>
              <a:t> </a:t>
            </a:r>
            <a:r>
              <a:rPr lang="en-US" b="1" dirty="0" err="1"/>
              <a:t>lính</a:t>
            </a:r>
            <a:r>
              <a:rPr lang="en-US" b="1" dirty="0"/>
              <a:t> </a:t>
            </a:r>
            <a:r>
              <a:rPr lang="en-US" b="1" dirty="0" err="1"/>
              <a:t>cách</a:t>
            </a:r>
            <a:r>
              <a:rPr lang="en-US" b="1" dirty="0"/>
              <a:t> </a:t>
            </a:r>
            <a:r>
              <a:rPr lang="en-US" b="1" dirty="0" err="1"/>
              <a:t>mạng</a:t>
            </a:r>
            <a:r>
              <a:rPr lang="en-US" b="1" dirty="0"/>
              <a:t> </a:t>
            </a:r>
            <a:r>
              <a:rPr lang="en-US" b="1" dirty="0" err="1"/>
              <a:t>trong</a:t>
            </a:r>
            <a:r>
              <a:rPr lang="en-US" b="1" dirty="0"/>
              <a:t> </a:t>
            </a:r>
            <a:r>
              <a:rPr lang="vi-VN" b="1" dirty="0"/>
              <a:t>thời kì kháng chiến chống Pháp</a:t>
            </a:r>
            <a:endParaRPr lang="en-US" b="1" dirty="0"/>
          </a:p>
        </p:txBody>
      </p:sp>
      <p:pic>
        <p:nvPicPr>
          <p:cNvPr id="4100" name="Picture 4" descr="https://4.bp.blogspot.com/-SGU2ERATWPE/WrpS2_yEYtI/AAAAAAAAAHQ/DaFGK8keHaEpKeWy6navdFx_09E87AfQACLcBGAs/s1600/tinh-dong-chi.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89474" y="2762339"/>
            <a:ext cx="2300329" cy="269334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2839029" y="1537060"/>
            <a:ext cx="965870" cy="6163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p:cNvSpPr txBox="1"/>
          <p:nvPr/>
        </p:nvSpPr>
        <p:spPr>
          <a:xfrm>
            <a:off x="3024931" y="1687722"/>
            <a:ext cx="594066" cy="415498"/>
          </a:xfrm>
          <a:prstGeom prst="rect">
            <a:avLst/>
          </a:prstGeom>
          <a:noFill/>
        </p:spPr>
        <p:txBody>
          <a:bodyPr wrap="square" rtlCol="0">
            <a:spAutoFit/>
          </a:bodyPr>
          <a:lstStyle/>
          <a:p>
            <a:pPr algn="ctr"/>
            <a:r>
              <a:rPr lang="en-US" sz="2100" b="1" dirty="0">
                <a:solidFill>
                  <a:srgbClr val="FF0000"/>
                </a:solidFill>
              </a:rPr>
              <a:t>1</a:t>
            </a:r>
          </a:p>
        </p:txBody>
      </p:sp>
      <p:sp>
        <p:nvSpPr>
          <p:cNvPr id="12" name="TextBox 11"/>
          <p:cNvSpPr txBox="1"/>
          <p:nvPr/>
        </p:nvSpPr>
        <p:spPr>
          <a:xfrm>
            <a:off x="3626895" y="1630079"/>
            <a:ext cx="1809201" cy="4616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err="1">
                <a:solidFill>
                  <a:srgbClr val="002060"/>
                </a:solidFill>
              </a:rPr>
              <a:t>Nghệ</a:t>
            </a:r>
            <a:r>
              <a:rPr lang="en-US" sz="2400" b="1" dirty="0">
                <a:solidFill>
                  <a:srgbClr val="002060"/>
                </a:solidFill>
              </a:rPr>
              <a:t> </a:t>
            </a:r>
            <a:r>
              <a:rPr lang="en-US" sz="2400" b="1" dirty="0" err="1">
                <a:solidFill>
                  <a:srgbClr val="002060"/>
                </a:solidFill>
              </a:rPr>
              <a:t>thuật</a:t>
            </a:r>
            <a:endParaRPr lang="en-US" sz="2400" b="1" dirty="0">
              <a:solidFill>
                <a:srgbClr val="002060"/>
              </a:solidFill>
            </a:endParaRPr>
          </a:p>
        </p:txBody>
      </p:sp>
      <p:sp>
        <p:nvSpPr>
          <p:cNvPr id="15" name="Oval 14"/>
          <p:cNvSpPr/>
          <p:nvPr/>
        </p:nvSpPr>
        <p:spPr>
          <a:xfrm>
            <a:off x="7770661" y="4150861"/>
            <a:ext cx="839483" cy="6486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6034470" y="4240396"/>
            <a:ext cx="1831896" cy="4616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err="1">
                <a:solidFill>
                  <a:srgbClr val="002060"/>
                </a:solidFill>
              </a:rPr>
              <a:t>Nội</a:t>
            </a:r>
            <a:r>
              <a:rPr lang="en-US" sz="2400" b="1" dirty="0">
                <a:solidFill>
                  <a:srgbClr val="002060"/>
                </a:solidFill>
              </a:rPr>
              <a:t> dung</a:t>
            </a:r>
          </a:p>
        </p:txBody>
      </p:sp>
      <p:sp>
        <p:nvSpPr>
          <p:cNvPr id="17" name="TextBox 16"/>
          <p:cNvSpPr txBox="1"/>
          <p:nvPr/>
        </p:nvSpPr>
        <p:spPr>
          <a:xfrm>
            <a:off x="7893369" y="4239090"/>
            <a:ext cx="594066" cy="461665"/>
          </a:xfrm>
          <a:prstGeom prst="rect">
            <a:avLst/>
          </a:prstGeom>
          <a:noFill/>
        </p:spPr>
        <p:txBody>
          <a:bodyPr wrap="square" rtlCol="0">
            <a:spAutoFit/>
          </a:bodyPr>
          <a:lstStyle/>
          <a:p>
            <a:pPr algn="ctr"/>
            <a:r>
              <a:rPr lang="en-US" sz="2400" b="1" dirty="0">
                <a:solidFill>
                  <a:srgbClr val="FF0000"/>
                </a:solidFill>
              </a:rPr>
              <a:t>2</a:t>
            </a:r>
          </a:p>
        </p:txBody>
      </p:sp>
      <p:sp>
        <p:nvSpPr>
          <p:cNvPr id="18" name="TextBox 17"/>
          <p:cNvSpPr txBox="1"/>
          <p:nvPr/>
        </p:nvSpPr>
        <p:spPr>
          <a:xfrm>
            <a:off x="2465766" y="1138535"/>
            <a:ext cx="4428492" cy="369332"/>
          </a:xfrm>
          <a:prstGeom prst="rect">
            <a:avLst/>
          </a:prstGeom>
          <a:noFill/>
        </p:spPr>
        <p:txBody>
          <a:bodyPr wrap="square" rtlCol="0">
            <a:spAutoFit/>
          </a:bodyPr>
          <a:lstStyle/>
          <a:p>
            <a:pPr algn="ctr"/>
            <a:r>
              <a:rPr lang="en-US" b="1" dirty="0">
                <a:solidFill>
                  <a:srgbClr val="FF0000"/>
                </a:solidFill>
              </a:rPr>
              <a:t>A. </a:t>
            </a:r>
            <a:r>
              <a:rPr lang="en-US" b="1" i="1" dirty="0" err="1">
                <a:solidFill>
                  <a:srgbClr val="FF0000"/>
                </a:solidFill>
              </a:rPr>
              <a:t>Đồng</a:t>
            </a:r>
            <a:r>
              <a:rPr lang="en-US" b="1" i="1" dirty="0">
                <a:solidFill>
                  <a:srgbClr val="FF0000"/>
                </a:solidFill>
              </a:rPr>
              <a:t> </a:t>
            </a:r>
            <a:r>
              <a:rPr lang="en-US" b="1" i="1" dirty="0" err="1">
                <a:solidFill>
                  <a:srgbClr val="FF0000"/>
                </a:solidFill>
              </a:rPr>
              <a:t>chí</a:t>
            </a:r>
            <a:r>
              <a:rPr lang="en-US" b="1" i="1" dirty="0">
                <a:solidFill>
                  <a:srgbClr val="FF0000"/>
                </a:solidFill>
              </a:rPr>
              <a:t> </a:t>
            </a:r>
            <a:r>
              <a:rPr lang="en-US" b="1" dirty="0">
                <a:solidFill>
                  <a:srgbClr val="FF0000"/>
                </a:solidFill>
              </a:rPr>
              <a:t>(</a:t>
            </a:r>
            <a:r>
              <a:rPr lang="en-US" b="1" dirty="0" err="1">
                <a:solidFill>
                  <a:srgbClr val="FF0000"/>
                </a:solidFill>
              </a:rPr>
              <a:t>Chính</a:t>
            </a:r>
            <a:r>
              <a:rPr lang="en-US" b="1" dirty="0">
                <a:solidFill>
                  <a:srgbClr val="FF0000"/>
                </a:solidFill>
              </a:rPr>
              <a:t> </a:t>
            </a:r>
            <a:r>
              <a:rPr lang="en-US" b="1" dirty="0" err="1">
                <a:solidFill>
                  <a:srgbClr val="FF0000"/>
                </a:solidFill>
              </a:rPr>
              <a:t>Hữu</a:t>
            </a:r>
            <a:r>
              <a:rPr lang="en-US" b="1" dirty="0">
                <a:solidFill>
                  <a:srgbClr val="FF0000"/>
                </a:solidFill>
              </a:rPr>
              <a:t>)</a:t>
            </a:r>
          </a:p>
        </p:txBody>
      </p:sp>
    </p:spTree>
    <p:extLst>
      <p:ext uri="{BB962C8B-B14F-4D97-AF65-F5344CB8AC3E}">
        <p14:creationId xmlns:p14="http://schemas.microsoft.com/office/powerpoint/2010/main" val="330793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arn(inVertical)">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Vertic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barn(inVertical)">
                                      <p:cBhvr>
                                        <p:cTn id="33" dur="500"/>
                                        <p:tgtEl>
                                          <p:spTgt spid="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barn(inVertical)">
                                      <p:cBhvr>
                                        <p:cTn id="49" dur="500"/>
                                        <p:tgtEl>
                                          <p:spTgt spid="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9">
                                            <p:txEl>
                                              <p:pRg st="1" end="1"/>
                                            </p:txEl>
                                          </p:spTgt>
                                        </p:tgtEl>
                                        <p:attrNameLst>
                                          <p:attrName>style.visibility</p:attrName>
                                        </p:attrNameLst>
                                      </p:cBhvr>
                                      <p:to>
                                        <p:strVal val="visible"/>
                                      </p:to>
                                    </p:set>
                                    <p:animEffect transition="in" filter="barn(inVertical)">
                                      <p:cBhvr>
                                        <p:cTn id="5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5" grpId="0" animBg="1"/>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426429" y="1173268"/>
            <a:ext cx="6804756" cy="365522"/>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1800" b="1" dirty="0">
                <a:solidFill>
                  <a:srgbClr val="FF0000"/>
                </a:solidFill>
                <a:latin typeface="Arial Hebrew Scholar" charset="-79"/>
                <a:ea typeface="Arial Hebrew Scholar" charset="-79"/>
                <a:cs typeface="Arial Hebrew Scholar" charset="-79"/>
              </a:rPr>
              <a:t>B. </a:t>
            </a:r>
            <a:r>
              <a:rPr lang="en-US" altLang="x-none" sz="1800" b="1" i="1" dirty="0" err="1">
                <a:solidFill>
                  <a:srgbClr val="FF0000"/>
                </a:solidFill>
                <a:latin typeface="Arial Hebrew Scholar" charset="-79"/>
                <a:ea typeface="Arial Hebrew Scholar" charset="-79"/>
                <a:cs typeface="Arial Hebrew Scholar" charset="-79"/>
              </a:rPr>
              <a:t>Bài</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thơ</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về</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tiểu</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đội</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xe</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không</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i="1" dirty="0" err="1">
                <a:solidFill>
                  <a:srgbClr val="FF0000"/>
                </a:solidFill>
                <a:latin typeface="Arial Hebrew Scholar" charset="-79"/>
                <a:ea typeface="Arial Hebrew Scholar" charset="-79"/>
                <a:cs typeface="Arial Hebrew Scholar" charset="-79"/>
              </a:rPr>
              <a:t>kính</a:t>
            </a:r>
            <a:r>
              <a:rPr lang="en-US" altLang="x-none" sz="1800" b="1" i="1" dirty="0">
                <a:solidFill>
                  <a:srgbClr val="FF0000"/>
                </a:solidFill>
                <a:latin typeface="Arial Hebrew Scholar" charset="-79"/>
                <a:ea typeface="Arial Hebrew Scholar" charset="-79"/>
                <a:cs typeface="Arial Hebrew Scholar" charset="-79"/>
              </a:rPr>
              <a:t> </a:t>
            </a:r>
            <a:r>
              <a:rPr lang="en-US" altLang="x-none" sz="1800" b="1" dirty="0">
                <a:solidFill>
                  <a:srgbClr val="FF0000"/>
                </a:solidFill>
                <a:latin typeface="Arial Hebrew Scholar" charset="-79"/>
                <a:ea typeface="Arial Hebrew Scholar" charset="-79"/>
                <a:cs typeface="Arial Hebrew Scholar" charset="-79"/>
              </a:rPr>
              <a:t>(</a:t>
            </a:r>
            <a:r>
              <a:rPr lang="en-US" altLang="x-none" sz="1800" b="1" dirty="0" err="1">
                <a:solidFill>
                  <a:srgbClr val="FF0000"/>
                </a:solidFill>
                <a:latin typeface="Arial Hebrew Scholar" charset="-79"/>
                <a:ea typeface="Arial Hebrew Scholar" charset="-79"/>
                <a:cs typeface="Arial Hebrew Scholar" charset="-79"/>
              </a:rPr>
              <a:t>Phạm</a:t>
            </a:r>
            <a:r>
              <a:rPr lang="en-US" altLang="x-none" sz="1800" b="1" dirty="0">
                <a:solidFill>
                  <a:srgbClr val="FF0000"/>
                </a:solidFill>
                <a:latin typeface="Arial Hebrew Scholar" charset="-79"/>
                <a:ea typeface="Arial Hebrew Scholar" charset="-79"/>
                <a:cs typeface="Arial Hebrew Scholar" charset="-79"/>
              </a:rPr>
              <a:t> </a:t>
            </a:r>
            <a:r>
              <a:rPr lang="en-US" altLang="x-none" sz="1800" b="1" dirty="0" err="1">
                <a:solidFill>
                  <a:srgbClr val="FF0000"/>
                </a:solidFill>
                <a:latin typeface="Arial Hebrew Scholar" charset="-79"/>
                <a:ea typeface="Arial Hebrew Scholar" charset="-79"/>
                <a:cs typeface="Arial Hebrew Scholar" charset="-79"/>
              </a:rPr>
              <a:t>Tiến</a:t>
            </a:r>
            <a:r>
              <a:rPr lang="en-US" altLang="x-none" sz="1800" b="1" dirty="0">
                <a:solidFill>
                  <a:srgbClr val="FF0000"/>
                </a:solidFill>
                <a:latin typeface="Arial Hebrew Scholar" charset="-79"/>
                <a:ea typeface="Arial Hebrew Scholar" charset="-79"/>
                <a:cs typeface="Arial Hebrew Scholar" charset="-79"/>
              </a:rPr>
              <a:t> </a:t>
            </a:r>
            <a:r>
              <a:rPr lang="en-US" altLang="x-none" sz="1800" b="1" dirty="0" err="1">
                <a:solidFill>
                  <a:srgbClr val="FF0000"/>
                </a:solidFill>
                <a:latin typeface="Arial Hebrew Scholar" charset="-79"/>
                <a:ea typeface="Arial Hebrew Scholar" charset="-79"/>
                <a:cs typeface="Arial Hebrew Scholar" charset="-79"/>
              </a:rPr>
              <a:t>Duật</a:t>
            </a:r>
            <a:r>
              <a:rPr lang="en-US" altLang="x-none" sz="1800" b="1" dirty="0">
                <a:solidFill>
                  <a:srgbClr val="FF0000"/>
                </a:solidFill>
                <a:latin typeface="Arial Hebrew Scholar" charset="-79"/>
                <a:ea typeface="Arial Hebrew Scholar" charset="-79"/>
                <a:cs typeface="Arial Hebrew Scholar" charset="-79"/>
              </a:rPr>
              <a:t>)</a:t>
            </a:r>
          </a:p>
        </p:txBody>
      </p:sp>
      <p:pic>
        <p:nvPicPr>
          <p:cNvPr id="6"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38" y="1540165"/>
            <a:ext cx="2147018" cy="3916169"/>
          </a:xfrm>
          <a:prstGeom prst="rect">
            <a:avLst/>
          </a:prstGeom>
        </p:spPr>
      </p:pic>
      <p:sp>
        <p:nvSpPr>
          <p:cNvPr id="7" name="TextBox 6"/>
          <p:cNvSpPr txBox="1"/>
          <p:nvPr/>
        </p:nvSpPr>
        <p:spPr>
          <a:xfrm>
            <a:off x="457285" y="1592796"/>
            <a:ext cx="2008481" cy="600164"/>
          </a:xfrm>
          <a:prstGeom prst="rect">
            <a:avLst/>
          </a:prstGeom>
          <a:noFill/>
        </p:spPr>
        <p:txBody>
          <a:bodyPr wrap="square" rtlCol="0">
            <a:spAutoFit/>
          </a:bodyPr>
          <a:lstStyle/>
          <a:p>
            <a:r>
              <a:rPr lang="en-US" sz="1650" b="1" dirty="0">
                <a:solidFill>
                  <a:srgbClr val="C00000"/>
                </a:solidFill>
                <a:latin typeface="Arial" panose="020B0604020202020204" pitchFamily="34" charset="0"/>
                <a:cs typeface="Arial" panose="020B0604020202020204" pitchFamily="34" charset="0"/>
              </a:rPr>
              <a:t>I. </a:t>
            </a:r>
            <a:r>
              <a:rPr lang="en-US" sz="1650" b="1" dirty="0" err="1">
                <a:solidFill>
                  <a:srgbClr val="C00000"/>
                </a:solidFill>
                <a:latin typeface="Arial" panose="020B0604020202020204" pitchFamily="34" charset="0"/>
                <a:cs typeface="Arial" panose="020B0604020202020204" pitchFamily="34" charset="0"/>
              </a:rPr>
              <a:t>Giới</a:t>
            </a:r>
            <a:r>
              <a:rPr lang="en-US" sz="1650" b="1" dirty="0">
                <a:solidFill>
                  <a:srgbClr val="C00000"/>
                </a:solidFill>
                <a:latin typeface="Arial" panose="020B0604020202020204" pitchFamily="34" charset="0"/>
                <a:cs typeface="Arial" panose="020B0604020202020204" pitchFamily="34" charset="0"/>
              </a:rPr>
              <a:t> </a:t>
            </a:r>
            <a:r>
              <a:rPr lang="en-US" sz="1650" b="1" dirty="0" err="1">
                <a:solidFill>
                  <a:srgbClr val="C00000"/>
                </a:solidFill>
                <a:latin typeface="Arial" panose="020B0604020202020204" pitchFamily="34" charset="0"/>
                <a:cs typeface="Arial" panose="020B0604020202020204" pitchFamily="34" charset="0"/>
              </a:rPr>
              <a:t>thiệu</a:t>
            </a:r>
            <a:endParaRPr lang="en-US" sz="1650" b="1" dirty="0">
              <a:solidFill>
                <a:srgbClr val="C00000"/>
              </a:solidFill>
              <a:latin typeface="Arial" panose="020B0604020202020204" pitchFamily="34" charset="0"/>
              <a:cs typeface="Arial" panose="020B0604020202020204" pitchFamily="34" charset="0"/>
            </a:endParaRPr>
          </a:p>
          <a:p>
            <a:r>
              <a:rPr lang="en-US" sz="1650" b="1" dirty="0">
                <a:solidFill>
                  <a:srgbClr val="C00000"/>
                </a:solidFill>
                <a:latin typeface="Arial" panose="020B0604020202020204" pitchFamily="34" charset="0"/>
                <a:ea typeface="Arial Hebrew Scholar" charset="-79"/>
                <a:cs typeface="Arial" panose="020B0604020202020204" pitchFamily="34" charset="0"/>
              </a:rPr>
              <a:t>1. </a:t>
            </a:r>
            <a:r>
              <a:rPr lang="en-US" sz="1650" b="1" dirty="0" err="1">
                <a:solidFill>
                  <a:srgbClr val="C00000"/>
                </a:solidFill>
                <a:latin typeface="Arial" panose="020B0604020202020204" pitchFamily="34" charset="0"/>
                <a:ea typeface="Arial Hebrew Scholar" charset="-79"/>
                <a:cs typeface="Arial" panose="020B0604020202020204" pitchFamily="34" charset="0"/>
              </a:rPr>
              <a:t>Tác</a:t>
            </a:r>
            <a:r>
              <a:rPr lang="en-US" sz="1650" b="1" dirty="0">
                <a:solidFill>
                  <a:srgbClr val="C00000"/>
                </a:solidFill>
                <a:latin typeface="Arial" panose="020B0604020202020204" pitchFamily="34" charset="0"/>
                <a:ea typeface="Arial Hebrew Scholar" charset="-79"/>
                <a:cs typeface="Arial" panose="020B0604020202020204" pitchFamily="34" charset="0"/>
              </a:rPr>
              <a:t> </a:t>
            </a:r>
            <a:r>
              <a:rPr lang="en-US" sz="1650" b="1" dirty="0" err="1">
                <a:solidFill>
                  <a:srgbClr val="C00000"/>
                </a:solidFill>
                <a:latin typeface="Arial" panose="020B0604020202020204" pitchFamily="34" charset="0"/>
                <a:ea typeface="Arial Hebrew Scholar" charset="-79"/>
                <a:cs typeface="Arial" panose="020B0604020202020204" pitchFamily="34" charset="0"/>
              </a:rPr>
              <a:t>giả</a:t>
            </a:r>
            <a:endParaRPr lang="en-US" sz="165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8" name="Rectangle 7"/>
          <p:cNvSpPr/>
          <p:nvPr/>
        </p:nvSpPr>
        <p:spPr>
          <a:xfrm>
            <a:off x="2688855" y="2078850"/>
            <a:ext cx="5879590" cy="2516073"/>
          </a:xfrm>
          <a:prstGeom prst="rect">
            <a:avLst/>
          </a:prstGeom>
        </p:spPr>
        <p:txBody>
          <a:bodyPr wrap="square">
            <a:spAutoFit/>
          </a:bodyPr>
          <a:lstStyle/>
          <a:p>
            <a:pPr marL="214313" indent="-214313" algn="just">
              <a:buFontTx/>
              <a:buChar char="-"/>
            </a:pPr>
            <a:r>
              <a:rPr lang="en-US" sz="2250" b="1" dirty="0" err="1"/>
              <a:t>Phạm</a:t>
            </a:r>
            <a:r>
              <a:rPr lang="en-US" sz="2250" b="1" dirty="0"/>
              <a:t> </a:t>
            </a:r>
            <a:r>
              <a:rPr lang="en-US" sz="2250" b="1" dirty="0" err="1"/>
              <a:t>Tiến</a:t>
            </a:r>
            <a:r>
              <a:rPr lang="en-US" sz="2250" b="1" dirty="0"/>
              <a:t> </a:t>
            </a:r>
            <a:r>
              <a:rPr lang="en-US" sz="2250" b="1" dirty="0" err="1"/>
              <a:t>Duật</a:t>
            </a:r>
            <a:r>
              <a:rPr lang="en-US" sz="2250" b="1" dirty="0"/>
              <a:t> </a:t>
            </a:r>
            <a:r>
              <a:rPr lang="en-US" sz="2250" b="1" dirty="0" err="1"/>
              <a:t>là</a:t>
            </a:r>
            <a:r>
              <a:rPr lang="en-US" sz="2250" b="1" dirty="0"/>
              <a:t> </a:t>
            </a:r>
            <a:r>
              <a:rPr lang="en-US" sz="2250" b="1" dirty="0" err="1"/>
              <a:t>gương</a:t>
            </a:r>
            <a:r>
              <a:rPr lang="en-US" sz="2250" b="1" dirty="0"/>
              <a:t> </a:t>
            </a:r>
            <a:r>
              <a:rPr lang="en-US" sz="2250" b="1" dirty="0" err="1"/>
              <a:t>mặt</a:t>
            </a:r>
            <a:r>
              <a:rPr lang="en-US" sz="2250" b="1" dirty="0"/>
              <a:t> </a:t>
            </a:r>
            <a:r>
              <a:rPr lang="en-US" sz="2250" b="1" dirty="0" err="1"/>
              <a:t>tiêu</a:t>
            </a:r>
            <a:r>
              <a:rPr lang="en-US" sz="2250" b="1" dirty="0"/>
              <a:t> </a:t>
            </a:r>
            <a:r>
              <a:rPr lang="en-US" sz="2250" b="1" dirty="0" err="1"/>
              <a:t>biểu</a:t>
            </a:r>
            <a:r>
              <a:rPr lang="en-US" sz="2250" b="1" dirty="0"/>
              <a:t> </a:t>
            </a:r>
            <a:r>
              <a:rPr lang="en-US" sz="2250" b="1" dirty="0" err="1"/>
              <a:t>của</a:t>
            </a:r>
            <a:r>
              <a:rPr lang="en-US" sz="2250" b="1" dirty="0"/>
              <a:t> </a:t>
            </a:r>
            <a:r>
              <a:rPr lang="en-US" sz="2250" b="1" dirty="0" err="1"/>
              <a:t>thế</a:t>
            </a:r>
            <a:r>
              <a:rPr lang="en-US" sz="2250" b="1" dirty="0"/>
              <a:t> </a:t>
            </a:r>
            <a:r>
              <a:rPr lang="en-US" sz="2250" b="1" dirty="0" err="1"/>
              <a:t>hệ</a:t>
            </a:r>
            <a:r>
              <a:rPr lang="en-US" sz="2250" b="1" dirty="0"/>
              <a:t> </a:t>
            </a:r>
            <a:r>
              <a:rPr lang="en-US" sz="2250" b="1" dirty="0" err="1"/>
              <a:t>các</a:t>
            </a:r>
            <a:r>
              <a:rPr lang="en-US" sz="2250" b="1" dirty="0"/>
              <a:t> </a:t>
            </a:r>
            <a:r>
              <a:rPr lang="en-US" sz="2250" b="1" dirty="0" err="1"/>
              <a:t>nhà</a:t>
            </a:r>
            <a:r>
              <a:rPr lang="en-US" sz="2250" b="1" dirty="0"/>
              <a:t> </a:t>
            </a:r>
            <a:r>
              <a:rPr lang="en-US" sz="2250" b="1" dirty="0" err="1"/>
              <a:t>thơ</a:t>
            </a:r>
            <a:r>
              <a:rPr lang="en-US" sz="2250" b="1" dirty="0"/>
              <a:t> </a:t>
            </a:r>
            <a:r>
              <a:rPr lang="en-US" sz="2250" b="1" dirty="0" err="1"/>
              <a:t>trẻ</a:t>
            </a:r>
            <a:r>
              <a:rPr lang="en-US" sz="2250" b="1" dirty="0"/>
              <a:t> </a:t>
            </a:r>
            <a:r>
              <a:rPr lang="en-US" sz="2250" b="1" dirty="0" err="1"/>
              <a:t>thời</a:t>
            </a:r>
            <a:r>
              <a:rPr lang="en-US" sz="2250" b="1" dirty="0"/>
              <a:t> </a:t>
            </a:r>
            <a:r>
              <a:rPr lang="en-US" sz="2250" b="1" dirty="0" err="1"/>
              <a:t>chống</a:t>
            </a:r>
            <a:r>
              <a:rPr lang="en-US" sz="2250" b="1" dirty="0"/>
              <a:t> </a:t>
            </a:r>
            <a:r>
              <a:rPr lang="en-US" sz="2250" b="1" dirty="0" err="1"/>
              <a:t>Mĩ</a:t>
            </a:r>
            <a:r>
              <a:rPr lang="en-US" sz="2250" b="1" dirty="0"/>
              <a:t>.</a:t>
            </a:r>
          </a:p>
          <a:p>
            <a:pPr algn="just"/>
            <a:endParaRPr lang="en-US" sz="2250" b="1" dirty="0"/>
          </a:p>
          <a:p>
            <a:pPr marL="214313" indent="-214313" algn="just">
              <a:buFontTx/>
              <a:buChar char="-"/>
            </a:pPr>
            <a:r>
              <a:rPr lang="en-US" sz="2250" b="1" dirty="0" err="1"/>
              <a:t>Thơ</a:t>
            </a:r>
            <a:r>
              <a:rPr lang="en-US" sz="2250" b="1" dirty="0"/>
              <a:t> </a:t>
            </a:r>
            <a:r>
              <a:rPr lang="en-US" sz="2250" b="1" dirty="0" err="1"/>
              <a:t>ông</a:t>
            </a:r>
            <a:r>
              <a:rPr lang="en-US" sz="2250" b="1" dirty="0"/>
              <a:t> </a:t>
            </a:r>
            <a:r>
              <a:rPr lang="en-US" sz="2250" b="1" dirty="0" err="1"/>
              <a:t>tập</a:t>
            </a:r>
            <a:r>
              <a:rPr lang="en-US" sz="2250" b="1" dirty="0"/>
              <a:t> </a:t>
            </a:r>
            <a:r>
              <a:rPr lang="en-US" sz="2250" b="1" dirty="0" err="1"/>
              <a:t>trung</a:t>
            </a:r>
            <a:r>
              <a:rPr lang="en-US" sz="2250" b="1" dirty="0"/>
              <a:t> </a:t>
            </a:r>
            <a:r>
              <a:rPr lang="en-US" sz="2250" b="1" dirty="0" err="1"/>
              <a:t>thể</a:t>
            </a:r>
            <a:r>
              <a:rPr lang="en-US" sz="2250" b="1" dirty="0"/>
              <a:t> </a:t>
            </a:r>
            <a:r>
              <a:rPr lang="en-US" sz="2250" b="1" dirty="0" err="1"/>
              <a:t>hiện</a:t>
            </a:r>
            <a:r>
              <a:rPr lang="en-US" sz="2250" b="1" dirty="0"/>
              <a:t> </a:t>
            </a:r>
            <a:r>
              <a:rPr lang="en-US" sz="2250" b="1" dirty="0" err="1"/>
              <a:t>hình</a:t>
            </a:r>
            <a:r>
              <a:rPr lang="en-US" sz="2250" b="1" dirty="0"/>
              <a:t> </a:t>
            </a:r>
            <a:r>
              <a:rPr lang="en-US" sz="2250" b="1" dirty="0" err="1"/>
              <a:t>ảnh</a:t>
            </a:r>
            <a:r>
              <a:rPr lang="en-US" sz="2250" b="1" dirty="0"/>
              <a:t> </a:t>
            </a:r>
            <a:r>
              <a:rPr lang="en-US" sz="2250" b="1" dirty="0" err="1"/>
              <a:t>thế</a:t>
            </a:r>
            <a:r>
              <a:rPr lang="en-US" sz="2250" b="1" dirty="0"/>
              <a:t> </a:t>
            </a:r>
            <a:r>
              <a:rPr lang="en-US" sz="2250" b="1" dirty="0" err="1"/>
              <a:t>hệ</a:t>
            </a:r>
            <a:r>
              <a:rPr lang="en-US" sz="2250" b="1" dirty="0"/>
              <a:t> </a:t>
            </a:r>
            <a:r>
              <a:rPr lang="en-US" sz="2250" b="1" dirty="0" err="1"/>
              <a:t>trẻ</a:t>
            </a:r>
            <a:r>
              <a:rPr lang="en-US" sz="2250" b="1" dirty="0"/>
              <a:t> </a:t>
            </a:r>
            <a:r>
              <a:rPr lang="en-US" sz="2250" b="1" dirty="0" err="1"/>
              <a:t>trên</a:t>
            </a:r>
            <a:r>
              <a:rPr lang="en-US" sz="2250" b="1" dirty="0"/>
              <a:t> </a:t>
            </a:r>
            <a:r>
              <a:rPr lang="en-US" sz="2250" b="1" dirty="0" err="1"/>
              <a:t>tuyến</a:t>
            </a:r>
            <a:r>
              <a:rPr lang="en-US" sz="2250" b="1" dirty="0"/>
              <a:t> </a:t>
            </a:r>
            <a:r>
              <a:rPr lang="en-US" sz="2250" b="1" dirty="0" err="1"/>
              <a:t>đường</a:t>
            </a:r>
            <a:r>
              <a:rPr lang="en-US" sz="2250" b="1" dirty="0"/>
              <a:t> </a:t>
            </a:r>
            <a:r>
              <a:rPr lang="en-US" sz="2250" b="1" dirty="0" err="1"/>
              <a:t>Trường</a:t>
            </a:r>
            <a:r>
              <a:rPr lang="en-US" sz="2250" b="1" dirty="0"/>
              <a:t> </a:t>
            </a:r>
            <a:r>
              <a:rPr lang="en-US" sz="2250" b="1" dirty="0" err="1"/>
              <a:t>Sơn</a:t>
            </a:r>
            <a:r>
              <a:rPr lang="en-US" sz="2250" b="1" dirty="0"/>
              <a:t> </a:t>
            </a:r>
            <a:r>
              <a:rPr lang="en-US" sz="2250" b="1" dirty="0" err="1"/>
              <a:t>với</a:t>
            </a:r>
            <a:r>
              <a:rPr lang="en-US" sz="2250" b="1" dirty="0"/>
              <a:t> </a:t>
            </a:r>
            <a:r>
              <a:rPr lang="vi-VN" sz="2250" b="1" dirty="0"/>
              <a:t>giọng điệu tự nhiên, sôi nổi, trẻ trung, tinh nghịch</a:t>
            </a:r>
            <a:r>
              <a:rPr lang="vi-VN" sz="2250" dirty="0"/>
              <a:t>.</a:t>
            </a:r>
            <a:endParaRPr lang="en-US" sz="2250" dirty="0"/>
          </a:p>
        </p:txBody>
      </p:sp>
      <p:pic>
        <p:nvPicPr>
          <p:cNvPr id="9" name="Picture 4" descr="http://static.cand.com.vn/Files/Image/bichthuy/2016/08/15/fe429422-6ec7-4a2b-ac04-9755e6bd667d.jpg"/>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13538" y="2321158"/>
            <a:ext cx="2147017" cy="3135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Google Shape;112;p17"/>
          <p:cNvSpPr/>
          <p:nvPr/>
        </p:nvSpPr>
        <p:spPr>
          <a:xfrm>
            <a:off x="243021" y="4966134"/>
            <a:ext cx="2492775" cy="521325"/>
          </a:xfrm>
          <a:prstGeom prst="horizontalScroll">
            <a:avLst>
              <a:gd name="adj" fmla="val 12500"/>
            </a:avLst>
          </a:prstGeom>
          <a:solidFill>
            <a:srgbClr val="434343"/>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r>
              <a:rPr lang="en-US" b="1" dirty="0" err="1">
                <a:solidFill>
                  <a:srgbClr val="FFFFFF"/>
                </a:solidFill>
                <a:latin typeface="Arial" pitchFamily="34" charset="0"/>
                <a:ea typeface="Oswald"/>
                <a:cs typeface="Arial" pitchFamily="34" charset="0"/>
                <a:sym typeface="Oswald"/>
              </a:rPr>
              <a:t>Phạm</a:t>
            </a:r>
            <a:r>
              <a:rPr lang="en-US" b="1" dirty="0">
                <a:solidFill>
                  <a:srgbClr val="FFFFFF"/>
                </a:solidFill>
                <a:latin typeface="Arial" pitchFamily="34" charset="0"/>
                <a:ea typeface="Oswald"/>
                <a:cs typeface="Arial" pitchFamily="34" charset="0"/>
                <a:sym typeface="Oswald"/>
              </a:rPr>
              <a:t> </a:t>
            </a:r>
            <a:r>
              <a:rPr lang="en-US" b="1" dirty="0" err="1">
                <a:solidFill>
                  <a:srgbClr val="FFFFFF"/>
                </a:solidFill>
                <a:latin typeface="Arial" pitchFamily="34" charset="0"/>
                <a:ea typeface="Oswald"/>
                <a:cs typeface="Arial" pitchFamily="34" charset="0"/>
                <a:sym typeface="Oswald"/>
              </a:rPr>
              <a:t>Tiến</a:t>
            </a:r>
            <a:r>
              <a:rPr lang="en-US" b="1" dirty="0">
                <a:solidFill>
                  <a:srgbClr val="FFFFFF"/>
                </a:solidFill>
                <a:latin typeface="Arial" pitchFamily="34" charset="0"/>
                <a:ea typeface="Oswald"/>
                <a:cs typeface="Arial" pitchFamily="34" charset="0"/>
                <a:sym typeface="Oswald"/>
              </a:rPr>
              <a:t> </a:t>
            </a:r>
            <a:r>
              <a:rPr lang="en-US" b="1" dirty="0" err="1">
                <a:solidFill>
                  <a:srgbClr val="FFFFFF"/>
                </a:solidFill>
                <a:latin typeface="Arial" pitchFamily="34" charset="0"/>
                <a:ea typeface="Oswald"/>
                <a:cs typeface="Arial" pitchFamily="34" charset="0"/>
                <a:sym typeface="Oswald"/>
              </a:rPr>
              <a:t>Duật</a:t>
            </a:r>
            <a:r>
              <a:rPr lang="en-US" b="1" dirty="0">
                <a:solidFill>
                  <a:srgbClr val="FFFFFF"/>
                </a:solidFill>
                <a:latin typeface="Arial" pitchFamily="34" charset="0"/>
                <a:ea typeface="Oswald"/>
                <a:cs typeface="Arial" pitchFamily="34" charset="0"/>
                <a:sym typeface="Oswald"/>
              </a:rPr>
              <a:t> </a:t>
            </a:r>
          </a:p>
        </p:txBody>
      </p:sp>
    </p:spTree>
    <p:extLst>
      <p:ext uri="{BB962C8B-B14F-4D97-AF65-F5344CB8AC3E}">
        <p14:creationId xmlns:p14="http://schemas.microsoft.com/office/powerpoint/2010/main" val="427511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barn(inVertical)">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barn(inVertical)">
                                      <p:cBhvr>
                                        <p:cTn id="3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A6F418-11AE-4AF2-8EEE-B30043BC8AD5}&quot;/&gt;&lt;isInvalidForFieldText val=&quot;0&quot;/&gt;&lt;Image&gt;&lt;filename val=&quot;C:\Users\PhiLong\AppData\Local\Temp\PR\data\asimages\{5DA6F418-11AE-4AF2-8EEE-B30043BC8AD5}_9.png&quot;/&gt;&lt;left val=&quot;362&quot;/&gt;&lt;top val=&quot;80&quot;/&gt;&lt;width val=&quot;333&quot;/&gt;&lt;height val=&quot;44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BCDF77-45A9-4B88-A4EB-8F715A21BE57}&quot;/&gt;&lt;isInvalidForFieldText val=&quot;0&quot;/&gt;&lt;Image&gt;&lt;filename val=&quot;C:\Users\PhiLong\AppData\Local\Temp\PR\data\asimages\{FEBCDF77-45A9-4B88-A4EB-8F715A21BE57}_12.png&quot;/&gt;&lt;left val=&quot;14&quot;/&gt;&lt;top val=&quot;26&quot;/&gt;&lt;width val=&quot;371&quot;/&gt;&lt;height val=&quot;488&quot;/&gt;&lt;hasText val=&quot;1&quot;/&gt;&lt;/Image&gt;&lt;/ThreeDShapeInfo&gt;"/>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930</TotalTime>
  <Words>2014</Words>
  <Application>Microsoft Office PowerPoint</Application>
  <PresentationFormat>On-screen Show (4:3)</PresentationFormat>
  <Paragraphs>214</Paragraphs>
  <Slides>26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.VnTime</vt:lpstr>
      <vt:lpstr>Arial</vt:lpstr>
      <vt:lpstr>Arial Hebrew Scholar</vt:lpstr>
      <vt:lpstr>Calibri</vt:lpstr>
      <vt:lpstr>Georgia</vt:lpstr>
      <vt:lpstr>Oswald</vt:lpstr>
      <vt:lpstr>Times New Roman</vt:lpstr>
      <vt:lpstr>Trebuchet MS</vt:lpstr>
      <vt:lpstr>VNI-Times</vt:lpstr>
      <vt:lpstr>Wingdings</vt:lpstr>
      <vt:lpstr>Wingdings 3</vt:lpstr>
      <vt:lpstr>Slipstream</vt:lpstr>
      <vt:lpstr>THƠ HIỆN ĐẠI – KÌ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Admin</cp:lastModifiedBy>
  <cp:revision>149</cp:revision>
  <dcterms:created xsi:type="dcterms:W3CDTF">2017-03-03T11:52:48Z</dcterms:created>
  <dcterms:modified xsi:type="dcterms:W3CDTF">2021-10-29T01:52:55Z</dcterms:modified>
</cp:coreProperties>
</file>