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8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image" Target="../media/image21.png"/><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image" Target="../media/image20.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15" Type="http://schemas.openxmlformats.org/officeDocument/2006/relationships/image" Target="../media/image4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4300220" y="4114120"/>
                <a:ext cx="11506200" cy="5172057"/>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300220" y="4114120"/>
                <a:ext cx="11506200" cy="5172057"/>
              </a:xfrm>
              <a:prstGeom prst="rect">
                <a:avLst/>
              </a:prstGeom>
              <a:blipFill>
                <a:blip r:embed="rId4"/>
                <a:stretch>
                  <a:fillRect l="-1854" b="-943"/>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tìm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FF0000"/>
                            </a:solidFill>
                            <a:effectLst/>
                            <a:latin typeface="Cambria Math" panose="02040503050406030204" pitchFamily="18" charset="0"/>
                            <a:ea typeface="Calibri" panose="020F0502020204030204" pitchFamily="34" charset="0"/>
                          </a:rPr>
                        </m:ctrlPr>
                      </m:fPr>
                      <m:num>
                        <m:r>
                          <m:rPr>
                            <m:sty m:val="p"/>
                          </m:rPr>
                          <a:rPr lang="en-GB" sz="4400">
                            <a:solidFill>
                              <a:srgbClr val="FF0000"/>
                            </a:solidFill>
                            <a:effectLst/>
                            <a:latin typeface="Cambria Math" panose="02040503050406030204" pitchFamily="18" charset="0"/>
                            <a:ea typeface="Calibri" panose="020F0502020204030204" pitchFamily="34" charset="0"/>
                          </a:rPr>
                          <m:t>m</m:t>
                        </m:r>
                      </m:num>
                      <m:den>
                        <m:r>
                          <m:rPr>
                            <m:sty m:val="p"/>
                          </m:rPr>
                          <a:rPr lang="en-GB" sz="4400">
                            <a:solidFill>
                              <a:srgbClr val="FF0000"/>
                            </a:solidFill>
                            <a:effectLst/>
                            <a:latin typeface="Cambria Math" panose="02040503050406030204" pitchFamily="18" charset="0"/>
                            <a:ea typeface="Calibri" panose="020F0502020204030204" pitchFamily="34" charset="0"/>
                          </a:rPr>
                          <m:t>n</m:t>
                        </m:r>
                      </m:den>
                    </m:f>
                  </m:oMath>
                </a14:m>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b="1" i="1">
                            <a:solidFill>
                              <a:srgbClr val="C00000"/>
                            </a:solidFill>
                            <a:effectLst/>
                            <a:latin typeface="Cambria Math" panose="02040503050406030204" pitchFamily="18" charset="0"/>
                            <a:ea typeface="Calibri" panose="020F0502020204030204" pitchFamily="34" charset="0"/>
                          </a:rPr>
                        </m:ctrlPr>
                      </m:fPr>
                      <m:num>
                        <m:r>
                          <a:rPr lang="en-GB" sz="4400" b="1" i="1">
                            <a:solidFill>
                              <a:srgbClr val="C00000"/>
                            </a:solidFill>
                            <a:effectLst/>
                            <a:latin typeface="Cambria Math" panose="02040503050406030204" pitchFamily="18" charset="0"/>
                            <a:ea typeface="Calibri" panose="020F0502020204030204" pitchFamily="34" charset="0"/>
                          </a:rPr>
                          <m:t>𝒎</m:t>
                        </m:r>
                      </m:num>
                      <m:den>
                        <m:r>
                          <a:rPr lang="en-GB" sz="4400" b="1" i="1">
                            <a:solidFill>
                              <a:srgbClr val="C00000"/>
                            </a:solidFill>
                            <a:effectLst/>
                            <a:latin typeface="Cambria Math" panose="02040503050406030204" pitchFamily="18" charset="0"/>
                            <a:ea typeface="Calibri" panose="020F0502020204030204" pitchFamily="34" charset="0"/>
                          </a:rPr>
                          <m:t>𝒏</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b="1" i="1">
                            <a:solidFill>
                              <a:srgbClr val="C00000"/>
                            </a:solidFill>
                            <a:effectLst/>
                            <a:latin typeface="Cambria Math" panose="02040503050406030204" pitchFamily="18" charset="0"/>
                            <a:ea typeface="Calibri" panose="020F0502020204030204" pitchFamily="34" charset="0"/>
                          </a:rPr>
                        </m:ctrlPr>
                      </m:fPr>
                      <m:num>
                        <m:r>
                          <a:rPr lang="en-GB" sz="4400" b="1" i="1">
                            <a:solidFill>
                              <a:srgbClr val="C00000"/>
                            </a:solidFill>
                            <a:effectLst/>
                            <a:latin typeface="Cambria Math" panose="02040503050406030204" pitchFamily="18" charset="0"/>
                            <a:ea typeface="Calibri" panose="020F0502020204030204" pitchFamily="34" charset="0"/>
                          </a:rPr>
                          <m:t>𝒎</m:t>
                        </m:r>
                      </m:num>
                      <m:den>
                        <m:r>
                          <a:rPr lang="en-GB" sz="4400" b="1" i="1">
                            <a:solidFill>
                              <a:srgbClr val="C00000"/>
                            </a:solidFill>
                            <a:effectLst/>
                            <a:latin typeface="Cambria Math" panose="02040503050406030204" pitchFamily="18" charset="0"/>
                            <a:ea typeface="Calibri" panose="020F0502020204030204" pitchFamily="34" charset="0"/>
                          </a:rPr>
                          <m:t>𝟏𝟎𝟎</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a:blip r:embed="rId4"/>
                <a:stretch>
                  <a:fillRect l="-1503" b="-32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8016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564096" y="5648924"/>
                <a:ext cx="15785996" cy="3538341"/>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90:30% =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64096" y="5648924"/>
                <a:ext cx="15785996" cy="3538341"/>
              </a:xfrm>
              <a:prstGeom prst="rect">
                <a:avLst/>
              </a:prstGeom>
              <a:blipFill>
                <a:blip r:embed="rId10"/>
                <a:stretch>
                  <a:fillRect l="-1390" b="-2414"/>
                </a:stretch>
              </a:blipFill>
            </p:spPr>
            <p:txBody>
              <a:bodyPr/>
              <a:lstStyle/>
              <a:p>
                <a:r>
                  <a:rPr lang="en-US">
                    <a:noFill/>
                  </a:rPr>
                  <a:t> </a:t>
                </a:r>
              </a:p>
            </p:txBody>
          </p:sp>
        </mc:Fallback>
      </mc:AlternateContent>
      <p:sp>
        <p:nvSpPr>
          <p:cNvPr id="17" name="Curved Right Arrow 16"/>
          <p:cNvSpPr/>
          <p:nvPr/>
        </p:nvSpPr>
        <p:spPr>
          <a:xfrm>
            <a:off x="600165" y="4425273"/>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a:t>Coi cả quãng đường đua là 1</a:t>
                </a:r>
                <a:r>
                  <a:rPr lang="en-US" sz="4000" dirty="0"/>
                  <a:t> </a:t>
                </a:r>
                <a:r>
                  <a:rPr lang="vi-VN" sz="4000" dirty="0"/>
                  <a:t>001 phần bằng nhau thì tổng chiều dài 7 chặng leo núi là 304 phần. Khi đó, tổng chiều dài của 7 chặng leo núi là:</a:t>
                </a:r>
                <a:r>
                  <a:rPr lang="en-US" sz="4000" dirty="0"/>
                  <a:t> </a:t>
                </a:r>
              </a:p>
              <a:p>
                <a:pPr algn="ctr">
                  <a:lnSpc>
                    <a:spcPct val="150000"/>
                  </a:lnSpc>
                </a:pPr>
                <a:r>
                  <a:rPr lang="en-US" sz="4000" dirty="0">
                    <a:latin typeface="Arial" panose="020B0604020202020204" pitchFamily="34" charset="0"/>
                    <a:cs typeface="Arial" panose="020B0604020202020204" pitchFamily="34" charset="0"/>
                  </a:rPr>
                  <a:t>3 365,8 : 1001 . 304 </a:t>
                </a:r>
              </a:p>
              <a:p>
                <a:pPr algn="ctr">
                  <a:lnSpc>
                    <a:spcPct val="150000"/>
                  </a:lnSpc>
                </a:pPr>
                <a:r>
                  <a:rPr lang="en-US" sz="4000"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TIẾT 87+88 - BÀI 10:</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PHÂN SỐ</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cho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biết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3335000" cy="5457904"/>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tìm </a:t>
                </a:r>
                <a:r>
                  <a:rPr lang="en-US" sz="40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Times New Roman" panose="02020603050405020304" pitchFamily="18" charset="0"/>
                          </a:rPr>
                        </m:ctrlPr>
                      </m:fPr>
                      <m:num>
                        <m:r>
                          <a:rPr lang="en-US" sz="4000" i="1">
                            <a:solidFill>
                              <a:srgbClr val="FF0000"/>
                            </a:solidFill>
                            <a:effectLst/>
                            <a:latin typeface="Cambria Math" panose="02040503050406030204" pitchFamily="18" charset="0"/>
                            <a:ea typeface="Times New Roman" panose="02020603050405020304" pitchFamily="18" charset="0"/>
                          </a:rPr>
                          <m:t>𝑚</m:t>
                        </m:r>
                      </m:num>
                      <m:den>
                        <m:r>
                          <a:rPr lang="en-US" sz="4000" i="1">
                            <a:solidFill>
                              <a:srgbClr val="FF0000"/>
                            </a:solidFill>
                            <a:effectLst/>
                            <a:latin typeface="Cambria Math" panose="02040503050406030204" pitchFamily="18" charset="0"/>
                            <a:ea typeface="Times New Roman" panose="02020603050405020304" pitchFamily="18" charset="0"/>
                          </a:rPr>
                          <m:t>𝑛</m:t>
                        </m:r>
                      </m:den>
                    </m:f>
                  </m:oMath>
                </a14:m>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của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b="1" i="1">
                            <a:solidFill>
                              <a:srgbClr val="C00000"/>
                            </a:solidFill>
                            <a:effectLst/>
                            <a:latin typeface="Cambria Math" panose="02040503050406030204" pitchFamily="18" charset="0"/>
                            <a:ea typeface="Times New Roman" panose="02020603050405020304" pitchFamily="18" charset="0"/>
                          </a:rPr>
                        </m:ctrlPr>
                      </m:fPr>
                      <m:num>
                        <m:r>
                          <a:rPr lang="en-US" sz="4000" b="1" i="1">
                            <a:solidFill>
                              <a:srgbClr val="C00000"/>
                            </a:solidFill>
                            <a:effectLst/>
                            <a:latin typeface="Cambria Math" panose="02040503050406030204" pitchFamily="18" charset="0"/>
                            <a:ea typeface="Times New Roman" panose="02020603050405020304" pitchFamily="18" charset="0"/>
                          </a:rPr>
                          <m:t>𝒎</m:t>
                        </m:r>
                      </m:num>
                      <m:den>
                        <m:r>
                          <a:rPr lang="en-US" sz="4000" b="1" i="1">
                            <a:solidFill>
                              <a:srgbClr val="C00000"/>
                            </a:solidFill>
                            <a:effectLst/>
                            <a:latin typeface="Cambria Math" panose="02040503050406030204" pitchFamily="18" charset="0"/>
                            <a:ea typeface="Times New Roman" panose="02020603050405020304" pitchFamily="18" charset="0"/>
                          </a:rPr>
                          <m:t>𝒏</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b="1" i="1">
                            <a:solidFill>
                              <a:srgbClr val="C00000"/>
                            </a:solidFill>
                            <a:effectLst/>
                            <a:latin typeface="Cambria Math" panose="02040503050406030204" pitchFamily="18" charset="0"/>
                            <a:ea typeface="Times New Roman" panose="02020603050405020304" pitchFamily="18" charset="0"/>
                          </a:rPr>
                        </m:ctrlPr>
                      </m:fPr>
                      <m:num>
                        <m:r>
                          <a:rPr lang="en-US" sz="4000" b="1" i="1">
                            <a:solidFill>
                              <a:srgbClr val="C00000"/>
                            </a:solidFill>
                            <a:effectLst/>
                            <a:latin typeface="Cambria Math" panose="02040503050406030204" pitchFamily="18" charset="0"/>
                            <a:ea typeface="Times New Roman" panose="02020603050405020304" pitchFamily="18" charset="0"/>
                          </a:rPr>
                          <m:t>𝒎</m:t>
                        </m:r>
                      </m:num>
                      <m:den>
                        <m:r>
                          <a:rPr lang="en-US" sz="4000" b="1" i="1">
                            <a:solidFill>
                              <a:srgbClr val="C00000"/>
                            </a:solidFill>
                            <a:effectLst/>
                            <a:latin typeface="Cambria Math" panose="02040503050406030204" pitchFamily="18" charset="0"/>
                            <a:ea typeface="Times New Roman" panose="02020603050405020304" pitchFamily="18" charset="0"/>
                          </a:rPr>
                          <m:t>𝟏𝟎𝟎</m:t>
                        </m:r>
                      </m:den>
                    </m:f>
                  </m:oMath>
                </a14:m>
                <a:r>
                  <a:rPr lang="en-US" sz="4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3335000" cy="5457904"/>
              </a:xfrm>
              <a:prstGeom prst="rect">
                <a:avLst/>
              </a:prstGeom>
              <a:blipFill>
                <a:blip r:embed="rId6"/>
                <a:stretch>
                  <a:fillRect l="-1600" b="-3911"/>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 calcmode="lin" valueType="num">
                                      <p:cBhvr additive="base">
                                        <p:cTn id="23"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 calcmode="lin" valueType="num">
                                      <p:cBhvr additive="base">
                                        <p:cTn id="27" dur="500"/>
                                        <p:tgtEl>
                                          <p:spTgt spid="2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1564</Words>
  <Application>Microsoft Office PowerPoint</Application>
  <PresentationFormat>Custom</PresentationFormat>
  <Paragraphs>111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Cambria Math</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Nguyen Mai Nga</cp:lastModifiedBy>
  <cp:revision>25</cp:revision>
  <dcterms:created xsi:type="dcterms:W3CDTF">2006-08-16T00:00:00Z</dcterms:created>
  <dcterms:modified xsi:type="dcterms:W3CDTF">2022-05-02T13:01:24Z</dcterms:modified>
  <dc:identifier>DAEs52c6gtQ</dc:identifier>
</cp:coreProperties>
</file>