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0" r:id="rId21"/>
    <p:sldId id="279" r:id="rId22"/>
    <p:sldId id="274" r:id="rId23"/>
    <p:sldId id="275" r:id="rId24"/>
    <p:sldId id="276" r:id="rId25"/>
    <p:sldId id="277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8068-8E2A-4C4B-AD31-1B3BD82ED94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F5FE-4F4E-4DD7-A1D3-CFE3BC213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8068-8E2A-4C4B-AD31-1B3BD82ED94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F5FE-4F4E-4DD7-A1D3-CFE3BC213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3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8068-8E2A-4C4B-AD31-1B3BD82ED94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F5FE-4F4E-4DD7-A1D3-CFE3BC213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8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8844C-D3FD-4715-B271-5144313087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84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9F1D0-D2F6-4A6D-93C3-3A543FC541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28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24FC2-8271-4668-971A-4521773F56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83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474E1-A277-4A55-AE87-403554F8BB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6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60455-82FA-4D80-82E2-D8228FBBF7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82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9143D-CB6B-4DD0-8A02-05987B6773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38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B5533-06EE-457B-A9E0-3A5AF56296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14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F50EF-CB8D-4D75-A80F-F89772217E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0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8068-8E2A-4C4B-AD31-1B3BD82ED94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F5FE-4F4E-4DD7-A1D3-CFE3BC213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31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9A1CE-0C99-4215-8178-2EC867AE2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03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B4823-397C-4DB4-9CB0-7191CC6D55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66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C33BC-34B9-4E0D-813C-1F92457674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80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A34B9-6DF6-4005-BB7D-2F976DF3F7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4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8068-8E2A-4C4B-AD31-1B3BD82ED94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F5FE-4F4E-4DD7-A1D3-CFE3BC213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4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8068-8E2A-4C4B-AD31-1B3BD82ED94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F5FE-4F4E-4DD7-A1D3-CFE3BC213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7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8068-8E2A-4C4B-AD31-1B3BD82ED94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F5FE-4F4E-4DD7-A1D3-CFE3BC213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3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8068-8E2A-4C4B-AD31-1B3BD82ED94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F5FE-4F4E-4DD7-A1D3-CFE3BC213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3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8068-8E2A-4C4B-AD31-1B3BD82ED94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F5FE-4F4E-4DD7-A1D3-CFE3BC213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1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8068-8E2A-4C4B-AD31-1B3BD82ED94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F5FE-4F4E-4DD7-A1D3-CFE3BC213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4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8068-8E2A-4C4B-AD31-1B3BD82ED94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F5FE-4F4E-4DD7-A1D3-CFE3BC213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6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58068-8E2A-4C4B-AD31-1B3BD82ED94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9F5FE-4F4E-4DD7-A1D3-CFE3BC213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4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EAAEED-944B-4BB7-ABD0-38C09CFD07F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2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hình nền đẹ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hình nền đẹ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hình nền đẹ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3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THANH TAI\My Documents\Downloads\choang-voi-cap-doi-han-quoc-chuyen-an-do-oi-thiu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99972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THANH TAI\My Documents\Downloads\New Folder (4)\ngo_d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C:\Documents and Settings\THANH TAI\My Documents\Downloads\New Folder (4)\1332987910-khoai-ta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876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C:\Documents and Settings\THANH TAI\My Documents\Downloads\New Folder (4)\103140_khoaitay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381000" y="2819400"/>
            <a:ext cx="8305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FF00"/>
                </a:solidFill>
              </a:rPr>
              <a:t>Ngộ độc do bản thân thức ăn </a:t>
            </a:r>
          </a:p>
          <a:p>
            <a:pPr algn="ctr"/>
            <a:r>
              <a:rPr lang="en-US" sz="4400" b="1">
                <a:solidFill>
                  <a:srgbClr val="FFFF00"/>
                </a:solidFill>
              </a:rPr>
              <a:t>có sẵn chất độc </a:t>
            </a:r>
            <a:endParaRPr lang="en-US" sz="4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7352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THANH TAI\My Documents\Downloads\12-namdoc_399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 descr="C:\Documents and Settings\THANH TAI\My Documents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27443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THANH TAI\My Documents\Downloads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5" descr="C:\Documents and Settings\THANH TAI\My Documents\Downloads\ca-no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4953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 descr="C:\Documents and Settings\THANH TAI\My Documents\Downloads\chalytuong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4495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7" descr="C:\Documents and Settings\THANH TAI\My Documents\Downloads\co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648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06492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THANH TAI\My Documents\Downloads\thuong-hieu-6352241021783416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C:\Documents and Settings\THANH TAI\My Documents\Downloads\thuong-hieu-6352241021808818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4762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C:\Documents and Settings\THANH TAI\My Documents\Downloads\thuong-hieu-6352241021853820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6172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1143000" y="2362200"/>
            <a:ext cx="7315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Ngộ độc do thức ăn bị ô nhiễm các chất độc hóa học</a:t>
            </a:r>
            <a:endParaRPr lang="en-US" sz="4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79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THANH TAI\My Documents\Downloads\20131211142952-n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C:\Documents and Settings\THANH TAI\My Documents\Downloads\20131211142531-b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C:\Documents and Settings\THANH TAI\My Documents\Downloads\New Folder (4)\20130618-1217-nguy-hai-trung-bac-thao-tu-trung-quoc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C:\Documents and Settings\THANH TAI\My Documents\Downloads\thuong-hieu-6352241022164438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04779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THANH TAI\My Documents\Downloads\55530685-1363764179-an-b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" descr="C:\Documents and Settings\THANH TAI\My Documents\Downloads\200px-Rau_s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40401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685800" y="381000"/>
            <a:ext cx="7772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</a:rPr>
              <a:t>2/ Các biện pháp phòng tránh nhiễm trùng, nhiễm độc thực phẩm :</a:t>
            </a:r>
          </a:p>
          <a:p>
            <a:pPr eaLnBrk="1" hangingPunct="1"/>
            <a:r>
              <a:rPr lang="en-US" sz="3600" b="1">
                <a:solidFill>
                  <a:srgbClr val="FF0000"/>
                </a:solidFill>
              </a:rPr>
              <a:t>    a/ Phòng tránh nhiễm trùng :</a:t>
            </a:r>
          </a:p>
          <a:p>
            <a:pPr eaLnBrk="1" hangingPunct="1"/>
            <a:r>
              <a:rPr lang="en-US" sz="3600" b="1">
                <a:solidFill>
                  <a:srgbClr val="FF0000"/>
                </a:solidFill>
              </a:rPr>
              <a:t>    </a:t>
            </a:r>
          </a:p>
          <a:p>
            <a:pPr algn="just" eaLnBrk="1" hangingPunct="1"/>
            <a:r>
              <a:rPr lang="en-US" sz="3600" b="1">
                <a:solidFill>
                  <a:srgbClr val="FF0000"/>
                </a:solidFill>
              </a:rPr>
              <a:t>       </a:t>
            </a:r>
            <a:endParaRPr lang="en-US" sz="3600" b="1">
              <a:solidFill>
                <a:srgbClr val="0000FF"/>
              </a:solidFill>
            </a:endParaRPr>
          </a:p>
          <a:p>
            <a:pPr eaLnBrk="1" hangingPunct="1"/>
            <a:r>
              <a:rPr lang="en-US" sz="3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143000" y="2286000"/>
            <a:ext cx="7239000" cy="3048000"/>
          </a:xfrm>
          <a:prstGeom prst="cloudCallout">
            <a:avLst>
              <a:gd name="adj1" fmla="val -53727"/>
              <a:gd name="adj2" fmla="val 65565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600" b="1">
                <a:solidFill>
                  <a:srgbClr val="0000FF"/>
                </a:solidFill>
              </a:rPr>
              <a:t>Để phòng tránh nhiễm trùng thực phẩm, ta cần có những </a:t>
            </a:r>
          </a:p>
          <a:p>
            <a:pPr algn="ctr"/>
            <a:r>
              <a:rPr lang="en-US" sz="3600" b="1">
                <a:solidFill>
                  <a:srgbClr val="0000FF"/>
                </a:solidFill>
              </a:rPr>
              <a:t>biện pháp gì ? </a:t>
            </a:r>
          </a:p>
        </p:txBody>
      </p:sp>
    </p:spTree>
    <p:extLst>
      <p:ext uri="{BB962C8B-B14F-4D97-AF65-F5344CB8AC3E}">
        <p14:creationId xmlns:p14="http://schemas.microsoft.com/office/powerpoint/2010/main" val="304925570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C:\Documents and Settings\THANH TAI\My Documents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4" descr="C:\Documents and Settings\THANH TAI\My Documents\Downloads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 descr="C:\Documents and Settings\THANH TAI\My Documents\Downloads\tải xuống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3124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2" descr="C:\Documents and Settings\THANH TAI\My Documents\Downloads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29000"/>
            <a:ext cx="2895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C:\Documents and Settings\THANH TAI\My Documents\Downloads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124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 descr="C:\Documents and Settings\THANH TAI\My Documents\Downloads\tải xuống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3124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82928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066800" y="838200"/>
            <a:ext cx="73914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a/ </a:t>
            </a:r>
            <a:r>
              <a:rPr lang="en-US" sz="3600" b="1" dirty="0" err="1">
                <a:solidFill>
                  <a:srgbClr val="FF0000"/>
                </a:solidFill>
              </a:rPr>
              <a:t>Phòng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tránh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nhiễm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trùng</a:t>
            </a:r>
            <a:r>
              <a:rPr lang="en-US" sz="3600" b="1" dirty="0">
                <a:solidFill>
                  <a:srgbClr val="FF0000"/>
                </a:solidFill>
              </a:rPr>
              <a:t> :</a:t>
            </a:r>
          </a:p>
          <a:p>
            <a:pPr algn="just" eaLnBrk="0" hangingPunct="0">
              <a:defRPr/>
            </a:pPr>
            <a:r>
              <a:rPr lang="en-US" sz="3600" b="1" dirty="0">
                <a:solidFill>
                  <a:srgbClr val="0000FF"/>
                </a:solidFill>
              </a:rPr>
              <a:t>   - </a:t>
            </a:r>
            <a:r>
              <a:rPr lang="en-US" sz="3600" b="1" dirty="0" err="1">
                <a:solidFill>
                  <a:srgbClr val="0000FF"/>
                </a:solidFill>
              </a:rPr>
              <a:t>Rửa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tay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trước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khi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ăn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</a:p>
          <a:p>
            <a:pPr algn="just" eaLnBrk="0" hangingPunct="0">
              <a:defRPr/>
            </a:pPr>
            <a:r>
              <a:rPr lang="en-US" sz="3600" b="1" dirty="0">
                <a:solidFill>
                  <a:srgbClr val="0000FF"/>
                </a:solidFill>
              </a:rPr>
              <a:t>   - </a:t>
            </a:r>
            <a:r>
              <a:rPr lang="en-US" sz="3600" b="1" dirty="0" err="1">
                <a:solidFill>
                  <a:srgbClr val="0000FF"/>
                </a:solidFill>
              </a:rPr>
              <a:t>Vệ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sinh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nhà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bếp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</a:p>
          <a:p>
            <a:pPr algn="just" eaLnBrk="0" hangingPunct="0">
              <a:defRPr/>
            </a:pPr>
            <a:r>
              <a:rPr lang="en-US" sz="3600" b="1" dirty="0">
                <a:solidFill>
                  <a:srgbClr val="0000FF"/>
                </a:solidFill>
              </a:rPr>
              <a:t>   - </a:t>
            </a:r>
            <a:r>
              <a:rPr lang="en-US" sz="3600" b="1" dirty="0" err="1">
                <a:solidFill>
                  <a:srgbClr val="0000FF"/>
                </a:solidFill>
              </a:rPr>
              <a:t>Rửa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kĩ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thực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phẩm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</a:p>
          <a:p>
            <a:pPr algn="just" eaLnBrk="0" hangingPunct="0">
              <a:defRPr/>
            </a:pPr>
            <a:r>
              <a:rPr lang="en-US" sz="3600" b="1" dirty="0">
                <a:solidFill>
                  <a:srgbClr val="0000FF"/>
                </a:solidFill>
              </a:rPr>
              <a:t>   - </a:t>
            </a:r>
            <a:r>
              <a:rPr lang="en-US" sz="3600" b="1" dirty="0" err="1">
                <a:solidFill>
                  <a:srgbClr val="0000FF"/>
                </a:solidFill>
              </a:rPr>
              <a:t>Nấu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chín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thực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phẩm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</a:p>
          <a:p>
            <a:pPr algn="just" eaLnBrk="0" hangingPunct="0">
              <a:defRPr/>
            </a:pPr>
            <a:r>
              <a:rPr lang="en-US" sz="3600" b="1" dirty="0">
                <a:solidFill>
                  <a:srgbClr val="0000FF"/>
                </a:solidFill>
              </a:rPr>
              <a:t>   - </a:t>
            </a:r>
            <a:r>
              <a:rPr lang="en-US" sz="3600" b="1" dirty="0" err="1">
                <a:solidFill>
                  <a:srgbClr val="0000FF"/>
                </a:solidFill>
              </a:rPr>
              <a:t>Đậy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kĩ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thức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ăn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</a:p>
          <a:p>
            <a:pPr algn="just" eaLnBrk="0" hangingPunct="0">
              <a:defRPr/>
            </a:pPr>
            <a:r>
              <a:rPr lang="en-US" sz="3600" b="1" dirty="0">
                <a:solidFill>
                  <a:srgbClr val="0000FF"/>
                </a:solidFill>
              </a:rPr>
              <a:t>   - </a:t>
            </a:r>
            <a:r>
              <a:rPr lang="en-US" sz="3600" b="1" dirty="0" err="1">
                <a:solidFill>
                  <a:srgbClr val="0000FF"/>
                </a:solidFill>
              </a:rPr>
              <a:t>Bảo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quản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thức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ăn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</a:p>
          <a:p>
            <a:pPr algn="just" eaLnBrk="0" hangingPunct="0">
              <a:defRPr/>
            </a:pP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FF"/>
              </a:solidFill>
            </a:endParaRPr>
          </a:p>
          <a:p>
            <a:pPr algn="just" eaLnBrk="0" hangingPunct="0">
              <a:defRPr/>
            </a:pPr>
            <a:endParaRPr lang="en-US" sz="3600" b="1" dirty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    </a:t>
            </a:r>
          </a:p>
          <a:p>
            <a:pPr algn="just">
              <a:defRPr/>
            </a:pPr>
            <a:r>
              <a:rPr lang="en-US" sz="3600" b="1" dirty="0">
                <a:solidFill>
                  <a:srgbClr val="FF0000"/>
                </a:solidFill>
              </a:rPr>
              <a:t>       </a:t>
            </a:r>
            <a:endParaRPr lang="en-US" sz="3600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2647250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C:\Documents and Settings\THANH TAI\My Documents\Downloads\an-toan-thuc-ph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533400" y="533400"/>
            <a:ext cx="8229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00"/>
                </a:solidFill>
              </a:rPr>
              <a:t>Thế nào là nhiễm trùng và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00"/>
                </a:solidFill>
              </a:rPr>
              <a:t>nhiễm độc thực phẩm ?</a:t>
            </a:r>
            <a:endParaRPr lang="en-US" sz="40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6773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THANH TAI\My Documents\Downloads\P9-416-4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05773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685800" y="762000"/>
            <a:ext cx="7772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</a:rPr>
              <a:t>b/ Phòng tránh nhiễm độc :</a:t>
            </a:r>
          </a:p>
          <a:p>
            <a:pPr eaLnBrk="1" hangingPunct="1"/>
            <a:r>
              <a:rPr lang="en-US" sz="3600" b="1">
                <a:solidFill>
                  <a:srgbClr val="FF0000"/>
                </a:solidFill>
              </a:rPr>
              <a:t>    </a:t>
            </a:r>
          </a:p>
          <a:p>
            <a:pPr algn="just" eaLnBrk="1" hangingPunct="1"/>
            <a:r>
              <a:rPr lang="en-US" sz="3600" b="1">
                <a:solidFill>
                  <a:srgbClr val="FF0000"/>
                </a:solidFill>
              </a:rPr>
              <a:t>       </a:t>
            </a:r>
            <a:endParaRPr lang="en-US" sz="3600" b="1">
              <a:solidFill>
                <a:srgbClr val="0000FF"/>
              </a:solidFill>
            </a:endParaRPr>
          </a:p>
          <a:p>
            <a:pPr eaLnBrk="1" hangingPunct="1"/>
            <a:r>
              <a:rPr lang="en-US" sz="3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143000" y="1752600"/>
            <a:ext cx="6781800" cy="3581400"/>
          </a:xfrm>
          <a:prstGeom prst="cloudCallout">
            <a:avLst>
              <a:gd name="adj1" fmla="val -53727"/>
              <a:gd name="adj2" fmla="val 65565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600" b="1" dirty="0" err="1"/>
              <a:t>Để</a:t>
            </a:r>
            <a:r>
              <a:rPr lang="en-US" sz="3600" b="1" dirty="0"/>
              <a:t> </a:t>
            </a:r>
            <a:r>
              <a:rPr lang="en-US" sz="3600" b="1" dirty="0" err="1"/>
              <a:t>phòng</a:t>
            </a:r>
            <a:r>
              <a:rPr lang="en-US" sz="3600" b="1" dirty="0"/>
              <a:t> </a:t>
            </a:r>
            <a:r>
              <a:rPr lang="en-US" sz="3600" b="1" dirty="0" err="1"/>
              <a:t>tránh</a:t>
            </a:r>
            <a:r>
              <a:rPr lang="en-US" sz="3600" b="1" dirty="0"/>
              <a:t> </a:t>
            </a:r>
            <a:r>
              <a:rPr lang="en-US" sz="3600" b="1" dirty="0" err="1"/>
              <a:t>nhiễm</a:t>
            </a:r>
            <a:r>
              <a:rPr lang="en-US" sz="3600" b="1" dirty="0"/>
              <a:t> </a:t>
            </a:r>
            <a:r>
              <a:rPr lang="en-US" sz="3600" b="1" dirty="0" err="1"/>
              <a:t>độc</a:t>
            </a:r>
            <a:r>
              <a:rPr lang="en-US" sz="3600" b="1" dirty="0"/>
              <a:t> </a:t>
            </a:r>
            <a:r>
              <a:rPr lang="en-US" sz="3600" b="1" dirty="0" err="1"/>
              <a:t>thực</a:t>
            </a:r>
            <a:r>
              <a:rPr lang="en-US" sz="3600" b="1" dirty="0"/>
              <a:t> </a:t>
            </a:r>
            <a:r>
              <a:rPr lang="en-US" sz="3600" b="1" dirty="0" err="1"/>
              <a:t>phẩm</a:t>
            </a:r>
            <a:r>
              <a:rPr lang="en-US" sz="3600" b="1" dirty="0"/>
              <a:t>, ta </a:t>
            </a:r>
            <a:r>
              <a:rPr lang="en-US" sz="3600" b="1" dirty="0" err="1"/>
              <a:t>cần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</a:t>
            </a:r>
            <a:r>
              <a:rPr lang="en-US" sz="3600" b="1" dirty="0" err="1"/>
              <a:t>những</a:t>
            </a:r>
            <a:r>
              <a:rPr lang="en-US" sz="3600" b="1" dirty="0"/>
              <a:t> </a:t>
            </a:r>
            <a:r>
              <a:rPr lang="en-US" sz="3600" b="1" dirty="0" err="1"/>
              <a:t>biện</a:t>
            </a:r>
            <a:r>
              <a:rPr lang="en-US" sz="3600" b="1" dirty="0"/>
              <a:t> </a:t>
            </a:r>
            <a:r>
              <a:rPr lang="en-US" sz="3600" b="1" dirty="0" err="1"/>
              <a:t>pháp</a:t>
            </a:r>
            <a:r>
              <a:rPr lang="en-US" sz="3600" b="1" dirty="0"/>
              <a:t> </a:t>
            </a:r>
            <a:r>
              <a:rPr lang="en-US" sz="3600" b="1" dirty="0" err="1"/>
              <a:t>gì</a:t>
            </a:r>
            <a:r>
              <a:rPr lang="en-US" sz="3600" b="1" dirty="0"/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419853012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THANH TAI\My Documents\Downloads\New Folder (4)\1332988322-khoai-tay-den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C:\Documents and Settings\THANH TAI\My Documents\Downloads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C:\Documents and Settings\THANH TAI\My Documents\Downloads\tải xuống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C:\Documents and Settings\THANH TAI\My Documents\Downloads\tải xuố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38643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THANH TAI\My Documents\Downloads\New Folder (4)\phat-hien-banh-trung-thu-nhiem-khuan-ecoli-vuot-800-lan-quy-di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 descr="C:\Documents and Settings\THANH TAI\My Documents\Downloads\New Folder (4)\kho-muc-nhiem-khuan-va-ky-sinh-trung-gay-benh-b0be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781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83692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Documents and Settings\THANH TAI\My Documents\Downloads\20936115-images2037092_su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 descr="C:\Documents and Settings\THANH TAI\My Documents\Download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09762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838200" y="838200"/>
            <a:ext cx="7543800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b/ </a:t>
            </a:r>
            <a:r>
              <a:rPr lang="en-US" sz="3600" b="1" dirty="0" err="1">
                <a:solidFill>
                  <a:srgbClr val="FF0000"/>
                </a:solidFill>
              </a:rPr>
              <a:t>Phòng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tránh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nhiễm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độc</a:t>
            </a:r>
            <a:r>
              <a:rPr lang="en-US" sz="3600" b="1" dirty="0">
                <a:solidFill>
                  <a:srgbClr val="FF0000"/>
                </a:solidFill>
              </a:rPr>
              <a:t> :</a:t>
            </a:r>
          </a:p>
          <a:p>
            <a:pPr algn="just" eaLnBrk="0" hangingPunct="0">
              <a:defRPr/>
            </a:pPr>
            <a:r>
              <a:rPr lang="en-US" sz="3600" b="1" dirty="0">
                <a:solidFill>
                  <a:srgbClr val="0000FF"/>
                </a:solidFill>
              </a:rPr>
              <a:t>   - </a:t>
            </a:r>
            <a:r>
              <a:rPr lang="en-US" sz="3600" b="1" dirty="0" err="1">
                <a:solidFill>
                  <a:srgbClr val="0000FF"/>
                </a:solidFill>
              </a:rPr>
              <a:t>Không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dùng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</a:rPr>
              <a:t>: </a:t>
            </a:r>
          </a:p>
          <a:p>
            <a:pPr algn="just" eaLnBrk="0" hangingPunct="0">
              <a:defRPr/>
            </a:pPr>
            <a:r>
              <a:rPr lang="en-US" sz="3600" b="1" dirty="0">
                <a:solidFill>
                  <a:srgbClr val="0000FF"/>
                </a:solidFill>
              </a:rPr>
              <a:t>+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Những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thực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phẩm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có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chất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độc</a:t>
            </a:r>
            <a:r>
              <a:rPr lang="en-US" sz="3600" b="1" dirty="0">
                <a:solidFill>
                  <a:srgbClr val="0000FF"/>
                </a:solidFill>
              </a:rPr>
              <a:t> ( </a:t>
            </a:r>
            <a:r>
              <a:rPr lang="en-US" sz="3600" b="1" dirty="0" err="1">
                <a:solidFill>
                  <a:srgbClr val="0000FF"/>
                </a:solidFill>
              </a:rPr>
              <a:t>cá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nóc</a:t>
            </a:r>
            <a:r>
              <a:rPr lang="en-US" sz="3600" b="1" dirty="0">
                <a:solidFill>
                  <a:srgbClr val="0000FF"/>
                </a:solidFill>
              </a:rPr>
              <a:t>, </a:t>
            </a:r>
            <a:r>
              <a:rPr lang="en-US" sz="3600" b="1" dirty="0" err="1">
                <a:solidFill>
                  <a:srgbClr val="0000FF"/>
                </a:solidFill>
              </a:rPr>
              <a:t>phủ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tạng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cóc</a:t>
            </a:r>
            <a:r>
              <a:rPr lang="en-US" sz="3600" b="1" dirty="0">
                <a:solidFill>
                  <a:srgbClr val="0000FF"/>
                </a:solidFill>
              </a:rPr>
              <a:t>, </a:t>
            </a:r>
            <a:r>
              <a:rPr lang="en-US" sz="3600" b="1" dirty="0" err="1">
                <a:solidFill>
                  <a:srgbClr val="0000FF"/>
                </a:solidFill>
              </a:rPr>
              <a:t>khoai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tây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mọc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mầm</a:t>
            </a:r>
            <a:r>
              <a:rPr lang="en-US" sz="3600" b="1" dirty="0">
                <a:solidFill>
                  <a:srgbClr val="0000FF"/>
                </a:solidFill>
              </a:rPr>
              <a:t>, </a:t>
            </a:r>
            <a:r>
              <a:rPr lang="en-US" sz="3600" b="1" dirty="0" err="1">
                <a:solidFill>
                  <a:srgbClr val="0000FF"/>
                </a:solidFill>
              </a:rPr>
              <a:t>nấm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độc</a:t>
            </a:r>
            <a:r>
              <a:rPr lang="en-US" sz="3600" b="1" dirty="0">
                <a:solidFill>
                  <a:srgbClr val="0000FF"/>
                </a:solidFill>
              </a:rPr>
              <a:t>  )</a:t>
            </a:r>
          </a:p>
          <a:p>
            <a:pPr algn="just" eaLnBrk="0" hangingPunct="0">
              <a:defRPr/>
            </a:pP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</a:rPr>
              <a:t>+</a:t>
            </a:r>
            <a:r>
              <a:rPr lang="en-US" sz="3600" b="1" dirty="0" err="1" smtClean="0">
                <a:solidFill>
                  <a:srgbClr val="0000FF"/>
                </a:solidFill>
              </a:rPr>
              <a:t>Thực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phẩm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bị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biến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chất</a:t>
            </a:r>
            <a:r>
              <a:rPr lang="en-US" sz="3600" b="1" dirty="0">
                <a:solidFill>
                  <a:srgbClr val="0000FF"/>
                </a:solidFill>
              </a:rPr>
              <a:t>, </a:t>
            </a:r>
            <a:r>
              <a:rPr lang="en-US" sz="3600" b="1" dirty="0" err="1">
                <a:solidFill>
                  <a:srgbClr val="0000FF"/>
                </a:solidFill>
              </a:rPr>
              <a:t>nhiễm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chất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độc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hóa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học</a:t>
            </a:r>
            <a:r>
              <a:rPr lang="en-US" sz="3600" b="1" dirty="0">
                <a:solidFill>
                  <a:srgbClr val="0000FF"/>
                </a:solidFill>
              </a:rPr>
              <a:t> ...</a:t>
            </a:r>
          </a:p>
          <a:p>
            <a:pPr algn="just" eaLnBrk="0" hangingPunct="0"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+ </a:t>
            </a:r>
            <a:r>
              <a:rPr lang="en-US" sz="3600" b="1" dirty="0" err="1" smtClean="0">
                <a:solidFill>
                  <a:srgbClr val="0000FF"/>
                </a:solidFill>
              </a:rPr>
              <a:t>Đồ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hộp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quá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hạn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sử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dụng</a:t>
            </a:r>
            <a:r>
              <a:rPr lang="en-US" sz="3600" b="1" dirty="0">
                <a:solidFill>
                  <a:srgbClr val="0000FF"/>
                </a:solidFill>
              </a:rPr>
              <a:t>, </a:t>
            </a:r>
            <a:r>
              <a:rPr lang="en-US" sz="3600" b="1" dirty="0" err="1">
                <a:solidFill>
                  <a:srgbClr val="0000FF"/>
                </a:solidFill>
              </a:rPr>
              <a:t>bị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phồng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</a:p>
          <a:p>
            <a:pPr algn="just" eaLnBrk="0" hangingPunct="0">
              <a:defRPr/>
            </a:pPr>
            <a:r>
              <a:rPr lang="en-US" sz="3600" b="1" dirty="0">
                <a:solidFill>
                  <a:srgbClr val="0000FF"/>
                </a:solidFill>
              </a:rPr>
              <a:t>   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FF"/>
              </a:solidFill>
            </a:endParaRPr>
          </a:p>
          <a:p>
            <a:pPr algn="just" eaLnBrk="0" hangingPunct="0">
              <a:defRPr/>
            </a:pPr>
            <a:endParaRPr lang="en-US" sz="3600" b="1" dirty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    </a:t>
            </a:r>
          </a:p>
          <a:p>
            <a:pPr algn="just">
              <a:defRPr/>
            </a:pPr>
            <a:r>
              <a:rPr lang="en-US" sz="3600" b="1" dirty="0">
                <a:solidFill>
                  <a:srgbClr val="FF0000"/>
                </a:solidFill>
              </a:rPr>
              <a:t>       </a:t>
            </a:r>
            <a:endParaRPr lang="en-US" sz="3600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7422790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Box 2"/>
          <p:cNvSpPr txBox="1">
            <a:spLocks noChangeArrowheads="1"/>
          </p:cNvSpPr>
          <p:nvPr/>
        </p:nvSpPr>
        <p:spPr bwMode="auto">
          <a:xfrm>
            <a:off x="1428750" y="685800"/>
            <a:ext cx="6286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7200" b="1">
                <a:solidFill>
                  <a:srgbClr val="FF0000"/>
                </a:solidFill>
              </a:rPr>
              <a:t>DẶN DÒ</a:t>
            </a: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533400" y="1981200"/>
            <a:ext cx="8077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-"/>
              <a:defRPr/>
            </a:pPr>
            <a:r>
              <a:rPr lang="en-US" sz="3600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Arial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Arial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Arial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Arial" charset="0"/>
              </a:rPr>
              <a:t>.</a:t>
            </a:r>
          </a:p>
          <a:p>
            <a:pPr algn="just">
              <a:buFontTx/>
              <a:buChar char="-"/>
              <a:defRPr/>
            </a:pPr>
            <a:r>
              <a:rPr lang="en-US" sz="3600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Arial" charset="0"/>
              </a:rPr>
              <a:t>Tham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Arial" charset="0"/>
              </a:rPr>
              <a:t>khảo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Arial" charset="0"/>
              </a:rPr>
              <a:t>mục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+mj-lt"/>
                <a:cs typeface="Arial" charset="0"/>
              </a:rPr>
              <a:t>Có</a:t>
            </a:r>
            <a:r>
              <a:rPr lang="en-US" sz="3600" b="1" dirty="0">
                <a:solidFill>
                  <a:srgbClr val="FF33CC"/>
                </a:solidFill>
                <a:latin typeface="+mj-lt"/>
                <a:cs typeface="Arial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+mj-lt"/>
                <a:cs typeface="Arial" charset="0"/>
              </a:rPr>
              <a:t>thể</a:t>
            </a:r>
            <a:r>
              <a:rPr lang="en-US" sz="3600" b="1" dirty="0">
                <a:solidFill>
                  <a:srgbClr val="FF33CC"/>
                </a:solidFill>
                <a:latin typeface="+mj-lt"/>
                <a:cs typeface="Arial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+mj-lt"/>
                <a:cs typeface="Arial" charset="0"/>
              </a:rPr>
              <a:t>em</a:t>
            </a:r>
            <a:r>
              <a:rPr lang="en-US" sz="3600" b="1" dirty="0">
                <a:solidFill>
                  <a:srgbClr val="FF33CC"/>
                </a:solidFill>
                <a:latin typeface="+mj-lt"/>
                <a:cs typeface="Arial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+mj-lt"/>
                <a:cs typeface="Arial" charset="0"/>
              </a:rPr>
              <a:t>chưa</a:t>
            </a:r>
            <a:r>
              <a:rPr lang="en-US" sz="3600" b="1" dirty="0">
                <a:solidFill>
                  <a:srgbClr val="FF33CC"/>
                </a:solidFill>
                <a:latin typeface="+mj-lt"/>
                <a:cs typeface="Arial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+mj-lt"/>
                <a:cs typeface="Arial" charset="0"/>
              </a:rPr>
              <a:t>biết</a:t>
            </a:r>
            <a:r>
              <a:rPr lang="en-US" sz="3600" b="1" dirty="0">
                <a:solidFill>
                  <a:srgbClr val="FF33CC"/>
                </a:solidFill>
                <a:latin typeface="+mj-lt"/>
                <a:cs typeface="Arial" charset="0"/>
              </a:rPr>
              <a:t>.</a:t>
            </a:r>
          </a:p>
          <a:p>
            <a:pPr algn="just">
              <a:buFontTx/>
              <a:buChar char="-"/>
              <a:defRPr/>
            </a:pPr>
            <a:r>
              <a:rPr lang="en-US" sz="3600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Arial" charset="0"/>
              </a:rPr>
              <a:t>Xem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Arial" charset="0"/>
              </a:rPr>
              <a:t>trước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Arial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Arial" charset="0"/>
              </a:rPr>
              <a:t> 17 :</a:t>
            </a:r>
          </a:p>
          <a:p>
            <a:pPr algn="just">
              <a:defRPr/>
            </a:pPr>
            <a:r>
              <a:rPr lang="en-US" sz="3600" b="1" dirty="0">
                <a:solidFill>
                  <a:srgbClr val="0000FF"/>
                </a:solidFill>
                <a:latin typeface="+mj-lt"/>
                <a:cs typeface="Arial" charset="0"/>
              </a:rPr>
              <a:t>        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charset="0"/>
              </a:rPr>
              <a:t>quản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charset="0"/>
              </a:rPr>
              <a:t>chất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charset="0"/>
              </a:rPr>
              <a:t>dinh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charset="0"/>
              </a:rPr>
              <a:t>dưỡng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</a:p>
          <a:p>
            <a:pPr algn="just"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cs typeface="Arial" charset="0"/>
              </a:rPr>
              <a:t>             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charset="0"/>
              </a:rPr>
              <a:t>chế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charset="0"/>
              </a:rPr>
              <a:t>món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charset="0"/>
              </a:rPr>
              <a:t>ăn</a:t>
            </a:r>
            <a:endParaRPr lang="en-US" sz="3600" b="1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algn="just"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cs typeface="Arial" charset="0"/>
              </a:rPr>
              <a:t>      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Arial" charset="0"/>
              </a:rPr>
              <a:t>SGK/81 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Arial" charset="0"/>
                <a:sym typeface="Wingdings" pitchFamily="2" charset="2"/>
              </a:rPr>
              <a:t> 84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793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"/>
            <a:ext cx="8229600" cy="4525963"/>
          </a:xfrm>
        </p:spPr>
        <p:txBody>
          <a:bodyPr/>
          <a:lstStyle/>
          <a:p>
            <a:r>
              <a:rPr lang="en-US" b="1" dirty="0"/>
              <a:t>PHIẾU HƯỚNG DẪN HỌC TẬP</a:t>
            </a:r>
            <a:endParaRPr lang="en-US" dirty="0"/>
          </a:p>
          <a:p>
            <a:pPr marL="0" indent="0">
              <a:buNone/>
            </a:pPr>
            <a:r>
              <a:rPr lang="en-US" b="1" dirty="0" err="1" smtClean="0"/>
              <a:t>Tiết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b="1" dirty="0"/>
              <a:t>42 _</a:t>
            </a:r>
            <a:r>
              <a:rPr lang="en-US" dirty="0"/>
              <a:t> </a:t>
            </a:r>
            <a:r>
              <a:rPr lang="en-US" b="1" dirty="0" err="1"/>
              <a:t>Bài</a:t>
            </a:r>
            <a:r>
              <a:rPr lang="en-US" b="1" dirty="0"/>
              <a:t> 17: </a:t>
            </a:r>
            <a:r>
              <a:rPr lang="en-US" b="1" dirty="0" err="1"/>
              <a:t>Bảo</a:t>
            </a:r>
            <a:r>
              <a:rPr lang="en-US" b="1" dirty="0"/>
              <a:t> </a:t>
            </a:r>
            <a:r>
              <a:rPr lang="en-US" b="1" dirty="0" err="1"/>
              <a:t>quản</a:t>
            </a:r>
            <a:r>
              <a:rPr lang="en-US" b="1" dirty="0"/>
              <a:t> </a:t>
            </a:r>
            <a:r>
              <a:rPr lang="en-US" b="1" dirty="0" err="1"/>
              <a:t>chất</a:t>
            </a:r>
            <a:r>
              <a:rPr lang="en-US" b="1" dirty="0"/>
              <a:t> </a:t>
            </a:r>
            <a:r>
              <a:rPr lang="en-US" b="1" dirty="0" err="1"/>
              <a:t>dinh</a:t>
            </a:r>
            <a:r>
              <a:rPr lang="en-US" b="1" dirty="0"/>
              <a:t> </a:t>
            </a:r>
            <a:r>
              <a:rPr lang="en-US" b="1" dirty="0" err="1"/>
              <a:t>dưỡng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chế</a:t>
            </a:r>
            <a:r>
              <a:rPr lang="en-US" b="1" dirty="0"/>
              <a:t> </a:t>
            </a:r>
            <a:r>
              <a:rPr lang="en-US" b="1" dirty="0" err="1"/>
              <a:t>biến</a:t>
            </a:r>
            <a:r>
              <a:rPr lang="en-US" b="1" dirty="0"/>
              <a:t> </a:t>
            </a:r>
            <a:r>
              <a:rPr lang="en-US" b="1" dirty="0" err="1"/>
              <a:t>món</a:t>
            </a:r>
            <a:r>
              <a:rPr lang="en-US" b="1" dirty="0"/>
              <a:t> </a:t>
            </a:r>
            <a:r>
              <a:rPr lang="en-US" b="1" dirty="0" err="1"/>
              <a:t>ăn</a:t>
            </a:r>
            <a:r>
              <a:rPr lang="en-US" b="1" dirty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khoa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I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  <a:p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hỏi</a:t>
            </a:r>
            <a:r>
              <a:rPr lang="en-US" b="1" dirty="0"/>
              <a:t> 1:</a:t>
            </a:r>
            <a:r>
              <a:rPr lang="en-US" dirty="0"/>
              <a:t> 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dinh</a:t>
            </a:r>
            <a:r>
              <a:rPr lang="en-US" dirty="0"/>
              <a:t> </a:t>
            </a:r>
            <a:r>
              <a:rPr lang="en-US" dirty="0" err="1"/>
              <a:t>dưỡng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thịt</a:t>
            </a:r>
            <a:r>
              <a:rPr lang="en-US" dirty="0"/>
              <a:t>,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 smtClean="0"/>
              <a:t>?</a:t>
            </a:r>
          </a:p>
          <a:p>
            <a:r>
              <a:rPr lang="en-US" dirty="0"/>
              <a:t>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hỏi</a:t>
            </a:r>
            <a:r>
              <a:rPr lang="en-US" b="1" dirty="0"/>
              <a:t> 2:</a:t>
            </a:r>
            <a:r>
              <a:rPr lang="en-US" dirty="0"/>
              <a:t> 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rau</a:t>
            </a:r>
            <a:r>
              <a:rPr lang="en-US" dirty="0"/>
              <a:t>, </a:t>
            </a:r>
            <a:r>
              <a:rPr lang="en-US" dirty="0" err="1"/>
              <a:t>củ</a:t>
            </a:r>
            <a:r>
              <a:rPr lang="en-US" dirty="0"/>
              <a:t>, </a:t>
            </a:r>
            <a:r>
              <a:rPr lang="en-US" dirty="0" err="1"/>
              <a:t>quả</a:t>
            </a:r>
            <a:r>
              <a:rPr lang="en-US" dirty="0"/>
              <a:t>, </a:t>
            </a:r>
            <a:r>
              <a:rPr lang="en-US" dirty="0" err="1"/>
              <a:t>đậu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tươi</a:t>
            </a:r>
            <a:r>
              <a:rPr lang="en-US" dirty="0"/>
              <a:t> </a:t>
            </a:r>
            <a:r>
              <a:rPr lang="en-US" dirty="0" err="1"/>
              <a:t>hông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dinh</a:t>
            </a:r>
            <a:r>
              <a:rPr lang="en-US" dirty="0"/>
              <a:t> </a:t>
            </a:r>
            <a:r>
              <a:rPr lang="en-US" dirty="0" err="1"/>
              <a:t>dưỡng</a:t>
            </a:r>
            <a:r>
              <a:rPr lang="en-US" dirty="0"/>
              <a:t>?</a:t>
            </a:r>
          </a:p>
          <a:p>
            <a:r>
              <a:rPr lang="en-US" dirty="0" smtClean="0"/>
              <a:t>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hỏi</a:t>
            </a:r>
            <a:r>
              <a:rPr lang="en-US" b="1" dirty="0"/>
              <a:t> 3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đậu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khô</a:t>
            </a:r>
            <a:r>
              <a:rPr lang="en-US" dirty="0"/>
              <a:t>, </a:t>
            </a:r>
            <a:r>
              <a:rPr lang="en-US" dirty="0" err="1"/>
              <a:t>gạo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3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THANH TAI\My Documents\Downloads\200px-SalmonellaNIA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33400" y="3105150"/>
            <a:ext cx="8305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</a:rPr>
              <a:t>Nhiệt độ đối với vi khuẩn có ảnh hưởng như thế nào ? 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3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860535"/>
              </p:ext>
            </p:extLst>
          </p:nvPr>
        </p:nvGraphicFramePr>
        <p:xfrm>
          <a:off x="228600" y="228600"/>
          <a:ext cx="8763000" cy="6324600"/>
        </p:xfrm>
        <a:graphic>
          <a:graphicData uri="http://schemas.openxmlformats.org/drawingml/2006/table">
            <a:tbl>
              <a:tblPr/>
              <a:tblGrid>
                <a:gridCol w="3364366"/>
                <a:gridCol w="5398634"/>
              </a:tblGrid>
              <a:tr h="1331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</a:rPr>
                        <a:t>  100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</a:rPr>
                        <a:t>C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</a:rPr>
                        <a:t> 115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Đây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vi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khuẩn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diệt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6667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</a:rPr>
                        <a:t> 50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</a:rPr>
                        <a:t>C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</a:rPr>
                        <a:t> 80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Đây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vi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khuẩn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nở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chết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hoàn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NI-Times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331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</a:rPr>
                        <a:t>  0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</a:rPr>
                        <a:t>C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</a:rPr>
                        <a:t> 37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Đây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hiểm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vi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khuẩn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nở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chóng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9952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</a:rPr>
                        <a:t> -10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</a:rPr>
                        <a:t>C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</a:rPr>
                        <a:t>-20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Đây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vi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khuẩn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nở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Times" pitchFamily="2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chết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Times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8600" y="1524000"/>
            <a:ext cx="8915400" cy="53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7602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304800" y="533400"/>
            <a:ext cx="167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0000"/>
                </a:solidFill>
              </a:rPr>
              <a:t>Bài 16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5638800" y="2667000"/>
            <a:ext cx="236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800" b="1" dirty="0">
                <a:solidFill>
                  <a:srgbClr val="FF0000"/>
                </a:solidFill>
              </a:rPr>
              <a:t>   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673" y="2133600"/>
            <a:ext cx="83327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an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toàn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thực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phẩm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Tiếp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theo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93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6"/>
          <p:cNvSpPr>
            <a:spLocks noChangeArrowheads="1"/>
          </p:cNvSpPr>
          <p:nvPr/>
        </p:nvSpPr>
        <p:spPr bwMode="auto">
          <a:xfrm>
            <a:off x="1524000" y="2286000"/>
            <a:ext cx="6324600" cy="3124200"/>
          </a:xfrm>
          <a:prstGeom prst="cloudCallout">
            <a:avLst>
              <a:gd name="adj1" fmla="val -53727"/>
              <a:gd name="adj2" fmla="val 6556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600" b="1">
                <a:solidFill>
                  <a:srgbClr val="002060"/>
                </a:solidFill>
              </a:rPr>
              <a:t>   Những nguyên nhân nào dẫn đến ngộ độc thức ăn ?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800100" y="217343"/>
            <a:ext cx="731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</a:rPr>
              <a:t>III/ </a:t>
            </a:r>
            <a:r>
              <a:rPr lang="en-US" sz="3600" b="1" dirty="0" err="1">
                <a:solidFill>
                  <a:srgbClr val="FF0000"/>
                </a:solidFill>
              </a:rPr>
              <a:t>Biện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pháp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phòng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tránh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nhiễm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trùng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nhiễm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độc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thực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phẩm</a:t>
            </a:r>
            <a:r>
              <a:rPr lang="en-US" sz="3600" b="1" dirty="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1331893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</a:t>
            </a:r>
            <a:r>
              <a:rPr lang="en-US" sz="3200" dirty="0" err="1" smtClean="0"/>
              <a:t>Nguyên</a:t>
            </a:r>
            <a:r>
              <a:rPr lang="en-US" sz="3200" dirty="0" smtClean="0"/>
              <a:t> </a:t>
            </a: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ngộ</a:t>
            </a:r>
            <a:r>
              <a:rPr lang="en-US" sz="3200" dirty="0" smtClean="0"/>
              <a:t> </a:t>
            </a:r>
            <a:r>
              <a:rPr lang="en-US" sz="3200" dirty="0" err="1" smtClean="0"/>
              <a:t>độc</a:t>
            </a:r>
            <a:r>
              <a:rPr lang="en-US" sz="3200" dirty="0" smtClean="0"/>
              <a:t> </a:t>
            </a:r>
            <a:r>
              <a:rPr lang="en-US" sz="3200" dirty="0" err="1" smtClean="0"/>
              <a:t>thức</a:t>
            </a:r>
            <a:r>
              <a:rPr lang="en-US" sz="3200" dirty="0" smtClean="0"/>
              <a:t> </a:t>
            </a:r>
            <a:r>
              <a:rPr lang="en-US" sz="3200" dirty="0" err="1" smtClean="0"/>
              <a:t>ăn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095253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C:\Documents and Settings\THANH TAI\My Documents\Downloads\dui.thuc 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3505200"/>
            <a:ext cx="5715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 descr="C:\Documents and Settings\THANH TAI\My Documents\Downloads\0402_Ru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 descr="C:\Documents and Settings\THANH TAI\My Documents\Downloads\diet-gi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C:\Documents and Settings\THANH TAI\My Documents\Downloads\ff743402-4ada-4d4b-81cb-fae51c5899b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04800" y="2895600"/>
            <a:ext cx="8229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Ngộ độc do thức ăn nhiễm vi sinh vật và độc tố của vi sinh vật.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4857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THANH TAI\My Documents\Downloads\588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548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C:\Documents and Settings\THANH TAI\My Documents\Downloads\300px-The_Last_Breath_(693161904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 descr="C:\Documents and Settings\THANH TAI\My Documents\Downloads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3982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THANH TAI\My Documents\Download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C:\Documents and Settings\THANH TAI\My Documents\Downloads\03341_banhtrungthumocxanhGrandplazagiaoduc.net.vn20281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 descr="C:\Documents and Settings\THANH TAI\My Documents\Downloads\banh-mi-m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C:\Documents and Settings\THANH TAI\My Documents\Downloads\20120509-133716-2-KT-vang-sua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648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609600" y="2895600"/>
            <a:ext cx="769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Ngộ độc do thức ăn bị biến chất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8129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462</Words>
  <Application>Microsoft Office PowerPoint</Application>
  <PresentationFormat>On-screen Show (4:3)</PresentationFormat>
  <Paragraphs>72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12</cp:revision>
  <dcterms:created xsi:type="dcterms:W3CDTF">2020-02-01T07:53:31Z</dcterms:created>
  <dcterms:modified xsi:type="dcterms:W3CDTF">2021-02-04T03:04:59Z</dcterms:modified>
</cp:coreProperties>
</file>