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8" r:id="rId10"/>
    <p:sldId id="269" r:id="rId11"/>
    <p:sldId id="270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C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55177-96CC-49A1-AB74-E17826EB9E0F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4F4B2-65A2-4E33-8383-1B66237A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Smartschool</a:t>
            </a:r>
            <a:r>
              <a:rPr lang="en-SG" baseline="0" dirty="0"/>
              <a:t> Unit 9 Lesson 1 (1</a:t>
            </a:r>
            <a:r>
              <a:rPr lang="en-SG" baseline="30000" dirty="0"/>
              <a:t>st</a:t>
            </a:r>
            <a:r>
              <a:rPr lang="en-SG" baseline="0" dirty="0"/>
              <a:t> video)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F4B2-65A2-4E33-8383-1B66237A9B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5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9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0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8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4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4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4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5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0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65A13-72BC-4DB6-825A-79405E408000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E5BE6-3E7D-4508-B89B-A78E15D60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4" Type="http://schemas.openxmlformats.org/officeDocument/2006/relationships/image" Target="../media/image2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11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10.jpg" /><Relationship Id="rId5" Type="http://schemas.openxmlformats.org/officeDocument/2006/relationships/image" Target="../media/image9.jpeg" /><Relationship Id="rId4" Type="http://schemas.openxmlformats.org/officeDocument/2006/relationships/image" Target="../media/image2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 /><Relationship Id="rId3" Type="http://schemas.openxmlformats.org/officeDocument/2006/relationships/image" Target="../media/image15.jpeg" /><Relationship Id="rId7" Type="http://schemas.openxmlformats.org/officeDocument/2006/relationships/image" Target="../media/image19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10" Type="http://schemas.openxmlformats.org/officeDocument/2006/relationships/image" Target="../media/image22.png" /><Relationship Id="rId4" Type="http://schemas.openxmlformats.org/officeDocument/2006/relationships/image" Target="../media/image16.png" /><Relationship Id="rId9" Type="http://schemas.openxmlformats.org/officeDocument/2006/relationships/image" Target="../media/image21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9697" r="14067" b="22424"/>
          <a:stretch/>
        </p:blipFill>
        <p:spPr>
          <a:xfrm>
            <a:off x="38501" y="231987"/>
            <a:ext cx="12114998" cy="63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688"/>
          <a:stretch/>
        </p:blipFill>
        <p:spPr>
          <a:xfrm>
            <a:off x="0" y="-1"/>
            <a:ext cx="12192000" cy="1568919"/>
          </a:xfrm>
          <a:prstGeom prst="rect">
            <a:avLst/>
          </a:prstGeom>
        </p:spPr>
      </p:pic>
      <p:sp>
        <p:nvSpPr>
          <p:cNvPr id="17410" name="Rectangle 14"/>
          <p:cNvSpPr>
            <a:spLocks noChangeArrowheads="1"/>
          </p:cNvSpPr>
          <p:nvPr/>
        </p:nvSpPr>
        <p:spPr bwMode="auto">
          <a:xfrm>
            <a:off x="102994" y="1461801"/>
            <a:ext cx="126986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2913" indent="-4429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rgbClr val="00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Ex.3 (p 27) Match the festivals with the reasons</a:t>
            </a:r>
            <a:r>
              <a:rPr lang="en-US" altLang="en-US" sz="3000" dirty="0">
                <a:solidFill>
                  <a:srgbClr val="00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en-US" sz="3000" b="1" dirty="0">
                <a:solidFill>
                  <a:srgbClr val="00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they are held.</a:t>
            </a:r>
            <a:endParaRPr lang="en-US" altLang="en-US" sz="3000" dirty="0">
              <a:solidFill>
                <a:srgbClr val="0033CC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" y="3741376"/>
            <a:ext cx="2224087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148" y="4170018"/>
            <a:ext cx="2224087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75" y="4083498"/>
            <a:ext cx="2308225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4156" y="2121036"/>
            <a:ext cx="11463687" cy="749300"/>
          </a:xfrm>
          <a:prstGeom prst="roundRect">
            <a:avLst/>
          </a:prstGeom>
          <a:solidFill>
            <a:srgbClr val="3D6AA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religious 	           seasonal	            music/arts             superstitious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7" y="3902215"/>
            <a:ext cx="25717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067" y="335583"/>
            <a:ext cx="3143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III. Practice</a:t>
            </a:r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6991 L 0.46406 -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03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51537 -0.1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7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7.40741E-7 L -0.23359 -0.107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50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24336 -0.1423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" y="0"/>
            <a:ext cx="12192000" cy="66510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01" y="975562"/>
            <a:ext cx="6611755" cy="1325563"/>
          </a:xfrm>
        </p:spPr>
        <p:txBody>
          <a:bodyPr>
            <a:normAutofit fontScale="90000"/>
          </a:bodyPr>
          <a:lstStyle/>
          <a:p>
            <a:r>
              <a:rPr lang="en-SG" sz="5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WRAP UP</a:t>
            </a:r>
            <a:br>
              <a:rPr lang="en-SG" sz="67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SG" dirty="0"/>
            </a:br>
            <a:endParaRPr lang="en-US" dirty="0"/>
          </a:p>
        </p:txBody>
      </p:sp>
      <p:pic>
        <p:nvPicPr>
          <p:cNvPr id="3" name="Picture 2" descr="301 Moved Permanentl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8666"/>
            <a:ext cx="3386729" cy="254004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972433" y="1540956"/>
            <a:ext cx="5130265" cy="24929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latin typeface="Comic Sans MS" panose="030F0702030302020204" pitchFamily="66" charset="0"/>
              </a:rPr>
              <a:t>-Name some festivals you learn in the lesson.</a:t>
            </a:r>
            <a:endParaRPr lang="en-US" sz="3600" dirty="0"/>
          </a:p>
        </p:txBody>
      </p:sp>
      <p:sp>
        <p:nvSpPr>
          <p:cNvPr id="7" name="Cloud 6"/>
          <p:cNvSpPr/>
          <p:nvPr/>
        </p:nvSpPr>
        <p:spPr>
          <a:xfrm>
            <a:off x="4697129" y="3547702"/>
            <a:ext cx="6978316" cy="281156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br>
              <a:rPr lang="en-SG" sz="3600" b="1" dirty="0">
                <a:latin typeface="Comic Sans MS" panose="030F0702030302020204" pitchFamily="66" charset="0"/>
              </a:rPr>
            </a:br>
            <a:r>
              <a:rPr lang="en-SG" sz="3600" b="1" dirty="0">
                <a:latin typeface="Comic Sans MS" panose="030F0702030302020204" pitchFamily="66" charset="0"/>
              </a:rPr>
              <a:t>- What are some reasons that the festivals are held?</a:t>
            </a:r>
            <a:br>
              <a:rPr lang="en-SG" sz="4800" b="1" dirty="0">
                <a:latin typeface="Comic Sans MS" panose="030F0702030302020204" pitchFamily="66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29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510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325528"/>
            <a:ext cx="11790146" cy="1325563"/>
          </a:xfrm>
        </p:spPr>
        <p:txBody>
          <a:bodyPr>
            <a:normAutofit fontScale="90000"/>
          </a:bodyPr>
          <a:lstStyle/>
          <a:p>
            <a:r>
              <a:rPr lang="en-SG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HOMEWORK</a:t>
            </a:r>
            <a:br>
              <a:rPr lang="en-SG" sz="73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en-SG" sz="6700" b="1" dirty="0">
                <a:latin typeface="Comic Sans MS" panose="030F0702030302020204" pitchFamily="66" charset="0"/>
              </a:rPr>
            </a:br>
            <a:r>
              <a:rPr lang="en-SG" sz="6000" b="1" dirty="0">
                <a:latin typeface="Comic Sans MS" panose="030F0702030302020204" pitchFamily="66" charset="0"/>
              </a:rPr>
              <a:t>- Learn new words</a:t>
            </a:r>
            <a:br>
              <a:rPr lang="en-SG" sz="6000" b="1" dirty="0">
                <a:latin typeface="Comic Sans MS" panose="030F0702030302020204" pitchFamily="66" charset="0"/>
              </a:rPr>
            </a:br>
            <a:r>
              <a:rPr lang="en-SG" sz="6000" b="1" dirty="0">
                <a:latin typeface="Comic Sans MS" panose="030F0702030302020204" pitchFamily="66" charset="0"/>
              </a:rPr>
              <a:t>- Prepare A closer look 1</a:t>
            </a:r>
            <a:br>
              <a:rPr lang="en-S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6510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69" y="3772468"/>
            <a:ext cx="11790146" cy="1325563"/>
          </a:xfrm>
        </p:spPr>
        <p:txBody>
          <a:bodyPr>
            <a:normAutofit fontScale="90000"/>
          </a:bodyPr>
          <a:lstStyle/>
          <a:p>
            <a:r>
              <a:rPr lang="en-SG" sz="7300" dirty="0">
                <a:latin typeface="Comic Sans MS" panose="030F0702030302020204" pitchFamily="66" charset="0"/>
              </a:rPr>
              <a:t>GAME: Name the festivals</a:t>
            </a:r>
            <a:br>
              <a:rPr lang="en-SG" sz="8900" dirty="0">
                <a:latin typeface="Comic Sans MS" panose="030F0702030302020204" pitchFamily="66" charset="0"/>
              </a:rPr>
            </a:br>
            <a:br>
              <a:rPr lang="en-SG" sz="67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SG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Watch a video and remember the festivals you see</a:t>
            </a:r>
            <a:br>
              <a:rPr lang="en-SG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105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t="5377" r="17943" b="10753"/>
          <a:stretch/>
        </p:blipFill>
        <p:spPr>
          <a:xfrm>
            <a:off x="105880" y="313640"/>
            <a:ext cx="3436219" cy="2252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5718" r="10738" b="9668"/>
          <a:stretch/>
        </p:blipFill>
        <p:spPr>
          <a:xfrm>
            <a:off x="154008" y="3738610"/>
            <a:ext cx="3605389" cy="2161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6913" r="14180" b="13129"/>
          <a:stretch/>
        </p:blipFill>
        <p:spPr>
          <a:xfrm>
            <a:off x="4215821" y="3584398"/>
            <a:ext cx="3532275" cy="2344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3913" r="33231" b="24226"/>
          <a:stretch/>
        </p:blipFill>
        <p:spPr>
          <a:xfrm>
            <a:off x="4255760" y="148608"/>
            <a:ext cx="3452875" cy="2488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13270" r="17894" b="12386"/>
          <a:stretch/>
        </p:blipFill>
        <p:spPr>
          <a:xfrm>
            <a:off x="8204521" y="100030"/>
            <a:ext cx="3862940" cy="24659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7654" r="15406" b="13579"/>
          <a:stretch/>
        </p:blipFill>
        <p:spPr>
          <a:xfrm>
            <a:off x="8204521" y="3436068"/>
            <a:ext cx="3850907" cy="23448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880" y="2684776"/>
            <a:ext cx="341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/>
              <a:t>Christmas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6886" y="6002585"/>
            <a:ext cx="2866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dirty="0"/>
              <a:t>Thanksgiving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4505295" y="2637543"/>
            <a:ext cx="3033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dirty="0"/>
              <a:t>Mid - autumn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4737130" y="5925637"/>
            <a:ext cx="24896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dirty="0"/>
              <a:t>Tet Holiday</a:t>
            </a:r>
            <a:endParaRPr lang="en-US" sz="4000" dirty="0"/>
          </a:p>
        </p:txBody>
      </p:sp>
      <p:sp>
        <p:nvSpPr>
          <p:cNvPr id="30" name="Rectangle 29"/>
          <p:cNvSpPr/>
          <p:nvPr/>
        </p:nvSpPr>
        <p:spPr>
          <a:xfrm>
            <a:off x="8422296" y="2528084"/>
            <a:ext cx="34195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dirty="0"/>
              <a:t>Hoi Lim Festival</a:t>
            </a:r>
            <a:endParaRPr lang="en-US" sz="4000" dirty="0"/>
          </a:p>
        </p:txBody>
      </p:sp>
      <p:sp>
        <p:nvSpPr>
          <p:cNvPr id="31" name="Rectangle 30"/>
          <p:cNvSpPr/>
          <p:nvPr/>
        </p:nvSpPr>
        <p:spPr>
          <a:xfrm>
            <a:off x="8148470" y="5943170"/>
            <a:ext cx="3963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dirty="0"/>
              <a:t>Hung King Festival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44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61"/>
            <a:ext cx="12192000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12" y="7783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SG" sz="5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I. New words:</a:t>
            </a:r>
            <a:br>
              <a:rPr lang="en-SG" sz="7300" dirty="0">
                <a:latin typeface="Comic Sans MS" panose="030F0702030302020204" pitchFamily="66" charset="0"/>
              </a:rPr>
            </a:br>
            <a:br>
              <a:rPr lang="en-SG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8114" y="1051282"/>
            <a:ext cx="7304772" cy="5806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festival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festəvəl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(n):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religious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rɪˈlɪdʒ.əs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(a):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superstitious </a:t>
            </a:r>
            <a:r>
              <a:rPr lang="en-US" sz="3200" dirty="0"/>
              <a:t>/ˌ</a:t>
            </a:r>
            <a:r>
              <a:rPr lang="en-US" sz="3200" dirty="0" err="1"/>
              <a:t>su</a:t>
            </a:r>
            <a:r>
              <a:rPr lang="en-US" sz="3200" dirty="0"/>
              <a:t>ː.</a:t>
            </a:r>
            <a:r>
              <a:rPr lang="en-US" sz="3200" dirty="0" err="1"/>
              <a:t>pəˈstɪʃ.əs</a:t>
            </a:r>
            <a:r>
              <a:rPr lang="en-US" sz="3200" dirty="0"/>
              <a:t>/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(a):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celebrate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sel.ə.breɪt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(v):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160" dirty="0">
                <a:latin typeface="Arial" panose="020B0604020202020204" pitchFamily="34" charset="0"/>
                <a:cs typeface="Arial" panose="020B0604020202020204" pitchFamily="34" charset="0"/>
              </a:rPr>
              <a:t>harvest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ː.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vɪst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spc="-160" dirty="0">
                <a:latin typeface="Arial" panose="020B0604020202020204" pitchFamily="34" charset="0"/>
                <a:cs typeface="Arial" panose="020B0604020202020204" pitchFamily="34" charset="0"/>
              </a:rPr>
              <a:t> (n, v): 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seasonal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sēz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(ə)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nəl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(a):</a:t>
            </a:r>
            <a:endParaRPr lang="en-US" sz="4000" b="1" spc="-16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6" name="Picture 5" descr="Everyday Value Seasonal Products - POCO Building Supplie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49" y="4023475"/>
            <a:ext cx="3710539" cy="24717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8128" y="1273529"/>
            <a:ext cx="1443790" cy="449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7421" y="1970849"/>
            <a:ext cx="2040556" cy="847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7851" y="4210250"/>
            <a:ext cx="1691067" cy="8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1034" y="6140242"/>
            <a:ext cx="2245293" cy="449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7327" y="5220272"/>
            <a:ext cx="2035744" cy="449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3000" b="1" spc="-16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b="1" spc="-16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pc="-16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endParaRPr lang="en-US" sz="3000" b="1" spc="-16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3680" y="2996109"/>
            <a:ext cx="2174817" cy="8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  <a:spcAft>
                <a:spcPts val="1000"/>
              </a:spcAft>
              <a:defRPr/>
            </a:pPr>
            <a:r>
              <a:rPr lang="en-SG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SG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SG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SG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SG" sz="3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log de Toxifier: Friday the 13th - Fromrum Friday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3173" r="7246" b="7345"/>
          <a:stretch/>
        </p:blipFill>
        <p:spPr>
          <a:xfrm>
            <a:off x="9028497" y="1634104"/>
            <a:ext cx="2993457" cy="1828801"/>
          </a:xfrm>
          <a:prstGeom prst="rect">
            <a:avLst/>
          </a:prstGeom>
        </p:spPr>
      </p:pic>
      <p:pic>
        <p:nvPicPr>
          <p:cNvPr id="15" name="RPReplay-Final1613977677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1867" y="2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29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4738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27" y="1984166"/>
            <a:ext cx="11790146" cy="248896"/>
          </a:xfrm>
        </p:spPr>
        <p:txBody>
          <a:bodyPr>
            <a:no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II. Listen and read</a:t>
            </a:r>
            <a:br>
              <a:rPr lang="en-SG" sz="6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SG" b="1" i="1" dirty="0">
                <a:solidFill>
                  <a:schemeClr val="accent6">
                    <a:lumMod val="75000"/>
                  </a:schemeClr>
                </a:solidFill>
              </a:rPr>
              <a:t>The festival project</a:t>
            </a:r>
            <a:br>
              <a:rPr lang="en-SG" b="1" i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SG" dirty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927" y="2181304"/>
            <a:ext cx="6635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b="1" i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SG" sz="3200" dirty="0">
                <a:latin typeface="Comic Sans MS" panose="030F0702030302020204" pitchFamily="66" charset="0"/>
              </a:rPr>
              <a:t>Listen and answer the questions:</a:t>
            </a:r>
            <a:endParaRPr lang="en-US" sz="3200" dirty="0"/>
          </a:p>
        </p:txBody>
      </p:sp>
      <p:sp>
        <p:nvSpPr>
          <p:cNvPr id="6" name="Cloud 5"/>
          <p:cNvSpPr/>
          <p:nvPr/>
        </p:nvSpPr>
        <p:spPr>
          <a:xfrm>
            <a:off x="576714" y="3617419"/>
            <a:ext cx="5361271" cy="293570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1. How many festivals are they talking about?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6514699" y="2560320"/>
            <a:ext cx="5361271" cy="265357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In which countries are the festivals held?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9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4102" r="8421" b="17830"/>
          <a:stretch/>
        </p:blipFill>
        <p:spPr>
          <a:xfrm>
            <a:off x="463542" y="1578543"/>
            <a:ext cx="11033910" cy="503401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7"/>
          <a:stretch/>
        </p:blipFill>
        <p:spPr>
          <a:xfrm>
            <a:off x="0" y="-1"/>
            <a:ext cx="12192000" cy="15785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69" y="3772468"/>
            <a:ext cx="11790146" cy="1325563"/>
          </a:xfrm>
        </p:spPr>
        <p:txBody>
          <a:bodyPr>
            <a:normAutofit/>
          </a:bodyPr>
          <a:lstStyle/>
          <a:p>
            <a:br>
              <a:rPr lang="en-SG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671" y="632143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II. Listen and read</a:t>
            </a:r>
            <a:br>
              <a:rPr lang="en-SG" sz="6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321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30127" r="12440" b="20725"/>
          <a:stretch/>
        </p:blipFill>
        <p:spPr>
          <a:xfrm>
            <a:off x="-1" y="2270379"/>
            <a:ext cx="12192000" cy="43891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688"/>
          <a:stretch/>
        </p:blipFill>
        <p:spPr>
          <a:xfrm>
            <a:off x="0" y="-1"/>
            <a:ext cx="12192000" cy="15689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182" y="1132104"/>
            <a:ext cx="10515600" cy="684029"/>
          </a:xfrm>
        </p:spPr>
        <p:txBody>
          <a:bodyPr>
            <a:no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II. Listen and read</a:t>
            </a:r>
            <a:br>
              <a:rPr lang="en-S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2182" y="1685604"/>
            <a:ext cx="10635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u="none" strike="noStrike" dirty="0">
                <a:solidFill>
                  <a:srgbClr val="1824D6"/>
                </a:solidFill>
                <a:effectLst/>
                <a:latin typeface="Comic Sans MS" panose="030F0702030302020204" pitchFamily="66" charset="0"/>
              </a:rPr>
              <a:t>Exercise 1a (p. 27) </a:t>
            </a:r>
            <a:r>
              <a:rPr lang="en-US" sz="3200" b="0" i="0" dirty="0">
                <a:solidFill>
                  <a:srgbClr val="1824D6"/>
                </a:solidFill>
                <a:effectLst/>
                <a:latin typeface="Comic Sans MS" panose="030F0702030302020204" pitchFamily="66" charset="0"/>
              </a:rPr>
              <a:t>Answer the following questions</a:t>
            </a:r>
            <a:r>
              <a:rPr lang="en-US" b="0" i="0" dirty="0">
                <a:solidFill>
                  <a:srgbClr val="1824D6"/>
                </a:solidFill>
                <a:effectLst/>
                <a:latin typeface="Courgette"/>
              </a:rPr>
              <a:t>.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6088" y="2724625"/>
            <a:ext cx="1181982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No, she didn’t because she said “Oh really?” to show her surprise.</a:t>
            </a:r>
            <a:r>
              <a:rPr lang="en-US" altLang="en-US" sz="2700" b="1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altLang="en-US" sz="27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2182" y="3680001"/>
            <a:ext cx="98265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People light candles and display / let off fireworks.</a:t>
            </a:r>
            <a:r>
              <a:rPr lang="en-US" altLang="en-US" sz="27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7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9035" y="4464939"/>
            <a:ext cx="33289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La Tomatina.</a:t>
            </a:r>
            <a:endParaRPr lang="en-US" altLang="en-US" sz="27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9069" y="4642078"/>
            <a:ext cx="64851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6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5447" y="4949855"/>
            <a:ext cx="493159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 celebrate the festival</a:t>
            </a:r>
            <a:endParaRPr lang="en-US" altLang="en-US" sz="26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13" y="5332259"/>
            <a:ext cx="8744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people go to the desert, make a </a:t>
            </a:r>
            <a:r>
              <a:rPr lang="en-US" altLang="en-US" sz="2600" b="1" dirty="0" err="1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camp,have</a:t>
            </a:r>
            <a:r>
              <a:rPr lang="en-US" altLang="en-US" sz="2600" b="1" dirty="0">
                <a:solidFill>
                  <a:srgbClr val="CC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party.</a:t>
            </a:r>
            <a:endParaRPr lang="en-US" altLang="en-US" sz="2600" dirty="0">
              <a:solidFill>
                <a:srgbClr val="CC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088" y="6126691"/>
            <a:ext cx="96988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spc="-160" dirty="0">
                <a:solidFill>
                  <a:srgbClr val="CC0000"/>
                </a:solidFill>
                <a:latin typeface="Comic Sans MS" panose="030F0702030302020204" pitchFamily="66" charset="0"/>
                <a:cs typeface="Arial" pitchFamily="34" charset="0"/>
              </a:rPr>
              <a:t>They should write up reports and hand in them to the teacher.</a:t>
            </a:r>
          </a:p>
        </p:txBody>
      </p:sp>
    </p:spTree>
    <p:extLst>
      <p:ext uri="{BB962C8B-B14F-4D97-AF65-F5344CB8AC3E}">
        <p14:creationId xmlns:p14="http://schemas.microsoft.com/office/powerpoint/2010/main" val="42667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16663" r="11344" b="21400"/>
          <a:stretch/>
        </p:blipFill>
        <p:spPr>
          <a:xfrm>
            <a:off x="0" y="1458228"/>
            <a:ext cx="12149490" cy="5399772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688"/>
          <a:stretch/>
        </p:blipFill>
        <p:spPr>
          <a:xfrm>
            <a:off x="0" y="-1"/>
            <a:ext cx="12192000" cy="15689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049" y="60926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II. Listen and read</a:t>
            </a:r>
            <a:br>
              <a:rPr lang="en-SG" sz="4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551669" y="1458228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19838"/>
            <a:ext cx="8608193" cy="8671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33CC"/>
                </a:solidFill>
                <a:latin typeface="Comic Sans MS" panose="030F0702030302020204" pitchFamily="66" charset="0"/>
              </a:rPr>
              <a:t>Exercise 1b (p. 27) </a:t>
            </a:r>
            <a:r>
              <a:rPr lang="en-US" sz="3200" dirty="0">
                <a:solidFill>
                  <a:srgbClr val="0033CC"/>
                </a:solidFill>
                <a:latin typeface="Comic Sans MS" panose="030F0702030302020204" pitchFamily="66" charset="0"/>
              </a:rPr>
              <a:t>Tick (✔) True or False</a:t>
            </a:r>
            <a:r>
              <a:rPr lang="en-US" dirty="0">
                <a:solidFill>
                  <a:srgbClr val="0033CC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853170" y="2582436"/>
            <a:ext cx="717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000" dirty="0">
              <a:solidFill>
                <a:srgbClr val="0099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853170" y="3761091"/>
            <a:ext cx="717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000" dirty="0">
              <a:solidFill>
                <a:srgbClr val="0099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915650" y="4675396"/>
            <a:ext cx="717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000" dirty="0">
              <a:solidFill>
                <a:srgbClr val="0099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853170" y="5634463"/>
            <a:ext cx="7175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4000" dirty="0">
              <a:solidFill>
                <a:srgbClr val="0099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7504" y="5306112"/>
            <a:ext cx="2372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for one hour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096000" y="5307724"/>
            <a:ext cx="1618593" cy="105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45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688"/>
          <a:stretch/>
        </p:blipFill>
        <p:spPr>
          <a:xfrm>
            <a:off x="0" y="-1"/>
            <a:ext cx="12192000" cy="1568919"/>
          </a:xfrm>
          <a:prstGeom prst="rect">
            <a:avLst/>
          </a:prstGeom>
        </p:spPr>
      </p:pic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28476" y="1181917"/>
            <a:ext cx="11644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0225" indent="-530225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33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 2 (p.27) Write the festivals 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3" y="2766082"/>
            <a:ext cx="2085975" cy="13795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4" y="2808168"/>
            <a:ext cx="2109788" cy="13795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798" y="2871034"/>
            <a:ext cx="2201862" cy="13795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33" y="2873480"/>
            <a:ext cx="2076450" cy="141365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3" y="4875120"/>
            <a:ext cx="2235200" cy="14906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2" y="4879933"/>
            <a:ext cx="2157413" cy="14906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4833986"/>
            <a:ext cx="2046288" cy="14906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883" y="4853739"/>
            <a:ext cx="2057400" cy="15430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8563" y="4242933"/>
            <a:ext cx="11392700" cy="49244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2600" b="1" spc="-4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2600" spc="-40" dirty="0">
                <a:latin typeface="Arial" pitchFamily="34" charset="0"/>
                <a:cs typeface="Arial" pitchFamily="34" charset="0"/>
              </a:rPr>
              <a:t>__________</a:t>
            </a:r>
            <a:r>
              <a:rPr lang="en-US" sz="2600" b="1" spc="-40" dirty="0">
                <a:latin typeface="Arial" pitchFamily="34" charset="0"/>
                <a:cs typeface="Arial" pitchFamily="34" charset="0"/>
              </a:rPr>
              <a:t>        2. </a:t>
            </a:r>
            <a:r>
              <a:rPr lang="en-US" sz="2600" spc="-40" dirty="0">
                <a:latin typeface="Arial" pitchFamily="34" charset="0"/>
                <a:cs typeface="Arial" pitchFamily="34" charset="0"/>
              </a:rPr>
              <a:t>______________</a:t>
            </a:r>
            <a:r>
              <a:rPr lang="en-US" sz="2600" b="1" spc="-40" dirty="0">
                <a:latin typeface="Arial" pitchFamily="34" charset="0"/>
                <a:cs typeface="Arial" pitchFamily="34" charset="0"/>
              </a:rPr>
              <a:t> 3. </a:t>
            </a:r>
            <a:r>
              <a:rPr lang="en-US" sz="2600" spc="-40" dirty="0">
                <a:latin typeface="Arial" pitchFamily="34" charset="0"/>
                <a:cs typeface="Arial" pitchFamily="34" charset="0"/>
              </a:rPr>
              <a:t>________</a:t>
            </a:r>
            <a:r>
              <a:rPr lang="en-US" sz="2600" b="1" spc="-40" dirty="0">
                <a:latin typeface="Arial" pitchFamily="34" charset="0"/>
                <a:cs typeface="Arial" pitchFamily="34" charset="0"/>
              </a:rPr>
              <a:t>             4. </a:t>
            </a:r>
            <a:r>
              <a:rPr lang="en-US" sz="2600" spc="-40" dirty="0">
                <a:latin typeface="Arial" pitchFamily="34" charset="0"/>
                <a:cs typeface="Arial" pitchFamily="34" charset="0"/>
              </a:rPr>
              <a:t>_______</a:t>
            </a:r>
            <a:endParaRPr lang="en-US" sz="2600" spc="-40" dirty="0"/>
          </a:p>
        </p:txBody>
      </p:sp>
      <p:sp>
        <p:nvSpPr>
          <p:cNvPr id="29" name="Rectangle 28"/>
          <p:cNvSpPr/>
          <p:nvPr/>
        </p:nvSpPr>
        <p:spPr>
          <a:xfrm>
            <a:off x="771156" y="6365783"/>
            <a:ext cx="11227513" cy="5238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2800" b="1" spc="-40" dirty="0">
                <a:latin typeface="Arial" pitchFamily="34" charset="0"/>
                <a:cs typeface="Arial" pitchFamily="34" charset="0"/>
              </a:rPr>
              <a:t>5. </a:t>
            </a:r>
            <a:r>
              <a:rPr lang="en-US" sz="2600" spc="-40" dirty="0">
                <a:latin typeface="Arial" pitchFamily="34" charset="0"/>
                <a:cs typeface="Arial" pitchFamily="34" charset="0"/>
              </a:rPr>
              <a:t>__________          </a:t>
            </a:r>
            <a:r>
              <a:rPr lang="en-US" sz="2800" b="1" spc="-40" dirty="0">
                <a:latin typeface="Arial" pitchFamily="34" charset="0"/>
                <a:cs typeface="Arial" pitchFamily="34" charset="0"/>
              </a:rPr>
              <a:t> 6. </a:t>
            </a:r>
            <a:r>
              <a:rPr lang="en-US" sz="2800" spc="-40" dirty="0">
                <a:latin typeface="Arial" pitchFamily="34" charset="0"/>
                <a:cs typeface="Arial" pitchFamily="34" charset="0"/>
              </a:rPr>
              <a:t>__________</a:t>
            </a:r>
            <a:r>
              <a:rPr lang="en-US" sz="2800" b="1" spc="-40" dirty="0">
                <a:latin typeface="Arial" pitchFamily="34" charset="0"/>
                <a:cs typeface="Arial" pitchFamily="34" charset="0"/>
              </a:rPr>
              <a:t>      7. </a:t>
            </a:r>
            <a:r>
              <a:rPr lang="en-US" sz="2800" spc="-40" dirty="0">
                <a:latin typeface="Arial" pitchFamily="34" charset="0"/>
                <a:cs typeface="Arial" pitchFamily="34" charset="0"/>
              </a:rPr>
              <a:t>_________</a:t>
            </a:r>
            <a:r>
              <a:rPr lang="en-US" sz="2800" b="1" spc="-40" dirty="0">
                <a:latin typeface="Arial" pitchFamily="34" charset="0"/>
                <a:cs typeface="Arial" pitchFamily="34" charset="0"/>
              </a:rPr>
              <a:t>      8. </a:t>
            </a:r>
            <a:r>
              <a:rPr lang="en-US" sz="2800" spc="-40" dirty="0">
                <a:latin typeface="Arial" pitchFamily="34" charset="0"/>
                <a:cs typeface="Arial" pitchFamily="34" charset="0"/>
              </a:rPr>
              <a:t>_________</a:t>
            </a:r>
            <a:endParaRPr lang="en-US" sz="2800" spc="-40" dirty="0"/>
          </a:p>
        </p:txBody>
      </p:sp>
      <p:sp>
        <p:nvSpPr>
          <p:cNvPr id="14349" name="Rectangle 3"/>
          <p:cNvSpPr>
            <a:spLocks noChangeArrowheads="1"/>
          </p:cNvSpPr>
          <p:nvPr/>
        </p:nvSpPr>
        <p:spPr bwMode="auto">
          <a:xfrm>
            <a:off x="86627" y="1770839"/>
            <a:ext cx="11994636" cy="76993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	</a:t>
            </a:r>
          </a:p>
          <a:p>
            <a:pPr eaLnBrk="1" hangingPunct="1"/>
            <a:r>
              <a:rPr lang="en-US" alt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980105" y="2084611"/>
            <a:ext cx="15986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Ghost Day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1859" y="2155808"/>
            <a:ext cx="23034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Water Festival </a:t>
            </a:r>
            <a:endParaRPr lang="en-US" altLang="en-US" sz="22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7750" y="1764059"/>
            <a:ext cx="15827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  <a:endParaRPr lang="en-US" altLang="en-US" sz="22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8563" y="2165713"/>
            <a:ext cx="1739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Rock in Rio</a:t>
            </a:r>
            <a:endParaRPr lang="en-US" alt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7665244" y="1826210"/>
            <a:ext cx="2995613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spc="-100" dirty="0">
                <a:latin typeface="Arial" pitchFamily="34" charset="0"/>
                <a:cs typeface="Arial" pitchFamily="34" charset="0"/>
              </a:rPr>
              <a:t>Cannes Film Festival</a:t>
            </a:r>
            <a:endParaRPr lang="en-US" sz="2200" spc="-1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59397" y="1780761"/>
            <a:ext cx="156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endParaRPr lang="en-US" altLang="en-US" sz="22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49674" y="2058206"/>
            <a:ext cx="1046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Easter</a:t>
            </a:r>
            <a:endParaRPr lang="en-US" altLang="en-US" sz="22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8476" y="1953423"/>
            <a:ext cx="587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endParaRPr lang="en-US" alt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387445" y="511490"/>
            <a:ext cx="3143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III. Practice</a:t>
            </a:r>
            <a:endParaRPr lang="en-US" sz="3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39831 0.3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4.81481E-6 L -0.325 0.362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71 -0.06065 L -0.2539 0.3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9953 L 0.82903 0.34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9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579 L 0.0392 0.619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8703 L -0.03438 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39649 0.677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61 -0.0831 L 0.52409 0.63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85" y="3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396</Words>
  <Application>Microsoft Office PowerPoint</Application>
  <PresentationFormat>Màn hình rộng</PresentationFormat>
  <Paragraphs>64</Paragraphs>
  <Slides>12</Slides>
  <Notes>1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3" baseType="lpstr">
      <vt:lpstr>Office Theme</vt:lpstr>
      <vt:lpstr>Bản trình bày PowerPoint</vt:lpstr>
      <vt:lpstr>GAME: Name the festivals  Watch a video and remember the festivals you see </vt:lpstr>
      <vt:lpstr>Bản trình bày PowerPoint</vt:lpstr>
      <vt:lpstr>I. New words:  </vt:lpstr>
      <vt:lpstr>II. Listen and read The festival project  </vt:lpstr>
      <vt:lpstr> </vt:lpstr>
      <vt:lpstr>II. Listen and read </vt:lpstr>
      <vt:lpstr>Bản trình bày PowerPoint</vt:lpstr>
      <vt:lpstr>Bản trình bày PowerPoint</vt:lpstr>
      <vt:lpstr>Bản trình bày PowerPoint</vt:lpstr>
      <vt:lpstr>WRAP UP  </vt:lpstr>
      <vt:lpstr>HOMEWORK  - Learn new words - Prepare A closer look 1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84963521976</cp:lastModifiedBy>
  <cp:revision>23</cp:revision>
  <dcterms:created xsi:type="dcterms:W3CDTF">2021-02-22T01:32:45Z</dcterms:created>
  <dcterms:modified xsi:type="dcterms:W3CDTF">2021-02-22T07:33:57Z</dcterms:modified>
</cp:coreProperties>
</file>