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2"/>
  </p:notesMasterIdLst>
  <p:sldIdLst>
    <p:sldId id="300" r:id="rId3"/>
    <p:sldId id="259" r:id="rId4"/>
    <p:sldId id="260" r:id="rId5"/>
    <p:sldId id="268" r:id="rId6"/>
    <p:sldId id="261" r:id="rId7"/>
    <p:sldId id="265" r:id="rId8"/>
    <p:sldId id="263" r:id="rId9"/>
    <p:sldId id="262" r:id="rId10"/>
    <p:sldId id="271" r:id="rId11"/>
    <p:sldId id="280" r:id="rId12"/>
    <p:sldId id="323" r:id="rId13"/>
    <p:sldId id="324" r:id="rId14"/>
    <p:sldId id="320" r:id="rId15"/>
    <p:sldId id="285" r:id="rId16"/>
    <p:sldId id="322" r:id="rId17"/>
    <p:sldId id="269" r:id="rId18"/>
    <p:sldId id="321" r:id="rId19"/>
    <p:sldId id="297" r:id="rId20"/>
    <p:sldId id="296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4F1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2"/>
    <p:restoredTop sz="91244"/>
  </p:normalViewPr>
  <p:slideViewPr>
    <p:cSldViewPr snapToGrid="0" showGuides="1">
      <p:cViewPr varScale="1">
        <p:scale>
          <a:sx n="66" d="100"/>
          <a:sy n="66" d="100"/>
        </p:scale>
        <p:origin x="-1446" y="-108"/>
      </p:cViewPr>
      <p:guideLst>
        <p:guide orient="horz" pos="2160"/>
        <p:guide pos="28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模板来自于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http://docer.mysoeasy.com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C43DF6-7500-48AD-95A7-E014C018C95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323850" y="1093788"/>
            <a:ext cx="6094413" cy="1544637"/>
          </a:xfrm>
        </p:spPr>
        <p:txBody>
          <a:bodyPr/>
          <a:lstStyle>
            <a:lvl1pPr algn="ctr">
              <a:lnSpc>
                <a:spcPct val="100000"/>
              </a:lnSpc>
              <a:defRPr sz="4400" smtClean="0">
                <a:effectLst/>
              </a:defRPr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91" name="KSO_BC1"/>
          <p:cNvSpPr>
            <a:spLocks noGrp="1"/>
          </p:cNvSpPr>
          <p:nvPr>
            <p:ph type="subTitle" idx="1"/>
          </p:nvPr>
        </p:nvSpPr>
        <p:spPr>
          <a:xfrm>
            <a:off x="328613" y="2754313"/>
            <a:ext cx="6084887" cy="539750"/>
          </a:xfrm>
        </p:spPr>
        <p:txBody>
          <a:bodyPr/>
          <a:lstStyle>
            <a:lvl1pPr marL="0" indent="0" algn="ctr">
              <a:buFont typeface="Webdings" panose="05030102010509060703" pitchFamily="18" charset="2"/>
              <a:buNone/>
              <a:defRPr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DB28644C-8B47-4FDA-AE9C-993873F3DCE8}" type="datetime1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  <a:pPr marL="0" marR="0" indent="0" defTabSz="914400" rtl="0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3865A4F3-39CE-4C3D-AAE4-EEFA1C0F54F5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  <a:pPr marL="0" marR="0" indent="0" defTabSz="914400" rtl="0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DB28644C-8B47-4FDA-AE9C-993873F3DCE8}" type="datetime1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  <a:pPr marL="0" marR="0" indent="0" defTabSz="914400" rtl="0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3865A4F3-39CE-4C3D-AAE4-EEFA1C0F54F5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  <a:pPr marL="0" marR="0" indent="0" defTabSz="914400" rtl="0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pic>
        <p:nvPicPr>
          <p:cNvPr id="2050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80047"/>
            <a:ext cx="5995988" cy="12350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574006" y="3442111"/>
            <a:ext cx="5995988" cy="63447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80047"/>
            <a:ext cx="5995988" cy="12350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574006" y="3442111"/>
            <a:ext cx="5995988" cy="63447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9213128" y="-43185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471" y="371559"/>
            <a:ext cx="7820300" cy="699594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1" y="1323703"/>
            <a:ext cx="7820300" cy="4902926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9"/>
          <p:cNvPicPr>
            <a:picLocks noChangeAspect="1"/>
          </p:cNvPicPr>
          <p:nvPr/>
        </p:nvPicPr>
        <p:blipFill>
          <a:blip r:embed="rId11"/>
          <a:srcRect t="13737"/>
          <a:stretch>
            <a:fillRect/>
          </a:stretch>
        </p:blipFill>
        <p:spPr>
          <a:xfrm>
            <a:off x="0" y="0"/>
            <a:ext cx="9144000" cy="246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418010"/>
            <a:ext cx="9144000" cy="6439990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55600" y="449263"/>
            <a:ext cx="8486775" cy="7000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347663" y="1354138"/>
            <a:ext cx="8477250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64E50"/>
          </a:solidFill>
          <a:effectLst>
            <a:glow rad="139700">
              <a:schemeClr val="bg1">
                <a:alpha val="40000"/>
              </a:schemeClr>
            </a:glow>
            <a:reflection blurRad="6350" stA="18000" endPos="50000" dist="60007" dir="5400000" sy="-100000" algn="bl" rotWithShape="0"/>
          </a:effectLst>
          <a:latin typeface="Arial Black" panose="020B0A04020102020204" pitchFamily="34" charset="0"/>
          <a:ea typeface="Microsoft YaHei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64E50"/>
          </a:solidFill>
          <a:latin typeface="Arial Black" panose="020B0A0402010202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64E50"/>
          </a:solidFill>
          <a:latin typeface="Arial Black" panose="020B0A0402010202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64E50"/>
          </a:solidFill>
          <a:latin typeface="Arial Black" panose="020B0A0402010202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64E50"/>
          </a:solidFill>
          <a:latin typeface="Arial Black" panose="020B0A0402010202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64E50"/>
          </a:solidFill>
          <a:latin typeface="Arial Black" panose="020B0A0402010202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64E50"/>
          </a:solidFill>
          <a:latin typeface="Arial Black" panose="020B0A0402010202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64E50"/>
          </a:solidFill>
          <a:latin typeface="Arial Black" panose="020B0A0402010202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64E50"/>
          </a:solidFill>
          <a:latin typeface="Arial Black" panose="020B0A04020102020204" pitchFamily="34" charset="0"/>
          <a:ea typeface="Microsoft YaHei" panose="020B0503020204020204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rgbClr val="7DA44B"/>
        </a:buClr>
        <a:buSzPct val="100000"/>
        <a:buFont typeface="Webdings" panose="05030102010509060703" pitchFamily="18" charset="2"/>
        <a:buChar char="Ë"/>
        <a:defRPr sz="2000" kern="1200">
          <a:solidFill>
            <a:srgbClr val="227577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83BBDD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7F8D38-7588-481D-8107-7D85287D7A8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2017/1/16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D51D2-F2F2-446F-B86B-44DFCB518B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9570" y="2446973"/>
            <a:ext cx="8229600" cy="1143000"/>
          </a:xfrm>
        </p:spPr>
        <p:txBody>
          <a:bodyPr/>
          <a:lstStyle/>
          <a:p>
            <a:r>
              <a:rPr lang="en-US" sz="7200">
                <a:solidFill>
                  <a:srgbClr val="FF0000"/>
                </a:solidFill>
              </a:rPr>
              <a:t>Chào mừng thầy cô và các em học sinh</a:t>
            </a:r>
          </a:p>
        </p:txBody>
      </p:sp>
      <p:pic>
        <p:nvPicPr>
          <p:cNvPr id="6" name="Content Placeholder 5" descr="732562f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9080" y="4649470"/>
            <a:ext cx="3330575" cy="1508760"/>
          </a:xfrm>
          <a:prstGeom prst="rect">
            <a:avLst/>
          </a:prstGeom>
        </p:spPr>
      </p:pic>
      <p:pic>
        <p:nvPicPr>
          <p:cNvPr id="2" name="Content Placeholder 1" descr="677092ykivovsu3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489200" y="848995"/>
            <a:ext cx="4559935" cy="535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870" y="234315"/>
            <a:ext cx="6090285" cy="611505"/>
          </a:xfrm>
        </p:spPr>
        <p:txBody>
          <a:bodyPr/>
          <a:lstStyle/>
          <a:p>
            <a:pPr marL="0" indent="0">
              <a:buNone/>
            </a:pPr>
            <a:r>
              <a:rPr lang="en-US" sz="3600"/>
              <a:t>III. Phân loại và cách gọi tên</a:t>
            </a:r>
          </a:p>
          <a:p>
            <a:pPr marL="0" indent="0">
              <a:buNone/>
            </a:pPr>
            <a:r>
              <a:rPr lang="en-US" sz="3600"/>
              <a:t>- Có thể chia oxit thành 2 loại chính:</a:t>
            </a:r>
          </a:p>
          <a:p>
            <a:pPr marL="0" indent="0">
              <a:buNone/>
            </a:pPr>
            <a:r>
              <a:rPr lang="en-US" sz="3600"/>
              <a:t>+ Oxit bazơ</a:t>
            </a:r>
          </a:p>
          <a:p>
            <a:pPr marL="0" indent="0">
              <a:buNone/>
            </a:pPr>
            <a:r>
              <a:rPr lang="en-US" sz="3600"/>
              <a:t>+ Oxit axit</a:t>
            </a:r>
          </a:p>
          <a:p>
            <a:pPr marL="0" indent="0">
              <a:buNone/>
            </a:pP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" y="182245"/>
            <a:ext cx="8910955" cy="5944235"/>
          </a:xfrm>
        </p:spPr>
        <p:txBody>
          <a:bodyPr/>
          <a:lstStyle/>
          <a:p>
            <a:pPr marL="0" indent="0">
              <a:buNone/>
            </a:pPr>
            <a:r>
              <a:rPr lang="en-US" sz="3600"/>
              <a:t>1. Oxit bazơ</a:t>
            </a:r>
          </a:p>
          <a:p>
            <a:pPr marL="0" indent="0">
              <a:buNone/>
            </a:pPr>
            <a:r>
              <a:rPr lang="en-US" sz="3600"/>
              <a:t>a. Định nghĩa</a:t>
            </a:r>
          </a:p>
          <a:p>
            <a:pPr marL="0" indent="0">
              <a:buNone/>
            </a:pPr>
            <a:r>
              <a:rPr lang="en-US" sz="3600"/>
              <a:t>- Oxit bazơ là oxit của kim loại và tương ứng với một bazơ</a:t>
            </a:r>
          </a:p>
          <a:p>
            <a:pPr marL="0" indent="0">
              <a:buNone/>
            </a:pPr>
            <a:r>
              <a:rPr lang="en-US" sz="3600"/>
              <a:t>Ví dụ: CaO, Na</a:t>
            </a:r>
            <a:r>
              <a:rPr lang="en-US" sz="3600" baseline="-25000"/>
              <a:t>2</a:t>
            </a:r>
            <a:r>
              <a:rPr lang="en-US" sz="3600"/>
              <a:t>O, ...</a:t>
            </a:r>
          </a:p>
          <a:p>
            <a:pPr marL="0" indent="0">
              <a:buNone/>
            </a:pPr>
            <a:r>
              <a:rPr lang="en-US" sz="3600"/>
              <a:t>CaO tương ứng với canxi hidroxit Ca(OH)</a:t>
            </a:r>
            <a:r>
              <a:rPr lang="en-US" sz="3600" baseline="-25000"/>
              <a:t>2</a:t>
            </a:r>
          </a:p>
          <a:p>
            <a:pPr marL="0" indent="0">
              <a:buNone/>
            </a:pPr>
            <a:r>
              <a:rPr lang="en-US" sz="3600"/>
              <a:t>Na</a:t>
            </a:r>
            <a:r>
              <a:rPr lang="en-US" sz="3600" baseline="-25000"/>
              <a:t>2</a:t>
            </a:r>
            <a:r>
              <a:rPr lang="en-US" sz="3600"/>
              <a:t>O tương ứng với natri hidroxit NaOH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5" y="182245"/>
            <a:ext cx="8518525" cy="594423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b. Cách gọi tên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Chú ý: Nếu kim loại có nhiều hóa trị thì phải kèm theo hóa trị</a:t>
            </a:r>
          </a:p>
          <a:p>
            <a:pPr marL="0" indent="0">
              <a:buNone/>
            </a:pPr>
            <a:r>
              <a:rPr lang="en-US"/>
              <a:t>Ví dụ: FeO - Sắt (</a:t>
            </a:r>
            <a:r>
              <a:rPr lang="en-US">
                <a:latin typeface="Times New Roman" panose="02020603050405020304" pitchFamily="18" charset="0"/>
              </a:rPr>
              <a:t>II</a:t>
            </a:r>
            <a:r>
              <a:rPr lang="en-US"/>
              <a:t>) oxit</a:t>
            </a:r>
          </a:p>
          <a:p>
            <a:pPr marL="0" indent="0">
              <a:buNone/>
            </a:pPr>
            <a:r>
              <a:rPr lang="en-US"/>
              <a:t>           Fe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3</a:t>
            </a:r>
            <a:r>
              <a:rPr lang="en-US"/>
              <a:t> - Sắt (</a:t>
            </a:r>
            <a:r>
              <a:rPr lang="en-US">
                <a:latin typeface="Times New Roman" panose="02020603050405020304" pitchFamily="18" charset="0"/>
              </a:rPr>
              <a:t>III</a:t>
            </a:r>
            <a:r>
              <a:rPr lang="en-US"/>
              <a:t>) oxit</a:t>
            </a:r>
          </a:p>
          <a:p>
            <a:pPr marL="0" indent="0">
              <a:buNone/>
            </a:pPr>
            <a:r>
              <a:rPr lang="en-US"/>
              <a:t>           Na</a:t>
            </a:r>
            <a:r>
              <a:rPr lang="en-US" baseline="-25000"/>
              <a:t>2</a:t>
            </a:r>
            <a:r>
              <a:rPr lang="en-US"/>
              <a:t>O - Natri oxit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854325" y="752475"/>
            <a:ext cx="3897630" cy="640080"/>
          </a:xfrm>
          <a:prstGeom prst="rect">
            <a:avLst/>
          </a:prstGeom>
          <a:noFill/>
          <a:ln w="158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n-lt"/>
                <a:sym typeface="+mn-ea"/>
              </a:rPr>
              <a:t>Tên kim loại + oxit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-1"/>
          <p:cNvGraphicFramePr>
            <a:graphicFrameLocks noGrp="1"/>
          </p:cNvGraphicFramePr>
          <p:nvPr>
            <p:ph idx="1"/>
          </p:nvPr>
        </p:nvGraphicFramePr>
        <p:xfrm>
          <a:off x="448310" y="461010"/>
          <a:ext cx="8229600" cy="5486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3490"/>
                <a:gridCol w="1321435"/>
                <a:gridCol w="1470660"/>
                <a:gridCol w="1824990"/>
                <a:gridCol w="2359025"/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Kim loại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Hóa trị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Oxit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Bazơ tương ứng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Tên oxit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600" b="0" u="none"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3600" b="0" u="none" baseline="-25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Mg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600" b="0" u="none"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600" b="0" u="none"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600" b="0" u="none"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600" b="0" u="none"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6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36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9"/>
          <p:cNvSpPr txBox="1"/>
          <p:nvPr/>
        </p:nvSpPr>
        <p:spPr>
          <a:xfrm>
            <a:off x="1751330" y="2118995"/>
            <a:ext cx="121729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36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II </a:t>
            </a:r>
            <a:endParaRPr lang="en-US" altLang="zh-CN" sz="3600" b="0" u="none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6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III</a:t>
            </a:r>
            <a:endParaRPr lang="en-US" sz="3600"/>
          </a:p>
        </p:txBody>
      </p:sp>
      <p:sp>
        <p:nvSpPr>
          <p:cNvPr id="11" name="Text Box 10"/>
          <p:cNvSpPr txBox="1"/>
          <p:nvPr/>
        </p:nvSpPr>
        <p:spPr>
          <a:xfrm>
            <a:off x="3065145" y="2014220"/>
            <a:ext cx="1401445" cy="119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FeO Fe</a:t>
            </a:r>
            <a:r>
              <a:rPr lang="en-US" altLang="zh-CN" sz="36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O</a:t>
            </a:r>
            <a:r>
              <a:rPr lang="en-US" altLang="zh-CN" sz="36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endParaRPr lang="en-US" sz="3600"/>
          </a:p>
        </p:txBody>
      </p:sp>
      <p:sp>
        <p:nvSpPr>
          <p:cNvPr id="12" name="Text Box 11"/>
          <p:cNvSpPr txBox="1"/>
          <p:nvPr/>
        </p:nvSpPr>
        <p:spPr>
          <a:xfrm>
            <a:off x="4571365" y="2014220"/>
            <a:ext cx="1646555" cy="119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Fe(OH)</a:t>
            </a:r>
            <a:r>
              <a:rPr lang="en-US" altLang="zh-CN" sz="36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Fe(OH)</a:t>
            </a:r>
            <a:r>
              <a:rPr lang="en-US" altLang="zh-CN" sz="36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endParaRPr lang="en-US" sz="3600"/>
          </a:p>
        </p:txBody>
      </p:sp>
      <p:sp>
        <p:nvSpPr>
          <p:cNvPr id="13" name="Text Box 12"/>
          <p:cNvSpPr txBox="1"/>
          <p:nvPr/>
        </p:nvSpPr>
        <p:spPr>
          <a:xfrm>
            <a:off x="6367145" y="2014220"/>
            <a:ext cx="2364740" cy="119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Sắt (II) oxit</a:t>
            </a:r>
            <a:endParaRPr lang="en-US" altLang="zh-CN" sz="3600" b="0" u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Sắt (III) oxit</a:t>
            </a:r>
            <a:endParaRPr lang="en-US" sz="3600"/>
          </a:p>
        </p:txBody>
      </p:sp>
      <p:sp>
        <p:nvSpPr>
          <p:cNvPr id="14" name="Text Box 13"/>
          <p:cNvSpPr txBox="1"/>
          <p:nvPr/>
        </p:nvSpPr>
        <p:spPr>
          <a:xfrm>
            <a:off x="2986405" y="3106420"/>
            <a:ext cx="1558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Al</a:t>
            </a:r>
            <a:r>
              <a:rPr lang="en-US" altLang="zh-CN" sz="36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O</a:t>
            </a:r>
            <a:r>
              <a:rPr lang="en-US" altLang="zh-CN" sz="36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endParaRPr lang="en-US" sz="3600"/>
          </a:p>
        </p:txBody>
      </p:sp>
      <p:sp>
        <p:nvSpPr>
          <p:cNvPr id="15" name="Text Box 14"/>
          <p:cNvSpPr txBox="1"/>
          <p:nvPr/>
        </p:nvSpPr>
        <p:spPr>
          <a:xfrm>
            <a:off x="4641850" y="3106420"/>
            <a:ext cx="1961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Al(OH)</a:t>
            </a:r>
            <a:r>
              <a:rPr lang="en-US" altLang="zh-CN" sz="36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endParaRPr lang="en-US" sz="3600"/>
          </a:p>
        </p:txBody>
      </p:sp>
      <p:sp>
        <p:nvSpPr>
          <p:cNvPr id="16" name="Text Box 15"/>
          <p:cNvSpPr txBox="1"/>
          <p:nvPr/>
        </p:nvSpPr>
        <p:spPr>
          <a:xfrm>
            <a:off x="6367145" y="3106420"/>
            <a:ext cx="2557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Nhôm oxit</a:t>
            </a:r>
            <a:endParaRPr lang="en-US" sz="3600"/>
          </a:p>
        </p:txBody>
      </p:sp>
      <p:sp>
        <p:nvSpPr>
          <p:cNvPr id="17" name="Text Box 16"/>
          <p:cNvSpPr txBox="1"/>
          <p:nvPr/>
        </p:nvSpPr>
        <p:spPr>
          <a:xfrm>
            <a:off x="1861185" y="3751580"/>
            <a:ext cx="9982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II</a:t>
            </a:r>
            <a:endParaRPr lang="en-US" sz="3600"/>
          </a:p>
        </p:txBody>
      </p:sp>
      <p:sp>
        <p:nvSpPr>
          <p:cNvPr id="18" name="Text Box 17"/>
          <p:cNvSpPr txBox="1"/>
          <p:nvPr/>
        </p:nvSpPr>
        <p:spPr>
          <a:xfrm>
            <a:off x="2968625" y="3746500"/>
            <a:ext cx="1445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MgO</a:t>
            </a:r>
            <a:endParaRPr lang="en-US" sz="3600"/>
          </a:p>
        </p:txBody>
      </p:sp>
      <p:sp>
        <p:nvSpPr>
          <p:cNvPr id="19" name="Text Box 18"/>
          <p:cNvSpPr txBox="1"/>
          <p:nvPr/>
        </p:nvSpPr>
        <p:spPr>
          <a:xfrm>
            <a:off x="4414520" y="3686175"/>
            <a:ext cx="203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Mg(OH)</a:t>
            </a:r>
            <a:r>
              <a:rPr lang="en-US" altLang="zh-CN" sz="36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endParaRPr lang="en-US" sz="3600"/>
          </a:p>
        </p:txBody>
      </p:sp>
      <p:sp>
        <p:nvSpPr>
          <p:cNvPr id="20" name="Text Box 19"/>
          <p:cNvSpPr txBox="1"/>
          <p:nvPr/>
        </p:nvSpPr>
        <p:spPr>
          <a:xfrm>
            <a:off x="6367145" y="3686175"/>
            <a:ext cx="2399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Magie oxit </a:t>
            </a:r>
            <a:endParaRPr lang="en-US" sz="3600"/>
          </a:p>
        </p:txBody>
      </p:sp>
      <p:sp>
        <p:nvSpPr>
          <p:cNvPr id="21" name="Text Box 20"/>
          <p:cNvSpPr txBox="1"/>
          <p:nvPr/>
        </p:nvSpPr>
        <p:spPr>
          <a:xfrm>
            <a:off x="1957070" y="4331335"/>
            <a:ext cx="8058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II </a:t>
            </a:r>
            <a:endParaRPr lang="en-US" sz="3600"/>
          </a:p>
        </p:txBody>
      </p:sp>
      <p:sp>
        <p:nvSpPr>
          <p:cNvPr id="22" name="Text Box 21"/>
          <p:cNvSpPr txBox="1"/>
          <p:nvPr/>
        </p:nvSpPr>
        <p:spPr>
          <a:xfrm>
            <a:off x="3143885" y="4234815"/>
            <a:ext cx="1209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CaO </a:t>
            </a:r>
            <a:endParaRPr lang="en-US" sz="3600"/>
          </a:p>
        </p:txBody>
      </p:sp>
      <p:sp>
        <p:nvSpPr>
          <p:cNvPr id="23" name="Text Box 22"/>
          <p:cNvSpPr txBox="1"/>
          <p:nvPr/>
        </p:nvSpPr>
        <p:spPr>
          <a:xfrm>
            <a:off x="4524375" y="4234815"/>
            <a:ext cx="1812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Ca(OH)</a:t>
            </a:r>
            <a:r>
              <a:rPr lang="en-US" altLang="zh-CN" sz="36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endParaRPr lang="en-US" sz="3600"/>
          </a:p>
        </p:txBody>
      </p:sp>
      <p:sp>
        <p:nvSpPr>
          <p:cNvPr id="24" name="Text Box 23"/>
          <p:cNvSpPr txBox="1"/>
          <p:nvPr/>
        </p:nvSpPr>
        <p:spPr>
          <a:xfrm>
            <a:off x="6295390" y="4234815"/>
            <a:ext cx="2382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Canxi oxit</a:t>
            </a:r>
            <a:endParaRPr lang="en-US" sz="3600"/>
          </a:p>
        </p:txBody>
      </p:sp>
      <p:sp>
        <p:nvSpPr>
          <p:cNvPr id="25" name="Text Box 24"/>
          <p:cNvSpPr txBox="1"/>
          <p:nvPr/>
        </p:nvSpPr>
        <p:spPr>
          <a:xfrm>
            <a:off x="2084705" y="4879975"/>
            <a:ext cx="5518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II </a:t>
            </a:r>
            <a:endParaRPr lang="en-US" sz="3600"/>
          </a:p>
        </p:txBody>
      </p:sp>
      <p:sp>
        <p:nvSpPr>
          <p:cNvPr id="26" name="Text Box 25"/>
          <p:cNvSpPr txBox="1"/>
          <p:nvPr/>
        </p:nvSpPr>
        <p:spPr>
          <a:xfrm>
            <a:off x="3004185" y="4874895"/>
            <a:ext cx="1462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CuO</a:t>
            </a:r>
            <a:endParaRPr lang="en-US" sz="3600"/>
          </a:p>
        </p:txBody>
      </p:sp>
      <p:sp>
        <p:nvSpPr>
          <p:cNvPr id="27" name="Text Box 26"/>
          <p:cNvSpPr txBox="1"/>
          <p:nvPr/>
        </p:nvSpPr>
        <p:spPr>
          <a:xfrm>
            <a:off x="4466590" y="4817110"/>
            <a:ext cx="203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Cu(OH)</a:t>
            </a:r>
            <a:r>
              <a:rPr lang="en-US" altLang="zh-CN" sz="36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endParaRPr lang="en-US" sz="3600"/>
          </a:p>
        </p:txBody>
      </p:sp>
      <p:sp>
        <p:nvSpPr>
          <p:cNvPr id="28" name="Text Box 27"/>
          <p:cNvSpPr txBox="1"/>
          <p:nvPr/>
        </p:nvSpPr>
        <p:spPr>
          <a:xfrm>
            <a:off x="6457950" y="4817110"/>
            <a:ext cx="2218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Đồng oxit </a:t>
            </a:r>
            <a:endParaRPr lang="en-US" sz="3600"/>
          </a:p>
        </p:txBody>
      </p:sp>
      <p:sp>
        <p:nvSpPr>
          <p:cNvPr id="29" name="Text Box 28"/>
          <p:cNvSpPr txBox="1"/>
          <p:nvPr/>
        </p:nvSpPr>
        <p:spPr>
          <a:xfrm>
            <a:off x="2036445" y="5400040"/>
            <a:ext cx="64833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 </a:t>
            </a:r>
            <a:endParaRPr lang="en-US" sz="3600"/>
          </a:p>
        </p:txBody>
      </p:sp>
      <p:sp>
        <p:nvSpPr>
          <p:cNvPr id="30" name="Text Box 29"/>
          <p:cNvSpPr txBox="1"/>
          <p:nvPr/>
        </p:nvSpPr>
        <p:spPr>
          <a:xfrm>
            <a:off x="2965450" y="5394960"/>
            <a:ext cx="1488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Na</a:t>
            </a:r>
            <a:r>
              <a:rPr lang="en-US" altLang="zh-CN" sz="36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O</a:t>
            </a:r>
            <a:endParaRPr lang="en-US" sz="3600"/>
          </a:p>
        </p:txBody>
      </p:sp>
      <p:sp>
        <p:nvSpPr>
          <p:cNvPr id="31" name="Text Box 30"/>
          <p:cNvSpPr txBox="1"/>
          <p:nvPr/>
        </p:nvSpPr>
        <p:spPr>
          <a:xfrm>
            <a:off x="4773930" y="5394960"/>
            <a:ext cx="1313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NaOH</a:t>
            </a:r>
            <a:endParaRPr lang="en-US" sz="3600"/>
          </a:p>
        </p:txBody>
      </p:sp>
      <p:sp>
        <p:nvSpPr>
          <p:cNvPr id="32" name="Text Box 31"/>
          <p:cNvSpPr txBox="1"/>
          <p:nvPr/>
        </p:nvSpPr>
        <p:spPr>
          <a:xfrm>
            <a:off x="6603365" y="5394960"/>
            <a:ext cx="244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Natri oxit</a:t>
            </a:r>
            <a:endParaRPr lang="en-US" sz="3600"/>
          </a:p>
        </p:txBody>
      </p:sp>
      <p:sp>
        <p:nvSpPr>
          <p:cNvPr id="33" name="Text Box 32"/>
          <p:cNvSpPr txBox="1"/>
          <p:nvPr/>
        </p:nvSpPr>
        <p:spPr>
          <a:xfrm>
            <a:off x="1957070" y="3208020"/>
            <a:ext cx="64389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III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3" grpId="1"/>
      <p:bldP spid="3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/>
          <p:nvPr/>
        </p:nvSpPr>
        <p:spPr>
          <a:xfrm>
            <a:off x="197485" y="257810"/>
            <a:ext cx="8613140" cy="2834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2.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Oxit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axit</a:t>
            </a: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indent="0"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a.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Định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nghĩa</a:t>
            </a: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indent="0">
              <a:spcBef>
                <a:spcPct val="50000"/>
              </a:spcBef>
            </a:pP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Oxit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axit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thường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là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oxit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phi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kim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và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tương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ứng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với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một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axit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97485" y="3092450"/>
            <a:ext cx="5950585" cy="1463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eaLnBrk="0" hangingPunct="0"/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Ví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ea typeface="Arial" panose="020B0604020202020204" pitchFamily="34" charset="0"/>
              </a:rPr>
              <a:t>dụ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: SO</a:t>
            </a:r>
            <a:r>
              <a:rPr lang="en-US" altLang="en-US" sz="3600" baseline="-25000" dirty="0"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, P</a:t>
            </a:r>
            <a:r>
              <a:rPr lang="en-US" altLang="en-US" sz="3600" baseline="-25000" dirty="0"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US" altLang="en-US" sz="3600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altLang="en-US" sz="3600" baseline="-25000" dirty="0"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</a:p>
          <a:p>
            <a:pPr lvl="0" indent="0">
              <a:spcBef>
                <a:spcPct val="50000"/>
              </a:spcBef>
            </a:pP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197485" y="3897630"/>
            <a:ext cx="810006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en-US" sz="3600">
                <a:latin typeface="Arial" panose="020B0604020202020204" pitchFamily="34" charset="0"/>
                <a:ea typeface="Arial" panose="020B0604020202020204" pitchFamily="34" charset="0"/>
              </a:rPr>
              <a:t>SO</a:t>
            </a:r>
            <a:r>
              <a:rPr lang="en-US" altLang="en-US" sz="3600" baseline="-25000"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US" altLang="en-US" sz="3600" err="1">
                <a:latin typeface="Arial" panose="020B0604020202020204" pitchFamily="34" charset="0"/>
                <a:ea typeface="Arial" panose="020B0604020202020204" pitchFamily="34" charset="0"/>
              </a:rPr>
              <a:t> tương ứng với axit sunfurơ</a:t>
            </a:r>
            <a:r>
              <a:rPr lang="en-US" altLang="en-US" sz="3600">
                <a:latin typeface="Arial" panose="020B0604020202020204" pitchFamily="34" charset="0"/>
                <a:ea typeface="Arial" panose="020B0604020202020204" pitchFamily="34" charset="0"/>
              </a:rPr>
              <a:t> H</a:t>
            </a:r>
            <a:r>
              <a:rPr lang="en-US" altLang="en-US" sz="3600" baseline="-25000"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US" altLang="en-US" sz="3600">
                <a:latin typeface="Arial" panose="020B0604020202020204" pitchFamily="34" charset="0"/>
                <a:ea typeface="Arial" panose="020B0604020202020204" pitchFamily="34" charset="0"/>
              </a:rPr>
              <a:t>SO</a:t>
            </a:r>
            <a:r>
              <a:rPr lang="en-US" altLang="en-US" sz="3600" baseline="-25000"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97485" y="4741545"/>
            <a:ext cx="8806180" cy="1463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20000"/>
              </a:spcBef>
            </a:pPr>
            <a:r>
              <a:rPr lang="en-US" altLang="en-US" sz="3600"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altLang="en-US" sz="3600" baseline="-25000"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US" altLang="en-US" sz="360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altLang="en-US" sz="3600" baseline="-25000"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n-US" altLang="en-US" sz="3600" err="1">
                <a:latin typeface="Arial" panose="020B0604020202020204" pitchFamily="34" charset="0"/>
                <a:ea typeface="Arial" panose="020B0604020202020204" pitchFamily="34" charset="0"/>
              </a:rPr>
              <a:t> tương ứng với axit photphoric</a:t>
            </a:r>
            <a:r>
              <a:rPr lang="en-US" altLang="en-US" sz="3600">
                <a:latin typeface="Arial" panose="020B0604020202020204" pitchFamily="34" charset="0"/>
                <a:ea typeface="Arial" panose="020B0604020202020204" pitchFamily="34" charset="0"/>
              </a:rPr>
              <a:t> H</a:t>
            </a:r>
            <a:r>
              <a:rPr lang="en-US" altLang="en-US" sz="3600" baseline="-25000"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US" altLang="en-US" sz="3600">
                <a:latin typeface="Arial" panose="020B0604020202020204" pitchFamily="34" charset="0"/>
                <a:ea typeface="Arial" panose="020B0604020202020204" pitchFamily="34" charset="0"/>
              </a:rPr>
              <a:t>PO</a:t>
            </a:r>
            <a:r>
              <a:rPr lang="en-US" altLang="en-US" sz="3600" baseline="-25000"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</a:p>
          <a:p>
            <a:pPr lvl="0" indent="0">
              <a:spcBef>
                <a:spcPct val="50000"/>
              </a:spcBef>
            </a:pPr>
            <a:endParaRPr lang="en-US" altLang="en-US" sz="36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0"/>
          <p:cNvSpPr txBox="1"/>
          <p:nvPr/>
        </p:nvSpPr>
        <p:spPr>
          <a:xfrm>
            <a:off x="170815" y="240030"/>
            <a:ext cx="398462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en-US" sz="3600" err="1">
                <a:latin typeface="Arial" panose="020B0604020202020204" pitchFamily="34" charset="0"/>
                <a:ea typeface="Arial" panose="020B0604020202020204" pitchFamily="34" charset="0"/>
              </a:rPr>
              <a:t>b. Cách gọi tên</a:t>
            </a:r>
            <a:r>
              <a:rPr lang="en-US" altLang="en-US" sz="360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171450" y="1017905"/>
            <a:ext cx="8903970" cy="228600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en-US" sz="3600" err="1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60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Tên phi kim (tiền tố chỉ số nguyên tử phi  kim</a:t>
            </a: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)           </a:t>
            </a:r>
          </a:p>
          <a:p>
            <a:pPr lvl="0" indent="0"/>
            <a:r>
              <a:rPr lang="en-US" altLang="en-US" sz="360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   + oxit  (tiền tố chỉ số nguyên tử  oxi</a:t>
            </a: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lvl="0" indent="0"/>
            <a:endParaRPr lang="en-US" altLang="en-US" sz="360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funnyinterestingcutelovelyhumourousamusingfingersartdrawingpaintingpictures10_1bf6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5755" y="304165"/>
            <a:ext cx="2703830" cy="2032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635760" y="386715"/>
            <a:ext cx="1314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Mono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80" y="386715"/>
            <a:ext cx="2700655" cy="195008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718810" y="386715"/>
            <a:ext cx="683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Đi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5" y="2647315"/>
            <a:ext cx="2857500" cy="169164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162175" y="3139440"/>
            <a:ext cx="867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Tri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120" y="2461895"/>
            <a:ext cx="3202305" cy="187706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7689215" y="2555875"/>
            <a:ext cx="1060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Tetra</a:t>
            </a:r>
          </a:p>
        </p:txBody>
      </p:sp>
      <p:pic>
        <p:nvPicPr>
          <p:cNvPr id="20" name="Content Placeholder 19" descr="Untitled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3165475" y="4418965"/>
            <a:ext cx="4222750" cy="2077085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5823585" y="4418965"/>
            <a:ext cx="1305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Penta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7315" y="58420"/>
          <a:ext cx="8974455" cy="5852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450"/>
                <a:gridCol w="901065"/>
                <a:gridCol w="1128395"/>
                <a:gridCol w="2176145"/>
                <a:gridCol w="3962400"/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Phi kim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Hóa trị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Oxit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Axit tương ứng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Tên oxit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2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2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altLang="zh-CN" sz="32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200" b="0" u="none"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zh-CN" sz="3200" b="0" u="none" baseline="-25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zh-CN" sz="3200" b="0" u="none" baseline="-25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2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2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2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3200" b="0" u="none"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2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indent="0" algn="ctr">
                        <a:buNone/>
                      </a:pPr>
                      <a:endParaRPr lang="en-US" sz="32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200" b="0" u="none"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200" b="0" u="none" baseline="-25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32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32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32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32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32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919480" y="1050925"/>
            <a:ext cx="84074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32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IV</a:t>
            </a:r>
            <a:endParaRPr lang="en-US" altLang="zh-CN" sz="3200" b="0" u="none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VI</a:t>
            </a:r>
            <a:endParaRPr lang="en-US" sz="3200"/>
          </a:p>
        </p:txBody>
      </p:sp>
      <p:sp>
        <p:nvSpPr>
          <p:cNvPr id="3" name="Text Box 2"/>
          <p:cNvSpPr txBox="1"/>
          <p:nvPr/>
        </p:nvSpPr>
        <p:spPr>
          <a:xfrm>
            <a:off x="1944370" y="958850"/>
            <a:ext cx="857885" cy="107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SO</a:t>
            </a:r>
            <a:r>
              <a:rPr lang="en-US" altLang="zh-CN" sz="32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endParaRPr lang="en-US" altLang="zh-CN" sz="3200" b="0" u="none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SO</a:t>
            </a:r>
            <a:r>
              <a:rPr lang="en-US" altLang="zh-CN" sz="32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3214370" y="958850"/>
            <a:ext cx="1576070" cy="1071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H</a:t>
            </a:r>
            <a:r>
              <a:rPr lang="en-US" altLang="zh-CN" sz="32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SO</a:t>
            </a:r>
            <a:r>
              <a:rPr lang="en-US" altLang="zh-CN" sz="32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endParaRPr lang="en-US" altLang="zh-CN" sz="3200" b="0" u="none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H</a:t>
            </a:r>
            <a:r>
              <a:rPr lang="en-US" altLang="zh-CN" sz="32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SO</a:t>
            </a:r>
            <a:r>
              <a:rPr lang="en-US" altLang="zh-CN" sz="32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4</a:t>
            </a:r>
            <a:endParaRPr lang="en-US" sz="3200"/>
          </a:p>
        </p:txBody>
      </p:sp>
      <p:sp>
        <p:nvSpPr>
          <p:cNvPr id="7" name="Text Box 6"/>
          <p:cNvSpPr txBox="1"/>
          <p:nvPr/>
        </p:nvSpPr>
        <p:spPr>
          <a:xfrm>
            <a:off x="5280025" y="958850"/>
            <a:ext cx="3345815" cy="107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Lưu huỳnh đioxit</a:t>
            </a:r>
            <a:endParaRPr lang="en-US" altLang="zh-CN" sz="3200" b="0" u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Lưu huỳnh trioxit </a:t>
            </a:r>
            <a:endParaRPr lang="en-US" sz="3200"/>
          </a:p>
        </p:txBody>
      </p:sp>
      <p:sp>
        <p:nvSpPr>
          <p:cNvPr id="8" name="Text Box 7"/>
          <p:cNvSpPr txBox="1"/>
          <p:nvPr/>
        </p:nvSpPr>
        <p:spPr>
          <a:xfrm>
            <a:off x="1052195" y="2030095"/>
            <a:ext cx="81343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IV </a:t>
            </a:r>
            <a:endParaRPr lang="en-US" sz="3200"/>
          </a:p>
        </p:txBody>
      </p:sp>
      <p:sp>
        <p:nvSpPr>
          <p:cNvPr id="9" name="Text Box 8"/>
          <p:cNvSpPr txBox="1"/>
          <p:nvPr/>
        </p:nvSpPr>
        <p:spPr>
          <a:xfrm>
            <a:off x="1929856" y="1967593"/>
            <a:ext cx="981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CO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endParaRPr lang="en-US" sz="3200" dirty="0"/>
          </a:p>
        </p:txBody>
      </p:sp>
      <p:sp>
        <p:nvSpPr>
          <p:cNvPr id="10" name="Text Box 9"/>
          <p:cNvSpPr txBox="1"/>
          <p:nvPr/>
        </p:nvSpPr>
        <p:spPr>
          <a:xfrm>
            <a:off x="3476625" y="1960880"/>
            <a:ext cx="1252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H</a:t>
            </a:r>
            <a:r>
              <a:rPr lang="en-US" altLang="zh-CN" sz="32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CO</a:t>
            </a:r>
            <a:r>
              <a:rPr lang="en-US" altLang="zh-CN" sz="3200" baseline="-250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endParaRPr lang="en-US" sz="3200"/>
          </a:p>
        </p:txBody>
      </p:sp>
      <p:sp>
        <p:nvSpPr>
          <p:cNvPr id="11" name="Text Box 10"/>
          <p:cNvSpPr txBox="1"/>
          <p:nvPr/>
        </p:nvSpPr>
        <p:spPr>
          <a:xfrm>
            <a:off x="5807075" y="1960880"/>
            <a:ext cx="251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Cacbon đioxit </a:t>
            </a:r>
            <a:endParaRPr lang="en-US" sz="3200"/>
          </a:p>
        </p:txBody>
      </p:sp>
      <p:sp>
        <p:nvSpPr>
          <p:cNvPr id="12" name="Text Box 11"/>
          <p:cNvSpPr txBox="1"/>
          <p:nvPr/>
        </p:nvSpPr>
        <p:spPr>
          <a:xfrm>
            <a:off x="1082040" y="2544445"/>
            <a:ext cx="75438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IV</a:t>
            </a:r>
            <a:endParaRPr lang="en-US" sz="3200"/>
          </a:p>
        </p:txBody>
      </p:sp>
      <p:sp>
        <p:nvSpPr>
          <p:cNvPr id="13" name="Text Box 12"/>
          <p:cNvSpPr txBox="1"/>
          <p:nvPr/>
        </p:nvSpPr>
        <p:spPr>
          <a:xfrm>
            <a:off x="1900827" y="2467428"/>
            <a:ext cx="1130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SiO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endParaRPr lang="en-US" sz="3200" dirty="0"/>
          </a:p>
        </p:txBody>
      </p:sp>
      <p:sp>
        <p:nvSpPr>
          <p:cNvPr id="14" name="Text Box 13"/>
          <p:cNvSpPr txBox="1"/>
          <p:nvPr/>
        </p:nvSpPr>
        <p:spPr>
          <a:xfrm>
            <a:off x="3375026" y="2438400"/>
            <a:ext cx="1541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H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SiO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endParaRPr lang="en-US" sz="3200" dirty="0"/>
          </a:p>
        </p:txBody>
      </p:sp>
      <p:sp>
        <p:nvSpPr>
          <p:cNvPr id="15" name="Text Box 14"/>
          <p:cNvSpPr txBox="1"/>
          <p:nvPr/>
        </p:nvSpPr>
        <p:spPr>
          <a:xfrm>
            <a:off x="5902325" y="2540000"/>
            <a:ext cx="2723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Silic đioxit</a:t>
            </a:r>
            <a:endParaRPr lang="en-US" sz="3200"/>
          </a:p>
        </p:txBody>
      </p:sp>
      <p:sp>
        <p:nvSpPr>
          <p:cNvPr id="16" name="Text Box 15"/>
          <p:cNvSpPr txBox="1"/>
          <p:nvPr/>
        </p:nvSpPr>
        <p:spPr>
          <a:xfrm>
            <a:off x="848995" y="2920365"/>
            <a:ext cx="101663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III</a:t>
            </a:r>
            <a:endParaRPr lang="en-US" altLang="zh-CN" sz="3200" b="0" u="none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V</a:t>
            </a:r>
            <a:endParaRPr lang="en-US" sz="3200" dirty="0"/>
          </a:p>
        </p:txBody>
      </p:sp>
      <p:sp>
        <p:nvSpPr>
          <p:cNvPr id="17" name="Text Box 16"/>
          <p:cNvSpPr txBox="1"/>
          <p:nvPr/>
        </p:nvSpPr>
        <p:spPr>
          <a:xfrm>
            <a:off x="1821906" y="2916465"/>
            <a:ext cx="1165225" cy="107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P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O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endParaRPr lang="en-US" altLang="zh-CN" sz="3200" b="0" u="none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P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O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5</a:t>
            </a:r>
            <a:endParaRPr lang="en-US" sz="3200" dirty="0"/>
          </a:p>
        </p:txBody>
      </p:sp>
      <p:sp>
        <p:nvSpPr>
          <p:cNvPr id="18" name="Text Box 17"/>
          <p:cNvSpPr txBox="1"/>
          <p:nvPr/>
        </p:nvSpPr>
        <p:spPr>
          <a:xfrm>
            <a:off x="3301365" y="2945493"/>
            <a:ext cx="1401445" cy="107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H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PO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endParaRPr lang="en-US" altLang="zh-CN" sz="3200" b="0" u="none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H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PO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4</a:t>
            </a: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endParaRPr lang="en-US" sz="3200" dirty="0"/>
          </a:p>
        </p:txBody>
      </p:sp>
      <p:sp>
        <p:nvSpPr>
          <p:cNvPr id="21" name="Text Box 20"/>
          <p:cNvSpPr txBox="1"/>
          <p:nvPr/>
        </p:nvSpPr>
        <p:spPr>
          <a:xfrm>
            <a:off x="5040630" y="3003550"/>
            <a:ext cx="4046855" cy="107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Điphotpho trioxit</a:t>
            </a:r>
            <a:endParaRPr lang="en-US" altLang="zh-CN" sz="3200" b="0" u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Điphotpho pentaoxit</a:t>
            </a:r>
            <a:endParaRPr lang="en-US" sz="3200"/>
          </a:p>
        </p:txBody>
      </p:sp>
      <p:sp>
        <p:nvSpPr>
          <p:cNvPr id="22" name="Text Box 21"/>
          <p:cNvSpPr txBox="1"/>
          <p:nvPr/>
        </p:nvSpPr>
        <p:spPr>
          <a:xfrm>
            <a:off x="695960" y="3927022"/>
            <a:ext cx="128778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II</a:t>
            </a:r>
            <a:endParaRPr lang="en-US" altLang="zh-CN" sz="3200" b="0" u="none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III</a:t>
            </a:r>
            <a:endParaRPr lang="en-US" altLang="zh-CN" sz="3200" b="0" u="none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IV</a:t>
            </a:r>
            <a:endParaRPr lang="en-US" altLang="zh-CN" sz="3200" b="0" u="none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V</a:t>
            </a:r>
            <a:endParaRPr lang="en-US" sz="3200" dirty="0"/>
          </a:p>
        </p:txBody>
      </p:sp>
      <p:sp>
        <p:nvSpPr>
          <p:cNvPr id="23" name="Text Box 22"/>
          <p:cNvSpPr txBox="1"/>
          <p:nvPr/>
        </p:nvSpPr>
        <p:spPr>
          <a:xfrm>
            <a:off x="1643924" y="3884839"/>
            <a:ext cx="1383665" cy="20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NO</a:t>
            </a:r>
            <a:endParaRPr lang="en-US" altLang="zh-CN" sz="3200" b="0" u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O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endParaRPr lang="en-US" altLang="zh-CN" sz="3200" b="0" u="none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NO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endParaRPr lang="en-US" altLang="zh-CN" sz="3200" b="0" u="none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O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5</a:t>
            </a:r>
            <a:endParaRPr lang="en-US" sz="3200" dirty="0"/>
          </a:p>
        </p:txBody>
      </p:sp>
      <p:sp>
        <p:nvSpPr>
          <p:cNvPr id="24" name="Text Box 23"/>
          <p:cNvSpPr txBox="1"/>
          <p:nvPr/>
        </p:nvSpPr>
        <p:spPr>
          <a:xfrm>
            <a:off x="2969531" y="3928381"/>
            <a:ext cx="1978025" cy="20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3200" dirty="0" err="1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Không</a:t>
            </a: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dirty="0" err="1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có</a:t>
            </a:r>
            <a:endParaRPr lang="en-US" altLang="zh-CN" sz="3200" b="0" u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HNO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2</a:t>
            </a:r>
            <a:endParaRPr lang="en-US" altLang="zh-CN" sz="3200" b="0" u="none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 dirty="0" err="1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Không</a:t>
            </a: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dirty="0" err="1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có</a:t>
            </a:r>
            <a:endParaRPr lang="en-US" altLang="zh-CN" sz="3200" b="0" u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HNO</a:t>
            </a:r>
            <a:r>
              <a:rPr lang="en-US" altLang="zh-CN" sz="3200" baseline="-25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3</a:t>
            </a:r>
            <a:r>
              <a:rPr lang="en-US" altLang="zh-CN" sz="32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endParaRPr lang="en-US" sz="3200" dirty="0"/>
          </a:p>
        </p:txBody>
      </p:sp>
      <p:sp>
        <p:nvSpPr>
          <p:cNvPr id="25" name="Text Box 24"/>
          <p:cNvSpPr txBox="1"/>
          <p:nvPr/>
        </p:nvSpPr>
        <p:spPr>
          <a:xfrm>
            <a:off x="5201285" y="3971925"/>
            <a:ext cx="3503295" cy="20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Nitơ oxit</a:t>
            </a:r>
            <a:endParaRPr lang="en-US" sz="3200" b="0" u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Đinitơ trioxit</a:t>
            </a:r>
            <a:endParaRPr lang="en-US" sz="3200" b="0" u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Nitơ đioxit</a:t>
            </a:r>
            <a:endParaRPr lang="en-US" sz="3200" b="0" u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Đinitơ pentaoxit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3" grpId="0"/>
      <p:bldP spid="6" grpId="0"/>
      <p:bldP spid="7" grpId="0"/>
      <p:bldP spid="8" grpId="0"/>
      <p:bldP spid="8" grpId="1"/>
      <p:bldP spid="8" grpId="2"/>
      <p:bldP spid="8" grpId="3"/>
      <p:bldP spid="8" grpId="4"/>
      <p:bldP spid="9" grpId="0"/>
      <p:bldP spid="9" grpId="1"/>
      <p:bldP spid="10" grpId="0"/>
      <p:bldP spid="11" grpId="0"/>
      <p:bldP spid="12" grpId="0"/>
      <p:bldP spid="12" grpId="1"/>
      <p:bldP spid="13" grpId="0"/>
      <p:bldP spid="14" grpId="0"/>
      <p:bldP spid="15" grpId="0"/>
      <p:bldP spid="16" grpId="0"/>
      <p:bldP spid="16" grpId="1"/>
      <p:bldP spid="16" grpId="2"/>
      <p:bldP spid="17" grpId="0"/>
      <p:bldP spid="18" grpId="0"/>
      <p:bldP spid="21" grpId="0"/>
      <p:bldP spid="22" grpId="0"/>
      <p:bldP spid="22" grpId="1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Tổng kết</a:t>
            </a:r>
          </a:p>
        </p:txBody>
      </p:sp>
      <p:pic>
        <p:nvPicPr>
          <p:cNvPr id="5" name="Content Placeholder 4" descr="Hoa-8-bai-oxi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55" y="1417955"/>
            <a:ext cx="8531225" cy="501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Dặn dò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- Học kỹ bài</a:t>
            </a:r>
          </a:p>
          <a:p>
            <a:pPr marL="0" indent="0">
              <a:buNone/>
            </a:pPr>
            <a:r>
              <a:rPr lang="en-US"/>
              <a:t>- Làm bài tập 1</a:t>
            </a:r>
            <a:r>
              <a:rPr lang="en-US">
                <a:cs typeface="Arial" panose="020B0604020202020204" pitchFamily="34" charset="0"/>
              </a:rPr>
              <a:t>→</a:t>
            </a:r>
            <a:r>
              <a:rPr lang="en-US"/>
              <a:t> 5 trang 91 sách giáo khoa.</a:t>
            </a:r>
          </a:p>
          <a:p>
            <a:pPr marL="0" indent="0">
              <a:buNone/>
            </a:pPr>
            <a:r>
              <a:rPr lang="en-US"/>
              <a:t>- Xem trước bài : “ĐIỀU CHẾ OXI – PHẢN ỨNG PHÂN HỦY”.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Kiểm tra bài cũ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955"/>
            <a:ext cx="7483475" cy="4526280"/>
          </a:xfrm>
        </p:spPr>
        <p:txBody>
          <a:bodyPr/>
          <a:lstStyle/>
          <a:p>
            <a:pPr marL="0" indent="0">
              <a:buNone/>
            </a:pPr>
            <a:r>
              <a:rPr lang="en-US" sz="4000"/>
              <a:t>Hãy viết phương trình phản ứng của S, P, Al, Mg tác dụng với oxi</a:t>
            </a:r>
          </a:p>
          <a:p>
            <a:pPr marL="0" indent="0">
              <a:buNone/>
            </a:pPr>
            <a:r>
              <a:rPr lang="en-US" sz="4000"/>
              <a:t>Đáp án:</a:t>
            </a:r>
          </a:p>
          <a:p>
            <a:pPr marL="0" indent="0">
              <a:buNone/>
            </a:pPr>
            <a:r>
              <a:rPr lang="en-US" sz="4000"/>
              <a:t>  </a:t>
            </a:r>
          </a:p>
          <a:p>
            <a:pPr marL="0" indent="0">
              <a:buNone/>
            </a:pPr>
            <a:r>
              <a:rPr lang="en-US" sz="4000"/>
              <a:t>        </a:t>
            </a:r>
          </a:p>
          <a:p>
            <a:pPr marL="0" indent="0">
              <a:buNone/>
            </a:pPr>
            <a:r>
              <a:rPr lang="en-US" sz="4000"/>
              <a:t>       </a:t>
            </a:r>
          </a:p>
          <a:p>
            <a:pPr marL="0" indent="0">
              <a:buNone/>
            </a:pPr>
            <a:r>
              <a:rPr lang="en-US" sz="4000"/>
              <a:t>       </a:t>
            </a:r>
          </a:p>
          <a:p>
            <a:pPr marL="0" indent="0">
              <a:buNone/>
            </a:pPr>
            <a:r>
              <a:rPr lang="en-US" sz="4000"/>
              <a:t>        </a:t>
            </a:r>
          </a:p>
          <a:p>
            <a:pPr marL="0" indent="0">
              <a:buNone/>
            </a:pPr>
            <a:r>
              <a:rPr lang="en-US" sz="4000"/>
              <a:t>       </a:t>
            </a:r>
          </a:p>
          <a:p>
            <a:pPr marL="0" indent="0">
              <a:buNone/>
            </a:pPr>
            <a:r>
              <a:rPr lang="en-US" sz="4000"/>
              <a:t>       </a:t>
            </a: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ph sz="half" idx="2"/>
          </p:nvPr>
        </p:nvGraphicFramePr>
        <p:xfrm>
          <a:off x="558800" y="3431540"/>
          <a:ext cx="2487390" cy="612005"/>
        </p:xfrm>
        <a:graphic>
          <a:graphicData uri="http://schemas.openxmlformats.org/presentationml/2006/ole">
            <p:oleObj spid="_x0000_s3076" r:id="rId3" imgW="890242" imgH="2159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/>
          </p:cNvGraphicFramePr>
          <p:nvPr/>
        </p:nvGraphicFramePr>
        <p:xfrm>
          <a:off x="558800" y="4111625"/>
          <a:ext cx="2854057" cy="576004"/>
        </p:xfrm>
        <a:graphic>
          <a:graphicData uri="http://schemas.openxmlformats.org/presentationml/2006/ole">
            <p:oleObj spid="_x0000_s3079" r:id="rId4" imgW="1170043" imgH="228961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/>
          </p:cNvGraphicFramePr>
          <p:nvPr/>
        </p:nvGraphicFramePr>
        <p:xfrm>
          <a:off x="558800" y="4687570"/>
          <a:ext cx="2899410" cy="544830"/>
        </p:xfrm>
        <a:graphic>
          <a:graphicData uri="http://schemas.openxmlformats.org/presentationml/2006/ole">
            <p:oleObj spid="_x0000_s3078" r:id="rId5" imgW="1297323" imgH="228961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/>
          </p:cNvGraphicFramePr>
          <p:nvPr/>
        </p:nvGraphicFramePr>
        <p:xfrm>
          <a:off x="558800" y="5326380"/>
          <a:ext cx="2854325" cy="496570"/>
        </p:xfrm>
        <a:graphic>
          <a:graphicData uri="http://schemas.openxmlformats.org/presentationml/2006/ole">
            <p:oleObj spid="_x0000_s3077" r:id="rId6" imgW="1259103" imgH="2159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6930" y="438785"/>
            <a:ext cx="8065770" cy="11982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Tiết 40 Bài 26: Oxit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0" y="295910"/>
            <a:ext cx="8437880" cy="5830570"/>
          </a:xfrm>
        </p:spPr>
        <p:txBody>
          <a:bodyPr/>
          <a:lstStyle/>
          <a:p>
            <a:pPr marL="0" indent="0">
              <a:buNone/>
            </a:pPr>
            <a:r>
              <a:rPr lang="en-US" sz="3600">
                <a:sym typeface="+mn-ea"/>
              </a:rPr>
              <a:t>I. Định nghĩa</a:t>
            </a:r>
          </a:p>
          <a:p>
            <a:pPr marL="0" indent="0">
              <a:buNone/>
            </a:pPr>
            <a:r>
              <a:rPr sz="3600" baseline="-25000">
                <a:ea typeface="Arial" panose="020B0604020202020204" pitchFamily="34" charset="0"/>
                <a:sym typeface="+mn-ea"/>
              </a:rPr>
              <a:t> </a:t>
            </a:r>
            <a:r>
              <a:rPr sz="3600" err="1">
                <a:ea typeface="Arial" panose="020B0604020202020204" pitchFamily="34" charset="0"/>
                <a:sym typeface="+mn-ea"/>
              </a:rPr>
              <a:t>1. Ví dụ về các hợp chất chứa oxi</a:t>
            </a:r>
            <a:r>
              <a:rPr sz="3600">
                <a:ea typeface="Arial" panose="020B0604020202020204" pitchFamily="34" charset="0"/>
                <a:sym typeface="+mn-ea"/>
              </a:rPr>
              <a:t/>
            </a:r>
            <a:br>
              <a:rPr sz="3600">
                <a:ea typeface="Arial" panose="020B0604020202020204" pitchFamily="34" charset="0"/>
                <a:sym typeface="+mn-ea"/>
              </a:rPr>
            </a:br>
            <a:endParaRPr sz="3600" strike="noStrike" kern="1200" baseline="0" noProof="1"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8125" y="242570"/>
            <a:ext cx="8604250" cy="5883910"/>
          </a:xfrm>
        </p:spPr>
        <p:txBody>
          <a:bodyPr/>
          <a:lstStyle/>
          <a:p>
            <a:pPr marL="0" indent="0" algn="ctr">
              <a:buNone/>
            </a:pPr>
            <a:r>
              <a:rPr baseline="-25000">
                <a:latin typeface="Times New Roman" panose="02020603050405020304" pitchFamily="18" charset="0"/>
                <a:ea typeface="Arial" panose="020B0604020202020204" pitchFamily="34" charset="0"/>
                <a:sym typeface="+mn-ea"/>
              </a:rPr>
              <a:t> </a:t>
            </a:r>
            <a:endParaRPr lang="ar-SA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err="1">
              <a:latin typeface="Tahoma" panose="020B0604030504040204" pitchFamily="34" charset="0"/>
              <a:ea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  <a:t/>
            </a:r>
            <a:br>
              <a:rPr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</a:br>
            <a:endParaRPr strike="noStrike" kern="1200" baseline="0" noProof="1"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6145" name="Content Placeholder 199688" descr="Cupric_Oxid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510" y="748030"/>
            <a:ext cx="2489835" cy="1958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325245" y="2706370"/>
            <a:ext cx="1035050" cy="6419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en-US" altLang="en-US" sz="3600" err="1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  <a:t>Cu</a:t>
            </a:r>
            <a:r>
              <a:rPr lang="en-US" altLang="en-US" sz="3600" err="1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  <a:t>O</a:t>
            </a:r>
          </a:p>
        </p:txBody>
      </p:sp>
      <p:pic>
        <p:nvPicPr>
          <p:cNvPr id="6146" name="Content Placeholder 199689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0" y="1033780"/>
            <a:ext cx="2590800" cy="1672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5071110" y="2635250"/>
            <a:ext cx="1390650" cy="6419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  <a:t>Fe</a:t>
            </a:r>
            <a:r>
              <a:rPr lang="en-US" altLang="en-US" sz="3600" baseline="-25000"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  <a:t>2</a:t>
            </a:r>
            <a:r>
              <a:rPr lang="en-US" altLang="en-US" sz="360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  <a:t>O</a:t>
            </a:r>
            <a:r>
              <a:rPr lang="en-US" altLang="en-US" sz="3600" baseline="-25000"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  <a:t>3 </a:t>
            </a:r>
            <a:endParaRPr lang="en-US" sz="3600"/>
          </a:p>
        </p:txBody>
      </p:sp>
      <p:pic>
        <p:nvPicPr>
          <p:cNvPr id="6148" name="Picture 199692" descr="Al2O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30" y="3487420"/>
            <a:ext cx="2590800" cy="213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3453765" y="5821045"/>
            <a:ext cx="12750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Al</a:t>
            </a:r>
            <a:r>
              <a:rPr lang="en-US" altLang="en-US" sz="3600" baseline="-25000"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2</a:t>
            </a:r>
            <a:r>
              <a:rPr lang="en-US" altLang="en-US" sz="36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O</a:t>
            </a:r>
            <a:r>
              <a:rPr lang="en-US" altLang="en-US" sz="3600" baseline="-25000"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3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55" y="251460"/>
            <a:ext cx="8500745" cy="5875020"/>
          </a:xfrm>
        </p:spPr>
        <p:txBody>
          <a:bodyPr/>
          <a:lstStyle/>
          <a:p>
            <a:pPr marL="0" indent="0">
              <a:buNone/>
            </a:pPr>
            <a:r>
              <a:rPr lang="en-US" sz="4000" err="1">
                <a:latin typeface="Times New Roman" panose="02020603050405020304" pitchFamily="18" charset="0"/>
                <a:ea typeface="Arial" panose="020B0604020202020204" pitchFamily="34" charset="0"/>
                <a:sym typeface="+mn-ea"/>
              </a:rPr>
              <a:t>2</a:t>
            </a:r>
            <a:r>
              <a:rPr sz="4000" err="1">
                <a:latin typeface="Times New Roman" panose="02020603050405020304" pitchFamily="18" charset="0"/>
                <a:ea typeface="Arial" panose="020B0604020202020204" pitchFamily="34" charset="0"/>
                <a:sym typeface="+mn-ea"/>
              </a:rPr>
              <a:t>. Định nghĩa</a:t>
            </a:r>
            <a:r>
              <a:rPr sz="4000">
                <a:latin typeface="Times New Roman" panose="02020603050405020304" pitchFamily="18" charset="0"/>
                <a:ea typeface="Arial" panose="020B0604020202020204" pitchFamily="34" charset="0"/>
                <a:sym typeface="+mn-ea"/>
              </a:rPr>
              <a:t>:</a:t>
            </a:r>
            <a:r>
              <a:rPr>
                <a:latin typeface="Times New Roman" panose="02020603050405020304" pitchFamily="18" charset="0"/>
                <a:ea typeface="Arial" panose="020B0604020202020204" pitchFamily="34" charset="0"/>
                <a:sym typeface="+mn-ea"/>
              </a:rPr>
              <a:t/>
            </a:r>
            <a:br>
              <a:rPr>
                <a:latin typeface="Times New Roman" panose="02020603050405020304" pitchFamily="18" charset="0"/>
                <a:ea typeface="Arial" panose="020B0604020202020204" pitchFamily="34" charset="0"/>
                <a:sym typeface="+mn-ea"/>
              </a:rPr>
            </a:br>
            <a:endParaRPr strike="noStrike" kern="1200" baseline="0" noProof="1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sz="4000" err="1"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  <a:t>Oxit là hợp chất của </a:t>
            </a:r>
            <a:r>
              <a:rPr sz="4000" err="1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  <a:t>hai nguyên tố</a:t>
            </a:r>
            <a:r>
              <a:rPr sz="4000" err="1"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  <a:t>, trong đó có một nguyên tố là </a:t>
            </a:r>
            <a:r>
              <a:rPr sz="4000" err="1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  <a:t>oxi</a:t>
            </a:r>
          </a:p>
          <a:p>
            <a:pPr marL="0" indent="0">
              <a:buNone/>
            </a:pPr>
            <a:r>
              <a:rPr lang="en-US" sz="4000" strike="noStrike" kern="1200" baseline="0" noProof="1">
                <a:solidFill>
                  <a:schemeClr val="tx1"/>
                </a:solidFill>
                <a:ea typeface="Arial" panose="020B0604020202020204" pitchFamily="34" charset="0"/>
                <a:sym typeface="+mn-ea"/>
              </a:rPr>
              <a:t>Ví dụ: K</a:t>
            </a:r>
            <a:r>
              <a:rPr lang="en-US" sz="4000" strike="noStrike" kern="1200" baseline="-25000" noProof="1">
                <a:solidFill>
                  <a:schemeClr val="tx1"/>
                </a:solidFill>
                <a:ea typeface="Arial" panose="020B0604020202020204" pitchFamily="34" charset="0"/>
                <a:sym typeface="+mn-ea"/>
              </a:rPr>
              <a:t>2</a:t>
            </a:r>
            <a:r>
              <a:rPr lang="en-US" sz="4000" strike="noStrike" kern="1200" baseline="0" noProof="1">
                <a:solidFill>
                  <a:schemeClr val="tx1"/>
                </a:solidFill>
                <a:ea typeface="Arial" panose="020B0604020202020204" pitchFamily="34" charset="0"/>
                <a:sym typeface="+mn-ea"/>
              </a:rPr>
              <a:t>O, PbO, NO, ...</a:t>
            </a:r>
          </a:p>
          <a:p>
            <a:pPr marL="0" indent="0">
              <a:buNone/>
            </a:pP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45" y="208280"/>
            <a:ext cx="8491855" cy="59182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     Bài</a:t>
            </a:r>
            <a:r>
              <a:rPr lang="en-US" sz="3600"/>
              <a:t> tập</a:t>
            </a:r>
          </a:p>
          <a:p>
            <a:pPr marL="0" indent="0">
              <a:buNone/>
            </a:pPr>
            <a:r>
              <a:rPr lang="en-US" sz="3600"/>
              <a:t>Cho các hợp chất sau: CaO, H</a:t>
            </a:r>
            <a:r>
              <a:rPr lang="en-US" sz="3600" baseline="-25000"/>
              <a:t>2</a:t>
            </a:r>
            <a:r>
              <a:rPr lang="en-US" sz="3600"/>
              <a:t>SO</a:t>
            </a:r>
            <a:r>
              <a:rPr lang="en-US" sz="3600" baseline="-25000"/>
              <a:t>4</a:t>
            </a:r>
            <a:r>
              <a:rPr lang="en-US" sz="3600"/>
              <a:t>, NaOH, CuO, SO</a:t>
            </a:r>
            <a:r>
              <a:rPr lang="en-US" sz="3600" baseline="-25000"/>
              <a:t>2</a:t>
            </a:r>
            <a:r>
              <a:rPr lang="en-US" sz="3600"/>
              <a:t>, CO</a:t>
            </a:r>
            <a:r>
              <a:rPr lang="en-US" sz="3600" baseline="-25000"/>
              <a:t>2</a:t>
            </a:r>
            <a:r>
              <a:rPr lang="en-US" sz="3600"/>
              <a:t>, FeO, HCl, KMnO</a:t>
            </a:r>
            <a:r>
              <a:rPr lang="en-US" sz="3600" baseline="-25000"/>
              <a:t>4</a:t>
            </a:r>
            <a:r>
              <a:rPr lang="en-US" sz="3600"/>
              <a:t>, P</a:t>
            </a:r>
            <a:r>
              <a:rPr lang="en-US" sz="3600" baseline="-25000"/>
              <a:t>2</a:t>
            </a:r>
            <a:r>
              <a:rPr lang="en-US" sz="3600"/>
              <a:t>O</a:t>
            </a:r>
            <a:r>
              <a:rPr lang="en-US" sz="3600" baseline="-25000"/>
              <a:t>5</a:t>
            </a:r>
            <a:r>
              <a:rPr lang="en-US" sz="3600"/>
              <a:t>, KClO</a:t>
            </a:r>
            <a:r>
              <a:rPr lang="en-US" sz="3600" baseline="-25000"/>
              <a:t>3</a:t>
            </a:r>
            <a:r>
              <a:rPr lang="en-US" sz="3600"/>
              <a:t>, ZnO, Ag</a:t>
            </a:r>
            <a:r>
              <a:rPr lang="en-US" sz="3600" baseline="-25000"/>
              <a:t>2</a:t>
            </a:r>
            <a:r>
              <a:rPr lang="en-US" sz="3600"/>
              <a:t>O.Trong các hợp chất trên, đâu là oxit?</a:t>
            </a:r>
          </a:p>
          <a:p>
            <a:pPr marL="0" indent="0">
              <a:buNone/>
            </a:pPr>
            <a:endParaRPr lang="en-US" sz="3600"/>
          </a:p>
        </p:txBody>
      </p:sp>
      <p:sp>
        <p:nvSpPr>
          <p:cNvPr id="5" name="Lightning Bolt 4"/>
          <p:cNvSpPr/>
          <p:nvPr/>
        </p:nvSpPr>
        <p:spPr>
          <a:xfrm>
            <a:off x="278765" y="306070"/>
            <a:ext cx="437515" cy="595630"/>
          </a:xfrm>
          <a:prstGeom prst="lightningBol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278765" y="3826510"/>
            <a:ext cx="762000" cy="51689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146810" y="3826510"/>
            <a:ext cx="7146925" cy="119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Các hợp chất là oxit là: </a:t>
            </a:r>
            <a:r>
              <a:rPr lang="en-US" sz="3600">
                <a:sym typeface="+mn-ea"/>
              </a:rPr>
              <a:t>CaO, CuO, SO</a:t>
            </a:r>
            <a:r>
              <a:rPr lang="en-US" sz="3600" baseline="-25000">
                <a:sym typeface="+mn-ea"/>
              </a:rPr>
              <a:t>2</a:t>
            </a:r>
            <a:r>
              <a:rPr lang="en-US" sz="3600">
                <a:sym typeface="+mn-ea"/>
              </a:rPr>
              <a:t>, CO</a:t>
            </a:r>
            <a:r>
              <a:rPr lang="en-US" sz="3600" baseline="-25000">
                <a:sym typeface="+mn-ea"/>
              </a:rPr>
              <a:t>2</a:t>
            </a:r>
            <a:r>
              <a:rPr lang="en-US" sz="3600">
                <a:sym typeface="+mn-ea"/>
              </a:rPr>
              <a:t>, FeO,  P</a:t>
            </a:r>
            <a:r>
              <a:rPr lang="en-US" sz="3600" baseline="-25000">
                <a:sym typeface="+mn-ea"/>
              </a:rPr>
              <a:t>2</a:t>
            </a:r>
            <a:r>
              <a:rPr lang="en-US" sz="3600">
                <a:sym typeface="+mn-ea"/>
              </a:rPr>
              <a:t>O</a:t>
            </a:r>
            <a:r>
              <a:rPr lang="en-US" sz="3600" baseline="-25000">
                <a:sym typeface="+mn-ea"/>
              </a:rPr>
              <a:t>5</a:t>
            </a:r>
            <a:r>
              <a:rPr lang="en-US" sz="3600">
                <a:sym typeface="+mn-ea"/>
              </a:rPr>
              <a:t>, ZnO, Ag</a:t>
            </a:r>
            <a:r>
              <a:rPr lang="en-US" sz="3600" baseline="-25000">
                <a:sym typeface="+mn-ea"/>
              </a:rPr>
              <a:t>2</a:t>
            </a:r>
            <a:r>
              <a:rPr lang="en-US" sz="3600">
                <a:sym typeface="+mn-ea"/>
              </a:rPr>
              <a:t>O</a:t>
            </a:r>
            <a:r>
              <a:rPr lang="en-US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95" y="138430"/>
            <a:ext cx="8638540" cy="599694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II. </a:t>
            </a:r>
            <a:r>
              <a:rPr lang="en-US" sz="4000" dirty="0" err="1"/>
              <a:t>Công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lập</a:t>
            </a:r>
            <a:r>
              <a:rPr lang="en-US" sz="4000" dirty="0"/>
              <a:t> </a:t>
            </a:r>
            <a:r>
              <a:rPr lang="en-US" sz="4000" dirty="0" err="1"/>
              <a:t>công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oxit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nguyên</a:t>
            </a:r>
            <a:r>
              <a:rPr lang="en-US" sz="4000" dirty="0"/>
              <a:t> </a:t>
            </a:r>
            <a:r>
              <a:rPr lang="en-US" sz="4000" dirty="0" err="1"/>
              <a:t>tố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 Fe (</a:t>
            </a:r>
            <a:r>
              <a:rPr lang="en-US" sz="4000" dirty="0">
                <a:latin typeface="Times New Roman" panose="02020603050405020304" pitchFamily="18" charset="0"/>
              </a:rPr>
              <a:t>II</a:t>
            </a:r>
            <a:r>
              <a:rPr lang="en-US" sz="4000" dirty="0"/>
              <a:t>), Fe (</a:t>
            </a:r>
            <a:r>
              <a:rPr lang="en-US" sz="4000" dirty="0">
                <a:latin typeface="Times New Roman" panose="02020603050405020304" pitchFamily="18" charset="0"/>
              </a:rPr>
              <a:t>III</a:t>
            </a:r>
            <a:r>
              <a:rPr lang="en-US" sz="4000" dirty="0"/>
              <a:t>), S (</a:t>
            </a:r>
            <a:r>
              <a:rPr lang="en-US" sz="4000" dirty="0">
                <a:latin typeface="Times New Roman" panose="02020603050405020304" pitchFamily="18" charset="0"/>
              </a:rPr>
              <a:t>IV</a:t>
            </a:r>
            <a:r>
              <a:rPr lang="en-US" sz="4000" dirty="0"/>
              <a:t>), S (</a:t>
            </a:r>
            <a:r>
              <a:rPr lang="en-US" sz="4000" dirty="0">
                <a:latin typeface="Times New Roman" panose="02020603050405020304" pitchFamily="18" charset="0"/>
              </a:rPr>
              <a:t>VI</a:t>
            </a:r>
            <a:r>
              <a:rPr lang="en-US" sz="4000" dirty="0"/>
              <a:t>).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269875" y="3607435"/>
            <a:ext cx="762000" cy="59563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129665" y="3249930"/>
            <a:ext cx="7715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+mn-lt"/>
              </a:rPr>
              <a:t>Công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thức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oxit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là</a:t>
            </a:r>
            <a:r>
              <a:rPr lang="en-US" sz="4000" dirty="0">
                <a:latin typeface="+mn-lt"/>
              </a:rPr>
              <a:t>: </a:t>
            </a:r>
            <a:r>
              <a:rPr lang="en-US" sz="4000" dirty="0" err="1">
                <a:latin typeface="+mn-lt"/>
              </a:rPr>
              <a:t>FeO</a:t>
            </a:r>
            <a:r>
              <a:rPr lang="en-US" sz="4000" dirty="0">
                <a:latin typeface="+mn-lt"/>
              </a:rPr>
              <a:t>, </a:t>
            </a:r>
            <a:r>
              <a:rPr lang="en-US" sz="4400" dirty="0" smtClean="0">
                <a:latin typeface="+mn-lt"/>
              </a:rPr>
              <a:t>Fe</a:t>
            </a:r>
            <a:r>
              <a:rPr lang="en-US" sz="4400" baseline="-25000" dirty="0" smtClean="0">
                <a:latin typeface="+mn-lt"/>
              </a:rPr>
              <a:t>2</a:t>
            </a:r>
            <a:r>
              <a:rPr lang="en-US" sz="4400" dirty="0" smtClean="0">
                <a:latin typeface="+mn-lt"/>
              </a:rPr>
              <a:t>O</a:t>
            </a:r>
            <a:r>
              <a:rPr lang="en-US" sz="4400" baseline="-25000" dirty="0" smtClean="0">
                <a:latin typeface="+mn-lt"/>
              </a:rPr>
              <a:t>3</a:t>
            </a:r>
            <a:r>
              <a:rPr lang="en-US" sz="4000" dirty="0">
                <a:latin typeface="+mn-lt"/>
              </a:rPr>
              <a:t>, SO</a:t>
            </a:r>
            <a:r>
              <a:rPr lang="en-US" sz="4000" baseline="-25000" dirty="0">
                <a:latin typeface="+mn-lt"/>
              </a:rPr>
              <a:t>2</a:t>
            </a:r>
            <a:r>
              <a:rPr lang="en-US" sz="4000" dirty="0">
                <a:latin typeface="+mn-lt"/>
              </a:rPr>
              <a:t>, SO</a:t>
            </a:r>
            <a:r>
              <a:rPr lang="en-US" sz="4000" baseline="-25000" dirty="0">
                <a:latin typeface="+mn-lt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0020" y="182245"/>
            <a:ext cx="8526780" cy="594423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Công thức tổng quát của oxit có dạng như thế nào?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951480" y="1471295"/>
            <a:ext cx="2461260" cy="119824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B0F0"/>
                </a:solidFill>
              </a:rPr>
              <a:t>M</a:t>
            </a:r>
            <a:r>
              <a:rPr lang="en-US" sz="7200" baseline="-25000">
                <a:solidFill>
                  <a:srgbClr val="00B0F0"/>
                </a:solidFill>
              </a:rPr>
              <a:t>x</a:t>
            </a:r>
            <a:r>
              <a:rPr lang="en-US" sz="7200">
                <a:solidFill>
                  <a:srgbClr val="00B0F0"/>
                </a:solidFill>
              </a:rPr>
              <a:t>O</a:t>
            </a:r>
            <a:r>
              <a:rPr lang="en-US" sz="7200" baseline="-25000">
                <a:solidFill>
                  <a:srgbClr val="00B0F0"/>
                </a:solidFill>
              </a:rPr>
              <a:t>y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98475" y="3248660"/>
            <a:ext cx="5010150" cy="1925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M: Nguyên tố khác oxi</a:t>
            </a:r>
          </a:p>
          <a:p>
            <a:r>
              <a:rPr lang="en-US" sz="4000"/>
              <a:t>x: Chỉ số của M</a:t>
            </a:r>
          </a:p>
          <a:p>
            <a:r>
              <a:rPr lang="en-US" sz="4000"/>
              <a:t>y: Chỉ số của 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30PPBG">
  <a:themeElements>
    <a:clrScheme name="KSO_BLUE7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2D9C9F"/>
      </a:accent1>
      <a:accent2>
        <a:srgbClr val="358CC1"/>
      </a:accent2>
      <a:accent3>
        <a:srgbClr val="A4C37B"/>
      </a:accent3>
      <a:accent4>
        <a:srgbClr val="D4C798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A000120140530A30PPBG</Template>
  <TotalTime>11</TotalTime>
  <Words>591</Words>
  <Application>WPS Presentation</Application>
  <PresentationFormat>On-screen Show (4:3)</PresentationFormat>
  <Paragraphs>182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A000120140530A30PPBG</vt:lpstr>
      <vt:lpstr>Default Design</vt:lpstr>
      <vt:lpstr>Microsoft Equation 3.0</vt:lpstr>
      <vt:lpstr>Chào mừng thầy cô và các em học sinh</vt:lpstr>
      <vt:lpstr>Kiểm tra bài cũ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Tổng kết</vt:lpstr>
      <vt:lpstr>Dặn dò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SONY</cp:lastModifiedBy>
  <cp:revision>106</cp:revision>
  <dcterms:created xsi:type="dcterms:W3CDTF">2014-06-03T02:52:00Z</dcterms:created>
  <dcterms:modified xsi:type="dcterms:W3CDTF">2017-01-16T01:07:09Z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/>
  </property>
  <property fmtid="{D5CDD505-2E9C-101B-9397-08002B2CF9AE}" pid="3" name="标题">
    <vt:lpwstr>ÓÅÃÀ³ÇÊÐ_A000120140530A30PPBG</vt:lpwstr>
  </property>
  <property fmtid="{D5CDD505-2E9C-101B-9397-08002B2CF9AE}" pid="4" name="关键字">
    <vt:lpwstr>ÉÌÒµ¿Æ¼¼ 4:3 ³ÇÊÐ ÂÌ»¯ µØ²ú ·¿µØ²ú Â¥·¿ À¶ À¶É« ÂÌ ÂÌÉ« ½¨Öþ V1 ¶àÉ«</vt:lpwstr>
  </property>
  <property fmtid="{D5CDD505-2E9C-101B-9397-08002B2CF9AE}" pid="5" name="KSOProductBuildVer">
    <vt:lpwstr>1033-10.2.0.5811</vt:lpwstr>
  </property>
</Properties>
</file>