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1"/>
  </p:notesMasterIdLst>
  <p:sldIdLst>
    <p:sldId id="259" r:id="rId2"/>
    <p:sldId id="327" r:id="rId3"/>
    <p:sldId id="328" r:id="rId4"/>
    <p:sldId id="329" r:id="rId5"/>
    <p:sldId id="330" r:id="rId6"/>
    <p:sldId id="331" r:id="rId7"/>
    <p:sldId id="320" r:id="rId8"/>
    <p:sldId id="337" r:id="rId9"/>
    <p:sldId id="262" r:id="rId10"/>
    <p:sldId id="270" r:id="rId11"/>
    <p:sldId id="313" r:id="rId12"/>
    <p:sldId id="332" r:id="rId13"/>
    <p:sldId id="333" r:id="rId14"/>
    <p:sldId id="346" r:id="rId15"/>
    <p:sldId id="338" r:id="rId16"/>
    <p:sldId id="339" r:id="rId17"/>
    <p:sldId id="340" r:id="rId18"/>
    <p:sldId id="334" r:id="rId19"/>
    <p:sldId id="307" r:id="rId20"/>
    <p:sldId id="335" r:id="rId21"/>
    <p:sldId id="286" r:id="rId22"/>
    <p:sldId id="341" r:id="rId23"/>
    <p:sldId id="342" r:id="rId24"/>
    <p:sldId id="343" r:id="rId25"/>
    <p:sldId id="347" r:id="rId26"/>
    <p:sldId id="348" r:id="rId27"/>
    <p:sldId id="344" r:id="rId28"/>
    <p:sldId id="317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99"/>
    <a:srgbClr val="00FF00"/>
    <a:srgbClr val="FF66CC"/>
    <a:srgbClr val="99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364" autoAdjust="0"/>
  </p:normalViewPr>
  <p:slideViewPr>
    <p:cSldViewPr>
      <p:cViewPr varScale="1">
        <p:scale>
          <a:sx n="80" d="100"/>
          <a:sy n="8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8DB4-133D-478A-9D72-C899E8FCA5A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E9F8-5670-411E-9583-30245798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C132-9885-4A6F-865A-1B64DB838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ED81B-A17E-4B12-BF26-9AEBC368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1286D-9946-42EF-BF77-2E402B24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0DA5-7655-4260-B908-2238A712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F28E7-D99B-4A8B-B6F6-9F5380A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67E93-174B-482B-AFF3-D4CF61E585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2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6174-9F6B-468D-A158-7B256115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B2452-41F8-42C6-B3BE-617E58C4B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4B3F-48B4-497C-84D5-11CAA18D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CA121-E641-4734-BD07-40DDAF60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8C57-F93C-4A6B-BE08-77C0D204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4D254-A9A2-4876-8EFE-C654F9A2F2C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34CBC-47FD-4320-8D4D-37AA0E417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02D9-B6FB-4007-AC40-C42B326C6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A156F-AD4C-4648-9076-143F97BE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90B8-E73B-4AD0-874D-80C38EE5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B7FD-4B0E-4CE0-821E-2A02486F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2EBD6-8E91-4288-AEC5-5B2F41809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0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CDBB-B4CE-47FF-9E8E-8CE6CCD9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9943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10DF0-698D-42F4-B143-2609813F9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5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6EB99-9E89-4AB9-8F2E-B2DC1FD690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B8D8-5AEA-4E06-920F-DC5D2A68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EA0C-38E3-46AF-89FA-C8A2D3DE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4BFA-4073-42CA-A66A-24C40F0F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AC5C-77AA-42DB-BBE8-7899CF2C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F63A-85B8-4777-A92B-DBB6303D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14EBD-8633-4A19-8C46-5583380372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29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545A-C840-4F07-B08B-8EFE495D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6EE2-CE3E-4340-B869-05E2E7BC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015FC-7394-4287-AE9C-4623B415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966E-F5AF-4181-9B40-8F463EF9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3185-EE28-48FF-924C-0D1EB274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95206-C5B9-4851-9CD9-030FBE9D0A8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F9F0-E942-44AF-8D42-E1E1E6B8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D338-1D5E-42CE-9B2C-9F308DA5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D14D-A9F0-40AD-97A7-E5A2BD1F1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DC293-1FA9-48AA-AA1F-F08310D5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0981-F00C-476A-A16A-4E63D0E7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EEC6C-62BE-4A07-AFFF-AAE8D7D9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E8CD-7046-4563-B84D-B5344D79F4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7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B3A4-3662-46D1-AE86-BE24D749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B792-C217-4CB1-B2A7-1ED4EE4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7315-E090-4208-9931-9D69CAF55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8D180-37BB-4777-8534-9B5438BA3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8CD60-8AEC-45B3-91BF-9D5A4004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4E214-A3FF-4D20-8568-53119DC6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9AF80-C5F1-421B-A3AD-D6BE9B2D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FBF68-A5AD-4E73-954A-9AE993E6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64514-8039-417E-B04C-38389B46882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2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0E4E-D263-4C9F-BB87-D606D2A1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E17E6-DDD1-4A3D-89A3-639D7564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6D4A-2D5B-484C-8F93-BBABB17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A5329-4ABC-4511-8869-FA7FD797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13300-F76C-47DF-B6D8-66F63FF8F4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493C6-6505-463E-91DF-8655CFD6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5DD48-148D-40F5-9E89-2C899729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CA44A-D2A8-4A6F-9C41-81CF4087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5717C-EF3B-4C66-910E-D9AA2CCA0B6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32F5-4C86-451C-A9B1-847114BF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FF32-346F-4798-BD8D-7FA5A7A5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DA51-D39D-486B-981E-32240DD6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3DD98-B6A7-405C-A14E-286DD3F5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0A0D2-8FCB-431E-BD28-56DD9DAE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F2D67-F9AE-4319-A1B5-9BBFAC89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B1C73-F4DD-41C6-8CBB-BD709B850E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1C2-EA33-4F91-AEF1-2079624B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BD3F-A9AD-4110-ADAB-6CA004299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D971-5CFD-4E9D-968B-5A6472AA8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14920-F5A8-46ED-8512-D4D3092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7F130-FB40-4C7B-A48C-3E1D51AA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08410-BFCF-4A13-8E7B-F44B7F6C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7435-DB0D-400E-85D2-F3B66123091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76D9A-84A3-498D-A184-46982EC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17FD4-9E38-41F5-8C7A-E3678E05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1117-1A97-47B0-ABA3-698C77C26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078F-8C4C-4843-9E35-6E47D1390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BD1A-E39E-40AB-842E-37A431B6D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B00B7-E055-4DCF-92BF-7631A30A2C6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M&#7897;t%20s&#7889;%20lo&#224;i%20Chim%20Vi&#7879;t%20Nam_krv0orlt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81000" y="1600200"/>
            <a:ext cx="8382000" cy="236220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</a:t>
            </a:r>
          </a:p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 DẠNG VÀ ĐẶC ĐIỂM CHUNG CỦA LỚP CHIM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47444"/>
              </p:ext>
            </p:extLst>
          </p:nvPr>
        </p:nvGraphicFramePr>
        <p:xfrm>
          <a:off x="0" y="1"/>
          <a:ext cx="9144000" cy="772236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6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chạy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4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5594" y="-5957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AutoShape 5" descr="data:image/jpeg;base64,/9j/4AAQSkZJRgABAQAAAQABAAD/2wCEAAkGBhISERUUExMVFRUWGBgXFxcYGRwYGBsXIB0aGB4XFxgXGyYfGh0jHBcYIC8gIycpLCwsFx4xNTAqNSYrLCkBCQoKDgwOGg8PGiwkHyQsLCwsLCwsLCwsLCwsLCwsLCwsLCwsLCwsLCwsLCwsLCwsLCwsLCwsLCwsLCwsLCwsLP/AABEIALEBHQMBIgACEQEDEQH/xAAcAAACAgMBAQAAAAAAAAAAAAAEBQMGAAIHAQj/xAA6EAABAwIEBAQDBgYDAQEBAAABAgMRACEEEjFBBQZRYRMicYEykaEHFEKxwfAjM1LR4fEVYoJyFpL/xAAaAQADAQEBAQAAAAAAAAAAAAABAgMABAUG/8QAJREAAgICAgEEAwEBAAAAAAAAAAECERIhAzFBBBMiURQyYXFC/9oADAMBAAIRAxEAPwCrYTllANxRy+Xm+lWteETFRLwgVXn/AJTb7JtJlYVy6nahv/znm1NXFODj4a3/AOMIuab8mvJPFFNe4F0rQcvq2mrK8yc0V7hyUnS1UXqZPoLgivDlx7rUD/LjtXdONPShFYpRPw0F6mYVGC7KIeAPTYUQrl9wCSkzXQMHB1TTN3BoI0rS9a0PhDwcuaQ6BABqNeHc6GugvcPQNq9TgEHWm/NFwjWygN8GMSoEVLhcbk2roX3JJTFBt8stzMVn6uLWxsUuit4DjaibAinreOUqmCeCNp0ArdGFQBECuWXNF9CULMU6uIFA4XALJkinOJYKb1tg352rLldC4oUuNOImBQ7inlC4Iq3KUnLcUMlxJ2po87GwopGJ4e8RqaCHCXk3BNdEUwI0ofwhOlH8trVGcUUZnxQYMmmGGwhN1U/xuCGoFDByRliqLmyXQEkVXjXBArzJsRQ3CMb4VlVaF8MWQe9IsXy2uZrohyJxpsLhQ4a44kjUV794QRSJvl13rTvDcrOBMkmpyUY9MRpoGxbSSOlQMDKkwaZL4Cs71EvgqhAmjGaS7NtjThXMxbRE7VW+YOIKeVJNMHODKJEb17jOAEJvrVVzJdsGDKmvg9pFCS40bTVvw2AMQTpUWM4LNUj6hJ0wSg/oq3/IrnU1u3x5xNgo0dxDlxYEilSOEuHY1ZckX0xVE+hf+KSdYrP+DR2qRAVU7bZNfM4Hq4oiw/CUp2qR7hoIipU4NQvNRrWoGlfEmLggE8vgmaExfLJOlWFhRNEKSdqKTXkPtxKgzy8UC96FxfDFgTlq4qaKq0WztFP2b24nPvvKkKAIIox7icAVaHODpWbihuMcASGVRqBTYxdWB8SZWhxVKiLzTNlvOJqg8vY0jEKS5IAMaWrpuDx2Hy2UKpPgcP1F9jJaFT2NQiyjFRtY5Oyh86UfaZgUFguMq8wvE6+lcwwXMzydzVI+l9yN2JLjx0ztyMQFHrUWPxKWxNVLkLmDxlZXDV74jy8HRUZcWEqkH2W1ZW2ePhwx86gxvMqGTTtvkwIEAUBjfs98XrVa47/hvZkR4TmNDiZr1XGkA61Gj7PVIFiagXyE5OqtaGHHemB8Uhyy9mEzROHCfevOHcBUhMGa2xPDvDBWZsKhjvQXxM2dZBtWrOATqKo6+NYh1xRQFBpB8zkHKI1kx9BenGG4q5kSc1iJKjYAk2Se5F4F7xXT7EkuxocLkWJzCKNkJkxtehf+CxBWElsz0/X0pry+w+AAr4l+ZZUbIbSTANoCldflMUZjeZvDUpsqCUi8o/mLnWCfMkE/ii+0CnjxutsL9OugDCcCckAphXQ/l69qH40hxtJASRHY+le4/wC0jKFJDJQhMiygR2NoJM62mlKftMbTPgpLi7yFqgC34Qk5ss0Xwy8Afp7XYG3inQCSDQ7WJWpUqBgSTHQaz0ppgefQ9mDobSIgiBlGlgIzDfT1qDiHNqktSwtS4MKKUkBKRa5KSI02v7Uy435QV6dLyar+0DDNkJAHeAD9arHNvO6XD/DMUViOaMO+S1i8KgnN/MTCVpzfiSU6nQ3B2kUg5i+zhxn+Iw6MQwqIWBBBMwlaZkKt6Gnhxxi9lZvWkE8l8VXiHsijXQTwz0MUs5B+z8NIDy5CovRnFOOpbdyZv7x1rn5Ze5yVA53xzkzXHYZWyZqNnhyI8yanZ5kZSDmIMfual4fxdl8FQIEGNajXLHwSfBJPZeGm4FzRAQmJBvS8YUaFVFt4HoTUTpo9OJtWIE0M5hzm0NeuPwQN6NBoJdcCRNRN8U2it0Iz23rY8Ot0oYjqSCGhIsaibbM3qJtkoB81Dh1ROtahBoWYvWjrGcQdKFXjCIBIFTs4i1DYNor2L5LZJMJEmhzyWjLAtNWp52BNDJxEi0U+cvsNsrX/AOCSUZSSRtNJz9k7BOkV0RD6q9AVOlFc015A39lFw/2XtsqCmzBFWvB4cgATpRjilkWFDBxQ2NCU5S7Cm+gvwa3bwxqDCuqOxqbx1A0tmyZuhg714rDdq9ViVdK1Vi1HQUAWSqbAFxSrGtNOgtk3JAPprJjQRUXMnE1N4VxQVlVlISY07/I/OK5jiubC24GQRkSZUr8SgRBBO9vl7108PG5bKwV7ZbMVjcK0pDTcBs5oCTlUdEldjaYgevuYBjUtpHhhBUomEx5UI6pvdRI16J71znHcdCnHHMvxHyzpluALb9uxonD45XgK8ROcyEplRTKdxuJjY2ruwbLWlouWM5pBQptH8NOYFTmbLI7j4jp1pS0eHuQtWIKhJltAVObqSTJ9de9V0cTcbEs5chspKkJUU9L5ZPrGvtUC8U2sKmEqIsUwBmveCB9Nz7iqhXRNyLNjLiMO1YAZVONeOpM9ApZEf+KqvEVPlSipDbgBkZUIQddT4YBBrbAthwEOOKCxoHJJn/qsqkemhqRsvKUESFAEhM/F/wCSTv0vtRSoD2Q4HiAQsZcoXluFAm2loIM+hnvWfeFyCRGsqFlamSATcdjRnFODOCCtspgZgYMR1J7G0/OKBViFtiFpmd9Qq+pk/UdayditUZieElaswBkbCDAPmBEe2n0q7/Zniy06oLPiJWgDJPmG9p1vNuxqp4ABQQQogggQkyROgy9J/d6cpUprEBaAIAHif05iowQNoP6dKjybTiPFLsu/NXNoYSpGRSCNR2O46jvXIOKrcefCkT5q7q1gG8Q22hyFAplB1KbXSbaWJHp2r1PJ2HEQkVxQ5Vx+NhnJdM4TjOBYoGyVFJ1rOC8HfhXmKb6fOvoVvgDcEQDS9/lFqbACqR9Z4aJfBu2WJOGamTrRKXEDcVQcNxi4JUaMVxFJOsVybQHbLp5e1QvcPQu9VhniA/qNSL4mRuaOTBbLGzgUoMiiFNpNVEcYVHxViuMOdayk0C2yzuYFJFatcMQkUiRxZQA81bo4msmZtQyYcmGcQ4Il0gGwojC8FS3oZ9aGYxC1HWpPvqkyDrQyM5MIxHDAsQTS3D8sFCpCzHSpjxi1YniqprZGyYWOGxvW7rBqH/lrXFet8UB1tQbBbMS0sTFb5TGl69OMTsa1TixmihZsgAcTKFQUn5U1SoETFQLyKN4r0rtE1mzWvoJkRYUp4ljC2hazACQY9YsPejk5wk3Glcz+0fmolvwWlXUrMvqIBt6XHyqvFDKVDQSbKlzbzwp5xaQM4ICRBmLXiO507dqqi13UFQFAAqn+kJFrbk29xXreGgyAopJAJFu0m2hrXG4UwYKRe+xNzYiY2BjtXrxioqkFtskw6xOaIKYEnQHWAm46a0yV4nhqXEBIzATBMa3HUbdjS1h4hMSJOgM+Y9DrFjTBD61NkKKoPU3j+lQHSJmi9DIxjHFaT5RKiCSPWfT/AGaRcQchahcgX/yPSaacPchJCvh7a7WH72qHG4dJSch86JBteCLe0HTvTJoWSbQrK1pGZDkja9x2INrVLhuMqEzYgSPXt9LUQjDhKQTHm+XodqAewNzlOke3b51rEaa6HOE5wdgIWrM3pE3A6pO2sEaEbGj8LgFrVlzZkkSgnYH/AGbaGqetEEGDAgK9YvVv5aQ8sIS2lS1RlASCTcTlMDsD86lP4q0Pxty0xxgOGFpxzNHwxG2YTBB7g0RgcYnMrPBJuNbpOxvf/VN+ZeUcazh1YhaWwkISVoCiVyABBGWJ97XrnOE43nOaACkRF4119agrlstaWjp/BeYlJT4c/AoEd0nUeulu1XR5UGAde9ca4RxDzmT8Qgfv1iu08NwQLTa1wFFKc3rFcvOqYnJtWYM9hmqbwlnep1IQLe4NaB5sE3qBNJeSjM4NVrUaxhJJJolvGEgDL/qpTirwE7U7kxGzwMAiQNK1eRMTXjWKtqamYxkqG4il2gWyI4SwN6DdZIvc0zexeXUXOhqLG5zBSkRvRTNYHlJjWt2nikxNTjEGfhobEeY6QZo/6Gw8YpSTNaL4kom9QJWbAiwqV5oFNhelMjxGMF5rZGIMSK9awqb2rdDEjLe+lZtGN/vZItWi3z00qcYMBPegnkKSSJtQ0EmVi1SBWcSWWoU66hoHTMoZj1AAJv6xUDGVRIN7QQbzQWK5HwrwP8MIMfEkZT9KeDgn8jJoqPMH2kLSSWW1FIMZyr6wNjV04LxZx3BMv/15gRMwUkj8ork3FuDLZddZkLCFKSFdYOtdK5PZW3w9ttW6lOAbgGwHyAPvXXzQioWkM3Y9xmPfSyteaPKYMiZ2gHea5txdlHjBAguKIUbgCCZIuIE6VauduOKSEMhUpABI6gkRadjE+g71TME0CtRsBaSdD2vtM+sVuFYqysVSFvETnX4ZRANtfL6jvO4oZ/CqVGZU5pSruR1+Xrc0x4viipwQlR+FKVRuD+Ej/wCh8hQPEXEkiAIGUDvYn5/rFdUZaBJC51tIUoAgnQpJvp0Pyt29KMw+OCg2TKhORXWCMoJmxIihlYIKgiYXJQrcKG35e3pWYO5ShVgogKI6zr86EmBE+LICYBuTYJqJMhxK0osoQuLW/qjtRaWVt+WZKDl9pG+41NQ/e0pSVqVpcpjUg6R6mp5DtLsY4lpASRaAYPTX8r/ShE4JBHnEKmJ+o+entQKeJhx0FSVAOWTIneAben0opvGhL8lKgESkJIBCrzN/Ws20ZNMZP8DaXpYqlJt6EGPSnHI3Ffuhcw6h5ipDrahrnQoSPcEmOgPWk7jqVnykJUQSABH5V7w3GkvIJ+IGZ2OqSD6ipuWUaYXD6Ox8T40jEMuNKFlJI9yCK4JxLg/3d9wJPltH0Irq77oSqR0vVW5s4aXHUqSkgEeaL6ZRpUeF4sjH6K1hFwsEahVu/UH3ivoHD4hBbRNpSmR0tNcX5U4OXVSU/B8U2uFR866BiMSVKlNgBHytW53k6Gl1RZcQyyqDnrRttN4Iiq/hiVxlNEgKFh71D/RLogTi02TmhXTrRyWMpBJMEi/brQ4KUkFcEgXP60cpvOmcwgwRbUVmvoXEkx+EaSoeGsKBA1rxSm02kTp70txqsgN5UDYRt0/zUeC4ilUqIIkH9ii4+Q4BS8MVmZgAAij8M0Am5nelmAxQM/0z/ij/AL7EZbzbtSsOARlR01M1662gaR++tQ+OCrYb+g3rdLYJPm6EDt0oAwaPJTukX7VutLZHlArV5gqsCO8/pWisEQQUqAnXetoGJ4XxEAXqMOnQCe4qZ1ASNZMxNRLOUgiY6/3ojYBKCnLf/NDlpBmti9JMi2x71H93tdUEzQo2B7huHtpHrvXinS2skwW0IUtRncCQn3Nbpw5CfjB2nrSjnF5TeDeI3ypMbAqH796eCuSTBgVDA8NOIxCQo3WorWeidSfrHvXTEYdtNgBYRG0VQ+VVhTrwKrhtGX0zGfrlHyqzh4rMIKuhOXcVXndyoaUbK19omDbS60q4XlMEdCoQLa3096quEwHiOJQCSo2sSDM6frTjmrHy/lmSgZTPXU/nRXJuGKcz+WbFKCdz+JX6fOqqThAf9YjHmPltDXDzpnaAWFDXNIn2/tXJ0lRChm9D3EW/T5dK7RikKfb8NYsY8QGfMjXKCNJVHsDVa4TyG20tS1eZJJ8hFhqJJ1No96Xi5MU7J5aKZgICRE/EVCTpvb2Onc004Bys4+8Fls+CXEqkWnWYI9L7U+PIiUqJQo5CbJN7ZT5Z6Wj5VbsOotwltASkD+39qPJzKvj5C5EWP5IZKQWkBCwJHQ/9VTrM6/5qiY3gDTjkKSQZIVbfv3tXUPvg1OsXFVHmJoeNnHlzgH/1of0+dc/HJpj8Ur0wDh32fMqTnzlSk2Sk6CLgdhJH1pnxj7NUqSpTKwlckpSfhIjQHVJ+YqTlLFhKyhX4jb1G376VYMY4QbE207UJyll2aUpRlRxfiOGdZcCHUKbUm0RsdwRYjuKsnKHCklcZsn/0NTtc/vamPPZQteHK7xmPtY37SKF4MtT7gbFhPmVP4Zn21j3roTuNlMvjbLevgSiQTuaPTwLeLiamcRGU57DWpmOLJCZzTeAN647Zx2V/D8N8MrSlJTMknqTUqWIQPKZHxd6Y4jFy5YgWFSoxXmAVBG5prZk2B4XCzdIgUQGFJsRfXWmAxA/CBFQYvFgq8xGg3FI7bC2ImZBPliRMkSZGkA2o3l/BoYStbi3FFQJAN4J2vptpRWKxCVFKUqTIIJkxa4j60Thmh4Yzm/69vyqqm0hbEb748yotJ9Yi1JXcYUAgIOWJzbJv/mrdjnmm05gnNNrJ2007TU3DUIcbmBESQoE+1HLXQchRw3izKmAhLaW1qJIV12uKMZbJQRKZTpb6elbcUaZDWcqb8gzSRAAAvMXqocW5leUpDmHA8LMlK1KA3zEAZVGxSDEx9K25u0NBOTLkjAAJKiq983odhUrmHGUEFWw/3QDWC8RCCFqQFjOiBmEKGYAnaxph93dH4hrBn0iZilb0DLZIzgyBYk7+9bjCwQbDrJqPhi3bjywM03uTtJi09hVaxfGMWjFpS4Wsq1Q0kGRl80k9SDEmJ8tKlYUm/I/4kyq2WD1FYwEpAAUet6XocUmJgyZvaBOtjrNS+GlfmbuFJJsbE7AfvetZrfYS81GpNzaBvS/BcYafUUofCikQREjaYJvaRf5UXimU+GPETOWCqdI0OvSqxwHBtf8AIr8JMNhrOQJupRix6bx2pkk1Y0Zd2WNbDcj+LpJisxfDkPsuNrPlUCJm8jTXWLGpWGHUrWT4akkiAkEECNySZPpXjLrmdefw/CtlgQoHeZ1mgtCe4zmy1YjAvJ8RMRIzxKFpOt9CD0103FN8Tz+vKQy2htRsFAlR9gomr0tSSCFQpBAsQCDO17GvGuF4doZkstpPVKAPyFX95Pclsf3P4cz4RyNicQ54jsttkyon4yOye53NdHwXDy2A2mMoEJ0sKLXiBJsLXnc1MwuRYCNf9e1SnyOb2K52CFiBv0t+dAv4ZyI83e1Nw/GsT+fSvWnp6dCRPTvSWxchPhMAsL8wBH7vFbPYTKbag0ecVPw3HWYv+tSeGndWY63oWHMF8QEXTSDmHhmZo5RcGZ9bfnHyq0BtuDob36/KhMXwNJQuCoE3uSRIvMHv+dGLpmjJKSOYYl55p1PcC4tebEHa4robeN8RlLpBAKQon2k1Q8di80oIM9d52pzzpxYYfDtYRB/iZEBwjQAAWjS+voB1rpmsqOnkVtIQY/EHE4gqSDeEpHbb+9XbgfCkYdKQBeJWd1KN/l0FLuSeCgYdWIUJVCg0DPQjN6E2HaetM+V+L/eUOJeQEqbWlIInQgka/wDyfpU5t1S6QnI768DR55JTa3UGtcMlJSSB5twelFvYRtYABAj8Q3jUVo/gz8QV/SdogdNzN9agmQsHLLaR5oub+nrUbeDJXJG+oNun5VK0lKVQopKiNDtqRPyopvGpUnpEwdbjpFGzWAYpBBTlBgT6n0oJ9lgqKltlU2BkiANqOacxJUQAg3ESCCE3Bkg2PSm7eCSQArb93o5YmsXKRBk5OskfXtpQ6eKIWla0OtrCJzZSSR6kGNiZqR5KFJUlQIBBBhSkkiNJBHp0rk+J4kzhyoMHKMxBGygQBKzaSCJyxE/M3hx5jxgmrLRxL7RCvyoJQnNlCgRJFhJn4UAm53260I19oD7KEqW4labpUBcgjKLk6yN5i83pBgeMhYAWEkRdKoM6BSkzdJAkwNlG9R4rhjLTsvZi0F/wouFmyoUqxyhJElPQ6V1KEVqiuKro6xwzHYbHMQQCndMkiTOvW4Nj0qpcwcKUk4ltEhr+AEmJAzG3yUVeyTVYTxbKkZHEtsqVBQiUqtISbiTZXxxqLCnXAuaTiUYjDPGTZaFwAohJ+EmAYEyOhkVN8eO0bjjUjoOI44wwgJKiMoSm2wAAHr6C9L3ubypOaCUXug5pM6eVKjcCbgC2u9c2xvMb5fOYrMCEzBGhKVHPOkT+xWnC+IqUFJbRBKyRJ8gi5zaAJHWBFKuKKVsy4Y3R2DhPHW3QMiwSZMKgKt239qWcxL8PFYbFH+WAtpyBOXMCUqj/ANHTvVZQ42kBxC2szhkBJVAVlIyoQNDmy6CfOkaQKf8AL3Hi4tTDyZKt1JOVQk6A7AjL1BBkDdJcdfJAfFiwHmnnbCuNqZSpRBspUZYuNZSo6wRp6jZLgOaVYFlSUfClwpn4gYmSCT/86dT0vnOXLbacUVJIQ2AFG41F4AJkmDIHp1FJ+J8EU+AG8pCpWUTlMHKoGIiYAn0qsIxaX0PilGkX/lzn9rFkIUClRIE2yxMHedwNNTE0qc5pGFxuLK25U4pMAbJSVJuNxGQCNTHUVVOWeV/AxKCXk2UJ1FgbpzRBIGt+k0++0vBNvONuC4KSMwOpBiDBj9ilcIqVLpiqHigt/wC0V0LBQlBbUAZgze+irkCYJ0EWmaP4F9ozL/lUAFK7iDMaiSRe36VyfGrISrqU2gREH6QbVNyvwtbryUASTEADUTBIMD8Kr/Paqvhg0TkldUdK49xrFN4tASUJw8jykoVJGolNwdwDTDEc2u/eEtNMtusrIBcSsSkX81rASLT3qDnl5llOGDhCQl1KyQkkEJ1km0wvQmdetE8YTgkILi22iCJEIN5GYXA1VAtvNclLWhquK0HrccUkqyqUgAnNlVfqQbWHyqRh5zy/0gz6iI3qicY5pZCE+Ew2pAAyghavL8MZY8uhF409KPwP2hNHyYhBBjKYkbAGZMfKi+KVaEfGW93GgAmLnQAb3MmdBU7WI8kKEnU7gzvYWqHhbrSkAoAKSLGSZHv+XavQhGcHzZhIFzF+wsfeo0TrZMFpEJAIjSN/aolKWQcovG8+vWt04hEyNBaIjp1E6Ct0uJSALkfQbb6UegaI/EAGkE3019vaoMFxxtTnh+dJicy0FKZnS+piDHcUxYUnXUQbSR+xUylJNtbTG17QPz/3Q0B0cp4woIxBmCkHNHXzflakGNxysQ+p1YUQVSoJBzETcCAY6CmnML4U4YVNiJ91XB9Iqwcp/c2MNLwlbw0KcwSkylCSoixJlRi9xXZ1G6O+UqLbwTiLasIh5sFCA2VZTqkJB8tyBoBGmtJeSW/Cwy3lqQkvurVcgQASADfWxPvUvKOIw/3U4Rxz+IrxEqTeClXlsSL2gxVD4vwJbDi0pxA8ObkSQSoK+JKesHe3m63jCFtxZHBO0hzxXinh41D6HluhSsoAGVIIImUi0R+fuL7h+JMuDyrgwCBaQNBI2k6dZrlbfB3AjxvEStAdTBTJIJPmMEzlgJHQk660JwXhmJYdILzJAMEh6ZmYAGswD5TfQQKo+KMl/gZwukdlGHRbedCR1rR1bSEmTAAMhIk73gVWFfaXhcwSj+IBeQZA9T0uPn7UzwvNuGUoSoJUZAk2MWjMPKb9J1rnfHJeCGDGOHcRBvHYyJt16z0otCgRP6x+l6gccBIJjsNh0II1/wA1JlUQNJi8AkdopKFAU4FCgPNYjQaGTfTSL6VyjjvAyyrK022t115ZKVZZCJCAmJkEkLMpMxGmldRby7Ei1xJH0i9yP3agOPcHbfQtJbSpZQQggSQrL5ZMTrH0136OOWL2dEJ1o5Pw7AtLWM60tglSBJk+tyLRGp1tfZlzRhUNPMYdKgtsMApUNzKwo9NiLdI2phwbk4YiFqWkBCUXCQVFakheVU6ZcyU2jvJubAj7OkJUHA8suhSVZlARuVCB1OpJ/CbVeUkpbZR8kTmT7IgQCnKDcnU9ad8qcPfViEKbSpRJCVbDLvf0/Ib1bOdeXWE4ZSg2nOVJHl1gkiQBqSQBp19nHKvEkFlsSkeRN0pUBISkmcqbETNjrQc246M5+YoqvNXK62ipxYMHRUiJiwG/tQnL3C87eKUlEoS2pJHfLJA+Y00matHNmLeGVa0kIC0IbUBMLWcqnlJJtCTKNbqF5MAjkjh+TDZUkytbqriATmKBBJ/pAPvFJtQ7M+Z+Ucvf4grOClLbSRK0pbEIzHyn4iTogWJOp0BqflXjDox7ErKgCfKBYWJIG0mL9asnMHIQbxScOlSAl0KWjzFUQJKSEyQdYixitOW+VFDiDqS35cOlEqISU51AAAJvMgmN7TVnJNNfwVtJAHMfMKHvEcckBQSAJmwJsDfKTOXpY0gwHFgy6lYKiSoEyQZtBi5gXm81ZOZuGYcYtGEU27mWAUrBAAzXScuhE2JJHtE0AOWXFKYzMqSHXIR5Y080+mW/saCmsaoo1/1eghWJcbxahAKW8xBknykypOunaBai+T+KOuOOYZaC8z5jkuYAkAibi5TuPzrTmnDOsuELSIWPKUXHl8uU9Osd6ufK/CU4dAWkgqcglUaJKQSnKCDNrTurcVNy+O/IvLOKWmIsRyoycUyhGHcyFClOokkhIJANyI8yfqelHcQwP3FXjMtEhSVthpoqIU7BU2YIsVXkDXKIkm7rBJeS8+44B51ISkJVMNpBgbebzEnQXNe8bwZxLBT5krspB8sBwHMkydp3jQntUs9pPo5XKxZxLDpx/Dg6rDrbfAKkpWhQVmTqACBIUkT61z7j2JW4iwlCEpzSDJXEEqm1oCQOiR612TCYlQSnOcyoAUYnzaEgflSPmTl5LilOpgSn+IFAxA7xatHkpluLkj+sjjDjSxcXKugsRbU/kah4jnUtshRkJAmbyDv8xT59q6DmAKlFIRqsC4kpAsPqaacmcsN451wOlcNwQExBk6SR203AOkV2ZuO2GeNaZcvs2xs4QZnApQJBBULC0GNQNRParb4xJGXKoEmCmCOkzN/bSaBZ4OzhwQlpCEkROUaTpIEqFz1qbDvArUEoygAHPEAzBj/trGtoNuvBJqTbRzuVsKU2DdW0nSbfuf2KyxEzP9iPXXWhlvjKVpGUqBVpBVEDofTragMRxcDSL9VQdItuN4sbie1ItgHSGUiNd+v69h+4pPzFmOHdbbSsuFEDKbxuQfbQXvppPmI42lkJJlUgGJCddfi6AgC+4qrP8yZXQXpEiQkAxmPm1AA3FgYt+E08Iu7HhFN0VXGOEJAUYhJHtcigXOJOZS2ogqHlSSBlGsnpMq11O51rbjr8qHQ/5qNhtRwrbq4giLCFQDlB0uRAvXetRTOqbWVC7D8TfbcJTJJgQCIkdAB0A6fWnOO4s4WkhwETliPxEbG/mhM9yR2iisPy6pLwS8opJAUnKJzAzreRp3171JjeHEyRKggwPMIEDpr0pZcitaFhFfYnXzM+26CpKVIIIWiSoKTIkLk/FoZsQYphx/B5XSpseVaEqAKoMEAiSIgide3tQjGACkF1Wg2A6kJmNrn5VZkYEuISchKkhIzE2IjS+hExuLa0JSqmkMq6bKWzxJRUVKQgWCFAA3Tsom5Ot/aa24PxdxDiknzAmJsY1HSFDtp7xTFXCy6pYQNyABrIiwEXF6K5YwrKgVO2KLHpa0kgEx+5p89dE5JLydV5XKkYZkKE2sbRBUSIET8JAv0pxiMSLEJUZ6JFgLDVQsb/AFqko5oyqT5TkATnUgDQb3IAsRHvU+M54bVGXwyRKTOcaGAfKki964Xxybs533YxfZaUPxpm0yQT++/zpcjgK0m2KWDbKMsm1jOYwZ/tR7bYECUxfT579z+dYzhG0A3QgEkz1Ntx1gWpv4H3H9I04DwpOFSptDjhzqUtUgAZiADaOwtTNl9A+EWAjKUg9pGm9DoxIgEXSbiAZmwP1/Kty7lMZTcWMdJ3pWreze5I2x2FDqUJKoCVtr90nNBvv+g70FwXAnDtpZQvMkZoUREgqKiDBiPN1kUQ2sEkknLGwOmtY8+0mCoi+35VldUZ8kmRcZwJeaW0nKCu0kXkeYXGhBANp09K04Bw9eHwyGVKzaAqkhKiSTME9Z9bnU0yYCSm2v8Ag3+VRu4ZJspEyQLTA6kya16ob3HYn4vhWUuMvKUUZVOJlJEiW1qBETun6jWhuT8QVsF15Tudxal6RKZKUmY/pT6QBTl3hKCYyBQ62KQe4j9xUreFECAfLm1jSTefes2saG93eyu82HCusOrWsrUhpQSeipmLAb2vso2onHvkYnBhhsLzhwnMSoBKUwm5uAPEImB8VHcR5dZxA/iJcUNwlyOkW3rMJwVLOUoU+MgyiVlXc2NokD5Ucko0bO+wPDctPqcS/ilBwpcV5SklvIQQAkEQLkGY/DVjdwUwB5O4I6aEnYdLjT1EYWohMrNrkRfsLV4FJINyo5iCIA2/FAIjXX0pW8uyicfAQ+sIylQNgJUk2JO0RIjX9xWqcQ2QCRmn0ESdCTAN/elq8O5mPmJTBjT5RBsDFCOYd/QKABi8FJ+mlLj/AERyX0OuIyGitCPMQdTIB/q2kD3qkcy4l7EIaZJS0hSpfcbcKpTbTKLAi+UyZi0Cm+IwmPywhYJ3zXEdAfrQrnC1my0MqFpgxfeQnXpVYVHdit/xDfg7mBaSUtBDYSBbLE33VMmY1MzVf5MxTbTmLDaSUF45DFikSAAewVF7eYVM1y0EpgAxJhAVb5GRXrHBvDnwm1pvIlcxppb3/tR+NOn2KmvJYk8USuxStNyEgHUf1Snre2tqmaxCNjoZAmPa+1KQ67aWiYjyKIiL/i7dI/uMxWLcBBKd9JVMSNYGUz1idKlg/BRxg+mHKxpBnwlkaggg3noDbX96VHh8K06RnaIXB+KRGtpnqfzpXicWARLi0E6eWI1EEkQYH73rVpp0KJDi1AAGMoAOuhA212t8yVFksfI9d4Qz+JKRAItsBNjAjfft0FBcd4cwnDOZiCEy4kaeeCBoJiYMHcCoVY/EZQBEnYA21keYb66bxSzjTz7rHgIAQSPMpQKlGNhAsNNL+tNGLy2zKrs55ikJU63cKTmTI7TcfKa6jzBhcMhlhttpEeO18CRZCTJncCANdZ3i1U4ByWA82p4koTc5bArmRmJBISNPlpVqS4lS1JQ09Y/GR5T37j8p3q3NJNrHwUfy2bczvMANOIbJUhwZkwCChVlCAPQz2FG8T4NhlMr/AIIzlCj5RcwCQLfFf1/sHicUhtJIbWTvbzaibHQROs6UVw3iBMjwj6qI3J0IkaD9mufaSExETfLx8HCNKYWoLX4j6kp0EZsp6XKAeyT3op5trErOHYTZGVLj2yInyIiy3De5sBe9NcXxAKOVTKsqgSTJgbEHoPe/SoktNpSoNhKUpulCQcpMbGDOov8AnFPk+32Gk/JDhuVsKhOVC1AAzmJlUmJkkf8AX0+VLMPwJkYx1kK8q0Icg6zJSogzbrHejXFnywUpMQcwOvSem9NsHhBGcJSCBEx+s0FKS8i1/TRPB21IyKAIF7gQbRqb2vFatcqYVAjwpuTGYkCe4MdPlTHIqMwSBrqRHyHvY9K2TgVKF1kEW1j9P3akbkZxXlilLBSqeu0aDpW5BV/T6nrWBSSJKwZE6fnQuHxaSqCCe4E1TYji14GaGyD0BvCTYnqbflU6mUnUSbHX6X6UHh3wSDe3W30ohSt4Inv+VB2ZJk+GYSCTkIPXSoHcNCgrIVEa/vasW6tItcRRDCyQDcd9aXYbkvAKcfC0p8BwifMoDyj3J+tTtwsx5hEHSB6dDFbPrWUjKRqZO/oBWMrciDcfX/VG68GpvolCL2kg7+1eNGbAQepTb3ipHVFKeoPbTtWheUAZhPSaUGMl4NVrkkESRvEAmLX6V6UKjygTHWtHMUoKiUme96mbfOo9xQtG+R5HXfbX/X+a1XhQgny/Fc5fzPevDigkEmAJqUYwx0nQjU1rNUkCu4XWFLRl2EESdYBHea2wySVSpZgCYgR61O8SDMaiQIn3gVG4+IiPWxo2a2eleYCFj1/vWnhgAmU9O59bVsCkDY+ordpAV5RQNb8EC3B+GJFh/uvRhXDdMbWt+m1bOEJN0qB6iL+9bBci3XTWsa/sgUhcwETa+1x0t2+tbMockgoOUCSdR2EGpF5jBj56itnlEiBqNJ/UVka19EGJaGcA6i+m3XSBUjWUgEKzDeBFu06/Kty+qdbxWYhZFpTO89dYrDZoU8T5b8RaVJxC24BkJHxGT8UHQUyw+HKAnLGVIAmYNt+2g+VSIJ7e1bIdIkkC5vA/fas22bMjW6Jkny33kTqLV42AbjU9IA22qckk/CCCLjS99tKCfwTiiFJcS2ANCiST84rJWG2TvqIT8M62HmPqO9DlSjByKuBcDzR0jrJmi8OspSA5lzRcpBAPtNqE4q6+lsnDpbK9IWSBF9I32pl3QpFxBpzKShvxCT8JhPl0mTIJrUYK3wBNhAm406W7VHwrEPqOV9lKCBIUlcpnoEmmYTJnQdZue0UXrRugVLa0JGWNRIJJBE3i2u8aa1KiJAkn/rt6z+tEKAAvHe4BnoPTetlqbHl6C+hta9Js1MgSpWsBQ20ma3aNuh3kZq8bbSpXlkJvCibSNta2ayyoTMRc0aF2I2P5PtRfD/i+f5VlZVH0dkv1Pcf8PyqVWiPasrKn5Dxnjf8ALX6VEj+TWVlOhJ9HmD+IetPU6H3rKyl5DcJo7v8A+fzpbxrf1FZWUEXfYmH8we9WPh2hrKyjIeZpjN/WpU/Ej0P6V5WUpPwHDUehobF/y/esrKxMBZ+Ffp+lb4bUV5WVvIEEYr4B61Dhf715WUPJFkzunvQp1NZWUqJy7PUVG/8AzKyspwLokRvU2w9a9rKwvkm3HpWitvWsrKBmbq0//qtEaH0H5isrKwD1GvyofF7e/wClZWUV2FGmK1HoamG/p/esrKI/gjY+H2H51EvU1lZTx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" y="555012"/>
            <a:ext cx="5364057" cy="6298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93" y="559746"/>
            <a:ext cx="3765773" cy="6298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4248" y="586761"/>
            <a:ext cx="24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 ĐIỂU CHÂU PHI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38326"/>
              </p:ext>
            </p:extLst>
          </p:nvPr>
        </p:nvGraphicFramePr>
        <p:xfrm>
          <a:off x="217334" y="1167636"/>
          <a:ext cx="4169886" cy="5441401"/>
        </p:xfrm>
        <a:graphic>
          <a:graphicData uri="http://schemas.openxmlformats.org/drawingml/2006/table">
            <a:tbl>
              <a:tblPr/>
              <a:tblGrid>
                <a:gridCol w="208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6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Nhóm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bơi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1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257167" y="1120536"/>
            <a:ext cx="2057400" cy="671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1143000" y="4724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5562600" y="60198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803" y="1901848"/>
            <a:ext cx="24258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612" y="3176779"/>
            <a:ext cx="2401044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khỏe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Lông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dày,Không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thấm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nước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Dáng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đứng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thẳng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ngón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màng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920" y="5206865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67" y="332656"/>
            <a:ext cx="49629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bơi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Kết quả hình ảnh cho CHIM CÁNH C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10" y="1167635"/>
            <a:ext cx="4631189" cy="54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animBg="1"/>
      <p:bldP spid="58407" grpId="0" animBg="1"/>
      <p:bldP spid="58419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67" y="1143000"/>
            <a:ext cx="2376264" cy="2502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54" y="1167522"/>
            <a:ext cx="2382637" cy="2500692"/>
          </a:xfrm>
          <a:prstGeom prst="rect">
            <a:avLst/>
          </a:prstGeom>
        </p:spPr>
      </p:pic>
      <p:pic>
        <p:nvPicPr>
          <p:cNvPr id="13" name="Picture 101" descr="cu m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01" y="3645024"/>
            <a:ext cx="2400596" cy="2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8" descr="chim danh nh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57" y="3645025"/>
            <a:ext cx="2371444" cy="2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462" y="260648"/>
            <a:ext cx="42845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0" y="1139268"/>
            <a:ext cx="4336921" cy="54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Gà – Wikipedia tiếng Việt">
            <a:extLst>
              <a:ext uri="{FF2B5EF4-FFF2-40B4-BE49-F238E27FC236}">
                <a16:creationId xmlns:a16="http://schemas.microsoft.com/office/drawing/2014/main" id="{290EDA93-AC83-42ED-9EE9-7B1FA433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50"/>
            <a:ext cx="4427984" cy="32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ườn gà quý hiếm của thế giới - Báo Quảng Bình điện tử">
            <a:extLst>
              <a:ext uri="{FF2B5EF4-FFF2-40B4-BE49-F238E27FC236}">
                <a16:creationId xmlns:a16="http://schemas.microsoft.com/office/drawing/2014/main" id="{9C269648-DD2E-4DA5-9E2A-418E23AC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9392"/>
            <a:ext cx="4572000" cy="32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m trĩ Việt Nam – loài chim đặc hữu mang tên GS. Võ Quý – Trung ...">
            <a:extLst>
              <a:ext uri="{FF2B5EF4-FFF2-40B4-BE49-F238E27FC236}">
                <a16:creationId xmlns:a16="http://schemas.microsoft.com/office/drawing/2014/main" id="{FFE22C73-FCE2-407C-9C21-81507E45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442798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m trĩ hoàng đế có giá 10 triệu đồng/con - Kinh doanh - ZINGNEWS.VN">
            <a:extLst>
              <a:ext uri="{FF2B5EF4-FFF2-40B4-BE49-F238E27FC236}">
                <a16:creationId xmlns:a16="http://schemas.microsoft.com/office/drawing/2014/main" id="{3F148F0F-9D55-4147-BD9F-CF3F70F4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49999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4401E-3F1B-4085-B594-7D0CCA476DEA}"/>
              </a:ext>
            </a:extLst>
          </p:cNvPr>
          <p:cNvSpPr txBox="1"/>
          <p:nvPr/>
        </p:nvSpPr>
        <p:spPr>
          <a:xfrm>
            <a:off x="3816024" y="4761457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Chim</a:t>
            </a:r>
            <a:r>
              <a:rPr lang="en-US" sz="3200" dirty="0"/>
              <a:t> </a:t>
            </a:r>
            <a:r>
              <a:rPr lang="en-US" sz="3200" dirty="0" err="1"/>
              <a:t>trĩ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794AD-9B89-4C52-BC37-7D0E9B998AAC}"/>
              </a:ext>
            </a:extLst>
          </p:cNvPr>
          <p:cNvSpPr txBox="1"/>
          <p:nvPr/>
        </p:nvSpPr>
        <p:spPr>
          <a:xfrm>
            <a:off x="3816024" y="2843643"/>
            <a:ext cx="23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Bộ</a:t>
            </a:r>
            <a:r>
              <a:rPr lang="en-US" sz="4000" dirty="0"/>
              <a:t> </a:t>
            </a:r>
            <a:r>
              <a:rPr lang="en-US" sz="4000" dirty="0" err="1"/>
              <a:t>Gà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043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4343400" cy="3276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343400" cy="3448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344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648200" cy="3276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2895600"/>
            <a:ext cx="3200400" cy="1009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Ngỗng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67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54363" y="-1753899"/>
            <a:ext cx="609352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09" y="6927"/>
            <a:ext cx="4678936" cy="34982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03896" y="2826366"/>
            <a:ext cx="2286000" cy="74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Cắt</a:t>
            </a:r>
            <a:endParaRPr lang="en-US" sz="3600" b="1" dirty="0">
              <a:latin typeface="+mj-lt"/>
            </a:endParaRPr>
          </a:p>
        </p:txBody>
      </p:sp>
      <p:pic>
        <p:nvPicPr>
          <p:cNvPr id="4098" name="Picture 2" descr="Chim cắt lớn - Loài chim săn mồi tốc độ cao - KhoaHoc.tv">
            <a:extLst>
              <a:ext uri="{FF2B5EF4-FFF2-40B4-BE49-F238E27FC236}">
                <a16:creationId xmlns:a16="http://schemas.microsoft.com/office/drawing/2014/main" id="{7A9B08A1-F1A6-41C8-A8ED-91790974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2"/>
            <a:ext cx="4414986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ủ Mơ Thấy Con Chim Diều Hâu Đánh Đề Con Số Gì?">
            <a:extLst>
              <a:ext uri="{FF2B5EF4-FFF2-40B4-BE49-F238E27FC236}">
                <a16:creationId xmlns:a16="http://schemas.microsoft.com/office/drawing/2014/main" id="{C73697F3-F0F1-45D7-A35E-618CB61F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" y="3537238"/>
            <a:ext cx="4385535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ài Học Ý Nghĩa Từ Hình Ảnh Chú Chim Đại Bàng, Chiến Binh Interlink">
            <a:extLst>
              <a:ext uri="{FF2B5EF4-FFF2-40B4-BE49-F238E27FC236}">
                <a16:creationId xmlns:a16="http://schemas.microsoft.com/office/drawing/2014/main" id="{FD1CA190-936B-46C8-A9B7-5D7E4273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09" y="3537238"/>
            <a:ext cx="4663340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276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419600" cy="3456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8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4200" y="2667000"/>
            <a:ext cx="2590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Cú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25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6" name="Group 60"/>
          <p:cNvGraphicFramePr>
            <a:graphicFrameLocks noGrp="1"/>
          </p:cNvGraphicFramePr>
          <p:nvPr>
            <p:ph/>
          </p:nvPr>
        </p:nvGraphicFramePr>
        <p:xfrm>
          <a:off x="457200" y="762000"/>
          <a:ext cx="8229600" cy="5816601"/>
        </p:xfrm>
        <a:graphic>
          <a:graphicData uri="http://schemas.openxmlformats.org/drawingml/2006/table">
            <a:tbl>
              <a:tblPr/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dẹp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sừng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Ngắn, khỏe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Khỏe, quặp, sắc nhọn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Quặp nhưng nhỏ hơn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Ngắn, tròn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Dài, khỏe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Dài, phủ lông mềm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móng cùn, con trống chân có cựa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khỏe, có vuốt cong sắc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khỏe, có vuốt cong sắc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giỏi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non,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khớp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bay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……….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……..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1905000" y="990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Ngỗng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1600200" y="5715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Ngỗng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vịt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3962400" y="99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3505200" y="5715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5181600" y="990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551" name="Text Box 95"/>
          <p:cNvSpPr txBox="1">
            <a:spLocks noChangeArrowheads="1"/>
          </p:cNvSpPr>
          <p:nvPr/>
        </p:nvSpPr>
        <p:spPr bwMode="auto">
          <a:xfrm>
            <a:off x="5181600" y="5638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Đại bàng, diều hâu,   cắt. …</a:t>
            </a:r>
          </a:p>
        </p:txBody>
      </p:sp>
      <p:sp>
        <p:nvSpPr>
          <p:cNvPr id="19555" name="Text Box 99"/>
          <p:cNvSpPr txBox="1">
            <a:spLocks noChangeArrowheads="1"/>
          </p:cNvSpPr>
          <p:nvPr/>
        </p:nvSpPr>
        <p:spPr bwMode="auto">
          <a:xfrm>
            <a:off x="7467600" y="99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556" name="Text Box 100"/>
          <p:cNvSpPr txBox="1">
            <a:spLocks noChangeArrowheads="1"/>
          </p:cNvSpPr>
          <p:nvPr/>
        </p:nvSpPr>
        <p:spPr bwMode="auto">
          <a:xfrm>
            <a:off x="6781800" y="5715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mèo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muỗi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7441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7" grpId="0"/>
      <p:bldP spid="19518" grpId="0"/>
      <p:bldP spid="19524" grpId="0"/>
      <p:bldP spid="19525" grpId="0"/>
      <p:bldP spid="19550" grpId="0"/>
      <p:bldP spid="19551" grpId="0"/>
      <p:bldP spid="19555" grpId="0"/>
      <p:bldP spid="19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584775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</a:p>
        </p:txBody>
      </p:sp>
      <p:sp>
        <p:nvSpPr>
          <p:cNvPr id="3" name="Text Box 343"/>
          <p:cNvSpPr txBox="1">
            <a:spLocks noChangeArrowheads="1"/>
          </p:cNvSpPr>
          <p:nvPr/>
        </p:nvSpPr>
        <p:spPr bwMode="auto">
          <a:xfrm>
            <a:off x="179512" y="23488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67000" y="1600200"/>
            <a:ext cx="6477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6200"/>
          </a:xfrm>
          <a:prstGeom prst="rect">
            <a:avLst/>
          </a:prstGeom>
          <a:solidFill>
            <a:srgbClr val="FF00FF">
              <a:alpha val="98822"/>
            </a:srgbClr>
          </a:solidFill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8372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01925" y="1706563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7938" y="3484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562600" y="6491288"/>
            <a:ext cx="3579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304800" y="1905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85725" y="3132138"/>
            <a:ext cx="2589213" cy="70485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Các nhóm chim</a:t>
            </a:r>
          </a:p>
        </p:txBody>
      </p:sp>
      <p:sp>
        <p:nvSpPr>
          <p:cNvPr id="2063" name="AutoShape 17"/>
          <p:cNvSpPr>
            <a:spLocks noChangeArrowheads="1"/>
          </p:cNvSpPr>
          <p:nvPr/>
        </p:nvSpPr>
        <p:spPr bwMode="auto">
          <a:xfrm>
            <a:off x="44450" y="4346575"/>
            <a:ext cx="2590800" cy="68580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4" name="AutoShape 18"/>
          <p:cNvSpPr>
            <a:spLocks noChangeArrowheads="1"/>
          </p:cNvSpPr>
          <p:nvPr/>
        </p:nvSpPr>
        <p:spPr bwMode="auto">
          <a:xfrm>
            <a:off x="63500" y="5632450"/>
            <a:ext cx="2589213" cy="784225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Vai trò của chim</a:t>
            </a:r>
          </a:p>
        </p:txBody>
      </p:sp>
      <p:sp>
        <p:nvSpPr>
          <p:cNvPr id="6165" name="AutoShape 16"/>
          <p:cNvSpPr>
            <a:spLocks noChangeArrowheads="1"/>
          </p:cNvSpPr>
          <p:nvPr/>
        </p:nvSpPr>
        <p:spPr bwMode="auto">
          <a:xfrm>
            <a:off x="49213" y="2019300"/>
            <a:ext cx="2590800" cy="6858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</a:p>
        </p:txBody>
      </p:sp>
      <p:pic>
        <p:nvPicPr>
          <p:cNvPr id="583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681163"/>
            <a:ext cx="3352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673225"/>
            <a:ext cx="31035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984625"/>
            <a:ext cx="31019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3079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913" y="71438"/>
            <a:ext cx="9080500" cy="1158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44: </a:t>
            </a: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 DẠNG VÀ ĐẶC ĐIỂM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CHUNG CỦA LỚP CHIM</a:t>
            </a:r>
          </a:p>
        </p:txBody>
      </p:sp>
      <p:pic>
        <p:nvPicPr>
          <p:cNvPr id="58387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92" y="3912324"/>
            <a:ext cx="3384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38E59-7A81-48D3-B664-1EA968DFE9FA}"/>
              </a:ext>
            </a:extLst>
          </p:cNvPr>
          <p:cNvSpPr txBox="1"/>
          <p:nvPr/>
        </p:nvSpPr>
        <p:spPr>
          <a:xfrm>
            <a:off x="6732240" y="641667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ruồi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CA045-5D3A-4067-B99A-F5DB324F455A}"/>
              </a:ext>
            </a:extLst>
          </p:cNvPr>
          <p:cNvSpPr txBox="1"/>
          <p:nvPr/>
        </p:nvSpPr>
        <p:spPr>
          <a:xfrm>
            <a:off x="2987824" y="62373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bàng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43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15164"/>
              </p:ext>
            </p:extLst>
          </p:nvPr>
        </p:nvGraphicFramePr>
        <p:xfrm>
          <a:off x="0" y="1273"/>
          <a:ext cx="9143999" cy="688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00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endParaRPr lang="en-US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 </a:t>
                      </a:r>
                      <a:r>
                        <a:rPr lang="en-GB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có</a:t>
                      </a:r>
                      <a:r>
                        <a:rPr lang="en-GB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mấy</a:t>
                      </a:r>
                      <a:r>
                        <a:rPr lang="en-GB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ngăn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356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47396"/>
            <a:ext cx="38164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2803" y="635446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803" y="1205638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8937" y="1834712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2336134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6706" y="3087537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GB" sz="1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1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endParaRPr lang="en-GB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505" y="3941598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GB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5603" y="4539006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5603" y="5130083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8958" y="5696835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9332" y="6388232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04664"/>
            <a:ext cx="835824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323528" y="2060848"/>
            <a:ext cx="86787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Mình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lông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vũ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bao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phủ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- Chi </a:t>
            </a:r>
            <a:r>
              <a:rPr lang="en-US" sz="3600" b="1" dirty="0" err="1">
                <a:latin typeface="Arial" charset="0"/>
              </a:rPr>
              <a:t>trước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biến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đổi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thành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cánh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mỏ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sừng</a:t>
            </a:r>
            <a:r>
              <a:rPr lang="en-US" sz="3600" b="1" dirty="0">
                <a:latin typeface="Arial" charset="0"/>
              </a:rPr>
              <a:t> </a:t>
            </a:r>
          </a:p>
          <a:p>
            <a:pPr algn="just"/>
            <a:r>
              <a:rPr lang="en-US" sz="3600" b="1" dirty="0" smtClean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Là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động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vật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hằng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 smtClean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Trứng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lớn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đá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vôi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được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ấp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nở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ra</a:t>
            </a:r>
            <a:r>
              <a:rPr lang="en-US" sz="3600" b="1" dirty="0">
                <a:latin typeface="Arial" charset="0"/>
              </a:rPr>
              <a:t> con </a:t>
            </a:r>
            <a:r>
              <a:rPr lang="en-US" sz="3600" b="1" dirty="0" err="1">
                <a:latin typeface="Arial" charset="0"/>
              </a:rPr>
              <a:t>nhờ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thân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của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chim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bố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mẹ</a:t>
            </a:r>
            <a:endParaRPr lang="en-US" sz="3600" b="1" dirty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534400" cy="1828799"/>
          </a:xfrm>
        </p:spPr>
        <p:txBody>
          <a:bodyPr>
            <a:noAutofit/>
          </a:bodyPr>
          <a:lstStyle/>
          <a:p>
            <a:pPr algn="l"/>
            <a:r>
              <a:rPr lang="vi-VN" sz="3200" b="1" dirty="0"/>
              <a:t>III. Vai trò của chim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- Ă</a:t>
            </a:r>
            <a:r>
              <a:rPr lang="pt-BR" sz="3200" dirty="0"/>
              <a:t>n sâu bọ và động vật gặm nhấm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- Phát tán quả, hạt, thụ </a:t>
            </a:r>
            <a:r>
              <a:rPr lang="vi-VN" sz="3200" dirty="0" smtClean="0"/>
              <a:t>phấn</a:t>
            </a:r>
            <a:r>
              <a:rPr lang="en-US" sz="32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495800" cy="2550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86"/>
            <a:ext cx="4572000" cy="2478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828801"/>
            <a:ext cx="4432300" cy="2550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4379686"/>
            <a:ext cx="4432301" cy="24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29"/>
            <a:ext cx="9144000" cy="1672772"/>
          </a:xfrm>
        </p:spPr>
        <p:txBody>
          <a:bodyPr>
            <a:normAutofit fontScale="90000"/>
          </a:bodyPr>
          <a:lstStyle/>
          <a:p>
            <a:pPr algn="l"/>
            <a:r>
              <a:rPr lang="vi-VN" sz="4000" b="1" dirty="0"/>
              <a:t>III. Vai trò của chim</a:t>
            </a:r>
            <a:r>
              <a:rPr lang="vi-VN" dirty="0"/>
              <a:t/>
            </a:r>
            <a:br>
              <a:rPr lang="vi-VN" dirty="0"/>
            </a:br>
            <a:r>
              <a:rPr lang="vi-VN" sz="3100" dirty="0"/>
              <a:t>-</a:t>
            </a:r>
            <a:r>
              <a:rPr lang="pt-BR" sz="3100" dirty="0"/>
              <a:t> Cung cấp thực phẩm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vi-VN" sz="3100" dirty="0"/>
              <a:t>- </a:t>
            </a:r>
            <a:r>
              <a:rPr lang="pt-BR" sz="3100" dirty="0"/>
              <a:t>Làm chăn, đệm, đồ trang trí, làm cảnh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vi-VN" sz="3100" dirty="0"/>
              <a:t>- </a:t>
            </a:r>
            <a:r>
              <a:rPr lang="pt-BR" sz="3100" dirty="0"/>
              <a:t>Huấn luyện để săn mồi, phục vụ du lịch</a:t>
            </a:r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981200"/>
            <a:ext cx="3429000" cy="254362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13857"/>
            <a:ext cx="2857500" cy="250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13858"/>
            <a:ext cx="2857500" cy="2503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517572"/>
            <a:ext cx="2870200" cy="2340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571"/>
            <a:ext cx="3416300" cy="2333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57" y="4517572"/>
            <a:ext cx="2858670" cy="23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7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36286"/>
            <a:ext cx="8229600" cy="1706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...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590143" cy="429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41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0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F047-8837-4FC2-A370-9EF01F91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tâp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8FB2-545F-4B76-8C9A-D5A87D2D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pPr algn="just"/>
            <a:r>
              <a:rPr lang="vi-VN" sz="1600" b="1" i="0" dirty="0">
                <a:solidFill>
                  <a:srgbClr val="008000"/>
                </a:solidFill>
                <a:effectLst/>
                <a:latin typeface="Open Sans"/>
              </a:rPr>
              <a:t>Câu 10: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Trong các đặc điểm sau, có bao nhiêu đặc điểm có ở tất cả cá loài chim?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1. Bao phủ bằng lông vũ.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2. Trứng nhỏ có vỏ đá vôi.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3. Tim 4 ngăn, máu đỏ tươi đi nuôi cơ thể.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4. Mỏ sừng.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5. Chi trước biến đổi thành cánh.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Phương án đúng là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A. 2.               B. 3.               C. 4.               D. 5.</a:t>
            </a:r>
            <a:endParaRPr lang="en-US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Đáp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án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: C</a:t>
            </a:r>
            <a:endParaRPr lang="vi-VN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en-US" sz="1600" b="1" i="0" dirty="0">
              <a:solidFill>
                <a:srgbClr val="008000"/>
              </a:solidFill>
              <a:effectLst/>
              <a:latin typeface="+mj-lt"/>
            </a:endParaRPr>
          </a:p>
          <a:p>
            <a:pPr algn="just"/>
            <a:r>
              <a:rPr lang="vi-VN" sz="1600" b="1" i="0" dirty="0">
                <a:solidFill>
                  <a:srgbClr val="008000"/>
                </a:solidFill>
                <a:effectLst/>
                <a:latin typeface="+mj-lt"/>
              </a:rPr>
              <a:t>Câu 3: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 Đặc điểm nào dưới đây có ở các đại diện của bộ Ngỗng?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A. Chân to, móng cùn, chân con trống có cựa.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B. Bơi giỏi, bắt mồi dưới nước, đi lại vụng về trên cạn.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C. Cánh dài, phủ lông mềm mại.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D. Mỏ khỏe, quặp, sắc, nhọn.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án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:B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231-A002-47B3-A5FB-B8F8FC03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585B-8D24-45A5-96FD-5E9D6C15B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1800" b="1" i="0" dirty="0">
                <a:solidFill>
                  <a:srgbClr val="008000"/>
                </a:solidFill>
                <a:effectLst/>
                <a:latin typeface="+mj-lt"/>
              </a:rPr>
              <a:t>Câu 2: 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Đặc điểm nào dưới đây có ở các đại diện của nhóm chim chạy?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A. Cánh ngắn, yếu; chân cao, to khỏe; chân có hai hoặc ba ngón.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B. Bộ xương cánh dài và khỏe; lông nhỏ, ngắn, dày và không thấm nước.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C. Cánh phát triển; chân có bốn ngón.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D. Cả A, B, C đều đúng.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Đáp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án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: A</a:t>
            </a:r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dirty="0" err="1"/>
              <a:t>Câu</a:t>
            </a:r>
            <a:r>
              <a:rPr lang="en-US" sz="1800" dirty="0"/>
              <a:t> 4 :</a:t>
            </a:r>
            <a:r>
              <a:rPr lang="en-US" sz="1800" dirty="0" err="1"/>
              <a:t>Loài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 </a:t>
            </a:r>
            <a:r>
              <a:rPr lang="en-US" sz="1800" dirty="0" err="1"/>
              <a:t>đây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endParaRPr lang="en-US" sz="1800" dirty="0"/>
          </a:p>
          <a:p>
            <a:r>
              <a:rPr lang="en-US" sz="1800" dirty="0"/>
              <a:t>A. </a:t>
            </a:r>
            <a:r>
              <a:rPr lang="en-US" sz="1800" dirty="0" err="1"/>
              <a:t>Cú</a:t>
            </a:r>
            <a:r>
              <a:rPr lang="en-US" sz="1800" dirty="0"/>
              <a:t> </a:t>
            </a:r>
            <a:r>
              <a:rPr lang="en-US" sz="1800" dirty="0" err="1"/>
              <a:t>mèo</a:t>
            </a:r>
            <a:r>
              <a:rPr lang="en-US" sz="1800" dirty="0"/>
              <a:t>             B. </a:t>
            </a:r>
            <a:r>
              <a:rPr lang="en-US" sz="1800" dirty="0" err="1"/>
              <a:t>cú</a:t>
            </a:r>
            <a:r>
              <a:rPr lang="en-US" sz="1800" dirty="0"/>
              <a:t> </a:t>
            </a:r>
            <a:r>
              <a:rPr lang="en-US" sz="1800" dirty="0" err="1"/>
              <a:t>lợn</a:t>
            </a:r>
            <a:r>
              <a:rPr lang="en-US" sz="1800" dirty="0"/>
              <a:t>   C. </a:t>
            </a:r>
            <a:r>
              <a:rPr lang="en-US" sz="1800" dirty="0" err="1"/>
              <a:t>Đại</a:t>
            </a:r>
            <a:r>
              <a:rPr lang="en-US" sz="1800" dirty="0"/>
              <a:t> </a:t>
            </a:r>
            <a:r>
              <a:rPr lang="en-US" sz="1800" dirty="0" err="1"/>
              <a:t>bàng</a:t>
            </a:r>
            <a:r>
              <a:rPr lang="en-US" sz="1800" dirty="0"/>
              <a:t>                   D. </a:t>
            </a:r>
            <a:r>
              <a:rPr lang="en-US" sz="1800" dirty="0" err="1"/>
              <a:t>chim</a:t>
            </a:r>
            <a:r>
              <a:rPr lang="en-US" sz="1800" dirty="0"/>
              <a:t> </a:t>
            </a:r>
            <a:r>
              <a:rPr lang="en-US" sz="1800" dirty="0" err="1"/>
              <a:t>trĩ</a:t>
            </a:r>
            <a:endParaRPr lang="en-US" sz="1800" dirty="0"/>
          </a:p>
          <a:p>
            <a:r>
              <a:rPr lang="en-US" sz="1800" dirty="0"/>
              <a:t>                     </a:t>
            </a:r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: C</a:t>
            </a:r>
          </a:p>
          <a:p>
            <a:r>
              <a:rPr lang="en-US" sz="1800" dirty="0" err="1"/>
              <a:t>Câu</a:t>
            </a:r>
            <a:r>
              <a:rPr lang="en-US" sz="1800" dirty="0"/>
              <a:t> 5 : Con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endParaRPr lang="en-US" sz="1800" dirty="0"/>
          </a:p>
          <a:p>
            <a:r>
              <a:rPr lang="en-US" sz="1800" dirty="0"/>
              <a:t>A.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Gà</a:t>
            </a:r>
            <a:r>
              <a:rPr lang="en-US" sz="1800" dirty="0"/>
              <a:t>              B.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Ngỗng</a:t>
            </a:r>
            <a:r>
              <a:rPr lang="en-US" sz="1800" dirty="0"/>
              <a:t>           C .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               D.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cú</a:t>
            </a:r>
            <a:endParaRPr lang="en-US" sz="1800" dirty="0"/>
          </a:p>
          <a:p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: A</a:t>
            </a:r>
          </a:p>
        </p:txBody>
      </p:sp>
    </p:spTree>
    <p:extLst>
      <p:ext uri="{BB962C8B-B14F-4D97-AF65-F5344CB8AC3E}">
        <p14:creationId xmlns:p14="http://schemas.microsoft.com/office/powerpoint/2010/main" val="23588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i="1" dirty="0"/>
              <a:t> Hướng dẫn HS tự học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vi-VN" dirty="0"/>
              <a:t> cũ</a:t>
            </a:r>
          </a:p>
          <a:p>
            <a:pPr>
              <a:buFontTx/>
              <a:buChar char="-"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-146</a:t>
            </a:r>
            <a:endParaRPr lang="vi-VN" dirty="0"/>
          </a:p>
          <a:p>
            <a:pPr>
              <a:buFontTx/>
              <a:buChar char="-"/>
            </a:pPr>
            <a:r>
              <a:rPr lang="pt-BR" dirty="0"/>
              <a:t>Đọc mục “Em có biết” sgk-146</a:t>
            </a:r>
          </a:p>
          <a:p>
            <a:pPr>
              <a:buFontTx/>
              <a:buChar char="-"/>
            </a:pPr>
            <a:r>
              <a:rPr lang="vi-VN" dirty="0"/>
              <a:t>Tự học bài 47: Cấu tạo trong của Thỏ</a:t>
            </a:r>
          </a:p>
          <a:p>
            <a:pPr>
              <a:buFontTx/>
              <a:buChar char="-"/>
            </a:pPr>
            <a:r>
              <a:rPr lang="vi-VN" dirty="0"/>
              <a:t>Tự thực hiện bài 45: Thực hành xem băng hình về đời sống và tập tính của Chim</a:t>
            </a:r>
          </a:p>
          <a:p>
            <a:pPr>
              <a:buFontTx/>
              <a:buChar char="-"/>
            </a:pP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: </a:t>
            </a:r>
            <a:r>
              <a:rPr lang="vi-VN" dirty="0"/>
              <a:t>Bài 46: Thỏ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endParaRPr lang="en-US" b="1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9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mấy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?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5720" y="2143116"/>
            <a:ext cx="77867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/>
              <a:t>Lớp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chia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3 </a:t>
            </a:r>
            <a:r>
              <a:rPr lang="en-US" sz="3600" b="1" dirty="0" err="1"/>
              <a:t>nhóm</a:t>
            </a:r>
            <a:r>
              <a:rPr lang="en-US" sz="3600" b="1" dirty="0"/>
              <a:t>:</a:t>
            </a:r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chạy</a:t>
            </a:r>
            <a:r>
              <a:rPr lang="en-US" sz="3600" b="1" dirty="0"/>
              <a:t>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Đà</a:t>
            </a:r>
            <a:r>
              <a:rPr lang="en-US" sz="3600" b="1" dirty="0"/>
              <a:t> </a:t>
            </a:r>
            <a:r>
              <a:rPr lang="en-US" sz="3600" b="1" dirty="0" err="1"/>
              <a:t>điểu</a:t>
            </a:r>
            <a:endParaRPr lang="en-US" sz="3600" b="1" dirty="0"/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bơi</a:t>
            </a:r>
            <a:r>
              <a:rPr lang="en-US" sz="3600" b="1" dirty="0"/>
              <a:t>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cánh</a:t>
            </a:r>
            <a:r>
              <a:rPr lang="en-US" sz="3600" b="1" dirty="0"/>
              <a:t> </a:t>
            </a:r>
            <a:r>
              <a:rPr lang="en-US" sz="3600" b="1" dirty="0" err="1"/>
              <a:t>cụt</a:t>
            </a:r>
            <a:endParaRPr lang="en-US" sz="3600" b="1" dirty="0"/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bay.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sẻ</a:t>
            </a:r>
            <a:r>
              <a:rPr lang="en-US" sz="3600" b="1" dirty="0"/>
              <a:t>, </a:t>
            </a:r>
            <a:r>
              <a:rPr lang="en-US" sz="3600" b="1" dirty="0" err="1"/>
              <a:t>cò</a:t>
            </a:r>
            <a:r>
              <a:rPr lang="en-US" sz="3600" b="1" dirty="0"/>
              <a:t>,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sâu</a:t>
            </a:r>
            <a:r>
              <a:rPr lang="en-US" sz="36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- </a:t>
            </a:r>
            <a:r>
              <a:rPr lang="en-US" sz="4000" b="1" dirty="0" err="1"/>
              <a:t>Chăn</a:t>
            </a:r>
            <a:r>
              <a:rPr lang="en-US" sz="4000" b="1" dirty="0"/>
              <a:t> </a:t>
            </a:r>
            <a:r>
              <a:rPr lang="en-US" sz="4000" b="1" dirty="0" err="1"/>
              <a:t>nuôi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lấy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trứng</a:t>
            </a:r>
            <a:r>
              <a:rPr lang="en-US" sz="4000" b="1" dirty="0"/>
              <a:t>, </a:t>
            </a:r>
            <a:r>
              <a:rPr lang="en-US" sz="4000" b="1" dirty="0" err="1"/>
              <a:t>lông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Vịt</a:t>
            </a:r>
            <a:r>
              <a:rPr lang="en-US" sz="4000" b="1" dirty="0"/>
              <a:t>, </a:t>
            </a:r>
            <a:r>
              <a:rPr lang="en-US" sz="4000" b="1" dirty="0" err="1"/>
              <a:t>ngỗng</a:t>
            </a:r>
            <a:r>
              <a:rPr lang="en-US" sz="4000" b="1" dirty="0"/>
              <a:t>…</a:t>
            </a:r>
          </a:p>
          <a:p>
            <a:r>
              <a:rPr lang="en-US" sz="4000" b="1" dirty="0"/>
              <a:t> - </a:t>
            </a:r>
            <a:r>
              <a:rPr lang="en-US" sz="4000" b="1" dirty="0" err="1"/>
              <a:t>Tiêu</a:t>
            </a:r>
            <a:r>
              <a:rPr lang="en-US" sz="4000" b="1" dirty="0"/>
              <a:t> </a:t>
            </a:r>
            <a:r>
              <a:rPr lang="en-US" sz="4000" b="1" dirty="0" err="1"/>
              <a:t>diệt</a:t>
            </a:r>
            <a:r>
              <a:rPr lang="en-US" sz="4000" b="1" dirty="0"/>
              <a:t> </a:t>
            </a:r>
            <a:r>
              <a:rPr lang="en-US" sz="4000" b="1" dirty="0" err="1"/>
              <a:t>sâu</a:t>
            </a:r>
            <a:r>
              <a:rPr lang="en-US" sz="4000" b="1" dirty="0"/>
              <a:t> </a:t>
            </a:r>
            <a:r>
              <a:rPr lang="en-US" sz="4000" b="1" dirty="0" err="1"/>
              <a:t>bọ</a:t>
            </a:r>
            <a:r>
              <a:rPr lang="en-US" sz="4000" b="1" dirty="0"/>
              <a:t>, </a:t>
            </a:r>
            <a:r>
              <a:rPr lang="en-US" sz="4000" b="1" dirty="0" err="1"/>
              <a:t>gặm</a:t>
            </a:r>
            <a:r>
              <a:rPr lang="en-US" sz="4000" b="1" dirty="0"/>
              <a:t> </a:t>
            </a:r>
            <a:r>
              <a:rPr lang="en-US" sz="4000" b="1" dirty="0" err="1"/>
              <a:t>nhấm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chim</a:t>
            </a:r>
            <a:r>
              <a:rPr lang="en-US" sz="4000" b="1" dirty="0"/>
              <a:t> </a:t>
            </a:r>
            <a:r>
              <a:rPr lang="en-US" sz="4000" b="1" dirty="0" err="1"/>
              <a:t>sâu</a:t>
            </a:r>
            <a:r>
              <a:rPr lang="en-US" sz="4000" b="1" dirty="0"/>
              <a:t>, </a:t>
            </a:r>
            <a:r>
              <a:rPr lang="en-US" sz="4000" b="1" dirty="0" err="1"/>
              <a:t>cú</a:t>
            </a:r>
            <a:endParaRPr lang="en-US" sz="4000" b="1" dirty="0"/>
          </a:p>
          <a:p>
            <a:r>
              <a:rPr lang="en-US" sz="4000" b="1" dirty="0"/>
              <a:t> - </a:t>
            </a:r>
            <a:r>
              <a:rPr lang="en-US" sz="4000" b="1" dirty="0" err="1"/>
              <a:t>Phục</a:t>
            </a:r>
            <a:r>
              <a:rPr lang="en-US" sz="4000" b="1" dirty="0"/>
              <a:t> </a:t>
            </a:r>
            <a:r>
              <a:rPr lang="en-US" sz="4000" b="1" dirty="0" err="1"/>
              <a:t>vụ</a:t>
            </a:r>
            <a:r>
              <a:rPr lang="en-US" sz="4000" b="1" dirty="0"/>
              <a:t> du </a:t>
            </a:r>
            <a:r>
              <a:rPr lang="en-US" sz="4000" b="1" dirty="0" err="1"/>
              <a:t>lịch</a:t>
            </a:r>
            <a:r>
              <a:rPr lang="en-US" sz="4000" b="1" dirty="0"/>
              <a:t>,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cảnh</a:t>
            </a:r>
            <a:r>
              <a:rPr lang="en-US" sz="4000" b="1" dirty="0"/>
              <a:t>, </a:t>
            </a:r>
            <a:r>
              <a:rPr lang="en-US" sz="4000" b="1" dirty="0" err="1"/>
              <a:t>giải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Đà</a:t>
            </a:r>
            <a:r>
              <a:rPr lang="en-US" sz="4000" b="1" dirty="0"/>
              <a:t> </a:t>
            </a:r>
            <a:r>
              <a:rPr lang="en-US" sz="4000" b="1" dirty="0" err="1"/>
              <a:t>điểu</a:t>
            </a:r>
            <a:r>
              <a:rPr lang="en-US" sz="4000" b="1" dirty="0"/>
              <a:t>, </a:t>
            </a:r>
            <a:r>
              <a:rPr lang="en-US" sz="4000" b="1" dirty="0" err="1"/>
              <a:t>công</a:t>
            </a:r>
            <a:r>
              <a:rPr lang="en-US" sz="4000" b="1" dirty="0"/>
              <a:t>, </a:t>
            </a:r>
            <a:r>
              <a:rPr lang="en-US" sz="4000" b="1" dirty="0" err="1"/>
              <a:t>gà</a:t>
            </a:r>
            <a:r>
              <a:rPr lang="en-US" sz="4000" b="1" dirty="0"/>
              <a:t> </a:t>
            </a:r>
            <a:r>
              <a:rPr lang="en-US" sz="4000" b="1" dirty="0" err="1"/>
              <a:t>chọi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 - </a:t>
            </a:r>
            <a:r>
              <a:rPr lang="en-US" sz="4000" b="1" dirty="0" err="1"/>
              <a:t>Huấn</a:t>
            </a:r>
            <a:r>
              <a:rPr lang="en-US" sz="4000" b="1" dirty="0"/>
              <a:t> </a:t>
            </a:r>
            <a:r>
              <a:rPr lang="en-US" sz="4000" b="1" dirty="0" err="1"/>
              <a:t>luyện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chim</a:t>
            </a:r>
            <a:r>
              <a:rPr lang="en-US" sz="4000" b="1" dirty="0"/>
              <a:t> </a:t>
            </a:r>
            <a:r>
              <a:rPr lang="en-US" sz="4000" b="1" dirty="0" err="1"/>
              <a:t>săn.Ví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Đại</a:t>
            </a:r>
            <a:r>
              <a:rPr lang="en-US" sz="4000" b="1" dirty="0"/>
              <a:t> </a:t>
            </a:r>
            <a:r>
              <a:rPr lang="en-US" sz="4000" b="1" dirty="0" err="1"/>
              <a:t>bàng</a:t>
            </a:r>
            <a:endParaRPr lang="en-US" sz="4000" b="1" dirty="0"/>
          </a:p>
          <a:p>
            <a:r>
              <a:rPr lang="en-US" sz="4000" b="1" dirty="0"/>
              <a:t> - </a:t>
            </a:r>
            <a:r>
              <a:rPr lang="en-US" sz="4000" b="1" dirty="0" err="1"/>
              <a:t>Giúp</a:t>
            </a:r>
            <a:r>
              <a:rPr lang="en-US" sz="4000" b="1" dirty="0"/>
              <a:t>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phấn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tán</a:t>
            </a:r>
            <a:r>
              <a:rPr lang="en-US" sz="4000" b="1" dirty="0"/>
              <a:t> </a:t>
            </a:r>
            <a:r>
              <a:rPr lang="en-US" sz="4000" b="1" dirty="0" err="1"/>
              <a:t>hạt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dụ:Chích</a:t>
            </a:r>
            <a:r>
              <a:rPr lang="en-US" sz="4000" b="1" dirty="0"/>
              <a:t> </a:t>
            </a:r>
            <a:r>
              <a:rPr lang="en-US" sz="4000" b="1" dirty="0" err="1"/>
              <a:t>bông</a:t>
            </a:r>
            <a:r>
              <a:rPr lang="en-US" sz="4000" b="1" dirty="0"/>
              <a:t> </a:t>
            </a:r>
          </a:p>
          <a:p>
            <a:r>
              <a:rPr lang="en-US" sz="4000" b="1" dirty="0"/>
              <a:t>-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dùng</a:t>
            </a:r>
            <a:r>
              <a:rPr lang="en-US" sz="4000" b="1" dirty="0"/>
              <a:t>,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trang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lông</a:t>
            </a:r>
            <a:r>
              <a:rPr lang="en-US" sz="4000" b="1" dirty="0"/>
              <a:t> </a:t>
            </a:r>
            <a:r>
              <a:rPr lang="en-US" sz="4000" b="1" dirty="0" err="1"/>
              <a:t>gà</a:t>
            </a:r>
            <a:endParaRPr lang="en-US" sz="4000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71501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17041"/>
            <a:ext cx="4572000" cy="3440957"/>
          </a:xfrm>
          <a:prstGeom prst="rect">
            <a:avLst/>
          </a:prstGeom>
        </p:spPr>
      </p:pic>
      <p:pic>
        <p:nvPicPr>
          <p:cNvPr id="1026" name="Picture 2" descr="Loài chim quý Phượng Hoàng Đất ở vùng đất danh thắng vạn người mê ...">
            <a:extLst>
              <a:ext uri="{FF2B5EF4-FFF2-40B4-BE49-F238E27FC236}">
                <a16:creationId xmlns:a16="http://schemas.microsoft.com/office/drawing/2014/main" id="{F60FDA3B-4076-402A-A74D-025401F5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4" y="17714"/>
            <a:ext cx="4427984" cy="34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loài chim cảnh nhỏ">
            <a:extLst>
              <a:ext uri="{FF2B5EF4-FFF2-40B4-BE49-F238E27FC236}">
                <a16:creationId xmlns:a16="http://schemas.microsoft.com/office/drawing/2014/main" id="{523E37E8-ACA3-42F5-ABF8-CF93F9FC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380"/>
            <a:ext cx="4572000" cy="33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09AF1-C7A8-4B5E-9F23-097ADCCC5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59344"/>
            <a:ext cx="4572000" cy="3386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1F9956-8D2E-435D-A8E2-049827823B65}"/>
              </a:ext>
            </a:extLst>
          </p:cNvPr>
          <p:cNvSpPr txBox="1"/>
          <p:nvPr/>
        </p:nvSpPr>
        <p:spPr>
          <a:xfrm>
            <a:off x="2627784" y="29969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điểu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AD45-5EEE-4C37-896F-F9A639F155C9}"/>
              </a:ext>
            </a:extLst>
          </p:cNvPr>
          <p:cNvSpPr txBox="1"/>
          <p:nvPr/>
        </p:nvSpPr>
        <p:spPr>
          <a:xfrm>
            <a:off x="7207431" y="254874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hoàng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5BB8-7804-4039-81BF-E5AA73723A35}"/>
              </a:ext>
            </a:extLst>
          </p:cNvPr>
          <p:cNvSpPr txBox="1"/>
          <p:nvPr/>
        </p:nvSpPr>
        <p:spPr>
          <a:xfrm>
            <a:off x="971600" y="623731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vi-VN" dirty="0"/>
              <a:t>ơ</a:t>
            </a:r>
            <a:r>
              <a:rPr lang="en-US" dirty="0"/>
              <a:t>n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4649A-5EB2-4448-B536-AD28DDE27D0F}"/>
              </a:ext>
            </a:extLst>
          </p:cNvPr>
          <p:cNvSpPr txBox="1"/>
          <p:nvPr/>
        </p:nvSpPr>
        <p:spPr>
          <a:xfrm>
            <a:off x="5220072" y="60932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hạc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86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7488"/>
            <a:ext cx="2590800" cy="3840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latin typeface="VNtimes new roman" pitchFamily="34" charset="0"/>
              </a:rPr>
              <a:t>   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701925" y="90805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292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5562600" y="5692775"/>
            <a:ext cx="3579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81000" y="118268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04800" y="1106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457200" y="118268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" y="3347120"/>
            <a:ext cx="4746908" cy="346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12" y="0"/>
            <a:ext cx="4459204" cy="3322857"/>
          </a:xfrm>
          <a:prstGeom prst="rect">
            <a:avLst/>
          </a:prstGeom>
        </p:spPr>
      </p:pic>
      <p:pic>
        <p:nvPicPr>
          <p:cNvPr id="1026" name="Picture 2" descr="Kết quả hình ảnh cho CHIM CÁNH C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5654" cy="33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IM CÁNH C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7120"/>
            <a:ext cx="4406759" cy="34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4327"/>
      </p:ext>
    </p:extLst>
  </p:cSld>
  <p:clrMapOvr>
    <a:masterClrMapping/>
  </p:clrMapOvr>
  <p:transition advTm="5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12" y="0"/>
            <a:ext cx="4788024" cy="3347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20"/>
            <a:ext cx="4729409" cy="3551932"/>
          </a:xfrm>
          <a:prstGeom prst="rect">
            <a:avLst/>
          </a:prstGeom>
        </p:spPr>
      </p:pic>
      <p:pic>
        <p:nvPicPr>
          <p:cNvPr id="1026" name="Picture 2" descr="Tuyển tập những bài văn tả con công hay nhất | Văn mẫu lớp 5">
            <a:extLst>
              <a:ext uri="{FF2B5EF4-FFF2-40B4-BE49-F238E27FC236}">
                <a16:creationId xmlns:a16="http://schemas.microsoft.com/office/drawing/2014/main" id="{BBC042F9-13A8-4C3D-8E38-4C6F075B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12" y="-188023"/>
            <a:ext cx="4413004" cy="3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ú chim se sẻ non">
            <a:extLst>
              <a:ext uri="{FF2B5EF4-FFF2-40B4-BE49-F238E27FC236}">
                <a16:creationId xmlns:a16="http://schemas.microsoft.com/office/drawing/2014/main" id="{0269E026-F858-49AC-81B4-48E8F17F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7120"/>
            <a:ext cx="4381192" cy="37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347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71381"/>
          </a:xfrm>
          <a:prstGeom prst="rect">
            <a:avLst/>
          </a:prstGeom>
        </p:spPr>
      </p:pic>
      <p:pic>
        <p:nvPicPr>
          <p:cNvPr id="2052" name="Picture 4" descr="Giải mã giấc mơ thấy chim bồ nông">
            <a:extLst>
              <a:ext uri="{FF2B5EF4-FFF2-40B4-BE49-F238E27FC236}">
                <a16:creationId xmlns:a16="http://schemas.microsoft.com/office/drawing/2014/main" id="{4FD0668E-5A57-44D0-A586-5E59A590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27984" cy="33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32846-1242-43A1-8707-579BAC5533BE}"/>
              </a:ext>
            </a:extLst>
          </p:cNvPr>
          <p:cNvSpPr txBox="1"/>
          <p:nvPr/>
        </p:nvSpPr>
        <p:spPr>
          <a:xfrm>
            <a:off x="3131840" y="43651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Bồ</a:t>
            </a:r>
            <a:r>
              <a:rPr lang="en-US" dirty="0"/>
              <a:t> </a:t>
            </a:r>
            <a:r>
              <a:rPr lang="en-US" dirty="0" err="1"/>
              <a:t>nông</a:t>
            </a:r>
            <a:endParaRPr lang="en-US" dirty="0"/>
          </a:p>
        </p:txBody>
      </p:sp>
      <p:pic>
        <p:nvPicPr>
          <p:cNvPr id="2056" name="Picture 8" descr="Những khám phá bất ngờ về chim hải âu - Báo Kiến Thức">
            <a:extLst>
              <a:ext uri="{FF2B5EF4-FFF2-40B4-BE49-F238E27FC236}">
                <a16:creationId xmlns:a16="http://schemas.microsoft.com/office/drawing/2014/main" id="{8FE8494B-715A-4009-B269-008D20E8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1380"/>
            <a:ext cx="4716016" cy="33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1BB8E-C00D-4740-A5D3-74DFECDEC972}"/>
              </a:ext>
            </a:extLst>
          </p:cNvPr>
          <p:cNvSpPr txBox="1"/>
          <p:nvPr/>
        </p:nvSpPr>
        <p:spPr>
          <a:xfrm>
            <a:off x="5471860" y="43651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103"/>
      </p:ext>
    </p:extLst>
  </p:cSld>
  <p:clrMapOvr>
    <a:masterClrMapping/>
  </p:clrMapOvr>
  <p:transition advClick="0" advTm="2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0" y="50004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71612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9600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830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/>
              <a:t>Dựa vào kiểu di chuyển có thể chia Chim thành mấy nhóm?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288474"/>
            <a:ext cx="3193472" cy="32696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400"/>
            <a:ext cx="2743200" cy="3262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95400"/>
            <a:ext cx="3200399" cy="32627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927"/>
            <a:ext cx="5334000" cy="831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I. Các nhóm chim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4282" y="1785926"/>
            <a:ext cx="2590800" cy="1600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CHIM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14546" y="1357298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50" y="24288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357562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4678" y="1000108"/>
            <a:ext cx="407196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2000240"/>
            <a:ext cx="22860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02" y="3714752"/>
            <a:ext cx="21336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pic>
        <p:nvPicPr>
          <p:cNvPr id="16389" name="Picture 5" descr="C:\Users\WIN7\Downloads\imagfff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2571768" cy="1785950"/>
          </a:xfrm>
          <a:prstGeom prst="rect">
            <a:avLst/>
          </a:prstGeom>
          <a:noFill/>
        </p:spPr>
      </p:pic>
      <p:pic>
        <p:nvPicPr>
          <p:cNvPr id="16390" name="Picture 6" descr="C:\Users\WIN7\Downloads\imagvggf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2857520" cy="11989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14282" y="142852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85720" y="4795897"/>
            <a:ext cx="8858280" cy="206210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</a:rPr>
              <a:t>Quan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kĩ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</a:rPr>
              <a:t>hình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ảnh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thảo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thông</a:t>
            </a:r>
            <a:r>
              <a:rPr lang="en-US" sz="3200" b="1" i="1" dirty="0">
                <a:solidFill>
                  <a:srgbClr val="FF0000"/>
                </a:solidFill>
              </a:rPr>
              <a:t> tin </a:t>
            </a:r>
            <a:r>
              <a:rPr lang="en-US" sz="3200" b="1" i="1" dirty="0" err="1">
                <a:solidFill>
                  <a:srgbClr val="FF0000"/>
                </a:solidFill>
              </a:rPr>
              <a:t>về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cấu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tạo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số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loài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đại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diện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của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để</a:t>
            </a:r>
            <a:r>
              <a:rPr lang="en-US" sz="3200" b="1" i="1" dirty="0">
                <a:solidFill>
                  <a:srgbClr val="FF0000"/>
                </a:solidFill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</a:rPr>
              <a:t>điền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bảng</a:t>
            </a:r>
            <a:r>
              <a:rPr lang="en-US" sz="3200" b="1" i="1" dirty="0">
                <a:solidFill>
                  <a:srgbClr val="FF0000"/>
                </a:solidFill>
              </a:rPr>
              <a:t> “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về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</a:rPr>
              <a:t>cho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thích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hợp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-12878"/>
            <a:ext cx="2152708" cy="19035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1001</Words>
  <Application>Microsoft Office PowerPoint</Application>
  <PresentationFormat>On-screen Show (4:3)</PresentationFormat>
  <Paragraphs>252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Times New Roman</vt:lpstr>
      <vt:lpstr>VNI-Times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vào kiểu di chuyển có thể chia Chim thành mấy nhóm?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Vai trò của chim - Ăn sâu bọ và động vật gặm nhấm - Phát tán quả, hạt, thụ phấn.</vt:lpstr>
      <vt:lpstr>III. Vai trò của chim - Cung cấp thực phẩm - Làm chăn, đệm, đồ trang trí, làm cảnh - Huấn luyện để săn mồi, phục vụ du lịch</vt:lpstr>
      <vt:lpstr>- Có hại: + Ăn hạt, quả, cá ... + Là động vật trung gian truyền bệnh</vt:lpstr>
      <vt:lpstr>Câu hỏi ôn tâp</vt:lpstr>
      <vt:lpstr>                Câu hỏi ôn tập</vt:lpstr>
      <vt:lpstr>PowerPoint Presentation</vt:lpstr>
      <vt:lpstr>Trả lời câu hỏi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Admin</cp:lastModifiedBy>
  <cp:revision>172</cp:revision>
  <dcterms:created xsi:type="dcterms:W3CDTF">2013-01-21T11:41:54Z</dcterms:created>
  <dcterms:modified xsi:type="dcterms:W3CDTF">2021-02-01T06:21:56Z</dcterms:modified>
</cp:coreProperties>
</file>