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9" r:id="rId5"/>
    <p:sldId id="284" r:id="rId6"/>
    <p:sldId id="285" r:id="rId7"/>
    <p:sldId id="287" r:id="rId8"/>
    <p:sldId id="286" r:id="rId9"/>
    <p:sldId id="289" r:id="rId10"/>
    <p:sldId id="290" r:id="rId11"/>
    <p:sldId id="288" r:id="rId12"/>
    <p:sldId id="292" r:id="rId13"/>
    <p:sldId id="296" r:id="rId14"/>
    <p:sldId id="297" r:id="rId15"/>
    <p:sldId id="298" r:id="rId16"/>
    <p:sldId id="294" r:id="rId17"/>
    <p:sldId id="291" r:id="rId18"/>
    <p:sldId id="299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7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815A-5A10-42A8-9FEC-3938D2D9BA48}" type="datetimeFigureOut">
              <a:rPr lang="en-US" noProof="0" smtClean="0"/>
              <a:t>2/16/2021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9DAF-093F-4482-AA38-346E9A2DEE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636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68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cxnSp>
        <p:nvCxnSpPr>
          <p:cNvPr id="5" name="Straight Connector 4" descr="Title Slide divider line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Image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Freeform: Shap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36" name="Straight Connector 35" descr="First divider line on slide">
            <a:extLst>
              <a:ext uri="{FF2B5EF4-FFF2-40B4-BE49-F238E27FC236}">
                <a16:creationId xmlns:a16="http://schemas.microsoft.com/office/drawing/2014/main" id="{6DFB56AF-75D4-4B38-B5A6-12AC8AD163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 descr="Second divider line on slide">
            <a:extLst>
              <a:ext uri="{FF2B5EF4-FFF2-40B4-BE49-F238E27FC236}">
                <a16:creationId xmlns:a16="http://schemas.microsoft.com/office/drawing/2014/main" id="{571A0042-84F7-4FAD-9DB9-A5B53E5F0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ounded Rectangle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7" name="Rounded Rectangle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8" name="Rounded Rectangle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Emphasized text can 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23" name="Straight Connector 22" descr="First divider line on slide">
            <a:extLst>
              <a:ext uri="{FF2B5EF4-FFF2-40B4-BE49-F238E27FC236}">
                <a16:creationId xmlns:a16="http://schemas.microsoft.com/office/drawing/2014/main" id="{6662760C-CBD5-4072-A5AC-2AC3DFF418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26292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Second divider line on slide">
            <a:extLst>
              <a:ext uri="{FF2B5EF4-FFF2-40B4-BE49-F238E27FC236}">
                <a16:creationId xmlns:a16="http://schemas.microsoft.com/office/drawing/2014/main" id="{1E0F6676-ECF9-4320-A187-9C308A86D9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4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Title</a:t>
            </a:r>
          </a:p>
        </p:txBody>
      </p:sp>
      <p:cxnSp>
        <p:nvCxnSpPr>
          <p:cNvPr id="28" name="Straight Connector 27" descr="First divder line on slide">
            <a:extLst>
              <a:ext uri="{FF2B5EF4-FFF2-40B4-BE49-F238E27FC236}">
                <a16:creationId xmlns:a16="http://schemas.microsoft.com/office/drawing/2014/main" id="{CA251B6D-7A6C-4D1C-9EA2-6FB7576DB8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85956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 descr="Second divder line on slide">
            <a:extLst>
              <a:ext uri="{FF2B5EF4-FFF2-40B4-BE49-F238E27FC236}">
                <a16:creationId xmlns:a16="http://schemas.microsoft.com/office/drawing/2014/main" id="{85886762-068D-483A-B5DB-17701376B6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94268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 descr="Third divder line on slide">
            <a:extLst>
              <a:ext uri="{FF2B5EF4-FFF2-40B4-BE49-F238E27FC236}">
                <a16:creationId xmlns:a16="http://schemas.microsoft.com/office/drawing/2014/main" id="{42D88698-9E20-42D0-B1E7-638ABA8AA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02580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 descr="Fourth divder line on slide">
            <a:extLst>
              <a:ext uri="{FF2B5EF4-FFF2-40B4-BE49-F238E27FC236}">
                <a16:creationId xmlns:a16="http://schemas.microsoft.com/office/drawing/2014/main" id="{11540BBA-4645-443F-A379-4C6A8F0969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10892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 descr="Fifth divder line on slide">
            <a:extLst>
              <a:ext uri="{FF2B5EF4-FFF2-40B4-BE49-F238E27FC236}">
                <a16:creationId xmlns:a16="http://schemas.microsoft.com/office/drawing/2014/main" id="{91920D82-94FF-45BE-B8F9-9DAB948740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919204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Contact Number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Website Address</a:t>
            </a:r>
          </a:p>
        </p:txBody>
      </p:sp>
    </p:spTree>
    <p:extLst>
      <p:ext uri="{BB962C8B-B14F-4D97-AF65-F5344CB8AC3E}">
        <p14:creationId xmlns:p14="http://schemas.microsoft.com/office/powerpoint/2010/main" val="1302155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395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948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0084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1209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9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748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5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221C1A-E955-4A4A-B47B-0028C57F69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F2F69-8DE5-40C8-9500-23B5BF4320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56195C-F685-42C9-980B-24974E65EA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5A3995-4F01-4D2E-A636-9AC8AF29B7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3" name="Straight Connector 22" descr="First divider line on slide">
            <a:extLst>
              <a:ext uri="{FF2B5EF4-FFF2-40B4-BE49-F238E27FC236}">
                <a16:creationId xmlns:a16="http://schemas.microsoft.com/office/drawing/2014/main" id="{75A2F210-E29E-4509-86FF-5A92281F69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Second divider line on slide">
            <a:extLst>
              <a:ext uri="{FF2B5EF4-FFF2-40B4-BE49-F238E27FC236}">
                <a16:creationId xmlns:a16="http://schemas.microsoft.com/office/drawing/2014/main" id="{CF080BFA-0CFA-4DFF-8658-916C22E7C2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agon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noProof="0" dirty="0">
                <a:solidFill>
                  <a:schemeClr val="tx2"/>
                </a:solidFill>
                <a:latin typeface="+mj-lt"/>
              </a:rPr>
              <a:t>Your Logo or Name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88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87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5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9.svg"/><Relationship Id="rId11" Type="http://schemas.openxmlformats.org/officeDocument/2006/relationships/hyperlink" Target="http://www.fabrikcam.com/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63.sv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3" descr="cartoon drawing of flowers&#10;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425" y="1651517"/>
            <a:ext cx="10720874" cy="20331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dirty="0" smtClean="0">
                <a:solidFill>
                  <a:srgbClr val="FF0000"/>
                </a:solidFill>
              </a:rPr>
              <a:t>CHỦ ĐỀ: ĐẢNG CỘNG SẢN VIỆT NAM</a:t>
            </a:r>
            <a:br>
              <a:rPr lang="vi-VN" dirty="0" smtClean="0">
                <a:solidFill>
                  <a:srgbClr val="FF0000"/>
                </a:solidFill>
              </a:rPr>
            </a:br>
            <a:r>
              <a:rPr lang="vi-VN" dirty="0" smtClean="0">
                <a:solidFill>
                  <a:srgbClr val="FF0000"/>
                </a:solidFill>
              </a:rPr>
              <a:t>TIẾT 25. BÀI 22. CAO TRÀO CÁCH MẠNG TIẾN TỚI TỔNG KHỞI NGHĨA THÁNG TÁM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3DDF3D-91CE-40FB-BC3D-FFB1B5D89E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4400000">
            <a:off x="2652367" y="2055974"/>
            <a:ext cx="1166491" cy="1379850"/>
            <a:chOff x="2451164" y="891257"/>
            <a:chExt cx="2066510" cy="244448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6D0B8EE-8E06-4051-87BF-62C153F3FBBB}"/>
                </a:ext>
              </a:extLst>
            </p:cNvPr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98CE312-D679-4677-A70A-DD8680158C70}"/>
                </a:ext>
              </a:extLst>
            </p:cNvPr>
            <p:cNvSpPr/>
            <p:nvPr/>
          </p:nvSpPr>
          <p:spPr>
            <a:xfrm rot="17100000">
              <a:off x="2845997" y="2637537"/>
              <a:ext cx="749854" cy="646563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6894" y="2217906"/>
            <a:ext cx="8385242" cy="361409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it-IT" sz="2800" i="1" dirty="0"/>
              <a:t>*  </a:t>
            </a:r>
            <a:r>
              <a:rPr lang="it-IT" sz="2800" i="1" u="sng" dirty="0"/>
              <a:t>Diễn biến</a:t>
            </a:r>
            <a:endParaRPr lang="vi-VN" sz="2800" dirty="0"/>
          </a:p>
          <a:p>
            <a:pPr marL="0" indent="0">
              <a:buNone/>
            </a:pPr>
            <a:r>
              <a:rPr lang="it-IT" sz="2800" dirty="0"/>
              <a:t>- Đêm 9/3/1945, Nhật đảo chính Pháp trên toàn Đông Dương</a:t>
            </a:r>
            <a:endParaRPr lang="vi-VN" sz="2800" dirty="0"/>
          </a:p>
          <a:p>
            <a:pPr marL="0" indent="0">
              <a:buNone/>
            </a:pPr>
            <a:r>
              <a:rPr lang="it-IT" sz="2800" dirty="0"/>
              <a:t>-  Pháp chống cự yếu ớt → đầu hàng</a:t>
            </a:r>
            <a:endParaRPr lang="vi-VN" sz="2800" dirty="0"/>
          </a:p>
          <a:p>
            <a:pPr marL="0" indent="0">
              <a:buNone/>
            </a:pPr>
            <a:r>
              <a:rPr lang="it-IT" sz="2800" dirty="0"/>
              <a:t>- Sau khi độc chiếm Đông Dương, Nhật tăng  cường chính sách áp bức, bóc lột </a:t>
            </a:r>
            <a:endParaRPr lang="vi-VN" sz="2800" dirty="0"/>
          </a:p>
          <a:p>
            <a:pPr marL="0" indent="0">
              <a:buNone/>
            </a:pPr>
            <a:r>
              <a:rPr lang="it-IT" sz="2800" i="1" dirty="0"/>
              <a:t>→ Nguyên nhân bùng nổ cao trào kháng Nhật cứu </a:t>
            </a:r>
            <a:r>
              <a:rPr lang="it-IT" sz="2800" i="1" dirty="0" smtClean="0"/>
              <a:t>nước</a:t>
            </a:r>
            <a:endParaRPr lang="vi-VN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200" y="124155"/>
            <a:ext cx="11340000" cy="86625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II. </a:t>
            </a:r>
            <a:r>
              <a:rPr lang="it-IT" b="1" dirty="0" smtClean="0"/>
              <a:t>Cao trào kháng nhật cứu nước tiến tới tổng khởi nghĩa tháng </a:t>
            </a:r>
            <a:r>
              <a:rPr lang="vi-VN" b="1" dirty="0"/>
              <a:t>T</a:t>
            </a:r>
            <a:r>
              <a:rPr lang="it-IT" b="1" dirty="0" smtClean="0"/>
              <a:t>ám năm 1945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789889" y="1264596"/>
            <a:ext cx="4202349" cy="56420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vi-V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1. Nhật đảo chính Pháp</a:t>
            </a:r>
          </a:p>
        </p:txBody>
      </p:sp>
    </p:spTree>
    <p:extLst>
      <p:ext uri="{BB962C8B-B14F-4D97-AF65-F5344CB8AC3E}">
        <p14:creationId xmlns:p14="http://schemas.microsoft.com/office/powerpoint/2010/main" val="1027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6894" y="2694563"/>
            <a:ext cx="8385242" cy="313743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vi-VN" sz="3200" dirty="0" smtClean="0"/>
              <a:t>Học sinh đọc SGK và trả lời câu hỏi sau:</a:t>
            </a:r>
          </a:p>
          <a:p>
            <a:r>
              <a:rPr lang="vi-VN" sz="3200" dirty="0" smtClean="0"/>
              <a:t>1. </a:t>
            </a:r>
            <a:r>
              <a:rPr lang="it-IT" sz="3200" dirty="0"/>
              <a:t>Khi Nhật đảo chính Pháp, Đảng ta đã có chủ trương </a:t>
            </a:r>
            <a:r>
              <a:rPr lang="it-IT" sz="3200" dirty="0" smtClean="0"/>
              <a:t>n</a:t>
            </a:r>
            <a:r>
              <a:rPr lang="vi-VN" sz="3200" dirty="0" smtClean="0"/>
              <a:t>hư thế nào</a:t>
            </a:r>
            <a:r>
              <a:rPr lang="it-IT" sz="3200" dirty="0" smtClean="0"/>
              <a:t> </a:t>
            </a:r>
            <a:r>
              <a:rPr lang="it-IT" sz="3200" dirty="0"/>
              <a:t>để thúc </a:t>
            </a:r>
            <a:r>
              <a:rPr lang="it-IT" sz="3200" dirty="0" smtClean="0"/>
              <a:t>đ</a:t>
            </a:r>
            <a:r>
              <a:rPr lang="vi-VN" sz="3200" dirty="0" smtClean="0"/>
              <a:t>ẩ</a:t>
            </a:r>
            <a:r>
              <a:rPr lang="it-IT" sz="3200" dirty="0" smtClean="0"/>
              <a:t>y </a:t>
            </a:r>
            <a:r>
              <a:rPr lang="it-IT" sz="3200" dirty="0"/>
              <a:t>cách mạng </a:t>
            </a:r>
            <a:r>
              <a:rPr lang="it-IT" sz="3200" dirty="0" smtClean="0"/>
              <a:t>p</a:t>
            </a:r>
            <a:r>
              <a:rPr lang="vi-VN" sz="3200" dirty="0" smtClean="0"/>
              <a:t>hát </a:t>
            </a:r>
            <a:r>
              <a:rPr lang="it-IT" sz="3200" dirty="0" smtClean="0"/>
              <a:t>triển</a:t>
            </a:r>
            <a:r>
              <a:rPr lang="it-IT" sz="3200" dirty="0"/>
              <a:t>?</a:t>
            </a:r>
            <a:endParaRPr lang="vi-VN" sz="3200" dirty="0"/>
          </a:p>
          <a:p>
            <a:r>
              <a:rPr lang="vi-VN" sz="3200" dirty="0" smtClean="0"/>
              <a:t>2. </a:t>
            </a:r>
            <a:r>
              <a:rPr lang="it-IT" sz="3200" dirty="0" smtClean="0"/>
              <a:t>Tại </a:t>
            </a:r>
            <a:r>
              <a:rPr lang="it-IT" sz="3200" dirty="0"/>
              <a:t>sao Đảng ta quyết định phát động cao kháng Nhật cứu nước</a:t>
            </a:r>
            <a:r>
              <a:rPr lang="it-IT" sz="3200" dirty="0" smtClean="0"/>
              <a:t>?</a:t>
            </a:r>
            <a:endParaRPr lang="vi-VN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200" y="124155"/>
            <a:ext cx="11340000" cy="86625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II. </a:t>
            </a:r>
            <a:r>
              <a:rPr lang="it-IT" b="1" dirty="0" smtClean="0"/>
              <a:t>Cao trào kháng nhật cứu nước tiến tới tổng khởi nghĩa tháng </a:t>
            </a:r>
            <a:r>
              <a:rPr lang="vi-VN" b="1" dirty="0"/>
              <a:t>T</a:t>
            </a:r>
            <a:r>
              <a:rPr lang="it-IT" b="1" dirty="0" smtClean="0"/>
              <a:t>ám năm 1945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789889" y="1264596"/>
            <a:ext cx="6382561" cy="56420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vi-V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vi-V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Tiến tới Tổng khởi nghĩa tháng Tám</a:t>
            </a:r>
          </a:p>
        </p:txBody>
      </p:sp>
    </p:spTree>
    <p:extLst>
      <p:ext uri="{BB962C8B-B14F-4D97-AF65-F5344CB8AC3E}">
        <p14:creationId xmlns:p14="http://schemas.microsoft.com/office/powerpoint/2010/main" val="3584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6894" y="2694563"/>
            <a:ext cx="8385242" cy="313743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it-IT" sz="2800" i="1" dirty="0"/>
              <a:t>* </a:t>
            </a:r>
            <a:r>
              <a:rPr lang="it-IT" sz="2800" i="1" u="sng" dirty="0"/>
              <a:t>Chủ trương của Đảng:</a:t>
            </a:r>
            <a:endParaRPr lang="vi-VN" sz="2800" dirty="0"/>
          </a:p>
          <a:p>
            <a:pPr marL="0" indent="0">
              <a:buNone/>
            </a:pPr>
            <a:r>
              <a:rPr lang="it-IT" sz="2800" dirty="0"/>
              <a:t>- Ngày 9/3/1945, Hội nghị mở rộng của Đảng </a:t>
            </a:r>
            <a:endParaRPr lang="vi-VN" sz="2800" dirty="0"/>
          </a:p>
          <a:p>
            <a:pPr marL="0" indent="0">
              <a:buNone/>
            </a:pPr>
            <a:r>
              <a:rPr lang="it-IT" sz="2800" dirty="0"/>
              <a:t>+ Ra Chỉ thị “Nhật - Pháp bắn nhau và hành động của chúng ta”:</a:t>
            </a:r>
            <a:endParaRPr lang="vi-VN" sz="2800" dirty="0"/>
          </a:p>
          <a:p>
            <a:pPr marL="0" indent="0">
              <a:buNone/>
            </a:pPr>
            <a:r>
              <a:rPr lang="it-IT" sz="2800" dirty="0"/>
              <a:t>+ Xác định kè thù chính: </a:t>
            </a:r>
            <a:r>
              <a:rPr lang="vi-VN" sz="2800" dirty="0" smtClean="0"/>
              <a:t>phát xít</a:t>
            </a:r>
            <a:r>
              <a:rPr lang="it-IT" sz="2800" dirty="0" smtClean="0"/>
              <a:t> </a:t>
            </a:r>
            <a:r>
              <a:rPr lang="it-IT" sz="2800" dirty="0"/>
              <a:t>Nhật</a:t>
            </a:r>
            <a:endParaRPr lang="vi-VN" sz="2800" dirty="0"/>
          </a:p>
          <a:p>
            <a:pPr marL="0" indent="0">
              <a:buNone/>
            </a:pPr>
            <a:r>
              <a:rPr lang="it-IT" sz="2800" dirty="0"/>
              <a:t>- Phát động cao trào “Kháng Nhật cứu nước”</a:t>
            </a:r>
            <a:endParaRPr lang="vi-VN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200" y="124155"/>
            <a:ext cx="11340000" cy="86625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II. </a:t>
            </a:r>
            <a:r>
              <a:rPr lang="it-IT" b="1" dirty="0" smtClean="0"/>
              <a:t>Cao trào kháng nhật cứu nước tiến tới tổng khởi nghĩa tháng </a:t>
            </a:r>
            <a:r>
              <a:rPr lang="vi-VN" b="1" dirty="0"/>
              <a:t>T</a:t>
            </a:r>
            <a:r>
              <a:rPr lang="it-IT" b="1" dirty="0" smtClean="0"/>
              <a:t>ám năm 1945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789889" y="1264596"/>
            <a:ext cx="6382561" cy="56420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vi-V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vi-V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Tiến tới Tổng khởi nghĩa tháng Tám</a:t>
            </a:r>
          </a:p>
        </p:txBody>
      </p:sp>
    </p:spTree>
    <p:extLst>
      <p:ext uri="{BB962C8B-B14F-4D97-AF65-F5344CB8AC3E}">
        <p14:creationId xmlns:p14="http://schemas.microsoft.com/office/powerpoint/2010/main" val="22856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9617" y="311285"/>
            <a:ext cx="8501974" cy="636188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t-IT" sz="2800" i="1" dirty="0">
                <a:solidFill>
                  <a:schemeClr val="tx1"/>
                </a:solidFill>
              </a:rPr>
              <a:t>* </a:t>
            </a:r>
            <a:r>
              <a:rPr lang="it-IT" sz="2800" i="1" u="sng" dirty="0">
                <a:solidFill>
                  <a:schemeClr val="tx1"/>
                </a:solidFill>
              </a:rPr>
              <a:t>Diễn biến cao trào kháng Nhật</a:t>
            </a:r>
            <a:endParaRPr lang="vi-VN" sz="2800" dirty="0">
              <a:solidFill>
                <a:schemeClr val="tx1"/>
              </a:solidFill>
            </a:endParaRPr>
          </a:p>
          <a:p>
            <a:r>
              <a:rPr lang="it-IT" sz="2800" dirty="0">
                <a:solidFill>
                  <a:schemeClr val="tx1"/>
                </a:solidFill>
              </a:rPr>
              <a:t>- Giữa tháng 3/1945,khởi nghĩa từng phần ở nhiều địa phương</a:t>
            </a:r>
            <a:endParaRPr lang="vi-VN" sz="2800" dirty="0">
              <a:solidFill>
                <a:schemeClr val="tx1"/>
              </a:solidFill>
            </a:endParaRPr>
          </a:p>
          <a:p>
            <a:r>
              <a:rPr lang="it-IT" sz="2800" dirty="0">
                <a:solidFill>
                  <a:schemeClr val="tx1"/>
                </a:solidFill>
              </a:rPr>
              <a:t>+ Cao - Bắc - Lạng và nhiều châu huyện được giải phóng</a:t>
            </a:r>
            <a:endParaRPr lang="vi-VN" sz="2800" dirty="0">
              <a:solidFill>
                <a:schemeClr val="tx1"/>
              </a:solidFill>
            </a:endParaRPr>
          </a:p>
          <a:p>
            <a:r>
              <a:rPr lang="it-IT" sz="2800" dirty="0">
                <a:solidFill>
                  <a:schemeClr val="tx1"/>
                </a:solidFill>
              </a:rPr>
              <a:t>+ Ở </a:t>
            </a:r>
            <a:r>
              <a:rPr lang="it-IT" sz="2800" dirty="0" smtClean="0">
                <a:solidFill>
                  <a:schemeClr val="tx1"/>
                </a:solidFill>
              </a:rPr>
              <a:t>n</a:t>
            </a:r>
            <a:r>
              <a:rPr lang="vi-VN" sz="2800" dirty="0" smtClean="0">
                <a:solidFill>
                  <a:schemeClr val="tx1"/>
                </a:solidFill>
              </a:rPr>
              <a:t>ông </a:t>
            </a:r>
            <a:r>
              <a:rPr lang="it-IT" sz="2800" dirty="0" smtClean="0">
                <a:solidFill>
                  <a:schemeClr val="tx1"/>
                </a:solidFill>
              </a:rPr>
              <a:t>thôn </a:t>
            </a:r>
            <a:r>
              <a:rPr lang="it-IT" sz="2800" dirty="0">
                <a:solidFill>
                  <a:schemeClr val="tx1"/>
                </a:solidFill>
              </a:rPr>
              <a:t>–thành thị, Việt Minh diệt bọn tay sai Việt gian</a:t>
            </a:r>
            <a:endParaRPr lang="vi-VN" sz="2800" dirty="0">
              <a:solidFill>
                <a:schemeClr val="tx1"/>
              </a:solidFill>
            </a:endParaRPr>
          </a:p>
          <a:p>
            <a:r>
              <a:rPr lang="it-IT" sz="2800" dirty="0">
                <a:solidFill>
                  <a:schemeClr val="tx1"/>
                </a:solidFill>
              </a:rPr>
              <a:t>- Ngày 15/4/1945, Hội nghị quân sự Bắc Kỳ họp:</a:t>
            </a:r>
            <a:endParaRPr lang="vi-VN" sz="2800" dirty="0">
              <a:solidFill>
                <a:schemeClr val="tx1"/>
              </a:solidFill>
            </a:endParaRPr>
          </a:p>
          <a:p>
            <a:r>
              <a:rPr lang="it-IT" sz="2800" dirty="0">
                <a:solidFill>
                  <a:schemeClr val="tx1"/>
                </a:solidFill>
              </a:rPr>
              <a:t>+ Thống nhất </a:t>
            </a:r>
            <a:r>
              <a:rPr lang="vi-VN" sz="2800" dirty="0" smtClean="0">
                <a:solidFill>
                  <a:schemeClr val="tx1"/>
                </a:solidFill>
              </a:rPr>
              <a:t>lực </a:t>
            </a:r>
            <a:r>
              <a:rPr lang="it-IT" sz="2800" dirty="0" smtClean="0">
                <a:solidFill>
                  <a:schemeClr val="tx1"/>
                </a:solidFill>
              </a:rPr>
              <a:t>lượng </a:t>
            </a:r>
            <a:r>
              <a:rPr lang="it-IT" sz="2800" dirty="0">
                <a:solidFill>
                  <a:schemeClr val="tx1"/>
                </a:solidFill>
              </a:rPr>
              <a:t>vũ trang → VNGPQ </a:t>
            </a:r>
            <a:endParaRPr lang="vi-VN" sz="2800" dirty="0">
              <a:solidFill>
                <a:schemeClr val="tx1"/>
              </a:solidFill>
            </a:endParaRPr>
          </a:p>
          <a:p>
            <a:r>
              <a:rPr lang="it-IT" sz="2800" dirty="0">
                <a:solidFill>
                  <a:schemeClr val="tx1"/>
                </a:solidFill>
              </a:rPr>
              <a:t>+ Lập ủy ban quân sự Bắc Kỳ</a:t>
            </a:r>
            <a:endParaRPr lang="vi-VN" sz="2800" dirty="0">
              <a:solidFill>
                <a:schemeClr val="tx1"/>
              </a:solidFill>
            </a:endParaRPr>
          </a:p>
          <a:p>
            <a:r>
              <a:rPr lang="it-IT" sz="2800" dirty="0">
                <a:solidFill>
                  <a:schemeClr val="tx1"/>
                </a:solidFill>
              </a:rPr>
              <a:t>- Ngày 4/6/1945, khu giải phóng Việt Bắc ra đời</a:t>
            </a:r>
            <a:endParaRPr lang="vi-VN" sz="2800" dirty="0">
              <a:solidFill>
                <a:schemeClr val="tx1"/>
              </a:solidFill>
            </a:endParaRPr>
          </a:p>
          <a:p>
            <a:r>
              <a:rPr lang="it-IT" sz="2800" dirty="0">
                <a:solidFill>
                  <a:schemeClr val="tx1"/>
                </a:solidFill>
              </a:rPr>
              <a:t>- Phong trào “Phá kho thóc, giải quyết nạn đói”</a:t>
            </a:r>
            <a:endParaRPr lang="vi-VN" sz="2800" dirty="0">
              <a:solidFill>
                <a:schemeClr val="tx1"/>
              </a:solidFill>
            </a:endParaRPr>
          </a:p>
          <a:p>
            <a:r>
              <a:rPr lang="it-IT" sz="2800" i="1" dirty="0">
                <a:solidFill>
                  <a:schemeClr val="tx1"/>
                </a:solidFill>
              </a:rPr>
              <a:t>→ Tạo khí thế sục sôi, chuẩn bị cho Tổng khởi nghĩa trong cả nước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72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610574"/>
              </p:ext>
            </p:extLst>
          </p:nvPr>
        </p:nvGraphicFramePr>
        <p:xfrm>
          <a:off x="729842" y="2529192"/>
          <a:ext cx="10766527" cy="36260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344396">
                  <a:extLst>
                    <a:ext uri="{9D8B030D-6E8A-4147-A177-3AD203B41FA5}">
                      <a16:colId xmlns:a16="http://schemas.microsoft.com/office/drawing/2014/main" val="860319614"/>
                    </a:ext>
                  </a:extLst>
                </a:gridCol>
                <a:gridCol w="8422131">
                  <a:extLst>
                    <a:ext uri="{9D8B030D-6E8A-4147-A177-3AD203B41FA5}">
                      <a16:colId xmlns:a16="http://schemas.microsoft.com/office/drawing/2014/main" val="2650277660"/>
                    </a:ext>
                  </a:extLst>
                </a:gridCol>
              </a:tblGrid>
              <a:tr h="906500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</a:rPr>
                        <a:t>Thời gian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</a:rPr>
                        <a:t>Sự kiện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7988485"/>
                  </a:ext>
                </a:extLst>
              </a:tr>
              <a:tr h="906500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vi-V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034852"/>
                  </a:ext>
                </a:extLst>
              </a:tr>
              <a:tr h="906500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vi-V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0043623"/>
                  </a:ext>
                </a:extLst>
              </a:tr>
              <a:tr h="906500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vi-V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01983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III. Luyện tập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610736" y="1066059"/>
            <a:ext cx="10982527" cy="17607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vi-VN" sz="2800" dirty="0">
                <a:latin typeface="Arial" panose="020B0604020202020204" pitchFamily="34" charset="0"/>
                <a:ea typeface="Times New Roman" panose="02020603050405020304" pitchFamily="18" charset="0"/>
              </a:rPr>
              <a:t> Câu 1.Lập bảng thống kê các sự kiện quan trọng từ tháng 4- 6/1945</a:t>
            </a:r>
            <a:endParaRPr lang="vi-VN" altLang="vi-VN" sz="28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vi-VN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altLang="vi-VN" sz="2800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Câu </a:t>
            </a:r>
            <a:r>
              <a:rPr lang="it-IT" altLang="vi-VN" sz="2800" u="sng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it-IT" altLang="vi-VN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it-IT" altLang="vi-VN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altLang="vi-VN" sz="2800" dirty="0">
                <a:latin typeface="Arial" panose="020B0604020202020204" pitchFamily="34" charset="0"/>
                <a:ea typeface="Times New Roman" panose="02020603050405020304" pitchFamily="18" charset="0"/>
              </a:rPr>
              <a:t>Mặt trận Việt Minh ra đời đã có tác động như thế nào đến cao trào kháng Nhật cứu nước?</a:t>
            </a:r>
            <a:endParaRPr lang="vi-VN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1945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Nguyễn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1939-1945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4371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Environmental leav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cxnSp>
        <p:nvCxnSpPr>
          <p:cNvPr id="5" name="Straight Connector 4" descr="Divider line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Placeholder 28" descr="Company logo placeholder">
            <a:extLst>
              <a:ext uri="{FF2B5EF4-FFF2-40B4-BE49-F238E27FC236}">
                <a16:creationId xmlns:a16="http://schemas.microsoft.com/office/drawing/2014/main" id="{F7A1C9A3-D9CA-3245-A622-A160A2C4AC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946" r="946"/>
          <a:stretch>
            <a:fillRect/>
          </a:stretch>
        </p:blipFill>
        <p:spPr/>
      </p:pic>
      <p:pic>
        <p:nvPicPr>
          <p:cNvPr id="13" name="Graphic 12" descr="User" title="Icon - Presenter Name">
            <a:extLst>
              <a:ext uri="{FF2B5EF4-FFF2-40B4-BE49-F238E27FC236}">
                <a16:creationId xmlns:a16="http://schemas.microsoft.com/office/drawing/2014/main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0F9D0C-7F14-4B83-A0A3-5710128C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+1 23 987 6554</a:t>
            </a:r>
          </a:p>
        </p:txBody>
      </p:sp>
      <p:pic>
        <p:nvPicPr>
          <p:cNvPr id="15" name="Graphic 14" descr="Smart Phone" title="Icon - Presenter Phone Number">
            <a:extLst>
              <a:ext uri="{FF2B5EF4-FFF2-40B4-BE49-F238E27FC236}">
                <a16:creationId xmlns:a16="http://schemas.microsoft.com/office/drawing/2014/main" id="{E276E47B-4C08-4FEC-AAE8-3DCCBA7EE7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84624" y="4196776"/>
            <a:ext cx="164463" cy="16446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kalle@email.com</a:t>
            </a:r>
          </a:p>
        </p:txBody>
      </p:sp>
      <p:pic>
        <p:nvPicPr>
          <p:cNvPr id="14" name="Graphic 13" descr="Envelope" title="Icon Presenter Email">
            <a:extLst>
              <a:ext uri="{FF2B5EF4-FFF2-40B4-BE49-F238E27FC236}">
                <a16:creationId xmlns:a16="http://schemas.microsoft.com/office/drawing/2014/main" id="{4F2D4997-93AD-4A62-8488-4572923DB8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84624" y="4530964"/>
            <a:ext cx="164463" cy="164463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8557579-7DEF-FF4C-AD37-0E81A6BB3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hlinkClick r:id="rId11"/>
              </a:rPr>
              <a:t>www.fabrikam.com</a:t>
            </a:r>
            <a:r>
              <a:rPr lang="en-US" dirty="0"/>
              <a:t> </a:t>
            </a:r>
          </a:p>
        </p:txBody>
      </p:sp>
      <p:pic>
        <p:nvPicPr>
          <p:cNvPr id="30" name="Graphic 29" descr="World">
            <a:extLst>
              <a:ext uri="{FF2B5EF4-FFF2-40B4-BE49-F238E27FC236}">
                <a16:creationId xmlns:a16="http://schemas.microsoft.com/office/drawing/2014/main" id="{07973E30-0C12-8442-90B5-47D1C45545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78999" y="4843614"/>
            <a:ext cx="170088" cy="17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814" y="149898"/>
            <a:ext cx="8322894" cy="59913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trận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Minh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1239395" y="817124"/>
            <a:ext cx="4655566" cy="55447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1.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Hoàn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cảnh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Lịch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sử</a:t>
            </a:r>
            <a:endParaRPr lang="vi-V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flipH="1">
            <a:off x="294735" y="1439694"/>
            <a:ext cx="2503969" cy="5165388"/>
          </a:xfrm>
          <a:prstGeom prst="wedgeRoundRectCallout">
            <a:avLst>
              <a:gd name="adj1" fmla="val -131630"/>
              <a:gd name="adj2" fmla="val 49125"/>
              <a:gd name="adj3" fmla="val 16667"/>
            </a:avLst>
          </a:pr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kumimoji="0" lang="en-US" alt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alt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alt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kumimoji="0" lang="en-US" alt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alt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kumimoji="0" lang="en-US" alt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alt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kumimoji="0" lang="en-US" alt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alt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kumimoji="0" lang="en-US" altLang="vi-VN" sz="2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vi-VN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vi-VN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altLang="vi-VN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vi-VN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5676" y="1371600"/>
            <a:ext cx="7760681" cy="48735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it-IT" sz="3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giới: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Tháng 6/1941, Đức tấn công Liên Xô → thế giới hình thành 2 trận tuyến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Cuộc đấu tranh của </a:t>
            </a:r>
            <a:r>
              <a:rPr lang="it-I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hân </a:t>
            </a:r>
            <a:r>
              <a:rPr lang="it-I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là 1 bộ phận của trận tuyến Dân chủ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it-IT" sz="3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nước: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Nhân dân ta sống dưới 2 tầng áp bức của Pháp -Nhật → mâu thuẫn dân tộc sâu sắc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28/1/1941,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Ái Quốc</a:t>
            </a:r>
            <a:r>
              <a:rPr lang="it-I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nước trực tiếp lãnh đạo cách mạng.</a:t>
            </a:r>
            <a:endParaRPr lang="vi-VN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6" name="Picture 4" descr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27" y="30162"/>
            <a:ext cx="9144001" cy="682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 rot="10800000">
            <a:off x="3510165" y="3840162"/>
            <a:ext cx="2514600" cy="1524000"/>
          </a:xfrm>
          <a:prstGeom prst="wedgeRectCallout">
            <a:avLst>
              <a:gd name="adj1" fmla="val -96213"/>
              <a:gd name="adj2" fmla="val 58023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en-US" altLang="vi-VN">
                <a:solidFill>
                  <a:srgbClr val="FF0000"/>
                </a:solidFill>
              </a:rPr>
              <a:t>          </a:t>
            </a:r>
            <a:r>
              <a:rPr lang="en-US" altLang="vi-VN" b="1">
                <a:solidFill>
                  <a:srgbClr val="FF0000"/>
                </a:solidFill>
              </a:rPr>
              <a:t>1911</a:t>
            </a:r>
          </a:p>
          <a:p>
            <a:r>
              <a:rPr lang="en-US" altLang="vi-VN" b="1">
                <a:solidFill>
                  <a:srgbClr val="FF0000"/>
                </a:solidFill>
              </a:rPr>
              <a:t>Nguyễn Ái Quốc ra đi tìm đường cứu nước</a:t>
            </a:r>
          </a:p>
          <a:p>
            <a:pPr algn="ctr"/>
            <a:endParaRPr lang="en-US" altLang="vi-VN" b="1">
              <a:solidFill>
                <a:srgbClr val="FF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510165" y="415925"/>
            <a:ext cx="2686050" cy="1219200"/>
          </a:xfrm>
          <a:prstGeom prst="wedgeRectCallout">
            <a:avLst>
              <a:gd name="adj1" fmla="val -44620"/>
              <a:gd name="adj2" fmla="val 8984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vi-VN" b="1" dirty="0">
                <a:solidFill>
                  <a:srgbClr val="FF0000"/>
                </a:solidFill>
              </a:rPr>
              <a:t>1920</a:t>
            </a:r>
          </a:p>
          <a:p>
            <a:pPr algn="ctr"/>
            <a:r>
              <a:rPr lang="en-US" altLang="vi-VN" b="1" dirty="0">
                <a:solidFill>
                  <a:srgbClr val="FF0000"/>
                </a:solidFill>
              </a:rPr>
              <a:t>Nguyễn </a:t>
            </a:r>
            <a:r>
              <a:rPr lang="en-US" altLang="vi-VN" b="1" dirty="0" err="1">
                <a:solidFill>
                  <a:srgbClr val="FF0000"/>
                </a:solidFill>
              </a:rPr>
              <a:t>Ái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Quốc</a:t>
            </a:r>
            <a:r>
              <a:rPr lang="en-US" altLang="vi-VN" b="1" dirty="0">
                <a:solidFill>
                  <a:srgbClr val="FF0000"/>
                </a:solidFill>
              </a:rPr>
              <a:t>  </a:t>
            </a:r>
            <a:r>
              <a:rPr lang="en-US" altLang="vi-VN" b="1" dirty="0" err="1">
                <a:solidFill>
                  <a:srgbClr val="FF0000"/>
                </a:solidFill>
              </a:rPr>
              <a:t>tìm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ra</a:t>
            </a:r>
            <a:r>
              <a:rPr lang="en-US" altLang="vi-VN" b="1" dirty="0">
                <a:solidFill>
                  <a:srgbClr val="FF0000"/>
                </a:solidFill>
              </a:rPr>
              <a:t> con </a:t>
            </a:r>
            <a:r>
              <a:rPr lang="en-US" altLang="vi-VN" b="1" dirty="0" err="1">
                <a:solidFill>
                  <a:srgbClr val="FF0000"/>
                </a:solidFill>
              </a:rPr>
              <a:t>đường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cứu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nước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đúng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đắn</a:t>
            </a:r>
            <a:endParaRPr lang="en-US" altLang="vi-VN" b="1" dirty="0">
              <a:solidFill>
                <a:srgbClr val="FF0000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5400000">
            <a:off x="8782253" y="3178175"/>
            <a:ext cx="1600200" cy="2476500"/>
          </a:xfrm>
          <a:prstGeom prst="wedgeRectCallout">
            <a:avLst>
              <a:gd name="adj1" fmla="val -65083"/>
              <a:gd name="adj2" fmla="val 79421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/>
          <a:lstStyle/>
          <a:p>
            <a:r>
              <a:rPr lang="en-US" altLang="vi-VN" b="1" dirty="0">
                <a:solidFill>
                  <a:srgbClr val="FF0000"/>
                </a:solidFill>
              </a:rPr>
              <a:t>          1930</a:t>
            </a:r>
          </a:p>
          <a:p>
            <a:r>
              <a:rPr lang="en-US" altLang="vi-VN" b="1" dirty="0" err="1">
                <a:solidFill>
                  <a:srgbClr val="FF0000"/>
                </a:solidFill>
              </a:rPr>
              <a:t>Thành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lập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Đảng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cộng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sản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Việt</a:t>
            </a:r>
            <a:r>
              <a:rPr lang="en-US" altLang="vi-VN" b="1" dirty="0">
                <a:solidFill>
                  <a:srgbClr val="FF0000"/>
                </a:solidFill>
              </a:rPr>
              <a:t> Nam</a:t>
            </a:r>
          </a:p>
          <a:p>
            <a:pPr algn="ctr"/>
            <a:endParaRPr lang="en-US" altLang="vi-VN" b="1" dirty="0">
              <a:solidFill>
                <a:srgbClr val="FF0000"/>
              </a:solidFill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6834390" y="1920875"/>
            <a:ext cx="2743200" cy="990600"/>
          </a:xfrm>
          <a:prstGeom prst="wedgeRectCallout">
            <a:avLst>
              <a:gd name="adj1" fmla="val -43750"/>
              <a:gd name="adj2" fmla="val 8237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vi-VN" b="1">
                <a:solidFill>
                  <a:srgbClr val="FF0000"/>
                </a:solidFill>
              </a:rPr>
              <a:t>1941</a:t>
            </a:r>
          </a:p>
          <a:p>
            <a:pPr algn="ctr"/>
            <a:r>
              <a:rPr lang="en-US" altLang="vi-VN" b="1">
                <a:solidFill>
                  <a:srgbClr val="FF0000"/>
                </a:solidFill>
              </a:rPr>
              <a:t>Trở về Pác Bó –Cao Bằng</a:t>
            </a:r>
          </a:p>
        </p:txBody>
      </p:sp>
    </p:spTree>
    <p:extLst>
      <p:ext uri="{BB962C8B-B14F-4D97-AF65-F5344CB8AC3E}">
        <p14:creationId xmlns:p14="http://schemas.microsoft.com/office/powerpoint/2010/main" val="1506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10" name="Picture 11" descr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1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2000" y="1015812"/>
            <a:ext cx="10842357" cy="4680000"/>
          </a:xfrm>
          <a:solidFill>
            <a:schemeClr val="bg1"/>
          </a:solidFill>
        </p:spPr>
        <p:txBody>
          <a:bodyPr/>
          <a:lstStyle/>
          <a:p>
            <a:r>
              <a:rPr lang="it-IT" sz="3200" dirty="0"/>
              <a:t>- Thời gian: 10 đến 19/5/1941</a:t>
            </a:r>
            <a:endParaRPr lang="vi-VN" sz="3200" dirty="0"/>
          </a:p>
          <a:p>
            <a:r>
              <a:rPr lang="it-IT" sz="3200" dirty="0"/>
              <a:t>- Địa điểm: Pác Bó (Cao Bằng</a:t>
            </a:r>
            <a:r>
              <a:rPr lang="it-IT" sz="3200" dirty="0" smtClean="0"/>
              <a:t>)</a:t>
            </a:r>
          </a:p>
          <a:p>
            <a:r>
              <a:rPr lang="it-IT" sz="3200" dirty="0"/>
              <a:t>- Nội dung:</a:t>
            </a:r>
            <a:endParaRPr lang="vi-VN" sz="3200" dirty="0"/>
          </a:p>
          <a:p>
            <a:r>
              <a:rPr lang="it-IT" sz="3200" dirty="0"/>
              <a:t>+ Đề cao nhiệm vụ giải phóng dân tộc </a:t>
            </a:r>
            <a:endParaRPr lang="vi-VN" sz="3200" dirty="0"/>
          </a:p>
          <a:p>
            <a:r>
              <a:rPr lang="it-IT" sz="3200" dirty="0"/>
              <a:t>+ Khẩu hiệu: “Tạm gác khẩu hiệu cách mạng ruộng đất”</a:t>
            </a:r>
            <a:endParaRPr lang="vi-VN" sz="3200" dirty="0"/>
          </a:p>
          <a:p>
            <a:r>
              <a:rPr lang="it-IT" sz="3200" dirty="0"/>
              <a:t>+ Chủ trương thành lập: Mặt trận Việt Minh</a:t>
            </a:r>
            <a:endParaRPr lang="vi-VN" sz="3200" dirty="0"/>
          </a:p>
          <a:p>
            <a:r>
              <a:rPr lang="it-IT" sz="3200" dirty="0"/>
              <a:t>- Ngày 19/5/1941, Mặt trận Việt Minh chính thức thành lập</a:t>
            </a:r>
            <a:endParaRPr lang="vi-VN" sz="3200" dirty="0"/>
          </a:p>
          <a:p>
            <a:r>
              <a:rPr lang="it-IT" sz="3200" i="1" dirty="0"/>
              <a:t>→ Hoàn chỉnh chủ trương chuyển hướng chỉ đạo chiến lược</a:t>
            </a:r>
            <a:endParaRPr lang="vi-VN" sz="3200" dirty="0"/>
          </a:p>
          <a:p>
            <a:endParaRPr lang="vi-VN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000" y="396810"/>
            <a:ext cx="5073855" cy="432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nghị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Ương</a:t>
            </a:r>
            <a:r>
              <a:rPr lang="en-US" dirty="0" smtClean="0"/>
              <a:t> VIII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766000" y="2754459"/>
            <a:ext cx="6348179" cy="469692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5400" b="1" dirty="0"/>
              <a:t>?</a:t>
            </a:r>
            <a:r>
              <a:rPr lang="en-US" altLang="vi-VN" sz="2400" dirty="0"/>
              <a:t>  </a:t>
            </a:r>
            <a:r>
              <a:rPr lang="en-US" altLang="vi-VN" sz="2400" dirty="0" err="1"/>
              <a:t>Hội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nghị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Trung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ương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Đảng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lần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thứ</a:t>
            </a:r>
            <a:r>
              <a:rPr lang="en-US" altLang="vi-VN" sz="2400" dirty="0"/>
              <a:t> VIII (5-1941) 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400" dirty="0" err="1"/>
              <a:t>đã</a:t>
            </a:r>
            <a:r>
              <a:rPr lang="en-US" altLang="vi-VN" sz="2400" dirty="0"/>
              <a:t> </a:t>
            </a:r>
            <a:r>
              <a:rPr lang="en-US" altLang="vi-VN" sz="2400" dirty="0" err="1"/>
              <a:t>quyết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định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chủ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trương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mới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gì</a:t>
            </a:r>
            <a:r>
              <a:rPr lang="en-US" altLang="vi-VN" sz="2400" dirty="0"/>
              <a:t>?</a:t>
            </a:r>
          </a:p>
          <a:p>
            <a:pPr algn="ctr"/>
            <a:endParaRPr lang="en-US" altLang="vi-VN" sz="2400" dirty="0"/>
          </a:p>
        </p:txBody>
      </p:sp>
    </p:spTree>
    <p:extLst>
      <p:ext uri="{BB962C8B-B14F-4D97-AF65-F5344CB8AC3E}">
        <p14:creationId xmlns:p14="http://schemas.microsoft.com/office/powerpoint/2010/main" val="386913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9590" y="2705100"/>
            <a:ext cx="10920179" cy="300118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it-IT" sz="3600" dirty="0" smtClean="0"/>
              <a:t>Học sinh đọc sgk và trả lời các câu hỏi sau:</a:t>
            </a:r>
          </a:p>
          <a:p>
            <a:pPr marL="342900" indent="-342900">
              <a:buAutoNum type="arabicPeriod"/>
            </a:pPr>
            <a:r>
              <a:rPr lang="it-IT" sz="3600" dirty="0" smtClean="0"/>
              <a:t>Để </a:t>
            </a:r>
            <a:r>
              <a:rPr lang="it-IT" sz="3600" dirty="0"/>
              <a:t>xây dựng, phát triển lực lượng chính trị Việt Minh đã làm gì? Kết quả đạt </a:t>
            </a:r>
            <a:r>
              <a:rPr lang="it-IT" sz="3600" dirty="0" smtClean="0"/>
              <a:t>được.</a:t>
            </a:r>
          </a:p>
          <a:p>
            <a:pPr marL="342900" indent="-342900">
              <a:buAutoNum type="arabicPeriod"/>
            </a:pPr>
            <a:r>
              <a:rPr lang="it-IT" sz="3600" dirty="0" smtClean="0"/>
              <a:t>Việt </a:t>
            </a:r>
            <a:r>
              <a:rPr lang="it-IT" sz="3600" dirty="0"/>
              <a:t>Minh đã làm gì để từng bước xây dựng lực lượng vũ trang, chuẩn bị </a:t>
            </a:r>
            <a:r>
              <a:rPr lang="it-IT" sz="3600" dirty="0" smtClean="0"/>
              <a:t>khởi nghĩa?</a:t>
            </a:r>
            <a:endParaRPr lang="vi-VN" sz="3600" dirty="0"/>
          </a:p>
          <a:p>
            <a:endParaRPr lang="vi-VN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000" y="432000"/>
            <a:ext cx="6578400" cy="432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trận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Minh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52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2000" y="1274120"/>
            <a:ext cx="11340000" cy="520606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sz="2800" i="1" dirty="0">
                <a:solidFill>
                  <a:schemeClr val="tx1"/>
                </a:solidFill>
              </a:rPr>
              <a:t>* </a:t>
            </a:r>
            <a:r>
              <a:rPr lang="it-IT" sz="2800" i="1" u="sng" dirty="0">
                <a:solidFill>
                  <a:schemeClr val="tx1"/>
                </a:solidFill>
              </a:rPr>
              <a:t>Xây dựng lực lượng chính trị:</a:t>
            </a:r>
            <a:endParaRPr lang="vi-VN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800" dirty="0">
                <a:solidFill>
                  <a:schemeClr val="tx1"/>
                </a:solidFill>
              </a:rPr>
              <a:t>- Lập các Hội cứu quốc → tập hợp quần chúng</a:t>
            </a:r>
            <a:endParaRPr lang="vi-VN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800" dirty="0">
                <a:solidFill>
                  <a:schemeClr val="tx1"/>
                </a:solidFill>
              </a:rPr>
              <a:t>- Các đoàn thể cứu quốc được xây dựng khắp cả nước nhất là ở Cao - Bắc - Lạng</a:t>
            </a:r>
            <a:endParaRPr lang="vi-VN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800" dirty="0">
                <a:solidFill>
                  <a:schemeClr val="tx1"/>
                </a:solidFill>
              </a:rPr>
              <a:t>- Đẩy mạnh công tác báo chí cách mạng của Đảng, Việt Minh → tuyên truyền đường lối chính sách của </a:t>
            </a:r>
            <a:r>
              <a:rPr lang="it-IT" sz="2800" dirty="0" smtClean="0">
                <a:solidFill>
                  <a:schemeClr val="tx1"/>
                </a:solidFill>
              </a:rPr>
              <a:t>Đảng</a:t>
            </a:r>
            <a:endParaRPr lang="vi-VN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800" i="1" dirty="0">
                <a:solidFill>
                  <a:schemeClr val="tx1"/>
                </a:solidFill>
              </a:rPr>
              <a:t>* </a:t>
            </a:r>
            <a:r>
              <a:rPr lang="it-IT" sz="2800" i="1" u="sng" dirty="0">
                <a:solidFill>
                  <a:schemeClr val="tx1"/>
                </a:solidFill>
              </a:rPr>
              <a:t>Xây dựng lực lượng vũ trang, chuẩn bị </a:t>
            </a:r>
            <a:r>
              <a:rPr lang="it-IT" sz="2800" i="1" u="sng" dirty="0" smtClean="0">
                <a:solidFill>
                  <a:schemeClr val="tx1"/>
                </a:solidFill>
              </a:rPr>
              <a:t>khởi nghĩa:</a:t>
            </a:r>
            <a:endParaRPr lang="vi-VN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800" dirty="0">
                <a:solidFill>
                  <a:schemeClr val="tx1"/>
                </a:solidFill>
              </a:rPr>
              <a:t>- Năm 1941, thành lập Cứu quốc quân → phát động ctranh du kích ở Bắc sơn –Vũ Nhai</a:t>
            </a:r>
            <a:endParaRPr lang="vi-VN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800" dirty="0">
                <a:solidFill>
                  <a:schemeClr val="tx1"/>
                </a:solidFill>
              </a:rPr>
              <a:t>- Tháng 5/1944, ra chỉ thị sắm sửa vũ khí.</a:t>
            </a:r>
            <a:endParaRPr lang="vi-VN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800" dirty="0">
                <a:solidFill>
                  <a:schemeClr val="tx1"/>
                </a:solidFill>
              </a:rPr>
              <a:t>- Ngày 22/12/1944, lập Đội Việt Nam </a:t>
            </a:r>
            <a:r>
              <a:rPr lang="it-IT" sz="2800" dirty="0" smtClean="0">
                <a:solidFill>
                  <a:schemeClr val="tx1"/>
                </a:solidFill>
              </a:rPr>
              <a:t>Tuyên truyền giải phóng quân</a:t>
            </a:r>
            <a:r>
              <a:rPr lang="it-IT" sz="2800" dirty="0">
                <a:solidFill>
                  <a:schemeClr val="tx1"/>
                </a:solidFill>
              </a:rPr>
              <a:t> </a:t>
            </a:r>
            <a:endParaRPr lang="vi-VN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800" i="1" dirty="0">
                <a:solidFill>
                  <a:schemeClr val="tx1"/>
                </a:solidFill>
              </a:rPr>
              <a:t>* </a:t>
            </a:r>
            <a:r>
              <a:rPr lang="it-IT" sz="2800" i="1" u="sng" dirty="0">
                <a:solidFill>
                  <a:schemeClr val="tx1"/>
                </a:solidFill>
              </a:rPr>
              <a:t>Xây dựng căn cứ cách </a:t>
            </a:r>
            <a:r>
              <a:rPr lang="it-IT" sz="2800" i="1" u="sng" dirty="0" smtClean="0">
                <a:solidFill>
                  <a:schemeClr val="tx1"/>
                </a:solidFill>
              </a:rPr>
              <a:t>mạng: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it-IT" sz="2800" dirty="0" smtClean="0">
                <a:solidFill>
                  <a:schemeClr val="tx1"/>
                </a:solidFill>
              </a:rPr>
              <a:t>Mở </a:t>
            </a:r>
            <a:r>
              <a:rPr lang="it-IT" sz="2800" dirty="0">
                <a:solidFill>
                  <a:schemeClr val="tx1"/>
                </a:solidFill>
              </a:rPr>
              <a:t>rộng căn cứ Cao -Bắc 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000" y="432000"/>
            <a:ext cx="6768900" cy="432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trận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Minh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9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6894" y="2694563"/>
            <a:ext cx="8385242" cy="313743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vi-VN" sz="3200" dirty="0" smtClean="0"/>
              <a:t>Học sinh đọc SGK và trả lời câu hỏi sau:</a:t>
            </a:r>
          </a:p>
          <a:p>
            <a:r>
              <a:rPr lang="it-IT" sz="2800" dirty="0" smtClean="0"/>
              <a:t>Tại </a:t>
            </a:r>
            <a:r>
              <a:rPr lang="it-IT" sz="2800" dirty="0"/>
              <a:t>sao Nhật đảo chính Pháp? </a:t>
            </a:r>
            <a:r>
              <a:rPr lang="it-IT" sz="2800" dirty="0" smtClean="0"/>
              <a:t>Nhật </a:t>
            </a:r>
            <a:r>
              <a:rPr lang="it-IT" sz="2800" dirty="0"/>
              <a:t>đảo chính Pháp như thế nào? Kết quả ra sao ?</a:t>
            </a:r>
            <a:endParaRPr lang="vi-VN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200" y="124155"/>
            <a:ext cx="11340000" cy="86625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II. </a:t>
            </a:r>
            <a:r>
              <a:rPr lang="it-IT" b="1" dirty="0" smtClean="0"/>
              <a:t>Cao trào kháng nhật cứu nước tiến tới tổng khởi nghĩa tháng </a:t>
            </a:r>
            <a:r>
              <a:rPr lang="vi-VN" b="1" dirty="0"/>
              <a:t>T</a:t>
            </a:r>
            <a:r>
              <a:rPr lang="it-IT" b="1" dirty="0" smtClean="0"/>
              <a:t>ám năm 1945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789889" y="1264596"/>
            <a:ext cx="4202349" cy="56420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vi-V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1. Nhật đảo chính Pháp</a:t>
            </a:r>
          </a:p>
        </p:txBody>
      </p:sp>
    </p:spTree>
    <p:extLst>
      <p:ext uri="{BB962C8B-B14F-4D97-AF65-F5344CB8AC3E}">
        <p14:creationId xmlns:p14="http://schemas.microsoft.com/office/powerpoint/2010/main" val="39964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6894" y="2217906"/>
            <a:ext cx="8385242" cy="384951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it-IT" sz="2800" i="1" dirty="0"/>
              <a:t>*  </a:t>
            </a:r>
            <a:r>
              <a:rPr lang="it-IT" sz="2800" i="1" u="sng" dirty="0"/>
              <a:t>Hoàn cảnh</a:t>
            </a:r>
            <a:endParaRPr lang="vi-VN" sz="2800" dirty="0"/>
          </a:p>
          <a:p>
            <a:pPr marL="0" indent="0">
              <a:buNone/>
            </a:pPr>
            <a:r>
              <a:rPr lang="it-IT" sz="2800" i="1" dirty="0"/>
              <a:t>- </a:t>
            </a:r>
            <a:r>
              <a:rPr lang="it-IT" sz="2800" dirty="0"/>
              <a:t>Thế giới:</a:t>
            </a:r>
            <a:endParaRPr lang="vi-VN" sz="2800" dirty="0"/>
          </a:p>
          <a:p>
            <a:pPr marL="0" indent="0">
              <a:buNone/>
            </a:pPr>
            <a:r>
              <a:rPr lang="it-IT" sz="2800" dirty="0"/>
              <a:t>+ Đầu 1945, CTTG 2 → giai đoạn kết thúc, Pháp được giải phóng</a:t>
            </a:r>
            <a:endParaRPr lang="vi-VN" sz="2800" dirty="0"/>
          </a:p>
          <a:p>
            <a:pPr marL="0" indent="0">
              <a:buNone/>
            </a:pPr>
            <a:r>
              <a:rPr lang="it-IT" sz="2800" dirty="0"/>
              <a:t>+ Nhật khốn đốn ở Thái Bình Dương</a:t>
            </a:r>
            <a:endParaRPr lang="vi-VN" sz="2800" dirty="0"/>
          </a:p>
          <a:p>
            <a:pPr marL="0" indent="0">
              <a:buNone/>
            </a:pPr>
            <a:r>
              <a:rPr lang="it-IT" sz="2800" dirty="0"/>
              <a:t>- Ở Đông Dương Pháp ráo riết hoạt động → âm mưu giành lại địa vị thống trị</a:t>
            </a:r>
            <a:endParaRPr lang="vi-VN" sz="2800" dirty="0"/>
          </a:p>
          <a:p>
            <a:pPr marL="0" indent="0">
              <a:buNone/>
            </a:pPr>
            <a:r>
              <a:rPr lang="it-IT" sz="2800" i="1" dirty="0"/>
              <a:t>→ Nhật đảo chính Pháp →độc chiếm Đông Dương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200" y="124155"/>
            <a:ext cx="11340000" cy="86625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II. </a:t>
            </a:r>
            <a:r>
              <a:rPr lang="it-IT" b="1" dirty="0" smtClean="0"/>
              <a:t>Cao trào kháng nhật cứu nước tiến tới tổng khởi nghĩa tháng </a:t>
            </a:r>
            <a:r>
              <a:rPr lang="vi-VN" b="1" dirty="0"/>
              <a:t>T</a:t>
            </a:r>
            <a:r>
              <a:rPr lang="it-IT" b="1" dirty="0" smtClean="0"/>
              <a:t>ám năm 1945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789889" y="1264596"/>
            <a:ext cx="4202349" cy="56420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vi-V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1. Nhật đảo chính Pháp</a:t>
            </a:r>
          </a:p>
        </p:txBody>
      </p:sp>
    </p:spTree>
    <p:extLst>
      <p:ext uri="{BB962C8B-B14F-4D97-AF65-F5344CB8AC3E}">
        <p14:creationId xmlns:p14="http://schemas.microsoft.com/office/powerpoint/2010/main" val="6014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4_Pitch deck_AAS_v5" id="{A82770BA-62BC-4528-9468-1207E61BFB64}" vid="{B7E69C18-93BB-4DCC-8C49-BE1813F33B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DB9DAA-588F-4E7A-A8D1-E2EBF048F1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5C908-4F22-4D49-B2AD-A48F9AB51175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16c05727-aa75-4e4a-9b5f-8a80a1165891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32F27D-DD05-4984-A261-62350E39A0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Pitch deck</Template>
  <TotalTime>0</TotalTime>
  <Words>1105</Words>
  <Application>Microsoft Office PowerPoint</Application>
  <PresentationFormat>Widescreen</PresentationFormat>
  <Paragraphs>118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Rockwell</vt:lpstr>
      <vt:lpstr>Times New Roman</vt:lpstr>
      <vt:lpstr>Wingdings</vt:lpstr>
      <vt:lpstr>Office Theme</vt:lpstr>
      <vt:lpstr>CHỦ ĐỀ: ĐẢNG CỘNG SẢN VIỆT NAM TIẾT 25. BÀI 22. CAO TRÀO CÁCH MẠNG TIẾN TỚI TỔNG KHỞI NGHĨA THÁNG TÁM</vt:lpstr>
      <vt:lpstr>I. Mặt trận Việt Minh ra đời</vt:lpstr>
      <vt:lpstr>PowerPoint Presentation</vt:lpstr>
      <vt:lpstr>PowerPoint Presentation</vt:lpstr>
      <vt:lpstr>2. Hội nghị Trung Ương VIII</vt:lpstr>
      <vt:lpstr>3. Hoạt động của Mặt trận Việt Minh</vt:lpstr>
      <vt:lpstr>3. Hoạt động của Mặt trận Việt Minh</vt:lpstr>
      <vt:lpstr>II. Cao trào kháng nhật cứu nước tiến tới tổng khởi nghĩa tháng Tám năm 1945</vt:lpstr>
      <vt:lpstr>II. Cao trào kháng nhật cứu nước tiến tới tổng khởi nghĩa tháng Tám năm 1945</vt:lpstr>
      <vt:lpstr>II. Cao trào kháng nhật cứu nước tiến tới tổng khởi nghĩa tháng Tám năm 1945</vt:lpstr>
      <vt:lpstr>II. Cao trào kháng nhật cứu nước tiến tới tổng khởi nghĩa tháng Tám năm 1945</vt:lpstr>
      <vt:lpstr>II. Cao trào kháng nhật cứu nước tiến tới tổng khởi nghĩa tháng Tám năm 1945</vt:lpstr>
      <vt:lpstr>PowerPoint Presentation</vt:lpstr>
      <vt:lpstr>III. Luyện tập</vt:lpstr>
      <vt:lpstr>IV. Hướng dẫn học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2021-02-16T08:39:05Z</dcterms:created>
  <dcterms:modified xsi:type="dcterms:W3CDTF">2021-02-16T15:22:49Z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