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x-wav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</p:sldIdLst>
  <p:sldSz cx="12192000" cy="6858000"/>
  <p:notesSz cx="6858000" cy="9144000"/>
  <p:defaultTextStyle>
    <a:defPPr>
      <a:defRPr lang="vi-V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81" d="100"/>
          <a:sy n="81" d="100"/>
        </p:scale>
        <p:origin x="-300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4FD0BE-97A2-49E0-ACFE-CF67C2DE7393}" type="datetimeFigureOut">
              <a:rPr lang="vi-VN" smtClean="0"/>
              <a:t>21/02/2021</a:t>
            </a:fld>
            <a:endParaRPr lang="vi-V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vi-V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2519A9-2449-4272-9C71-72DEF908E067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2231752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0AB0C4AD-E034-4966-A212-33DBA7226AC7}" type="slidenum">
              <a:rPr lang="en-US" altLang="vi-VN" sz="1200">
                <a:latin typeface="Arial" panose="020B0604020202020204" pitchFamily="34" charset="0"/>
              </a:rPr>
              <a:pPr/>
              <a:t>1</a:t>
            </a:fld>
            <a:endParaRPr lang="en-US" altLang="vi-VN" sz="1200">
              <a:latin typeface="Arial" panose="020B0604020202020204" pitchFamily="34" charset="0"/>
            </a:endParaRPr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Text Box 3"/>
          <p:cNvSpPr txBox="1">
            <a:spLocks noChangeArrowheads="1"/>
          </p:cNvSpPr>
          <p:nvPr/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vi-VN" altLang="vi-VN"/>
          </a:p>
        </p:txBody>
      </p:sp>
    </p:spTree>
    <p:extLst>
      <p:ext uri="{BB962C8B-B14F-4D97-AF65-F5344CB8AC3E}">
        <p14:creationId xmlns:p14="http://schemas.microsoft.com/office/powerpoint/2010/main" val="34811486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00E62177-18EC-44D3-A1C0-D59E1ED4A5E6}" type="slidenum">
              <a:rPr lang="en-US" altLang="vi-VN" sz="1200">
                <a:latin typeface="Arial" panose="020B0604020202020204" pitchFamily="34" charset="0"/>
              </a:rPr>
              <a:pPr/>
              <a:t>17</a:t>
            </a:fld>
            <a:endParaRPr lang="en-US" altLang="vi-VN" sz="1200">
              <a:latin typeface="Arial" panose="020B0604020202020204" pitchFamily="34" charset="0"/>
            </a:endParaRPr>
          </a:p>
        </p:txBody>
      </p:sp>
      <p:sp>
        <p:nvSpPr>
          <p:cNvPr id="686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2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vi-VN" altLang="vi-VN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637780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CAF45704-CD3C-44E7-9411-EE63523ECA2A}" type="slidenum">
              <a:rPr lang="en-US" altLang="vi-VN" sz="1200">
                <a:latin typeface="Arial" panose="020B0604020202020204" pitchFamily="34" charset="0"/>
              </a:rPr>
              <a:pPr/>
              <a:t>18</a:t>
            </a:fld>
            <a:endParaRPr lang="en-US" altLang="vi-VN" sz="1200">
              <a:latin typeface="Arial" panose="020B0604020202020204" pitchFamily="34" charset="0"/>
            </a:endParaRPr>
          </a:p>
        </p:txBody>
      </p:sp>
      <p:sp>
        <p:nvSpPr>
          <p:cNvPr id="696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6" name="Text Box 3"/>
          <p:cNvSpPr txBox="1">
            <a:spLocks noChangeArrowheads="1"/>
          </p:cNvSpPr>
          <p:nvPr/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vi-VN" altLang="vi-VN"/>
          </a:p>
        </p:txBody>
      </p:sp>
    </p:spTree>
    <p:extLst>
      <p:ext uri="{BB962C8B-B14F-4D97-AF65-F5344CB8AC3E}">
        <p14:creationId xmlns:p14="http://schemas.microsoft.com/office/powerpoint/2010/main" val="32525020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CF6CF150-6E12-42A0-A658-AA9AA288CD41}" type="slidenum">
              <a:rPr lang="en-US" altLang="vi-VN" sz="1200">
                <a:latin typeface="Arial" panose="020B0604020202020204" pitchFamily="34" charset="0"/>
              </a:rPr>
              <a:pPr/>
              <a:t>19</a:t>
            </a:fld>
            <a:endParaRPr lang="en-US" altLang="vi-VN" sz="1200">
              <a:latin typeface="Arial" panose="020B0604020202020204" pitchFamily="34" charset="0"/>
            </a:endParaRPr>
          </a:p>
        </p:txBody>
      </p:sp>
      <p:sp>
        <p:nvSpPr>
          <p:cNvPr id="706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vi-VN" altLang="vi-VN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0228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DB0A0E53-7CF3-4672-ADFA-9E7D312775BB}" type="slidenum">
              <a:rPr lang="en-US" altLang="vi-VN" sz="1200">
                <a:latin typeface="Arial" panose="020B0604020202020204" pitchFamily="34" charset="0"/>
              </a:rPr>
              <a:pPr/>
              <a:t>9</a:t>
            </a:fld>
            <a:endParaRPr lang="en-US" altLang="vi-VN" sz="1200">
              <a:latin typeface="Arial" panose="020B0604020202020204" pitchFamily="34" charset="0"/>
            </a:endParaRPr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vi-VN" altLang="vi-VN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3054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563BD23F-67C8-4C02-882F-A15FF42579CC}" type="slidenum">
              <a:rPr lang="en-US" altLang="vi-VN" sz="1200">
                <a:latin typeface="Arial" panose="020B0604020202020204" pitchFamily="34" charset="0"/>
              </a:rPr>
              <a:pPr/>
              <a:t>10</a:t>
            </a:fld>
            <a:endParaRPr lang="en-US" altLang="vi-VN" sz="1200">
              <a:latin typeface="Arial" panose="020B0604020202020204" pitchFamily="34" charset="0"/>
            </a:endParaRPr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vi-VN" altLang="vi-VN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338252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2CF25611-4910-4528-B318-790F5E3B9F93}" type="slidenum">
              <a:rPr lang="en-US" altLang="vi-VN" sz="1200">
                <a:latin typeface="Arial" panose="020B0604020202020204" pitchFamily="34" charset="0"/>
              </a:rPr>
              <a:pPr/>
              <a:t>11</a:t>
            </a:fld>
            <a:endParaRPr lang="en-US" altLang="vi-VN" sz="1200">
              <a:latin typeface="Arial" panose="020B0604020202020204" pitchFamily="34" charset="0"/>
            </a:endParaRPr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vi-VN" altLang="vi-VN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545500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7FD8B4F0-749F-4C3B-BBF1-CF5FA12445E8}" type="slidenum">
              <a:rPr lang="en-US" altLang="vi-VN" sz="1200">
                <a:latin typeface="Arial" panose="020B0604020202020204" pitchFamily="34" charset="0"/>
              </a:rPr>
              <a:pPr/>
              <a:t>12</a:t>
            </a:fld>
            <a:endParaRPr lang="en-US" altLang="vi-VN" sz="1200">
              <a:latin typeface="Arial" panose="020B0604020202020204" pitchFamily="34" charset="0"/>
            </a:endParaRPr>
          </a:p>
        </p:txBody>
      </p:sp>
      <p:sp>
        <p:nvSpPr>
          <p:cNvPr id="634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vi-VN" altLang="vi-VN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902774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B55AB809-41F5-4DD6-B737-2EE001C179BD}" type="slidenum">
              <a:rPr lang="en-US" altLang="vi-VN" sz="1200">
                <a:latin typeface="Arial" panose="020B0604020202020204" pitchFamily="34" charset="0"/>
              </a:rPr>
              <a:pPr/>
              <a:t>13</a:t>
            </a:fld>
            <a:endParaRPr lang="en-US" altLang="vi-VN" sz="1200">
              <a:latin typeface="Arial" panose="020B0604020202020204" pitchFamily="34" charset="0"/>
            </a:endParaRP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vi-VN" altLang="vi-VN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124142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63F2C253-F978-4AAB-BB99-7EF3D08B8597}" type="slidenum">
              <a:rPr lang="en-US" altLang="vi-VN" sz="1200">
                <a:latin typeface="Arial" panose="020B0604020202020204" pitchFamily="34" charset="0"/>
              </a:rPr>
              <a:pPr/>
              <a:t>14</a:t>
            </a:fld>
            <a:endParaRPr lang="en-US" altLang="vi-VN" sz="1200">
              <a:latin typeface="Arial" panose="020B0604020202020204" pitchFamily="34" charset="0"/>
            </a:endParaRP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vi-VN" altLang="vi-VN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105309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4AA5B0A9-DC02-47E7-B4F0-D6A6165BFC28}" type="slidenum">
              <a:rPr lang="en-US" altLang="vi-VN" sz="1200">
                <a:latin typeface="Arial" panose="020B0604020202020204" pitchFamily="34" charset="0"/>
              </a:rPr>
              <a:pPr/>
              <a:t>15</a:t>
            </a:fld>
            <a:endParaRPr lang="en-US" altLang="vi-VN" sz="1200">
              <a:latin typeface="Arial" panose="020B0604020202020204" pitchFamily="34" charset="0"/>
            </a:endParaRPr>
          </a:p>
        </p:txBody>
      </p:sp>
      <p:sp>
        <p:nvSpPr>
          <p:cNvPr id="665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4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vi-VN" altLang="vi-VN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942913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6E732341-9A81-4E6B-BFAE-6783294DD823}" type="slidenum">
              <a:rPr lang="en-US" altLang="vi-VN" sz="1200">
                <a:latin typeface="Arial" panose="020B0604020202020204" pitchFamily="34" charset="0"/>
              </a:rPr>
              <a:pPr/>
              <a:t>16</a:t>
            </a:fld>
            <a:endParaRPr lang="en-US" altLang="vi-VN" sz="1200">
              <a:latin typeface="Arial" panose="020B0604020202020204" pitchFamily="34" charset="0"/>
            </a:endParaRPr>
          </a:p>
        </p:txBody>
      </p:sp>
      <p:sp>
        <p:nvSpPr>
          <p:cNvPr id="67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8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vi-VN" altLang="vi-VN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64877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BF028-1FFE-4D70-AC9E-483AB782BFF0}" type="datetimeFigureOut">
              <a:rPr lang="vi-VN" smtClean="0"/>
              <a:t>21/02/2021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1154B-A12E-4427-B9B2-95F18D6CBFFF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7278204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BF028-1FFE-4D70-AC9E-483AB782BFF0}" type="datetimeFigureOut">
              <a:rPr lang="vi-VN" smtClean="0"/>
              <a:t>21/02/2021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1154B-A12E-4427-B9B2-95F18D6CBFFF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299166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BF028-1FFE-4D70-AC9E-483AB782BFF0}" type="datetimeFigureOut">
              <a:rPr lang="vi-VN" smtClean="0"/>
              <a:t>21/02/2021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1154B-A12E-4427-B9B2-95F18D6CBFFF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5328769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BF028-1FFE-4D70-AC9E-483AB782BFF0}" type="datetimeFigureOut">
              <a:rPr lang="vi-VN" smtClean="0"/>
              <a:t>21/02/2021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1154B-A12E-4427-B9B2-95F18D6CBFFF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1483388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BF028-1FFE-4D70-AC9E-483AB782BFF0}" type="datetimeFigureOut">
              <a:rPr lang="vi-VN" smtClean="0"/>
              <a:t>21/02/2021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1154B-A12E-4427-B9B2-95F18D6CBFFF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102992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BF028-1FFE-4D70-AC9E-483AB782BFF0}" type="datetimeFigureOut">
              <a:rPr lang="vi-VN" smtClean="0"/>
              <a:t>21/02/2021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1154B-A12E-4427-B9B2-95F18D6CBFFF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2022196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BF028-1FFE-4D70-AC9E-483AB782BFF0}" type="datetimeFigureOut">
              <a:rPr lang="vi-VN" smtClean="0"/>
              <a:t>21/02/2021</a:t>
            </a:fld>
            <a:endParaRPr lang="vi-V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1154B-A12E-4427-B9B2-95F18D6CBFFF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7410349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BF028-1FFE-4D70-AC9E-483AB782BFF0}" type="datetimeFigureOut">
              <a:rPr lang="vi-VN" smtClean="0"/>
              <a:t>21/02/2021</a:t>
            </a:fld>
            <a:endParaRPr lang="vi-V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1154B-A12E-4427-B9B2-95F18D6CBFFF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0684162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BF028-1FFE-4D70-AC9E-483AB782BFF0}" type="datetimeFigureOut">
              <a:rPr lang="vi-VN" smtClean="0"/>
              <a:t>21/02/2021</a:t>
            </a:fld>
            <a:endParaRPr lang="vi-V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1154B-A12E-4427-B9B2-95F18D6CBFFF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5260404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BF028-1FFE-4D70-AC9E-483AB782BFF0}" type="datetimeFigureOut">
              <a:rPr lang="vi-VN" smtClean="0"/>
              <a:t>21/02/2021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1154B-A12E-4427-B9B2-95F18D6CBFFF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1344518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BF028-1FFE-4D70-AC9E-483AB782BFF0}" type="datetimeFigureOut">
              <a:rPr lang="vi-VN" smtClean="0"/>
              <a:t>21/02/2021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1154B-A12E-4427-B9B2-95F18D6CBFFF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8386312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4BF028-1FFE-4D70-AC9E-483AB782BFF0}" type="datetimeFigureOut">
              <a:rPr lang="vi-VN" smtClean="0"/>
              <a:t>21/02/2021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D1154B-A12E-4427-B9B2-95F18D6CBFFF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1582533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notesSlide" Target="../notesSlides/notesSlide12.xml"/><Relationship Id="rId7" Type="http://schemas.openxmlformats.org/officeDocument/2006/relationships/image" Target="../media/image12.gif"/><Relationship Id="rId2" Type="http://schemas.openxmlformats.org/officeDocument/2006/relationships/slideLayout" Target="../slideLayouts/slideLayout2.xml"/><Relationship Id="rId1" Type="http://schemas.openxmlformats.org/officeDocument/2006/relationships/audio" Target="../media/audio1.wav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10" Type="http://schemas.openxmlformats.org/officeDocument/2006/relationships/image" Target="../media/image15.gif"/><Relationship Id="rId4" Type="http://schemas.openxmlformats.org/officeDocument/2006/relationships/image" Target="../media/image9.png"/><Relationship Id="rId9" Type="http://schemas.openxmlformats.org/officeDocument/2006/relationships/image" Target="../media/image14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Text Box 2"/>
          <p:cNvSpPr txBox="1">
            <a:spLocks noChangeArrowheads="1"/>
          </p:cNvSpPr>
          <p:nvPr/>
        </p:nvSpPr>
        <p:spPr bwMode="auto">
          <a:xfrm>
            <a:off x="1600200" y="2332039"/>
            <a:ext cx="8955088" cy="1387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defTabSz="449263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449263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449263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449263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449263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buSzPct val="100000"/>
            </a:pPr>
            <a:r>
              <a:rPr lang="en-US" altLang="vi-VN" sz="2800" b="1" dirty="0">
                <a:solidFill>
                  <a:srgbClr val="0000FF"/>
                </a:solidFill>
                <a:cs typeface="Times New Roman" panose="02020603050405020304" pitchFamily="18" charset="0"/>
              </a:rPr>
              <a:t>TIẾT 28+29 - BÀI 24: </a:t>
            </a:r>
          </a:p>
          <a:p>
            <a:pPr algn="ctr" eaLnBrk="1" hangingPunct="1">
              <a:buSzPct val="100000"/>
            </a:pPr>
            <a:r>
              <a:rPr lang="en-US" altLang="vi-VN" sz="2800" b="1" dirty="0">
                <a:solidFill>
                  <a:srgbClr val="0000FF"/>
                </a:solidFill>
                <a:cs typeface="Times New Roman" panose="02020603050405020304" pitchFamily="18" charset="0"/>
              </a:rPr>
              <a:t>CUỘC ĐẤU TRANH BẢO VỆ VÀ XÂY DỰNG</a:t>
            </a:r>
          </a:p>
          <a:p>
            <a:pPr algn="ctr" eaLnBrk="1" hangingPunct="1">
              <a:buSzPct val="100000"/>
            </a:pPr>
            <a:r>
              <a:rPr lang="en-US" altLang="vi-VN" sz="2800" b="1" dirty="0">
                <a:solidFill>
                  <a:srgbClr val="0000FF"/>
                </a:solidFill>
                <a:cs typeface="Times New Roman" panose="02020603050405020304" pitchFamily="18" charset="0"/>
              </a:rPr>
              <a:t>CHÍNH QUYỀN DÂN CHỦ NHÂN DÂN (1945 -1946)</a:t>
            </a:r>
          </a:p>
        </p:txBody>
      </p:sp>
      <p:sp>
        <p:nvSpPr>
          <p:cNvPr id="115718" name="Rectangle 6"/>
          <p:cNvSpPr>
            <a:spLocks noGrp="1" noChangeArrowheads="1"/>
          </p:cNvSpPr>
          <p:nvPr>
            <p:ph type="title"/>
          </p:nvPr>
        </p:nvSpPr>
        <p:spPr>
          <a:xfrm>
            <a:off x="1981200" y="533400"/>
            <a:ext cx="8229600" cy="1752600"/>
          </a:xfrm>
        </p:spPr>
        <p:txBody>
          <a:bodyPr/>
          <a:lstStyle/>
          <a:p>
            <a:pPr eaLnBrk="1" hangingPunct="1"/>
            <a:r>
              <a:rPr lang="en-US" altLang="vi-VN" sz="2800">
                <a:solidFill>
                  <a:srgbClr val="FF0000"/>
                </a:solidFill>
              </a:rPr>
              <a:t>CHƯƠNG IV</a:t>
            </a:r>
            <a:br>
              <a:rPr lang="en-US" altLang="vi-VN" sz="2800">
                <a:solidFill>
                  <a:srgbClr val="FF0000"/>
                </a:solidFill>
              </a:rPr>
            </a:br>
            <a:r>
              <a:rPr lang="en-US" altLang="vi-VN" sz="2800">
                <a:solidFill>
                  <a:srgbClr val="FF0000"/>
                </a:solidFill>
              </a:rPr>
              <a:t>VIỆT NAM TỪ SAU CÁCH MẠNG THÁNG TÁM ĐẾN TOÀN QUỐC KHÁNG CHIẾN</a:t>
            </a:r>
            <a:endParaRPr lang="vi-VN" altLang="vi-VN" sz="280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62249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1157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12" dur="500"/>
                                        <p:tgtEl>
                                          <p:spTgt spid="1157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5718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3" name="Rectangle 2"/>
          <p:cNvSpPr>
            <a:spLocks noChangeArrowheads="1"/>
          </p:cNvSpPr>
          <p:nvPr/>
        </p:nvSpPr>
        <p:spPr bwMode="auto">
          <a:xfrm>
            <a:off x="3124200" y="365125"/>
            <a:ext cx="6705600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vi-VN" sz="3200" b="1">
                <a:solidFill>
                  <a:srgbClr val="FF0000"/>
                </a:solidFill>
              </a:rPr>
              <a:t>HIỆP ĐỊNH SƠ BỘ (6/3/1946) </a:t>
            </a:r>
          </a:p>
        </p:txBody>
      </p:sp>
      <p:sp>
        <p:nvSpPr>
          <p:cNvPr id="4" name="Rectangle 3"/>
          <p:cNvSpPr/>
          <p:nvPr/>
        </p:nvSpPr>
        <p:spPr>
          <a:xfrm>
            <a:off x="2362200" y="1447801"/>
            <a:ext cx="7543800" cy="3540125"/>
          </a:xfrm>
          <a:prstGeom prst="rect">
            <a:avLst/>
          </a:prstGeom>
        </p:spPr>
        <p:txBody>
          <a:bodyPr>
            <a:spAutoFit/>
          </a:bodyPr>
          <a:lstStyle/>
          <a:p>
            <a:pPr marL="457200" indent="-457200" algn="just">
              <a:buFontTx/>
              <a:buChar char="-"/>
              <a:defRPr/>
            </a:pPr>
            <a:r>
              <a:rPr lang="vi-VN" sz="3200" b="1" dirty="0">
                <a:latin typeface="+mj-lt"/>
              </a:rPr>
              <a:t>Pháp công nhận nước Việt Nam là một quốc gia tự do, có chính phủ, nghị viện, quân đội và tài chính</a:t>
            </a:r>
            <a:r>
              <a:rPr lang="en-US" sz="3200" b="1" dirty="0">
                <a:latin typeface="+mj-lt"/>
              </a:rPr>
              <a:t> </a:t>
            </a:r>
            <a:r>
              <a:rPr lang="en-US" sz="3200" b="1" dirty="0" err="1">
                <a:cs typeface="Times New Roman" pitchFamily="18" charset="0"/>
              </a:rPr>
              <a:t>riêng</a:t>
            </a:r>
            <a:r>
              <a:rPr lang="en-US" sz="3200" b="1" dirty="0">
                <a:cs typeface="Times New Roman" pitchFamily="18" charset="0"/>
              </a:rPr>
              <a:t>.</a:t>
            </a:r>
            <a:r>
              <a:rPr lang="vi-VN" sz="3200" b="1" dirty="0">
                <a:cs typeface="Times New Roman" pitchFamily="18" charset="0"/>
              </a:rPr>
              <a:t> </a:t>
            </a:r>
            <a:endParaRPr lang="en-US" sz="3200" b="1" dirty="0">
              <a:cs typeface="Times New Roman" pitchFamily="18" charset="0"/>
            </a:endParaRPr>
          </a:p>
          <a:p>
            <a:pPr marL="457200" indent="-457200" algn="just">
              <a:buFontTx/>
              <a:buChar char="-"/>
              <a:defRPr/>
            </a:pPr>
            <a:r>
              <a:rPr lang="en-US" sz="3200" b="1" dirty="0">
                <a:cs typeface="Times New Roman" pitchFamily="18" charset="0"/>
              </a:rPr>
              <a:t>Cho</a:t>
            </a:r>
            <a:r>
              <a:rPr lang="vi-VN" sz="3200" b="1" dirty="0">
                <a:cs typeface="Times New Roman" pitchFamily="18" charset="0"/>
              </a:rPr>
              <a:t> q</a:t>
            </a:r>
            <a:r>
              <a:rPr lang="vi-VN" sz="3200" b="1" dirty="0">
                <a:latin typeface="+mj-lt"/>
              </a:rPr>
              <a:t>uân Pháp ra miền Bắc thay quân Tưởng </a:t>
            </a:r>
            <a:r>
              <a:rPr lang="en-US" sz="3200" b="1" dirty="0" err="1">
                <a:cs typeface="Times New Roman" pitchFamily="18" charset="0"/>
              </a:rPr>
              <a:t>và</a:t>
            </a:r>
            <a:r>
              <a:rPr lang="vi-VN" sz="3200" b="1" dirty="0">
                <a:cs typeface="Times New Roman" pitchFamily="18" charset="0"/>
              </a:rPr>
              <a:t> rút </a:t>
            </a:r>
            <a:r>
              <a:rPr lang="vi-VN" sz="3200" b="1" dirty="0">
                <a:latin typeface="+mj-lt"/>
              </a:rPr>
              <a:t>dần trong 5 năm</a:t>
            </a:r>
            <a:r>
              <a:rPr lang="en-US" sz="3200" b="1" dirty="0">
                <a:latin typeface="+mj-lt"/>
              </a:rPr>
              <a:t>.</a:t>
            </a:r>
            <a:r>
              <a:rPr lang="vi-VN" sz="3200" b="1" dirty="0">
                <a:latin typeface="+mj-lt"/>
              </a:rPr>
              <a:t> </a:t>
            </a:r>
            <a:endParaRPr lang="en-US" sz="3200" b="1" dirty="0">
              <a:latin typeface="+mj-lt"/>
            </a:endParaRPr>
          </a:p>
          <a:p>
            <a:pPr marL="457200" indent="-457200" algn="just">
              <a:buFontTx/>
              <a:buChar char="-"/>
              <a:defRPr/>
            </a:pPr>
            <a:r>
              <a:rPr lang="en-US" sz="3200" b="1" dirty="0">
                <a:cs typeface="Times New Roman" pitchFamily="18" charset="0"/>
              </a:rPr>
              <a:t>H</a:t>
            </a:r>
            <a:r>
              <a:rPr lang="vi-VN" sz="3200" b="1" dirty="0">
                <a:cs typeface="Times New Roman" pitchFamily="18" charset="0"/>
              </a:rPr>
              <a:t>ai b</a:t>
            </a:r>
            <a:r>
              <a:rPr lang="en-US" sz="3200" b="1" dirty="0">
                <a:cs typeface="Times New Roman" pitchFamily="18" charset="0"/>
              </a:rPr>
              <a:t>ê</a:t>
            </a:r>
            <a:r>
              <a:rPr lang="vi-VN" sz="3200" b="1" dirty="0">
                <a:cs typeface="Times New Roman" pitchFamily="18" charset="0"/>
              </a:rPr>
              <a:t>n </a:t>
            </a:r>
            <a:r>
              <a:rPr lang="en-US" sz="3200" b="1" dirty="0">
                <a:cs typeface="Times New Roman" pitchFamily="18" charset="0"/>
              </a:rPr>
              <a:t>n</a:t>
            </a:r>
            <a:r>
              <a:rPr lang="vi-VN" sz="3200" b="1" dirty="0">
                <a:cs typeface="Times New Roman" pitchFamily="18" charset="0"/>
              </a:rPr>
              <a:t>gừng bắn, </a:t>
            </a:r>
            <a:r>
              <a:rPr lang="en-US" sz="3200" b="1" dirty="0" err="1">
                <a:cs typeface="Times New Roman" pitchFamily="18" charset="0"/>
              </a:rPr>
              <a:t>và</a:t>
            </a:r>
            <a:r>
              <a:rPr lang="en-US" sz="3200" b="1" dirty="0">
                <a:cs typeface="Times New Roman" pitchFamily="18" charset="0"/>
              </a:rPr>
              <a:t> </a:t>
            </a:r>
            <a:r>
              <a:rPr lang="en-US" sz="3200" b="1" dirty="0" err="1">
                <a:cs typeface="Times New Roman" pitchFamily="18" charset="0"/>
              </a:rPr>
              <a:t>tiếp</a:t>
            </a:r>
            <a:r>
              <a:rPr lang="en-US" sz="3200" b="1" dirty="0">
                <a:cs typeface="Times New Roman" pitchFamily="18" charset="0"/>
              </a:rPr>
              <a:t> </a:t>
            </a:r>
            <a:r>
              <a:rPr lang="en-US" sz="3200" b="1" dirty="0" err="1">
                <a:cs typeface="Times New Roman" pitchFamily="18" charset="0"/>
              </a:rPr>
              <a:t>tục</a:t>
            </a:r>
            <a:r>
              <a:rPr lang="vi-VN" sz="3200" b="1" dirty="0">
                <a:cs typeface="Times New Roman" pitchFamily="18" charset="0"/>
              </a:rPr>
              <a:t> đàm phán.</a:t>
            </a:r>
            <a:endParaRPr lang="en-US" sz="3200" b="1" dirty="0"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7741972"/>
      </p:ext>
    </p:extLst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utoShape 6"/>
          <p:cNvSpPr>
            <a:spLocks noChangeArrowheads="1"/>
          </p:cNvSpPr>
          <p:nvPr/>
        </p:nvSpPr>
        <p:spPr bwMode="auto">
          <a:xfrm>
            <a:off x="3352800" y="171450"/>
            <a:ext cx="5715000" cy="2514600"/>
          </a:xfrm>
          <a:prstGeom prst="cloudCallout">
            <a:avLst>
              <a:gd name="adj1" fmla="val -53870"/>
              <a:gd name="adj2" fmla="val 68556"/>
            </a:avLst>
          </a:prstGeom>
          <a:solidFill>
            <a:schemeClr val="bg1"/>
          </a:solidFill>
          <a:ln w="28575">
            <a:solidFill>
              <a:srgbClr val="00B0F0"/>
            </a:solidFill>
            <a:round/>
            <a:headEnd/>
            <a:tailEnd/>
          </a:ln>
        </p:spPr>
        <p:txBody>
          <a:bodyPr/>
          <a:lstStyle/>
          <a:p>
            <a:pPr algn="ctr">
              <a:spcBef>
                <a:spcPct val="50000"/>
              </a:spcBef>
              <a:defRPr/>
            </a:pPr>
            <a:r>
              <a:rPr lang="en-US" altLang="vi-VN" sz="2800" b="1" dirty="0" err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altLang="vi-VN" sz="2800" b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2800" b="1" dirty="0" err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altLang="vi-VN" sz="2800" b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2800" b="1" dirty="0" err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kí</a:t>
            </a:r>
            <a:r>
              <a:rPr lang="en-US" altLang="vi-VN" sz="2800" b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2800" b="1" dirty="0" err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Hiệp</a:t>
            </a:r>
            <a:r>
              <a:rPr lang="en-US" altLang="vi-VN" sz="2800" b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2800" b="1" dirty="0" err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altLang="vi-VN" sz="2800" b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2800" b="1" dirty="0" err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Sơ</a:t>
            </a:r>
            <a:r>
              <a:rPr lang="en-US" altLang="vi-VN" sz="2800" b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2800" b="1" dirty="0" err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bộ</a:t>
            </a:r>
            <a:r>
              <a:rPr lang="en-US" altLang="vi-VN" sz="2800" b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(6/3/1946), </a:t>
            </a:r>
            <a:r>
              <a:rPr lang="en-US" altLang="vi-VN" sz="2800" b="1" dirty="0" err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vì</a:t>
            </a:r>
            <a:r>
              <a:rPr lang="en-US" altLang="vi-VN" sz="2800" b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2800" b="1" dirty="0" err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sao</a:t>
            </a:r>
            <a:r>
              <a:rPr lang="en-US" altLang="vi-VN" sz="2800" b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2800" b="1" dirty="0" err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ta</a:t>
            </a:r>
            <a:r>
              <a:rPr lang="en-US" altLang="vi-VN" sz="2800" b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2800" b="1" dirty="0" err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altLang="vi-VN" sz="2800" b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2800" b="1" dirty="0" err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kí</a:t>
            </a:r>
            <a:r>
              <a:rPr lang="en-US" altLang="vi-VN" sz="2800" b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2800" b="1" dirty="0" err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Tạm</a:t>
            </a:r>
            <a:r>
              <a:rPr lang="en-US" altLang="vi-VN" sz="2800" b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2800" b="1" dirty="0" err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ước</a:t>
            </a:r>
            <a:r>
              <a:rPr lang="en-US" altLang="vi-VN" sz="2800" b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(14/9/1946) ?</a:t>
            </a:r>
          </a:p>
        </p:txBody>
      </p:sp>
      <p:sp>
        <p:nvSpPr>
          <p:cNvPr id="6" name="AutoShape 6"/>
          <p:cNvSpPr>
            <a:spLocks noChangeArrowheads="1"/>
          </p:cNvSpPr>
          <p:nvPr/>
        </p:nvSpPr>
        <p:spPr bwMode="auto">
          <a:xfrm>
            <a:off x="3505200" y="3048000"/>
            <a:ext cx="6172200" cy="2514600"/>
          </a:xfrm>
          <a:prstGeom prst="cloudCallout">
            <a:avLst>
              <a:gd name="adj1" fmla="val -53870"/>
              <a:gd name="adj2" fmla="val 68556"/>
            </a:avLst>
          </a:prstGeom>
          <a:solidFill>
            <a:schemeClr val="bg1"/>
          </a:solidFill>
          <a:ln w="28575">
            <a:solidFill>
              <a:srgbClr val="00B0F0"/>
            </a:solidFill>
            <a:round/>
            <a:headEnd/>
            <a:tailEnd/>
          </a:ln>
        </p:spPr>
        <p:txBody>
          <a:bodyPr/>
          <a:lstStyle/>
          <a:p>
            <a:pPr algn="ctr">
              <a:spcBef>
                <a:spcPct val="50000"/>
              </a:spcBef>
              <a:defRPr/>
            </a:pPr>
            <a:r>
              <a:rPr lang="en-US" altLang="vi-VN" sz="2800" b="1" dirty="0" err="1">
                <a:latin typeface="Times New Roman" pitchFamily="18" charset="0"/>
                <a:cs typeface="Times New Roman" pitchFamily="18" charset="0"/>
              </a:rPr>
              <a:t>Chính</a:t>
            </a:r>
            <a:r>
              <a:rPr lang="en-US" altLang="vi-VN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2800" b="1" dirty="0" err="1">
                <a:latin typeface="Times New Roman" pitchFamily="18" charset="0"/>
                <a:cs typeface="Times New Roman" pitchFamily="18" charset="0"/>
              </a:rPr>
              <a:t>phủ</a:t>
            </a:r>
            <a:r>
              <a:rPr lang="en-US" altLang="vi-VN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2800" b="1" dirty="0" err="1">
                <a:latin typeface="Times New Roman" pitchFamily="18" charset="0"/>
                <a:cs typeface="Times New Roman" pitchFamily="18" charset="0"/>
              </a:rPr>
              <a:t>ta</a:t>
            </a:r>
            <a:r>
              <a:rPr lang="en-US" altLang="vi-VN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2800" b="1" dirty="0" err="1">
                <a:latin typeface="Times New Roman" pitchFamily="18" charset="0"/>
                <a:cs typeface="Times New Roman" pitchFamily="18" charset="0"/>
              </a:rPr>
              <a:t>kí</a:t>
            </a:r>
            <a:r>
              <a:rPr lang="en-US" altLang="vi-VN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2800" b="1" dirty="0" err="1">
                <a:latin typeface="Times New Roman" pitchFamily="18" charset="0"/>
                <a:cs typeface="Times New Roman" pitchFamily="18" charset="0"/>
              </a:rPr>
              <a:t>Hiệp</a:t>
            </a:r>
            <a:r>
              <a:rPr lang="en-US" altLang="vi-VN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2800" b="1" dirty="0" err="1"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altLang="vi-VN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2800" b="1" dirty="0" err="1">
                <a:latin typeface="Times New Roman" pitchFamily="18" charset="0"/>
                <a:cs typeface="Times New Roman" pitchFamily="18" charset="0"/>
              </a:rPr>
              <a:t>Sơ</a:t>
            </a:r>
            <a:r>
              <a:rPr lang="en-US" altLang="vi-VN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2800" b="1" dirty="0" err="1">
                <a:latin typeface="Times New Roman" pitchFamily="18" charset="0"/>
                <a:cs typeface="Times New Roman" pitchFamily="18" charset="0"/>
              </a:rPr>
              <a:t>bộ</a:t>
            </a:r>
            <a:r>
              <a:rPr lang="en-US" altLang="vi-VN" sz="2800" b="1" dirty="0">
                <a:latin typeface="Times New Roman" pitchFamily="18" charset="0"/>
                <a:cs typeface="Times New Roman" pitchFamily="18" charset="0"/>
              </a:rPr>
              <a:t> (6/3/1946), </a:t>
            </a:r>
            <a:r>
              <a:rPr lang="en-US" altLang="vi-VN" sz="2800" b="1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altLang="vi-VN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2800" b="1" dirty="0" err="1">
                <a:latin typeface="Times New Roman" pitchFamily="18" charset="0"/>
                <a:cs typeface="Times New Roman" pitchFamily="18" charset="0"/>
              </a:rPr>
              <a:t>Tạm</a:t>
            </a:r>
            <a:r>
              <a:rPr lang="en-US" altLang="vi-VN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2800" b="1" dirty="0" err="1">
                <a:latin typeface="Times New Roman" pitchFamily="18" charset="0"/>
                <a:cs typeface="Times New Roman" pitchFamily="18" charset="0"/>
              </a:rPr>
              <a:t>ước</a:t>
            </a:r>
            <a:r>
              <a:rPr lang="en-US" altLang="vi-VN" sz="2800" b="1" dirty="0">
                <a:latin typeface="Times New Roman" pitchFamily="18" charset="0"/>
                <a:cs typeface="Times New Roman" pitchFamily="18" charset="0"/>
              </a:rPr>
              <a:t> (14/9/1946) </a:t>
            </a:r>
            <a:r>
              <a:rPr lang="en-US" altLang="vi-VN" sz="2800" b="1" dirty="0" err="1">
                <a:latin typeface="Times New Roman" pitchFamily="18" charset="0"/>
                <a:cs typeface="Times New Roman" pitchFamily="18" charset="0"/>
              </a:rPr>
              <a:t>nhằm</a:t>
            </a:r>
            <a:r>
              <a:rPr lang="en-US" altLang="vi-VN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2800" b="1" dirty="0" err="1">
                <a:latin typeface="Times New Roman" pitchFamily="18" charset="0"/>
                <a:cs typeface="Times New Roman" pitchFamily="18" charset="0"/>
              </a:rPr>
              <a:t>mục</a:t>
            </a:r>
            <a:r>
              <a:rPr lang="en-US" altLang="vi-VN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2800" b="1" dirty="0" err="1">
                <a:latin typeface="Times New Roman" pitchFamily="18" charset="0"/>
                <a:cs typeface="Times New Roman" pitchFamily="18" charset="0"/>
              </a:rPr>
              <a:t>đích</a:t>
            </a:r>
            <a:r>
              <a:rPr lang="en-US" altLang="vi-VN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2800" b="1" dirty="0" err="1"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altLang="vi-VN" sz="2800" b="1" dirty="0">
                <a:latin typeface="Times New Roman" pitchFamily="18" charset="0"/>
                <a:cs typeface="Times New Roman" pitchFamily="18" charset="0"/>
              </a:rPr>
              <a:t> ?</a:t>
            </a:r>
          </a:p>
          <a:p>
            <a:pPr algn="ctr">
              <a:spcBef>
                <a:spcPct val="50000"/>
              </a:spcBef>
              <a:defRPr/>
            </a:pPr>
            <a:r>
              <a:rPr lang="en-US" altLang="vi-VN" sz="2800" b="1" dirty="0">
                <a:solidFill>
                  <a:srgbClr val="FF3300"/>
                </a:solidFill>
                <a:latin typeface="+mj-lt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237979524"/>
      </p:ext>
    </p:extLst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085975" y="762000"/>
            <a:ext cx="7372350" cy="295465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vi-VN" sz="2800" b="1" dirty="0">
                <a:solidFill>
                  <a:srgbClr val="FF0000"/>
                </a:solidFill>
                <a:latin typeface="+mj-lt"/>
              </a:rPr>
              <a:t>Câu</a:t>
            </a:r>
            <a:r>
              <a:rPr lang="en-US" sz="2800" b="1" dirty="0">
                <a:solidFill>
                  <a:srgbClr val="FF0000"/>
                </a:solidFill>
                <a:latin typeface="+mj-lt"/>
              </a:rPr>
              <a:t> </a:t>
            </a:r>
            <a:r>
              <a:rPr lang="en-US" sz="2800" b="1" dirty="0">
                <a:solidFill>
                  <a:srgbClr val="FF0000"/>
                </a:solidFill>
                <a:latin typeface="+mj-lt"/>
                <a:cs typeface="Times New Roman" pitchFamily="18" charset="0"/>
              </a:rPr>
              <a:t>1</a:t>
            </a:r>
            <a:r>
              <a:rPr lang="vi-VN" sz="2800" b="1" dirty="0">
                <a:solidFill>
                  <a:srgbClr val="FF0000"/>
                </a:solidFill>
                <a:latin typeface="+mj-lt"/>
              </a:rPr>
              <a:t>. Thực dân Pháp trở lại xâm lược Nam Bộ bắt đầu từ ngày tháng năm nào?</a:t>
            </a:r>
            <a:br>
              <a:rPr lang="vi-VN" sz="2800" b="1" dirty="0">
                <a:solidFill>
                  <a:srgbClr val="FF0000"/>
                </a:solidFill>
                <a:latin typeface="+mj-lt"/>
              </a:rPr>
            </a:br>
            <a:r>
              <a:rPr lang="vi-VN" sz="2800" b="1" dirty="0">
                <a:latin typeface="+mj-lt"/>
              </a:rPr>
              <a:t> </a:t>
            </a:r>
            <a:r>
              <a:rPr lang="en-US" sz="2800" b="1" dirty="0">
                <a:latin typeface="+mj-lt"/>
                <a:cs typeface="Times New Roman" pitchFamily="18" charset="0"/>
              </a:rPr>
              <a:t>A</a:t>
            </a:r>
            <a:r>
              <a:rPr lang="vi-VN" sz="2800" b="1" dirty="0">
                <a:latin typeface="+mj-lt"/>
                <a:cs typeface="Times New Roman" pitchFamily="18" charset="0"/>
              </a:rPr>
              <a:t>. 2/9/1945</a:t>
            </a:r>
            <a:r>
              <a:rPr lang="en-US" sz="2800" b="1" dirty="0">
                <a:latin typeface="+mj-lt"/>
                <a:cs typeface="Times New Roman" pitchFamily="18" charset="0"/>
              </a:rPr>
              <a:t>                                      B</a:t>
            </a:r>
            <a:r>
              <a:rPr lang="vi-VN" sz="2800" b="1" dirty="0">
                <a:latin typeface="+mj-lt"/>
                <a:cs typeface="Times New Roman" pitchFamily="18" charset="0"/>
              </a:rPr>
              <a:t>. 6/9/1945</a:t>
            </a:r>
            <a:br>
              <a:rPr lang="vi-VN" sz="2800" b="1" dirty="0">
                <a:latin typeface="+mj-lt"/>
                <a:cs typeface="Times New Roman" pitchFamily="18" charset="0"/>
              </a:rPr>
            </a:br>
            <a:r>
              <a:rPr lang="en-US" sz="2800" b="1" dirty="0">
                <a:latin typeface="+mj-lt"/>
                <a:cs typeface="Times New Roman" pitchFamily="18" charset="0"/>
              </a:rPr>
              <a:t>C. </a:t>
            </a:r>
            <a:r>
              <a:rPr lang="vi-VN" sz="2800" b="1" dirty="0">
                <a:latin typeface="+mj-lt"/>
                <a:cs typeface="Times New Roman" pitchFamily="18" charset="0"/>
              </a:rPr>
              <a:t>Đêm 22 rạng 23/9/1945</a:t>
            </a:r>
            <a:r>
              <a:rPr lang="en-US" sz="2800" b="1" dirty="0">
                <a:latin typeface="+mj-lt"/>
                <a:cs typeface="Times New Roman" pitchFamily="18" charset="0"/>
              </a:rPr>
              <a:t>              D</a:t>
            </a:r>
            <a:r>
              <a:rPr lang="vi-VN" sz="2800" b="1" dirty="0">
                <a:latin typeface="+mj-lt"/>
                <a:cs typeface="Times New Roman" pitchFamily="18" charset="0"/>
              </a:rPr>
              <a:t>. </a:t>
            </a:r>
            <a:r>
              <a:rPr lang="en-US" sz="2800" b="1" dirty="0">
                <a:latin typeface="+mj-lt"/>
                <a:cs typeface="Times New Roman" pitchFamily="18" charset="0"/>
              </a:rPr>
              <a:t>24</a:t>
            </a:r>
            <a:r>
              <a:rPr lang="vi-VN" sz="2800" b="1" dirty="0">
                <a:latin typeface="+mj-lt"/>
                <a:cs typeface="Times New Roman" pitchFamily="18" charset="0"/>
              </a:rPr>
              <a:t>/</a:t>
            </a:r>
            <a:r>
              <a:rPr lang="en-US" sz="2800" b="1" dirty="0">
                <a:latin typeface="+mj-lt"/>
                <a:cs typeface="Times New Roman" pitchFamily="18" charset="0"/>
              </a:rPr>
              <a:t>9</a:t>
            </a:r>
            <a:r>
              <a:rPr lang="vi-VN" sz="2800" b="1" dirty="0">
                <a:latin typeface="+mj-lt"/>
                <a:cs typeface="Times New Roman" pitchFamily="18" charset="0"/>
              </a:rPr>
              <a:t>/1945</a:t>
            </a:r>
            <a:br>
              <a:rPr lang="vi-VN" sz="2800" b="1" dirty="0">
                <a:latin typeface="+mj-lt"/>
                <a:cs typeface="Times New Roman" pitchFamily="18" charset="0"/>
              </a:rPr>
            </a:br>
            <a:r>
              <a:rPr lang="vi-VN" dirty="0">
                <a:latin typeface="+mj-lt"/>
              </a:rPr>
              <a:t> </a:t>
            </a:r>
            <a:endParaRPr lang="en-US" dirty="0">
              <a:latin typeface="+mj-lt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085975" y="3003550"/>
            <a:ext cx="7772400" cy="2677656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vi-VN" sz="2800" b="1" dirty="0">
                <a:solidFill>
                  <a:srgbClr val="FF0000"/>
                </a:solidFill>
                <a:latin typeface="+mj-lt"/>
              </a:rPr>
              <a:t>Câu 2. Kẻ thù nào dọn đường tiếp tay cho thực dân Pháp quay trở lại xâm lược nước ta?</a:t>
            </a:r>
            <a:br>
              <a:rPr lang="vi-VN" sz="2800" b="1" dirty="0">
                <a:solidFill>
                  <a:srgbClr val="FF0000"/>
                </a:solidFill>
                <a:latin typeface="+mj-lt"/>
              </a:rPr>
            </a:br>
            <a:r>
              <a:rPr lang="en-US" sz="2800" b="1" dirty="0">
                <a:latin typeface="+mj-lt"/>
                <a:cs typeface="Times New Roman" pitchFamily="18" charset="0"/>
              </a:rPr>
              <a:t>A</a:t>
            </a:r>
            <a:r>
              <a:rPr lang="vi-VN" sz="2800" b="1" dirty="0">
                <a:latin typeface="+mj-lt"/>
                <a:cs typeface="Times New Roman" pitchFamily="18" charset="0"/>
              </a:rPr>
              <a:t>. Bọn Việt Quốc, Việt Cách.</a:t>
            </a:r>
            <a:br>
              <a:rPr lang="vi-VN" sz="2800" b="1" dirty="0">
                <a:latin typeface="+mj-lt"/>
                <a:cs typeface="Times New Roman" pitchFamily="18" charset="0"/>
              </a:rPr>
            </a:br>
            <a:r>
              <a:rPr lang="en-US" sz="2800" b="1" dirty="0">
                <a:latin typeface="+mj-lt"/>
                <a:cs typeface="Times New Roman" pitchFamily="18" charset="0"/>
              </a:rPr>
              <a:t>B</a:t>
            </a:r>
            <a:r>
              <a:rPr lang="vi-VN" sz="2800" b="1" dirty="0">
                <a:latin typeface="+mj-lt"/>
                <a:cs typeface="Times New Roman" pitchFamily="18" charset="0"/>
              </a:rPr>
              <a:t>. </a:t>
            </a:r>
            <a:r>
              <a:rPr lang="en-US" sz="2800" b="1" dirty="0" err="1">
                <a:latin typeface="+mj-lt"/>
                <a:cs typeface="Times New Roman" pitchFamily="18" charset="0"/>
              </a:rPr>
              <a:t>Quân</a:t>
            </a:r>
            <a:r>
              <a:rPr lang="vi-VN" sz="2800" b="1" dirty="0">
                <a:latin typeface="+mj-lt"/>
                <a:cs typeface="Times New Roman" pitchFamily="18" charset="0"/>
              </a:rPr>
              <a:t> Anh và quân Nhật còn lại ở Việt Nam.</a:t>
            </a:r>
            <a:br>
              <a:rPr lang="vi-VN" sz="2800" b="1" dirty="0">
                <a:latin typeface="+mj-lt"/>
                <a:cs typeface="Times New Roman" pitchFamily="18" charset="0"/>
              </a:rPr>
            </a:br>
            <a:r>
              <a:rPr lang="en-US" sz="2800" b="1" dirty="0">
                <a:latin typeface="+mj-lt"/>
                <a:cs typeface="Times New Roman" pitchFamily="18" charset="0"/>
              </a:rPr>
              <a:t>C</a:t>
            </a:r>
            <a:r>
              <a:rPr lang="vi-VN" sz="2800" b="1" dirty="0">
                <a:latin typeface="+mj-lt"/>
                <a:cs typeface="Times New Roman" pitchFamily="18" charset="0"/>
              </a:rPr>
              <a:t>. Các lực lượng phản cách mạng trong nước.</a:t>
            </a:r>
            <a:br>
              <a:rPr lang="vi-VN" sz="2800" b="1" dirty="0">
                <a:latin typeface="+mj-lt"/>
                <a:cs typeface="Times New Roman" pitchFamily="18" charset="0"/>
              </a:rPr>
            </a:br>
            <a:r>
              <a:rPr lang="en-US" sz="2800" b="1" dirty="0">
                <a:latin typeface="+mj-lt"/>
                <a:cs typeface="Times New Roman" pitchFamily="18" charset="0"/>
              </a:rPr>
              <a:t>D. </a:t>
            </a:r>
            <a:r>
              <a:rPr lang="vi-VN" sz="2800" b="1" dirty="0">
                <a:latin typeface="+mj-lt"/>
              </a:rPr>
              <a:t>Bọn Nhật đang còn tại Việt Nam.</a:t>
            </a:r>
            <a:endParaRPr lang="en-US" sz="2800" b="1" dirty="0">
              <a:latin typeface="+mj-lt"/>
            </a:endParaRPr>
          </a:p>
        </p:txBody>
      </p:sp>
      <p:sp>
        <p:nvSpPr>
          <p:cNvPr id="5" name="Up Ribbon 4"/>
          <p:cNvSpPr/>
          <p:nvPr/>
        </p:nvSpPr>
        <p:spPr>
          <a:xfrm>
            <a:off x="3619500" y="152400"/>
            <a:ext cx="4953000" cy="533400"/>
          </a:xfrm>
          <a:prstGeom prst="ribbon2">
            <a:avLst>
              <a:gd name="adj1" fmla="val 16667"/>
              <a:gd name="adj2" fmla="val 68517"/>
            </a:avLst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LUYỆN TẬP</a:t>
            </a:r>
            <a:r>
              <a:rPr lang="vi-VN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endParaRPr lang="en-US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7894" name="Picture 27" descr="2324282nyehuefuy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15400" y="4657726"/>
            <a:ext cx="1752600" cy="2162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AutoShape 7"/>
          <p:cNvSpPr>
            <a:spLocks noChangeArrowheads="1"/>
          </p:cNvSpPr>
          <p:nvPr/>
        </p:nvSpPr>
        <p:spPr bwMode="auto">
          <a:xfrm>
            <a:off x="1905001" y="1981200"/>
            <a:ext cx="695325" cy="685800"/>
          </a:xfrm>
          <a:prstGeom prst="cloudCallout">
            <a:avLst>
              <a:gd name="adj1" fmla="val -59241"/>
              <a:gd name="adj2" fmla="val 60491"/>
            </a:avLst>
          </a:prstGeom>
          <a:solidFill>
            <a:srgbClr val="00B0F0"/>
          </a:solidFill>
          <a:ln w="28575">
            <a:solidFill>
              <a:srgbClr val="FFFF00"/>
            </a:solidFill>
            <a:round/>
            <a:headEnd/>
            <a:tailEnd/>
          </a:ln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vi-VN" sz="3200" b="1">
                <a:solidFill>
                  <a:srgbClr val="FF0000"/>
                </a:solidFill>
              </a:rPr>
              <a:t>C</a:t>
            </a:r>
          </a:p>
        </p:txBody>
      </p:sp>
      <p:sp>
        <p:nvSpPr>
          <p:cNvPr id="10" name="AutoShape 7"/>
          <p:cNvSpPr>
            <a:spLocks noChangeArrowheads="1"/>
          </p:cNvSpPr>
          <p:nvPr/>
        </p:nvSpPr>
        <p:spPr bwMode="auto">
          <a:xfrm>
            <a:off x="1866901" y="4133850"/>
            <a:ext cx="695325" cy="685800"/>
          </a:xfrm>
          <a:prstGeom prst="cloudCallout">
            <a:avLst>
              <a:gd name="adj1" fmla="val -59241"/>
              <a:gd name="adj2" fmla="val 60491"/>
            </a:avLst>
          </a:prstGeom>
          <a:solidFill>
            <a:srgbClr val="00B0F0"/>
          </a:solidFill>
          <a:ln w="28575">
            <a:solidFill>
              <a:srgbClr val="FFFF00"/>
            </a:solidFill>
            <a:round/>
            <a:headEnd/>
            <a:tailEnd/>
          </a:ln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vi-VN" sz="3200" b="1">
                <a:solidFill>
                  <a:srgbClr val="FF0000"/>
                </a:solidFill>
              </a:rPr>
              <a:t>B</a:t>
            </a:r>
          </a:p>
        </p:txBody>
      </p:sp>
    </p:spTree>
    <p:extLst>
      <p:ext uri="{BB962C8B-B14F-4D97-AF65-F5344CB8AC3E}">
        <p14:creationId xmlns:p14="http://schemas.microsoft.com/office/powerpoint/2010/main" val="2820131973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p Ribbon 4"/>
          <p:cNvSpPr/>
          <p:nvPr/>
        </p:nvSpPr>
        <p:spPr>
          <a:xfrm>
            <a:off x="3619500" y="152400"/>
            <a:ext cx="4953000" cy="533400"/>
          </a:xfrm>
          <a:prstGeom prst="ribbon2">
            <a:avLst>
              <a:gd name="adj1" fmla="val 16667"/>
              <a:gd name="adj2" fmla="val 68517"/>
            </a:avLst>
          </a:prstGeom>
          <a:solidFill>
            <a:schemeClr val="tx2">
              <a:lumMod val="20000"/>
              <a:lumOff val="80000"/>
            </a:scheme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LUYỆN TẬP</a:t>
            </a:r>
            <a:r>
              <a:rPr lang="vi-VN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endParaRPr lang="en-US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916" name="Rectangle 5"/>
          <p:cNvSpPr>
            <a:spLocks noChangeArrowheads="1"/>
          </p:cNvSpPr>
          <p:nvPr/>
        </p:nvSpPr>
        <p:spPr bwMode="auto">
          <a:xfrm>
            <a:off x="2390775" y="914400"/>
            <a:ext cx="7620000" cy="440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vi-VN" sz="2800" b="1">
                <a:solidFill>
                  <a:srgbClr val="FF0000"/>
                </a:solidFill>
                <a:cs typeface="Times New Roman" panose="02020603050405020304" pitchFamily="18" charset="0"/>
              </a:rPr>
              <a:t>C</a:t>
            </a:r>
            <a:r>
              <a:rPr lang="vi-VN" altLang="vi-VN" sz="2800" b="1">
                <a:solidFill>
                  <a:srgbClr val="FF0000"/>
                </a:solidFill>
                <a:cs typeface="Times New Roman" panose="02020603050405020304" pitchFamily="18" charset="0"/>
              </a:rPr>
              <a:t>âu</a:t>
            </a:r>
            <a:r>
              <a:rPr lang="en-US" altLang="vi-VN" sz="2800" b="1">
                <a:solidFill>
                  <a:srgbClr val="FF0000"/>
                </a:solidFill>
                <a:cs typeface="Times New Roman" panose="02020603050405020304" pitchFamily="18" charset="0"/>
              </a:rPr>
              <a:t> 3</a:t>
            </a:r>
            <a:r>
              <a:rPr lang="vi-VN" altLang="vi-VN" sz="2800" b="1">
                <a:solidFill>
                  <a:srgbClr val="FF0000"/>
                </a:solidFill>
                <a:cs typeface="Times New Roman" panose="02020603050405020304" pitchFamily="18" charset="0"/>
              </a:rPr>
              <a:t>. Lý do nào là cơ bản nhất để ta chủ trương hoà hoãn, nhân nhượng cho Tưởng một số quyền lợi về kinh tế và chính trị?</a:t>
            </a:r>
            <a:br>
              <a:rPr lang="vi-VN" altLang="vi-VN" sz="2800" b="1">
                <a:solidFill>
                  <a:srgbClr val="FF0000"/>
                </a:solidFill>
                <a:cs typeface="Times New Roman" panose="02020603050405020304" pitchFamily="18" charset="0"/>
              </a:rPr>
            </a:br>
            <a:r>
              <a:rPr lang="vi-VN" altLang="vi-VN" sz="2800" b="1">
                <a:cs typeface="Times New Roman" panose="02020603050405020304" pitchFamily="18" charset="0"/>
              </a:rPr>
              <a:t> </a:t>
            </a:r>
            <a:r>
              <a:rPr lang="en-US" altLang="vi-VN" sz="2800" b="1">
                <a:cs typeface="Times New Roman" panose="02020603050405020304" pitchFamily="18" charset="0"/>
              </a:rPr>
              <a:t>A</a:t>
            </a:r>
            <a:r>
              <a:rPr lang="vi-VN" altLang="vi-VN" sz="2800" b="1">
                <a:cs typeface="Times New Roman" panose="02020603050405020304" pitchFamily="18" charset="0"/>
              </a:rPr>
              <a:t>. Ta chưa đủ sức đánh 2 vạn quân Tưởng.</a:t>
            </a:r>
            <a:br>
              <a:rPr lang="vi-VN" altLang="vi-VN" sz="2800" b="1">
                <a:cs typeface="Times New Roman" panose="02020603050405020304" pitchFamily="18" charset="0"/>
              </a:rPr>
            </a:br>
            <a:r>
              <a:rPr lang="en-US" altLang="vi-VN" sz="2800" b="1">
                <a:cs typeface="Times New Roman" panose="02020603050405020304" pitchFamily="18" charset="0"/>
              </a:rPr>
              <a:t> B</a:t>
            </a:r>
            <a:r>
              <a:rPr lang="vi-VN" altLang="vi-VN" sz="2800" b="1">
                <a:cs typeface="Times New Roman" panose="02020603050405020304" pitchFamily="18" charset="0"/>
              </a:rPr>
              <a:t>. Tưởng c</a:t>
            </a:r>
            <a:r>
              <a:rPr lang="en-US" altLang="vi-VN" sz="2800" b="1">
                <a:cs typeface="Times New Roman" panose="02020603050405020304" pitchFamily="18" charset="0"/>
              </a:rPr>
              <a:t>ó</a:t>
            </a:r>
            <a:r>
              <a:rPr lang="vi-VN" altLang="vi-VN" sz="2800" b="1">
                <a:cs typeface="Times New Roman" panose="02020603050405020304" pitchFamily="18" charset="0"/>
              </a:rPr>
              <a:t> bọn tay sai Việt Quốc, Việt Cách hỗ trợ từ bên trong.</a:t>
            </a:r>
            <a:br>
              <a:rPr lang="vi-VN" altLang="vi-VN" sz="2800" b="1">
                <a:cs typeface="Times New Roman" panose="02020603050405020304" pitchFamily="18" charset="0"/>
              </a:rPr>
            </a:br>
            <a:r>
              <a:rPr lang="en-US" altLang="vi-VN" sz="2800" b="1">
                <a:cs typeface="Times New Roman" panose="02020603050405020304" pitchFamily="18" charset="0"/>
              </a:rPr>
              <a:t> C</a:t>
            </a:r>
            <a:r>
              <a:rPr lang="vi-VN" altLang="vi-VN" sz="2800" b="1">
                <a:cs typeface="Times New Roman" panose="02020603050405020304" pitchFamily="18" charset="0"/>
              </a:rPr>
              <a:t>. Tránh tình trạng một lúc phải đối phó với nhiều kẻ thù trong kh</a:t>
            </a:r>
            <a:r>
              <a:rPr lang="en-US" altLang="vi-VN" sz="2800" b="1">
                <a:cs typeface="Times New Roman" panose="02020603050405020304" pitchFamily="18" charset="0"/>
              </a:rPr>
              <a:t>i</a:t>
            </a:r>
            <a:r>
              <a:rPr lang="vi-VN" altLang="vi-VN" sz="2800" b="1">
                <a:cs typeface="Times New Roman" panose="02020603050405020304" pitchFamily="18" charset="0"/>
              </a:rPr>
              <a:t> ta còn có nhiều khó khăn.</a:t>
            </a:r>
            <a:br>
              <a:rPr lang="vi-VN" altLang="vi-VN" sz="2800" b="1">
                <a:cs typeface="Times New Roman" panose="02020603050405020304" pitchFamily="18" charset="0"/>
              </a:rPr>
            </a:br>
            <a:r>
              <a:rPr lang="en-US" altLang="vi-VN" sz="2800" b="1">
                <a:cs typeface="Times New Roman" panose="02020603050405020304" pitchFamily="18" charset="0"/>
              </a:rPr>
              <a:t> D</a:t>
            </a:r>
            <a:r>
              <a:rPr lang="vi-VN" altLang="vi-VN" sz="2800" b="1">
                <a:cs typeface="Times New Roman" panose="02020603050405020304" pitchFamily="18" charset="0"/>
              </a:rPr>
              <a:t>. Hạn chế việc Pháp và Tưởng cấu kết với nhau.</a:t>
            </a:r>
            <a:endParaRPr lang="en-US" altLang="vi-VN" sz="2800" b="1">
              <a:cs typeface="Times New Roman" panose="02020603050405020304" pitchFamily="18" charset="0"/>
            </a:endParaRPr>
          </a:p>
        </p:txBody>
      </p:sp>
      <p:pic>
        <p:nvPicPr>
          <p:cNvPr id="38917" name="Picture 27" descr="2324282nyehuefuy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72500" y="4800600"/>
            <a:ext cx="1981200" cy="205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AutoShape 7"/>
          <p:cNvSpPr>
            <a:spLocks noChangeArrowheads="1"/>
          </p:cNvSpPr>
          <p:nvPr/>
        </p:nvSpPr>
        <p:spPr bwMode="auto">
          <a:xfrm>
            <a:off x="2243139" y="3409950"/>
            <a:ext cx="695325" cy="685800"/>
          </a:xfrm>
          <a:prstGeom prst="cloudCallout">
            <a:avLst>
              <a:gd name="adj1" fmla="val -59241"/>
              <a:gd name="adj2" fmla="val 60491"/>
            </a:avLst>
          </a:prstGeom>
          <a:solidFill>
            <a:srgbClr val="00B0F0"/>
          </a:solidFill>
          <a:ln w="28575">
            <a:solidFill>
              <a:srgbClr val="FFFF00"/>
            </a:solidFill>
            <a:round/>
            <a:headEnd/>
            <a:tailEnd/>
          </a:ln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vi-VN" sz="3200" b="1">
                <a:solidFill>
                  <a:srgbClr val="FF0000"/>
                </a:solidFill>
              </a:rPr>
              <a:t>C</a:t>
            </a:r>
          </a:p>
        </p:txBody>
      </p:sp>
    </p:spTree>
    <p:extLst>
      <p:ext uri="{BB962C8B-B14F-4D97-AF65-F5344CB8AC3E}">
        <p14:creationId xmlns:p14="http://schemas.microsoft.com/office/powerpoint/2010/main" val="3986057713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p Ribbon 4"/>
          <p:cNvSpPr/>
          <p:nvPr/>
        </p:nvSpPr>
        <p:spPr>
          <a:xfrm>
            <a:off x="3619500" y="152400"/>
            <a:ext cx="4953000" cy="533400"/>
          </a:xfrm>
          <a:prstGeom prst="ribbon2">
            <a:avLst>
              <a:gd name="adj1" fmla="val 16667"/>
              <a:gd name="adj2" fmla="val 68517"/>
            </a:avLst>
          </a:prstGeom>
          <a:solidFill>
            <a:schemeClr val="tx2">
              <a:lumMod val="20000"/>
              <a:lumOff val="80000"/>
            </a:scheme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3200" b="1" dirty="0">
                <a:solidFill>
                  <a:srgbClr val="FF0000"/>
                </a:solidFill>
                <a:cs typeface="Times New Roman" pitchFamily="18" charset="0"/>
              </a:rPr>
              <a:t>LUYỆN TẬP</a:t>
            </a:r>
            <a:r>
              <a:rPr lang="vi-VN" sz="3200" b="1" dirty="0">
                <a:solidFill>
                  <a:srgbClr val="FF0000"/>
                </a:solidFill>
                <a:cs typeface="Times New Roman" pitchFamily="18" charset="0"/>
              </a:rPr>
              <a:t>  </a:t>
            </a:r>
            <a:endParaRPr lang="en-US" sz="3200" b="1" dirty="0">
              <a:solidFill>
                <a:srgbClr val="FF0000"/>
              </a:solidFill>
              <a:cs typeface="Times New Roman" pitchFamily="18" charset="0"/>
            </a:endParaRPr>
          </a:p>
        </p:txBody>
      </p:sp>
      <p:sp>
        <p:nvSpPr>
          <p:cNvPr id="39940" name="Rectangle 1"/>
          <p:cNvSpPr>
            <a:spLocks noChangeArrowheads="1"/>
          </p:cNvSpPr>
          <p:nvPr/>
        </p:nvSpPr>
        <p:spPr bwMode="auto">
          <a:xfrm>
            <a:off x="2247900" y="914400"/>
            <a:ext cx="7696200" cy="440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vi-VN" altLang="vi-VN" sz="2800" b="1">
                <a:solidFill>
                  <a:srgbClr val="FF0000"/>
                </a:solidFill>
                <a:cs typeface="Times New Roman" panose="02020603050405020304" pitchFamily="18" charset="0"/>
              </a:rPr>
              <a:t>Câu </a:t>
            </a:r>
            <a:r>
              <a:rPr lang="en-US" altLang="vi-VN" sz="2800" b="1">
                <a:solidFill>
                  <a:srgbClr val="FF0000"/>
                </a:solidFill>
                <a:cs typeface="Times New Roman" panose="02020603050405020304" pitchFamily="18" charset="0"/>
              </a:rPr>
              <a:t>4</a:t>
            </a:r>
            <a:r>
              <a:rPr lang="vi-VN" altLang="vi-VN" sz="2800" b="1">
                <a:solidFill>
                  <a:srgbClr val="FF0000"/>
                </a:solidFill>
                <a:cs typeface="Times New Roman" panose="02020603050405020304" pitchFamily="18" charset="0"/>
              </a:rPr>
              <a:t>. Tại sao ta chuyển từ chiến lược đánh Pháp sang chiến lược hoà hoãn nhân nhượng Pháp?</a:t>
            </a:r>
            <a:br>
              <a:rPr lang="vi-VN" altLang="vi-VN" sz="2800" b="1">
                <a:solidFill>
                  <a:srgbClr val="FF0000"/>
                </a:solidFill>
                <a:cs typeface="Times New Roman" panose="02020603050405020304" pitchFamily="18" charset="0"/>
              </a:rPr>
            </a:br>
            <a:r>
              <a:rPr lang="en-US" altLang="vi-VN" sz="2800" b="1">
                <a:cs typeface="Times New Roman" panose="02020603050405020304" pitchFamily="18" charset="0"/>
              </a:rPr>
              <a:t>A</a:t>
            </a:r>
            <a:r>
              <a:rPr lang="vi-VN" altLang="vi-VN" sz="2800" b="1">
                <a:cs typeface="Times New Roman" panose="02020603050405020304" pitchFamily="18" charset="0"/>
              </a:rPr>
              <a:t>. Vì Pháp được Anh hậu thuẫn.</a:t>
            </a:r>
            <a:br>
              <a:rPr lang="vi-VN" altLang="vi-VN" sz="2800" b="1">
                <a:cs typeface="Times New Roman" panose="02020603050405020304" pitchFamily="18" charset="0"/>
              </a:rPr>
            </a:br>
            <a:r>
              <a:rPr lang="en-US" altLang="vi-VN" sz="2800" b="1">
                <a:cs typeface="Times New Roman" panose="02020603050405020304" pitchFamily="18" charset="0"/>
              </a:rPr>
              <a:t>B</a:t>
            </a:r>
            <a:r>
              <a:rPr lang="vi-VN" altLang="vi-VN" sz="2800" b="1">
                <a:cs typeface="Times New Roman" panose="02020603050405020304" pitchFamily="18" charset="0"/>
              </a:rPr>
              <a:t>. Vì ta tránh tình trạng một lúc đối phó với nhiều kẻ thù.</a:t>
            </a:r>
            <a:br>
              <a:rPr lang="vi-VN" altLang="vi-VN" sz="2800" b="1">
                <a:cs typeface="Times New Roman" panose="02020603050405020304" pitchFamily="18" charset="0"/>
              </a:rPr>
            </a:br>
            <a:r>
              <a:rPr lang="en-US" altLang="vi-VN" sz="2800" b="1">
                <a:cs typeface="Times New Roman" panose="02020603050405020304" pitchFamily="18" charset="0"/>
              </a:rPr>
              <a:t>C</a:t>
            </a:r>
            <a:r>
              <a:rPr lang="vi-VN" altLang="vi-VN" sz="2800" b="1">
                <a:cs typeface="Times New Roman" panose="02020603050405020304" pitchFamily="18" charset="0"/>
              </a:rPr>
              <a:t>. Vì Pháp được bọn phản động tay sai giúp đỡ.</a:t>
            </a:r>
            <a:br>
              <a:rPr lang="vi-VN" altLang="vi-VN" sz="2800" b="1">
                <a:cs typeface="Times New Roman" panose="02020603050405020304" pitchFamily="18" charset="0"/>
              </a:rPr>
            </a:br>
            <a:r>
              <a:rPr lang="en-US" altLang="vi-VN" sz="2800" b="1">
                <a:cs typeface="Times New Roman" panose="02020603050405020304" pitchFamily="18" charset="0"/>
              </a:rPr>
              <a:t>D</a:t>
            </a:r>
            <a:r>
              <a:rPr lang="vi-VN" altLang="vi-VN" sz="2800" b="1">
                <a:cs typeface="Times New Roman" panose="02020603050405020304" pitchFamily="18" charset="0"/>
              </a:rPr>
              <a:t>. Vì Pháp và Tưởng đã bắt tay cấu kết với nhau chống ta.</a:t>
            </a:r>
            <a:endParaRPr lang="en-US" altLang="vi-VN" sz="2800" b="1">
              <a:cs typeface="Times New Roman" panose="02020603050405020304" pitchFamily="18" charset="0"/>
            </a:endParaRPr>
          </a:p>
          <a:p>
            <a:r>
              <a:rPr lang="vi-VN" altLang="vi-VN" sz="2800" b="1">
                <a:cs typeface="Times New Roman" panose="02020603050405020304" pitchFamily="18" charset="0"/>
              </a:rPr>
              <a:t> </a:t>
            </a:r>
            <a:endParaRPr lang="en-US" altLang="vi-VN" sz="2800" b="1">
              <a:cs typeface="Times New Roman" panose="02020603050405020304" pitchFamily="18" charset="0"/>
            </a:endParaRPr>
          </a:p>
        </p:txBody>
      </p:sp>
      <p:pic>
        <p:nvPicPr>
          <p:cNvPr id="39941" name="Picture 27" descr="2324282nyehuefuy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96325" y="4643439"/>
            <a:ext cx="1981200" cy="2162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AutoShape 7"/>
          <p:cNvSpPr>
            <a:spLocks noChangeArrowheads="1"/>
          </p:cNvSpPr>
          <p:nvPr/>
        </p:nvSpPr>
        <p:spPr bwMode="auto">
          <a:xfrm>
            <a:off x="2057401" y="3886200"/>
            <a:ext cx="695325" cy="609600"/>
          </a:xfrm>
          <a:prstGeom prst="cloudCallout">
            <a:avLst>
              <a:gd name="adj1" fmla="val -59241"/>
              <a:gd name="adj2" fmla="val 60491"/>
            </a:avLst>
          </a:prstGeom>
          <a:solidFill>
            <a:srgbClr val="00B0F0"/>
          </a:solidFill>
          <a:ln w="28575">
            <a:solidFill>
              <a:srgbClr val="FFFF00"/>
            </a:solidFill>
            <a:round/>
            <a:headEnd/>
            <a:tailEnd/>
          </a:ln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vi-VN" sz="3200" b="1">
                <a:solidFill>
                  <a:srgbClr val="FF0000"/>
                </a:solidFill>
              </a:rPr>
              <a:t>D</a:t>
            </a:r>
          </a:p>
        </p:txBody>
      </p:sp>
    </p:spTree>
    <p:extLst>
      <p:ext uri="{BB962C8B-B14F-4D97-AF65-F5344CB8AC3E}">
        <p14:creationId xmlns:p14="http://schemas.microsoft.com/office/powerpoint/2010/main" val="1643223014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p Ribbon 4"/>
          <p:cNvSpPr/>
          <p:nvPr/>
        </p:nvSpPr>
        <p:spPr>
          <a:xfrm>
            <a:off x="3619500" y="152400"/>
            <a:ext cx="4953000" cy="533400"/>
          </a:xfrm>
          <a:prstGeom prst="ribbon2">
            <a:avLst>
              <a:gd name="adj1" fmla="val 16667"/>
              <a:gd name="adj2" fmla="val 68517"/>
            </a:avLst>
          </a:prstGeom>
          <a:solidFill>
            <a:schemeClr val="tx2">
              <a:lumMod val="20000"/>
              <a:lumOff val="80000"/>
            </a:scheme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3200" b="1" dirty="0">
                <a:solidFill>
                  <a:srgbClr val="FF0000"/>
                </a:solidFill>
                <a:cs typeface="Times New Roman" pitchFamily="18" charset="0"/>
              </a:rPr>
              <a:t>LUYỆN TẬP</a:t>
            </a:r>
            <a:r>
              <a:rPr lang="vi-VN" sz="3200" b="1" dirty="0">
                <a:solidFill>
                  <a:srgbClr val="FF0000"/>
                </a:solidFill>
                <a:cs typeface="Times New Roman" pitchFamily="18" charset="0"/>
              </a:rPr>
              <a:t>  </a:t>
            </a:r>
            <a:endParaRPr lang="en-US" sz="3200" b="1" dirty="0">
              <a:solidFill>
                <a:srgbClr val="FF0000"/>
              </a:solidFill>
              <a:cs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590800" y="1444625"/>
            <a:ext cx="7086600" cy="353943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vi-VN" sz="2800" b="1" dirty="0">
                <a:solidFill>
                  <a:srgbClr val="FF0000"/>
                </a:solidFill>
                <a:cs typeface="Times New Roman" pitchFamily="18" charset="0"/>
              </a:rPr>
              <a:t>Câu </a:t>
            </a:r>
            <a:r>
              <a:rPr lang="en-US" sz="2800" b="1" dirty="0">
                <a:solidFill>
                  <a:srgbClr val="FF0000"/>
                </a:solidFill>
                <a:cs typeface="Times New Roman" pitchFamily="18" charset="0"/>
              </a:rPr>
              <a:t>5</a:t>
            </a:r>
            <a:r>
              <a:rPr lang="vi-VN" sz="2800" b="1" dirty="0">
                <a:solidFill>
                  <a:srgbClr val="FF0000"/>
                </a:solidFill>
                <a:cs typeface="Times New Roman" pitchFamily="18" charset="0"/>
              </a:rPr>
              <a:t>. Việc kí Hiệp định </a:t>
            </a:r>
            <a:r>
              <a:rPr lang="en-US" sz="2800" b="1" dirty="0">
                <a:solidFill>
                  <a:srgbClr val="FF0000"/>
                </a:solidFill>
                <a:cs typeface="Times New Roman" pitchFamily="18" charset="0"/>
              </a:rPr>
              <a:t>S</a:t>
            </a:r>
            <a:r>
              <a:rPr lang="vi-VN" sz="2800" b="1" dirty="0">
                <a:solidFill>
                  <a:srgbClr val="FF0000"/>
                </a:solidFill>
                <a:cs typeface="Times New Roman" pitchFamily="18" charset="0"/>
              </a:rPr>
              <a:t>ơ bộ 6/3/1946 chứng tỏ:</a:t>
            </a:r>
            <a:br>
              <a:rPr lang="vi-VN" sz="2800" b="1" dirty="0">
                <a:solidFill>
                  <a:srgbClr val="FF0000"/>
                </a:solidFill>
                <a:cs typeface="Times New Roman" pitchFamily="18" charset="0"/>
              </a:rPr>
            </a:br>
            <a:r>
              <a:rPr lang="en-US" sz="2800" b="1" dirty="0">
                <a:cs typeface="Times New Roman" pitchFamily="18" charset="0"/>
              </a:rPr>
              <a:t>A</a:t>
            </a:r>
            <a:r>
              <a:rPr lang="vi-VN" sz="2800" b="1" dirty="0">
                <a:cs typeface="Times New Roman" pitchFamily="18" charset="0"/>
              </a:rPr>
              <a:t>. Sự mềm dẻo của ta trong việc phân hoá kẻ thù.</a:t>
            </a:r>
            <a:br>
              <a:rPr lang="vi-VN" sz="2800" b="1" dirty="0">
                <a:cs typeface="Times New Roman" pitchFamily="18" charset="0"/>
              </a:rPr>
            </a:br>
            <a:r>
              <a:rPr lang="en-US" sz="2800" b="1" dirty="0">
                <a:cs typeface="Times New Roman" pitchFamily="18" charset="0"/>
              </a:rPr>
              <a:t>B</a:t>
            </a:r>
            <a:r>
              <a:rPr lang="vi-VN" sz="2800" b="1" dirty="0">
                <a:cs typeface="Times New Roman" pitchFamily="18" charset="0"/>
              </a:rPr>
              <a:t>. Sự lùi bước tạm thời của ta.</a:t>
            </a:r>
            <a:br>
              <a:rPr lang="vi-VN" sz="2800" b="1" dirty="0">
                <a:cs typeface="Times New Roman" pitchFamily="18" charset="0"/>
              </a:rPr>
            </a:br>
            <a:r>
              <a:rPr lang="en-US" sz="2800" b="1" dirty="0">
                <a:cs typeface="Times New Roman" pitchFamily="18" charset="0"/>
              </a:rPr>
              <a:t>C</a:t>
            </a:r>
            <a:r>
              <a:rPr lang="vi-VN" sz="2800" b="1" dirty="0">
                <a:cs typeface="Times New Roman" pitchFamily="18" charset="0"/>
              </a:rPr>
              <a:t>. Sự thoả hiệp của Đảng ta và chính phủ ta.</a:t>
            </a:r>
            <a:br>
              <a:rPr lang="vi-VN" sz="2800" b="1" dirty="0">
                <a:cs typeface="Times New Roman" pitchFamily="18" charset="0"/>
              </a:rPr>
            </a:br>
            <a:r>
              <a:rPr lang="en-US" sz="2800" b="1" dirty="0">
                <a:cs typeface="Times New Roman" pitchFamily="18" charset="0"/>
              </a:rPr>
              <a:t>D</a:t>
            </a:r>
            <a:r>
              <a:rPr lang="vi-VN" sz="2800" b="1" dirty="0">
                <a:cs typeface="Times New Roman" pitchFamily="18" charset="0"/>
              </a:rPr>
              <a:t>. Sự non </a:t>
            </a:r>
            <a:r>
              <a:rPr lang="vi-VN" sz="2800" b="1" dirty="0">
                <a:latin typeface="+mj-lt"/>
              </a:rPr>
              <a:t>yếu trong lãnh đạo của ta.</a:t>
            </a:r>
            <a:endParaRPr lang="en-US" sz="2800" b="1" dirty="0">
              <a:latin typeface="+mj-lt"/>
            </a:endParaRPr>
          </a:p>
        </p:txBody>
      </p:sp>
      <p:pic>
        <p:nvPicPr>
          <p:cNvPr id="40965" name="Picture 27" descr="2324282nyehuefuy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34400" y="4648201"/>
            <a:ext cx="1981200" cy="2162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AutoShape 7"/>
          <p:cNvSpPr>
            <a:spLocks noChangeArrowheads="1"/>
          </p:cNvSpPr>
          <p:nvPr/>
        </p:nvSpPr>
        <p:spPr bwMode="auto">
          <a:xfrm>
            <a:off x="2243139" y="2286000"/>
            <a:ext cx="695325" cy="609600"/>
          </a:xfrm>
          <a:prstGeom prst="cloudCallout">
            <a:avLst>
              <a:gd name="adj1" fmla="val -59241"/>
              <a:gd name="adj2" fmla="val 60491"/>
            </a:avLst>
          </a:prstGeom>
          <a:solidFill>
            <a:srgbClr val="00B0F0"/>
          </a:solidFill>
          <a:ln w="28575">
            <a:solidFill>
              <a:srgbClr val="FFFF00"/>
            </a:solidFill>
            <a:round/>
            <a:headEnd/>
            <a:tailEnd/>
          </a:ln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vi-VN" sz="3200" b="1">
                <a:solidFill>
                  <a:srgbClr val="FF0000"/>
                </a:solidFill>
              </a:rPr>
              <a:t>A</a:t>
            </a:r>
          </a:p>
        </p:txBody>
      </p:sp>
    </p:spTree>
    <p:extLst>
      <p:ext uri="{BB962C8B-B14F-4D97-AF65-F5344CB8AC3E}">
        <p14:creationId xmlns:p14="http://schemas.microsoft.com/office/powerpoint/2010/main" val="2428368341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676400" y="1676400"/>
            <a:ext cx="8991600" cy="2554288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defRPr/>
            </a:pPr>
            <a:r>
              <a:rPr lang="en-US" sz="2800" b="1" dirty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1: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Đảng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Chính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phủ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ta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đứng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Hồ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Chí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Minh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lối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chính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trị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sáng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suốt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“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cứng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rắn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nguyên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tắc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mềm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dẻo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sách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lược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”.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lối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việc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phó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Tưởng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Pháp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  <p:sp>
        <p:nvSpPr>
          <p:cNvPr id="6" name="Up Ribbon 5"/>
          <p:cNvSpPr/>
          <p:nvPr/>
        </p:nvSpPr>
        <p:spPr>
          <a:xfrm>
            <a:off x="3429000" y="381000"/>
            <a:ext cx="5257800" cy="685800"/>
          </a:xfrm>
          <a:prstGeom prst="ribbon2">
            <a:avLst>
              <a:gd name="adj1" fmla="val 16667"/>
              <a:gd name="adj2" fmla="val 68517"/>
            </a:avLst>
          </a:prstGeom>
          <a:solidFill>
            <a:schemeClr val="tx2">
              <a:lumMod val="20000"/>
              <a:lumOff val="80000"/>
            </a:scheme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VẬN DỤNG</a:t>
            </a:r>
            <a:r>
              <a:rPr lang="vi-VN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endParaRPr lang="en-US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1989" name="Picture 27" descr="2324282nyehuefuy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34400" y="4648201"/>
            <a:ext cx="1981200" cy="2162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68335131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524000" y="1676400"/>
            <a:ext cx="8915400" cy="1570038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defRPr/>
            </a:pPr>
            <a:r>
              <a:rPr lang="en-US" sz="2800" b="1" dirty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2: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Hiệp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Sơ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bộ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(6/3/1946)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chủ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trương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biện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pháp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Đảng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Chính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phủ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ta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phó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Pháp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Tưởng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khác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6" name="Up Ribbon 5"/>
          <p:cNvSpPr/>
          <p:nvPr/>
        </p:nvSpPr>
        <p:spPr>
          <a:xfrm>
            <a:off x="3429000" y="381000"/>
            <a:ext cx="5257800" cy="685800"/>
          </a:xfrm>
          <a:prstGeom prst="ribbon2">
            <a:avLst>
              <a:gd name="adj1" fmla="val 16667"/>
              <a:gd name="adj2" fmla="val 68517"/>
            </a:avLst>
          </a:prstGeom>
          <a:solidFill>
            <a:schemeClr val="tx2">
              <a:lumMod val="20000"/>
              <a:lumOff val="80000"/>
            </a:scheme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VẬN DỤNG</a:t>
            </a:r>
            <a:r>
              <a:rPr lang="vi-VN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endParaRPr lang="en-US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3013" name="Picture 27" descr="2324282nyehuefuy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34400" y="4648201"/>
            <a:ext cx="1981200" cy="2162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27816520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8" name="Text Box 19"/>
          <p:cNvSpPr txBox="1">
            <a:spLocks noChangeArrowheads="1"/>
          </p:cNvSpPr>
          <p:nvPr/>
        </p:nvSpPr>
        <p:spPr bwMode="auto">
          <a:xfrm>
            <a:off x="1981200" y="228601"/>
            <a:ext cx="1981200" cy="1922463"/>
          </a:xfrm>
          <a:prstGeom prst="rect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0000" tIns="46800" rIns="90000" bIns="46800">
            <a:spAutoFit/>
          </a:bodyPr>
          <a:lstStyle>
            <a:lvl1pPr defTabSz="449263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449263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449263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449263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449263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ts val="7500"/>
              </a:spcBef>
              <a:buSzPct val="100000"/>
            </a:pPr>
            <a:r>
              <a:rPr lang="vi-VN" altLang="vi-VN" sz="12000">
                <a:latin typeface="Webdings" panose="05030102010509060703" pitchFamily="18" charset="2"/>
                <a:cs typeface="Times New Roman" panose="02020603050405020304" pitchFamily="18" charset="0"/>
              </a:rPr>
              <a:t></a:t>
            </a:r>
          </a:p>
        </p:txBody>
      </p:sp>
      <p:sp>
        <p:nvSpPr>
          <p:cNvPr id="44039" name="Text Box 21"/>
          <p:cNvSpPr txBox="1">
            <a:spLocks noChangeArrowheads="1"/>
          </p:cNvSpPr>
          <p:nvPr/>
        </p:nvSpPr>
        <p:spPr bwMode="auto">
          <a:xfrm>
            <a:off x="1524000" y="2590801"/>
            <a:ext cx="9067800" cy="2678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vi-VN" sz="2800"/>
              <a:t>- Nắm được chủ trương biện của Đảng, Chủ tịch Hồ Chí Minh trong cuộc đấu tranh chống bọn phản động trong nước và giặc ngoại xâm: Tưởng - Pháp.</a:t>
            </a:r>
          </a:p>
          <a:p>
            <a:pPr algn="just" eaLnBrk="1" hangingPunct="1">
              <a:buFontTx/>
              <a:buChar char="-"/>
            </a:pPr>
            <a:r>
              <a:rPr lang="en-US" altLang="vi-VN" sz="2800"/>
              <a:t>Nắm được ý nghĩa của những cuộc đấu tranh chống thù trong giặc ngoài.</a:t>
            </a:r>
          </a:p>
          <a:p>
            <a:pPr algn="just" eaLnBrk="1" hangingPunct="1">
              <a:buFontTx/>
              <a:buChar char="-"/>
            </a:pPr>
            <a:r>
              <a:rPr lang="en-US" altLang="vi-VN" sz="2800" u="sng"/>
              <a:t>- Tìm </a:t>
            </a:r>
            <a:r>
              <a:rPr lang="vi-VN" altLang="vi-VN" sz="2800" u="sng"/>
              <a:t>đọc</a:t>
            </a:r>
            <a:r>
              <a:rPr lang="en-US" altLang="vi-VN" sz="2800" u="sng"/>
              <a:t> lịch s</a:t>
            </a:r>
            <a:r>
              <a:rPr lang="vi-VN" altLang="vi-VN" sz="2800" u="sng"/>
              <a:t>ử</a:t>
            </a:r>
            <a:r>
              <a:rPr lang="en-US" altLang="vi-VN" sz="2800" u="sng"/>
              <a:t> Việt Nam giai </a:t>
            </a:r>
            <a:r>
              <a:rPr lang="vi-VN" altLang="vi-VN" sz="2800" u="sng"/>
              <a:t>đ</a:t>
            </a:r>
            <a:r>
              <a:rPr lang="en-US" altLang="vi-VN" sz="2800" u="sng"/>
              <a:t>oạn 1946-1954.</a:t>
            </a:r>
          </a:p>
        </p:txBody>
      </p:sp>
      <p:sp>
        <p:nvSpPr>
          <p:cNvPr id="44040" name="TextBox 20"/>
          <p:cNvSpPr txBox="1">
            <a:spLocks noChangeArrowheads="1"/>
          </p:cNvSpPr>
          <p:nvPr/>
        </p:nvSpPr>
        <p:spPr bwMode="auto">
          <a:xfrm>
            <a:off x="4255477" y="762000"/>
            <a:ext cx="5076091" cy="584775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vi-VN" sz="3200" b="1" smtClean="0"/>
              <a:t>HƯỚNG DẪN VỀ </a:t>
            </a:r>
            <a:r>
              <a:rPr lang="en-US" altLang="vi-VN" sz="3200" b="1"/>
              <a:t>NHÀ</a:t>
            </a:r>
          </a:p>
        </p:txBody>
      </p:sp>
    </p:spTree>
    <p:extLst>
      <p:ext uri="{BB962C8B-B14F-4D97-AF65-F5344CB8AC3E}">
        <p14:creationId xmlns:p14="http://schemas.microsoft.com/office/powerpoint/2010/main" val="236684641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514600" y="1524000"/>
            <a:ext cx="7696200" cy="4114800"/>
          </a:xfrm>
        </p:spPr>
        <p:txBody>
          <a:bodyPr/>
          <a:lstStyle/>
          <a:p>
            <a:pPr algn="ctr">
              <a:defRPr/>
            </a:pPr>
            <a:endParaRPr lang="en-US" sz="3600"/>
          </a:p>
          <a:p>
            <a:pPr algn="ctr">
              <a:defRPr/>
            </a:pPr>
            <a:endParaRPr lang="en-US" sz="3600"/>
          </a:p>
        </p:txBody>
      </p:sp>
      <p:pic>
        <p:nvPicPr>
          <p:cNvPr id="45059" name="Picture 3" descr="hoa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1"/>
            <a:ext cx="51435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5060" name="Picture 4" descr="hoa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1883" b="-10345"/>
          <a:stretch>
            <a:fillRect/>
          </a:stretch>
        </p:blipFill>
        <p:spPr bwMode="auto">
          <a:xfrm>
            <a:off x="6650038" y="0"/>
            <a:ext cx="401796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5061" name="Picture 5" descr="hoa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1" y="0"/>
            <a:ext cx="276225" cy="514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5062" name="Picture 6" descr="hoa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4638" y="6561139"/>
            <a:ext cx="51435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5063" name="Picture 7" descr="hoa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91776" y="0"/>
            <a:ext cx="276225" cy="514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5064" name="Picture 8" descr="hoa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2963"/>
          <a:stretch>
            <a:fillRect/>
          </a:stretch>
        </p:blipFill>
        <p:spPr bwMode="auto">
          <a:xfrm>
            <a:off x="6705600" y="6581776"/>
            <a:ext cx="39624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5065" name="Picture 9" descr="AG00130_"/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8251991">
            <a:off x="1828801" y="304801"/>
            <a:ext cx="409575" cy="352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5066" name="Picture 10" descr="AG00130_"/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2809817" flipH="1">
            <a:off x="9879013" y="349251"/>
            <a:ext cx="381000" cy="327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5067" name="Picture 11" descr="AG00130_"/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8228399" flipH="1">
            <a:off x="9684544" y="6163469"/>
            <a:ext cx="457200" cy="392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5068" name="Picture 12" descr="AG00130_"/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3300739">
            <a:off x="1879601" y="6111876"/>
            <a:ext cx="438150" cy="377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9405" name="~PP8911.WAV">
            <a:hlinkClick r:id="" action="ppaction://media"/>
          </p:cNvPr>
          <p:cNvPicPr>
            <a:picLocks noRot="1" noChangeAspect="1" noChangeArrowheads="1"/>
          </p:cNvPicPr>
          <p:nvPr>
            <a:wavAudioFile r:embed="rId1" name="~PP849.WAV"/>
          </p:nvPr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80638" y="6370638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5070" name="Picture 14" descr="hoa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0345" t="62964"/>
          <a:stretch>
            <a:fillRect/>
          </a:stretch>
        </p:blipFill>
        <p:spPr bwMode="auto">
          <a:xfrm>
            <a:off x="10363200" y="4953000"/>
            <a:ext cx="304800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5071" name="Picture 15" descr="hoa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7409"/>
          <a:stretch>
            <a:fillRect/>
          </a:stretch>
        </p:blipFill>
        <p:spPr bwMode="auto">
          <a:xfrm>
            <a:off x="1524001" y="5181600"/>
            <a:ext cx="276225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9408" name="WordArt 16" descr="Paper bag"/>
          <p:cNvSpPr>
            <a:spLocks noChangeArrowheads="1" noChangeShapeType="1" noTextEdit="1"/>
          </p:cNvSpPr>
          <p:nvPr/>
        </p:nvSpPr>
        <p:spPr bwMode="auto">
          <a:xfrm>
            <a:off x="2895601" y="1981200"/>
            <a:ext cx="6486525" cy="17097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600" kern="10">
                <a:ln w="9525">
                  <a:solidFill>
                    <a:srgbClr val="008000"/>
                  </a:solidFill>
                  <a:round/>
                  <a:headEnd/>
                  <a:tailEnd/>
                </a:ln>
                <a:blipFill dpi="0" rotWithShape="0">
                  <a:blip r:embed="rId9"/>
                  <a:srcRect/>
                  <a:tile tx="0" ty="0" sx="100000" sy="100000" flip="none" algn="tl"/>
                </a:blipFill>
                <a:effectLst>
                  <a:outerShdw dist="563972" dir="14049741" sx="125000" sy="125000" algn="tl" rotWithShape="0">
                    <a:srgbClr val="C7DFD3">
                      <a:alpha val="79999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HẸN GẶP LẠI CÁC EM</a:t>
            </a:r>
          </a:p>
        </p:txBody>
      </p:sp>
      <p:pic>
        <p:nvPicPr>
          <p:cNvPr id="45073" name="Picture 17" descr="happy10"/>
          <p:cNvPicPr>
            <a:picLocks noChangeAspect="1" noChangeArrowheads="1" noCrop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200" y="4038600"/>
            <a:ext cx="2057400" cy="1582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21146855"/>
      </p:ext>
    </p:extLst>
  </p:cSld>
  <p:clrMapOvr>
    <a:masterClrMapping/>
  </p:clrMapOvr>
  <p:transition spd="slow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5940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9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0" fill="hold"/>
                                        <p:tgtEl>
                                          <p:spTgt spid="594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0" fill="hold"/>
                                        <p:tgtEl>
                                          <p:spTgt spid="594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 isNarration="1">
              <p:cMediaNode showWhenStopped="0">
                <p:cTn id="13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9405"/>
                </p:tgtEl>
              </p:cMediaNode>
            </p:audi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219075"/>
            <a:ext cx="9144000" cy="990600"/>
          </a:xfrm>
          <a:solidFill>
            <a:srgbClr val="CCFF33"/>
          </a:solidFill>
          <a:ln>
            <a:solidFill>
              <a:srgbClr val="CCFF33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en-US" altLang="vi-VN" sz="2400" dirty="0">
                <a:latin typeface="Times New Roman" pitchFamily="18" charset="0"/>
                <a:cs typeface="Times New Roman" pitchFamily="18" charset="0"/>
              </a:rPr>
              <a:t>TIẾT 26,27-BÀI 24: CUỘC ĐẤU TRANH BẢO VỆ VÀ XÂY DỰNG CHÍNH QUYỀN DÂN CHỦ NHÂN DÂN (1945-1946)</a:t>
            </a:r>
          </a:p>
        </p:txBody>
      </p:sp>
      <p:sp>
        <p:nvSpPr>
          <p:cNvPr id="2324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0" y="1209675"/>
            <a:ext cx="8229600" cy="609600"/>
          </a:xfrm>
        </p:spPr>
        <p:txBody>
          <a:bodyPr/>
          <a:lstStyle/>
          <a:p>
            <a:pPr>
              <a:spcBef>
                <a:spcPct val="0"/>
              </a:spcBef>
              <a:buClrTx/>
              <a:buSzPct val="100000"/>
              <a:buFontTx/>
              <a:buNone/>
              <a:defRPr/>
            </a:pP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I.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Tình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ta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mạng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tháng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Tám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27652" name="TextBox 13"/>
          <p:cNvSpPr txBox="1">
            <a:spLocks noChangeArrowheads="1"/>
          </p:cNvSpPr>
          <p:nvPr/>
        </p:nvSpPr>
        <p:spPr bwMode="auto">
          <a:xfrm>
            <a:off x="1524001" y="1590675"/>
            <a:ext cx="694531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vi-VN" b="1"/>
              <a:t>II. Củng cố chính quyền cách mạng và bảo vệ </a:t>
            </a:r>
            <a:r>
              <a:rPr lang="vi-VN" altLang="vi-VN" b="1"/>
              <a:t>độc</a:t>
            </a:r>
            <a:r>
              <a:rPr lang="en-US" altLang="vi-VN" b="1"/>
              <a:t> lập dân tộc</a:t>
            </a:r>
          </a:p>
        </p:txBody>
      </p:sp>
      <p:sp>
        <p:nvSpPr>
          <p:cNvPr id="27653" name="TextBox 14"/>
          <p:cNvSpPr txBox="1">
            <a:spLocks noChangeArrowheads="1"/>
          </p:cNvSpPr>
          <p:nvPr/>
        </p:nvSpPr>
        <p:spPr bwMode="auto">
          <a:xfrm>
            <a:off x="1524001" y="1971675"/>
            <a:ext cx="40608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vi-VN" b="1"/>
              <a:t>1. Củng cố chính quyền cách mạng.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1524001" y="2409825"/>
            <a:ext cx="28987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vi-VN" b="1" dirty="0"/>
              <a:t>2. </a:t>
            </a:r>
            <a:r>
              <a:rPr lang="en-US" altLang="vi-VN" b="1" dirty="0" err="1"/>
              <a:t>Bảo</a:t>
            </a:r>
            <a:r>
              <a:rPr lang="en-US" altLang="vi-VN" b="1" dirty="0"/>
              <a:t> </a:t>
            </a:r>
            <a:r>
              <a:rPr lang="en-US" altLang="vi-VN" b="1" dirty="0" err="1"/>
              <a:t>vệ</a:t>
            </a:r>
            <a:r>
              <a:rPr lang="en-US" altLang="vi-VN" b="1" dirty="0"/>
              <a:t> </a:t>
            </a:r>
            <a:r>
              <a:rPr lang="vi-VN" altLang="vi-VN" b="1" dirty="0"/>
              <a:t>độc</a:t>
            </a:r>
            <a:r>
              <a:rPr lang="en-US" altLang="vi-VN" b="1" dirty="0"/>
              <a:t> </a:t>
            </a:r>
            <a:r>
              <a:rPr lang="en-US" altLang="vi-VN" b="1" dirty="0" err="1"/>
              <a:t>lập</a:t>
            </a:r>
            <a:r>
              <a:rPr lang="en-US" altLang="vi-VN" b="1" dirty="0"/>
              <a:t> </a:t>
            </a:r>
            <a:r>
              <a:rPr lang="en-US" altLang="vi-VN" b="1" dirty="0" err="1"/>
              <a:t>dân</a:t>
            </a:r>
            <a:r>
              <a:rPr lang="en-US" altLang="vi-VN" b="1" dirty="0"/>
              <a:t> </a:t>
            </a:r>
            <a:r>
              <a:rPr lang="en-US" altLang="vi-VN" b="1" dirty="0" err="1"/>
              <a:t>tộc</a:t>
            </a:r>
            <a:endParaRPr lang="en-US" altLang="vi-VN" b="1" dirty="0"/>
          </a:p>
        </p:txBody>
      </p:sp>
    </p:spTree>
    <p:extLst>
      <p:ext uri="{BB962C8B-B14F-4D97-AF65-F5344CB8AC3E}">
        <p14:creationId xmlns:p14="http://schemas.microsoft.com/office/powerpoint/2010/main" val="9994000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3" descr="vietnammap02oc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00363" y="28575"/>
            <a:ext cx="6096000" cy="6858000"/>
          </a:xfrm>
          <a:prstGeom prst="rect">
            <a:avLst/>
          </a:prstGeom>
          <a:noFill/>
          <a:ln w="57150">
            <a:solidFill>
              <a:srgbClr val="FFFF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8675" name="Line 4"/>
          <p:cNvSpPr>
            <a:spLocks noChangeShapeType="1"/>
          </p:cNvSpPr>
          <p:nvPr/>
        </p:nvSpPr>
        <p:spPr bwMode="auto">
          <a:xfrm flipH="1">
            <a:off x="6858000" y="3200400"/>
            <a:ext cx="457200" cy="0"/>
          </a:xfrm>
          <a:prstGeom prst="line">
            <a:avLst/>
          </a:prstGeom>
          <a:noFill/>
          <a:ln w="76200">
            <a:solidFill>
              <a:srgbClr val="CC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pic>
        <p:nvPicPr>
          <p:cNvPr id="28676" name="Picture 11" descr="RBWBUTNW">
            <a:hlinkClick r:id="" action="ppaction://hlinkshowjump?jump=nextslide"/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V="1">
            <a:off x="6553200" y="5257800"/>
            <a:ext cx="6096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7772" name="Picture 12" descr="RBWBUTNW">
            <a:hlinkClick r:id="" action="ppaction://hlinkshowjump?jump=nextslide"/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V="1">
            <a:off x="5943600" y="762000"/>
            <a:ext cx="6096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678" name="Picture 13" descr="RBWBUTNW">
            <a:hlinkClick r:id="" action="ppaction://hlinkshowjump?jump=nextslide"/>
          </p:cNvPr>
          <p:cNvPicPr>
            <a:picLocks noChangeAspect="1" noChangeArrowheads="1" noCrop="1"/>
          </p:cNvPicPr>
          <p:nvPr/>
        </p:nvPicPr>
        <p:blipFill>
          <a:blip r:embed="rId3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V="1">
            <a:off x="6781800" y="3124200"/>
            <a:ext cx="609600" cy="7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679" name="AutoShape 10"/>
          <p:cNvSpPr>
            <a:spLocks noChangeArrowheads="1"/>
          </p:cNvSpPr>
          <p:nvPr/>
        </p:nvSpPr>
        <p:spPr bwMode="auto">
          <a:xfrm>
            <a:off x="2274573" y="5285067"/>
            <a:ext cx="327654" cy="1469469"/>
          </a:xfrm>
          <a:prstGeom prst="irregularSeal1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marL="571500" indent="-5715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vi-VN" altLang="vi-VN" sz="2800" b="1">
              <a:solidFill>
                <a:schemeClr val="hlink"/>
              </a:solidFill>
              <a:cs typeface="Times New Roman" panose="02020603050405020304" pitchFamily="18" charset="0"/>
            </a:endParaRPr>
          </a:p>
        </p:txBody>
      </p:sp>
      <p:sp>
        <p:nvSpPr>
          <p:cNvPr id="93196" name="AutoShape 12"/>
          <p:cNvSpPr>
            <a:spLocks noChangeArrowheads="1"/>
          </p:cNvSpPr>
          <p:nvPr/>
        </p:nvSpPr>
        <p:spPr bwMode="auto">
          <a:xfrm>
            <a:off x="7010401" y="5720824"/>
            <a:ext cx="2005013" cy="794802"/>
          </a:xfrm>
          <a:prstGeom prst="leftArrow">
            <a:avLst>
              <a:gd name="adj1" fmla="val 50000"/>
              <a:gd name="adj2" fmla="val 70480"/>
            </a:avLst>
          </a:prstGeom>
          <a:solidFill>
            <a:srgbClr val="00FFFF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>
            <a:lvl1pPr marL="571500" indent="-5715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vi-VN" b="1">
                <a:cs typeface="Times New Roman" panose="02020603050405020304" pitchFamily="18" charset="0"/>
              </a:rPr>
              <a:t>Quân Anh</a:t>
            </a:r>
          </a:p>
        </p:txBody>
      </p:sp>
      <p:sp>
        <p:nvSpPr>
          <p:cNvPr id="93197" name="AutoShape 13"/>
          <p:cNvSpPr>
            <a:spLocks noChangeArrowheads="1"/>
          </p:cNvSpPr>
          <p:nvPr/>
        </p:nvSpPr>
        <p:spPr bwMode="auto">
          <a:xfrm>
            <a:off x="6399214" y="945624"/>
            <a:ext cx="2897187" cy="794802"/>
          </a:xfrm>
          <a:prstGeom prst="leftArrow">
            <a:avLst>
              <a:gd name="adj1" fmla="val 50000"/>
              <a:gd name="adj2" fmla="val 101842"/>
            </a:avLst>
          </a:prstGeom>
          <a:solidFill>
            <a:srgbClr val="00FFFF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>
            <a:lvl1pPr marL="571500" indent="-5715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vi-VN" b="1">
                <a:cs typeface="Times New Roman" panose="02020603050405020304" pitchFamily="18" charset="0"/>
              </a:rPr>
              <a:t>Quân Tưởng: 20 vạn</a:t>
            </a:r>
          </a:p>
        </p:txBody>
      </p:sp>
      <p:sp>
        <p:nvSpPr>
          <p:cNvPr id="28682" name="Text Box 19"/>
          <p:cNvSpPr txBox="1">
            <a:spLocks noChangeArrowheads="1"/>
          </p:cNvSpPr>
          <p:nvPr/>
        </p:nvSpPr>
        <p:spPr bwMode="auto">
          <a:xfrm>
            <a:off x="7848601" y="3187700"/>
            <a:ext cx="175101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571500" indent="-5715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vi-VN" b="1">
                <a:solidFill>
                  <a:srgbClr val="FF0000"/>
                </a:solidFill>
                <a:cs typeface="Times New Roman" panose="02020603050405020304" pitchFamily="18" charset="0"/>
              </a:rPr>
              <a:t>VĨ TUYẾN 16</a:t>
            </a:r>
          </a:p>
        </p:txBody>
      </p:sp>
      <p:sp>
        <p:nvSpPr>
          <p:cNvPr id="28683" name="Line 26"/>
          <p:cNvSpPr>
            <a:spLocks noChangeShapeType="1"/>
          </p:cNvSpPr>
          <p:nvPr/>
        </p:nvSpPr>
        <p:spPr bwMode="auto">
          <a:xfrm flipH="1">
            <a:off x="1524000" y="533400"/>
            <a:ext cx="533400" cy="533400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endParaRPr lang="vi-VN"/>
          </a:p>
        </p:txBody>
      </p:sp>
      <p:sp>
        <p:nvSpPr>
          <p:cNvPr id="93215" name="AutoShape 31"/>
          <p:cNvSpPr>
            <a:spLocks/>
          </p:cNvSpPr>
          <p:nvPr/>
        </p:nvSpPr>
        <p:spPr bwMode="auto">
          <a:xfrm>
            <a:off x="7772400" y="3048179"/>
            <a:ext cx="533400" cy="609243"/>
          </a:xfrm>
          <a:prstGeom prst="rightBrace">
            <a:avLst>
              <a:gd name="adj1" fmla="val 78571"/>
              <a:gd name="adj2" fmla="val 50000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>
            <a:lvl1pPr marL="571500" indent="-5715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vi-VN" altLang="vi-VN" sz="2800" b="1">
              <a:solidFill>
                <a:schemeClr val="hlink"/>
              </a:solidFill>
              <a:cs typeface="Times New Roman" panose="02020603050405020304" pitchFamily="18" charset="0"/>
            </a:endParaRPr>
          </a:p>
        </p:txBody>
      </p:sp>
      <p:sp>
        <p:nvSpPr>
          <p:cNvPr id="93217" name="Text Box 33"/>
          <p:cNvSpPr txBox="1">
            <a:spLocks noChangeArrowheads="1"/>
          </p:cNvSpPr>
          <p:nvPr/>
        </p:nvSpPr>
        <p:spPr bwMode="auto">
          <a:xfrm>
            <a:off x="8012114" y="2579689"/>
            <a:ext cx="2611437" cy="396875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571500" indent="-5715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vi-VN" b="1">
                <a:solidFill>
                  <a:srgbClr val="0000FF"/>
                </a:solidFill>
                <a:cs typeface="Times New Roman" panose="02020603050405020304" pitchFamily="18" charset="0"/>
              </a:rPr>
              <a:t>Quân Nhật: hơn 6 vạn</a:t>
            </a:r>
          </a:p>
        </p:txBody>
      </p:sp>
    </p:spTree>
    <p:extLst>
      <p:ext uri="{BB962C8B-B14F-4D97-AF65-F5344CB8AC3E}">
        <p14:creationId xmlns:p14="http://schemas.microsoft.com/office/powerpoint/2010/main" val="6050591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177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93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93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93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5" dur="2000"/>
                                        <p:tgtEl>
                                          <p:spTgt spid="93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3196" grpId="0" animBg="1"/>
      <p:bldP spid="93197" grpId="0" animBg="1"/>
      <p:bldP spid="93215" grpId="0" animBg="1"/>
      <p:bldP spid="9321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0" name="TextBox 13"/>
          <p:cNvSpPr txBox="1">
            <a:spLocks noChangeArrowheads="1"/>
          </p:cNvSpPr>
          <p:nvPr/>
        </p:nvSpPr>
        <p:spPr bwMode="auto">
          <a:xfrm>
            <a:off x="1524001" y="1668340"/>
            <a:ext cx="694531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vi-VN" b="1"/>
              <a:t>II. Củng cố chính quyền cách mạng và bảo vệ </a:t>
            </a:r>
            <a:r>
              <a:rPr lang="vi-VN" altLang="vi-VN" b="1"/>
              <a:t>độc</a:t>
            </a:r>
            <a:r>
              <a:rPr lang="en-US" altLang="vi-VN" b="1"/>
              <a:t> lập dân tộc</a:t>
            </a:r>
          </a:p>
        </p:txBody>
      </p:sp>
      <p:sp>
        <p:nvSpPr>
          <p:cNvPr id="29701" name="TextBox 14"/>
          <p:cNvSpPr txBox="1">
            <a:spLocks noChangeArrowheads="1"/>
          </p:cNvSpPr>
          <p:nvPr/>
        </p:nvSpPr>
        <p:spPr bwMode="auto">
          <a:xfrm>
            <a:off x="1524001" y="2009775"/>
            <a:ext cx="40608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vi-VN" b="1"/>
              <a:t>1. Củng cố chính quyền cách mạng.</a:t>
            </a:r>
          </a:p>
        </p:txBody>
      </p:sp>
      <p:sp>
        <p:nvSpPr>
          <p:cNvPr id="29704" name="TextBox 8"/>
          <p:cNvSpPr txBox="1">
            <a:spLocks noChangeArrowheads="1"/>
          </p:cNvSpPr>
          <p:nvPr/>
        </p:nvSpPr>
        <p:spPr bwMode="auto">
          <a:xfrm>
            <a:off x="1524001" y="2466975"/>
            <a:ext cx="28987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vi-VN" b="1"/>
              <a:t>2. Bảo vệ </a:t>
            </a:r>
            <a:r>
              <a:rPr lang="vi-VN" altLang="vi-VN" b="1"/>
              <a:t>độc</a:t>
            </a:r>
            <a:r>
              <a:rPr lang="en-US" altLang="vi-VN" b="1"/>
              <a:t> lập dân tộc</a:t>
            </a: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1524000" y="2847975"/>
            <a:ext cx="666273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vi-VN" b="1"/>
              <a:t>a. Chủ tr</a:t>
            </a:r>
            <a:r>
              <a:rPr lang="vi-VN" altLang="vi-VN" b="1"/>
              <a:t>ươ</a:t>
            </a:r>
            <a:r>
              <a:rPr lang="en-US" altLang="vi-VN" b="1"/>
              <a:t>ng của ta tr</a:t>
            </a:r>
            <a:r>
              <a:rPr lang="vi-VN" altLang="vi-VN" b="1"/>
              <a:t>ước</a:t>
            </a:r>
            <a:r>
              <a:rPr lang="en-US" altLang="vi-VN" b="1"/>
              <a:t> hiệp </a:t>
            </a:r>
            <a:r>
              <a:rPr lang="vi-VN" altLang="vi-VN" b="1"/>
              <a:t>ước</a:t>
            </a:r>
            <a:r>
              <a:rPr lang="en-US" altLang="vi-VN" b="1"/>
              <a:t> Hoa- Pháp (28/2/1946)</a:t>
            </a: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0" y="3609975"/>
            <a:ext cx="9144000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/>
            <a:r>
              <a:rPr lang="it-IT" altLang="vi-VN">
                <a:cs typeface="Times New Roman" panose="02020603050405020304" pitchFamily="18" charset="0"/>
              </a:rPr>
              <a:t>+  Chia cho chúng 70 ghế trong Quốc hội không qua bầu cử và một số ghế Bộ trưởng trong Chính Phủ Liên hiệp.</a:t>
            </a:r>
            <a:endParaRPr lang="en-US" altLang="vi-VN">
              <a:cs typeface="Times New Roman" panose="02020603050405020304" pitchFamily="18" charset="0"/>
            </a:endParaRPr>
          </a:p>
          <a:p>
            <a:r>
              <a:rPr lang="it-IT" altLang="vi-VN">
                <a:cs typeface="Times New Roman" panose="02020603050405020304" pitchFamily="18" charset="0"/>
              </a:rPr>
              <a:t>+Ta còn nhân nhượng cho chúng một số quyền lợi về kinh tế.</a:t>
            </a:r>
            <a:endParaRPr lang="en-US" altLang="vi-VN">
              <a:cs typeface="Times New Roman" panose="02020603050405020304" pitchFamily="18" charset="0"/>
            </a:endParaRP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1524001" y="3228975"/>
            <a:ext cx="316071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vi-VN" b="1"/>
              <a:t>- Đối với T</a:t>
            </a:r>
            <a:r>
              <a:rPr lang="vi-VN" altLang="vi-VN" b="1"/>
              <a:t>ưởng</a:t>
            </a:r>
            <a:r>
              <a:rPr lang="en-US" altLang="vi-VN" b="1"/>
              <a:t> và tay sai: </a:t>
            </a: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0" y="4600576"/>
            <a:ext cx="91440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/>
            <a:r>
              <a:rPr lang="it-IT" altLang="vi-VN" dirty="0">
                <a:cs typeface="Times New Roman" panose="02020603050405020304" pitchFamily="18" charset="0"/>
              </a:rPr>
              <a:t>+ Ban hành một số sắc lệnh nhằm trấn áp bọn phản cách mạng, giam giữ, lập toà án quân sự để trừng trị. </a:t>
            </a:r>
            <a:endParaRPr lang="en-US" altLang="vi-VN" dirty="0"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41566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2" grpId="0"/>
      <p:bldP spid="13" grpId="0"/>
      <p:bldP spid="1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4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0" y="561975"/>
            <a:ext cx="8229600" cy="609600"/>
          </a:xfrm>
        </p:spPr>
        <p:txBody>
          <a:bodyPr/>
          <a:lstStyle/>
          <a:p>
            <a:pPr>
              <a:spcBef>
                <a:spcPct val="0"/>
              </a:spcBef>
              <a:buClrTx/>
              <a:buSzPct val="100000"/>
              <a:buFontTx/>
              <a:buNone/>
              <a:defRPr/>
            </a:pPr>
            <a:endParaRPr lang="en-US" sz="2000" b="1" dirty="0"/>
          </a:p>
        </p:txBody>
      </p:sp>
      <p:sp>
        <p:nvSpPr>
          <p:cNvPr id="30724" name="TextBox 13"/>
          <p:cNvSpPr txBox="1">
            <a:spLocks noChangeArrowheads="1"/>
          </p:cNvSpPr>
          <p:nvPr/>
        </p:nvSpPr>
        <p:spPr bwMode="auto">
          <a:xfrm>
            <a:off x="1524001" y="942975"/>
            <a:ext cx="694531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vi-VN" b="1"/>
              <a:t>II. Củng cố chính quyền cách mạng và bảo vệ </a:t>
            </a:r>
            <a:r>
              <a:rPr lang="vi-VN" altLang="vi-VN" b="1"/>
              <a:t>độc</a:t>
            </a:r>
            <a:r>
              <a:rPr lang="en-US" altLang="vi-VN" b="1"/>
              <a:t> lập dân tộc</a:t>
            </a:r>
          </a:p>
        </p:txBody>
      </p:sp>
      <p:sp>
        <p:nvSpPr>
          <p:cNvPr id="30725" name="TextBox 14"/>
          <p:cNvSpPr txBox="1">
            <a:spLocks noChangeArrowheads="1"/>
          </p:cNvSpPr>
          <p:nvPr/>
        </p:nvSpPr>
        <p:spPr bwMode="auto">
          <a:xfrm>
            <a:off x="1524001" y="1247775"/>
            <a:ext cx="40608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vi-VN" b="1"/>
              <a:t>1. Củng cố chính quyền cách mạng.</a:t>
            </a:r>
          </a:p>
        </p:txBody>
      </p:sp>
      <p:sp>
        <p:nvSpPr>
          <p:cNvPr id="30726" name="TextBox 8"/>
          <p:cNvSpPr txBox="1">
            <a:spLocks noChangeArrowheads="1"/>
          </p:cNvSpPr>
          <p:nvPr/>
        </p:nvSpPr>
        <p:spPr bwMode="auto">
          <a:xfrm>
            <a:off x="1524001" y="1552575"/>
            <a:ext cx="28987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vi-VN" b="1"/>
              <a:t>2. Bảo vệ </a:t>
            </a:r>
            <a:r>
              <a:rPr lang="vi-VN" altLang="vi-VN" b="1"/>
              <a:t>độc</a:t>
            </a:r>
            <a:r>
              <a:rPr lang="en-US" altLang="vi-VN" b="1"/>
              <a:t> lập dân tộc</a:t>
            </a:r>
          </a:p>
        </p:txBody>
      </p:sp>
      <p:sp>
        <p:nvSpPr>
          <p:cNvPr id="30727" name="TextBox 9"/>
          <p:cNvSpPr txBox="1">
            <a:spLocks noChangeArrowheads="1"/>
          </p:cNvSpPr>
          <p:nvPr/>
        </p:nvSpPr>
        <p:spPr bwMode="auto">
          <a:xfrm>
            <a:off x="1524000" y="1857375"/>
            <a:ext cx="666273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vi-VN" b="1" dirty="0"/>
              <a:t>a. </a:t>
            </a:r>
            <a:r>
              <a:rPr lang="en-US" altLang="vi-VN" b="1" dirty="0" err="1"/>
              <a:t>Chủ</a:t>
            </a:r>
            <a:r>
              <a:rPr lang="en-US" altLang="vi-VN" b="1" dirty="0"/>
              <a:t> </a:t>
            </a:r>
            <a:r>
              <a:rPr lang="en-US" altLang="vi-VN" b="1" dirty="0" err="1"/>
              <a:t>tr</a:t>
            </a:r>
            <a:r>
              <a:rPr lang="vi-VN" altLang="vi-VN" b="1" dirty="0"/>
              <a:t>ươ</a:t>
            </a:r>
            <a:r>
              <a:rPr lang="en-US" altLang="vi-VN" b="1" dirty="0"/>
              <a:t>ng </a:t>
            </a:r>
            <a:r>
              <a:rPr lang="en-US" altLang="vi-VN" b="1" dirty="0" err="1"/>
              <a:t>của</a:t>
            </a:r>
            <a:r>
              <a:rPr lang="en-US" altLang="vi-VN" b="1" dirty="0"/>
              <a:t> ta </a:t>
            </a:r>
            <a:r>
              <a:rPr lang="en-US" altLang="vi-VN" b="1" dirty="0" err="1"/>
              <a:t>tr</a:t>
            </a:r>
            <a:r>
              <a:rPr lang="vi-VN" altLang="vi-VN" b="1" dirty="0"/>
              <a:t>ước</a:t>
            </a:r>
            <a:r>
              <a:rPr lang="en-US" altLang="vi-VN" b="1" dirty="0"/>
              <a:t> </a:t>
            </a:r>
            <a:r>
              <a:rPr lang="en-US" altLang="vi-VN" b="1" dirty="0" err="1"/>
              <a:t>hiệp</a:t>
            </a:r>
            <a:r>
              <a:rPr lang="en-US" altLang="vi-VN" b="1" dirty="0"/>
              <a:t> </a:t>
            </a:r>
            <a:r>
              <a:rPr lang="vi-VN" altLang="vi-VN" b="1" dirty="0"/>
              <a:t>ước</a:t>
            </a:r>
            <a:r>
              <a:rPr lang="en-US" altLang="vi-VN" b="1" dirty="0"/>
              <a:t> </a:t>
            </a:r>
            <a:r>
              <a:rPr lang="en-US" altLang="vi-VN" b="1" dirty="0" err="1"/>
              <a:t>Hoa</a:t>
            </a:r>
            <a:r>
              <a:rPr lang="en-US" altLang="vi-VN" b="1" dirty="0"/>
              <a:t>- </a:t>
            </a:r>
            <a:r>
              <a:rPr lang="en-US" altLang="vi-VN" b="1" dirty="0" err="1"/>
              <a:t>Pháp</a:t>
            </a:r>
            <a:r>
              <a:rPr lang="en-US" altLang="vi-VN" b="1" dirty="0"/>
              <a:t> (28/2/1946)</a:t>
            </a: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1524001" y="5514975"/>
            <a:ext cx="881856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vi-VN" b="1"/>
              <a:t>* Hòa hoãn v</a:t>
            </a:r>
            <a:r>
              <a:rPr lang="vi-VN" altLang="vi-VN" b="1"/>
              <a:t>ới</a:t>
            </a:r>
            <a:r>
              <a:rPr lang="en-US" altLang="vi-VN" b="1"/>
              <a:t> quân T</a:t>
            </a:r>
            <a:r>
              <a:rPr lang="vi-VN" altLang="vi-VN" b="1"/>
              <a:t>ưởng</a:t>
            </a:r>
            <a:r>
              <a:rPr lang="en-US" altLang="vi-VN" b="1"/>
              <a:t> ở miền B</a:t>
            </a:r>
            <a:r>
              <a:rPr lang="vi-VN" altLang="vi-VN" b="1"/>
              <a:t>ắc</a:t>
            </a:r>
            <a:r>
              <a:rPr lang="en-US" altLang="vi-VN" b="1"/>
              <a:t> </a:t>
            </a:r>
            <a:r>
              <a:rPr lang="vi-VN" altLang="vi-VN" b="1"/>
              <a:t>để</a:t>
            </a:r>
            <a:r>
              <a:rPr lang="en-US" altLang="vi-VN" b="1"/>
              <a:t> tập trung kháng Pháp ở miền Nam </a:t>
            </a:r>
          </a:p>
        </p:txBody>
      </p:sp>
      <p:sp>
        <p:nvSpPr>
          <p:cNvPr id="30729" name="Rectangle 11"/>
          <p:cNvSpPr>
            <a:spLocks noChangeArrowheads="1"/>
          </p:cNvSpPr>
          <p:nvPr/>
        </p:nvSpPr>
        <p:spPr bwMode="auto">
          <a:xfrm>
            <a:off x="1524000" y="2466975"/>
            <a:ext cx="9144000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/>
            <a:r>
              <a:rPr lang="it-IT" altLang="vi-VN">
                <a:cs typeface="Times New Roman" panose="02020603050405020304" pitchFamily="18" charset="0"/>
              </a:rPr>
              <a:t>+  Chia cho chúng 70 ghế trong Quốc hội không qua bầu cử và một số ghế Bộ trưởng trong Chính Phủ Liên hiệp.</a:t>
            </a:r>
            <a:endParaRPr lang="en-US" altLang="vi-VN">
              <a:cs typeface="Times New Roman" panose="02020603050405020304" pitchFamily="18" charset="0"/>
            </a:endParaRPr>
          </a:p>
          <a:p>
            <a:r>
              <a:rPr lang="it-IT" altLang="vi-VN">
                <a:cs typeface="Times New Roman" panose="02020603050405020304" pitchFamily="18" charset="0"/>
              </a:rPr>
              <a:t>+Ta còn nhân nhượng cho chúng một số quyền lợi về kinh tế.</a:t>
            </a:r>
            <a:endParaRPr lang="en-US" altLang="vi-VN">
              <a:cs typeface="Times New Roman" panose="02020603050405020304" pitchFamily="18" charset="0"/>
            </a:endParaRPr>
          </a:p>
        </p:txBody>
      </p:sp>
      <p:sp>
        <p:nvSpPr>
          <p:cNvPr id="30730" name="TextBox 12"/>
          <p:cNvSpPr txBox="1">
            <a:spLocks noChangeArrowheads="1"/>
          </p:cNvSpPr>
          <p:nvPr/>
        </p:nvSpPr>
        <p:spPr bwMode="auto">
          <a:xfrm>
            <a:off x="1524001" y="2162175"/>
            <a:ext cx="316071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vi-VN" b="1"/>
              <a:t>- Đối với T</a:t>
            </a:r>
            <a:r>
              <a:rPr lang="vi-VN" altLang="vi-VN" b="1"/>
              <a:t>ưởng</a:t>
            </a:r>
            <a:r>
              <a:rPr lang="en-US" altLang="vi-VN" b="1"/>
              <a:t> và tay sai: </a:t>
            </a:r>
          </a:p>
        </p:txBody>
      </p:sp>
      <p:sp>
        <p:nvSpPr>
          <p:cNvPr id="30731" name="Rectangle 18"/>
          <p:cNvSpPr>
            <a:spLocks noChangeArrowheads="1"/>
          </p:cNvSpPr>
          <p:nvPr/>
        </p:nvSpPr>
        <p:spPr bwMode="auto">
          <a:xfrm>
            <a:off x="1524000" y="3381376"/>
            <a:ext cx="91440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/>
            <a:r>
              <a:rPr lang="it-IT" altLang="vi-VN">
                <a:cs typeface="Times New Roman" panose="02020603050405020304" pitchFamily="18" charset="0"/>
              </a:rPr>
              <a:t>+ Ban hành một số sắc lệnh nhằm trấn áp bọn phản cách mạng, giam giữ, lập toà án quân sự để trừng trị. </a:t>
            </a:r>
            <a:endParaRPr lang="en-US" altLang="vi-VN">
              <a:cs typeface="Times New Roman" panose="02020603050405020304" pitchFamily="18" charset="0"/>
            </a:endParaRPr>
          </a:p>
        </p:txBody>
      </p:sp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1524001" y="3990975"/>
            <a:ext cx="288131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vi-VN" b="1"/>
              <a:t>- Đối v</a:t>
            </a:r>
            <a:r>
              <a:rPr lang="vi-VN" altLang="vi-VN" b="1"/>
              <a:t>ới</a:t>
            </a:r>
            <a:r>
              <a:rPr lang="en-US" altLang="vi-VN" b="1"/>
              <a:t> th</a:t>
            </a:r>
            <a:r>
              <a:rPr lang="vi-VN" altLang="vi-VN" b="1"/>
              <a:t>ực</a:t>
            </a:r>
            <a:r>
              <a:rPr lang="en-US" altLang="vi-VN" b="1"/>
              <a:t> dân Pháp:</a:t>
            </a:r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0" y="4371976"/>
            <a:ext cx="91440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/>
            <a:r>
              <a:rPr lang="en-US" altLang="vi-VN">
                <a:cs typeface="Times New Roman" panose="02020603050405020304" pitchFamily="18" charset="0"/>
              </a:rPr>
              <a:t>+ Quân dân Sài Gòn sẵn sàng đánh địch bằng mọi vũ khí sẵn có và với nhiều hình thức phong phú.</a:t>
            </a:r>
            <a:endParaRPr lang="en-US" altLang="vi-VN" sz="3200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524000" y="5057775"/>
            <a:ext cx="89916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vi-VN"/>
              <a:t>+ Đảng ta phát động phong trào ủng hộ Nam Bộ kháng chiến. </a:t>
            </a:r>
          </a:p>
        </p:txBody>
      </p:sp>
    </p:spTree>
    <p:extLst>
      <p:ext uri="{BB962C8B-B14F-4D97-AF65-F5344CB8AC3E}">
        <p14:creationId xmlns:p14="http://schemas.microsoft.com/office/powerpoint/2010/main" val="11678304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8" grpId="0"/>
      <p:bldP spid="20" grpId="0"/>
      <p:bldP spid="2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809750" y="614364"/>
            <a:ext cx="8610600" cy="6370637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vi-VN" sz="2400" b="1" dirty="0">
                <a:latin typeface="+mj-lt"/>
              </a:rPr>
              <a:t>“Đồng bào Nam bộ, nhân dân thành phố Sài Gòn,</a:t>
            </a:r>
            <a:br>
              <a:rPr lang="vi-VN" sz="2400" b="1" dirty="0">
                <a:latin typeface="+mj-lt"/>
              </a:rPr>
            </a:br>
            <a:r>
              <a:rPr lang="vi-VN" sz="2400" b="1" dirty="0">
                <a:latin typeface="+mj-lt"/>
              </a:rPr>
              <a:t>Anh em công nhân, thanh niên, tự vệ, dân quân, binh sĩ!</a:t>
            </a:r>
            <a:br>
              <a:rPr lang="vi-VN" sz="2400" b="1" dirty="0">
                <a:latin typeface="+mj-lt"/>
              </a:rPr>
            </a:br>
            <a:r>
              <a:rPr lang="vi-VN" sz="2400" b="1" dirty="0">
                <a:latin typeface="+mj-lt"/>
              </a:rPr>
              <a:t>Đêm qua thực dân Pháp đánh chiếm trụ sở chính quyền ta ở trung tâm Sài Gòn. Như vậy là Pháp bắt đầu xâm chiếm nước ta một lần nữa.</a:t>
            </a:r>
            <a:br>
              <a:rPr lang="vi-VN" sz="2400" b="1" dirty="0">
                <a:latin typeface="+mj-lt"/>
              </a:rPr>
            </a:br>
            <a:r>
              <a:rPr lang="vi-VN" sz="2400" b="1" dirty="0">
                <a:latin typeface="+mj-lt"/>
              </a:rPr>
              <a:t>Ngày 2 tháng 9, đồng bào đã thề quyết hy sinh đến giọt máu cuối cùng để bảo vệ độc lập của Tổ quốc.</a:t>
            </a:r>
            <a:br>
              <a:rPr lang="vi-VN" sz="2400" b="1" dirty="0">
                <a:latin typeface="+mj-lt"/>
              </a:rPr>
            </a:br>
            <a:r>
              <a:rPr lang="vi-VN" sz="2400" b="1" dirty="0">
                <a:latin typeface="+mj-lt"/>
              </a:rPr>
              <a:t>Độc lập hay là chết!</a:t>
            </a:r>
            <a:endParaRPr lang="en-US" sz="2400" b="1" dirty="0">
              <a:latin typeface="+mj-lt"/>
            </a:endParaRPr>
          </a:p>
          <a:p>
            <a:pPr>
              <a:defRPr/>
            </a:pPr>
            <a:r>
              <a:rPr lang="vi-VN" sz="2400" b="1" dirty="0">
                <a:latin typeface="+mj-lt"/>
              </a:rPr>
              <a:t>Hôm nay</a:t>
            </a:r>
            <a:r>
              <a:rPr lang="en-US" sz="2400" b="1" dirty="0">
                <a:latin typeface="+mj-lt"/>
              </a:rPr>
              <a:t> </a:t>
            </a:r>
            <a:r>
              <a:rPr lang="vi-VN" sz="2400" b="1" dirty="0">
                <a:latin typeface="+mj-lt"/>
              </a:rPr>
              <a:t>Ủy ban Kháng chiến kêu gọi</a:t>
            </a:r>
            <a:br>
              <a:rPr lang="vi-VN" sz="2400" b="1" dirty="0">
                <a:latin typeface="+mj-lt"/>
              </a:rPr>
            </a:br>
            <a:r>
              <a:rPr lang="vi-VN" sz="2400" b="1" dirty="0">
                <a:latin typeface="+mj-lt"/>
              </a:rPr>
              <a:t>Tất cả đồng bào, già, trẻ, trai, gái hãy cầm võ khí xông lên đánh đuổi quân xâm lược…</a:t>
            </a:r>
            <a:endParaRPr lang="en-US" sz="2400" b="1" dirty="0">
              <a:latin typeface="+mj-lt"/>
            </a:endParaRPr>
          </a:p>
          <a:p>
            <a:pPr>
              <a:defRPr/>
            </a:pPr>
            <a:r>
              <a:rPr lang="vi-VN" sz="2400" b="1" dirty="0">
                <a:latin typeface="+mj-lt"/>
              </a:rPr>
              <a:t>Hỡi đồng bào!</a:t>
            </a:r>
            <a:r>
              <a:rPr lang="en-US" sz="2400" b="1" dirty="0">
                <a:latin typeface="+mj-lt"/>
              </a:rPr>
              <a:t> </a:t>
            </a:r>
            <a:r>
              <a:rPr lang="vi-VN" sz="2400" b="1" dirty="0">
                <a:latin typeface="+mj-lt"/>
              </a:rPr>
              <a:t>Từ giờ phút này, nhiệm vụ hàng đầu của chúng ta là tiêu diệt giặc Pháp, tiêu diệt tay sai của chúng.</a:t>
            </a:r>
            <a:br>
              <a:rPr lang="vi-VN" sz="2400" b="1" dirty="0">
                <a:latin typeface="+mj-lt"/>
              </a:rPr>
            </a:br>
            <a:r>
              <a:rPr lang="vi-VN" sz="2400" b="1" dirty="0">
                <a:latin typeface="+mj-lt"/>
              </a:rPr>
              <a:t>Hỡi anh em binh sĩ, dân quân, tự vệ! Hãy nắm chặt vũ khí trong tay xông lên đánh đuổi thực dân Pháp, cứu nước. Cuộc kháng chiến bắt đầu!</a:t>
            </a:r>
            <a:br>
              <a:rPr lang="vi-VN" sz="2400" b="1" dirty="0">
                <a:latin typeface="+mj-lt"/>
              </a:rPr>
            </a:br>
            <a:endParaRPr lang="en-US" sz="2400" b="1" dirty="0">
              <a:latin typeface="+mj-lt"/>
            </a:endParaRPr>
          </a:p>
        </p:txBody>
      </p:sp>
      <p:sp>
        <p:nvSpPr>
          <p:cNvPr id="31747" name="Text Box 6"/>
          <p:cNvSpPr txBox="1">
            <a:spLocks noChangeArrowheads="1"/>
          </p:cNvSpPr>
          <p:nvPr/>
        </p:nvSpPr>
        <p:spPr bwMode="auto">
          <a:xfrm>
            <a:off x="2133600" y="152401"/>
            <a:ext cx="80772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2400" b="1">
                <a:solidFill>
                  <a:srgbClr val="FF0000"/>
                </a:solidFill>
                <a:cs typeface="Times New Roman" panose="02020603050405020304" pitchFamily="18" charset="0"/>
              </a:rPr>
              <a:t>LỜI KÊU GỌI CỦA ỦY BAN KHÁNG CHIẾN NAM BỘ</a:t>
            </a:r>
          </a:p>
        </p:txBody>
      </p:sp>
    </p:spTree>
    <p:extLst>
      <p:ext uri="{BB962C8B-B14F-4D97-AF65-F5344CB8AC3E}">
        <p14:creationId xmlns:p14="http://schemas.microsoft.com/office/powerpoint/2010/main" val="362731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2" descr="https://upload.wikimedia.org/wikipedia/commons/thumb/3/34/Anti_france_1945.jpg/300px-Anti_france_194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28575"/>
            <a:ext cx="3810000" cy="350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2771" name="Picture 4" descr="https://upload.wikimedia.org/wikipedia/commons/thumb/0/06/National_Guard_March.jpg/800px-National_Guard_March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5450" y="38100"/>
            <a:ext cx="5105400" cy="388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2772" name="Picture 6" descr="https://upload.wikimedia.org/wikipedia/commons/thumb/6/69/Danquannambo.JPG/300px-Danquannambo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3505200"/>
            <a:ext cx="3981450" cy="320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2773" name="Picture 8" descr="https://upload.wikimedia.org/wikipedia/commons/thumb/6/63/Nambokhangchien.jpg/270px-Nambokhangchien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8800" y="4000500"/>
            <a:ext cx="4800600" cy="2705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3886200" y="3352800"/>
            <a:ext cx="4267200" cy="5715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vi-VN" sz="2400" b="1" dirty="0">
                <a:solidFill>
                  <a:srgbClr val="FF0000"/>
                </a:solidFill>
                <a:latin typeface="+mj-lt"/>
              </a:rPr>
              <a:t>Quân dân Nam Bộ chiến đấu chống Pháp</a:t>
            </a:r>
            <a:endParaRPr lang="en-US" sz="2400" b="1" dirty="0">
              <a:solidFill>
                <a:srgbClr val="FF000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871609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6" name="TextBox 13"/>
          <p:cNvSpPr txBox="1">
            <a:spLocks noChangeArrowheads="1"/>
          </p:cNvSpPr>
          <p:nvPr/>
        </p:nvSpPr>
        <p:spPr bwMode="auto">
          <a:xfrm>
            <a:off x="1524001" y="800100"/>
            <a:ext cx="694531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vi-VN" b="1"/>
              <a:t>II. Củng cố chính quyền cách mạng và bảo vệ </a:t>
            </a:r>
            <a:r>
              <a:rPr lang="vi-VN" altLang="vi-VN" b="1"/>
              <a:t>độc</a:t>
            </a:r>
            <a:r>
              <a:rPr lang="en-US" altLang="vi-VN" b="1"/>
              <a:t> lập dân tộc</a:t>
            </a:r>
          </a:p>
        </p:txBody>
      </p:sp>
      <p:sp>
        <p:nvSpPr>
          <p:cNvPr id="33797" name="TextBox 14"/>
          <p:cNvSpPr txBox="1">
            <a:spLocks noChangeArrowheads="1"/>
          </p:cNvSpPr>
          <p:nvPr/>
        </p:nvSpPr>
        <p:spPr bwMode="auto">
          <a:xfrm>
            <a:off x="1524001" y="1104900"/>
            <a:ext cx="40608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vi-VN" b="1"/>
              <a:t>1. Củng cố chính quyền cách mạng.</a:t>
            </a:r>
          </a:p>
        </p:txBody>
      </p:sp>
      <p:sp>
        <p:nvSpPr>
          <p:cNvPr id="33798" name="TextBox 8"/>
          <p:cNvSpPr txBox="1">
            <a:spLocks noChangeArrowheads="1"/>
          </p:cNvSpPr>
          <p:nvPr/>
        </p:nvSpPr>
        <p:spPr bwMode="auto">
          <a:xfrm>
            <a:off x="1524001" y="1409700"/>
            <a:ext cx="28987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vi-VN" b="1"/>
              <a:t>2. Bảo vệ </a:t>
            </a:r>
            <a:r>
              <a:rPr lang="vi-VN" altLang="vi-VN" b="1"/>
              <a:t>độc</a:t>
            </a:r>
            <a:r>
              <a:rPr lang="en-US" altLang="vi-VN" b="1"/>
              <a:t> lập dân tộc</a:t>
            </a:r>
          </a:p>
        </p:txBody>
      </p:sp>
      <p:sp>
        <p:nvSpPr>
          <p:cNvPr id="33799" name="TextBox 9"/>
          <p:cNvSpPr txBox="1">
            <a:spLocks noChangeArrowheads="1"/>
          </p:cNvSpPr>
          <p:nvPr/>
        </p:nvSpPr>
        <p:spPr bwMode="auto">
          <a:xfrm>
            <a:off x="1524000" y="1714500"/>
            <a:ext cx="666273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vi-VN" b="1"/>
              <a:t>a. Chủ tr</a:t>
            </a:r>
            <a:r>
              <a:rPr lang="vi-VN" altLang="vi-VN" b="1"/>
              <a:t>ươ</a:t>
            </a:r>
            <a:r>
              <a:rPr lang="en-US" altLang="vi-VN" b="1"/>
              <a:t>ng của ta tr</a:t>
            </a:r>
            <a:r>
              <a:rPr lang="vi-VN" altLang="vi-VN" b="1"/>
              <a:t>ước</a:t>
            </a:r>
            <a:r>
              <a:rPr lang="en-US" altLang="vi-VN" b="1"/>
              <a:t> Hiệp </a:t>
            </a:r>
            <a:r>
              <a:rPr lang="vi-VN" altLang="vi-VN" b="1"/>
              <a:t>ước</a:t>
            </a:r>
            <a:r>
              <a:rPr lang="en-US" altLang="vi-VN" b="1"/>
              <a:t> Hoa- Pháp (28/2/1946)</a:t>
            </a:r>
          </a:p>
        </p:txBody>
      </p:sp>
      <p:sp>
        <p:nvSpPr>
          <p:cNvPr id="33800" name="TextBox 10"/>
          <p:cNvSpPr txBox="1">
            <a:spLocks noChangeArrowheads="1"/>
          </p:cNvSpPr>
          <p:nvPr/>
        </p:nvSpPr>
        <p:spPr bwMode="auto">
          <a:xfrm>
            <a:off x="1524001" y="2095500"/>
            <a:ext cx="881856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vi-VN" b="1"/>
              <a:t>* Hòa hoãn v</a:t>
            </a:r>
            <a:r>
              <a:rPr lang="vi-VN" altLang="vi-VN" b="1"/>
              <a:t>ới</a:t>
            </a:r>
            <a:r>
              <a:rPr lang="en-US" altLang="vi-VN" b="1"/>
              <a:t> quân T</a:t>
            </a:r>
            <a:r>
              <a:rPr lang="vi-VN" altLang="vi-VN" b="1"/>
              <a:t>ưởng</a:t>
            </a:r>
            <a:r>
              <a:rPr lang="en-US" altLang="vi-VN" b="1"/>
              <a:t> ở miền B</a:t>
            </a:r>
            <a:r>
              <a:rPr lang="vi-VN" altLang="vi-VN" b="1"/>
              <a:t>ắc</a:t>
            </a:r>
            <a:r>
              <a:rPr lang="en-US" altLang="vi-VN" b="1"/>
              <a:t> </a:t>
            </a:r>
            <a:r>
              <a:rPr lang="vi-VN" altLang="vi-VN" b="1"/>
              <a:t>để</a:t>
            </a:r>
            <a:r>
              <a:rPr lang="en-US" altLang="vi-VN" b="1"/>
              <a:t> tập trung kháng Pháp ở miền Nam </a:t>
            </a: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1524001" y="2400300"/>
            <a:ext cx="655796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vi-VN" b="1"/>
              <a:t>b. Chủ tr</a:t>
            </a:r>
            <a:r>
              <a:rPr lang="vi-VN" altLang="vi-VN" b="1"/>
              <a:t>ươ</a:t>
            </a:r>
            <a:r>
              <a:rPr lang="en-US" altLang="vi-VN" b="1"/>
              <a:t>ng của ta sau Hiêp </a:t>
            </a:r>
            <a:r>
              <a:rPr lang="vi-VN" altLang="vi-VN" b="1"/>
              <a:t>ước</a:t>
            </a:r>
            <a:r>
              <a:rPr lang="en-US" altLang="vi-VN" b="1"/>
              <a:t> Hoa- Pháp (28/2/1946) </a:t>
            </a:r>
          </a:p>
        </p:txBody>
      </p: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1524001" y="4076700"/>
            <a:ext cx="65754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vi-VN" b="1"/>
              <a:t>-&gt;Hòa hoãn v</a:t>
            </a:r>
            <a:r>
              <a:rPr lang="vi-VN" altLang="vi-VN" b="1"/>
              <a:t>ới</a:t>
            </a:r>
            <a:r>
              <a:rPr lang="en-US" altLang="vi-VN" b="1"/>
              <a:t> Pháp </a:t>
            </a:r>
            <a:r>
              <a:rPr lang="vi-VN" altLang="vi-VN" b="1"/>
              <a:t>để</a:t>
            </a:r>
            <a:r>
              <a:rPr lang="en-US" altLang="vi-VN" b="1"/>
              <a:t> </a:t>
            </a:r>
            <a:r>
              <a:rPr lang="vi-VN" altLang="vi-VN" b="1"/>
              <a:t>đ</a:t>
            </a:r>
            <a:r>
              <a:rPr lang="en-US" altLang="vi-VN" b="1"/>
              <a:t>uổi 20 vạn quân T</a:t>
            </a:r>
            <a:r>
              <a:rPr lang="vi-VN" altLang="vi-VN" b="1"/>
              <a:t>ưởng</a:t>
            </a:r>
            <a:r>
              <a:rPr lang="en-US" altLang="vi-VN" b="1"/>
              <a:t> về n</a:t>
            </a:r>
            <a:r>
              <a:rPr lang="vi-VN" altLang="vi-VN" b="1"/>
              <a:t>ước</a:t>
            </a:r>
            <a:r>
              <a:rPr lang="en-US" altLang="vi-VN" b="1"/>
              <a:t>.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524000" y="3086101"/>
            <a:ext cx="9144000" cy="212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>
              <a:buFontTx/>
              <a:buChar char="-"/>
            </a:pPr>
            <a:r>
              <a:rPr lang="en-US" altLang="vi-VN">
                <a:cs typeface="Times New Roman" panose="02020603050405020304" pitchFamily="18" charset="0"/>
              </a:rPr>
              <a:t> Hiệp định sơ bộ (6-3-1946) </a:t>
            </a:r>
            <a:r>
              <a:rPr lang="vi-VN" altLang="vi-VN">
                <a:cs typeface="Times New Roman" panose="02020603050405020304" pitchFamily="18" charset="0"/>
              </a:rPr>
              <a:t>được</a:t>
            </a:r>
            <a:r>
              <a:rPr lang="en-US" altLang="vi-VN">
                <a:cs typeface="Times New Roman" panose="02020603050405020304" pitchFamily="18" charset="0"/>
              </a:rPr>
              <a:t> kí kết giữa  Chính phủ Việt Nam Dân chủ Cộng hòa với chính phủ Pháp.</a:t>
            </a:r>
          </a:p>
          <a:p>
            <a:pPr algn="just">
              <a:buFontTx/>
              <a:buChar char="-"/>
            </a:pPr>
            <a:r>
              <a:rPr lang="en-US" altLang="vi-VN">
                <a:cs typeface="Times New Roman" panose="02020603050405020304" pitchFamily="18" charset="0"/>
              </a:rPr>
              <a:t>  Nội dung (sgk/tr102)</a:t>
            </a:r>
          </a:p>
          <a:p>
            <a:pPr algn="just">
              <a:buFontTx/>
              <a:buChar char="-"/>
            </a:pPr>
            <a:endParaRPr lang="en-US" altLang="vi-VN">
              <a:cs typeface="Times New Roman" panose="02020603050405020304" pitchFamily="18" charset="0"/>
            </a:endParaRPr>
          </a:p>
          <a:p>
            <a:pPr algn="just">
              <a:buFontTx/>
              <a:buChar char="-"/>
            </a:pPr>
            <a:r>
              <a:rPr lang="en-US" altLang="vi-VN" sz="3200">
                <a:cs typeface="Times New Roman" panose="02020603050405020304" pitchFamily="18" charset="0"/>
              </a:rPr>
              <a:t> </a:t>
            </a:r>
            <a:r>
              <a:rPr lang="en-US" altLang="vi-VN">
                <a:cs typeface="Times New Roman" panose="02020603050405020304" pitchFamily="18" charset="0"/>
              </a:rPr>
              <a:t>Sau Hiệp </a:t>
            </a:r>
            <a:r>
              <a:rPr lang="vi-VN" altLang="vi-VN">
                <a:cs typeface="Times New Roman" panose="02020603050405020304" pitchFamily="18" charset="0"/>
              </a:rPr>
              <a:t>định</a:t>
            </a:r>
            <a:r>
              <a:rPr lang="en-US" altLang="vi-VN">
                <a:cs typeface="Times New Roman" panose="02020603050405020304" pitchFamily="18" charset="0"/>
              </a:rPr>
              <a:t> S</a:t>
            </a:r>
            <a:r>
              <a:rPr lang="vi-VN" altLang="vi-VN">
                <a:cs typeface="Times New Roman" panose="02020603050405020304" pitchFamily="18" charset="0"/>
              </a:rPr>
              <a:t>ơ</a:t>
            </a:r>
            <a:r>
              <a:rPr lang="en-US" altLang="vi-VN">
                <a:cs typeface="Times New Roman" panose="02020603050405020304" pitchFamily="18" charset="0"/>
              </a:rPr>
              <a:t> bộ, thực dân Pháp liên tiếp bội </a:t>
            </a:r>
            <a:r>
              <a:rPr lang="vi-VN" altLang="vi-VN">
                <a:cs typeface="Times New Roman" panose="02020603050405020304" pitchFamily="18" charset="0"/>
              </a:rPr>
              <a:t>ước</a:t>
            </a:r>
            <a:r>
              <a:rPr lang="en-US" altLang="vi-VN">
                <a:cs typeface="Times New Roman" panose="02020603050405020304" pitchFamily="18" charset="0"/>
              </a:rPr>
              <a:t>.</a:t>
            </a:r>
          </a:p>
          <a:p>
            <a:pPr algn="just">
              <a:buFontTx/>
              <a:buChar char="-"/>
            </a:pPr>
            <a:r>
              <a:rPr lang="en-US" altLang="vi-VN">
                <a:cs typeface="Times New Roman" panose="02020603050405020304" pitchFamily="18" charset="0"/>
              </a:rPr>
              <a:t>&gt;  Chủ tịch Hồ Chí Minh kí với Chính phủ Pháp bản Tạm </a:t>
            </a:r>
            <a:r>
              <a:rPr lang="vi-VN" altLang="vi-VN">
                <a:cs typeface="Times New Roman" panose="02020603050405020304" pitchFamily="18" charset="0"/>
              </a:rPr>
              <a:t>ước</a:t>
            </a:r>
            <a:r>
              <a:rPr lang="en-US" altLang="vi-VN">
                <a:cs typeface="Times New Roman" panose="02020603050405020304" pitchFamily="18" charset="0"/>
              </a:rPr>
              <a:t> ngày 14/9/1946.</a:t>
            </a:r>
            <a:endParaRPr lang="en-US" altLang="vi-VN"/>
          </a:p>
        </p:txBody>
      </p:sp>
      <p:sp>
        <p:nvSpPr>
          <p:cNvPr id="24" name="Rectangle 23"/>
          <p:cNvSpPr>
            <a:spLocks noChangeArrowheads="1"/>
          </p:cNvSpPr>
          <p:nvPr/>
        </p:nvSpPr>
        <p:spPr bwMode="auto">
          <a:xfrm>
            <a:off x="1524000" y="5143501"/>
            <a:ext cx="89916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/>
            <a:r>
              <a:rPr lang="en-US" altLang="vi-VN">
                <a:cs typeface="Times New Roman" panose="02020603050405020304" pitchFamily="18" charset="0"/>
              </a:rPr>
              <a:t>Tiếp tục nhượng bộ cho Pháp một số quyền lợi về kinh tế, văn hoá để tranh thủ thời gian hoà hoãn, chuẩn bị kháng chiến .</a:t>
            </a:r>
            <a:endParaRPr lang="en-US" altLang="vi-VN" sz="3200"/>
          </a:p>
        </p:txBody>
      </p:sp>
      <p:sp>
        <p:nvSpPr>
          <p:cNvPr id="25" name="TextBox 24"/>
          <p:cNvSpPr txBox="1">
            <a:spLocks noChangeArrowheads="1"/>
          </p:cNvSpPr>
          <p:nvPr/>
        </p:nvSpPr>
        <p:spPr bwMode="auto">
          <a:xfrm>
            <a:off x="1524001" y="2705100"/>
            <a:ext cx="56737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vi-VN"/>
              <a:t>- Nội dung Hiệp </a:t>
            </a:r>
            <a:r>
              <a:rPr lang="vi-VN" altLang="vi-VN"/>
              <a:t>ước</a:t>
            </a:r>
            <a:r>
              <a:rPr lang="en-US" altLang="vi-VN"/>
              <a:t> Hoa- Pháp (28/2/1946) – (sgk)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73042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10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1000"/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1000"/>
                                        <p:tgtEl>
                                          <p:spTgt spid="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1000"/>
                                        <p:tgtEl>
                                          <p:spTgt spid="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" dur="1000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  <p:bldP spid="2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09800" y="1219200"/>
            <a:ext cx="7696200" cy="5016500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defRPr/>
            </a:pPr>
            <a:r>
              <a:rPr lang="en-US" sz="3200" b="1" dirty="0">
                <a:latin typeface="+mj-lt"/>
              </a:rPr>
              <a:t>- </a:t>
            </a:r>
            <a:r>
              <a:rPr lang="vi-VN" sz="3200" b="1" dirty="0">
                <a:latin typeface="+mj-lt"/>
              </a:rPr>
              <a:t>Tưởng và Pháp đã thỏa hiệp với nhau, ký kết bản Hiệp ước Hoa-Pháp ngày 28-2-1946. </a:t>
            </a:r>
            <a:endParaRPr lang="en-US" sz="3200" b="1" dirty="0">
              <a:latin typeface="+mj-lt"/>
            </a:endParaRPr>
          </a:p>
          <a:p>
            <a:pPr marL="457200" indent="-457200" algn="just">
              <a:buFontTx/>
              <a:buChar char="-"/>
              <a:defRPr/>
            </a:pPr>
            <a:r>
              <a:rPr lang="vi-VN" sz="3200" b="1" dirty="0">
                <a:latin typeface="+mj-lt"/>
              </a:rPr>
              <a:t>Pháp được đưa quân ra Bắc thay thế quân Tưởng làm nhiệm vụ giải giáp quân Nhật.</a:t>
            </a:r>
            <a:endParaRPr lang="en-US" sz="3200" b="1" dirty="0">
              <a:latin typeface="+mj-lt"/>
            </a:endParaRPr>
          </a:p>
          <a:p>
            <a:pPr marL="457200" indent="-457200" algn="just">
              <a:buFontTx/>
              <a:buChar char="-"/>
              <a:defRPr/>
            </a:pPr>
            <a:r>
              <a:rPr lang="vi-VN" sz="3200" b="1" dirty="0">
                <a:latin typeface="+mj-lt"/>
              </a:rPr>
              <a:t>Tưởng được Pháp trả lại một số quyền lợi tr</a:t>
            </a:r>
            <a:r>
              <a:rPr lang="en-US" sz="3200" b="1" dirty="0">
                <a:latin typeface="+mj-lt"/>
              </a:rPr>
              <a:t>ê</a:t>
            </a:r>
            <a:r>
              <a:rPr lang="vi-VN" sz="3200" b="1" dirty="0">
                <a:latin typeface="+mj-lt"/>
              </a:rPr>
              <a:t>n đất Trung Quốc, được vận chuyển hàng hóa qua cảng Hải Phòng vào Hoa Nam không phải đóng thuế.</a:t>
            </a:r>
            <a:endParaRPr lang="en-US" sz="3200" b="1" dirty="0">
              <a:latin typeface="+mj-lt"/>
            </a:endParaRPr>
          </a:p>
        </p:txBody>
      </p:sp>
      <p:sp>
        <p:nvSpPr>
          <p:cNvPr id="34820" name="Rectangle 2"/>
          <p:cNvSpPr>
            <a:spLocks noChangeArrowheads="1"/>
          </p:cNvSpPr>
          <p:nvPr/>
        </p:nvSpPr>
        <p:spPr bwMode="auto">
          <a:xfrm>
            <a:off x="2895600" y="381000"/>
            <a:ext cx="67056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vi-VN" sz="3200" b="1">
                <a:solidFill>
                  <a:srgbClr val="FF0000"/>
                </a:solidFill>
              </a:rPr>
              <a:t>HIỆP ƯỚC HOA-PHÁP (28/2/1946) </a:t>
            </a:r>
          </a:p>
        </p:txBody>
      </p:sp>
    </p:spTree>
    <p:extLst>
      <p:ext uri="{BB962C8B-B14F-4D97-AF65-F5344CB8AC3E}">
        <p14:creationId xmlns:p14="http://schemas.microsoft.com/office/powerpoint/2010/main" val="1211635500"/>
      </p:ext>
    </p:extLst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1150</Words>
  <Application>Microsoft Office PowerPoint</Application>
  <PresentationFormat>Custom</PresentationFormat>
  <Paragraphs>100</Paragraphs>
  <Slides>19</Slides>
  <Notes>12</Notes>
  <HiddenSlides>0</HiddenSlides>
  <MMClips>1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Office Theme</vt:lpstr>
      <vt:lpstr>CHƯƠNG IV VIỆT NAM TỪ SAU CÁCH MẠNG THÁNG TÁM ĐẾN TOÀN QUỐC KHÁNG CHIẾN</vt:lpstr>
      <vt:lpstr>TIẾT 26,27-BÀI 24: CUỘC ĐẤU TRANH BẢO VỆ VÀ XÂY DỰNG CHÍNH QUYỀN DÂN CHỦ NHÂN DÂN (1945-1946)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CHƯƠNG IV VIỆT NAM TỪ SAU CÁCH MẠNG THÁNG TÁM ĐẾN TOÀN QUỐC KHÁNG CHIẾN</dc:title>
  <dc:creator>thanh bình nguyễn</dc:creator>
  <cp:lastModifiedBy>TRAN MINH TUAN</cp:lastModifiedBy>
  <cp:revision>3</cp:revision>
  <dcterms:created xsi:type="dcterms:W3CDTF">2021-02-21T03:26:44Z</dcterms:created>
  <dcterms:modified xsi:type="dcterms:W3CDTF">2021-02-21T04:03:45Z</dcterms:modified>
</cp:coreProperties>
</file>