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56" r:id="rId2"/>
    <p:sldId id="257" r:id="rId3"/>
    <p:sldId id="259" r:id="rId4"/>
    <p:sldId id="261" r:id="rId5"/>
    <p:sldId id="260" r:id="rId6"/>
    <p:sldId id="272" r:id="rId7"/>
    <p:sldId id="258" r:id="rId8"/>
    <p:sldId id="262" r:id="rId9"/>
    <p:sldId id="273" r:id="rId10"/>
    <p:sldId id="274" r:id="rId11"/>
    <p:sldId id="275" r:id="rId12"/>
    <p:sldId id="263" r:id="rId13"/>
    <p:sldId id="264" r:id="rId14"/>
    <p:sldId id="265" r:id="rId15"/>
    <p:sldId id="267" r:id="rId16"/>
    <p:sldId id="276" r:id="rId17"/>
    <p:sldId id="277" r:id="rId18"/>
    <p:sldId id="268" r:id="rId19"/>
    <p:sldId id="270" r:id="rId20"/>
    <p:sldId id="271" r:id="rId21"/>
    <p:sldId id="269" r:id="rId22"/>
    <p:sldId id="278" r:id="rId23"/>
    <p:sldId id="279" r:id="rId24"/>
    <p:sldId id="280" r:id="rId25"/>
    <p:sldId id="266"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2883" autoAdjust="0"/>
  </p:normalViewPr>
  <p:slideViewPr>
    <p:cSldViewPr>
      <p:cViewPr varScale="1">
        <p:scale>
          <a:sx n="68" d="100"/>
          <a:sy n="68" d="100"/>
        </p:scale>
        <p:origin x="-1446"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1F2EDBB-2FF6-421D-A798-B55C55E2E809}" type="datetimeFigureOut">
              <a:rPr lang="en-US" smtClean="0"/>
              <a:pPr/>
              <a:t>2/20/2021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2DBEC36-3CD8-4CCB-A20B-D9C611A90451}" type="slidenum">
              <a:rPr lang="en-US" smtClean="0"/>
              <a:pPr/>
              <a:t>‹#›</a:t>
            </a:fld>
            <a:endParaRPr lang="en-US"/>
          </a:p>
        </p:txBody>
      </p:sp>
    </p:spTree>
    <p:extLst>
      <p:ext uri="{BB962C8B-B14F-4D97-AF65-F5344CB8AC3E}">
        <p14:creationId xmlns:p14="http://schemas.microsoft.com/office/powerpoint/2010/main" val="11753041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2DBEC36-3CD8-4CCB-A20B-D9C611A90451}" type="slidenum">
              <a:rPr lang="en-US" smtClean="0"/>
              <a:pPr/>
              <a:t>1</a:t>
            </a:fld>
            <a:endParaRPr lang="en-US"/>
          </a:p>
        </p:txBody>
      </p:sp>
    </p:spTree>
    <p:extLst>
      <p:ext uri="{BB962C8B-B14F-4D97-AF65-F5344CB8AC3E}">
        <p14:creationId xmlns:p14="http://schemas.microsoft.com/office/powerpoint/2010/main" val="41574481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2DBEC36-3CD8-4CCB-A20B-D9C611A90451}" type="slidenum">
              <a:rPr lang="en-US" smtClean="0"/>
              <a:pPr/>
              <a:t>3</a:t>
            </a:fld>
            <a:endParaRPr lang="en-US"/>
          </a:p>
        </p:txBody>
      </p:sp>
    </p:spTree>
    <p:extLst>
      <p:ext uri="{BB962C8B-B14F-4D97-AF65-F5344CB8AC3E}">
        <p14:creationId xmlns:p14="http://schemas.microsoft.com/office/powerpoint/2010/main" val="3605491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DB22BB6-ABE0-4408-A56D-712EFAD0A9D7}" type="datetimeFigureOut">
              <a:rPr lang="en-US" smtClean="0"/>
              <a:pPr/>
              <a:t>2/20/2021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A51170-9C6F-46CA-AC30-A60FC6F16381}" type="slidenum">
              <a:rPr lang="en-US" smtClean="0"/>
              <a:pPr/>
              <a:t>‹#›</a:t>
            </a:fld>
            <a:endParaRPr lang="en-US"/>
          </a:p>
        </p:txBody>
      </p:sp>
    </p:spTree>
    <p:extLst>
      <p:ext uri="{BB962C8B-B14F-4D97-AF65-F5344CB8AC3E}">
        <p14:creationId xmlns:p14="http://schemas.microsoft.com/office/powerpoint/2010/main" val="31333701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DB22BB6-ABE0-4408-A56D-712EFAD0A9D7}" type="datetimeFigureOut">
              <a:rPr lang="en-US" smtClean="0"/>
              <a:pPr/>
              <a:t>2/20/2021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A51170-9C6F-46CA-AC30-A60FC6F16381}" type="slidenum">
              <a:rPr lang="en-US" smtClean="0"/>
              <a:pPr/>
              <a:t>‹#›</a:t>
            </a:fld>
            <a:endParaRPr lang="en-US"/>
          </a:p>
        </p:txBody>
      </p:sp>
    </p:spTree>
    <p:extLst>
      <p:ext uri="{BB962C8B-B14F-4D97-AF65-F5344CB8AC3E}">
        <p14:creationId xmlns:p14="http://schemas.microsoft.com/office/powerpoint/2010/main" val="21839329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DB22BB6-ABE0-4408-A56D-712EFAD0A9D7}" type="datetimeFigureOut">
              <a:rPr lang="en-US" smtClean="0"/>
              <a:pPr/>
              <a:t>2/20/2021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A51170-9C6F-46CA-AC30-A60FC6F16381}" type="slidenum">
              <a:rPr lang="en-US" smtClean="0"/>
              <a:pPr/>
              <a:t>‹#›</a:t>
            </a:fld>
            <a:endParaRPr lang="en-US"/>
          </a:p>
        </p:txBody>
      </p:sp>
    </p:spTree>
    <p:extLst>
      <p:ext uri="{BB962C8B-B14F-4D97-AF65-F5344CB8AC3E}">
        <p14:creationId xmlns:p14="http://schemas.microsoft.com/office/powerpoint/2010/main" val="39996749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DB22BB6-ABE0-4408-A56D-712EFAD0A9D7}" type="datetimeFigureOut">
              <a:rPr lang="en-US" smtClean="0"/>
              <a:pPr/>
              <a:t>2/20/2021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A51170-9C6F-46CA-AC30-A60FC6F16381}" type="slidenum">
              <a:rPr lang="en-US" smtClean="0"/>
              <a:pPr/>
              <a:t>‹#›</a:t>
            </a:fld>
            <a:endParaRPr lang="en-US"/>
          </a:p>
        </p:txBody>
      </p:sp>
    </p:spTree>
    <p:extLst>
      <p:ext uri="{BB962C8B-B14F-4D97-AF65-F5344CB8AC3E}">
        <p14:creationId xmlns:p14="http://schemas.microsoft.com/office/powerpoint/2010/main" val="6241905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DB22BB6-ABE0-4408-A56D-712EFAD0A9D7}" type="datetimeFigureOut">
              <a:rPr lang="en-US" smtClean="0"/>
              <a:pPr/>
              <a:t>2/20/2021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A51170-9C6F-46CA-AC30-A60FC6F16381}" type="slidenum">
              <a:rPr lang="en-US" smtClean="0"/>
              <a:pPr/>
              <a:t>‹#›</a:t>
            </a:fld>
            <a:endParaRPr lang="en-US"/>
          </a:p>
        </p:txBody>
      </p:sp>
    </p:spTree>
    <p:extLst>
      <p:ext uri="{BB962C8B-B14F-4D97-AF65-F5344CB8AC3E}">
        <p14:creationId xmlns:p14="http://schemas.microsoft.com/office/powerpoint/2010/main" val="16689315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DB22BB6-ABE0-4408-A56D-712EFAD0A9D7}" type="datetimeFigureOut">
              <a:rPr lang="en-US" smtClean="0"/>
              <a:pPr/>
              <a:t>2/20/2021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A51170-9C6F-46CA-AC30-A60FC6F16381}" type="slidenum">
              <a:rPr lang="en-US" smtClean="0"/>
              <a:pPr/>
              <a:t>‹#›</a:t>
            </a:fld>
            <a:endParaRPr lang="en-US"/>
          </a:p>
        </p:txBody>
      </p:sp>
    </p:spTree>
    <p:extLst>
      <p:ext uri="{BB962C8B-B14F-4D97-AF65-F5344CB8AC3E}">
        <p14:creationId xmlns:p14="http://schemas.microsoft.com/office/powerpoint/2010/main" val="21586950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DB22BB6-ABE0-4408-A56D-712EFAD0A9D7}" type="datetimeFigureOut">
              <a:rPr lang="en-US" smtClean="0"/>
              <a:pPr/>
              <a:t>2/20/2021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EA51170-9C6F-46CA-AC30-A60FC6F16381}" type="slidenum">
              <a:rPr lang="en-US" smtClean="0"/>
              <a:pPr/>
              <a:t>‹#›</a:t>
            </a:fld>
            <a:endParaRPr lang="en-US"/>
          </a:p>
        </p:txBody>
      </p:sp>
    </p:spTree>
    <p:extLst>
      <p:ext uri="{BB962C8B-B14F-4D97-AF65-F5344CB8AC3E}">
        <p14:creationId xmlns:p14="http://schemas.microsoft.com/office/powerpoint/2010/main" val="9142414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DB22BB6-ABE0-4408-A56D-712EFAD0A9D7}" type="datetimeFigureOut">
              <a:rPr lang="en-US" smtClean="0"/>
              <a:pPr/>
              <a:t>2/20/2021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EA51170-9C6F-46CA-AC30-A60FC6F16381}" type="slidenum">
              <a:rPr lang="en-US" smtClean="0"/>
              <a:pPr/>
              <a:t>‹#›</a:t>
            </a:fld>
            <a:endParaRPr lang="en-US"/>
          </a:p>
        </p:txBody>
      </p:sp>
    </p:spTree>
    <p:extLst>
      <p:ext uri="{BB962C8B-B14F-4D97-AF65-F5344CB8AC3E}">
        <p14:creationId xmlns:p14="http://schemas.microsoft.com/office/powerpoint/2010/main" val="12751928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DB22BB6-ABE0-4408-A56D-712EFAD0A9D7}" type="datetimeFigureOut">
              <a:rPr lang="en-US" smtClean="0"/>
              <a:pPr/>
              <a:t>2/20/2021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EA51170-9C6F-46CA-AC30-A60FC6F16381}" type="slidenum">
              <a:rPr lang="en-US" smtClean="0"/>
              <a:pPr/>
              <a:t>‹#›</a:t>
            </a:fld>
            <a:endParaRPr lang="en-US"/>
          </a:p>
        </p:txBody>
      </p:sp>
    </p:spTree>
    <p:extLst>
      <p:ext uri="{BB962C8B-B14F-4D97-AF65-F5344CB8AC3E}">
        <p14:creationId xmlns:p14="http://schemas.microsoft.com/office/powerpoint/2010/main" val="765453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DB22BB6-ABE0-4408-A56D-712EFAD0A9D7}" type="datetimeFigureOut">
              <a:rPr lang="en-US" smtClean="0"/>
              <a:pPr/>
              <a:t>2/20/2021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A51170-9C6F-46CA-AC30-A60FC6F16381}" type="slidenum">
              <a:rPr lang="en-US" smtClean="0"/>
              <a:pPr/>
              <a:t>‹#›</a:t>
            </a:fld>
            <a:endParaRPr lang="en-US"/>
          </a:p>
        </p:txBody>
      </p:sp>
    </p:spTree>
    <p:extLst>
      <p:ext uri="{BB962C8B-B14F-4D97-AF65-F5344CB8AC3E}">
        <p14:creationId xmlns:p14="http://schemas.microsoft.com/office/powerpoint/2010/main" val="40125996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DB22BB6-ABE0-4408-A56D-712EFAD0A9D7}" type="datetimeFigureOut">
              <a:rPr lang="en-US" smtClean="0"/>
              <a:pPr/>
              <a:t>2/20/2021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A51170-9C6F-46CA-AC30-A60FC6F16381}" type="slidenum">
              <a:rPr lang="en-US" smtClean="0"/>
              <a:pPr/>
              <a:t>‹#›</a:t>
            </a:fld>
            <a:endParaRPr lang="en-US"/>
          </a:p>
        </p:txBody>
      </p:sp>
    </p:spTree>
    <p:extLst>
      <p:ext uri="{BB962C8B-B14F-4D97-AF65-F5344CB8AC3E}">
        <p14:creationId xmlns:p14="http://schemas.microsoft.com/office/powerpoint/2010/main" val="23566474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DB22BB6-ABE0-4408-A56D-712EFAD0A9D7}" type="datetimeFigureOut">
              <a:rPr lang="en-US" smtClean="0"/>
              <a:pPr/>
              <a:t>2/20/2021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EA51170-9C6F-46CA-AC30-A60FC6F16381}" type="slidenum">
              <a:rPr lang="en-US" smtClean="0"/>
              <a:pPr/>
              <a:t>‹#›</a:t>
            </a:fld>
            <a:endParaRPr lang="en-US"/>
          </a:p>
        </p:txBody>
      </p:sp>
    </p:spTree>
    <p:extLst>
      <p:ext uri="{BB962C8B-B14F-4D97-AF65-F5344CB8AC3E}">
        <p14:creationId xmlns:p14="http://schemas.microsoft.com/office/powerpoint/2010/main" val="24840203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image" Target="../media/image20.jpeg"/><Relationship Id="rId7" Type="http://schemas.openxmlformats.org/officeDocument/2006/relationships/image" Target="../media/image24.jpeg"/><Relationship Id="rId2" Type="http://schemas.openxmlformats.org/officeDocument/2006/relationships/image" Target="../media/image19.jpeg"/><Relationship Id="rId1" Type="http://schemas.openxmlformats.org/officeDocument/2006/relationships/slideLayout" Target="../slideLayouts/slideLayout7.xml"/><Relationship Id="rId6" Type="http://schemas.openxmlformats.org/officeDocument/2006/relationships/image" Target="../media/image23.jpeg"/><Relationship Id="rId11" Type="http://schemas.openxmlformats.org/officeDocument/2006/relationships/image" Target="../media/image28.jpeg"/><Relationship Id="rId5" Type="http://schemas.openxmlformats.org/officeDocument/2006/relationships/image" Target="../media/image22.jpeg"/><Relationship Id="rId10" Type="http://schemas.openxmlformats.org/officeDocument/2006/relationships/image" Target="../media/image27.jpeg"/><Relationship Id="rId4" Type="http://schemas.openxmlformats.org/officeDocument/2006/relationships/image" Target="../media/image21.jpeg"/><Relationship Id="rId9" Type="http://schemas.openxmlformats.org/officeDocument/2006/relationships/image" Target="../media/image26.jpeg"/></Relationships>
</file>

<file path=ppt/slides/_rels/slide1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7.xml"/><Relationship Id="rId5" Type="http://schemas.openxmlformats.org/officeDocument/2006/relationships/image" Target="../media/image32.jpeg"/><Relationship Id="rId4" Type="http://schemas.openxmlformats.org/officeDocument/2006/relationships/image" Target="../media/image31.jpeg"/></Relationships>
</file>

<file path=ppt/slides/_rels/slide14.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7.xml"/><Relationship Id="rId4" Type="http://schemas.openxmlformats.org/officeDocument/2006/relationships/image" Target="../media/image35.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2.xml"/><Relationship Id="rId4" Type="http://schemas.openxmlformats.org/officeDocument/2006/relationships/image" Target="../media/image40.jpeg"/></Relationships>
</file>

<file path=ppt/slides/_rels/slide18.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7.xml"/><Relationship Id="rId4" Type="http://schemas.openxmlformats.org/officeDocument/2006/relationships/image" Target="../media/image47.jpeg"/></Relationships>
</file>

<file path=ppt/slides/_rels/slide21.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3.jpeg"/><Relationship Id="rId1" Type="http://schemas.openxmlformats.org/officeDocument/2006/relationships/slideLayout" Target="../slideLayouts/slideLayout7.xml"/><Relationship Id="rId4" Type="http://schemas.openxmlformats.org/officeDocument/2006/relationships/image" Target="../media/image48.png"/></Relationships>
</file>

<file path=ppt/slides/_rels/slide22.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0.jpeg"/><Relationship Id="rId1" Type="http://schemas.openxmlformats.org/officeDocument/2006/relationships/slideLayout" Target="../slideLayouts/slideLayout2.xml"/><Relationship Id="rId5" Type="http://schemas.openxmlformats.org/officeDocument/2006/relationships/image" Target="../media/image53.jpeg"/><Relationship Id="rId4" Type="http://schemas.openxmlformats.org/officeDocument/2006/relationships/image" Target="../media/image52.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13.jpeg"/></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04800"/>
            <a:ext cx="7772400" cy="1470025"/>
          </a:xfrm>
        </p:spPr>
        <p:txBody>
          <a:bodyPr/>
          <a:lstStyle/>
          <a:p>
            <a:r>
              <a:rPr lang="en-US" b="1" smtClean="0">
                <a:solidFill>
                  <a:schemeClr val="accent1">
                    <a:lumMod val="50000"/>
                  </a:schemeClr>
                </a:solidFill>
                <a:latin typeface="Times New Roman" pitchFamily="18" charset="0"/>
                <a:cs typeface="Times New Roman" pitchFamily="18" charset="0"/>
              </a:rPr>
              <a:t>Bài 18: Các phương pháp chế biến thực phẩm</a:t>
            </a:r>
            <a:endParaRPr lang="en-US" b="1">
              <a:solidFill>
                <a:schemeClr val="accent1">
                  <a:lumMod val="50000"/>
                </a:schemeClr>
              </a:solidFill>
              <a:latin typeface="Times New Roman" pitchFamily="18" charset="0"/>
              <a:cs typeface="Times New Roman" pitchFamily="18"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3400" y="1981200"/>
            <a:ext cx="8153400" cy="4361974"/>
          </a:xfrm>
          <a:prstGeom prst="rect">
            <a:avLst/>
          </a:prstGeom>
        </p:spPr>
      </p:pic>
    </p:spTree>
    <p:extLst>
      <p:ext uri="{BB962C8B-B14F-4D97-AF65-F5344CB8AC3E}">
        <p14:creationId xmlns:p14="http://schemas.microsoft.com/office/powerpoint/2010/main" val="315267174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4" name="Picture 8" descr="Salad dầu giấm  trộn mayonnaise \:D/ by Trangel :*."/>
          <p:cNvPicPr>
            <a:picLocks noGrp="1" noChangeAspect="1" noChangeArrowheads="1"/>
          </p:cNvPicPr>
          <p:nvPr>
            <p:ph type="title"/>
          </p:nvPr>
        </p:nvPicPr>
        <p:blipFill>
          <a:blip r:embed="rId2">
            <a:extLst>
              <a:ext uri="{28A0092B-C50C-407E-A947-70E740481C1C}">
                <a14:useLocalDpi xmlns:a14="http://schemas.microsoft.com/office/drawing/2010/main" val="0"/>
              </a:ext>
            </a:extLst>
          </a:blip>
          <a:srcRect/>
          <a:stretch>
            <a:fillRect/>
          </a:stretch>
        </p:blipFill>
        <p:spPr>
          <a:xfrm>
            <a:off x="1828800" y="609600"/>
            <a:ext cx="5613400" cy="4206875"/>
          </a:xfrm>
          <a:noFill/>
          <a:extLs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9219" name="Rectangle 3"/>
          <p:cNvSpPr>
            <a:spLocks noGrp="1" noChangeArrowheads="1"/>
          </p:cNvSpPr>
          <p:nvPr>
            <p:ph idx="1"/>
          </p:nvPr>
        </p:nvSpPr>
        <p:spPr>
          <a:xfrm>
            <a:off x="457200" y="6019800"/>
            <a:ext cx="8229600" cy="533400"/>
          </a:xfrm>
        </p:spPr>
        <p:txBody>
          <a:bodyPr>
            <a:normAutofit lnSpcReduction="10000"/>
          </a:bodyPr>
          <a:lstStyle/>
          <a:p>
            <a:pPr eaLnBrk="1" hangingPunct="1"/>
            <a:r>
              <a:rPr lang="en-US" altLang="en-US" smtClean="0"/>
              <a:t>Salad trộn dầu.</a:t>
            </a:r>
          </a:p>
        </p:txBody>
      </p:sp>
    </p:spTree>
    <p:extLst>
      <p:ext uri="{BB962C8B-B14F-4D97-AF65-F5344CB8AC3E}">
        <p14:creationId xmlns:p14="http://schemas.microsoft.com/office/powerpoint/2010/main" val="244680961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9224"/>
                                        </p:tgtEl>
                                        <p:attrNameLst>
                                          <p:attrName>style.visibility</p:attrName>
                                        </p:attrNameLst>
                                      </p:cBhvr>
                                      <p:to>
                                        <p:strVal val="visible"/>
                                      </p:to>
                                    </p:set>
                                    <p:animEffect transition="in" filter="dissolve">
                                      <p:cBhvr>
                                        <p:cTn id="7" dur="500"/>
                                        <p:tgtEl>
                                          <p:spTgt spid="922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1" presetClass="entr" presetSubtype="4" fill="hold" nodeType="clickEffect">
                                  <p:stCondLst>
                                    <p:cond delay="0"/>
                                  </p:stCondLst>
                                  <p:childTnLst>
                                    <p:set>
                                      <p:cBhvr>
                                        <p:cTn id="11" dur="1" fill="hold">
                                          <p:stCondLst>
                                            <p:cond delay="0"/>
                                          </p:stCondLst>
                                        </p:cTn>
                                        <p:tgtEl>
                                          <p:spTgt spid="9219">
                                            <p:txEl>
                                              <p:pRg st="0" end="0"/>
                                            </p:txEl>
                                          </p:spTgt>
                                        </p:tgtEl>
                                        <p:attrNameLst>
                                          <p:attrName>style.visibility</p:attrName>
                                        </p:attrNameLst>
                                      </p:cBhvr>
                                      <p:to>
                                        <p:strVal val="visible"/>
                                      </p:to>
                                    </p:set>
                                    <p:animEffect transition="in" filter="wheel(4)">
                                      <p:cBhvr>
                                        <p:cTn id="12" dur="2000"/>
                                        <p:tgtEl>
                                          <p:spTgt spid="921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228600" y="0"/>
            <a:ext cx="8229600" cy="990600"/>
          </a:xfrm>
        </p:spPr>
        <p:txBody>
          <a:bodyPr/>
          <a:lstStyle/>
          <a:p>
            <a:pPr eaLnBrk="1" hangingPunct="1"/>
            <a:r>
              <a:rPr lang="en-US" altLang="en-US" sz="3200" smtClean="0"/>
              <a:t>Chuẩn bị nguyên liệu,làm sạch.</a:t>
            </a:r>
          </a:p>
        </p:txBody>
      </p:sp>
      <p:pic>
        <p:nvPicPr>
          <p:cNvPr id="36" name="Picture 35" descr="DSC03911.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4648200" y="990600"/>
            <a:ext cx="4495800" cy="5867400"/>
          </a:xfrm>
          <a:noFill/>
          <a:extLs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7659"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990600"/>
            <a:ext cx="4648200" cy="586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6280422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0" presetClass="entr" presetSubtype="0"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edge">
                                      <p:cBhvr>
                                        <p:cTn id="7" dur="2000"/>
                                        <p:tgtEl>
                                          <p:spTgt spid="3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27650"/>
                                        </p:tgtEl>
                                        <p:attrNameLst>
                                          <p:attrName>style.visibility</p:attrName>
                                        </p:attrNameLst>
                                      </p:cBhvr>
                                      <p:to>
                                        <p:strVal val="visible"/>
                                      </p:to>
                                    </p:set>
                                    <p:animEffect transition="in" filter="checkerboard(across)">
                                      <p:cBhvr>
                                        <p:cTn id="12" dur="500"/>
                                        <p:tgtEl>
                                          <p:spTgt spid="2765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7" presetClass="entr" presetSubtype="4" fill="hold" nodeType="clickEffect">
                                  <p:stCondLst>
                                    <p:cond delay="0"/>
                                  </p:stCondLst>
                                  <p:childTnLst>
                                    <p:set>
                                      <p:cBhvr>
                                        <p:cTn id="16" dur="1" fill="hold">
                                          <p:stCondLst>
                                            <p:cond delay="0"/>
                                          </p:stCondLst>
                                        </p:cTn>
                                        <p:tgtEl>
                                          <p:spTgt spid="27659"/>
                                        </p:tgtEl>
                                        <p:attrNameLst>
                                          <p:attrName>style.visibility</p:attrName>
                                        </p:attrNameLst>
                                      </p:cBhvr>
                                      <p:to>
                                        <p:strVal val="visible"/>
                                      </p:to>
                                    </p:set>
                                    <p:anim calcmode="lin" valueType="num">
                                      <p:cBhvr additive="base">
                                        <p:cTn id="17" dur="5000" fill="hold"/>
                                        <p:tgtEl>
                                          <p:spTgt spid="27659"/>
                                        </p:tgtEl>
                                        <p:attrNameLst>
                                          <p:attrName>ppt_x</p:attrName>
                                        </p:attrNameLst>
                                      </p:cBhvr>
                                      <p:tavLst>
                                        <p:tav tm="0">
                                          <p:val>
                                            <p:strVal val="#ppt_x"/>
                                          </p:val>
                                        </p:tav>
                                        <p:tav tm="100000">
                                          <p:val>
                                            <p:strVal val="#ppt_x"/>
                                          </p:val>
                                        </p:tav>
                                      </p:tavLst>
                                    </p:anim>
                                    <p:anim calcmode="lin" valueType="num">
                                      <p:cBhvr additive="base">
                                        <p:cTn id="18" dur="5000" fill="hold"/>
                                        <p:tgtEl>
                                          <p:spTgt spid="27659"/>
                                        </p:tgtEl>
                                        <p:attrNameLst>
                                          <p:attrName>ppt_y</p:attrName>
                                        </p:attrNameLst>
                                      </p:cBhvr>
                                      <p:tavLst>
                                        <p:tav tm="0">
                                          <p:val>
                                            <p:strVal val="1+#ppt_h/2"/>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53" presetClass="entr" presetSubtype="0" fill="hold" nodeType="clickEffect">
                                  <p:stCondLst>
                                    <p:cond delay="0"/>
                                  </p:stCondLst>
                                  <p:childTnLst>
                                    <p:set>
                                      <p:cBhvr>
                                        <p:cTn id="22" dur="1" fill="hold">
                                          <p:stCondLst>
                                            <p:cond delay="0"/>
                                          </p:stCondLst>
                                        </p:cTn>
                                        <p:tgtEl>
                                          <p:spTgt spid="36"/>
                                        </p:tgtEl>
                                        <p:attrNameLst>
                                          <p:attrName>style.visibility</p:attrName>
                                        </p:attrNameLst>
                                      </p:cBhvr>
                                      <p:to>
                                        <p:strVal val="visible"/>
                                      </p:to>
                                    </p:set>
                                    <p:anim calcmode="lin" valueType="num">
                                      <p:cBhvr>
                                        <p:cTn id="23" dur="500" fill="hold"/>
                                        <p:tgtEl>
                                          <p:spTgt spid="36"/>
                                        </p:tgtEl>
                                        <p:attrNameLst>
                                          <p:attrName>ppt_w</p:attrName>
                                        </p:attrNameLst>
                                      </p:cBhvr>
                                      <p:tavLst>
                                        <p:tav tm="0">
                                          <p:val>
                                            <p:fltVal val="0"/>
                                          </p:val>
                                        </p:tav>
                                        <p:tav tm="100000">
                                          <p:val>
                                            <p:strVal val="#ppt_w"/>
                                          </p:val>
                                        </p:tav>
                                      </p:tavLst>
                                    </p:anim>
                                    <p:anim calcmode="lin" valueType="num">
                                      <p:cBhvr>
                                        <p:cTn id="24" dur="500" fill="hold"/>
                                        <p:tgtEl>
                                          <p:spTgt spid="36"/>
                                        </p:tgtEl>
                                        <p:attrNameLst>
                                          <p:attrName>ppt_h</p:attrName>
                                        </p:attrNameLst>
                                      </p:cBhvr>
                                      <p:tavLst>
                                        <p:tav tm="0">
                                          <p:val>
                                            <p:fltVal val="0"/>
                                          </p:val>
                                        </p:tav>
                                        <p:tav tm="100000">
                                          <p:val>
                                            <p:strVal val="#ppt_h"/>
                                          </p:val>
                                        </p:tav>
                                      </p:tavLst>
                                    </p:anim>
                                    <p:animEffect transition="in" filter="fade">
                                      <p:cBhvr>
                                        <p:cTn id="25"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0" y="152400"/>
            <a:ext cx="9144000" cy="8382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400" b="1" smtClean="0">
                <a:latin typeface="Times New Roman" pitchFamily="18" charset="0"/>
                <a:cs typeface="Times New Roman" pitchFamily="18" charset="0"/>
              </a:rPr>
              <a:t>Quy trình thực hiện phương pháp trộn dầu giấm</a:t>
            </a:r>
            <a:endParaRPr lang="en-US" sz="2400" b="1">
              <a:latin typeface="Times New Roman" pitchFamily="18" charset="0"/>
              <a:cs typeface="Times New Roman" pitchFamily="18" charset="0"/>
            </a:endParaRPr>
          </a:p>
        </p:txBody>
      </p:sp>
      <p:sp>
        <p:nvSpPr>
          <p:cNvPr id="3" name="Rounded Rectangle 2"/>
          <p:cNvSpPr/>
          <p:nvPr/>
        </p:nvSpPr>
        <p:spPr>
          <a:xfrm>
            <a:off x="519545" y="1281544"/>
            <a:ext cx="7633856" cy="92825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smtClean="0">
                <a:solidFill>
                  <a:schemeClr val="bg2">
                    <a:lumMod val="10000"/>
                  </a:schemeClr>
                </a:solidFill>
                <a:latin typeface="Times New Roman" pitchFamily="18" charset="0"/>
                <a:cs typeface="Times New Roman" pitchFamily="18" charset="0"/>
              </a:rPr>
              <a:t>1. Sử dụng các thực phẩm thực vật thích hợp, làm sạch</a:t>
            </a:r>
            <a:endParaRPr lang="en-US" sz="3200">
              <a:solidFill>
                <a:schemeClr val="bg2">
                  <a:lumMod val="10000"/>
                </a:schemeClr>
              </a:solidFill>
              <a:latin typeface="Times New Roman" pitchFamily="18" charset="0"/>
              <a:cs typeface="Times New Roman" pitchFamily="18" charset="0"/>
            </a:endParaRPr>
          </a:p>
        </p:txBody>
      </p:sp>
      <p:sp>
        <p:nvSpPr>
          <p:cNvPr id="4" name="Rounded Rectangle 3"/>
          <p:cNvSpPr/>
          <p:nvPr/>
        </p:nvSpPr>
        <p:spPr>
          <a:xfrm>
            <a:off x="519545" y="4186163"/>
            <a:ext cx="7633856" cy="1000125"/>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solidFill>
                  <a:schemeClr val="bg2">
                    <a:lumMod val="10000"/>
                  </a:schemeClr>
                </a:solidFill>
                <a:latin typeface="Times New Roman" pitchFamily="18" charset="0"/>
                <a:cs typeface="Times New Roman" pitchFamily="18" charset="0"/>
              </a:rPr>
              <a:t>2. Trộn thực phẩm với hỗn hợp dầu ăn + giấm + đường + muối và tiêu</a:t>
            </a:r>
            <a:endParaRPr lang="en-US" sz="2800">
              <a:solidFill>
                <a:schemeClr val="bg2">
                  <a:lumMod val="10000"/>
                </a:schemeClr>
              </a:solidFill>
              <a:latin typeface="Times New Roman" pitchFamily="18" charset="0"/>
              <a:cs typeface="Times New Roman" pitchFamily="18" charset="0"/>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9545" y="2279849"/>
            <a:ext cx="1528762" cy="1528762"/>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05305" y="5406987"/>
            <a:ext cx="1225940" cy="1225940"/>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94864" y="2421698"/>
            <a:ext cx="1963136" cy="1323605"/>
          </a:xfrm>
          <a:prstGeom prst="rect">
            <a:avLst/>
          </a:prstGeom>
        </p:spPr>
      </p:pic>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061202" y="5631766"/>
            <a:ext cx="1376904" cy="914264"/>
          </a:xfrm>
          <a:prstGeom prst="rect">
            <a:avLst/>
          </a:prstGeom>
        </p:spPr>
      </p:pic>
      <p:pic>
        <p:nvPicPr>
          <p:cNvPr id="11" name="Picture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643995" y="5450034"/>
            <a:ext cx="1371600" cy="1200150"/>
          </a:xfrm>
          <a:prstGeom prst="rect">
            <a:avLst/>
          </a:prstGeom>
        </p:spPr>
      </p:pic>
      <p:pic>
        <p:nvPicPr>
          <p:cNvPr id="12" name="Picture 1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706790" y="2400116"/>
            <a:ext cx="1597031" cy="1354858"/>
          </a:xfrm>
          <a:prstGeom prst="rect">
            <a:avLst/>
          </a:prstGeom>
        </p:spPr>
      </p:pic>
      <p:pic>
        <p:nvPicPr>
          <p:cNvPr id="13" name="Picture 1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643995" y="2421698"/>
            <a:ext cx="1386913" cy="1386913"/>
          </a:xfrm>
          <a:prstGeom prst="rect">
            <a:avLst/>
          </a:prstGeom>
        </p:spPr>
      </p:pic>
      <p:pic>
        <p:nvPicPr>
          <p:cNvPr id="14" name="Picture 13"/>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096000" y="5631766"/>
            <a:ext cx="1155970" cy="867964"/>
          </a:xfrm>
          <a:prstGeom prst="rect">
            <a:avLst/>
          </a:prstGeom>
        </p:spPr>
      </p:pic>
      <p:pic>
        <p:nvPicPr>
          <p:cNvPr id="15" name="Picture 14"/>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593193" y="5730794"/>
            <a:ext cx="1097663" cy="768936"/>
          </a:xfrm>
          <a:prstGeom prst="rect">
            <a:avLst/>
          </a:prstGeom>
        </p:spPr>
      </p:pic>
      <p:pic>
        <p:nvPicPr>
          <p:cNvPr id="16" name="Picture 15"/>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19545" y="5662945"/>
            <a:ext cx="1209589" cy="805606"/>
          </a:xfrm>
          <a:prstGeom prst="rect">
            <a:avLst/>
          </a:prstGeom>
        </p:spPr>
      </p:pic>
    </p:spTree>
    <p:extLst>
      <p:ext uri="{BB962C8B-B14F-4D97-AF65-F5344CB8AC3E}">
        <p14:creationId xmlns:p14="http://schemas.microsoft.com/office/powerpoint/2010/main" val="3126669497"/>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heel(1)">
                                      <p:cBhvr>
                                        <p:cTn id="14" dur="2000"/>
                                        <p:tgtEl>
                                          <p:spTgt spid="7"/>
                                        </p:tgtEl>
                                      </p:cBhvr>
                                    </p:animEffect>
                                  </p:childTnLst>
                                </p:cTn>
                              </p:par>
                              <p:par>
                                <p:cTn id="15" presetID="21" presetClass="entr" presetSubtype="1"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heel(1)">
                                      <p:cBhvr>
                                        <p:cTn id="17" dur="2000"/>
                                        <p:tgtEl>
                                          <p:spTgt spid="12"/>
                                        </p:tgtEl>
                                      </p:cBhvr>
                                    </p:animEffect>
                                  </p:childTnLst>
                                </p:cTn>
                              </p:par>
                              <p:par>
                                <p:cTn id="18" presetID="21" presetClass="entr" presetSubtype="1" fill="hold" nodeType="with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wheel(1)">
                                      <p:cBhvr>
                                        <p:cTn id="20" dur="2000"/>
                                        <p:tgtEl>
                                          <p:spTgt spid="9"/>
                                        </p:tgtEl>
                                      </p:cBhvr>
                                    </p:animEffect>
                                  </p:childTnLst>
                                </p:cTn>
                              </p:par>
                              <p:par>
                                <p:cTn id="21" presetID="21" presetClass="entr" presetSubtype="1" fill="hold" nodeType="with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wheel(1)">
                                      <p:cBhvr>
                                        <p:cTn id="23" dur="2000"/>
                                        <p:tgtEl>
                                          <p:spTgt spid="13"/>
                                        </p:tgtEl>
                                      </p:cBhvr>
                                    </p:animEffect>
                                  </p:childTnLst>
                                </p:cTn>
                              </p:par>
                            </p:childTnLst>
                          </p:cTn>
                        </p:par>
                      </p:childTnLst>
                    </p:cTn>
                  </p:par>
                  <p:par>
                    <p:cTn id="24" fill="hold">
                      <p:stCondLst>
                        <p:cond delay="indefinite"/>
                      </p:stCondLst>
                      <p:childTnLst>
                        <p:par>
                          <p:cTn id="25" fill="hold">
                            <p:stCondLst>
                              <p:cond delay="0"/>
                            </p:stCondLst>
                            <p:childTnLst>
                              <p:par>
                                <p:cTn id="26" presetID="6" presetClass="entr" presetSubtype="16" fill="hold" grpId="0" nodeType="click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circle(in)">
                                      <p:cBhvr>
                                        <p:cTn id="28" dur="2000"/>
                                        <p:tgtEl>
                                          <p:spTgt spid="4"/>
                                        </p:tgtEl>
                                      </p:cBhvr>
                                    </p:animEffect>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fade">
                                      <p:cBhvr>
                                        <p:cTn id="33" dur="1000"/>
                                        <p:tgtEl>
                                          <p:spTgt spid="16"/>
                                        </p:tgtEl>
                                      </p:cBhvr>
                                    </p:animEffect>
                                    <p:anim calcmode="lin" valueType="num">
                                      <p:cBhvr>
                                        <p:cTn id="34" dur="1000" fill="hold"/>
                                        <p:tgtEl>
                                          <p:spTgt spid="16"/>
                                        </p:tgtEl>
                                        <p:attrNameLst>
                                          <p:attrName>ppt_x</p:attrName>
                                        </p:attrNameLst>
                                      </p:cBhvr>
                                      <p:tavLst>
                                        <p:tav tm="0">
                                          <p:val>
                                            <p:strVal val="#ppt_x"/>
                                          </p:val>
                                        </p:tav>
                                        <p:tav tm="100000">
                                          <p:val>
                                            <p:strVal val="#ppt_x"/>
                                          </p:val>
                                        </p:tav>
                                      </p:tavLst>
                                    </p:anim>
                                    <p:anim calcmode="lin" valueType="num">
                                      <p:cBhvr>
                                        <p:cTn id="35" dur="1000" fill="hold"/>
                                        <p:tgtEl>
                                          <p:spTgt spid="16"/>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fade">
                                      <p:cBhvr>
                                        <p:cTn id="38" dur="1000"/>
                                        <p:tgtEl>
                                          <p:spTgt spid="10"/>
                                        </p:tgtEl>
                                      </p:cBhvr>
                                    </p:animEffect>
                                    <p:anim calcmode="lin" valueType="num">
                                      <p:cBhvr>
                                        <p:cTn id="39" dur="1000" fill="hold"/>
                                        <p:tgtEl>
                                          <p:spTgt spid="10"/>
                                        </p:tgtEl>
                                        <p:attrNameLst>
                                          <p:attrName>ppt_x</p:attrName>
                                        </p:attrNameLst>
                                      </p:cBhvr>
                                      <p:tavLst>
                                        <p:tav tm="0">
                                          <p:val>
                                            <p:strVal val="#ppt_x"/>
                                          </p:val>
                                        </p:tav>
                                        <p:tav tm="100000">
                                          <p:val>
                                            <p:strVal val="#ppt_x"/>
                                          </p:val>
                                        </p:tav>
                                      </p:tavLst>
                                    </p:anim>
                                    <p:anim calcmode="lin" valueType="num">
                                      <p:cBhvr>
                                        <p:cTn id="40" dur="1000" fill="hold"/>
                                        <p:tgtEl>
                                          <p:spTgt spid="10"/>
                                        </p:tgtEl>
                                        <p:attrNameLst>
                                          <p:attrName>ppt_y</p:attrName>
                                        </p:attrNameLst>
                                      </p:cBhvr>
                                      <p:tavLst>
                                        <p:tav tm="0">
                                          <p:val>
                                            <p:strVal val="#ppt_y+.1"/>
                                          </p:val>
                                        </p:tav>
                                        <p:tav tm="100000">
                                          <p:val>
                                            <p:strVal val="#ppt_y"/>
                                          </p:val>
                                        </p:tav>
                                      </p:tavLst>
                                    </p:anim>
                                  </p:childTnLst>
                                </p:cTn>
                              </p:par>
                              <p:par>
                                <p:cTn id="41" presetID="42" presetClass="entr" presetSubtype="0" fill="hold" nodeType="with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fade">
                                      <p:cBhvr>
                                        <p:cTn id="43" dur="1000"/>
                                        <p:tgtEl>
                                          <p:spTgt spid="8"/>
                                        </p:tgtEl>
                                      </p:cBhvr>
                                    </p:animEffect>
                                    <p:anim calcmode="lin" valueType="num">
                                      <p:cBhvr>
                                        <p:cTn id="44" dur="1000" fill="hold"/>
                                        <p:tgtEl>
                                          <p:spTgt spid="8"/>
                                        </p:tgtEl>
                                        <p:attrNameLst>
                                          <p:attrName>ppt_x</p:attrName>
                                        </p:attrNameLst>
                                      </p:cBhvr>
                                      <p:tavLst>
                                        <p:tav tm="0">
                                          <p:val>
                                            <p:strVal val="#ppt_x"/>
                                          </p:val>
                                        </p:tav>
                                        <p:tav tm="100000">
                                          <p:val>
                                            <p:strVal val="#ppt_x"/>
                                          </p:val>
                                        </p:tav>
                                      </p:tavLst>
                                    </p:anim>
                                    <p:anim calcmode="lin" valueType="num">
                                      <p:cBhvr>
                                        <p:cTn id="45" dur="1000" fill="hold"/>
                                        <p:tgtEl>
                                          <p:spTgt spid="8"/>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15"/>
                                        </p:tgtEl>
                                        <p:attrNameLst>
                                          <p:attrName>style.visibility</p:attrName>
                                        </p:attrNameLst>
                                      </p:cBhvr>
                                      <p:to>
                                        <p:strVal val="visible"/>
                                      </p:to>
                                    </p:set>
                                    <p:animEffect transition="in" filter="fade">
                                      <p:cBhvr>
                                        <p:cTn id="48" dur="1000"/>
                                        <p:tgtEl>
                                          <p:spTgt spid="15"/>
                                        </p:tgtEl>
                                      </p:cBhvr>
                                    </p:animEffect>
                                    <p:anim calcmode="lin" valueType="num">
                                      <p:cBhvr>
                                        <p:cTn id="49" dur="1000" fill="hold"/>
                                        <p:tgtEl>
                                          <p:spTgt spid="15"/>
                                        </p:tgtEl>
                                        <p:attrNameLst>
                                          <p:attrName>ppt_x</p:attrName>
                                        </p:attrNameLst>
                                      </p:cBhvr>
                                      <p:tavLst>
                                        <p:tav tm="0">
                                          <p:val>
                                            <p:strVal val="#ppt_x"/>
                                          </p:val>
                                        </p:tav>
                                        <p:tav tm="100000">
                                          <p:val>
                                            <p:strVal val="#ppt_x"/>
                                          </p:val>
                                        </p:tav>
                                      </p:tavLst>
                                    </p:anim>
                                    <p:anim calcmode="lin" valueType="num">
                                      <p:cBhvr>
                                        <p:cTn id="50" dur="1000" fill="hold"/>
                                        <p:tgtEl>
                                          <p:spTgt spid="15"/>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fade">
                                      <p:cBhvr>
                                        <p:cTn id="53" dur="1000"/>
                                        <p:tgtEl>
                                          <p:spTgt spid="14"/>
                                        </p:tgtEl>
                                      </p:cBhvr>
                                    </p:animEffect>
                                    <p:anim calcmode="lin" valueType="num">
                                      <p:cBhvr>
                                        <p:cTn id="54" dur="1000" fill="hold"/>
                                        <p:tgtEl>
                                          <p:spTgt spid="14"/>
                                        </p:tgtEl>
                                        <p:attrNameLst>
                                          <p:attrName>ppt_x</p:attrName>
                                        </p:attrNameLst>
                                      </p:cBhvr>
                                      <p:tavLst>
                                        <p:tav tm="0">
                                          <p:val>
                                            <p:strVal val="#ppt_x"/>
                                          </p:val>
                                        </p:tav>
                                        <p:tav tm="100000">
                                          <p:val>
                                            <p:strVal val="#ppt_x"/>
                                          </p:val>
                                        </p:tav>
                                      </p:tavLst>
                                    </p:anim>
                                    <p:anim calcmode="lin" valueType="num">
                                      <p:cBhvr>
                                        <p:cTn id="55" dur="1000" fill="hold"/>
                                        <p:tgtEl>
                                          <p:spTgt spid="14"/>
                                        </p:tgtEl>
                                        <p:attrNameLst>
                                          <p:attrName>ppt_y</p:attrName>
                                        </p:attrNameLst>
                                      </p:cBhvr>
                                      <p:tavLst>
                                        <p:tav tm="0">
                                          <p:val>
                                            <p:strVal val="#ppt_y+.1"/>
                                          </p:val>
                                        </p:tav>
                                        <p:tav tm="100000">
                                          <p:val>
                                            <p:strVal val="#ppt_y"/>
                                          </p:val>
                                        </p:tav>
                                      </p:tavLst>
                                    </p:anim>
                                  </p:childTnLst>
                                </p:cTn>
                              </p:par>
                              <p:par>
                                <p:cTn id="56" presetID="42" presetClass="entr" presetSubtype="0" fill="hold" nodeType="withEffect">
                                  <p:stCondLst>
                                    <p:cond delay="0"/>
                                  </p:stCondLst>
                                  <p:childTnLst>
                                    <p:set>
                                      <p:cBhvr>
                                        <p:cTn id="57" dur="1" fill="hold">
                                          <p:stCondLst>
                                            <p:cond delay="0"/>
                                          </p:stCondLst>
                                        </p:cTn>
                                        <p:tgtEl>
                                          <p:spTgt spid="11"/>
                                        </p:tgtEl>
                                        <p:attrNameLst>
                                          <p:attrName>style.visibility</p:attrName>
                                        </p:attrNameLst>
                                      </p:cBhvr>
                                      <p:to>
                                        <p:strVal val="visible"/>
                                      </p:to>
                                    </p:set>
                                    <p:animEffect transition="in" filter="fade">
                                      <p:cBhvr>
                                        <p:cTn id="58" dur="1000"/>
                                        <p:tgtEl>
                                          <p:spTgt spid="11"/>
                                        </p:tgtEl>
                                      </p:cBhvr>
                                    </p:animEffect>
                                    <p:anim calcmode="lin" valueType="num">
                                      <p:cBhvr>
                                        <p:cTn id="59" dur="1000" fill="hold"/>
                                        <p:tgtEl>
                                          <p:spTgt spid="11"/>
                                        </p:tgtEl>
                                        <p:attrNameLst>
                                          <p:attrName>ppt_x</p:attrName>
                                        </p:attrNameLst>
                                      </p:cBhvr>
                                      <p:tavLst>
                                        <p:tav tm="0">
                                          <p:val>
                                            <p:strVal val="#ppt_x"/>
                                          </p:val>
                                        </p:tav>
                                        <p:tav tm="100000">
                                          <p:val>
                                            <p:strVal val="#ppt_x"/>
                                          </p:val>
                                        </p:tav>
                                      </p:tavLst>
                                    </p:anim>
                                    <p:anim calcmode="lin" valueType="num">
                                      <p:cBhvr>
                                        <p:cTn id="60"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863351" y="1143000"/>
            <a:ext cx="3784849" cy="22098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solidFill>
                  <a:schemeClr val="bg2">
                    <a:lumMod val="10000"/>
                  </a:schemeClr>
                </a:solidFill>
                <a:latin typeface="Times New Roman" pitchFamily="18" charset="0"/>
                <a:cs typeface="Times New Roman" pitchFamily="18" charset="0"/>
              </a:rPr>
              <a:t>3. Trộn trước khi ăn khoảng 5-10 phút để làm cho thực phẩm ngấm vị và giảm bớt mùi vị ban đầu</a:t>
            </a:r>
            <a:endParaRPr lang="en-US" sz="2800">
              <a:solidFill>
                <a:schemeClr val="bg2">
                  <a:lumMod val="10000"/>
                </a:schemeClr>
              </a:solidFill>
              <a:latin typeface="Times New Roman" pitchFamily="18" charset="0"/>
              <a:cs typeface="Times New Roman" pitchFamily="18" charset="0"/>
            </a:endParaRPr>
          </a:p>
        </p:txBody>
      </p:sp>
      <p:sp>
        <p:nvSpPr>
          <p:cNvPr id="3" name="Rounded Rectangle 2"/>
          <p:cNvSpPr/>
          <p:nvPr/>
        </p:nvSpPr>
        <p:spPr>
          <a:xfrm>
            <a:off x="930812" y="3661117"/>
            <a:ext cx="7467600" cy="4572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solidFill>
                  <a:schemeClr val="bg2">
                    <a:lumMod val="10000"/>
                  </a:schemeClr>
                </a:solidFill>
                <a:latin typeface="Times New Roman" pitchFamily="18" charset="0"/>
                <a:cs typeface="Times New Roman" pitchFamily="18" charset="0"/>
              </a:rPr>
              <a:t>4. Trình bày đẹp, sáng tạo</a:t>
            </a:r>
            <a:endParaRPr lang="en-US" sz="2800">
              <a:solidFill>
                <a:schemeClr val="bg2">
                  <a:lumMod val="10000"/>
                </a:schemeClr>
              </a:solidFill>
              <a:latin typeface="Times New Roman" pitchFamily="18" charset="0"/>
              <a:cs typeface="Times New Roman" pitchFamily="18"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10200" y="1117552"/>
            <a:ext cx="3193210" cy="2235248"/>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8924" y="4343400"/>
            <a:ext cx="2019300" cy="2243667"/>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16192" y="4310776"/>
            <a:ext cx="2308914" cy="2308914"/>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172200" y="4343400"/>
            <a:ext cx="2757714" cy="2276290"/>
          </a:xfrm>
          <a:prstGeom prst="rect">
            <a:avLst/>
          </a:prstGeom>
        </p:spPr>
      </p:pic>
      <p:sp>
        <p:nvSpPr>
          <p:cNvPr id="8" name="Rounded Rectangle 7"/>
          <p:cNvSpPr/>
          <p:nvPr/>
        </p:nvSpPr>
        <p:spPr>
          <a:xfrm>
            <a:off x="0" y="0"/>
            <a:ext cx="9144000" cy="8382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400" b="1" smtClean="0">
                <a:latin typeface="Times New Roman" pitchFamily="18" charset="0"/>
                <a:cs typeface="Times New Roman" pitchFamily="18" charset="0"/>
              </a:rPr>
              <a:t>Quy trình thực hiện phương pháp trộn dầu giấm</a:t>
            </a:r>
            <a:endParaRPr lang="en-US" sz="2400" b="1">
              <a:latin typeface="Times New Roman" pitchFamily="18" charset="0"/>
              <a:cs typeface="Times New Roman" pitchFamily="18" charset="0"/>
            </a:endParaRPr>
          </a:p>
        </p:txBody>
      </p:sp>
    </p:spTree>
    <p:extLst>
      <p:ext uri="{BB962C8B-B14F-4D97-AF65-F5344CB8AC3E}">
        <p14:creationId xmlns:p14="http://schemas.microsoft.com/office/powerpoint/2010/main" val="3364256323"/>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circle(in)">
                                      <p:cBhvr>
                                        <p:cTn id="19" dur="2000"/>
                                        <p:tgtEl>
                                          <p:spTgt spid="3"/>
                                        </p:tgtEl>
                                      </p:cBhvr>
                                    </p:animEffect>
                                  </p:childTnLst>
                                </p:cTn>
                              </p:par>
                              <p:par>
                                <p:cTn id="20" presetID="6" presetClass="entr" presetSubtype="16" fill="hold" nodeType="with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circle(in)">
                                      <p:cBhvr>
                                        <p:cTn id="22" dur="2000"/>
                                        <p:tgtEl>
                                          <p:spTgt spid="5"/>
                                        </p:tgtEl>
                                      </p:cBhvr>
                                    </p:animEffect>
                                  </p:childTnLst>
                                </p:cTn>
                              </p:par>
                              <p:par>
                                <p:cTn id="23" presetID="6" presetClass="entr" presetSubtype="16" fill="hold" nodeType="with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circle(in)">
                                      <p:cBhvr>
                                        <p:cTn id="25" dur="2000"/>
                                        <p:tgtEl>
                                          <p:spTgt spid="6"/>
                                        </p:tgtEl>
                                      </p:cBhvr>
                                    </p:animEffect>
                                  </p:childTnLst>
                                </p:cTn>
                              </p:par>
                              <p:par>
                                <p:cTn id="26" presetID="6" presetClass="entr" presetSubtype="16" fill="hold" nodeType="with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circle(in)">
                                      <p:cBhvr>
                                        <p:cTn id="28"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4800" y="533400"/>
            <a:ext cx="1945604" cy="1457325"/>
          </a:xfrm>
          <a:prstGeom prst="rect">
            <a:avLst/>
          </a:prstGeom>
        </p:spPr>
      </p:pic>
      <p:sp>
        <p:nvSpPr>
          <p:cNvPr id="3" name="Rounded Rectangle 2"/>
          <p:cNvSpPr/>
          <p:nvPr/>
        </p:nvSpPr>
        <p:spPr>
          <a:xfrm>
            <a:off x="2819400" y="609600"/>
            <a:ext cx="5562600" cy="9144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800" b="1" smtClean="0">
                <a:latin typeface="Times New Roman" pitchFamily="18" charset="0"/>
                <a:cs typeface="Times New Roman" pitchFamily="18" charset="0"/>
              </a:rPr>
              <a:t>Yêu cầu kĩ thuật phương pháp trộn dầu giấm là gì?</a:t>
            </a:r>
            <a:endParaRPr lang="en-US" sz="2800" b="1">
              <a:latin typeface="Times New Roman" pitchFamily="18" charset="0"/>
              <a:cs typeface="Times New Roman" pitchFamily="18" charset="0"/>
            </a:endParaRPr>
          </a:p>
        </p:txBody>
      </p:sp>
      <p:sp>
        <p:nvSpPr>
          <p:cNvPr id="4" name="Rounded Rectangle 3"/>
          <p:cNvSpPr/>
          <p:nvPr/>
        </p:nvSpPr>
        <p:spPr>
          <a:xfrm>
            <a:off x="1037493" y="2454152"/>
            <a:ext cx="3686907" cy="914400"/>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2400" smtClean="0">
                <a:latin typeface="Times New Roman" pitchFamily="18" charset="0"/>
                <a:cs typeface="Times New Roman" pitchFamily="18" charset="0"/>
              </a:rPr>
              <a:t>- Rau lá giữ độ tươi, trơn láng và không bị nát</a:t>
            </a:r>
            <a:endParaRPr lang="en-US" sz="2400">
              <a:latin typeface="Times New Roman" pitchFamily="18" charset="0"/>
              <a:cs typeface="Times New Roman" pitchFamily="18" charset="0"/>
            </a:endParaRPr>
          </a:p>
        </p:txBody>
      </p:sp>
      <p:sp>
        <p:nvSpPr>
          <p:cNvPr id="5" name="Rounded Rectangle 4"/>
          <p:cNvSpPr/>
          <p:nvPr/>
        </p:nvSpPr>
        <p:spPr>
          <a:xfrm>
            <a:off x="1037493" y="4114800"/>
            <a:ext cx="3839307" cy="838200"/>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US" sz="2400" smtClean="0">
                <a:latin typeface="Times New Roman" pitchFamily="18" charset="0"/>
                <a:cs typeface="Times New Roman" pitchFamily="18" charset="0"/>
              </a:rPr>
              <a:t>- Vừa ăn, vị chua dịu, hơi mặn, ngọt, béo </a:t>
            </a:r>
            <a:endParaRPr lang="en-US" sz="2400">
              <a:latin typeface="Times New Roman" pitchFamily="18" charset="0"/>
              <a:cs typeface="Times New Roman" pitchFamily="18" charset="0"/>
            </a:endParaRPr>
          </a:p>
        </p:txBody>
      </p:sp>
      <p:sp>
        <p:nvSpPr>
          <p:cNvPr id="6" name="Rounded Rectangle 5"/>
          <p:cNvSpPr/>
          <p:nvPr/>
        </p:nvSpPr>
        <p:spPr>
          <a:xfrm>
            <a:off x="1070318" y="5624292"/>
            <a:ext cx="3806482" cy="852707"/>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smtClean="0">
                <a:latin typeface="Times New Roman" pitchFamily="18" charset="0"/>
                <a:cs typeface="Times New Roman" pitchFamily="18" charset="0"/>
              </a:rPr>
              <a:t>- Thơm mùi gia vị, không còn vị hăng ban đầu</a:t>
            </a:r>
            <a:endParaRPr lang="en-US" sz="2400">
              <a:latin typeface="Times New Roman" pitchFamily="18" charset="0"/>
              <a:cs typeface="Times New Roman" pitchFamily="18" charset="0"/>
            </a:endParaRPr>
          </a:p>
        </p:txBody>
      </p:sp>
      <p:sp>
        <p:nvSpPr>
          <p:cNvPr id="7" name="Freeform 6"/>
          <p:cNvSpPr/>
          <p:nvPr/>
        </p:nvSpPr>
        <p:spPr>
          <a:xfrm>
            <a:off x="281330" y="5624293"/>
            <a:ext cx="660400" cy="504825"/>
          </a:xfrm>
          <a:custGeom>
            <a:avLst/>
            <a:gdLst>
              <a:gd name="connsiteX0" fmla="*/ 169069 w 397669"/>
              <a:gd name="connsiteY0" fmla="*/ 176212 h 280987"/>
              <a:gd name="connsiteX1" fmla="*/ 73819 w 397669"/>
              <a:gd name="connsiteY1" fmla="*/ 97631 h 280987"/>
              <a:gd name="connsiteX2" fmla="*/ 0 w 397669"/>
              <a:gd name="connsiteY2" fmla="*/ 169068 h 280987"/>
              <a:gd name="connsiteX3" fmla="*/ 126206 w 397669"/>
              <a:gd name="connsiteY3" fmla="*/ 280987 h 280987"/>
              <a:gd name="connsiteX4" fmla="*/ 219075 w 397669"/>
              <a:gd name="connsiteY4" fmla="*/ 273843 h 280987"/>
              <a:gd name="connsiteX5" fmla="*/ 397669 w 397669"/>
              <a:gd name="connsiteY5" fmla="*/ 35718 h 280987"/>
              <a:gd name="connsiteX6" fmla="*/ 376237 w 397669"/>
              <a:gd name="connsiteY6" fmla="*/ 0 h 280987"/>
              <a:gd name="connsiteX7" fmla="*/ 169069 w 397669"/>
              <a:gd name="connsiteY7" fmla="*/ 176212 h 280987"/>
              <a:gd name="connsiteX0" fmla="*/ 169069 w 397669"/>
              <a:gd name="connsiteY0" fmla="*/ 176212 h 289079"/>
              <a:gd name="connsiteX1" fmla="*/ 73819 w 397669"/>
              <a:gd name="connsiteY1" fmla="*/ 97631 h 289079"/>
              <a:gd name="connsiteX2" fmla="*/ 0 w 397669"/>
              <a:gd name="connsiteY2" fmla="*/ 169068 h 289079"/>
              <a:gd name="connsiteX3" fmla="*/ 126206 w 397669"/>
              <a:gd name="connsiteY3" fmla="*/ 280987 h 289079"/>
              <a:gd name="connsiteX4" fmla="*/ 219075 w 397669"/>
              <a:gd name="connsiteY4" fmla="*/ 273843 h 289079"/>
              <a:gd name="connsiteX5" fmla="*/ 397669 w 397669"/>
              <a:gd name="connsiteY5" fmla="*/ 35718 h 289079"/>
              <a:gd name="connsiteX6" fmla="*/ 376237 w 397669"/>
              <a:gd name="connsiteY6" fmla="*/ 0 h 289079"/>
              <a:gd name="connsiteX7" fmla="*/ 169069 w 397669"/>
              <a:gd name="connsiteY7" fmla="*/ 176212 h 289079"/>
              <a:gd name="connsiteX0" fmla="*/ 169069 w 397669"/>
              <a:gd name="connsiteY0" fmla="*/ 176212 h 297100"/>
              <a:gd name="connsiteX1" fmla="*/ 73819 w 397669"/>
              <a:gd name="connsiteY1" fmla="*/ 97631 h 297100"/>
              <a:gd name="connsiteX2" fmla="*/ 0 w 397669"/>
              <a:gd name="connsiteY2" fmla="*/ 169068 h 297100"/>
              <a:gd name="connsiteX3" fmla="*/ 126206 w 397669"/>
              <a:gd name="connsiteY3" fmla="*/ 280987 h 297100"/>
              <a:gd name="connsiteX4" fmla="*/ 219075 w 397669"/>
              <a:gd name="connsiteY4" fmla="*/ 273843 h 297100"/>
              <a:gd name="connsiteX5" fmla="*/ 397669 w 397669"/>
              <a:gd name="connsiteY5" fmla="*/ 35718 h 297100"/>
              <a:gd name="connsiteX6" fmla="*/ 376237 w 397669"/>
              <a:gd name="connsiteY6" fmla="*/ 0 h 297100"/>
              <a:gd name="connsiteX7" fmla="*/ 169069 w 397669"/>
              <a:gd name="connsiteY7" fmla="*/ 176212 h 297100"/>
              <a:gd name="connsiteX0" fmla="*/ 177436 w 406036"/>
              <a:gd name="connsiteY0" fmla="*/ 176212 h 297100"/>
              <a:gd name="connsiteX1" fmla="*/ 82186 w 406036"/>
              <a:gd name="connsiteY1" fmla="*/ 97631 h 297100"/>
              <a:gd name="connsiteX2" fmla="*/ 8367 w 406036"/>
              <a:gd name="connsiteY2" fmla="*/ 169068 h 297100"/>
              <a:gd name="connsiteX3" fmla="*/ 134573 w 406036"/>
              <a:gd name="connsiteY3" fmla="*/ 280987 h 297100"/>
              <a:gd name="connsiteX4" fmla="*/ 227442 w 406036"/>
              <a:gd name="connsiteY4" fmla="*/ 273843 h 297100"/>
              <a:gd name="connsiteX5" fmla="*/ 406036 w 406036"/>
              <a:gd name="connsiteY5" fmla="*/ 35718 h 297100"/>
              <a:gd name="connsiteX6" fmla="*/ 384604 w 406036"/>
              <a:gd name="connsiteY6" fmla="*/ 0 h 297100"/>
              <a:gd name="connsiteX7" fmla="*/ 177436 w 406036"/>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25397"/>
              <a:gd name="connsiteY0" fmla="*/ 176212 h 297100"/>
              <a:gd name="connsiteX1" fmla="*/ 84721 w 425397"/>
              <a:gd name="connsiteY1" fmla="*/ 97631 h 297100"/>
              <a:gd name="connsiteX2" fmla="*/ 10902 w 425397"/>
              <a:gd name="connsiteY2" fmla="*/ 169068 h 297100"/>
              <a:gd name="connsiteX3" fmla="*/ 137108 w 425397"/>
              <a:gd name="connsiteY3" fmla="*/ 280987 h 297100"/>
              <a:gd name="connsiteX4" fmla="*/ 229977 w 425397"/>
              <a:gd name="connsiteY4" fmla="*/ 273843 h 297100"/>
              <a:gd name="connsiteX5" fmla="*/ 408571 w 425397"/>
              <a:gd name="connsiteY5" fmla="*/ 35718 h 297100"/>
              <a:gd name="connsiteX6" fmla="*/ 387139 w 425397"/>
              <a:gd name="connsiteY6" fmla="*/ 0 h 297100"/>
              <a:gd name="connsiteX7" fmla="*/ 179971 w 425397"/>
              <a:gd name="connsiteY7" fmla="*/ 176212 h 297100"/>
              <a:gd name="connsiteX0" fmla="*/ 179971 w 445220"/>
              <a:gd name="connsiteY0" fmla="*/ 184370 h 305258"/>
              <a:gd name="connsiteX1" fmla="*/ 84721 w 445220"/>
              <a:gd name="connsiteY1" fmla="*/ 105789 h 305258"/>
              <a:gd name="connsiteX2" fmla="*/ 10902 w 445220"/>
              <a:gd name="connsiteY2" fmla="*/ 177226 h 305258"/>
              <a:gd name="connsiteX3" fmla="*/ 137108 w 445220"/>
              <a:gd name="connsiteY3" fmla="*/ 289145 h 305258"/>
              <a:gd name="connsiteX4" fmla="*/ 229977 w 445220"/>
              <a:gd name="connsiteY4" fmla="*/ 282001 h 305258"/>
              <a:gd name="connsiteX5" fmla="*/ 408571 w 445220"/>
              <a:gd name="connsiteY5" fmla="*/ 43876 h 305258"/>
              <a:gd name="connsiteX6" fmla="*/ 387139 w 445220"/>
              <a:gd name="connsiteY6" fmla="*/ 8158 h 305258"/>
              <a:gd name="connsiteX7" fmla="*/ 179971 w 445220"/>
              <a:gd name="connsiteY7" fmla="*/ 184370 h 305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5220" h="305258">
                <a:moveTo>
                  <a:pt x="179971" y="184370"/>
                </a:moveTo>
                <a:lnTo>
                  <a:pt x="84721" y="105789"/>
                </a:lnTo>
                <a:cubicBezTo>
                  <a:pt x="31540" y="79595"/>
                  <a:pt x="-24023" y="115314"/>
                  <a:pt x="10902" y="177226"/>
                </a:cubicBezTo>
                <a:lnTo>
                  <a:pt x="137108" y="289145"/>
                </a:lnTo>
                <a:cubicBezTo>
                  <a:pt x="170445" y="310576"/>
                  <a:pt x="199021" y="312957"/>
                  <a:pt x="229977" y="282001"/>
                </a:cubicBezTo>
                <a:cubicBezTo>
                  <a:pt x="277602" y="197863"/>
                  <a:pt x="322846" y="108963"/>
                  <a:pt x="408571" y="43876"/>
                </a:cubicBezTo>
                <a:cubicBezTo>
                  <a:pt x="453815" y="17683"/>
                  <a:pt x="468102" y="-15654"/>
                  <a:pt x="387139" y="8158"/>
                </a:cubicBezTo>
                <a:cubicBezTo>
                  <a:pt x="287127" y="35939"/>
                  <a:pt x="234739" y="125633"/>
                  <a:pt x="179971" y="184370"/>
                </a:cubicBezTo>
                <a:close/>
              </a:path>
            </a:pathLst>
          </a:custGeom>
          <a:ln/>
        </p:spPr>
        <p:style>
          <a:lnRef idx="1">
            <a:schemeClr val="accent6"/>
          </a:lnRef>
          <a:fillRef idx="3">
            <a:schemeClr val="accent6"/>
          </a:fillRef>
          <a:effectRef idx="2">
            <a:schemeClr val="accent6"/>
          </a:effectRef>
          <a:fontRef idx="minor">
            <a:schemeClr val="lt1"/>
          </a:fontRef>
        </p:style>
        <p:txBody>
          <a:bodyPr anchor="ctr"/>
          <a:lstStyle/>
          <a:p>
            <a:pPr algn="ctr" fontAlgn="auto">
              <a:spcBef>
                <a:spcPts val="0"/>
              </a:spcBef>
              <a:spcAft>
                <a:spcPts val="0"/>
              </a:spcAft>
              <a:defRPr/>
            </a:pPr>
            <a:endParaRPr lang="en-US"/>
          </a:p>
        </p:txBody>
      </p:sp>
      <p:sp>
        <p:nvSpPr>
          <p:cNvPr id="8" name="Freeform 7"/>
          <p:cNvSpPr/>
          <p:nvPr/>
        </p:nvSpPr>
        <p:spPr>
          <a:xfrm>
            <a:off x="281330" y="4281487"/>
            <a:ext cx="660400" cy="504825"/>
          </a:xfrm>
          <a:custGeom>
            <a:avLst/>
            <a:gdLst>
              <a:gd name="connsiteX0" fmla="*/ 169069 w 397669"/>
              <a:gd name="connsiteY0" fmla="*/ 176212 h 280987"/>
              <a:gd name="connsiteX1" fmla="*/ 73819 w 397669"/>
              <a:gd name="connsiteY1" fmla="*/ 97631 h 280987"/>
              <a:gd name="connsiteX2" fmla="*/ 0 w 397669"/>
              <a:gd name="connsiteY2" fmla="*/ 169068 h 280987"/>
              <a:gd name="connsiteX3" fmla="*/ 126206 w 397669"/>
              <a:gd name="connsiteY3" fmla="*/ 280987 h 280987"/>
              <a:gd name="connsiteX4" fmla="*/ 219075 w 397669"/>
              <a:gd name="connsiteY4" fmla="*/ 273843 h 280987"/>
              <a:gd name="connsiteX5" fmla="*/ 397669 w 397669"/>
              <a:gd name="connsiteY5" fmla="*/ 35718 h 280987"/>
              <a:gd name="connsiteX6" fmla="*/ 376237 w 397669"/>
              <a:gd name="connsiteY6" fmla="*/ 0 h 280987"/>
              <a:gd name="connsiteX7" fmla="*/ 169069 w 397669"/>
              <a:gd name="connsiteY7" fmla="*/ 176212 h 280987"/>
              <a:gd name="connsiteX0" fmla="*/ 169069 w 397669"/>
              <a:gd name="connsiteY0" fmla="*/ 176212 h 289079"/>
              <a:gd name="connsiteX1" fmla="*/ 73819 w 397669"/>
              <a:gd name="connsiteY1" fmla="*/ 97631 h 289079"/>
              <a:gd name="connsiteX2" fmla="*/ 0 w 397669"/>
              <a:gd name="connsiteY2" fmla="*/ 169068 h 289079"/>
              <a:gd name="connsiteX3" fmla="*/ 126206 w 397669"/>
              <a:gd name="connsiteY3" fmla="*/ 280987 h 289079"/>
              <a:gd name="connsiteX4" fmla="*/ 219075 w 397669"/>
              <a:gd name="connsiteY4" fmla="*/ 273843 h 289079"/>
              <a:gd name="connsiteX5" fmla="*/ 397669 w 397669"/>
              <a:gd name="connsiteY5" fmla="*/ 35718 h 289079"/>
              <a:gd name="connsiteX6" fmla="*/ 376237 w 397669"/>
              <a:gd name="connsiteY6" fmla="*/ 0 h 289079"/>
              <a:gd name="connsiteX7" fmla="*/ 169069 w 397669"/>
              <a:gd name="connsiteY7" fmla="*/ 176212 h 289079"/>
              <a:gd name="connsiteX0" fmla="*/ 169069 w 397669"/>
              <a:gd name="connsiteY0" fmla="*/ 176212 h 297100"/>
              <a:gd name="connsiteX1" fmla="*/ 73819 w 397669"/>
              <a:gd name="connsiteY1" fmla="*/ 97631 h 297100"/>
              <a:gd name="connsiteX2" fmla="*/ 0 w 397669"/>
              <a:gd name="connsiteY2" fmla="*/ 169068 h 297100"/>
              <a:gd name="connsiteX3" fmla="*/ 126206 w 397669"/>
              <a:gd name="connsiteY3" fmla="*/ 280987 h 297100"/>
              <a:gd name="connsiteX4" fmla="*/ 219075 w 397669"/>
              <a:gd name="connsiteY4" fmla="*/ 273843 h 297100"/>
              <a:gd name="connsiteX5" fmla="*/ 397669 w 397669"/>
              <a:gd name="connsiteY5" fmla="*/ 35718 h 297100"/>
              <a:gd name="connsiteX6" fmla="*/ 376237 w 397669"/>
              <a:gd name="connsiteY6" fmla="*/ 0 h 297100"/>
              <a:gd name="connsiteX7" fmla="*/ 169069 w 397669"/>
              <a:gd name="connsiteY7" fmla="*/ 176212 h 297100"/>
              <a:gd name="connsiteX0" fmla="*/ 177436 w 406036"/>
              <a:gd name="connsiteY0" fmla="*/ 176212 h 297100"/>
              <a:gd name="connsiteX1" fmla="*/ 82186 w 406036"/>
              <a:gd name="connsiteY1" fmla="*/ 97631 h 297100"/>
              <a:gd name="connsiteX2" fmla="*/ 8367 w 406036"/>
              <a:gd name="connsiteY2" fmla="*/ 169068 h 297100"/>
              <a:gd name="connsiteX3" fmla="*/ 134573 w 406036"/>
              <a:gd name="connsiteY3" fmla="*/ 280987 h 297100"/>
              <a:gd name="connsiteX4" fmla="*/ 227442 w 406036"/>
              <a:gd name="connsiteY4" fmla="*/ 273843 h 297100"/>
              <a:gd name="connsiteX5" fmla="*/ 406036 w 406036"/>
              <a:gd name="connsiteY5" fmla="*/ 35718 h 297100"/>
              <a:gd name="connsiteX6" fmla="*/ 384604 w 406036"/>
              <a:gd name="connsiteY6" fmla="*/ 0 h 297100"/>
              <a:gd name="connsiteX7" fmla="*/ 177436 w 406036"/>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25397"/>
              <a:gd name="connsiteY0" fmla="*/ 176212 h 297100"/>
              <a:gd name="connsiteX1" fmla="*/ 84721 w 425397"/>
              <a:gd name="connsiteY1" fmla="*/ 97631 h 297100"/>
              <a:gd name="connsiteX2" fmla="*/ 10902 w 425397"/>
              <a:gd name="connsiteY2" fmla="*/ 169068 h 297100"/>
              <a:gd name="connsiteX3" fmla="*/ 137108 w 425397"/>
              <a:gd name="connsiteY3" fmla="*/ 280987 h 297100"/>
              <a:gd name="connsiteX4" fmla="*/ 229977 w 425397"/>
              <a:gd name="connsiteY4" fmla="*/ 273843 h 297100"/>
              <a:gd name="connsiteX5" fmla="*/ 408571 w 425397"/>
              <a:gd name="connsiteY5" fmla="*/ 35718 h 297100"/>
              <a:gd name="connsiteX6" fmla="*/ 387139 w 425397"/>
              <a:gd name="connsiteY6" fmla="*/ 0 h 297100"/>
              <a:gd name="connsiteX7" fmla="*/ 179971 w 425397"/>
              <a:gd name="connsiteY7" fmla="*/ 176212 h 297100"/>
              <a:gd name="connsiteX0" fmla="*/ 179971 w 445220"/>
              <a:gd name="connsiteY0" fmla="*/ 184370 h 305258"/>
              <a:gd name="connsiteX1" fmla="*/ 84721 w 445220"/>
              <a:gd name="connsiteY1" fmla="*/ 105789 h 305258"/>
              <a:gd name="connsiteX2" fmla="*/ 10902 w 445220"/>
              <a:gd name="connsiteY2" fmla="*/ 177226 h 305258"/>
              <a:gd name="connsiteX3" fmla="*/ 137108 w 445220"/>
              <a:gd name="connsiteY3" fmla="*/ 289145 h 305258"/>
              <a:gd name="connsiteX4" fmla="*/ 229977 w 445220"/>
              <a:gd name="connsiteY4" fmla="*/ 282001 h 305258"/>
              <a:gd name="connsiteX5" fmla="*/ 408571 w 445220"/>
              <a:gd name="connsiteY5" fmla="*/ 43876 h 305258"/>
              <a:gd name="connsiteX6" fmla="*/ 387139 w 445220"/>
              <a:gd name="connsiteY6" fmla="*/ 8158 h 305258"/>
              <a:gd name="connsiteX7" fmla="*/ 179971 w 445220"/>
              <a:gd name="connsiteY7" fmla="*/ 184370 h 305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5220" h="305258">
                <a:moveTo>
                  <a:pt x="179971" y="184370"/>
                </a:moveTo>
                <a:lnTo>
                  <a:pt x="84721" y="105789"/>
                </a:lnTo>
                <a:cubicBezTo>
                  <a:pt x="31540" y="79595"/>
                  <a:pt x="-24023" y="115314"/>
                  <a:pt x="10902" y="177226"/>
                </a:cubicBezTo>
                <a:lnTo>
                  <a:pt x="137108" y="289145"/>
                </a:lnTo>
                <a:cubicBezTo>
                  <a:pt x="170445" y="310576"/>
                  <a:pt x="199021" y="312957"/>
                  <a:pt x="229977" y="282001"/>
                </a:cubicBezTo>
                <a:cubicBezTo>
                  <a:pt x="277602" y="197863"/>
                  <a:pt x="322846" y="108963"/>
                  <a:pt x="408571" y="43876"/>
                </a:cubicBezTo>
                <a:cubicBezTo>
                  <a:pt x="453815" y="17683"/>
                  <a:pt x="468102" y="-15654"/>
                  <a:pt x="387139" y="8158"/>
                </a:cubicBezTo>
                <a:cubicBezTo>
                  <a:pt x="287127" y="35939"/>
                  <a:pt x="234739" y="125633"/>
                  <a:pt x="179971" y="184370"/>
                </a:cubicBezTo>
                <a:close/>
              </a:path>
            </a:pathLst>
          </a:custGeom>
          <a:ln/>
        </p:spPr>
        <p:style>
          <a:lnRef idx="1">
            <a:schemeClr val="accent5"/>
          </a:lnRef>
          <a:fillRef idx="3">
            <a:schemeClr val="accent5"/>
          </a:fillRef>
          <a:effectRef idx="2">
            <a:schemeClr val="accent5"/>
          </a:effectRef>
          <a:fontRef idx="minor">
            <a:schemeClr val="lt1"/>
          </a:fontRef>
        </p:style>
        <p:txBody>
          <a:bodyPr anchor="ctr"/>
          <a:lstStyle/>
          <a:p>
            <a:pPr algn="ctr" fontAlgn="auto">
              <a:spcBef>
                <a:spcPts val="0"/>
              </a:spcBef>
              <a:spcAft>
                <a:spcPts val="0"/>
              </a:spcAft>
              <a:defRPr/>
            </a:pPr>
            <a:endParaRPr lang="en-US"/>
          </a:p>
        </p:txBody>
      </p:sp>
      <p:sp>
        <p:nvSpPr>
          <p:cNvPr id="9" name="Freeform 8"/>
          <p:cNvSpPr/>
          <p:nvPr/>
        </p:nvSpPr>
        <p:spPr>
          <a:xfrm>
            <a:off x="304800" y="2619375"/>
            <a:ext cx="660400" cy="504825"/>
          </a:xfrm>
          <a:custGeom>
            <a:avLst/>
            <a:gdLst>
              <a:gd name="connsiteX0" fmla="*/ 169069 w 397669"/>
              <a:gd name="connsiteY0" fmla="*/ 176212 h 280987"/>
              <a:gd name="connsiteX1" fmla="*/ 73819 w 397669"/>
              <a:gd name="connsiteY1" fmla="*/ 97631 h 280987"/>
              <a:gd name="connsiteX2" fmla="*/ 0 w 397669"/>
              <a:gd name="connsiteY2" fmla="*/ 169068 h 280987"/>
              <a:gd name="connsiteX3" fmla="*/ 126206 w 397669"/>
              <a:gd name="connsiteY3" fmla="*/ 280987 h 280987"/>
              <a:gd name="connsiteX4" fmla="*/ 219075 w 397669"/>
              <a:gd name="connsiteY4" fmla="*/ 273843 h 280987"/>
              <a:gd name="connsiteX5" fmla="*/ 397669 w 397669"/>
              <a:gd name="connsiteY5" fmla="*/ 35718 h 280987"/>
              <a:gd name="connsiteX6" fmla="*/ 376237 w 397669"/>
              <a:gd name="connsiteY6" fmla="*/ 0 h 280987"/>
              <a:gd name="connsiteX7" fmla="*/ 169069 w 397669"/>
              <a:gd name="connsiteY7" fmla="*/ 176212 h 280987"/>
              <a:gd name="connsiteX0" fmla="*/ 169069 w 397669"/>
              <a:gd name="connsiteY0" fmla="*/ 176212 h 289079"/>
              <a:gd name="connsiteX1" fmla="*/ 73819 w 397669"/>
              <a:gd name="connsiteY1" fmla="*/ 97631 h 289079"/>
              <a:gd name="connsiteX2" fmla="*/ 0 w 397669"/>
              <a:gd name="connsiteY2" fmla="*/ 169068 h 289079"/>
              <a:gd name="connsiteX3" fmla="*/ 126206 w 397669"/>
              <a:gd name="connsiteY3" fmla="*/ 280987 h 289079"/>
              <a:gd name="connsiteX4" fmla="*/ 219075 w 397669"/>
              <a:gd name="connsiteY4" fmla="*/ 273843 h 289079"/>
              <a:gd name="connsiteX5" fmla="*/ 397669 w 397669"/>
              <a:gd name="connsiteY5" fmla="*/ 35718 h 289079"/>
              <a:gd name="connsiteX6" fmla="*/ 376237 w 397669"/>
              <a:gd name="connsiteY6" fmla="*/ 0 h 289079"/>
              <a:gd name="connsiteX7" fmla="*/ 169069 w 397669"/>
              <a:gd name="connsiteY7" fmla="*/ 176212 h 289079"/>
              <a:gd name="connsiteX0" fmla="*/ 169069 w 397669"/>
              <a:gd name="connsiteY0" fmla="*/ 176212 h 297100"/>
              <a:gd name="connsiteX1" fmla="*/ 73819 w 397669"/>
              <a:gd name="connsiteY1" fmla="*/ 97631 h 297100"/>
              <a:gd name="connsiteX2" fmla="*/ 0 w 397669"/>
              <a:gd name="connsiteY2" fmla="*/ 169068 h 297100"/>
              <a:gd name="connsiteX3" fmla="*/ 126206 w 397669"/>
              <a:gd name="connsiteY3" fmla="*/ 280987 h 297100"/>
              <a:gd name="connsiteX4" fmla="*/ 219075 w 397669"/>
              <a:gd name="connsiteY4" fmla="*/ 273843 h 297100"/>
              <a:gd name="connsiteX5" fmla="*/ 397669 w 397669"/>
              <a:gd name="connsiteY5" fmla="*/ 35718 h 297100"/>
              <a:gd name="connsiteX6" fmla="*/ 376237 w 397669"/>
              <a:gd name="connsiteY6" fmla="*/ 0 h 297100"/>
              <a:gd name="connsiteX7" fmla="*/ 169069 w 397669"/>
              <a:gd name="connsiteY7" fmla="*/ 176212 h 297100"/>
              <a:gd name="connsiteX0" fmla="*/ 177436 w 406036"/>
              <a:gd name="connsiteY0" fmla="*/ 176212 h 297100"/>
              <a:gd name="connsiteX1" fmla="*/ 82186 w 406036"/>
              <a:gd name="connsiteY1" fmla="*/ 97631 h 297100"/>
              <a:gd name="connsiteX2" fmla="*/ 8367 w 406036"/>
              <a:gd name="connsiteY2" fmla="*/ 169068 h 297100"/>
              <a:gd name="connsiteX3" fmla="*/ 134573 w 406036"/>
              <a:gd name="connsiteY3" fmla="*/ 280987 h 297100"/>
              <a:gd name="connsiteX4" fmla="*/ 227442 w 406036"/>
              <a:gd name="connsiteY4" fmla="*/ 273843 h 297100"/>
              <a:gd name="connsiteX5" fmla="*/ 406036 w 406036"/>
              <a:gd name="connsiteY5" fmla="*/ 35718 h 297100"/>
              <a:gd name="connsiteX6" fmla="*/ 384604 w 406036"/>
              <a:gd name="connsiteY6" fmla="*/ 0 h 297100"/>
              <a:gd name="connsiteX7" fmla="*/ 177436 w 406036"/>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25397"/>
              <a:gd name="connsiteY0" fmla="*/ 176212 h 297100"/>
              <a:gd name="connsiteX1" fmla="*/ 84721 w 425397"/>
              <a:gd name="connsiteY1" fmla="*/ 97631 h 297100"/>
              <a:gd name="connsiteX2" fmla="*/ 10902 w 425397"/>
              <a:gd name="connsiteY2" fmla="*/ 169068 h 297100"/>
              <a:gd name="connsiteX3" fmla="*/ 137108 w 425397"/>
              <a:gd name="connsiteY3" fmla="*/ 280987 h 297100"/>
              <a:gd name="connsiteX4" fmla="*/ 229977 w 425397"/>
              <a:gd name="connsiteY4" fmla="*/ 273843 h 297100"/>
              <a:gd name="connsiteX5" fmla="*/ 408571 w 425397"/>
              <a:gd name="connsiteY5" fmla="*/ 35718 h 297100"/>
              <a:gd name="connsiteX6" fmla="*/ 387139 w 425397"/>
              <a:gd name="connsiteY6" fmla="*/ 0 h 297100"/>
              <a:gd name="connsiteX7" fmla="*/ 179971 w 425397"/>
              <a:gd name="connsiteY7" fmla="*/ 176212 h 297100"/>
              <a:gd name="connsiteX0" fmla="*/ 179971 w 445220"/>
              <a:gd name="connsiteY0" fmla="*/ 184370 h 305258"/>
              <a:gd name="connsiteX1" fmla="*/ 84721 w 445220"/>
              <a:gd name="connsiteY1" fmla="*/ 105789 h 305258"/>
              <a:gd name="connsiteX2" fmla="*/ 10902 w 445220"/>
              <a:gd name="connsiteY2" fmla="*/ 177226 h 305258"/>
              <a:gd name="connsiteX3" fmla="*/ 137108 w 445220"/>
              <a:gd name="connsiteY3" fmla="*/ 289145 h 305258"/>
              <a:gd name="connsiteX4" fmla="*/ 229977 w 445220"/>
              <a:gd name="connsiteY4" fmla="*/ 282001 h 305258"/>
              <a:gd name="connsiteX5" fmla="*/ 408571 w 445220"/>
              <a:gd name="connsiteY5" fmla="*/ 43876 h 305258"/>
              <a:gd name="connsiteX6" fmla="*/ 387139 w 445220"/>
              <a:gd name="connsiteY6" fmla="*/ 8158 h 305258"/>
              <a:gd name="connsiteX7" fmla="*/ 179971 w 445220"/>
              <a:gd name="connsiteY7" fmla="*/ 184370 h 305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5220" h="305258">
                <a:moveTo>
                  <a:pt x="179971" y="184370"/>
                </a:moveTo>
                <a:lnTo>
                  <a:pt x="84721" y="105789"/>
                </a:lnTo>
                <a:cubicBezTo>
                  <a:pt x="31540" y="79595"/>
                  <a:pt x="-24023" y="115314"/>
                  <a:pt x="10902" y="177226"/>
                </a:cubicBezTo>
                <a:lnTo>
                  <a:pt x="137108" y="289145"/>
                </a:lnTo>
                <a:cubicBezTo>
                  <a:pt x="170445" y="310576"/>
                  <a:pt x="199021" y="312957"/>
                  <a:pt x="229977" y="282001"/>
                </a:cubicBezTo>
                <a:cubicBezTo>
                  <a:pt x="277602" y="197863"/>
                  <a:pt x="322846" y="108963"/>
                  <a:pt x="408571" y="43876"/>
                </a:cubicBezTo>
                <a:cubicBezTo>
                  <a:pt x="453815" y="17683"/>
                  <a:pt x="468102" y="-15654"/>
                  <a:pt x="387139" y="8158"/>
                </a:cubicBezTo>
                <a:cubicBezTo>
                  <a:pt x="287127" y="35939"/>
                  <a:pt x="234739" y="125633"/>
                  <a:pt x="179971" y="184370"/>
                </a:cubicBezTo>
                <a:close/>
              </a:path>
            </a:pathLst>
          </a:custGeom>
          <a:ln/>
        </p:spPr>
        <p:style>
          <a:lnRef idx="1">
            <a:schemeClr val="accent2"/>
          </a:lnRef>
          <a:fillRef idx="3">
            <a:schemeClr val="accent2"/>
          </a:fillRef>
          <a:effectRef idx="2">
            <a:schemeClr val="accent2"/>
          </a:effectRef>
          <a:fontRef idx="minor">
            <a:schemeClr val="lt1"/>
          </a:fontRef>
        </p:style>
        <p:txBody>
          <a:bodyPr anchor="ctr"/>
          <a:lstStyle/>
          <a:p>
            <a:pPr algn="ctr" fontAlgn="auto">
              <a:spcBef>
                <a:spcPts val="0"/>
              </a:spcBef>
              <a:spcAft>
                <a:spcPts val="0"/>
              </a:spcAft>
              <a:defRPr/>
            </a:pPr>
            <a:endParaRPr lang="en-US"/>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15000" y="1615951"/>
            <a:ext cx="2917948" cy="2498849"/>
          </a:xfrm>
          <a:prstGeom prst="rect">
            <a:avLst/>
          </a:prstGeom>
        </p:spPr>
      </p:pic>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15000" y="4416392"/>
            <a:ext cx="2917948" cy="1754250"/>
          </a:xfrm>
          <a:prstGeom prst="rect">
            <a:avLst/>
          </a:prstGeom>
        </p:spPr>
      </p:pic>
    </p:spTree>
    <p:extLst>
      <p:ext uri="{BB962C8B-B14F-4D97-AF65-F5344CB8AC3E}">
        <p14:creationId xmlns:p14="http://schemas.microsoft.com/office/powerpoint/2010/main" val="63959805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down)">
                                      <p:cBhvr>
                                        <p:cTn id="19" dur="500"/>
                                        <p:tgtEl>
                                          <p:spTgt spid="8"/>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down)">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down)">
                                      <p:cBhvr>
                                        <p:cTn id="27" dur="500"/>
                                        <p:tgtEl>
                                          <p:spTgt spid="7"/>
                                        </p:tgtEl>
                                      </p:cBhvr>
                                    </p:animEffect>
                                  </p:childTnLst>
                                </p:cTn>
                              </p:par>
                              <p:par>
                                <p:cTn id="28" presetID="22" presetClass="entr" presetSubtype="4" fill="hold" grpId="0" nodeType="with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wipe(down)">
                                      <p:cBhvr>
                                        <p:cTn id="30" dur="500"/>
                                        <p:tgtEl>
                                          <p:spTgt spid="6"/>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nodeType="click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barn(inVertical)">
                                      <p:cBhvr>
                                        <p:cTn id="35" dur="500"/>
                                        <p:tgtEl>
                                          <p:spTgt spid="11"/>
                                        </p:tgtEl>
                                      </p:cBhvr>
                                    </p:animEffect>
                                  </p:childTnLst>
                                </p:cTn>
                              </p:par>
                              <p:par>
                                <p:cTn id="36" presetID="16" presetClass="entr" presetSubtype="21" fill="hold" nodeType="with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barn(inVertical)">
                                      <p:cBhvr>
                                        <p:cTn id="3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152400" y="228600"/>
            <a:ext cx="8763000" cy="685800"/>
          </a:xfrm>
          <a:prstGeom prst="round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3600" b="1" dirty="0" smtClean="0">
                <a:latin typeface="Times New Roman" pitchFamily="18" charset="0"/>
                <a:cs typeface="Times New Roman" pitchFamily="18" charset="0"/>
              </a:rPr>
              <a:t>2. Trộn hỗn hợp</a:t>
            </a:r>
            <a:endParaRPr lang="vi-VN" sz="3600" b="1" dirty="0">
              <a:latin typeface="Times New Roman" pitchFamily="18" charset="0"/>
              <a:cs typeface="Times New Roman" pitchFamily="18" charset="0"/>
            </a:endParaRPr>
          </a:p>
        </p:txBody>
      </p:sp>
      <p:sp>
        <p:nvSpPr>
          <p:cNvPr id="3" name="Oval Callout 2"/>
          <p:cNvSpPr/>
          <p:nvPr/>
        </p:nvSpPr>
        <p:spPr>
          <a:xfrm>
            <a:off x="2514600" y="1295400"/>
            <a:ext cx="4343400" cy="1828800"/>
          </a:xfrm>
          <a:prstGeom prst="wedgeEllipseCallou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800" dirty="0" smtClean="0">
                <a:latin typeface="Times New Roman" pitchFamily="18" charset="0"/>
                <a:cs typeface="Times New Roman" pitchFamily="18" charset="0"/>
              </a:rPr>
              <a:t>Trộn hỗn hợp là phương pháp thế nào?</a:t>
            </a:r>
            <a:endParaRPr lang="vi-VN" sz="2800" dirty="0">
              <a:latin typeface="Times New Roman" pitchFamily="18" charset="0"/>
              <a:cs typeface="Times New Roman" pitchFamily="18" charset="0"/>
            </a:endParaRPr>
          </a:p>
        </p:txBody>
      </p:sp>
      <p:sp>
        <p:nvSpPr>
          <p:cNvPr id="4" name="Rounded Rectangle 3"/>
          <p:cNvSpPr/>
          <p:nvPr/>
        </p:nvSpPr>
        <p:spPr>
          <a:xfrm>
            <a:off x="381000" y="3886200"/>
            <a:ext cx="8229600" cy="2438400"/>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just"/>
            <a:r>
              <a:rPr lang="en-US" sz="2800" i="1" dirty="0" smtClean="0">
                <a:latin typeface="Times New Roman" pitchFamily="18" charset="0"/>
                <a:cs typeface="Times New Roman" pitchFamily="18" charset="0"/>
              </a:rPr>
              <a:t>Trộn hỗn hợp </a:t>
            </a:r>
            <a:r>
              <a:rPr lang="en-US" sz="2800" dirty="0" smtClean="0">
                <a:latin typeface="Times New Roman" pitchFamily="18" charset="0"/>
                <a:cs typeface="Times New Roman" pitchFamily="18" charset="0"/>
              </a:rPr>
              <a:t>là cách trộn các thực phẩm đã được sơ chế hoặc làm chín bằng các phương pháp khác, kết hợp với các gia vị tạo thành món ăn có giá trị dinh dưỡng cao, được  nhiều người ưa thích. Món này thường được dùng vào đầu món ăn.</a:t>
            </a:r>
            <a:endParaRPr lang="vi-VN" sz="2800" dirty="0">
              <a:latin typeface="Times New Roman" pitchFamily="18" charset="0"/>
              <a:cs typeface="Times New Roman" pitchFamily="18" charset="0"/>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609600" y="6096000"/>
            <a:ext cx="8229600" cy="469900"/>
          </a:xfrm>
        </p:spPr>
        <p:txBody>
          <a:bodyPr rtlCol="0">
            <a:normAutofit fontScale="90000"/>
          </a:bodyPr>
          <a:lstStyle/>
          <a:p>
            <a:pPr eaLnBrk="1" fontAlgn="auto" hangingPunct="1">
              <a:spcAft>
                <a:spcPts val="0"/>
              </a:spcAft>
              <a:defRPr/>
            </a:pPr>
            <a:r>
              <a:rPr lang="en-US" altLang="x-none" sz="2800"/>
              <a:t>Một số món trộn hỗn hợp</a:t>
            </a:r>
          </a:p>
        </p:txBody>
      </p:sp>
      <p:pic>
        <p:nvPicPr>
          <p:cNvPr id="33798" name="Picture 6"/>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4800600" y="0"/>
            <a:ext cx="4343400" cy="5943600"/>
          </a:xfrm>
          <a:noFill/>
          <a:extLs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457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4800600" cy="594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7043228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33798"/>
                                        </p:tgtEl>
                                        <p:attrNameLst>
                                          <p:attrName>style.visibility</p:attrName>
                                        </p:attrNameLst>
                                      </p:cBhvr>
                                      <p:to>
                                        <p:strVal val="visible"/>
                                      </p:to>
                                    </p:set>
                                    <p:animEffect transition="in" filter="blinds(horizontal)">
                                      <p:cBhvr>
                                        <p:cTn id="7" dur="500"/>
                                        <p:tgtEl>
                                          <p:spTgt spid="3379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3" presetClass="entr" presetSubtype="16" fill="hold" nodeType="clickEffect">
                                  <p:stCondLst>
                                    <p:cond delay="0"/>
                                  </p:stCondLst>
                                  <p:childTnLst>
                                    <p:set>
                                      <p:cBhvr>
                                        <p:cTn id="11" dur="1" fill="hold">
                                          <p:stCondLst>
                                            <p:cond delay="0"/>
                                          </p:stCondLst>
                                        </p:cTn>
                                        <p:tgtEl>
                                          <p:spTgt spid="33798"/>
                                        </p:tgtEl>
                                        <p:attrNameLst>
                                          <p:attrName>style.visibility</p:attrName>
                                        </p:attrNameLst>
                                      </p:cBhvr>
                                      <p:to>
                                        <p:strVal val="visible"/>
                                      </p:to>
                                    </p:set>
                                    <p:animEffect transition="in" filter="plus(in)">
                                      <p:cBhvr>
                                        <p:cTn id="12" dur="2000"/>
                                        <p:tgtEl>
                                          <p:spTgt spid="3379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33794"/>
                                        </p:tgtEl>
                                        <p:attrNameLst>
                                          <p:attrName>style.visibility</p:attrName>
                                        </p:attrNameLst>
                                      </p:cBhvr>
                                      <p:to>
                                        <p:strVal val="visible"/>
                                      </p:to>
                                    </p:set>
                                    <p:animEffect transition="in" filter="diamond(in)">
                                      <p:cBhvr>
                                        <p:cTn id="17" dur="2000"/>
                                        <p:tgtEl>
                                          <p:spTgt spid="337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p:cNvSpPr>
            <a:spLocks noGrp="1" noChangeArrowheads="1"/>
          </p:cNvSpPr>
          <p:nvPr>
            <p:ph type="title"/>
          </p:nvPr>
        </p:nvSpPr>
        <p:spPr/>
        <p:txBody>
          <a:bodyPr/>
          <a:lstStyle/>
          <a:p>
            <a:pPr eaLnBrk="1" hangingPunct="1"/>
            <a:endParaRPr lang="en-US" altLang="en-US" smtClean="0"/>
          </a:p>
        </p:txBody>
      </p:sp>
      <p:pic>
        <p:nvPicPr>
          <p:cNvPr id="56324" name="Picture 4"/>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28600" y="0"/>
            <a:ext cx="4419600" cy="3086100"/>
          </a:xfrm>
          <a:noFill/>
          <a:extLs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6326"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0"/>
            <a:ext cx="48006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28"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3000" y="3048000"/>
            <a:ext cx="6629400"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9243907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56324"/>
                                        </p:tgtEl>
                                        <p:attrNameLst>
                                          <p:attrName>style.visibility</p:attrName>
                                        </p:attrNameLst>
                                      </p:cBhvr>
                                      <p:to>
                                        <p:strVal val="visible"/>
                                      </p:to>
                                    </p:set>
                                    <p:animEffect transition="in" filter="checkerboard(across)">
                                      <p:cBhvr>
                                        <p:cTn id="7" dur="500"/>
                                        <p:tgtEl>
                                          <p:spTgt spid="5632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4" presetClass="entr" presetSubtype="10" fill="hold" nodeType="clickEffect">
                                  <p:stCondLst>
                                    <p:cond delay="0"/>
                                  </p:stCondLst>
                                  <p:childTnLst>
                                    <p:set>
                                      <p:cBhvr>
                                        <p:cTn id="11" dur="1" fill="hold">
                                          <p:stCondLst>
                                            <p:cond delay="0"/>
                                          </p:stCondLst>
                                        </p:cTn>
                                        <p:tgtEl>
                                          <p:spTgt spid="56326"/>
                                        </p:tgtEl>
                                        <p:attrNameLst>
                                          <p:attrName>style.visibility</p:attrName>
                                        </p:attrNameLst>
                                      </p:cBhvr>
                                      <p:to>
                                        <p:strVal val="visible"/>
                                      </p:to>
                                    </p:set>
                                    <p:animEffect transition="in" filter="randombar(horizontal)">
                                      <p:cBhvr>
                                        <p:cTn id="12" dur="500"/>
                                        <p:tgtEl>
                                          <p:spTgt spid="5632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nodeType="clickEffect">
                                  <p:stCondLst>
                                    <p:cond delay="0"/>
                                  </p:stCondLst>
                                  <p:childTnLst>
                                    <p:set>
                                      <p:cBhvr>
                                        <p:cTn id="16" dur="1" fill="hold">
                                          <p:stCondLst>
                                            <p:cond delay="0"/>
                                          </p:stCondLst>
                                        </p:cTn>
                                        <p:tgtEl>
                                          <p:spTgt spid="56328"/>
                                        </p:tgtEl>
                                        <p:attrNameLst>
                                          <p:attrName>style.visibility</p:attrName>
                                        </p:attrNameLst>
                                      </p:cBhvr>
                                      <p:to>
                                        <p:strVal val="visible"/>
                                      </p:to>
                                    </p:set>
                                    <p:animEffect transition="in" filter="checkerboard(across)">
                                      <p:cBhvr>
                                        <p:cTn id="17" dur="500"/>
                                        <p:tgtEl>
                                          <p:spTgt spid="563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52400"/>
            <a:ext cx="9144000" cy="68580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3600" b="1" dirty="0" smtClean="0">
                <a:latin typeface="Times New Roman" pitchFamily="18" charset="0"/>
                <a:cs typeface="Times New Roman" pitchFamily="18" charset="0"/>
              </a:rPr>
              <a:t>Quy trình thực hiện</a:t>
            </a:r>
            <a:endParaRPr lang="vi-VN" sz="3600" b="1" dirty="0">
              <a:latin typeface="Times New Roman" pitchFamily="18" charset="0"/>
              <a:cs typeface="Times New Roman" pitchFamily="18" charset="0"/>
            </a:endParaRPr>
          </a:p>
        </p:txBody>
      </p:sp>
      <p:sp>
        <p:nvSpPr>
          <p:cNvPr id="3" name="Rectangle 2"/>
          <p:cNvSpPr/>
          <p:nvPr/>
        </p:nvSpPr>
        <p:spPr>
          <a:xfrm>
            <a:off x="304800" y="1143000"/>
            <a:ext cx="8610600" cy="1295400"/>
          </a:xfrm>
          <a:prstGeom prst="rect">
            <a:avLst/>
          </a:prstGeom>
          <a:ln>
            <a:noFill/>
          </a:ln>
        </p:spPr>
        <p:style>
          <a:lnRef idx="2">
            <a:schemeClr val="accent4"/>
          </a:lnRef>
          <a:fillRef idx="1">
            <a:schemeClr val="lt1"/>
          </a:fillRef>
          <a:effectRef idx="0">
            <a:schemeClr val="accent4"/>
          </a:effectRef>
          <a:fontRef idx="minor">
            <a:schemeClr val="dk1"/>
          </a:fontRef>
        </p:style>
        <p:txBody>
          <a:bodyPr rtlCol="0" anchor="ctr"/>
          <a:lstStyle/>
          <a:p>
            <a:pPr algn="just"/>
            <a:r>
              <a:rPr lang="en-US" sz="3200" dirty="0" smtClean="0">
                <a:solidFill>
                  <a:schemeClr val="tx1"/>
                </a:solidFill>
                <a:latin typeface="Times New Roman" pitchFamily="18" charset="0"/>
                <a:cs typeface="Times New Roman" pitchFamily="18" charset="0"/>
              </a:rPr>
              <a:t>1. TP thực vật: Làm sạch, cắt thái phù hợp, ngâm nước muối hoặc ướp muối, sau đó rửa lại cho hết vị mặn, vắt ráo.</a:t>
            </a:r>
            <a:endParaRPr lang="vi-VN" sz="3200" dirty="0">
              <a:solidFill>
                <a:schemeClr val="tx1"/>
              </a:solidFill>
              <a:latin typeface="Times New Roman" pitchFamily="18" charset="0"/>
              <a:cs typeface="Times New Roman" pitchFamily="18" charset="0"/>
            </a:endParaRPr>
          </a:p>
        </p:txBody>
      </p:sp>
      <p:sp>
        <p:nvSpPr>
          <p:cNvPr id="5" name="Rectangle 4"/>
          <p:cNvSpPr/>
          <p:nvPr/>
        </p:nvSpPr>
        <p:spPr>
          <a:xfrm>
            <a:off x="8458200" y="1295400"/>
            <a:ext cx="2590800" cy="1219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solidFill>
                <a:schemeClr val="tx1"/>
              </a:solidFill>
              <a:latin typeface="Times New Roman" pitchFamily="18" charset="0"/>
              <a:cs typeface="Times New Roman" pitchFamily="18" charset="0"/>
            </a:endParaRPr>
          </a:p>
        </p:txBody>
      </p:sp>
      <p:sp>
        <p:nvSpPr>
          <p:cNvPr id="6" name="Rectangle 5"/>
          <p:cNvSpPr/>
          <p:nvPr/>
        </p:nvSpPr>
        <p:spPr>
          <a:xfrm>
            <a:off x="-1066800" y="533400"/>
            <a:ext cx="2590800" cy="609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solidFill>
                <a:schemeClr val="tx1"/>
              </a:solidFill>
              <a:latin typeface="Times New Roman" pitchFamily="18" charset="0"/>
              <a:cs typeface="Times New Roman" pitchFamily="18" charset="0"/>
            </a:endParaRPr>
          </a:p>
        </p:txBody>
      </p:sp>
      <p:sp>
        <p:nvSpPr>
          <p:cNvPr id="7" name="Rectangle 6"/>
          <p:cNvSpPr/>
          <p:nvPr/>
        </p:nvSpPr>
        <p:spPr>
          <a:xfrm>
            <a:off x="8077200" y="457200"/>
            <a:ext cx="2590800" cy="609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solidFill>
                <a:schemeClr val="tx1"/>
              </a:solidFill>
              <a:latin typeface="Times New Roman" pitchFamily="18" charset="0"/>
              <a:cs typeface="Times New Roman" pitchFamily="18" charset="0"/>
            </a:endParaRPr>
          </a:p>
        </p:txBody>
      </p:sp>
      <p:pic>
        <p:nvPicPr>
          <p:cNvPr id="8" name="Picture 7" descr="2003010626-29_2.png"/>
          <p:cNvPicPr>
            <a:picLocks noChangeAspect="1"/>
          </p:cNvPicPr>
          <p:nvPr/>
        </p:nvPicPr>
        <p:blipFill>
          <a:blip r:embed="rId2" cstate="print"/>
          <a:stretch>
            <a:fillRect/>
          </a:stretch>
        </p:blipFill>
        <p:spPr>
          <a:xfrm>
            <a:off x="228600" y="3581400"/>
            <a:ext cx="4190771" cy="2795245"/>
          </a:xfrm>
          <a:prstGeom prst="rect">
            <a:avLst/>
          </a:prstGeom>
        </p:spPr>
      </p:pic>
      <p:pic>
        <p:nvPicPr>
          <p:cNvPr id="9" name="Picture 8" descr="1458462258-thumbnail.jpg"/>
          <p:cNvPicPr>
            <a:picLocks noChangeAspect="1"/>
          </p:cNvPicPr>
          <p:nvPr/>
        </p:nvPicPr>
        <p:blipFill>
          <a:blip r:embed="rId3" cstate="print"/>
          <a:stretch>
            <a:fillRect/>
          </a:stretch>
        </p:blipFill>
        <p:spPr>
          <a:xfrm>
            <a:off x="4572000" y="3505200"/>
            <a:ext cx="4165600" cy="28956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724400" y="1143000"/>
            <a:ext cx="4191000" cy="1569660"/>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pPr algn="ctr"/>
            <a:r>
              <a:rPr lang="en-US" sz="3200" dirty="0" smtClean="0">
                <a:latin typeface="Times New Roman" pitchFamily="18" charset="0"/>
                <a:cs typeface="Times New Roman" pitchFamily="18" charset="0"/>
              </a:rPr>
              <a:t>2. TP động vật: Chế biến chín mềm, cắt thái phù hợp.</a:t>
            </a:r>
            <a:endParaRPr lang="vi-VN" sz="3200" dirty="0">
              <a:latin typeface="Times New Roman" pitchFamily="18" charset="0"/>
              <a:cs typeface="Times New Roman" pitchFamily="18" charset="0"/>
            </a:endParaRPr>
          </a:p>
        </p:txBody>
      </p:sp>
      <p:pic>
        <p:nvPicPr>
          <p:cNvPr id="3" name="Picture 2" descr="3_92500.jpg"/>
          <p:cNvPicPr>
            <a:picLocks noChangeAspect="1"/>
          </p:cNvPicPr>
          <p:nvPr/>
        </p:nvPicPr>
        <p:blipFill>
          <a:blip r:embed="rId2" cstate="print"/>
          <a:stretch>
            <a:fillRect/>
          </a:stretch>
        </p:blipFill>
        <p:spPr>
          <a:xfrm>
            <a:off x="4800600" y="3610052"/>
            <a:ext cx="4100945" cy="3247948"/>
          </a:xfrm>
          <a:prstGeom prst="rect">
            <a:avLst/>
          </a:prstGeom>
        </p:spPr>
      </p:pic>
      <p:pic>
        <p:nvPicPr>
          <p:cNvPr id="4" name="Picture 3" descr="cach-xao-mang-tay-voi-thit-bo-ngon.jpg"/>
          <p:cNvPicPr>
            <a:picLocks noChangeAspect="1"/>
          </p:cNvPicPr>
          <p:nvPr/>
        </p:nvPicPr>
        <p:blipFill>
          <a:blip r:embed="rId3" cstate="print"/>
          <a:stretch>
            <a:fillRect/>
          </a:stretch>
        </p:blipFill>
        <p:spPr>
          <a:xfrm>
            <a:off x="228600" y="1828800"/>
            <a:ext cx="4233332" cy="2971799"/>
          </a:xfrm>
          <a:prstGeom prst="rect">
            <a:avLst/>
          </a:prstGeom>
        </p:spPr>
      </p:pic>
      <p:sp>
        <p:nvSpPr>
          <p:cNvPr id="6" name="Rectangle 5"/>
          <p:cNvSpPr/>
          <p:nvPr/>
        </p:nvSpPr>
        <p:spPr>
          <a:xfrm>
            <a:off x="0" y="152400"/>
            <a:ext cx="9144000" cy="68580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3600" b="1" dirty="0" smtClean="0">
                <a:latin typeface="Times New Roman" pitchFamily="18" charset="0"/>
                <a:cs typeface="Times New Roman" pitchFamily="18" charset="0"/>
              </a:rPr>
              <a:t>Quy trình thực hiện</a:t>
            </a:r>
            <a:endParaRPr lang="vi-VN" sz="3600" b="1" dirty="0">
              <a:latin typeface="Times New Roman" pitchFamily="18" charset="0"/>
              <a:cs typeface="Times New Roman"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53000" y="685800"/>
            <a:ext cx="3641574" cy="2667000"/>
          </a:xfrm>
          <a:prstGeom prst="rect">
            <a:avLst/>
          </a:prstGeom>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4800" y="456334"/>
            <a:ext cx="4267200" cy="3200400"/>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31318" y="3886200"/>
            <a:ext cx="4043363" cy="2695575"/>
          </a:xfrm>
          <a:prstGeom prst="rect">
            <a:avLst/>
          </a:prstGeom>
        </p:spPr>
      </p:pic>
    </p:spTree>
    <p:extLst>
      <p:ext uri="{BB962C8B-B14F-4D97-AF65-F5344CB8AC3E}">
        <p14:creationId xmlns:p14="http://schemas.microsoft.com/office/powerpoint/2010/main" val="2807575063"/>
      </p:ext>
    </p:extLst>
  </p:cSld>
  <p:clrMapOvr>
    <a:masterClrMapping/>
  </p:clrMapOvr>
  <p:transition spd="slow">
    <p:randomBar dir="vert"/>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52400"/>
            <a:ext cx="9144000" cy="68580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3600" b="1" dirty="0" smtClean="0">
                <a:latin typeface="Times New Roman" pitchFamily="18" charset="0"/>
                <a:cs typeface="Times New Roman" pitchFamily="18" charset="0"/>
              </a:rPr>
              <a:t>Quy trình thực hiện</a:t>
            </a:r>
            <a:endParaRPr lang="vi-VN" sz="3600" b="1" dirty="0">
              <a:latin typeface="Times New Roman" pitchFamily="18" charset="0"/>
              <a:cs typeface="Times New Roman" pitchFamily="18" charset="0"/>
            </a:endParaRPr>
          </a:p>
        </p:txBody>
      </p:sp>
      <p:sp>
        <p:nvSpPr>
          <p:cNvPr id="3" name="Rectangle 2"/>
          <p:cNvSpPr/>
          <p:nvPr/>
        </p:nvSpPr>
        <p:spPr>
          <a:xfrm>
            <a:off x="228600" y="1143000"/>
            <a:ext cx="3657600" cy="1077218"/>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pPr algn="just"/>
            <a:r>
              <a:rPr lang="en-US" sz="3200" dirty="0" smtClean="0">
                <a:latin typeface="Times New Roman" pitchFamily="18" charset="0"/>
                <a:cs typeface="Times New Roman" pitchFamily="18" charset="0"/>
              </a:rPr>
              <a:t>3. Trộn chung các nguyên liệu và gia vị</a:t>
            </a:r>
            <a:endParaRPr lang="vi-VN" sz="3200" dirty="0">
              <a:latin typeface="Times New Roman" pitchFamily="18" charset="0"/>
              <a:cs typeface="Times New Roman" pitchFamily="18" charset="0"/>
            </a:endParaRPr>
          </a:p>
        </p:txBody>
      </p:sp>
      <p:pic>
        <p:nvPicPr>
          <p:cNvPr id="4" name="Picture 3" descr="tải xuống (5).jpg"/>
          <p:cNvPicPr>
            <a:picLocks noChangeAspect="1"/>
          </p:cNvPicPr>
          <p:nvPr/>
        </p:nvPicPr>
        <p:blipFill>
          <a:blip r:embed="rId2" cstate="print"/>
          <a:stretch>
            <a:fillRect/>
          </a:stretch>
        </p:blipFill>
        <p:spPr>
          <a:xfrm>
            <a:off x="4914900" y="1143000"/>
            <a:ext cx="3810000" cy="2133600"/>
          </a:xfrm>
          <a:prstGeom prst="rect">
            <a:avLst/>
          </a:prstGeom>
        </p:spPr>
      </p:pic>
      <p:pic>
        <p:nvPicPr>
          <p:cNvPr id="6" name="Picture 5" descr="tải xuống (4).jpg"/>
          <p:cNvPicPr>
            <a:picLocks noChangeAspect="1"/>
          </p:cNvPicPr>
          <p:nvPr/>
        </p:nvPicPr>
        <p:blipFill>
          <a:blip r:embed="rId3" cstate="print"/>
          <a:stretch>
            <a:fillRect/>
          </a:stretch>
        </p:blipFill>
        <p:spPr>
          <a:xfrm>
            <a:off x="304800" y="4190999"/>
            <a:ext cx="3352800" cy="2309707"/>
          </a:xfrm>
          <a:prstGeom prst="rect">
            <a:avLst/>
          </a:prstGeom>
        </p:spPr>
      </p:pic>
      <p:sp>
        <p:nvSpPr>
          <p:cNvPr id="7" name="Rectangle 6"/>
          <p:cNvSpPr/>
          <p:nvPr/>
        </p:nvSpPr>
        <p:spPr>
          <a:xfrm>
            <a:off x="228600" y="2514600"/>
            <a:ext cx="3733800" cy="1569660"/>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r>
              <a:rPr lang="en-US" sz="3200" dirty="0" smtClean="0">
                <a:latin typeface="Times New Roman" pitchFamily="18" charset="0"/>
                <a:cs typeface="Times New Roman" pitchFamily="18" charset="0"/>
              </a:rPr>
              <a:t>4. Trình bày theo đặc trưng của món ăn, đẹp mắt.</a:t>
            </a:r>
            <a:endParaRPr lang="vi-VN" sz="3200" dirty="0">
              <a:latin typeface="Times New Roman" pitchFamily="18" charset="0"/>
              <a:cs typeface="Times New Roman" pitchFamily="18" charset="0"/>
            </a:endParaRPr>
          </a:p>
        </p:txBody>
      </p:sp>
      <p:pic>
        <p:nvPicPr>
          <p:cNvPr id="8" name="Picture 7" descr="recipe4753-636402918160868657.jpg"/>
          <p:cNvPicPr>
            <a:picLocks noChangeAspect="1"/>
          </p:cNvPicPr>
          <p:nvPr/>
        </p:nvPicPr>
        <p:blipFill>
          <a:blip r:embed="rId4" cstate="print"/>
          <a:stretch>
            <a:fillRect/>
          </a:stretch>
        </p:blipFill>
        <p:spPr>
          <a:xfrm>
            <a:off x="4724400" y="4114800"/>
            <a:ext cx="3779520" cy="2362200"/>
          </a:xfrm>
          <a:prstGeom prst="rect">
            <a:avLst/>
          </a:prstGeom>
        </p:spPr>
      </p:pic>
    </p:spTree>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1)">
                                      <p:cBhvr>
                                        <p:cTn id="7" dur="2000"/>
                                        <p:tgtEl>
                                          <p:spTgt spid="7"/>
                                        </p:tgtEl>
                                      </p:cBhvr>
                                    </p:animEffect>
                                  </p:childTnLst>
                                </p:cTn>
                              </p:par>
                              <p:par>
                                <p:cTn id="8" presetID="21" presetClass="entr" presetSubtype="1"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heel(1)">
                                      <p:cBhvr>
                                        <p:cTn id="10" dur="2000"/>
                                        <p:tgtEl>
                                          <p:spTgt spid="8"/>
                                        </p:tgtEl>
                                      </p:cBhvr>
                                    </p:animEffect>
                                  </p:childTnLst>
                                </p:cTn>
                              </p:par>
                              <p:par>
                                <p:cTn id="11" presetID="21" presetClass="entr" presetSubtype="1"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heel(1)">
                                      <p:cBhvr>
                                        <p:cTn id="13"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4800" y="533400"/>
            <a:ext cx="1945604" cy="1457325"/>
          </a:xfrm>
          <a:prstGeom prst="rect">
            <a:avLst/>
          </a:prstGeom>
        </p:spPr>
      </p:pic>
      <p:sp>
        <p:nvSpPr>
          <p:cNvPr id="3" name="Rounded Rectangle 2"/>
          <p:cNvSpPr/>
          <p:nvPr/>
        </p:nvSpPr>
        <p:spPr>
          <a:xfrm>
            <a:off x="2819400" y="609600"/>
            <a:ext cx="5562600" cy="9144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800" b="1" dirty="0" smtClean="0">
                <a:latin typeface="Times New Roman" pitchFamily="18" charset="0"/>
                <a:cs typeface="Times New Roman" pitchFamily="18" charset="0"/>
              </a:rPr>
              <a:t>Yêu cầu kĩ thuật phương pháp trộn hỗn hợp là gì?</a:t>
            </a:r>
            <a:endParaRPr lang="en-US" sz="2800" b="1" dirty="0">
              <a:latin typeface="Times New Roman" pitchFamily="18" charset="0"/>
              <a:cs typeface="Times New Roman" pitchFamily="18" charset="0"/>
            </a:endParaRPr>
          </a:p>
        </p:txBody>
      </p:sp>
      <p:sp>
        <p:nvSpPr>
          <p:cNvPr id="4" name="Rounded Rectangle 3"/>
          <p:cNvSpPr/>
          <p:nvPr/>
        </p:nvSpPr>
        <p:spPr>
          <a:xfrm>
            <a:off x="1037493" y="2454152"/>
            <a:ext cx="3686907" cy="914400"/>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2400" dirty="0" smtClean="0">
                <a:latin typeface="Times New Roman" pitchFamily="18" charset="0"/>
                <a:cs typeface="Times New Roman" pitchFamily="18" charset="0"/>
              </a:rPr>
              <a:t>- Giòn, ráo nước.</a:t>
            </a:r>
            <a:endParaRPr lang="en-US" sz="2400" dirty="0">
              <a:latin typeface="Times New Roman" pitchFamily="18" charset="0"/>
              <a:cs typeface="Times New Roman" pitchFamily="18" charset="0"/>
            </a:endParaRPr>
          </a:p>
        </p:txBody>
      </p:sp>
      <p:sp>
        <p:nvSpPr>
          <p:cNvPr id="5" name="Rounded Rectangle 4"/>
          <p:cNvSpPr/>
          <p:nvPr/>
        </p:nvSpPr>
        <p:spPr>
          <a:xfrm>
            <a:off x="1037493" y="4114800"/>
            <a:ext cx="3839307" cy="838200"/>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US" sz="2400" dirty="0" smtClean="0">
                <a:latin typeface="Times New Roman" pitchFamily="18" charset="0"/>
                <a:cs typeface="Times New Roman" pitchFamily="18" charset="0"/>
              </a:rPr>
              <a:t>- Vừa ăn, đủ vị chua, cay, mặn, ngọt. </a:t>
            </a:r>
            <a:endParaRPr lang="en-US" sz="2400" dirty="0">
              <a:latin typeface="Times New Roman" pitchFamily="18" charset="0"/>
              <a:cs typeface="Times New Roman" pitchFamily="18" charset="0"/>
            </a:endParaRPr>
          </a:p>
        </p:txBody>
      </p:sp>
      <p:sp>
        <p:nvSpPr>
          <p:cNvPr id="6" name="Rounded Rectangle 5"/>
          <p:cNvSpPr/>
          <p:nvPr/>
        </p:nvSpPr>
        <p:spPr>
          <a:xfrm>
            <a:off x="1070318" y="5624292"/>
            <a:ext cx="3806482" cy="852707"/>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dirty="0" smtClean="0">
                <a:latin typeface="Times New Roman" pitchFamily="18" charset="0"/>
                <a:cs typeface="Times New Roman" pitchFamily="18" charset="0"/>
              </a:rPr>
              <a:t>-Màu sắc TP ĐV và TPTV trông đẹp, hấp dẫn.</a:t>
            </a:r>
            <a:endParaRPr lang="en-US" sz="2400" dirty="0">
              <a:latin typeface="Times New Roman" pitchFamily="18" charset="0"/>
              <a:cs typeface="Times New Roman" pitchFamily="18" charset="0"/>
            </a:endParaRPr>
          </a:p>
        </p:txBody>
      </p:sp>
      <p:sp>
        <p:nvSpPr>
          <p:cNvPr id="7" name="Freeform 6"/>
          <p:cNvSpPr/>
          <p:nvPr/>
        </p:nvSpPr>
        <p:spPr>
          <a:xfrm>
            <a:off x="281330" y="5624293"/>
            <a:ext cx="660400" cy="504825"/>
          </a:xfrm>
          <a:custGeom>
            <a:avLst/>
            <a:gdLst>
              <a:gd name="connsiteX0" fmla="*/ 169069 w 397669"/>
              <a:gd name="connsiteY0" fmla="*/ 176212 h 280987"/>
              <a:gd name="connsiteX1" fmla="*/ 73819 w 397669"/>
              <a:gd name="connsiteY1" fmla="*/ 97631 h 280987"/>
              <a:gd name="connsiteX2" fmla="*/ 0 w 397669"/>
              <a:gd name="connsiteY2" fmla="*/ 169068 h 280987"/>
              <a:gd name="connsiteX3" fmla="*/ 126206 w 397669"/>
              <a:gd name="connsiteY3" fmla="*/ 280987 h 280987"/>
              <a:gd name="connsiteX4" fmla="*/ 219075 w 397669"/>
              <a:gd name="connsiteY4" fmla="*/ 273843 h 280987"/>
              <a:gd name="connsiteX5" fmla="*/ 397669 w 397669"/>
              <a:gd name="connsiteY5" fmla="*/ 35718 h 280987"/>
              <a:gd name="connsiteX6" fmla="*/ 376237 w 397669"/>
              <a:gd name="connsiteY6" fmla="*/ 0 h 280987"/>
              <a:gd name="connsiteX7" fmla="*/ 169069 w 397669"/>
              <a:gd name="connsiteY7" fmla="*/ 176212 h 280987"/>
              <a:gd name="connsiteX0" fmla="*/ 169069 w 397669"/>
              <a:gd name="connsiteY0" fmla="*/ 176212 h 289079"/>
              <a:gd name="connsiteX1" fmla="*/ 73819 w 397669"/>
              <a:gd name="connsiteY1" fmla="*/ 97631 h 289079"/>
              <a:gd name="connsiteX2" fmla="*/ 0 w 397669"/>
              <a:gd name="connsiteY2" fmla="*/ 169068 h 289079"/>
              <a:gd name="connsiteX3" fmla="*/ 126206 w 397669"/>
              <a:gd name="connsiteY3" fmla="*/ 280987 h 289079"/>
              <a:gd name="connsiteX4" fmla="*/ 219075 w 397669"/>
              <a:gd name="connsiteY4" fmla="*/ 273843 h 289079"/>
              <a:gd name="connsiteX5" fmla="*/ 397669 w 397669"/>
              <a:gd name="connsiteY5" fmla="*/ 35718 h 289079"/>
              <a:gd name="connsiteX6" fmla="*/ 376237 w 397669"/>
              <a:gd name="connsiteY6" fmla="*/ 0 h 289079"/>
              <a:gd name="connsiteX7" fmla="*/ 169069 w 397669"/>
              <a:gd name="connsiteY7" fmla="*/ 176212 h 289079"/>
              <a:gd name="connsiteX0" fmla="*/ 169069 w 397669"/>
              <a:gd name="connsiteY0" fmla="*/ 176212 h 297100"/>
              <a:gd name="connsiteX1" fmla="*/ 73819 w 397669"/>
              <a:gd name="connsiteY1" fmla="*/ 97631 h 297100"/>
              <a:gd name="connsiteX2" fmla="*/ 0 w 397669"/>
              <a:gd name="connsiteY2" fmla="*/ 169068 h 297100"/>
              <a:gd name="connsiteX3" fmla="*/ 126206 w 397669"/>
              <a:gd name="connsiteY3" fmla="*/ 280987 h 297100"/>
              <a:gd name="connsiteX4" fmla="*/ 219075 w 397669"/>
              <a:gd name="connsiteY4" fmla="*/ 273843 h 297100"/>
              <a:gd name="connsiteX5" fmla="*/ 397669 w 397669"/>
              <a:gd name="connsiteY5" fmla="*/ 35718 h 297100"/>
              <a:gd name="connsiteX6" fmla="*/ 376237 w 397669"/>
              <a:gd name="connsiteY6" fmla="*/ 0 h 297100"/>
              <a:gd name="connsiteX7" fmla="*/ 169069 w 397669"/>
              <a:gd name="connsiteY7" fmla="*/ 176212 h 297100"/>
              <a:gd name="connsiteX0" fmla="*/ 177436 w 406036"/>
              <a:gd name="connsiteY0" fmla="*/ 176212 h 297100"/>
              <a:gd name="connsiteX1" fmla="*/ 82186 w 406036"/>
              <a:gd name="connsiteY1" fmla="*/ 97631 h 297100"/>
              <a:gd name="connsiteX2" fmla="*/ 8367 w 406036"/>
              <a:gd name="connsiteY2" fmla="*/ 169068 h 297100"/>
              <a:gd name="connsiteX3" fmla="*/ 134573 w 406036"/>
              <a:gd name="connsiteY3" fmla="*/ 280987 h 297100"/>
              <a:gd name="connsiteX4" fmla="*/ 227442 w 406036"/>
              <a:gd name="connsiteY4" fmla="*/ 273843 h 297100"/>
              <a:gd name="connsiteX5" fmla="*/ 406036 w 406036"/>
              <a:gd name="connsiteY5" fmla="*/ 35718 h 297100"/>
              <a:gd name="connsiteX6" fmla="*/ 384604 w 406036"/>
              <a:gd name="connsiteY6" fmla="*/ 0 h 297100"/>
              <a:gd name="connsiteX7" fmla="*/ 177436 w 406036"/>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25397"/>
              <a:gd name="connsiteY0" fmla="*/ 176212 h 297100"/>
              <a:gd name="connsiteX1" fmla="*/ 84721 w 425397"/>
              <a:gd name="connsiteY1" fmla="*/ 97631 h 297100"/>
              <a:gd name="connsiteX2" fmla="*/ 10902 w 425397"/>
              <a:gd name="connsiteY2" fmla="*/ 169068 h 297100"/>
              <a:gd name="connsiteX3" fmla="*/ 137108 w 425397"/>
              <a:gd name="connsiteY3" fmla="*/ 280987 h 297100"/>
              <a:gd name="connsiteX4" fmla="*/ 229977 w 425397"/>
              <a:gd name="connsiteY4" fmla="*/ 273843 h 297100"/>
              <a:gd name="connsiteX5" fmla="*/ 408571 w 425397"/>
              <a:gd name="connsiteY5" fmla="*/ 35718 h 297100"/>
              <a:gd name="connsiteX6" fmla="*/ 387139 w 425397"/>
              <a:gd name="connsiteY6" fmla="*/ 0 h 297100"/>
              <a:gd name="connsiteX7" fmla="*/ 179971 w 425397"/>
              <a:gd name="connsiteY7" fmla="*/ 176212 h 297100"/>
              <a:gd name="connsiteX0" fmla="*/ 179971 w 445220"/>
              <a:gd name="connsiteY0" fmla="*/ 184370 h 305258"/>
              <a:gd name="connsiteX1" fmla="*/ 84721 w 445220"/>
              <a:gd name="connsiteY1" fmla="*/ 105789 h 305258"/>
              <a:gd name="connsiteX2" fmla="*/ 10902 w 445220"/>
              <a:gd name="connsiteY2" fmla="*/ 177226 h 305258"/>
              <a:gd name="connsiteX3" fmla="*/ 137108 w 445220"/>
              <a:gd name="connsiteY3" fmla="*/ 289145 h 305258"/>
              <a:gd name="connsiteX4" fmla="*/ 229977 w 445220"/>
              <a:gd name="connsiteY4" fmla="*/ 282001 h 305258"/>
              <a:gd name="connsiteX5" fmla="*/ 408571 w 445220"/>
              <a:gd name="connsiteY5" fmla="*/ 43876 h 305258"/>
              <a:gd name="connsiteX6" fmla="*/ 387139 w 445220"/>
              <a:gd name="connsiteY6" fmla="*/ 8158 h 305258"/>
              <a:gd name="connsiteX7" fmla="*/ 179971 w 445220"/>
              <a:gd name="connsiteY7" fmla="*/ 184370 h 305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5220" h="305258">
                <a:moveTo>
                  <a:pt x="179971" y="184370"/>
                </a:moveTo>
                <a:lnTo>
                  <a:pt x="84721" y="105789"/>
                </a:lnTo>
                <a:cubicBezTo>
                  <a:pt x="31540" y="79595"/>
                  <a:pt x="-24023" y="115314"/>
                  <a:pt x="10902" y="177226"/>
                </a:cubicBezTo>
                <a:lnTo>
                  <a:pt x="137108" y="289145"/>
                </a:lnTo>
                <a:cubicBezTo>
                  <a:pt x="170445" y="310576"/>
                  <a:pt x="199021" y="312957"/>
                  <a:pt x="229977" y="282001"/>
                </a:cubicBezTo>
                <a:cubicBezTo>
                  <a:pt x="277602" y="197863"/>
                  <a:pt x="322846" y="108963"/>
                  <a:pt x="408571" y="43876"/>
                </a:cubicBezTo>
                <a:cubicBezTo>
                  <a:pt x="453815" y="17683"/>
                  <a:pt x="468102" y="-15654"/>
                  <a:pt x="387139" y="8158"/>
                </a:cubicBezTo>
                <a:cubicBezTo>
                  <a:pt x="287127" y="35939"/>
                  <a:pt x="234739" y="125633"/>
                  <a:pt x="179971" y="184370"/>
                </a:cubicBezTo>
                <a:close/>
              </a:path>
            </a:pathLst>
          </a:custGeom>
          <a:ln/>
        </p:spPr>
        <p:style>
          <a:lnRef idx="1">
            <a:schemeClr val="accent6"/>
          </a:lnRef>
          <a:fillRef idx="3">
            <a:schemeClr val="accent6"/>
          </a:fillRef>
          <a:effectRef idx="2">
            <a:schemeClr val="accent6"/>
          </a:effectRef>
          <a:fontRef idx="minor">
            <a:schemeClr val="lt1"/>
          </a:fontRef>
        </p:style>
        <p:txBody>
          <a:bodyPr anchor="ctr"/>
          <a:lstStyle/>
          <a:p>
            <a:pPr algn="ctr" fontAlgn="auto">
              <a:spcBef>
                <a:spcPts val="0"/>
              </a:spcBef>
              <a:spcAft>
                <a:spcPts val="0"/>
              </a:spcAft>
              <a:defRPr/>
            </a:pPr>
            <a:endParaRPr lang="en-US"/>
          </a:p>
        </p:txBody>
      </p:sp>
      <p:sp>
        <p:nvSpPr>
          <p:cNvPr id="8" name="Freeform 7"/>
          <p:cNvSpPr/>
          <p:nvPr/>
        </p:nvSpPr>
        <p:spPr>
          <a:xfrm>
            <a:off x="281330" y="4281487"/>
            <a:ext cx="660400" cy="504825"/>
          </a:xfrm>
          <a:custGeom>
            <a:avLst/>
            <a:gdLst>
              <a:gd name="connsiteX0" fmla="*/ 169069 w 397669"/>
              <a:gd name="connsiteY0" fmla="*/ 176212 h 280987"/>
              <a:gd name="connsiteX1" fmla="*/ 73819 w 397669"/>
              <a:gd name="connsiteY1" fmla="*/ 97631 h 280987"/>
              <a:gd name="connsiteX2" fmla="*/ 0 w 397669"/>
              <a:gd name="connsiteY2" fmla="*/ 169068 h 280987"/>
              <a:gd name="connsiteX3" fmla="*/ 126206 w 397669"/>
              <a:gd name="connsiteY3" fmla="*/ 280987 h 280987"/>
              <a:gd name="connsiteX4" fmla="*/ 219075 w 397669"/>
              <a:gd name="connsiteY4" fmla="*/ 273843 h 280987"/>
              <a:gd name="connsiteX5" fmla="*/ 397669 w 397669"/>
              <a:gd name="connsiteY5" fmla="*/ 35718 h 280987"/>
              <a:gd name="connsiteX6" fmla="*/ 376237 w 397669"/>
              <a:gd name="connsiteY6" fmla="*/ 0 h 280987"/>
              <a:gd name="connsiteX7" fmla="*/ 169069 w 397669"/>
              <a:gd name="connsiteY7" fmla="*/ 176212 h 280987"/>
              <a:gd name="connsiteX0" fmla="*/ 169069 w 397669"/>
              <a:gd name="connsiteY0" fmla="*/ 176212 h 289079"/>
              <a:gd name="connsiteX1" fmla="*/ 73819 w 397669"/>
              <a:gd name="connsiteY1" fmla="*/ 97631 h 289079"/>
              <a:gd name="connsiteX2" fmla="*/ 0 w 397669"/>
              <a:gd name="connsiteY2" fmla="*/ 169068 h 289079"/>
              <a:gd name="connsiteX3" fmla="*/ 126206 w 397669"/>
              <a:gd name="connsiteY3" fmla="*/ 280987 h 289079"/>
              <a:gd name="connsiteX4" fmla="*/ 219075 w 397669"/>
              <a:gd name="connsiteY4" fmla="*/ 273843 h 289079"/>
              <a:gd name="connsiteX5" fmla="*/ 397669 w 397669"/>
              <a:gd name="connsiteY5" fmla="*/ 35718 h 289079"/>
              <a:gd name="connsiteX6" fmla="*/ 376237 w 397669"/>
              <a:gd name="connsiteY6" fmla="*/ 0 h 289079"/>
              <a:gd name="connsiteX7" fmla="*/ 169069 w 397669"/>
              <a:gd name="connsiteY7" fmla="*/ 176212 h 289079"/>
              <a:gd name="connsiteX0" fmla="*/ 169069 w 397669"/>
              <a:gd name="connsiteY0" fmla="*/ 176212 h 297100"/>
              <a:gd name="connsiteX1" fmla="*/ 73819 w 397669"/>
              <a:gd name="connsiteY1" fmla="*/ 97631 h 297100"/>
              <a:gd name="connsiteX2" fmla="*/ 0 w 397669"/>
              <a:gd name="connsiteY2" fmla="*/ 169068 h 297100"/>
              <a:gd name="connsiteX3" fmla="*/ 126206 w 397669"/>
              <a:gd name="connsiteY3" fmla="*/ 280987 h 297100"/>
              <a:gd name="connsiteX4" fmla="*/ 219075 w 397669"/>
              <a:gd name="connsiteY4" fmla="*/ 273843 h 297100"/>
              <a:gd name="connsiteX5" fmla="*/ 397669 w 397669"/>
              <a:gd name="connsiteY5" fmla="*/ 35718 h 297100"/>
              <a:gd name="connsiteX6" fmla="*/ 376237 w 397669"/>
              <a:gd name="connsiteY6" fmla="*/ 0 h 297100"/>
              <a:gd name="connsiteX7" fmla="*/ 169069 w 397669"/>
              <a:gd name="connsiteY7" fmla="*/ 176212 h 297100"/>
              <a:gd name="connsiteX0" fmla="*/ 177436 w 406036"/>
              <a:gd name="connsiteY0" fmla="*/ 176212 h 297100"/>
              <a:gd name="connsiteX1" fmla="*/ 82186 w 406036"/>
              <a:gd name="connsiteY1" fmla="*/ 97631 h 297100"/>
              <a:gd name="connsiteX2" fmla="*/ 8367 w 406036"/>
              <a:gd name="connsiteY2" fmla="*/ 169068 h 297100"/>
              <a:gd name="connsiteX3" fmla="*/ 134573 w 406036"/>
              <a:gd name="connsiteY3" fmla="*/ 280987 h 297100"/>
              <a:gd name="connsiteX4" fmla="*/ 227442 w 406036"/>
              <a:gd name="connsiteY4" fmla="*/ 273843 h 297100"/>
              <a:gd name="connsiteX5" fmla="*/ 406036 w 406036"/>
              <a:gd name="connsiteY5" fmla="*/ 35718 h 297100"/>
              <a:gd name="connsiteX6" fmla="*/ 384604 w 406036"/>
              <a:gd name="connsiteY6" fmla="*/ 0 h 297100"/>
              <a:gd name="connsiteX7" fmla="*/ 177436 w 406036"/>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25397"/>
              <a:gd name="connsiteY0" fmla="*/ 176212 h 297100"/>
              <a:gd name="connsiteX1" fmla="*/ 84721 w 425397"/>
              <a:gd name="connsiteY1" fmla="*/ 97631 h 297100"/>
              <a:gd name="connsiteX2" fmla="*/ 10902 w 425397"/>
              <a:gd name="connsiteY2" fmla="*/ 169068 h 297100"/>
              <a:gd name="connsiteX3" fmla="*/ 137108 w 425397"/>
              <a:gd name="connsiteY3" fmla="*/ 280987 h 297100"/>
              <a:gd name="connsiteX4" fmla="*/ 229977 w 425397"/>
              <a:gd name="connsiteY4" fmla="*/ 273843 h 297100"/>
              <a:gd name="connsiteX5" fmla="*/ 408571 w 425397"/>
              <a:gd name="connsiteY5" fmla="*/ 35718 h 297100"/>
              <a:gd name="connsiteX6" fmla="*/ 387139 w 425397"/>
              <a:gd name="connsiteY6" fmla="*/ 0 h 297100"/>
              <a:gd name="connsiteX7" fmla="*/ 179971 w 425397"/>
              <a:gd name="connsiteY7" fmla="*/ 176212 h 297100"/>
              <a:gd name="connsiteX0" fmla="*/ 179971 w 445220"/>
              <a:gd name="connsiteY0" fmla="*/ 184370 h 305258"/>
              <a:gd name="connsiteX1" fmla="*/ 84721 w 445220"/>
              <a:gd name="connsiteY1" fmla="*/ 105789 h 305258"/>
              <a:gd name="connsiteX2" fmla="*/ 10902 w 445220"/>
              <a:gd name="connsiteY2" fmla="*/ 177226 h 305258"/>
              <a:gd name="connsiteX3" fmla="*/ 137108 w 445220"/>
              <a:gd name="connsiteY3" fmla="*/ 289145 h 305258"/>
              <a:gd name="connsiteX4" fmla="*/ 229977 w 445220"/>
              <a:gd name="connsiteY4" fmla="*/ 282001 h 305258"/>
              <a:gd name="connsiteX5" fmla="*/ 408571 w 445220"/>
              <a:gd name="connsiteY5" fmla="*/ 43876 h 305258"/>
              <a:gd name="connsiteX6" fmla="*/ 387139 w 445220"/>
              <a:gd name="connsiteY6" fmla="*/ 8158 h 305258"/>
              <a:gd name="connsiteX7" fmla="*/ 179971 w 445220"/>
              <a:gd name="connsiteY7" fmla="*/ 184370 h 305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5220" h="305258">
                <a:moveTo>
                  <a:pt x="179971" y="184370"/>
                </a:moveTo>
                <a:lnTo>
                  <a:pt x="84721" y="105789"/>
                </a:lnTo>
                <a:cubicBezTo>
                  <a:pt x="31540" y="79595"/>
                  <a:pt x="-24023" y="115314"/>
                  <a:pt x="10902" y="177226"/>
                </a:cubicBezTo>
                <a:lnTo>
                  <a:pt x="137108" y="289145"/>
                </a:lnTo>
                <a:cubicBezTo>
                  <a:pt x="170445" y="310576"/>
                  <a:pt x="199021" y="312957"/>
                  <a:pt x="229977" y="282001"/>
                </a:cubicBezTo>
                <a:cubicBezTo>
                  <a:pt x="277602" y="197863"/>
                  <a:pt x="322846" y="108963"/>
                  <a:pt x="408571" y="43876"/>
                </a:cubicBezTo>
                <a:cubicBezTo>
                  <a:pt x="453815" y="17683"/>
                  <a:pt x="468102" y="-15654"/>
                  <a:pt x="387139" y="8158"/>
                </a:cubicBezTo>
                <a:cubicBezTo>
                  <a:pt x="287127" y="35939"/>
                  <a:pt x="234739" y="125633"/>
                  <a:pt x="179971" y="184370"/>
                </a:cubicBezTo>
                <a:close/>
              </a:path>
            </a:pathLst>
          </a:custGeom>
          <a:ln/>
        </p:spPr>
        <p:style>
          <a:lnRef idx="1">
            <a:schemeClr val="accent5"/>
          </a:lnRef>
          <a:fillRef idx="3">
            <a:schemeClr val="accent5"/>
          </a:fillRef>
          <a:effectRef idx="2">
            <a:schemeClr val="accent5"/>
          </a:effectRef>
          <a:fontRef idx="minor">
            <a:schemeClr val="lt1"/>
          </a:fontRef>
        </p:style>
        <p:txBody>
          <a:bodyPr anchor="ctr"/>
          <a:lstStyle/>
          <a:p>
            <a:pPr algn="ctr" fontAlgn="auto">
              <a:spcBef>
                <a:spcPts val="0"/>
              </a:spcBef>
              <a:spcAft>
                <a:spcPts val="0"/>
              </a:spcAft>
              <a:defRPr/>
            </a:pPr>
            <a:endParaRPr lang="en-US"/>
          </a:p>
        </p:txBody>
      </p:sp>
      <p:sp>
        <p:nvSpPr>
          <p:cNvPr id="9" name="Freeform 8"/>
          <p:cNvSpPr/>
          <p:nvPr/>
        </p:nvSpPr>
        <p:spPr>
          <a:xfrm>
            <a:off x="304800" y="2619375"/>
            <a:ext cx="660400" cy="504825"/>
          </a:xfrm>
          <a:custGeom>
            <a:avLst/>
            <a:gdLst>
              <a:gd name="connsiteX0" fmla="*/ 169069 w 397669"/>
              <a:gd name="connsiteY0" fmla="*/ 176212 h 280987"/>
              <a:gd name="connsiteX1" fmla="*/ 73819 w 397669"/>
              <a:gd name="connsiteY1" fmla="*/ 97631 h 280987"/>
              <a:gd name="connsiteX2" fmla="*/ 0 w 397669"/>
              <a:gd name="connsiteY2" fmla="*/ 169068 h 280987"/>
              <a:gd name="connsiteX3" fmla="*/ 126206 w 397669"/>
              <a:gd name="connsiteY3" fmla="*/ 280987 h 280987"/>
              <a:gd name="connsiteX4" fmla="*/ 219075 w 397669"/>
              <a:gd name="connsiteY4" fmla="*/ 273843 h 280987"/>
              <a:gd name="connsiteX5" fmla="*/ 397669 w 397669"/>
              <a:gd name="connsiteY5" fmla="*/ 35718 h 280987"/>
              <a:gd name="connsiteX6" fmla="*/ 376237 w 397669"/>
              <a:gd name="connsiteY6" fmla="*/ 0 h 280987"/>
              <a:gd name="connsiteX7" fmla="*/ 169069 w 397669"/>
              <a:gd name="connsiteY7" fmla="*/ 176212 h 280987"/>
              <a:gd name="connsiteX0" fmla="*/ 169069 w 397669"/>
              <a:gd name="connsiteY0" fmla="*/ 176212 h 289079"/>
              <a:gd name="connsiteX1" fmla="*/ 73819 w 397669"/>
              <a:gd name="connsiteY1" fmla="*/ 97631 h 289079"/>
              <a:gd name="connsiteX2" fmla="*/ 0 w 397669"/>
              <a:gd name="connsiteY2" fmla="*/ 169068 h 289079"/>
              <a:gd name="connsiteX3" fmla="*/ 126206 w 397669"/>
              <a:gd name="connsiteY3" fmla="*/ 280987 h 289079"/>
              <a:gd name="connsiteX4" fmla="*/ 219075 w 397669"/>
              <a:gd name="connsiteY4" fmla="*/ 273843 h 289079"/>
              <a:gd name="connsiteX5" fmla="*/ 397669 w 397669"/>
              <a:gd name="connsiteY5" fmla="*/ 35718 h 289079"/>
              <a:gd name="connsiteX6" fmla="*/ 376237 w 397669"/>
              <a:gd name="connsiteY6" fmla="*/ 0 h 289079"/>
              <a:gd name="connsiteX7" fmla="*/ 169069 w 397669"/>
              <a:gd name="connsiteY7" fmla="*/ 176212 h 289079"/>
              <a:gd name="connsiteX0" fmla="*/ 169069 w 397669"/>
              <a:gd name="connsiteY0" fmla="*/ 176212 h 297100"/>
              <a:gd name="connsiteX1" fmla="*/ 73819 w 397669"/>
              <a:gd name="connsiteY1" fmla="*/ 97631 h 297100"/>
              <a:gd name="connsiteX2" fmla="*/ 0 w 397669"/>
              <a:gd name="connsiteY2" fmla="*/ 169068 h 297100"/>
              <a:gd name="connsiteX3" fmla="*/ 126206 w 397669"/>
              <a:gd name="connsiteY3" fmla="*/ 280987 h 297100"/>
              <a:gd name="connsiteX4" fmla="*/ 219075 w 397669"/>
              <a:gd name="connsiteY4" fmla="*/ 273843 h 297100"/>
              <a:gd name="connsiteX5" fmla="*/ 397669 w 397669"/>
              <a:gd name="connsiteY5" fmla="*/ 35718 h 297100"/>
              <a:gd name="connsiteX6" fmla="*/ 376237 w 397669"/>
              <a:gd name="connsiteY6" fmla="*/ 0 h 297100"/>
              <a:gd name="connsiteX7" fmla="*/ 169069 w 397669"/>
              <a:gd name="connsiteY7" fmla="*/ 176212 h 297100"/>
              <a:gd name="connsiteX0" fmla="*/ 177436 w 406036"/>
              <a:gd name="connsiteY0" fmla="*/ 176212 h 297100"/>
              <a:gd name="connsiteX1" fmla="*/ 82186 w 406036"/>
              <a:gd name="connsiteY1" fmla="*/ 97631 h 297100"/>
              <a:gd name="connsiteX2" fmla="*/ 8367 w 406036"/>
              <a:gd name="connsiteY2" fmla="*/ 169068 h 297100"/>
              <a:gd name="connsiteX3" fmla="*/ 134573 w 406036"/>
              <a:gd name="connsiteY3" fmla="*/ 280987 h 297100"/>
              <a:gd name="connsiteX4" fmla="*/ 227442 w 406036"/>
              <a:gd name="connsiteY4" fmla="*/ 273843 h 297100"/>
              <a:gd name="connsiteX5" fmla="*/ 406036 w 406036"/>
              <a:gd name="connsiteY5" fmla="*/ 35718 h 297100"/>
              <a:gd name="connsiteX6" fmla="*/ 384604 w 406036"/>
              <a:gd name="connsiteY6" fmla="*/ 0 h 297100"/>
              <a:gd name="connsiteX7" fmla="*/ 177436 w 406036"/>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25397"/>
              <a:gd name="connsiteY0" fmla="*/ 176212 h 297100"/>
              <a:gd name="connsiteX1" fmla="*/ 84721 w 425397"/>
              <a:gd name="connsiteY1" fmla="*/ 97631 h 297100"/>
              <a:gd name="connsiteX2" fmla="*/ 10902 w 425397"/>
              <a:gd name="connsiteY2" fmla="*/ 169068 h 297100"/>
              <a:gd name="connsiteX3" fmla="*/ 137108 w 425397"/>
              <a:gd name="connsiteY3" fmla="*/ 280987 h 297100"/>
              <a:gd name="connsiteX4" fmla="*/ 229977 w 425397"/>
              <a:gd name="connsiteY4" fmla="*/ 273843 h 297100"/>
              <a:gd name="connsiteX5" fmla="*/ 408571 w 425397"/>
              <a:gd name="connsiteY5" fmla="*/ 35718 h 297100"/>
              <a:gd name="connsiteX6" fmla="*/ 387139 w 425397"/>
              <a:gd name="connsiteY6" fmla="*/ 0 h 297100"/>
              <a:gd name="connsiteX7" fmla="*/ 179971 w 425397"/>
              <a:gd name="connsiteY7" fmla="*/ 176212 h 297100"/>
              <a:gd name="connsiteX0" fmla="*/ 179971 w 445220"/>
              <a:gd name="connsiteY0" fmla="*/ 184370 h 305258"/>
              <a:gd name="connsiteX1" fmla="*/ 84721 w 445220"/>
              <a:gd name="connsiteY1" fmla="*/ 105789 h 305258"/>
              <a:gd name="connsiteX2" fmla="*/ 10902 w 445220"/>
              <a:gd name="connsiteY2" fmla="*/ 177226 h 305258"/>
              <a:gd name="connsiteX3" fmla="*/ 137108 w 445220"/>
              <a:gd name="connsiteY3" fmla="*/ 289145 h 305258"/>
              <a:gd name="connsiteX4" fmla="*/ 229977 w 445220"/>
              <a:gd name="connsiteY4" fmla="*/ 282001 h 305258"/>
              <a:gd name="connsiteX5" fmla="*/ 408571 w 445220"/>
              <a:gd name="connsiteY5" fmla="*/ 43876 h 305258"/>
              <a:gd name="connsiteX6" fmla="*/ 387139 w 445220"/>
              <a:gd name="connsiteY6" fmla="*/ 8158 h 305258"/>
              <a:gd name="connsiteX7" fmla="*/ 179971 w 445220"/>
              <a:gd name="connsiteY7" fmla="*/ 184370 h 305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5220" h="305258">
                <a:moveTo>
                  <a:pt x="179971" y="184370"/>
                </a:moveTo>
                <a:lnTo>
                  <a:pt x="84721" y="105789"/>
                </a:lnTo>
                <a:cubicBezTo>
                  <a:pt x="31540" y="79595"/>
                  <a:pt x="-24023" y="115314"/>
                  <a:pt x="10902" y="177226"/>
                </a:cubicBezTo>
                <a:lnTo>
                  <a:pt x="137108" y="289145"/>
                </a:lnTo>
                <a:cubicBezTo>
                  <a:pt x="170445" y="310576"/>
                  <a:pt x="199021" y="312957"/>
                  <a:pt x="229977" y="282001"/>
                </a:cubicBezTo>
                <a:cubicBezTo>
                  <a:pt x="277602" y="197863"/>
                  <a:pt x="322846" y="108963"/>
                  <a:pt x="408571" y="43876"/>
                </a:cubicBezTo>
                <a:cubicBezTo>
                  <a:pt x="453815" y="17683"/>
                  <a:pt x="468102" y="-15654"/>
                  <a:pt x="387139" y="8158"/>
                </a:cubicBezTo>
                <a:cubicBezTo>
                  <a:pt x="287127" y="35939"/>
                  <a:pt x="234739" y="125633"/>
                  <a:pt x="179971" y="184370"/>
                </a:cubicBezTo>
                <a:close/>
              </a:path>
            </a:pathLst>
          </a:custGeom>
          <a:ln/>
        </p:spPr>
        <p:style>
          <a:lnRef idx="1">
            <a:schemeClr val="accent2"/>
          </a:lnRef>
          <a:fillRef idx="3">
            <a:schemeClr val="accent2"/>
          </a:fillRef>
          <a:effectRef idx="2">
            <a:schemeClr val="accent2"/>
          </a:effectRef>
          <a:fontRef idx="minor">
            <a:schemeClr val="lt1"/>
          </a:fontRef>
        </p:style>
        <p:txBody>
          <a:bodyPr anchor="ctr"/>
          <a:lstStyle/>
          <a:p>
            <a:pPr algn="ctr" fontAlgn="auto">
              <a:spcBef>
                <a:spcPts val="0"/>
              </a:spcBef>
              <a:spcAft>
                <a:spcPts val="0"/>
              </a:spcAft>
              <a:defRPr/>
            </a:pPr>
            <a:endParaRPr lang="en-US"/>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15000" y="4876800"/>
            <a:ext cx="2917948" cy="1754250"/>
          </a:xfrm>
          <a:prstGeom prst="rect">
            <a:avLst/>
          </a:prstGeom>
        </p:spPr>
      </p:pic>
      <p:pic>
        <p:nvPicPr>
          <p:cNvPr id="12" name="Picture 11" descr="salad-ga-ngu-sac.png"/>
          <p:cNvPicPr>
            <a:picLocks noChangeAspect="1"/>
          </p:cNvPicPr>
          <p:nvPr/>
        </p:nvPicPr>
        <p:blipFill>
          <a:blip r:embed="rId4" cstate="print"/>
          <a:stretch>
            <a:fillRect/>
          </a:stretch>
        </p:blipFill>
        <p:spPr>
          <a:xfrm>
            <a:off x="6248400" y="1905000"/>
            <a:ext cx="2490789" cy="2895276"/>
          </a:xfrm>
          <a:prstGeom prst="rect">
            <a:avLst/>
          </a:prstGeom>
        </p:spPr>
      </p:pic>
    </p:spTree>
    <p:extLst>
      <p:ext uri="{BB962C8B-B14F-4D97-AF65-F5344CB8AC3E}">
        <p14:creationId xmlns:p14="http://schemas.microsoft.com/office/powerpoint/2010/main" val="639598054"/>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down)">
                                      <p:cBhvr>
                                        <p:cTn id="19" dur="500"/>
                                        <p:tgtEl>
                                          <p:spTgt spid="8"/>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down)">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down)">
                                      <p:cBhvr>
                                        <p:cTn id="27" dur="500"/>
                                        <p:tgtEl>
                                          <p:spTgt spid="7"/>
                                        </p:tgtEl>
                                      </p:cBhvr>
                                    </p:animEffect>
                                  </p:childTnLst>
                                </p:cTn>
                              </p:par>
                              <p:par>
                                <p:cTn id="28" presetID="22" presetClass="entr" presetSubtype="4" fill="hold" grpId="0" nodeType="with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wipe(down)">
                                      <p:cBhvr>
                                        <p:cTn id="30" dur="500"/>
                                        <p:tgtEl>
                                          <p:spTgt spid="6"/>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nodeType="click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barn(inVertical)">
                                      <p:cBhvr>
                                        <p:cTn id="35" dur="500"/>
                                        <p:tgtEl>
                                          <p:spTgt spid="11"/>
                                        </p:tgtEl>
                                      </p:cBhvr>
                                    </p:animEffect>
                                  </p:childTnLst>
                                </p:cTn>
                              </p:par>
                            </p:childTnLst>
                          </p:cTn>
                        </p:par>
                      </p:childTnLst>
                    </p:cTn>
                  </p:par>
                  <p:par>
                    <p:cTn id="36" fill="hold">
                      <p:stCondLst>
                        <p:cond delay="indefinite"/>
                      </p:stCondLst>
                      <p:childTnLst>
                        <p:par>
                          <p:cTn id="37" fill="hold">
                            <p:stCondLst>
                              <p:cond delay="0"/>
                            </p:stCondLst>
                            <p:childTnLst>
                              <p:par>
                                <p:cTn id="38" presetID="6" presetClass="entr" presetSubtype="16" fill="hold" nodeType="clickEffect">
                                  <p:stCondLst>
                                    <p:cond delay="0"/>
                                  </p:stCondLst>
                                  <p:childTnLst>
                                    <p:set>
                                      <p:cBhvr>
                                        <p:cTn id="39" dur="1" fill="hold">
                                          <p:stCondLst>
                                            <p:cond delay="0"/>
                                          </p:stCondLst>
                                        </p:cTn>
                                        <p:tgtEl>
                                          <p:spTgt spid="12"/>
                                        </p:tgtEl>
                                        <p:attrNameLst>
                                          <p:attrName>style.visibility</p:attrName>
                                        </p:attrNameLst>
                                      </p:cBhvr>
                                      <p:to>
                                        <p:strVal val="visible"/>
                                      </p:to>
                                    </p:set>
                                    <p:animEffect transition="in" filter="circle(in)">
                                      <p:cBhvr>
                                        <p:cTn id="40"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xfrm>
            <a:off x="457200" y="292100"/>
            <a:ext cx="8229600" cy="850900"/>
          </a:xfrm>
        </p:spPr>
        <p:txBody>
          <a:bodyPr/>
          <a:lstStyle/>
          <a:p>
            <a:pPr eaLnBrk="1" hangingPunct="1"/>
            <a:r>
              <a:rPr lang="en-US" altLang="en-US" smtClean="0"/>
              <a:t>Trình bày đẹp.</a:t>
            </a:r>
          </a:p>
        </p:txBody>
      </p:sp>
      <p:pic>
        <p:nvPicPr>
          <p:cNvPr id="57348" name="Picture 4"/>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981200" y="1752600"/>
            <a:ext cx="4876800" cy="3657600"/>
          </a:xfrm>
          <a:noFill/>
          <a:extLs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09931277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57346"/>
                                        </p:tgtEl>
                                        <p:attrNameLst>
                                          <p:attrName>style.visibility</p:attrName>
                                        </p:attrNameLst>
                                      </p:cBhvr>
                                      <p:to>
                                        <p:strVal val="visible"/>
                                      </p:to>
                                    </p:set>
                                    <p:anim calcmode="lin" valueType="num">
                                      <p:cBhvr>
                                        <p:cTn id="7" dur="1000" fill="hold"/>
                                        <p:tgtEl>
                                          <p:spTgt spid="57346"/>
                                        </p:tgtEl>
                                        <p:attrNameLst>
                                          <p:attrName>ppt_w</p:attrName>
                                        </p:attrNameLst>
                                      </p:cBhvr>
                                      <p:tavLst>
                                        <p:tav tm="0">
                                          <p:val>
                                            <p:strVal val="#ppt_w*0.70"/>
                                          </p:val>
                                        </p:tav>
                                        <p:tav tm="100000">
                                          <p:val>
                                            <p:strVal val="#ppt_w"/>
                                          </p:val>
                                        </p:tav>
                                      </p:tavLst>
                                    </p:anim>
                                    <p:anim calcmode="lin" valueType="num">
                                      <p:cBhvr>
                                        <p:cTn id="8" dur="1000" fill="hold"/>
                                        <p:tgtEl>
                                          <p:spTgt spid="57346"/>
                                        </p:tgtEl>
                                        <p:attrNameLst>
                                          <p:attrName>ppt_h</p:attrName>
                                        </p:attrNameLst>
                                      </p:cBhvr>
                                      <p:tavLst>
                                        <p:tav tm="0">
                                          <p:val>
                                            <p:strVal val="#ppt_h"/>
                                          </p:val>
                                        </p:tav>
                                        <p:tav tm="100000">
                                          <p:val>
                                            <p:strVal val="#ppt_h"/>
                                          </p:val>
                                        </p:tav>
                                      </p:tavLst>
                                    </p:anim>
                                    <p:animEffect transition="in" filter="fade">
                                      <p:cBhvr>
                                        <p:cTn id="9" dur="1000"/>
                                        <p:tgtEl>
                                          <p:spTgt spid="57346"/>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4" presetClass="entr" presetSubtype="16" fill="hold" nodeType="clickEffect">
                                  <p:stCondLst>
                                    <p:cond delay="0"/>
                                  </p:stCondLst>
                                  <p:childTnLst>
                                    <p:set>
                                      <p:cBhvr>
                                        <p:cTn id="13" dur="1" fill="hold">
                                          <p:stCondLst>
                                            <p:cond delay="0"/>
                                          </p:stCondLst>
                                        </p:cTn>
                                        <p:tgtEl>
                                          <p:spTgt spid="57348"/>
                                        </p:tgtEl>
                                        <p:attrNameLst>
                                          <p:attrName>style.visibility</p:attrName>
                                        </p:attrNameLst>
                                      </p:cBhvr>
                                      <p:to>
                                        <p:strVal val="visible"/>
                                      </p:to>
                                    </p:set>
                                    <p:animEffect transition="in" filter="box(in)">
                                      <p:cBhvr>
                                        <p:cTn id="14" dur="500"/>
                                        <p:tgtEl>
                                          <p:spTgt spid="573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4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p:cNvSpPr>
            <a:spLocks noGrp="1" noChangeArrowheads="1"/>
          </p:cNvSpPr>
          <p:nvPr>
            <p:ph type="title"/>
          </p:nvPr>
        </p:nvSpPr>
        <p:spPr/>
        <p:txBody>
          <a:bodyPr/>
          <a:lstStyle/>
          <a:p>
            <a:pPr eaLnBrk="1" hangingPunct="1"/>
            <a:endParaRPr lang="en-US" altLang="en-US" smtClean="0"/>
          </a:p>
        </p:txBody>
      </p:sp>
      <p:pic>
        <p:nvPicPr>
          <p:cNvPr id="58372" name="Picture 4" descr="user posted image"/>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0" y="-228600"/>
            <a:ext cx="4953000" cy="3733800"/>
          </a:xfrm>
          <a:noFill/>
          <a:extLs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837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228600"/>
            <a:ext cx="4191000"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374"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505200"/>
            <a:ext cx="4953000"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376" name="Picture 8" descr="IPB Imag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53000" y="3505200"/>
            <a:ext cx="4191000"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8459862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12" fill="hold" nodeType="clickEffect">
                                  <p:stCondLst>
                                    <p:cond delay="0"/>
                                  </p:stCondLst>
                                  <p:childTnLst>
                                    <p:set>
                                      <p:cBhvr>
                                        <p:cTn id="6" dur="1" fill="hold">
                                          <p:stCondLst>
                                            <p:cond delay="0"/>
                                          </p:stCondLst>
                                        </p:cTn>
                                        <p:tgtEl>
                                          <p:spTgt spid="58372"/>
                                        </p:tgtEl>
                                        <p:attrNameLst>
                                          <p:attrName>style.visibility</p:attrName>
                                        </p:attrNameLst>
                                      </p:cBhvr>
                                      <p:to>
                                        <p:strVal val="visible"/>
                                      </p:to>
                                    </p:set>
                                    <p:animEffect transition="in" filter="strips(downLeft)">
                                      <p:cBhvr>
                                        <p:cTn id="7" dur="500"/>
                                        <p:tgtEl>
                                          <p:spTgt spid="5837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3" presetClass="entr" presetSubtype="16" fill="hold" nodeType="clickEffect">
                                  <p:stCondLst>
                                    <p:cond delay="0"/>
                                  </p:stCondLst>
                                  <p:childTnLst>
                                    <p:set>
                                      <p:cBhvr>
                                        <p:cTn id="11" dur="1" fill="hold">
                                          <p:stCondLst>
                                            <p:cond delay="0"/>
                                          </p:stCondLst>
                                        </p:cTn>
                                        <p:tgtEl>
                                          <p:spTgt spid="58373"/>
                                        </p:tgtEl>
                                        <p:attrNameLst>
                                          <p:attrName>style.visibility</p:attrName>
                                        </p:attrNameLst>
                                      </p:cBhvr>
                                      <p:to>
                                        <p:strVal val="visible"/>
                                      </p:to>
                                    </p:set>
                                    <p:animEffect transition="in" filter="plus(in)">
                                      <p:cBhvr>
                                        <p:cTn id="12" dur="2000"/>
                                        <p:tgtEl>
                                          <p:spTgt spid="5837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5" presetClass="entr" presetSubtype="0" fill="hold" nodeType="clickEffect">
                                  <p:stCondLst>
                                    <p:cond delay="0"/>
                                  </p:stCondLst>
                                  <p:childTnLst>
                                    <p:set>
                                      <p:cBhvr>
                                        <p:cTn id="16" dur="1" fill="hold">
                                          <p:stCondLst>
                                            <p:cond delay="0"/>
                                          </p:stCondLst>
                                        </p:cTn>
                                        <p:tgtEl>
                                          <p:spTgt spid="58374"/>
                                        </p:tgtEl>
                                        <p:attrNameLst>
                                          <p:attrName>style.visibility</p:attrName>
                                        </p:attrNameLst>
                                      </p:cBhvr>
                                      <p:to>
                                        <p:strVal val="visible"/>
                                      </p:to>
                                    </p:set>
                                    <p:anim calcmode="lin" valueType="num">
                                      <p:cBhvr>
                                        <p:cTn id="17" dur="1000" fill="hold"/>
                                        <p:tgtEl>
                                          <p:spTgt spid="58374"/>
                                        </p:tgtEl>
                                        <p:attrNameLst>
                                          <p:attrName>ppt_w</p:attrName>
                                        </p:attrNameLst>
                                      </p:cBhvr>
                                      <p:tavLst>
                                        <p:tav tm="0">
                                          <p:val>
                                            <p:strVal val="#ppt_w*0.70"/>
                                          </p:val>
                                        </p:tav>
                                        <p:tav tm="100000">
                                          <p:val>
                                            <p:strVal val="#ppt_w"/>
                                          </p:val>
                                        </p:tav>
                                      </p:tavLst>
                                    </p:anim>
                                    <p:anim calcmode="lin" valueType="num">
                                      <p:cBhvr>
                                        <p:cTn id="18" dur="1000" fill="hold"/>
                                        <p:tgtEl>
                                          <p:spTgt spid="58374"/>
                                        </p:tgtEl>
                                        <p:attrNameLst>
                                          <p:attrName>ppt_h</p:attrName>
                                        </p:attrNameLst>
                                      </p:cBhvr>
                                      <p:tavLst>
                                        <p:tav tm="0">
                                          <p:val>
                                            <p:strVal val="#ppt_h"/>
                                          </p:val>
                                        </p:tav>
                                        <p:tav tm="100000">
                                          <p:val>
                                            <p:strVal val="#ppt_h"/>
                                          </p:val>
                                        </p:tav>
                                      </p:tavLst>
                                    </p:anim>
                                    <p:animEffect transition="in" filter="fade">
                                      <p:cBhvr>
                                        <p:cTn id="19" dur="1000"/>
                                        <p:tgtEl>
                                          <p:spTgt spid="58374"/>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10" presetClass="entr" presetSubtype="0" fill="hold" nodeType="clickEffect">
                                  <p:stCondLst>
                                    <p:cond delay="0"/>
                                  </p:stCondLst>
                                  <p:childTnLst>
                                    <p:set>
                                      <p:cBhvr>
                                        <p:cTn id="23" dur="1" fill="hold">
                                          <p:stCondLst>
                                            <p:cond delay="0"/>
                                          </p:stCondLst>
                                        </p:cTn>
                                        <p:tgtEl>
                                          <p:spTgt spid="58376"/>
                                        </p:tgtEl>
                                        <p:attrNameLst>
                                          <p:attrName>style.visibility</p:attrName>
                                        </p:attrNameLst>
                                      </p:cBhvr>
                                      <p:to>
                                        <p:strVal val="visible"/>
                                      </p:to>
                                    </p:set>
                                    <p:animEffect transition="in" filter="fade">
                                      <p:cBhvr>
                                        <p:cTn id="24" dur="2000"/>
                                        <p:tgtEl>
                                          <p:spTgt spid="583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r>
              <a:rPr lang="en-US" altLang="en-US" smtClean="0"/>
              <a:t>Hướng dẫn về nhà:</a:t>
            </a:r>
          </a:p>
        </p:txBody>
      </p:sp>
      <p:sp>
        <p:nvSpPr>
          <p:cNvPr id="21507" name="Rectangle 3"/>
          <p:cNvSpPr>
            <a:spLocks noGrp="1" noChangeArrowheads="1"/>
          </p:cNvSpPr>
          <p:nvPr>
            <p:ph idx="1"/>
          </p:nvPr>
        </p:nvSpPr>
        <p:spPr/>
        <p:txBody>
          <a:bodyPr/>
          <a:lstStyle/>
          <a:p>
            <a:pPr eaLnBrk="1" hangingPunct="1">
              <a:buFont typeface="Arial" panose="020B0604020202020204" pitchFamily="34" charset="0"/>
              <a:buChar char="•"/>
              <a:defRPr/>
            </a:pPr>
            <a:r>
              <a:rPr lang="en-US" altLang="x-none" sz="2800" dirty="0" err="1"/>
              <a:t>Trả</a:t>
            </a:r>
            <a:r>
              <a:rPr lang="en-US" altLang="x-none" sz="2800" dirty="0"/>
              <a:t> </a:t>
            </a:r>
            <a:r>
              <a:rPr lang="en-US" altLang="x-none" sz="2800" dirty="0" err="1"/>
              <a:t>lời</a:t>
            </a:r>
            <a:r>
              <a:rPr lang="en-US" altLang="x-none" sz="2800" dirty="0"/>
              <a:t> </a:t>
            </a:r>
            <a:r>
              <a:rPr lang="en-US" altLang="x-none" sz="2800" dirty="0" err="1"/>
              <a:t>câu</a:t>
            </a:r>
            <a:r>
              <a:rPr lang="en-US" altLang="x-none" sz="2800" dirty="0"/>
              <a:t> </a:t>
            </a:r>
            <a:r>
              <a:rPr lang="en-US" altLang="x-none" sz="2800" dirty="0" err="1"/>
              <a:t>hỏi</a:t>
            </a:r>
            <a:r>
              <a:rPr lang="en-US" altLang="x-none" sz="2800" dirty="0"/>
              <a:t> SGK.</a:t>
            </a:r>
          </a:p>
          <a:p>
            <a:pPr marL="0" indent="0" eaLnBrk="1" hangingPunct="1">
              <a:buFont typeface="Arial" panose="020B0604020202020204" pitchFamily="34" charset="0"/>
              <a:buNone/>
              <a:defRPr/>
            </a:pPr>
            <a:endParaRPr lang="en-US" altLang="x-none" sz="2800" dirty="0"/>
          </a:p>
          <a:p>
            <a:pPr eaLnBrk="1" hangingPunct="1">
              <a:buFont typeface="Arial" panose="020B0604020202020204" pitchFamily="34" charset="0"/>
              <a:buChar char="•"/>
              <a:defRPr/>
            </a:pPr>
            <a:r>
              <a:rPr lang="en-US" altLang="x-none" sz="2800" dirty="0" err="1"/>
              <a:t>Đọc</a:t>
            </a:r>
            <a:r>
              <a:rPr lang="en-US" altLang="x-none" sz="2800" dirty="0"/>
              <a:t> </a:t>
            </a:r>
            <a:r>
              <a:rPr lang="en-US" altLang="x-none" sz="2800" dirty="0" err="1"/>
              <a:t>trước</a:t>
            </a:r>
            <a:r>
              <a:rPr lang="en-US" altLang="x-none" sz="2800" dirty="0"/>
              <a:t> </a:t>
            </a:r>
            <a:r>
              <a:rPr lang="en-US" altLang="x-none" sz="2800" dirty="0" err="1"/>
              <a:t>bài</a:t>
            </a:r>
            <a:r>
              <a:rPr lang="en-US" altLang="x-none" sz="2800" dirty="0"/>
              <a:t> 19: </a:t>
            </a:r>
            <a:r>
              <a:rPr lang="en-US" altLang="x-none" sz="2800" dirty="0" err="1"/>
              <a:t>Thực</a:t>
            </a:r>
            <a:r>
              <a:rPr lang="en-US" altLang="x-none" sz="2800" dirty="0"/>
              <a:t> </a:t>
            </a:r>
            <a:r>
              <a:rPr lang="en-US" altLang="x-none" sz="2800" dirty="0" err="1"/>
              <a:t>hành</a:t>
            </a:r>
            <a:r>
              <a:rPr lang="en-US" altLang="x-none" sz="2800" dirty="0"/>
              <a:t> “</a:t>
            </a:r>
            <a:r>
              <a:rPr lang="en-US" altLang="x-none" sz="2800" dirty="0" err="1"/>
              <a:t>Trộn</a:t>
            </a:r>
            <a:r>
              <a:rPr lang="en-US" altLang="x-none" sz="2800" dirty="0"/>
              <a:t> </a:t>
            </a:r>
            <a:r>
              <a:rPr lang="en-US" altLang="x-none" sz="2800" dirty="0" err="1"/>
              <a:t>Dầu</a:t>
            </a:r>
            <a:r>
              <a:rPr lang="en-US" altLang="x-none" sz="2800" dirty="0"/>
              <a:t> </a:t>
            </a:r>
            <a:r>
              <a:rPr lang="en-US" altLang="x-none" sz="2800" dirty="0" err="1"/>
              <a:t>Giấm</a:t>
            </a:r>
            <a:r>
              <a:rPr lang="en-US" altLang="x-none" sz="2800" dirty="0"/>
              <a:t>”</a:t>
            </a:r>
          </a:p>
          <a:p>
            <a:pPr eaLnBrk="1" hangingPunct="1">
              <a:buFontTx/>
              <a:buNone/>
              <a:defRPr/>
            </a:pPr>
            <a:endParaRPr lang="en-US" altLang="x-none" sz="2800" dirty="0"/>
          </a:p>
          <a:p>
            <a:pPr eaLnBrk="1" hangingPunct="1">
              <a:buFont typeface="Arial" panose="020B0604020202020204" pitchFamily="34" charset="0"/>
              <a:buChar char="•"/>
              <a:defRPr/>
            </a:pPr>
            <a:r>
              <a:rPr lang="en-US" altLang="x-none" sz="2800" dirty="0" err="1"/>
              <a:t>Chuẩn</a:t>
            </a:r>
            <a:r>
              <a:rPr lang="en-US" altLang="x-none" sz="2800" dirty="0"/>
              <a:t> </a:t>
            </a:r>
            <a:r>
              <a:rPr lang="en-US" altLang="x-none" sz="2800" dirty="0" err="1"/>
              <a:t>bị</a:t>
            </a:r>
            <a:r>
              <a:rPr lang="en-US" altLang="x-none" sz="2800" dirty="0"/>
              <a:t> </a:t>
            </a:r>
            <a:r>
              <a:rPr lang="en-US" altLang="x-none" sz="2800" dirty="0" err="1"/>
              <a:t>trước</a:t>
            </a:r>
            <a:r>
              <a:rPr lang="en-US" altLang="x-none" sz="2800" dirty="0"/>
              <a:t> </a:t>
            </a:r>
            <a:r>
              <a:rPr lang="en-US" altLang="x-none" sz="2800" dirty="0" err="1"/>
              <a:t>nguyên</a:t>
            </a:r>
            <a:r>
              <a:rPr lang="en-US" altLang="x-none" sz="2800" dirty="0"/>
              <a:t> </a:t>
            </a:r>
            <a:r>
              <a:rPr lang="en-US" altLang="x-none" sz="2800" dirty="0" err="1"/>
              <a:t>liệu</a:t>
            </a:r>
            <a:r>
              <a:rPr lang="en-US" altLang="x-none" sz="2800" dirty="0"/>
              <a:t>, </a:t>
            </a:r>
            <a:r>
              <a:rPr lang="en-US" altLang="x-none" sz="2800" dirty="0" err="1"/>
              <a:t>sơ</a:t>
            </a:r>
            <a:r>
              <a:rPr lang="en-US" altLang="x-none" sz="2800" dirty="0"/>
              <a:t> </a:t>
            </a:r>
            <a:r>
              <a:rPr lang="en-US" altLang="x-none" sz="2800" dirty="0" err="1"/>
              <a:t>chế</a:t>
            </a:r>
            <a:r>
              <a:rPr lang="en-US" altLang="x-none" sz="2800" dirty="0"/>
              <a:t> </a:t>
            </a:r>
            <a:r>
              <a:rPr lang="en-US" altLang="x-none" sz="2800" dirty="0" err="1"/>
              <a:t>nguyên</a:t>
            </a:r>
            <a:r>
              <a:rPr lang="en-US" altLang="x-none" sz="2800" dirty="0"/>
              <a:t> </a:t>
            </a:r>
            <a:r>
              <a:rPr lang="en-US" altLang="x-none" sz="2800" dirty="0" err="1"/>
              <a:t>liệu</a:t>
            </a:r>
            <a:r>
              <a:rPr lang="en-US" altLang="x-none" sz="2800" dirty="0"/>
              <a:t>,…</a:t>
            </a:r>
          </a:p>
        </p:txBody>
      </p:sp>
    </p:spTree>
    <p:extLst>
      <p:ext uri="{BB962C8B-B14F-4D97-AF65-F5344CB8AC3E}">
        <p14:creationId xmlns:p14="http://schemas.microsoft.com/office/powerpoint/2010/main" val="11056969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1506"/>
                                        </p:tgtEl>
                                        <p:attrNameLst>
                                          <p:attrName>style.visibility</p:attrName>
                                        </p:attrNameLst>
                                      </p:cBhvr>
                                      <p:to>
                                        <p:strVal val="visible"/>
                                      </p:to>
                                    </p:set>
                                    <p:animEffect transition="in" filter="diamond(in)">
                                      <p:cBhvr>
                                        <p:cTn id="7" dur="2000"/>
                                        <p:tgtEl>
                                          <p:spTgt spid="2150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21507">
                                            <p:txEl>
                                              <p:pRg st="0" end="0"/>
                                            </p:txEl>
                                          </p:spTgt>
                                        </p:tgtEl>
                                        <p:attrNameLst>
                                          <p:attrName>style.visibility</p:attrName>
                                        </p:attrNameLst>
                                      </p:cBhvr>
                                      <p:to>
                                        <p:strVal val="visible"/>
                                      </p:to>
                                    </p:set>
                                    <p:animEffect transition="in" filter="box(in)">
                                      <p:cBhvr>
                                        <p:cTn id="12" dur="500"/>
                                        <p:tgtEl>
                                          <p:spTgt spid="21507">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nodeType="clickEffect">
                                  <p:stCondLst>
                                    <p:cond delay="0"/>
                                  </p:stCondLst>
                                  <p:childTnLst>
                                    <p:set>
                                      <p:cBhvr>
                                        <p:cTn id="16" dur="1" fill="hold">
                                          <p:stCondLst>
                                            <p:cond delay="0"/>
                                          </p:stCondLst>
                                        </p:cTn>
                                        <p:tgtEl>
                                          <p:spTgt spid="21507">
                                            <p:txEl>
                                              <p:pRg st="2" end="2"/>
                                            </p:txEl>
                                          </p:spTgt>
                                        </p:tgtEl>
                                        <p:attrNameLst>
                                          <p:attrName>style.visibility</p:attrName>
                                        </p:attrNameLst>
                                      </p:cBhvr>
                                      <p:to>
                                        <p:strVal val="visible"/>
                                      </p:to>
                                    </p:set>
                                    <p:animEffect transition="in" filter="box(in)">
                                      <p:cBhvr>
                                        <p:cTn id="17" dur="500"/>
                                        <p:tgtEl>
                                          <p:spTgt spid="21507">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16" fill="hold" nodeType="clickEffect">
                                  <p:stCondLst>
                                    <p:cond delay="0"/>
                                  </p:stCondLst>
                                  <p:childTnLst>
                                    <p:set>
                                      <p:cBhvr>
                                        <p:cTn id="21" dur="1" fill="hold">
                                          <p:stCondLst>
                                            <p:cond delay="0"/>
                                          </p:stCondLst>
                                        </p:cTn>
                                        <p:tgtEl>
                                          <p:spTgt spid="21507">
                                            <p:txEl>
                                              <p:pRg st="4" end="4"/>
                                            </p:txEl>
                                          </p:spTgt>
                                        </p:tgtEl>
                                        <p:attrNameLst>
                                          <p:attrName>style.visibility</p:attrName>
                                        </p:attrNameLst>
                                      </p:cBhvr>
                                      <p:to>
                                        <p:strVal val="visible"/>
                                      </p:to>
                                    </p:set>
                                    <p:animEffect transition="in" filter="box(in)">
                                      <p:cBhvr>
                                        <p:cTn id="22" dur="500"/>
                                        <p:tgtEl>
                                          <p:spTgt spid="2150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9252" y="0"/>
            <a:ext cx="9413251" cy="6914228"/>
          </a:xfrm>
          <a:prstGeom prst="rect">
            <a:avLst/>
          </a:prstGeom>
        </p:spPr>
      </p:pic>
    </p:spTree>
    <p:extLst>
      <p:ext uri="{BB962C8B-B14F-4D97-AF65-F5344CB8AC3E}">
        <p14:creationId xmlns:p14="http://schemas.microsoft.com/office/powerpoint/2010/main" val="2491668583"/>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Box 4"/>
          <p:cNvSpPr txBox="1">
            <a:spLocks noChangeArrowheads="1"/>
          </p:cNvSpPr>
          <p:nvPr/>
        </p:nvSpPr>
        <p:spPr bwMode="auto">
          <a:xfrm>
            <a:off x="652206" y="304513"/>
            <a:ext cx="7736413" cy="584775"/>
          </a:xfrm>
          <a:prstGeom prst="rect">
            <a:avLst/>
          </a:prstGeom>
          <a:noFill/>
          <a:ln w="9525">
            <a:noFill/>
            <a:miter lim="800000"/>
            <a:headEnd/>
            <a:tailEnd/>
          </a:ln>
        </p:spPr>
        <p:txBody>
          <a:bodyPr wrap="none" anchor="ctr">
            <a:spAutoFit/>
          </a:bodyPr>
          <a:lstStyle/>
          <a:p>
            <a:pPr algn="ctr"/>
            <a:r>
              <a:rPr lang="en-US" sz="3200" b="1" smtClean="0">
                <a:solidFill>
                  <a:srgbClr val="7F7F7F"/>
                </a:solidFill>
                <a:latin typeface="Arial" charset="0"/>
                <a:ea typeface="Verdana" pitchFamily="34" charset="0"/>
              </a:rPr>
              <a:t>Các phương pháp chế biến thực phẩm</a:t>
            </a:r>
            <a:endParaRPr lang="en-US" sz="3200" b="1">
              <a:solidFill>
                <a:srgbClr val="7F7F7F"/>
              </a:solidFill>
              <a:latin typeface="Arial" charset="0"/>
              <a:ea typeface="Verdana" pitchFamily="34" charset="0"/>
            </a:endParaRPr>
          </a:p>
        </p:txBody>
      </p:sp>
      <p:sp>
        <p:nvSpPr>
          <p:cNvPr id="4" name="Round Same Side Corner Rectangle 3"/>
          <p:cNvSpPr/>
          <p:nvPr/>
        </p:nvSpPr>
        <p:spPr>
          <a:xfrm rot="16200000">
            <a:off x="3273149" y="-232408"/>
            <a:ext cx="1441452" cy="5643820"/>
          </a:xfrm>
          <a:prstGeom prst="round2SameRect">
            <a:avLst>
              <a:gd name="adj1" fmla="val 23321"/>
              <a:gd name="adj2" fmla="val 0"/>
            </a:avLst>
          </a:prstGeom>
          <a:gradFill flip="none" rotWithShape="1">
            <a:gsLst>
              <a:gs pos="0">
                <a:schemeClr val="accent3"/>
              </a:gs>
              <a:gs pos="99000">
                <a:schemeClr val="accent3">
                  <a:lumMod val="75000"/>
                </a:schemeClr>
              </a:gs>
            </a:gsLst>
            <a:lin ang="5400000" scaled="1"/>
            <a:tileRect/>
          </a:gradFill>
          <a:ln w="3175">
            <a:noFill/>
          </a:ln>
          <a:effectLst>
            <a:outerShdw blurRad="50800" dist="381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ound Same Side Corner Rectangle 6"/>
          <p:cNvSpPr/>
          <p:nvPr/>
        </p:nvSpPr>
        <p:spPr>
          <a:xfrm rot="5400000" flipH="1">
            <a:off x="6606503" y="2078056"/>
            <a:ext cx="1441452" cy="1022889"/>
          </a:xfrm>
          <a:prstGeom prst="round2SameRect">
            <a:avLst>
              <a:gd name="adj1" fmla="val 34679"/>
              <a:gd name="adj2" fmla="val 0"/>
            </a:avLst>
          </a:prstGeom>
          <a:gradFill flip="none" rotWithShape="1">
            <a:gsLst>
              <a:gs pos="0">
                <a:schemeClr val="accent3">
                  <a:lumMod val="75000"/>
                </a:schemeClr>
              </a:gs>
              <a:gs pos="100000">
                <a:schemeClr val="accent3"/>
              </a:gs>
            </a:gsLst>
            <a:lin ang="16200000" scaled="1"/>
            <a:tileRect/>
          </a:gradFill>
          <a:ln w="3175">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7" name="Round Same Side Corner Rectangle 26"/>
          <p:cNvSpPr/>
          <p:nvPr/>
        </p:nvSpPr>
        <p:spPr>
          <a:xfrm rot="16200000">
            <a:off x="3273150" y="1803920"/>
            <a:ext cx="1441451" cy="5609185"/>
          </a:xfrm>
          <a:prstGeom prst="round2SameRect">
            <a:avLst>
              <a:gd name="adj1" fmla="val 23321"/>
              <a:gd name="adj2" fmla="val 0"/>
            </a:avLst>
          </a:prstGeom>
          <a:gradFill flip="none" rotWithShape="1">
            <a:gsLst>
              <a:gs pos="0">
                <a:schemeClr val="accent2"/>
              </a:gs>
              <a:gs pos="99000">
                <a:schemeClr val="accent2">
                  <a:lumMod val="75000"/>
                </a:schemeClr>
              </a:gs>
            </a:gsLst>
            <a:lin ang="5400000" scaled="1"/>
            <a:tileRect/>
          </a:gradFill>
          <a:ln w="3175">
            <a:noFill/>
          </a:ln>
          <a:effectLst>
            <a:outerShdw blurRad="50800" dist="381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8" name="Round Same Side Corner Rectangle 27"/>
          <p:cNvSpPr/>
          <p:nvPr/>
        </p:nvSpPr>
        <p:spPr>
          <a:xfrm rot="5400000" flipH="1">
            <a:off x="6573834" y="4106068"/>
            <a:ext cx="1441452" cy="1004888"/>
          </a:xfrm>
          <a:prstGeom prst="round2SameRect">
            <a:avLst>
              <a:gd name="adj1" fmla="val 34679"/>
              <a:gd name="adj2" fmla="val 0"/>
            </a:avLst>
          </a:prstGeom>
          <a:gradFill flip="none" rotWithShape="1">
            <a:gsLst>
              <a:gs pos="0">
                <a:schemeClr val="accent2">
                  <a:lumMod val="75000"/>
                </a:schemeClr>
              </a:gs>
              <a:gs pos="100000">
                <a:schemeClr val="accent2"/>
              </a:gs>
            </a:gsLst>
            <a:lin ang="16200000" scaled="1"/>
            <a:tileRect/>
          </a:gradFill>
          <a:ln w="3175">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252" name="TextBox 8"/>
          <p:cNvSpPr txBox="1">
            <a:spLocks noChangeArrowheads="1"/>
          </p:cNvSpPr>
          <p:nvPr/>
        </p:nvSpPr>
        <p:spPr bwMode="auto">
          <a:xfrm>
            <a:off x="6929220" y="2174002"/>
            <a:ext cx="730680" cy="830997"/>
          </a:xfrm>
          <a:prstGeom prst="rect">
            <a:avLst/>
          </a:prstGeom>
          <a:noFill/>
          <a:ln w="9525">
            <a:noFill/>
            <a:miter lim="800000"/>
            <a:headEnd/>
            <a:tailEnd/>
          </a:ln>
        </p:spPr>
        <p:txBody>
          <a:bodyPr wrap="square" anchor="ctr">
            <a:spAutoFit/>
          </a:bodyPr>
          <a:lstStyle/>
          <a:p>
            <a:pPr algn="ctr"/>
            <a:r>
              <a:rPr lang="en-US" sz="4800" b="1">
                <a:solidFill>
                  <a:schemeClr val="bg1"/>
                </a:solidFill>
                <a:latin typeface="Comic Sans MS" pitchFamily="66" charset="0"/>
              </a:rPr>
              <a:t>1</a:t>
            </a:r>
          </a:p>
        </p:txBody>
      </p:sp>
      <p:sp>
        <p:nvSpPr>
          <p:cNvPr id="10253" name="TextBox 33"/>
          <p:cNvSpPr txBox="1">
            <a:spLocks noChangeArrowheads="1"/>
          </p:cNvSpPr>
          <p:nvPr/>
        </p:nvSpPr>
        <p:spPr bwMode="auto">
          <a:xfrm>
            <a:off x="6953196" y="4169058"/>
            <a:ext cx="559769" cy="830997"/>
          </a:xfrm>
          <a:prstGeom prst="rect">
            <a:avLst/>
          </a:prstGeom>
          <a:noFill/>
          <a:ln w="9525">
            <a:noFill/>
            <a:miter lim="800000"/>
            <a:headEnd/>
            <a:tailEnd/>
          </a:ln>
        </p:spPr>
        <p:txBody>
          <a:bodyPr wrap="none" anchor="ctr">
            <a:spAutoFit/>
          </a:bodyPr>
          <a:lstStyle/>
          <a:p>
            <a:pPr algn="ctr"/>
            <a:r>
              <a:rPr lang="en-US" sz="4800" b="1">
                <a:solidFill>
                  <a:schemeClr val="bg1"/>
                </a:solidFill>
                <a:latin typeface="Comic Sans MS" pitchFamily="66" charset="0"/>
              </a:rPr>
              <a:t>2</a:t>
            </a:r>
          </a:p>
        </p:txBody>
      </p:sp>
      <p:sp>
        <p:nvSpPr>
          <p:cNvPr id="10256" name="Rectangle 32"/>
          <p:cNvSpPr>
            <a:spLocks noChangeArrowheads="1"/>
          </p:cNvSpPr>
          <p:nvPr/>
        </p:nvSpPr>
        <p:spPr bwMode="auto">
          <a:xfrm>
            <a:off x="1594066" y="2174001"/>
            <a:ext cx="4685868" cy="954107"/>
          </a:xfrm>
          <a:prstGeom prst="rect">
            <a:avLst/>
          </a:prstGeom>
          <a:noFill/>
          <a:ln w="9525">
            <a:noFill/>
            <a:miter lim="800000"/>
            <a:headEnd/>
            <a:tailEnd/>
          </a:ln>
        </p:spPr>
        <p:txBody>
          <a:bodyPr wrap="square">
            <a:spAutoFit/>
          </a:bodyPr>
          <a:lstStyle/>
          <a:p>
            <a:pPr algn="ctr"/>
            <a:r>
              <a:rPr lang="en-US" sz="2800" b="1" smtClean="0">
                <a:solidFill>
                  <a:schemeClr val="bg1"/>
                </a:solidFill>
                <a:latin typeface="Times New Roman" pitchFamily="18" charset="0"/>
                <a:cs typeface="Times New Roman" pitchFamily="18" charset="0"/>
              </a:rPr>
              <a:t>Phương pháp chế biến thực phẩm có sử dụng nhiệt.</a:t>
            </a:r>
            <a:endParaRPr lang="en-US" sz="2800" b="1">
              <a:latin typeface="Times New Roman" pitchFamily="18" charset="0"/>
              <a:cs typeface="Times New Roman" pitchFamily="18" charset="0"/>
            </a:endParaRPr>
          </a:p>
        </p:txBody>
      </p:sp>
      <p:sp>
        <p:nvSpPr>
          <p:cNvPr id="10257" name="Rectangle 37"/>
          <p:cNvSpPr>
            <a:spLocks noChangeArrowheads="1"/>
          </p:cNvSpPr>
          <p:nvPr/>
        </p:nvSpPr>
        <p:spPr bwMode="auto">
          <a:xfrm>
            <a:off x="1371600" y="4131458"/>
            <a:ext cx="5130800" cy="954107"/>
          </a:xfrm>
          <a:prstGeom prst="rect">
            <a:avLst/>
          </a:prstGeom>
          <a:noFill/>
          <a:ln w="9525">
            <a:noFill/>
            <a:miter lim="800000"/>
            <a:headEnd/>
            <a:tailEnd/>
          </a:ln>
        </p:spPr>
        <p:txBody>
          <a:bodyPr wrap="square">
            <a:spAutoFit/>
          </a:bodyPr>
          <a:lstStyle/>
          <a:p>
            <a:pPr algn="ctr"/>
            <a:r>
              <a:rPr lang="en-US" sz="2800" b="1" smtClean="0">
                <a:solidFill>
                  <a:schemeClr val="bg1">
                    <a:lumMod val="95000"/>
                  </a:schemeClr>
                </a:solidFill>
                <a:latin typeface="Times New Roman" pitchFamily="18" charset="0"/>
                <a:cs typeface="Times New Roman" pitchFamily="18" charset="0"/>
              </a:rPr>
              <a:t>Phương pháp chế biến thực phẩm  không sử dụng nhiệt</a:t>
            </a:r>
            <a:endParaRPr lang="en-US" sz="2800" b="1">
              <a:solidFill>
                <a:schemeClr val="bg1">
                  <a:lumMod val="95000"/>
                </a:schemeClr>
              </a:solidFill>
              <a:latin typeface="Times New Roman" pitchFamily="18" charset="0"/>
              <a:cs typeface="Times New Roman" pitchFamily="18" charset="0"/>
            </a:endParaRPr>
          </a:p>
        </p:txBody>
      </p:sp>
      <p:sp>
        <p:nvSpPr>
          <p:cNvPr id="10259" name="Rectangle 39"/>
          <p:cNvSpPr>
            <a:spLocks noChangeArrowheads="1"/>
          </p:cNvSpPr>
          <p:nvPr/>
        </p:nvSpPr>
        <p:spPr bwMode="auto">
          <a:xfrm>
            <a:off x="2055813" y="5329238"/>
            <a:ext cx="3779837" cy="338137"/>
          </a:xfrm>
          <a:prstGeom prst="rect">
            <a:avLst/>
          </a:prstGeom>
          <a:noFill/>
          <a:ln w="9525">
            <a:noFill/>
            <a:miter lim="800000"/>
            <a:headEnd/>
            <a:tailEnd/>
          </a:ln>
        </p:spPr>
        <p:txBody>
          <a:bodyPr>
            <a:spAutoFit/>
          </a:bodyPr>
          <a:lstStyle/>
          <a:p>
            <a:pPr algn="ctr"/>
            <a:r>
              <a:rPr lang="en-US" sz="1600">
                <a:solidFill>
                  <a:schemeClr val="bg1"/>
                </a:solidFill>
                <a:latin typeface="Arial" charset="0"/>
              </a:rPr>
              <a:t>Tóm tắt nội dung của bạn ngắn </a:t>
            </a:r>
            <a:endParaRPr lang="en-US" sz="1600"/>
          </a:p>
        </p:txBody>
      </p:sp>
    </p:spTree>
    <p:extLst>
      <p:ext uri="{BB962C8B-B14F-4D97-AF65-F5344CB8AC3E}">
        <p14:creationId xmlns:p14="http://schemas.microsoft.com/office/powerpoint/2010/main" val="225673244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0252"/>
                                        </p:tgtEl>
                                        <p:attrNameLst>
                                          <p:attrName>style.visibility</p:attrName>
                                        </p:attrNameLst>
                                      </p:cBhvr>
                                      <p:to>
                                        <p:strVal val="visible"/>
                                      </p:to>
                                    </p:set>
                                    <p:anim calcmode="lin" valueType="num">
                                      <p:cBhvr additive="base">
                                        <p:cTn id="11" dur="500" fill="hold"/>
                                        <p:tgtEl>
                                          <p:spTgt spid="10252"/>
                                        </p:tgtEl>
                                        <p:attrNameLst>
                                          <p:attrName>ppt_x</p:attrName>
                                        </p:attrNameLst>
                                      </p:cBhvr>
                                      <p:tavLst>
                                        <p:tav tm="0">
                                          <p:val>
                                            <p:strVal val="#ppt_x"/>
                                          </p:val>
                                        </p:tav>
                                        <p:tav tm="100000">
                                          <p:val>
                                            <p:strVal val="#ppt_x"/>
                                          </p:val>
                                        </p:tav>
                                      </p:tavLst>
                                    </p:anim>
                                    <p:anim calcmode="lin" valueType="num">
                                      <p:cBhvr additive="base">
                                        <p:cTn id="12" dur="500" fill="hold"/>
                                        <p:tgtEl>
                                          <p:spTgt spid="1025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ppt_x"/>
                                          </p:val>
                                        </p:tav>
                                        <p:tav tm="100000">
                                          <p:val>
                                            <p:strVal val="#ppt_x"/>
                                          </p:val>
                                        </p:tav>
                                      </p:tavLst>
                                    </p:anim>
                                    <p:anim calcmode="lin" valueType="num">
                                      <p:cBhvr additive="base">
                                        <p:cTn id="16" dur="500" fill="hold"/>
                                        <p:tgtEl>
                                          <p:spTgt spid="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0256"/>
                                        </p:tgtEl>
                                        <p:attrNameLst>
                                          <p:attrName>style.visibility</p:attrName>
                                        </p:attrNameLst>
                                      </p:cBhvr>
                                      <p:to>
                                        <p:strVal val="visible"/>
                                      </p:to>
                                    </p:set>
                                    <p:anim calcmode="lin" valueType="num">
                                      <p:cBhvr additive="base">
                                        <p:cTn id="19" dur="500" fill="hold"/>
                                        <p:tgtEl>
                                          <p:spTgt spid="10256"/>
                                        </p:tgtEl>
                                        <p:attrNameLst>
                                          <p:attrName>ppt_x</p:attrName>
                                        </p:attrNameLst>
                                      </p:cBhvr>
                                      <p:tavLst>
                                        <p:tav tm="0">
                                          <p:val>
                                            <p:strVal val="#ppt_x"/>
                                          </p:val>
                                        </p:tav>
                                        <p:tav tm="100000">
                                          <p:val>
                                            <p:strVal val="#ppt_x"/>
                                          </p:val>
                                        </p:tav>
                                      </p:tavLst>
                                    </p:anim>
                                    <p:anim calcmode="lin" valueType="num">
                                      <p:cBhvr additive="base">
                                        <p:cTn id="20" dur="500" fill="hold"/>
                                        <p:tgtEl>
                                          <p:spTgt spid="1025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grpId="0" nodeType="clickEffect">
                                  <p:stCondLst>
                                    <p:cond delay="0"/>
                                  </p:stCondLst>
                                  <p:childTnLst>
                                    <p:set>
                                      <p:cBhvr>
                                        <p:cTn id="24" dur="1" fill="hold">
                                          <p:stCondLst>
                                            <p:cond delay="0"/>
                                          </p:stCondLst>
                                        </p:cTn>
                                        <p:tgtEl>
                                          <p:spTgt spid="10257"/>
                                        </p:tgtEl>
                                        <p:attrNameLst>
                                          <p:attrName>style.visibility</p:attrName>
                                        </p:attrNameLst>
                                      </p:cBhvr>
                                      <p:to>
                                        <p:strVal val="visible"/>
                                      </p:to>
                                    </p:set>
                                    <p:animEffect transition="in" filter="circle(in)">
                                      <p:cBhvr>
                                        <p:cTn id="25" dur="2000"/>
                                        <p:tgtEl>
                                          <p:spTgt spid="10257"/>
                                        </p:tgtEl>
                                      </p:cBhvr>
                                    </p:animEffect>
                                  </p:childTnLst>
                                </p:cTn>
                              </p:par>
                              <p:par>
                                <p:cTn id="26" presetID="6" presetClass="entr" presetSubtype="16" fill="hold" grpId="0" nodeType="withEffect">
                                  <p:stCondLst>
                                    <p:cond delay="0"/>
                                  </p:stCondLst>
                                  <p:childTnLst>
                                    <p:set>
                                      <p:cBhvr>
                                        <p:cTn id="27" dur="1" fill="hold">
                                          <p:stCondLst>
                                            <p:cond delay="0"/>
                                          </p:stCondLst>
                                        </p:cTn>
                                        <p:tgtEl>
                                          <p:spTgt spid="10253"/>
                                        </p:tgtEl>
                                        <p:attrNameLst>
                                          <p:attrName>style.visibility</p:attrName>
                                        </p:attrNameLst>
                                      </p:cBhvr>
                                      <p:to>
                                        <p:strVal val="visible"/>
                                      </p:to>
                                    </p:set>
                                    <p:animEffect transition="in" filter="circle(in)">
                                      <p:cBhvr>
                                        <p:cTn id="28" dur="2000"/>
                                        <p:tgtEl>
                                          <p:spTgt spid="10253"/>
                                        </p:tgtEl>
                                      </p:cBhvr>
                                    </p:animEffect>
                                  </p:childTnLst>
                                </p:cTn>
                              </p:par>
                              <p:par>
                                <p:cTn id="29" presetID="6" presetClass="entr" presetSubtype="16"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circle(in)">
                                      <p:cBhvr>
                                        <p:cTn id="31" dur="2000"/>
                                        <p:tgtEl>
                                          <p:spTgt spid="28"/>
                                        </p:tgtEl>
                                      </p:cBhvr>
                                    </p:animEffect>
                                  </p:childTnLst>
                                </p:cTn>
                              </p:par>
                              <p:par>
                                <p:cTn id="32" presetID="6" presetClass="entr" presetSubtype="16" fill="hold" grpId="0" nodeType="withEffect">
                                  <p:stCondLst>
                                    <p:cond delay="0"/>
                                  </p:stCondLst>
                                  <p:childTnLst>
                                    <p:set>
                                      <p:cBhvr>
                                        <p:cTn id="33" dur="1" fill="hold">
                                          <p:stCondLst>
                                            <p:cond delay="0"/>
                                          </p:stCondLst>
                                        </p:cTn>
                                        <p:tgtEl>
                                          <p:spTgt spid="27"/>
                                        </p:tgtEl>
                                        <p:attrNameLst>
                                          <p:attrName>style.visibility</p:attrName>
                                        </p:attrNameLst>
                                      </p:cBhvr>
                                      <p:to>
                                        <p:strVal val="visible"/>
                                      </p:to>
                                    </p:set>
                                    <p:animEffect transition="in" filter="circle(in)">
                                      <p:cBhvr>
                                        <p:cTn id="34" dur="20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27" grpId="0" animBg="1"/>
      <p:bldP spid="28" grpId="0" animBg="1"/>
      <p:bldP spid="10252" grpId="0"/>
      <p:bldP spid="10253" grpId="0"/>
      <p:bldP spid="10256" grpId="0"/>
      <p:bldP spid="1025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b="1">
                <a:solidFill>
                  <a:srgbClr val="7F7F7F"/>
                </a:solidFill>
                <a:latin typeface="Times New Roman" pitchFamily="18" charset="0"/>
                <a:ea typeface="Verdana" pitchFamily="34" charset="0"/>
                <a:cs typeface="Times New Roman" pitchFamily="18" charset="0"/>
              </a:rPr>
              <a:t>II. Phương pháp chế biến thực phẩm</a:t>
            </a:r>
            <a:br>
              <a:rPr lang="en-US" sz="3600" b="1">
                <a:solidFill>
                  <a:srgbClr val="7F7F7F"/>
                </a:solidFill>
                <a:latin typeface="Times New Roman" pitchFamily="18" charset="0"/>
                <a:ea typeface="Verdana" pitchFamily="34" charset="0"/>
                <a:cs typeface="Times New Roman" pitchFamily="18" charset="0"/>
              </a:rPr>
            </a:br>
            <a:r>
              <a:rPr lang="en-US" sz="3600" b="1">
                <a:solidFill>
                  <a:srgbClr val="7F7F7F"/>
                </a:solidFill>
                <a:latin typeface="Times New Roman" pitchFamily="18" charset="0"/>
                <a:ea typeface="Verdana" pitchFamily="34" charset="0"/>
                <a:cs typeface="Times New Roman" pitchFamily="18" charset="0"/>
              </a:rPr>
              <a:t> không sử dụng nhiệt</a:t>
            </a:r>
          </a:p>
        </p:txBody>
      </p:sp>
      <p:sp>
        <p:nvSpPr>
          <p:cNvPr id="4" name="Rectangle 3"/>
          <p:cNvSpPr/>
          <p:nvPr/>
        </p:nvSpPr>
        <p:spPr>
          <a:xfrm>
            <a:off x="277091" y="1524000"/>
            <a:ext cx="8001000" cy="990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solidFill>
                  <a:srgbClr val="FF0000"/>
                </a:solidFill>
                <a:latin typeface="Times New Roman" pitchFamily="18" charset="0"/>
                <a:cs typeface="Times New Roman" pitchFamily="18" charset="0"/>
              </a:rPr>
              <a:t> ? Hãy kể tên một số món ăn không sử dụng nhiệt để chế biến?</a:t>
            </a:r>
            <a:endParaRPr lang="en-US" sz="2800">
              <a:solidFill>
                <a:srgbClr val="FF0000"/>
              </a:solidFill>
              <a:latin typeface="Times New Roman" pitchFamily="18" charset="0"/>
              <a:cs typeface="Times New Roman" pitchFamily="18" charset="0"/>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7091" y="2521527"/>
            <a:ext cx="3098132" cy="1962150"/>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91200" y="2514600"/>
            <a:ext cx="3121587" cy="3121587"/>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43200" y="4691708"/>
            <a:ext cx="2670126" cy="2016858"/>
          </a:xfrm>
          <a:prstGeom prst="rect">
            <a:avLst/>
          </a:prstGeom>
        </p:spPr>
      </p:pic>
      <p:sp>
        <p:nvSpPr>
          <p:cNvPr id="9" name="Oval Callout 8"/>
          <p:cNvSpPr/>
          <p:nvPr/>
        </p:nvSpPr>
        <p:spPr>
          <a:xfrm>
            <a:off x="2057400" y="2514600"/>
            <a:ext cx="4724400" cy="2743200"/>
          </a:xfrm>
          <a:prstGeom prst="wedgeEllipseCallou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3200" smtClean="0">
                <a:latin typeface="Times New Roman" pitchFamily="18" charset="0"/>
                <a:cs typeface="Times New Roman" pitchFamily="18" charset="0"/>
              </a:rPr>
              <a:t>Phương pháp chế biến các món này là gì?</a:t>
            </a:r>
            <a:endParaRPr lang="en-US" sz="3200">
              <a:latin typeface="Times New Roman" pitchFamily="18" charset="0"/>
              <a:cs typeface="Times New Roman" pitchFamily="18" charset="0"/>
            </a:endParaRPr>
          </a:p>
        </p:txBody>
      </p:sp>
    </p:spTree>
    <p:extLst>
      <p:ext uri="{BB962C8B-B14F-4D97-AF65-F5344CB8AC3E}">
        <p14:creationId xmlns:p14="http://schemas.microsoft.com/office/powerpoint/2010/main" val="1447762948"/>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wipe(down)">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circle(in)">
                                      <p:cBhvr>
                                        <p:cTn id="19" dur="20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21" presetClass="entr" presetSubtype="1" fill="hold"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wheel(1)">
                                      <p:cBhvr>
                                        <p:cTn id="24" dur="2000"/>
                                        <p:tgtEl>
                                          <p:spTgt spid="8"/>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1000"/>
                                        <p:tgtEl>
                                          <p:spTgt spid="9"/>
                                        </p:tgtEl>
                                      </p:cBhvr>
                                    </p:animEffect>
                                    <p:anim calcmode="lin" valueType="num">
                                      <p:cBhvr>
                                        <p:cTn id="30" dur="1000" fill="hold"/>
                                        <p:tgtEl>
                                          <p:spTgt spid="9"/>
                                        </p:tgtEl>
                                        <p:attrNameLst>
                                          <p:attrName>ppt_x</p:attrName>
                                        </p:attrNameLst>
                                      </p:cBhvr>
                                      <p:tavLst>
                                        <p:tav tm="0">
                                          <p:val>
                                            <p:strVal val="#ppt_x"/>
                                          </p:val>
                                        </p:tav>
                                        <p:tav tm="100000">
                                          <p:val>
                                            <p:strVal val="#ppt_x"/>
                                          </p:val>
                                        </p:tav>
                                      </p:tavLst>
                                    </p:anim>
                                    <p:anim calcmode="lin" valueType="num">
                                      <p:cBhvr>
                                        <p:cTn id="3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170" name="Group 13"/>
          <p:cNvGrpSpPr>
            <a:grpSpLocks/>
          </p:cNvGrpSpPr>
          <p:nvPr/>
        </p:nvGrpSpPr>
        <p:grpSpPr bwMode="auto">
          <a:xfrm>
            <a:off x="609600" y="1305603"/>
            <a:ext cx="3505200" cy="2344739"/>
            <a:chOff x="1292225" y="1295400"/>
            <a:chExt cx="2822575" cy="1498600"/>
          </a:xfrm>
        </p:grpSpPr>
        <p:sp>
          <p:nvSpPr>
            <p:cNvPr id="4" name="Rectangle 3"/>
            <p:cNvSpPr/>
            <p:nvPr/>
          </p:nvSpPr>
          <p:spPr>
            <a:xfrm>
              <a:off x="1292225" y="1295400"/>
              <a:ext cx="2822575" cy="1498600"/>
            </a:xfrm>
            <a:prstGeom prst="rect">
              <a:avLst/>
            </a:prstGeom>
            <a:solidFill>
              <a:schemeClr val="bg1"/>
            </a:solidFill>
            <a:ln w="3175">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Rectangle 8"/>
            <p:cNvSpPr/>
            <p:nvPr/>
          </p:nvSpPr>
          <p:spPr>
            <a:xfrm>
              <a:off x="1292225" y="1295400"/>
              <a:ext cx="2822575" cy="381000"/>
            </a:xfrm>
            <a:prstGeom prst="rect">
              <a:avLst/>
            </a:prstGeom>
            <a:solidFill>
              <a:schemeClr val="accent3"/>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13" name="Straight Connector 12"/>
            <p:cNvCxnSpPr/>
            <p:nvPr/>
          </p:nvCxnSpPr>
          <p:spPr>
            <a:xfrm>
              <a:off x="1292225" y="1739900"/>
              <a:ext cx="2822575" cy="0"/>
            </a:xfrm>
            <a:prstGeom prst="line">
              <a:avLst/>
            </a:prstGeom>
            <a:ln w="12700">
              <a:solidFill>
                <a:schemeClr val="accent3"/>
              </a:solidFill>
              <a:prstDash val="dash"/>
            </a:ln>
          </p:spPr>
          <p:style>
            <a:lnRef idx="1">
              <a:schemeClr val="accent1"/>
            </a:lnRef>
            <a:fillRef idx="0">
              <a:schemeClr val="accent1"/>
            </a:fillRef>
            <a:effectRef idx="0">
              <a:schemeClr val="accent1"/>
            </a:effectRef>
            <a:fontRef idx="minor">
              <a:schemeClr val="tx1"/>
            </a:fontRef>
          </p:style>
        </p:cxnSp>
      </p:grpSp>
      <p:grpSp>
        <p:nvGrpSpPr>
          <p:cNvPr id="7171" name="Group 14"/>
          <p:cNvGrpSpPr>
            <a:grpSpLocks/>
          </p:cNvGrpSpPr>
          <p:nvPr/>
        </p:nvGrpSpPr>
        <p:grpSpPr bwMode="auto">
          <a:xfrm>
            <a:off x="4969918" y="1375008"/>
            <a:ext cx="3594371" cy="2275334"/>
            <a:chOff x="4862513" y="1295400"/>
            <a:chExt cx="2833687" cy="1498600"/>
          </a:xfrm>
        </p:grpSpPr>
        <p:sp>
          <p:nvSpPr>
            <p:cNvPr id="34" name="Rectangle 33"/>
            <p:cNvSpPr/>
            <p:nvPr/>
          </p:nvSpPr>
          <p:spPr>
            <a:xfrm>
              <a:off x="4873626" y="1295400"/>
              <a:ext cx="2822574" cy="1498600"/>
            </a:xfrm>
            <a:prstGeom prst="rect">
              <a:avLst/>
            </a:prstGeom>
            <a:solidFill>
              <a:schemeClr val="bg1"/>
            </a:solidFill>
            <a:ln w="3175">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5" name="Rectangle 34"/>
            <p:cNvSpPr/>
            <p:nvPr/>
          </p:nvSpPr>
          <p:spPr>
            <a:xfrm>
              <a:off x="4873626" y="1295400"/>
              <a:ext cx="2822574" cy="381000"/>
            </a:xfrm>
            <a:prstGeom prst="rect">
              <a:avLst/>
            </a:prstGeom>
            <a:solidFill>
              <a:schemeClr val="accent1"/>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77" name="Straight Connector 76"/>
            <p:cNvCxnSpPr/>
            <p:nvPr/>
          </p:nvCxnSpPr>
          <p:spPr>
            <a:xfrm>
              <a:off x="4862513" y="1739900"/>
              <a:ext cx="2822574" cy="0"/>
            </a:xfrm>
            <a:prstGeom prst="line">
              <a:avLst/>
            </a:prstGeom>
            <a:ln w="12700">
              <a:solidFill>
                <a:schemeClr val="accent3"/>
              </a:solidFill>
              <a:prstDash val="dash"/>
            </a:ln>
          </p:spPr>
          <p:style>
            <a:lnRef idx="1">
              <a:schemeClr val="accent1"/>
            </a:lnRef>
            <a:fillRef idx="0">
              <a:schemeClr val="accent1"/>
            </a:fillRef>
            <a:effectRef idx="0">
              <a:schemeClr val="accent1"/>
            </a:effectRef>
            <a:fontRef idx="minor">
              <a:schemeClr val="tx1"/>
            </a:fontRef>
          </p:style>
        </p:cxnSp>
      </p:grpSp>
      <p:grpSp>
        <p:nvGrpSpPr>
          <p:cNvPr id="7173" name="Group 16"/>
          <p:cNvGrpSpPr>
            <a:grpSpLocks/>
          </p:cNvGrpSpPr>
          <p:nvPr/>
        </p:nvGrpSpPr>
        <p:grpSpPr bwMode="auto">
          <a:xfrm>
            <a:off x="2895600" y="4114800"/>
            <a:ext cx="3568170" cy="2514600"/>
            <a:chOff x="4862513" y="3124200"/>
            <a:chExt cx="2833687" cy="1498600"/>
          </a:xfrm>
        </p:grpSpPr>
        <p:sp>
          <p:nvSpPr>
            <p:cNvPr id="38" name="Rectangle 37"/>
            <p:cNvSpPr/>
            <p:nvPr/>
          </p:nvSpPr>
          <p:spPr>
            <a:xfrm>
              <a:off x="4873626" y="3124200"/>
              <a:ext cx="2822574" cy="1498600"/>
            </a:xfrm>
            <a:prstGeom prst="rect">
              <a:avLst/>
            </a:prstGeom>
            <a:solidFill>
              <a:schemeClr val="bg1"/>
            </a:solidFill>
            <a:ln w="3175">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0" name="Rectangle 39"/>
            <p:cNvSpPr/>
            <p:nvPr/>
          </p:nvSpPr>
          <p:spPr>
            <a:xfrm>
              <a:off x="4873626" y="3124200"/>
              <a:ext cx="2822574" cy="381000"/>
            </a:xfrm>
            <a:prstGeom prst="rect">
              <a:avLst/>
            </a:prstGeom>
            <a:solidFill>
              <a:schemeClr val="accent2"/>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80" name="Straight Connector 79"/>
            <p:cNvCxnSpPr/>
            <p:nvPr/>
          </p:nvCxnSpPr>
          <p:spPr>
            <a:xfrm>
              <a:off x="4862513" y="3568700"/>
              <a:ext cx="2822574" cy="0"/>
            </a:xfrm>
            <a:prstGeom prst="line">
              <a:avLst/>
            </a:prstGeom>
            <a:ln w="12700">
              <a:solidFill>
                <a:schemeClr val="accent2"/>
              </a:solidFill>
              <a:prstDash val="dash"/>
            </a:ln>
          </p:spPr>
          <p:style>
            <a:lnRef idx="1">
              <a:schemeClr val="accent1"/>
            </a:lnRef>
            <a:fillRef idx="0">
              <a:schemeClr val="accent1"/>
            </a:fillRef>
            <a:effectRef idx="0">
              <a:schemeClr val="accent1"/>
            </a:effectRef>
            <a:fontRef idx="minor">
              <a:schemeClr val="tx1"/>
            </a:fontRef>
          </p:style>
        </p:cxnSp>
      </p:grpSp>
      <p:sp>
        <p:nvSpPr>
          <p:cNvPr id="7176" name="TextBox 4"/>
          <p:cNvSpPr txBox="1">
            <a:spLocks noChangeArrowheads="1"/>
          </p:cNvSpPr>
          <p:nvPr/>
        </p:nvSpPr>
        <p:spPr bwMode="auto">
          <a:xfrm>
            <a:off x="845376" y="58292"/>
            <a:ext cx="7350089" cy="1077218"/>
          </a:xfrm>
          <a:prstGeom prst="rect">
            <a:avLst/>
          </a:prstGeom>
          <a:noFill/>
          <a:ln w="9525">
            <a:noFill/>
            <a:miter lim="800000"/>
            <a:headEnd/>
            <a:tailEnd/>
          </a:ln>
        </p:spPr>
        <p:txBody>
          <a:bodyPr wrap="none" anchor="ctr">
            <a:spAutoFit/>
          </a:bodyPr>
          <a:lstStyle/>
          <a:p>
            <a:pPr algn="ctr"/>
            <a:r>
              <a:rPr lang="en-US" sz="3200" b="1" smtClean="0">
                <a:solidFill>
                  <a:srgbClr val="7F7F7F"/>
                </a:solidFill>
                <a:latin typeface="Arial" charset="0"/>
                <a:ea typeface="Verdana" pitchFamily="34" charset="0"/>
              </a:rPr>
              <a:t>II. Phương pháp chế biến thực phẩm</a:t>
            </a:r>
          </a:p>
          <a:p>
            <a:pPr algn="ctr"/>
            <a:r>
              <a:rPr lang="en-US" sz="3200" b="1" smtClean="0">
                <a:solidFill>
                  <a:srgbClr val="7F7F7F"/>
                </a:solidFill>
                <a:latin typeface="Arial" charset="0"/>
                <a:ea typeface="Verdana" pitchFamily="34" charset="0"/>
              </a:rPr>
              <a:t> không sử dụng nhiệt</a:t>
            </a:r>
            <a:endParaRPr lang="en-US" sz="3200" b="1">
              <a:solidFill>
                <a:srgbClr val="7F7F7F"/>
              </a:solidFill>
              <a:latin typeface="Arial" charset="0"/>
              <a:ea typeface="Verdana" pitchFamily="34" charset="0"/>
            </a:endParaRPr>
          </a:p>
        </p:txBody>
      </p:sp>
      <p:sp>
        <p:nvSpPr>
          <p:cNvPr id="7189" name="Rectangle 69"/>
          <p:cNvSpPr>
            <a:spLocks noChangeArrowheads="1"/>
          </p:cNvSpPr>
          <p:nvPr/>
        </p:nvSpPr>
        <p:spPr bwMode="auto">
          <a:xfrm>
            <a:off x="1229132" y="1341770"/>
            <a:ext cx="2266135" cy="461665"/>
          </a:xfrm>
          <a:prstGeom prst="rect">
            <a:avLst/>
          </a:prstGeom>
          <a:noFill/>
          <a:ln w="9525">
            <a:noFill/>
            <a:miter lim="800000"/>
            <a:headEnd/>
            <a:tailEnd/>
          </a:ln>
        </p:spPr>
        <p:txBody>
          <a:bodyPr wrap="square" anchor="ctr">
            <a:spAutoFit/>
          </a:bodyPr>
          <a:lstStyle/>
          <a:p>
            <a:pPr algn="ctr"/>
            <a:r>
              <a:rPr lang="en-US" sz="2400" b="1" smtClean="0">
                <a:solidFill>
                  <a:schemeClr val="bg1"/>
                </a:solidFill>
                <a:latin typeface="Times New Roman" pitchFamily="18" charset="0"/>
                <a:cs typeface="Times New Roman" pitchFamily="18" charset="0"/>
              </a:rPr>
              <a:t>Trộn dầu giấm</a:t>
            </a:r>
            <a:endParaRPr lang="en-US" sz="2400" b="1">
              <a:solidFill>
                <a:schemeClr val="bg1"/>
              </a:solidFill>
              <a:latin typeface="Times New Roman" pitchFamily="18" charset="0"/>
              <a:cs typeface="Times New Roman" pitchFamily="18" charset="0"/>
            </a:endParaRPr>
          </a:p>
        </p:txBody>
      </p:sp>
      <p:sp>
        <p:nvSpPr>
          <p:cNvPr id="7192" name="Rectangle 72"/>
          <p:cNvSpPr>
            <a:spLocks noChangeArrowheads="1"/>
          </p:cNvSpPr>
          <p:nvPr/>
        </p:nvSpPr>
        <p:spPr bwMode="auto">
          <a:xfrm>
            <a:off x="5698866" y="1427634"/>
            <a:ext cx="2136476" cy="461665"/>
          </a:xfrm>
          <a:prstGeom prst="rect">
            <a:avLst/>
          </a:prstGeom>
          <a:noFill/>
          <a:ln w="9525">
            <a:noFill/>
            <a:miter lim="800000"/>
            <a:headEnd/>
            <a:tailEnd/>
          </a:ln>
        </p:spPr>
        <p:txBody>
          <a:bodyPr wrap="square" anchor="ctr">
            <a:spAutoFit/>
          </a:bodyPr>
          <a:lstStyle/>
          <a:p>
            <a:pPr algn="ctr"/>
            <a:r>
              <a:rPr lang="en-US" sz="2400" b="1" smtClean="0">
                <a:solidFill>
                  <a:schemeClr val="bg1"/>
                </a:solidFill>
                <a:latin typeface="Times New Roman" pitchFamily="18" charset="0"/>
                <a:cs typeface="Times New Roman" pitchFamily="18" charset="0"/>
              </a:rPr>
              <a:t>Trộn hỗn hợp</a:t>
            </a:r>
            <a:endParaRPr lang="en-US" sz="2400" b="1">
              <a:solidFill>
                <a:schemeClr val="bg1"/>
              </a:solidFill>
              <a:latin typeface="Times New Roman" pitchFamily="18" charset="0"/>
              <a:cs typeface="Times New Roman" pitchFamily="18" charset="0"/>
            </a:endParaRPr>
          </a:p>
        </p:txBody>
      </p:sp>
      <p:sp>
        <p:nvSpPr>
          <p:cNvPr id="7193" name="Rectangle 74"/>
          <p:cNvSpPr>
            <a:spLocks noChangeArrowheads="1"/>
          </p:cNvSpPr>
          <p:nvPr/>
        </p:nvSpPr>
        <p:spPr bwMode="auto">
          <a:xfrm>
            <a:off x="3868479" y="4225844"/>
            <a:ext cx="1830387" cy="339725"/>
          </a:xfrm>
          <a:prstGeom prst="rect">
            <a:avLst/>
          </a:prstGeom>
          <a:noFill/>
          <a:ln w="9525">
            <a:noFill/>
            <a:miter lim="800000"/>
            <a:headEnd/>
            <a:tailEnd/>
          </a:ln>
        </p:spPr>
        <p:txBody>
          <a:bodyPr anchor="ctr">
            <a:spAutoFit/>
          </a:bodyPr>
          <a:lstStyle/>
          <a:p>
            <a:pPr algn="ctr"/>
            <a:r>
              <a:rPr lang="en-US" sz="1600" b="1" smtClean="0">
                <a:solidFill>
                  <a:schemeClr val="bg1"/>
                </a:solidFill>
                <a:latin typeface="Arial" charset="0"/>
              </a:rPr>
              <a:t>Muối chua</a:t>
            </a:r>
            <a:endParaRPr lang="en-US" sz="1600" b="1">
              <a:solidFill>
                <a:schemeClr val="bg1"/>
              </a:solidFill>
              <a:latin typeface="Arial" charset="0"/>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9599" y="1930752"/>
            <a:ext cx="3505200" cy="1896010"/>
          </a:xfrm>
          <a:prstGeom prst="rect">
            <a:avLst/>
          </a:prstGeom>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09593" y="4754106"/>
            <a:ext cx="3540184" cy="1914236"/>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84014" y="2002972"/>
            <a:ext cx="3702786" cy="1823790"/>
          </a:xfrm>
          <a:prstGeom prst="rect">
            <a:avLst/>
          </a:prstGeom>
        </p:spPr>
      </p:pic>
    </p:spTree>
    <p:extLst>
      <p:ext uri="{BB962C8B-B14F-4D97-AF65-F5344CB8AC3E}">
        <p14:creationId xmlns:p14="http://schemas.microsoft.com/office/powerpoint/2010/main" val="392075769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7170"/>
                                        </p:tgtEl>
                                        <p:attrNameLst>
                                          <p:attrName>style.visibility</p:attrName>
                                        </p:attrNameLst>
                                      </p:cBhvr>
                                      <p:to>
                                        <p:strVal val="visible"/>
                                      </p:to>
                                    </p:set>
                                    <p:animEffect transition="in" filter="circle(in)">
                                      <p:cBhvr>
                                        <p:cTn id="7" dur="2000"/>
                                        <p:tgtEl>
                                          <p:spTgt spid="7170"/>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7189"/>
                                        </p:tgtEl>
                                        <p:attrNameLst>
                                          <p:attrName>style.visibility</p:attrName>
                                        </p:attrNameLst>
                                      </p:cBhvr>
                                      <p:to>
                                        <p:strVal val="visible"/>
                                      </p:to>
                                    </p:set>
                                    <p:animEffect transition="in" filter="circle(in)">
                                      <p:cBhvr>
                                        <p:cTn id="10" dur="2000"/>
                                        <p:tgtEl>
                                          <p:spTgt spid="7189"/>
                                        </p:tgtEl>
                                      </p:cBhvr>
                                    </p:animEffect>
                                  </p:childTnLst>
                                </p:cTn>
                              </p:par>
                              <p:par>
                                <p:cTn id="11" presetID="6" presetClass="entr" presetSubtype="16"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circle(in)">
                                      <p:cBhvr>
                                        <p:cTn id="13" dur="20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7171"/>
                                        </p:tgtEl>
                                        <p:attrNameLst>
                                          <p:attrName>style.visibility</p:attrName>
                                        </p:attrNameLst>
                                      </p:cBhvr>
                                      <p:to>
                                        <p:strVal val="visible"/>
                                      </p:to>
                                    </p:set>
                                    <p:animEffect transition="in" filter="fade">
                                      <p:cBhvr>
                                        <p:cTn id="18" dur="1000"/>
                                        <p:tgtEl>
                                          <p:spTgt spid="7171"/>
                                        </p:tgtEl>
                                      </p:cBhvr>
                                    </p:animEffect>
                                    <p:anim calcmode="lin" valueType="num">
                                      <p:cBhvr>
                                        <p:cTn id="19" dur="1000" fill="hold"/>
                                        <p:tgtEl>
                                          <p:spTgt spid="7171"/>
                                        </p:tgtEl>
                                        <p:attrNameLst>
                                          <p:attrName>ppt_x</p:attrName>
                                        </p:attrNameLst>
                                      </p:cBhvr>
                                      <p:tavLst>
                                        <p:tav tm="0">
                                          <p:val>
                                            <p:strVal val="#ppt_x"/>
                                          </p:val>
                                        </p:tav>
                                        <p:tav tm="100000">
                                          <p:val>
                                            <p:strVal val="#ppt_x"/>
                                          </p:val>
                                        </p:tav>
                                      </p:tavLst>
                                    </p:anim>
                                    <p:anim calcmode="lin" valueType="num">
                                      <p:cBhvr>
                                        <p:cTn id="20" dur="1000" fill="hold"/>
                                        <p:tgtEl>
                                          <p:spTgt spid="7171"/>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0"/>
                                  </p:stCondLst>
                                  <p:childTnLst>
                                    <p:set>
                                      <p:cBhvr>
                                        <p:cTn id="22" dur="1" fill="hold">
                                          <p:stCondLst>
                                            <p:cond delay="0"/>
                                          </p:stCondLst>
                                        </p:cTn>
                                        <p:tgtEl>
                                          <p:spTgt spid="7192"/>
                                        </p:tgtEl>
                                        <p:attrNameLst>
                                          <p:attrName>style.visibility</p:attrName>
                                        </p:attrNameLst>
                                      </p:cBhvr>
                                      <p:to>
                                        <p:strVal val="visible"/>
                                      </p:to>
                                    </p:set>
                                    <p:animEffect transition="in" filter="fade">
                                      <p:cBhvr>
                                        <p:cTn id="23" dur="1000"/>
                                        <p:tgtEl>
                                          <p:spTgt spid="7192"/>
                                        </p:tgtEl>
                                      </p:cBhvr>
                                    </p:animEffect>
                                    <p:anim calcmode="lin" valueType="num">
                                      <p:cBhvr>
                                        <p:cTn id="24" dur="1000" fill="hold"/>
                                        <p:tgtEl>
                                          <p:spTgt spid="7192"/>
                                        </p:tgtEl>
                                        <p:attrNameLst>
                                          <p:attrName>ppt_x</p:attrName>
                                        </p:attrNameLst>
                                      </p:cBhvr>
                                      <p:tavLst>
                                        <p:tav tm="0">
                                          <p:val>
                                            <p:strVal val="#ppt_x"/>
                                          </p:val>
                                        </p:tav>
                                        <p:tav tm="100000">
                                          <p:val>
                                            <p:strVal val="#ppt_x"/>
                                          </p:val>
                                        </p:tav>
                                      </p:tavLst>
                                    </p:anim>
                                    <p:anim calcmode="lin" valueType="num">
                                      <p:cBhvr>
                                        <p:cTn id="25" dur="1000" fill="hold"/>
                                        <p:tgtEl>
                                          <p:spTgt spid="7192"/>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1000"/>
                                        <p:tgtEl>
                                          <p:spTgt spid="5"/>
                                        </p:tgtEl>
                                      </p:cBhvr>
                                    </p:animEffect>
                                    <p:anim calcmode="lin" valueType="num">
                                      <p:cBhvr>
                                        <p:cTn id="29" dur="1000" fill="hold"/>
                                        <p:tgtEl>
                                          <p:spTgt spid="5"/>
                                        </p:tgtEl>
                                        <p:attrNameLst>
                                          <p:attrName>ppt_x</p:attrName>
                                        </p:attrNameLst>
                                      </p:cBhvr>
                                      <p:tavLst>
                                        <p:tav tm="0">
                                          <p:val>
                                            <p:strVal val="#ppt_x"/>
                                          </p:val>
                                        </p:tav>
                                        <p:tav tm="100000">
                                          <p:val>
                                            <p:strVal val="#ppt_x"/>
                                          </p:val>
                                        </p:tav>
                                      </p:tavLst>
                                    </p:anim>
                                    <p:anim calcmode="lin" valueType="num">
                                      <p:cBhvr>
                                        <p:cTn id="30"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nodeType="clickEffect">
                                  <p:stCondLst>
                                    <p:cond delay="0"/>
                                  </p:stCondLst>
                                  <p:childTnLst>
                                    <p:set>
                                      <p:cBhvr>
                                        <p:cTn id="34" dur="1" fill="hold">
                                          <p:stCondLst>
                                            <p:cond delay="0"/>
                                          </p:stCondLst>
                                        </p:cTn>
                                        <p:tgtEl>
                                          <p:spTgt spid="7173"/>
                                        </p:tgtEl>
                                        <p:attrNameLst>
                                          <p:attrName>style.visibility</p:attrName>
                                        </p:attrNameLst>
                                      </p:cBhvr>
                                      <p:to>
                                        <p:strVal val="visible"/>
                                      </p:to>
                                    </p:set>
                                    <p:animEffect transition="in" filter="barn(inVertical)">
                                      <p:cBhvr>
                                        <p:cTn id="35" dur="500"/>
                                        <p:tgtEl>
                                          <p:spTgt spid="7173"/>
                                        </p:tgtEl>
                                      </p:cBhvr>
                                    </p:animEffect>
                                  </p:childTnLst>
                                </p:cTn>
                              </p:par>
                              <p:par>
                                <p:cTn id="36" presetID="16" presetClass="entr" presetSubtype="21" fill="hold" grpId="0" nodeType="withEffect">
                                  <p:stCondLst>
                                    <p:cond delay="0"/>
                                  </p:stCondLst>
                                  <p:childTnLst>
                                    <p:set>
                                      <p:cBhvr>
                                        <p:cTn id="37" dur="1" fill="hold">
                                          <p:stCondLst>
                                            <p:cond delay="0"/>
                                          </p:stCondLst>
                                        </p:cTn>
                                        <p:tgtEl>
                                          <p:spTgt spid="7193"/>
                                        </p:tgtEl>
                                        <p:attrNameLst>
                                          <p:attrName>style.visibility</p:attrName>
                                        </p:attrNameLst>
                                      </p:cBhvr>
                                      <p:to>
                                        <p:strVal val="visible"/>
                                      </p:to>
                                    </p:set>
                                    <p:animEffect transition="in" filter="barn(inVertical)">
                                      <p:cBhvr>
                                        <p:cTn id="38" dur="500"/>
                                        <p:tgtEl>
                                          <p:spTgt spid="7193"/>
                                        </p:tgtEl>
                                      </p:cBhvr>
                                    </p:animEffect>
                                  </p:childTnLst>
                                </p:cTn>
                              </p:par>
                              <p:par>
                                <p:cTn id="39" presetID="16" presetClass="entr" presetSubtype="21" fill="hold" nodeType="withEffect">
                                  <p:stCondLst>
                                    <p:cond delay="0"/>
                                  </p:stCondLst>
                                  <p:childTnLst>
                                    <p:set>
                                      <p:cBhvr>
                                        <p:cTn id="40" dur="1" fill="hold">
                                          <p:stCondLst>
                                            <p:cond delay="0"/>
                                          </p:stCondLst>
                                        </p:cTn>
                                        <p:tgtEl>
                                          <p:spTgt spid="3"/>
                                        </p:tgtEl>
                                        <p:attrNameLst>
                                          <p:attrName>style.visibility</p:attrName>
                                        </p:attrNameLst>
                                      </p:cBhvr>
                                      <p:to>
                                        <p:strVal val="visible"/>
                                      </p:to>
                                    </p:set>
                                    <p:animEffect transition="in" filter="barn(inVertical)">
                                      <p:cBhvr>
                                        <p:cTn id="4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89" grpId="0"/>
      <p:bldP spid="7192" grpId="0"/>
      <p:bldP spid="719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2"/>
          <p:cNvSpPr>
            <a:spLocks noGrp="1" noChangeArrowheads="1"/>
          </p:cNvSpPr>
          <p:nvPr>
            <p:ph type="title"/>
          </p:nvPr>
        </p:nvSpPr>
        <p:spPr/>
        <p:txBody>
          <a:bodyPr/>
          <a:lstStyle/>
          <a:p>
            <a:pPr eaLnBrk="1" hangingPunct="1"/>
            <a:endParaRPr lang="en-US" altLang="en-US" smtClean="0"/>
          </a:p>
        </p:txBody>
      </p:sp>
      <p:pic>
        <p:nvPicPr>
          <p:cNvPr id="26631" name="Picture 7"/>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4114800" y="0"/>
            <a:ext cx="5029200" cy="3733800"/>
          </a:xfrm>
          <a:noFill/>
          <a:extLs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66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41148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2"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657600"/>
            <a:ext cx="41148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3" name="Picture 9" descr="Salad dầu giấm  trộn mayonnaise \:D/ by Trangel :*."/>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14800" y="3657600"/>
            <a:ext cx="50292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0026881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nodeType="clickEffect">
                                  <p:stCondLst>
                                    <p:cond delay="0"/>
                                  </p:stCondLst>
                                  <p:childTnLst>
                                    <p:set>
                                      <p:cBhvr>
                                        <p:cTn id="6" dur="1" fill="hold">
                                          <p:stCondLst>
                                            <p:cond delay="0"/>
                                          </p:stCondLst>
                                        </p:cTn>
                                        <p:tgtEl>
                                          <p:spTgt spid="26628"/>
                                        </p:tgtEl>
                                        <p:attrNameLst>
                                          <p:attrName>style.visibility</p:attrName>
                                        </p:attrNameLst>
                                      </p:cBhvr>
                                      <p:to>
                                        <p:strVal val="visible"/>
                                      </p:to>
                                    </p:set>
                                    <p:animEffect transition="in" filter="diamond(in)">
                                      <p:cBhvr>
                                        <p:cTn id="7" dur="2000"/>
                                        <p:tgtEl>
                                          <p:spTgt spid="2662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26631"/>
                                        </p:tgtEl>
                                        <p:attrNameLst>
                                          <p:attrName>style.visibility</p:attrName>
                                        </p:attrNameLst>
                                      </p:cBhvr>
                                      <p:to>
                                        <p:strVal val="visible"/>
                                      </p:to>
                                    </p:set>
                                    <p:animEffect transition="in" filter="dissolve">
                                      <p:cBhvr>
                                        <p:cTn id="12" dur="500"/>
                                        <p:tgtEl>
                                          <p:spTgt spid="2663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0" presetClass="entr" presetSubtype="0" fill="hold" nodeType="clickEffect">
                                  <p:stCondLst>
                                    <p:cond delay="0"/>
                                  </p:stCondLst>
                                  <p:childTnLst>
                                    <p:set>
                                      <p:cBhvr>
                                        <p:cTn id="16" dur="1" fill="hold">
                                          <p:stCondLst>
                                            <p:cond delay="0"/>
                                          </p:stCondLst>
                                        </p:cTn>
                                        <p:tgtEl>
                                          <p:spTgt spid="26632"/>
                                        </p:tgtEl>
                                        <p:attrNameLst>
                                          <p:attrName>style.visibility</p:attrName>
                                        </p:attrNameLst>
                                      </p:cBhvr>
                                      <p:to>
                                        <p:strVal val="visible"/>
                                      </p:to>
                                    </p:set>
                                    <p:animEffect transition="in" filter="wedge">
                                      <p:cBhvr>
                                        <p:cTn id="17" dur="2000"/>
                                        <p:tgtEl>
                                          <p:spTgt spid="26632"/>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1" presetClass="entr" presetSubtype="4" fill="hold" nodeType="clickEffect">
                                  <p:stCondLst>
                                    <p:cond delay="0"/>
                                  </p:stCondLst>
                                  <p:childTnLst>
                                    <p:set>
                                      <p:cBhvr>
                                        <p:cTn id="21" dur="1" fill="hold">
                                          <p:stCondLst>
                                            <p:cond delay="0"/>
                                          </p:stCondLst>
                                        </p:cTn>
                                        <p:tgtEl>
                                          <p:spTgt spid="26633"/>
                                        </p:tgtEl>
                                        <p:attrNameLst>
                                          <p:attrName>style.visibility</p:attrName>
                                        </p:attrNameLst>
                                      </p:cBhvr>
                                      <p:to>
                                        <p:strVal val="visible"/>
                                      </p:to>
                                    </p:set>
                                    <p:animEffect transition="in" filter="wheel(4)">
                                      <p:cBhvr>
                                        <p:cTn id="22" dur="2000"/>
                                        <p:tgtEl>
                                          <p:spTgt spid="266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228600" y="304800"/>
            <a:ext cx="8686800" cy="762000"/>
          </a:xfrm>
          <a:prstGeom prst="round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smtClean="0">
                <a:latin typeface="Times New Roman" pitchFamily="18" charset="0"/>
                <a:cs typeface="Times New Roman" pitchFamily="18" charset="0"/>
              </a:rPr>
              <a:t>Trộn dầu giấm</a:t>
            </a:r>
            <a:endParaRPr lang="en-US" sz="4000" b="1">
              <a:latin typeface="Times New Roman" pitchFamily="18" charset="0"/>
              <a:cs typeface="Times New Roman" pitchFamily="18" charset="0"/>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4400" y="1358576"/>
            <a:ext cx="7315200" cy="4867933"/>
          </a:xfrm>
          <a:prstGeom prst="rect">
            <a:avLst/>
          </a:prstGeom>
        </p:spPr>
      </p:pic>
    </p:spTree>
    <p:extLst>
      <p:ext uri="{BB962C8B-B14F-4D97-AF65-F5344CB8AC3E}">
        <p14:creationId xmlns:p14="http://schemas.microsoft.com/office/powerpoint/2010/main" val="1185240761"/>
      </p:ext>
    </p:extLst>
  </p:cSld>
  <p:clrMapOvr>
    <a:masterClrMapping/>
  </p:clrMapOvr>
  <p:transition spd="slow">
    <p:cove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7180" y="990600"/>
            <a:ext cx="1813560" cy="1813560"/>
          </a:xfrm>
          <a:prstGeom prst="rect">
            <a:avLst/>
          </a:prstGeom>
        </p:spPr>
      </p:pic>
      <p:sp>
        <p:nvSpPr>
          <p:cNvPr id="4" name="Cloud Callout 3"/>
          <p:cNvSpPr/>
          <p:nvPr/>
        </p:nvSpPr>
        <p:spPr>
          <a:xfrm>
            <a:off x="3276600" y="137160"/>
            <a:ext cx="4572000" cy="2209800"/>
          </a:xfrm>
          <a:prstGeom prst="cloudCallout">
            <a:avLst>
              <a:gd name="adj1" fmla="val -77930"/>
              <a:gd name="adj2" fmla="val 2939"/>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800" b="1" smtClean="0">
                <a:latin typeface="Times New Roman" pitchFamily="18" charset="0"/>
                <a:cs typeface="Times New Roman" pitchFamily="18" charset="0"/>
              </a:rPr>
              <a:t>Trộn dầu giấm là phương pháp thế nào?</a:t>
            </a:r>
            <a:endParaRPr lang="en-US" sz="2800" b="1">
              <a:latin typeface="Times New Roman" pitchFamily="18" charset="0"/>
              <a:cs typeface="Times New Roman" pitchFamily="18" charset="0"/>
            </a:endParaRPr>
          </a:p>
        </p:txBody>
      </p:sp>
      <p:sp>
        <p:nvSpPr>
          <p:cNvPr id="5" name="Rounded Rectangle 4"/>
          <p:cNvSpPr/>
          <p:nvPr/>
        </p:nvSpPr>
        <p:spPr>
          <a:xfrm>
            <a:off x="782782" y="3581400"/>
            <a:ext cx="7620000" cy="160020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800" b="1" i="1" smtClean="0">
                <a:latin typeface="Times New Roman" pitchFamily="18" charset="0"/>
                <a:cs typeface="Times New Roman" pitchFamily="18" charset="0"/>
                <a:sym typeface="Wingdings"/>
              </a:rPr>
              <a:t>  </a:t>
            </a:r>
            <a:r>
              <a:rPr lang="en-US" sz="2400" i="1" smtClean="0">
                <a:latin typeface="Times New Roman" pitchFamily="18" charset="0"/>
                <a:cs typeface="Times New Roman" pitchFamily="18" charset="0"/>
              </a:rPr>
              <a:t>Trộn dầu giấm là cách làm cho thực phẩm giảm bớt mùi vị chính (thường là mùi hăng) và ngâm các gia vị khác, tạo nên món ăn ngon miệng.</a:t>
            </a:r>
            <a:endParaRPr lang="en-US" sz="2400" i="1">
              <a:latin typeface="Times New Roman" pitchFamily="18" charset="0"/>
              <a:cs typeface="Times New Roman" pitchFamily="18" charset="0"/>
            </a:endParaRPr>
          </a:p>
        </p:txBody>
      </p:sp>
    </p:spTree>
    <p:extLst>
      <p:ext uri="{BB962C8B-B14F-4D97-AF65-F5344CB8AC3E}">
        <p14:creationId xmlns:p14="http://schemas.microsoft.com/office/powerpoint/2010/main" val="203956963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1000" fill="hold"/>
                                        <p:tgtEl>
                                          <p:spTgt spid="5"/>
                                        </p:tgtEl>
                                        <p:attrNameLst>
                                          <p:attrName>ppt_w</p:attrName>
                                        </p:attrNameLst>
                                      </p:cBhvr>
                                      <p:tavLst>
                                        <p:tav tm="0">
                                          <p:val>
                                            <p:fltVal val="0"/>
                                          </p:val>
                                        </p:tav>
                                        <p:tav tm="100000">
                                          <p:val>
                                            <p:strVal val="#ppt_w"/>
                                          </p:val>
                                        </p:tav>
                                      </p:tavLst>
                                    </p:anim>
                                    <p:anim calcmode="lin" valueType="num">
                                      <p:cBhvr>
                                        <p:cTn id="15" dur="1000" fill="hold"/>
                                        <p:tgtEl>
                                          <p:spTgt spid="5"/>
                                        </p:tgtEl>
                                        <p:attrNameLst>
                                          <p:attrName>ppt_h</p:attrName>
                                        </p:attrNameLst>
                                      </p:cBhvr>
                                      <p:tavLst>
                                        <p:tav tm="0">
                                          <p:val>
                                            <p:fltVal val="0"/>
                                          </p:val>
                                        </p:tav>
                                        <p:tav tm="100000">
                                          <p:val>
                                            <p:strVal val="#ppt_h"/>
                                          </p:val>
                                        </p:tav>
                                      </p:tavLst>
                                    </p:anim>
                                    <p:anim calcmode="lin" valueType="num">
                                      <p:cBhvr>
                                        <p:cTn id="16" dur="1000" fill="hold"/>
                                        <p:tgtEl>
                                          <p:spTgt spid="5"/>
                                        </p:tgtEl>
                                        <p:attrNameLst>
                                          <p:attrName>style.rotation</p:attrName>
                                        </p:attrNameLst>
                                      </p:cBhvr>
                                      <p:tavLst>
                                        <p:tav tm="0">
                                          <p:val>
                                            <p:fltVal val="90"/>
                                          </p:val>
                                        </p:tav>
                                        <p:tav tm="100000">
                                          <p:val>
                                            <p:fltVal val="0"/>
                                          </p:val>
                                        </p:tav>
                                      </p:tavLst>
                                    </p:anim>
                                    <p:animEffect transition="in" filter="fade">
                                      <p:cBhvr>
                                        <p:cTn id="1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30" name="Picture 6"/>
          <p:cNvPicPr>
            <a:picLocks noGrp="1" noChangeAspect="1" noChangeArrowheads="1"/>
          </p:cNvPicPr>
          <p:nvPr>
            <p:ph type="title"/>
          </p:nvPr>
        </p:nvPicPr>
        <p:blipFill>
          <a:blip r:embed="rId2">
            <a:extLst>
              <a:ext uri="{28A0092B-C50C-407E-A947-70E740481C1C}">
                <a14:useLocalDpi xmlns:a14="http://schemas.microsoft.com/office/drawing/2010/main" val="0"/>
              </a:ext>
            </a:extLst>
          </a:blip>
          <a:srcRect/>
          <a:stretch>
            <a:fillRect/>
          </a:stretch>
        </p:blipFill>
        <p:spPr>
          <a:xfrm>
            <a:off x="304800" y="228600"/>
            <a:ext cx="8458200" cy="5715000"/>
          </a:xfrm>
          <a:noFill/>
          <a:extLs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2229" name="Rectangle 5"/>
          <p:cNvSpPr>
            <a:spLocks noGrp="1" noChangeArrowheads="1"/>
          </p:cNvSpPr>
          <p:nvPr>
            <p:ph idx="1"/>
          </p:nvPr>
        </p:nvSpPr>
        <p:spPr>
          <a:xfrm>
            <a:off x="457200" y="5943600"/>
            <a:ext cx="8229600" cy="609600"/>
          </a:xfrm>
        </p:spPr>
        <p:txBody>
          <a:bodyPr/>
          <a:lstStyle/>
          <a:p>
            <a:pPr eaLnBrk="1" hangingPunct="1"/>
            <a:r>
              <a:rPr lang="en-US" altLang="en-US" smtClean="0"/>
              <a:t>Rau muống trộn dầu.</a:t>
            </a:r>
          </a:p>
        </p:txBody>
      </p:sp>
    </p:spTree>
    <p:extLst>
      <p:ext uri="{BB962C8B-B14F-4D97-AF65-F5344CB8AC3E}">
        <p14:creationId xmlns:p14="http://schemas.microsoft.com/office/powerpoint/2010/main" val="120555836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nodeType="clickEffect">
                                  <p:stCondLst>
                                    <p:cond delay="0"/>
                                  </p:stCondLst>
                                  <p:childTnLst>
                                    <p:set>
                                      <p:cBhvr>
                                        <p:cTn id="6" dur="1" fill="hold">
                                          <p:stCondLst>
                                            <p:cond delay="0"/>
                                          </p:stCondLst>
                                        </p:cTn>
                                        <p:tgtEl>
                                          <p:spTgt spid="52230"/>
                                        </p:tgtEl>
                                        <p:attrNameLst>
                                          <p:attrName>style.visibility</p:attrName>
                                        </p:attrNameLst>
                                      </p:cBhvr>
                                      <p:to>
                                        <p:strVal val="visible"/>
                                      </p:to>
                                    </p:set>
                                    <p:animEffect transition="in" filter="randombar(horizontal)">
                                      <p:cBhvr>
                                        <p:cTn id="7" dur="500"/>
                                        <p:tgtEl>
                                          <p:spTgt spid="5223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nodeType="clickEffect">
                                  <p:stCondLst>
                                    <p:cond delay="0"/>
                                  </p:stCondLst>
                                  <p:childTnLst>
                                    <p:set>
                                      <p:cBhvr>
                                        <p:cTn id="11" dur="1" fill="hold">
                                          <p:stCondLst>
                                            <p:cond delay="0"/>
                                          </p:stCondLst>
                                        </p:cTn>
                                        <p:tgtEl>
                                          <p:spTgt spid="52229">
                                            <p:txEl>
                                              <p:pRg st="0" end="0"/>
                                            </p:txEl>
                                          </p:spTgt>
                                        </p:tgtEl>
                                        <p:attrNameLst>
                                          <p:attrName>style.visibility</p:attrName>
                                        </p:attrNameLst>
                                      </p:cBhvr>
                                      <p:to>
                                        <p:strVal val="visible"/>
                                      </p:to>
                                    </p:set>
                                    <p:animEffect transition="in" filter="diamond(in)">
                                      <p:cBhvr>
                                        <p:cTn id="12" dur="2000"/>
                                        <p:tgtEl>
                                          <p:spTgt spid="5222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287</TotalTime>
  <Words>542</Words>
  <Application>Microsoft Office PowerPoint</Application>
  <PresentationFormat>On-screen Show (4:3)</PresentationFormat>
  <Paragraphs>55</Paragraphs>
  <Slides>25</Slides>
  <Notes>2</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Office Theme</vt:lpstr>
      <vt:lpstr>Bài 18: Các phương pháp chế biến thực phẩm</vt:lpstr>
      <vt:lpstr>PowerPoint Presentation</vt:lpstr>
      <vt:lpstr>PowerPoint Presentation</vt:lpstr>
      <vt:lpstr>II. Phương pháp chế biến thực phẩm  không sử dụng nhiệt</vt:lpstr>
      <vt:lpstr>PowerPoint Presentation</vt:lpstr>
      <vt:lpstr>PowerPoint Presentation</vt:lpstr>
      <vt:lpstr>PowerPoint Presentation</vt:lpstr>
      <vt:lpstr>PowerPoint Presentation</vt:lpstr>
      <vt:lpstr>PowerPoint Presentation</vt:lpstr>
      <vt:lpstr>PowerPoint Presentation</vt:lpstr>
      <vt:lpstr>Chuẩn bị nguyên liệu,làm sạch.</vt:lpstr>
      <vt:lpstr>PowerPoint Presentation</vt:lpstr>
      <vt:lpstr>PowerPoint Presentation</vt:lpstr>
      <vt:lpstr>PowerPoint Presentation</vt:lpstr>
      <vt:lpstr>PowerPoint Presentation</vt:lpstr>
      <vt:lpstr>Một số món trộn hỗn hợp</vt:lpstr>
      <vt:lpstr>PowerPoint Presentation</vt:lpstr>
      <vt:lpstr>PowerPoint Presentation</vt:lpstr>
      <vt:lpstr>PowerPoint Presentation</vt:lpstr>
      <vt:lpstr>PowerPoint Presentation</vt:lpstr>
      <vt:lpstr>PowerPoint Presentation</vt:lpstr>
      <vt:lpstr>Trình bày đẹp.</vt:lpstr>
      <vt:lpstr>PowerPoint Presentation</vt:lpstr>
      <vt:lpstr>Hướng dẫn về nhà:</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Bài 18: Các phương pháp chế biến thực phẩm</dc:title>
  <dc:creator>Admin</dc:creator>
  <cp:lastModifiedBy>Windows User</cp:lastModifiedBy>
  <cp:revision>22</cp:revision>
  <dcterms:created xsi:type="dcterms:W3CDTF">2020-04-06T20:25:06Z</dcterms:created>
  <dcterms:modified xsi:type="dcterms:W3CDTF">2021-02-20T09:00:45Z</dcterms:modified>
</cp:coreProperties>
</file>