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9"/>
  </p:notesMasterIdLst>
  <p:sldIdLst>
    <p:sldId id="290" r:id="rId2"/>
    <p:sldId id="259" r:id="rId3"/>
    <p:sldId id="260" r:id="rId4"/>
    <p:sldId id="256" r:id="rId5"/>
    <p:sldId id="257" r:id="rId6"/>
    <p:sldId id="289" r:id="rId7"/>
    <p:sldId id="288" r:id="rId8"/>
  </p:sldIdLst>
  <p:sldSz cx="9144000" cy="5143500" type="screen16x9"/>
  <p:notesSz cx="6858000" cy="9144000"/>
  <p:embeddedFontLst>
    <p:embeddedFont>
      <p:font typeface="Bahnschrift SemiBold Condensed" panose="020B0502040204020203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S PGothic" panose="020B0600070205080204" pitchFamily="34" charset="-128"/>
      <p:regular r:id="rId15"/>
    </p:embeddedFont>
    <p:embeddedFont>
      <p:font typeface="Permanent Marker" panose="020B0604020202020204" charset="0"/>
      <p:regular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B70536-D3EE-448C-9629-2038D408D480}">
  <a:tblStyle styleId="{FCB70536-D3EE-448C-9629-2038D408D4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00D3-AB78-4838-97D8-D3AAE5E9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F9DE-604F-460B-B536-6A6E5C3D3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C9128-1D59-4DB4-BA8D-28E01A9C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16CF0-AC81-4726-BD2E-F8520B71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AAE44-144C-4E69-AC56-59302994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4E343-D551-4E5C-A3C3-E90612E9E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83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7FC1-39AF-4448-9BAE-4F76B99CA080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F651-3AED-498D-8AF8-49070060B8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CC70-B8D0-41F3-83BC-15985DB4559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8880C-A8AB-4D1D-AB3A-1B32BF043E5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BF8FE-BE16-44BE-8868-2B9B8DAA7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7162-AF73-491F-90E6-C2A2DCA7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EFDBA-261E-4588-872F-FB382382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08CF7-DE9D-4FDE-82C6-3582CBFD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298AB01-FB9E-47FB-8154-AF48CF6E8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73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red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yellow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1" name="Google Shape;31;p8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65" r:id="rId11"/>
    <p:sldLayoutId id="2147483666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7F7E-CD41-4537-9D68-3C48BAF0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Kiểm</a:t>
            </a:r>
            <a:r>
              <a:rPr lang="en-US" sz="32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sz="32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tra</a:t>
            </a:r>
            <a:r>
              <a:rPr lang="en-US" sz="32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sz="32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bài</a:t>
            </a:r>
            <a:r>
              <a:rPr lang="en-US" sz="32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sz="32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cũ</a:t>
            </a:r>
            <a:endParaRPr lang="en-US" sz="32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95572-E10F-4F0A-9905-DE81CAB86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800" y="1200150"/>
            <a:ext cx="3657000" cy="1146101"/>
          </a:xfrm>
        </p:spPr>
        <p:txBody>
          <a:bodyPr/>
          <a:lstStyle/>
          <a:p>
            <a:pPr marL="101600" indent="0">
              <a:buNone/>
            </a:pPr>
            <a:r>
              <a:rPr lang="en-US" dirty="0"/>
              <a:t>Cho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endParaRPr lang="en-US" dirty="0"/>
          </a:p>
          <a:p>
            <a:pPr marL="101600" indent="0">
              <a:buNone/>
            </a:pP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AB = CD.</a:t>
            </a:r>
          </a:p>
          <a:p>
            <a:pPr marL="10160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3142E-3963-429D-B0B4-A526445D9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694E7715-630A-4518-8E5B-7405FAA53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7172" y="1573617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1CE99E59-520A-46A0-8DF8-1A9A90672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7172" y="294521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DB45FC6C-BC0A-483A-8F74-77623D35A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7172" y="309761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42AEC31-36F7-496F-9043-BCBE2926E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7172" y="3021417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85A7C92B-78FD-48BA-8BE1-9B185D2DA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7172" y="1573617"/>
            <a:ext cx="3048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507C0091-8E18-4F71-B27F-83A4C7114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5172" y="3021417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28CF9B90-1133-4F24-9C0D-DD81EBBB4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7172" y="286901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A47A1F14-45F3-425C-87B3-6697C6A2F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9572" y="286901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E8DDD72C-D298-4E08-8EDC-F23C8FB97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2772" y="302141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8C3A3AF3-C2D3-468A-B972-28B2C9B15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2772" y="317381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7A40A72E-589D-4844-948E-6B6ED798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172" y="2869017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A006BCD7-F550-4D52-9E8A-61CAFFE4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572" y="1116417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0BFEBA9C-75E7-48C0-A965-DD7D005C3F1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554972" y="2489605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43300596-3BDB-4294-B273-C1FC551D6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372" y="2716617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22ED1341-3F93-4918-AFB6-866AECF2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372" y="4240617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40F1592F-B539-48D2-BD1C-E88A7A075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772" y="294521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36FE120F-BAAB-46B6-BAEE-B7F05B2B3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372" y="286901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41ECA890-6DC0-475B-A726-FCEADC7448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5572" y="279281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4A0E1C27-B503-4DEC-9465-1B24149778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6772" y="279281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1098698" y="675465"/>
            <a:ext cx="1226288" cy="5528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subTitle" idx="1"/>
          </p:nvPr>
        </p:nvSpPr>
        <p:spPr>
          <a:xfrm>
            <a:off x="226828" y="1024496"/>
            <a:ext cx="891717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dirty="0">
                <a:solidFill>
                  <a:srgbClr val="000000"/>
                </a:solidFill>
                <a:effectLst/>
                <a:latin typeface="Open Sans"/>
              </a:rPr>
              <a:t>Em thử nghĩ xem, làm thế nào để đo được khoảng cách giữa hai điểm A và B ở hai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Open Sans"/>
              </a:rPr>
              <a:t>bờ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Open Sans"/>
              </a:rPr>
              <a:t> một con sông mà không phải sang bờ bên kia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Open Sans"/>
              </a:rPr>
              <a:t>?</a:t>
            </a:r>
            <a:endParaRPr sz="2000" b="1" dirty="0"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5" name="Google Shape;529;p44">
            <a:extLst>
              <a:ext uri="{FF2B5EF4-FFF2-40B4-BE49-F238E27FC236}">
                <a16:creationId xmlns:a16="http://schemas.microsoft.com/office/drawing/2014/main" id="{E3146847-2877-411C-89F8-E54005B4A319}"/>
              </a:ext>
            </a:extLst>
          </p:cNvPr>
          <p:cNvGrpSpPr/>
          <p:nvPr/>
        </p:nvGrpSpPr>
        <p:grpSpPr>
          <a:xfrm>
            <a:off x="288567" y="139048"/>
            <a:ext cx="810132" cy="1043039"/>
            <a:chOff x="6506504" y="937343"/>
            <a:chExt cx="744273" cy="793950"/>
          </a:xfrm>
        </p:grpSpPr>
        <p:sp>
          <p:nvSpPr>
            <p:cNvPr id="6" name="Google Shape;530;p44">
              <a:extLst>
                <a:ext uri="{FF2B5EF4-FFF2-40B4-BE49-F238E27FC236}">
                  <a16:creationId xmlns:a16="http://schemas.microsoft.com/office/drawing/2014/main" id="{3D6DB87F-1C44-4533-97B4-A3BC19C8AC18}"/>
                </a:ext>
              </a:extLst>
            </p:cNvPr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531;p44">
              <a:extLst>
                <a:ext uri="{FF2B5EF4-FFF2-40B4-BE49-F238E27FC236}">
                  <a16:creationId xmlns:a16="http://schemas.microsoft.com/office/drawing/2014/main" id="{7D8DE3D5-C935-4F5E-A315-51DFBA8F1342}"/>
                </a:ext>
              </a:extLst>
            </p:cNvPr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32;p44">
              <a:extLst>
                <a:ext uri="{FF2B5EF4-FFF2-40B4-BE49-F238E27FC236}">
                  <a16:creationId xmlns:a16="http://schemas.microsoft.com/office/drawing/2014/main" id="{E88A2A1B-BEE7-4339-BDEE-6D98B92671DD}"/>
                </a:ext>
              </a:extLst>
            </p:cNvPr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" name="Google Shape;533;p44">
              <a:extLst>
                <a:ext uri="{FF2B5EF4-FFF2-40B4-BE49-F238E27FC236}">
                  <a16:creationId xmlns:a16="http://schemas.microsoft.com/office/drawing/2014/main" id="{6C1D21A9-0B14-4224-8D35-77662920E5E4}"/>
                </a:ext>
              </a:extLst>
            </p:cNvPr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" name="Google Shape;534;p44">
                <a:extLst>
                  <a:ext uri="{FF2B5EF4-FFF2-40B4-BE49-F238E27FC236}">
                    <a16:creationId xmlns:a16="http://schemas.microsoft.com/office/drawing/2014/main" id="{357C2D05-4B75-4290-83C6-28E2DFEABB54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35;p44">
                <a:extLst>
                  <a:ext uri="{FF2B5EF4-FFF2-40B4-BE49-F238E27FC236}">
                    <a16:creationId xmlns:a16="http://schemas.microsoft.com/office/drawing/2014/main" id="{25B12434-4953-4365-81B4-27C3797056B8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536;p44">
                <a:extLst>
                  <a:ext uri="{FF2B5EF4-FFF2-40B4-BE49-F238E27FC236}">
                    <a16:creationId xmlns:a16="http://schemas.microsoft.com/office/drawing/2014/main" id="{65652FD9-368B-4E28-B228-10455FF66D67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537;p44">
                <a:extLst>
                  <a:ext uri="{FF2B5EF4-FFF2-40B4-BE49-F238E27FC236}">
                    <a16:creationId xmlns:a16="http://schemas.microsoft.com/office/drawing/2014/main" id="{86B2EB1B-A9A3-48F0-9EED-21D6057A4AA7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38;p44">
                <a:extLst>
                  <a:ext uri="{FF2B5EF4-FFF2-40B4-BE49-F238E27FC236}">
                    <a16:creationId xmlns:a16="http://schemas.microsoft.com/office/drawing/2014/main" id="{0BA13947-88E8-4065-8A25-8601A5B050BD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9;p44">
                <a:extLst>
                  <a:ext uri="{FF2B5EF4-FFF2-40B4-BE49-F238E27FC236}">
                    <a16:creationId xmlns:a16="http://schemas.microsoft.com/office/drawing/2014/main" id="{83802602-387D-48D0-8FA0-F9E157AEC7C5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40;p44">
                <a:extLst>
                  <a:ext uri="{FF2B5EF4-FFF2-40B4-BE49-F238E27FC236}">
                    <a16:creationId xmlns:a16="http://schemas.microsoft.com/office/drawing/2014/main" id="{59694948-D312-4FF0-AB79-47B5DF7DC910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41;p44">
                <a:extLst>
                  <a:ext uri="{FF2B5EF4-FFF2-40B4-BE49-F238E27FC236}">
                    <a16:creationId xmlns:a16="http://schemas.microsoft.com/office/drawing/2014/main" id="{E9A3DE87-B439-41AC-960C-E1C07CB0BEC2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42;p44">
                <a:extLst>
                  <a:ext uri="{FF2B5EF4-FFF2-40B4-BE49-F238E27FC236}">
                    <a16:creationId xmlns:a16="http://schemas.microsoft.com/office/drawing/2014/main" id="{2867B6BE-6A6C-49B8-926C-CC63907FF4F5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43;p44">
                <a:extLst>
                  <a:ext uri="{FF2B5EF4-FFF2-40B4-BE49-F238E27FC236}">
                    <a16:creationId xmlns:a16="http://schemas.microsoft.com/office/drawing/2014/main" id="{7B62F069-4ABF-4FE1-A33A-2F0CF813B2EB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0" name="Picture 9">
            <a:extLst>
              <a:ext uri="{FF2B5EF4-FFF2-40B4-BE49-F238E27FC236}">
                <a16:creationId xmlns:a16="http://schemas.microsoft.com/office/drawing/2014/main" id="{884E134B-74DB-4731-AA1D-BDB0B0EA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28027"/>
            <a:ext cx="9143999" cy="32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49619" y="2395870"/>
            <a:ext cx="8980967" cy="7001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l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Trong đời sống hằng ngày, chẳng hạn trong công trình thủy điện, hay công trình xây dựng, …</a:t>
            </a:r>
          </a:p>
          <a:p>
            <a:pPr marL="76200" indent="0" algn="l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người ta thường đo khoảng cách giữa hai địa điểm mà không thể đến tận nơi bằng các dụng cụ và kiến thức về tam giác bằng nhau.</a:t>
            </a:r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latin typeface="Bahnschrift SemiBold Condensed" panose="020B0502040204020203" pitchFamily="34" charset="0"/>
                <a:ea typeface="MingLiU-ExtB" panose="02020500000000000000" pitchFamily="18" charset="-120"/>
              </a:rPr>
              <a:t>Tiết</a:t>
            </a:r>
            <a:r>
              <a:rPr lang="en-US" sz="5400" dirty="0">
                <a:latin typeface="Bahnschrift SemiBold Condensed" panose="020B0502040204020203" pitchFamily="34" charset="0"/>
                <a:ea typeface="MingLiU-ExtB" panose="02020500000000000000" pitchFamily="18" charset="-120"/>
              </a:rPr>
              <a:t> 42: </a:t>
            </a:r>
            <a:r>
              <a:rPr lang="en-US" sz="5400" dirty="0" err="1">
                <a:latin typeface="Bahnschrift SemiBold Condensed" panose="020B0502040204020203" pitchFamily="34" charset="0"/>
                <a:ea typeface="MingLiU-ExtB" panose="02020500000000000000" pitchFamily="18" charset="-120"/>
              </a:rPr>
              <a:t>Thực</a:t>
            </a:r>
            <a:r>
              <a:rPr lang="en-US" sz="5400" dirty="0">
                <a:latin typeface="Bahnschrift SemiBold Condensed" panose="020B0502040204020203" pitchFamily="34" charset="0"/>
                <a:ea typeface="MingLiU-ExtB" panose="02020500000000000000" pitchFamily="18" charset="-120"/>
              </a:rPr>
              <a:t> </a:t>
            </a:r>
            <a:r>
              <a:rPr lang="en-US" sz="5400" dirty="0" err="1">
                <a:latin typeface="Bahnschrift SemiBold Condensed" panose="020B0502040204020203" pitchFamily="34" charset="0"/>
                <a:ea typeface="MingLiU-ExtB" panose="02020500000000000000" pitchFamily="18" charset="-120"/>
              </a:rPr>
              <a:t>Hành</a:t>
            </a:r>
            <a:r>
              <a:rPr lang="en-US" sz="5400" dirty="0">
                <a:latin typeface="Bahnschrift SemiBold Condensed" panose="020B0502040204020203" pitchFamily="34" charset="0"/>
                <a:ea typeface="MingLiU-ExtB" panose="02020500000000000000" pitchFamily="18" charset="-120"/>
              </a:rPr>
              <a:t> </a:t>
            </a:r>
            <a:r>
              <a:rPr lang="en-US" sz="5400" dirty="0" err="1">
                <a:latin typeface="Bahnschrift SemiBold Condensed" panose="020B0502040204020203" pitchFamily="34" charset="0"/>
                <a:ea typeface="MingLiU-ExtB" panose="02020500000000000000" pitchFamily="18" charset="-120"/>
              </a:rPr>
              <a:t>ngoài</a:t>
            </a:r>
            <a:r>
              <a:rPr lang="en-US" sz="5400" dirty="0">
                <a:latin typeface="Bahnschrift SemiBold Condensed" panose="020B0502040204020203" pitchFamily="34" charset="0"/>
                <a:ea typeface="MingLiU-ExtB" panose="02020500000000000000" pitchFamily="18" charset="-120"/>
              </a:rPr>
              <a:t> </a:t>
            </a:r>
            <a:r>
              <a:rPr lang="en-US" sz="5400" dirty="0" err="1">
                <a:latin typeface="Bahnschrift SemiBold Condensed" panose="020B0502040204020203" pitchFamily="34" charset="0"/>
                <a:ea typeface="MingLiU-ExtB" panose="02020500000000000000" pitchFamily="18" charset="-120"/>
              </a:rPr>
              <a:t>trời</a:t>
            </a:r>
            <a:endParaRPr sz="5400" dirty="0">
              <a:latin typeface="Bahnschrift SemiBold Condensed" panose="020B0502040204020203" pitchFamily="34" charset="0"/>
              <a:ea typeface="MingLiU-ExtB" panose="02020500000000000000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8"/>
          <p:cNvSpPr txBox="1"/>
          <p:nvPr/>
        </p:nvSpPr>
        <p:spPr>
          <a:xfrm>
            <a:off x="457200" y="3824794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Trong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hình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vẽ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không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thể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trực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tiếp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đo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độ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dài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cạnh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AB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thì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làm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thế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nào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để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biết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độ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dài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cạnh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AB </a:t>
            </a:r>
            <a:r>
              <a:rPr lang="en-US" sz="2000" b="1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đây</a:t>
            </a:r>
            <a:r>
              <a:rPr lang="en-US" sz="20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2000" b="1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8884A50-A130-4D0C-B634-AADF57E93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622"/>
            <a:ext cx="9144000" cy="383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33696213-40CE-4350-B9BE-B05BFCB94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Line 3">
            <a:extLst>
              <a:ext uri="{FF2B5EF4-FFF2-40B4-BE49-F238E27FC236}">
                <a16:creationId xmlns:a16="http://schemas.microsoft.com/office/drawing/2014/main" id="{384B162A-28FD-4D8C-A5B5-B1DB28C33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5900" y="2343150"/>
            <a:ext cx="17145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32" name="Line 4">
            <a:extLst>
              <a:ext uri="{FF2B5EF4-FFF2-40B4-BE49-F238E27FC236}">
                <a16:creationId xmlns:a16="http://schemas.microsoft.com/office/drawing/2014/main" id="{FD775585-484D-4F6A-901D-F90E887A3C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1085850"/>
            <a:ext cx="3886200" cy="28575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33" name="Line 5">
            <a:extLst>
              <a:ext uri="{FF2B5EF4-FFF2-40B4-BE49-F238E27FC236}">
                <a16:creationId xmlns:a16="http://schemas.microsoft.com/office/drawing/2014/main" id="{97732142-20CE-4C00-96A8-65FDEB7E1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5049" y="1822376"/>
            <a:ext cx="2021681" cy="1835224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34" name="Line 6">
            <a:extLst>
              <a:ext uri="{FF2B5EF4-FFF2-40B4-BE49-F238E27FC236}">
                <a16:creationId xmlns:a16="http://schemas.microsoft.com/office/drawing/2014/main" id="{43171F5D-4519-4D78-940A-8990BD0E8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5900" y="2343149"/>
            <a:ext cx="6337890" cy="102655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35" name="Line 7">
            <a:extLst>
              <a:ext uri="{FF2B5EF4-FFF2-40B4-BE49-F238E27FC236}">
                <a16:creationId xmlns:a16="http://schemas.microsoft.com/office/drawing/2014/main" id="{E5B3E038-899A-4AA7-B8AC-D5C3ACFFD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429000"/>
            <a:ext cx="57150" cy="1143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36" name="Line 8">
            <a:extLst>
              <a:ext uri="{FF2B5EF4-FFF2-40B4-BE49-F238E27FC236}">
                <a16:creationId xmlns:a16="http://schemas.microsoft.com/office/drawing/2014/main" id="{F832716B-8AD5-4D73-8E65-F73A194C7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950" y="2286000"/>
            <a:ext cx="57150" cy="1143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B74708E8-A661-4DAC-9D3D-7CE1FCAEC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2514600"/>
            <a:ext cx="28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73738" name="Text Box 10">
            <a:extLst>
              <a:ext uri="{FF2B5EF4-FFF2-40B4-BE49-F238E27FC236}">
                <a16:creationId xmlns:a16="http://schemas.microsoft.com/office/drawing/2014/main" id="{CBDC39BF-E2EA-4FED-BF8C-FFA61059C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154305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73739" name="Text Box 11">
            <a:extLst>
              <a:ext uri="{FF2B5EF4-FFF2-40B4-BE49-F238E27FC236}">
                <a16:creationId xmlns:a16="http://schemas.microsoft.com/office/drawing/2014/main" id="{6A7D27CE-C1A8-4C1A-838A-65A400268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1314450"/>
            <a:ext cx="3833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3740" name="Text Box 12">
            <a:extLst>
              <a:ext uri="{FF2B5EF4-FFF2-40B4-BE49-F238E27FC236}">
                <a16:creationId xmlns:a16="http://schemas.microsoft.com/office/drawing/2014/main" id="{5C259B13-452E-4310-ABC7-13472037C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857500"/>
            <a:ext cx="34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id="{0961F7E5-6F6B-44A8-B983-88110993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594" y="3543300"/>
            <a:ext cx="2405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m</a:t>
            </a:r>
          </a:p>
        </p:txBody>
      </p:sp>
      <p:pic>
        <p:nvPicPr>
          <p:cNvPr id="73742" name="Picture 14">
            <a:extLst>
              <a:ext uri="{FF2B5EF4-FFF2-40B4-BE49-F238E27FC236}">
                <a16:creationId xmlns:a16="http://schemas.microsoft.com/office/drawing/2014/main" id="{887022A4-78F6-4B63-A511-2205052A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657600"/>
            <a:ext cx="43576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3" name="Line 15">
            <a:extLst>
              <a:ext uri="{FF2B5EF4-FFF2-40B4-BE49-F238E27FC236}">
                <a16:creationId xmlns:a16="http://schemas.microsoft.com/office/drawing/2014/main" id="{61DFBDD9-1D09-4E10-9E27-3B6B080F4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3543300"/>
            <a:ext cx="57150" cy="40005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44" name="Line 16">
            <a:extLst>
              <a:ext uri="{FF2B5EF4-FFF2-40B4-BE49-F238E27FC236}">
                <a16:creationId xmlns:a16="http://schemas.microsoft.com/office/drawing/2014/main" id="{37351F10-104C-416F-BBD7-9EFF2939C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1428750"/>
            <a:ext cx="57150" cy="40005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45" name="Line 17">
            <a:extLst>
              <a:ext uri="{FF2B5EF4-FFF2-40B4-BE49-F238E27FC236}">
                <a16:creationId xmlns:a16="http://schemas.microsoft.com/office/drawing/2014/main" id="{717B82BD-C9F7-4526-AB92-A5A50611A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2457450"/>
            <a:ext cx="57150" cy="40005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73746" name="Picture 18">
            <a:extLst>
              <a:ext uri="{FF2B5EF4-FFF2-40B4-BE49-F238E27FC236}">
                <a16:creationId xmlns:a16="http://schemas.microsoft.com/office/drawing/2014/main" id="{085F67EA-3DAB-434A-9E9F-A1CBF488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628900"/>
            <a:ext cx="43576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7" name="Line 19">
            <a:extLst>
              <a:ext uri="{FF2B5EF4-FFF2-40B4-BE49-F238E27FC236}">
                <a16:creationId xmlns:a16="http://schemas.microsoft.com/office/drawing/2014/main" id="{9DB4785E-E48A-4445-B37A-03D56F3A1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6640" y="2943225"/>
            <a:ext cx="57150" cy="40005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48" name="Line 20">
            <a:extLst>
              <a:ext uri="{FF2B5EF4-FFF2-40B4-BE49-F238E27FC236}">
                <a16:creationId xmlns:a16="http://schemas.microsoft.com/office/drawing/2014/main" id="{BAF39B30-AC18-460A-B62F-F24EEA44E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6100" y="3771900"/>
            <a:ext cx="1714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49" name="Line 21">
            <a:extLst>
              <a:ext uri="{FF2B5EF4-FFF2-40B4-BE49-F238E27FC236}">
                <a16:creationId xmlns:a16="http://schemas.microsoft.com/office/drawing/2014/main" id="{00D0FF2A-EB08-4CB2-BF3E-85053CA94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7550" y="3771900"/>
            <a:ext cx="571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50" name="Line 22">
            <a:extLst>
              <a:ext uri="{FF2B5EF4-FFF2-40B4-BE49-F238E27FC236}">
                <a16:creationId xmlns:a16="http://schemas.microsoft.com/office/drawing/2014/main" id="{8EE5E829-AF32-485D-9951-7838E93AE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0" y="1885950"/>
            <a:ext cx="571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73751" name="Line 23">
            <a:extLst>
              <a:ext uri="{FF2B5EF4-FFF2-40B4-BE49-F238E27FC236}">
                <a16:creationId xmlns:a16="http://schemas.microsoft.com/office/drawing/2014/main" id="{4D8E4256-CC81-4CD2-8CD1-F8F28C7B12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5261" y="1885949"/>
            <a:ext cx="96938" cy="677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73752" name="Picture 24">
            <a:extLst>
              <a:ext uri="{FF2B5EF4-FFF2-40B4-BE49-F238E27FC236}">
                <a16:creationId xmlns:a16="http://schemas.microsoft.com/office/drawing/2014/main" id="{8328318E-B1AC-41CA-ACFC-3D6B7A6F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971550"/>
            <a:ext cx="457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3" name="AutoShape 25">
            <a:extLst>
              <a:ext uri="{FF2B5EF4-FFF2-40B4-BE49-F238E27FC236}">
                <a16:creationId xmlns:a16="http://schemas.microsoft.com/office/drawing/2014/main" id="{44F5E776-65FC-452C-8739-FE2928E8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1657350"/>
            <a:ext cx="1085850" cy="685800"/>
          </a:xfrm>
          <a:prstGeom prst="wedgeEllipseCallout">
            <a:avLst>
              <a:gd name="adj1" fmla="val -43750"/>
              <a:gd name="adj2" fmla="val 60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1800">
                <a:latin typeface="Times New Roman" panose="02020603050405020304" pitchFamily="18" charset="0"/>
              </a:rPr>
              <a:t>DC = ?</a:t>
            </a:r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1111 L 0.26146 -0.23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599 -0.1981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833 0.3055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/>
      <p:bldP spid="73738" grpId="0"/>
      <p:bldP spid="73739" grpId="0"/>
      <p:bldP spid="73740" grpId="0"/>
      <p:bldP spid="73741" grpId="0"/>
      <p:bldP spid="737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7509F283-4E91-4221-B7CE-18732ED7A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68580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050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BFF5CDF7-BFD2-4888-AADD-B1457A08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217885"/>
            <a:ext cx="3943350" cy="388952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  <a:p>
            <a:pPr>
              <a:spcBef>
                <a:spcPct val="50000"/>
              </a:spcBef>
            </a:pPr>
            <a:endParaRPr lang="en-US" altLang="en-US" sz="1050"/>
          </a:p>
        </p:txBody>
      </p:sp>
      <p:sp>
        <p:nvSpPr>
          <p:cNvPr id="3079" name="AutoShape 7">
            <a:extLst>
              <a:ext uri="{FF2B5EF4-FFF2-40B4-BE49-F238E27FC236}">
                <a16:creationId xmlns:a16="http://schemas.microsoft.com/office/drawing/2014/main" id="{8929065A-3FAC-4431-B8BF-91CCF3297314}"/>
              </a:ext>
            </a:extLst>
          </p:cNvPr>
          <p:cNvSpPr>
            <a:spLocks noChangeArrowheads="1"/>
          </p:cNvSpPr>
          <p:nvPr/>
        </p:nvSpPr>
        <p:spPr bwMode="auto">
          <a:xfrm rot="21121086">
            <a:off x="4057650" y="514350"/>
            <a:ext cx="4135041" cy="1200150"/>
          </a:xfrm>
          <a:prstGeom prst="flowChartPunchedTap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49AA4869-E344-4DAF-9A4D-C3A0740FA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5150" y="10287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097" name="Line 25">
            <a:extLst>
              <a:ext uri="{FF2B5EF4-FFF2-40B4-BE49-F238E27FC236}">
                <a16:creationId xmlns:a16="http://schemas.microsoft.com/office/drawing/2014/main" id="{0F7148C7-AFB8-43E8-92D8-3646C77A40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9150" y="0"/>
            <a:ext cx="0" cy="51435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099" name="Line 27">
            <a:extLst>
              <a:ext uri="{FF2B5EF4-FFF2-40B4-BE49-F238E27FC236}">
                <a16:creationId xmlns:a16="http://schemas.microsoft.com/office/drawing/2014/main" id="{2DB0FF77-0800-4712-93D7-D573D1A467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1314450"/>
            <a:ext cx="0" cy="571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1" name="Text Box 29">
            <a:extLst>
              <a:ext uri="{FF2B5EF4-FFF2-40B4-BE49-F238E27FC236}">
                <a16:creationId xmlns:a16="http://schemas.microsoft.com/office/drawing/2014/main" id="{6826FC59-60D7-4FF7-8933-0E8BAFAE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943100"/>
            <a:ext cx="514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id="{EB0E2EF8-C57F-4664-9EA2-9811CA39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85750"/>
            <a:ext cx="628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103" name="Text Box 31">
            <a:extLst>
              <a:ext uri="{FF2B5EF4-FFF2-40B4-BE49-F238E27FC236}">
                <a16:creationId xmlns:a16="http://schemas.microsoft.com/office/drawing/2014/main" id="{AB5B15F8-5DD9-4F12-90DE-B2C7A899A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1885950"/>
            <a:ext cx="342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104" name="Text Box 32">
            <a:extLst>
              <a:ext uri="{FF2B5EF4-FFF2-40B4-BE49-F238E27FC236}">
                <a16:creationId xmlns:a16="http://schemas.microsoft.com/office/drawing/2014/main" id="{245B2F69-6869-4A89-A04C-AD0C54BE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1657350"/>
            <a:ext cx="6286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50"/>
              <a:t>D</a:t>
            </a:r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id="{476CA011-8919-405B-A792-9EF80DAFC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3371850"/>
            <a:ext cx="3429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50"/>
              <a:t>C</a:t>
            </a:r>
          </a:p>
        </p:txBody>
      </p:sp>
      <p:sp>
        <p:nvSpPr>
          <p:cNvPr id="3106" name="Text Box 34">
            <a:extLst>
              <a:ext uri="{FF2B5EF4-FFF2-40B4-BE49-F238E27FC236}">
                <a16:creationId xmlns:a16="http://schemas.microsoft.com/office/drawing/2014/main" id="{7704D5B8-739C-4491-869F-F19B1ED8E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314450"/>
            <a:ext cx="3429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50"/>
              <a:t>X</a:t>
            </a:r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id="{002C4D58-9F99-4170-9499-D5D5C9AB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3657600"/>
            <a:ext cx="4000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50"/>
              <a:t>m</a:t>
            </a:r>
          </a:p>
        </p:txBody>
      </p:sp>
      <p:sp>
        <p:nvSpPr>
          <p:cNvPr id="3113" name="Line 41">
            <a:extLst>
              <a:ext uri="{FF2B5EF4-FFF2-40B4-BE49-F238E27FC236}">
                <a16:creationId xmlns:a16="http://schemas.microsoft.com/office/drawing/2014/main" id="{A54880DB-CE26-4661-B590-32DE6D4FCE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29150" y="457200"/>
            <a:ext cx="285750" cy="16002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4" name="Line 42">
            <a:extLst>
              <a:ext uri="{FF2B5EF4-FFF2-40B4-BE49-F238E27FC236}">
                <a16:creationId xmlns:a16="http://schemas.microsoft.com/office/drawing/2014/main" id="{A93B1E0F-72B6-4D5F-8563-96A602181B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4900" y="1600200"/>
            <a:ext cx="2514600" cy="4572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115" name="Rectangle 43">
            <a:extLst>
              <a:ext uri="{FF2B5EF4-FFF2-40B4-BE49-F238E27FC236}">
                <a16:creationId xmlns:a16="http://schemas.microsoft.com/office/drawing/2014/main" id="{16C661F9-F136-4D73-8511-DA9D061DFD4C}"/>
              </a:ext>
            </a:extLst>
          </p:cNvPr>
          <p:cNvSpPr>
            <a:spLocks noChangeArrowheads="1"/>
          </p:cNvSpPr>
          <p:nvPr/>
        </p:nvSpPr>
        <p:spPr bwMode="auto">
          <a:xfrm rot="20931772">
            <a:off x="4914901" y="1828801"/>
            <a:ext cx="259556" cy="211931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383987B1-CA9B-4E3C-BBD6-0AEEE8890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2914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60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Ng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ắm tia AB và Ax sao  cho góc BAx=90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19" name="Line 47">
            <a:extLst>
              <a:ext uri="{FF2B5EF4-FFF2-40B4-BE49-F238E27FC236}">
                <a16:creationId xmlns:a16="http://schemas.microsoft.com/office/drawing/2014/main" id="{BBCCC5D7-CD4F-43A5-8D78-EF1445F0C5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4900" y="1485900"/>
            <a:ext cx="0" cy="571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0" name="Text Box 48">
            <a:extLst>
              <a:ext uri="{FF2B5EF4-FFF2-40B4-BE49-F238E27FC236}">
                <a16:creationId xmlns:a16="http://schemas.microsoft.com/office/drawing/2014/main" id="{F539C01D-4808-4241-A73C-B7128783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57350"/>
            <a:ext cx="2914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Cắm cọc A</a:t>
            </a:r>
          </a:p>
        </p:txBody>
      </p:sp>
      <p:sp>
        <p:nvSpPr>
          <p:cNvPr id="3121" name="Text Box 49">
            <a:extLst>
              <a:ext uri="{FF2B5EF4-FFF2-40B4-BE49-F238E27FC236}">
                <a16:creationId xmlns:a16="http://schemas.microsoft.com/office/drawing/2014/main" id="{39D4D009-630F-46DF-9CF9-92F1AB81D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43100"/>
            <a:ext cx="2800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Chằng dây AX</a:t>
            </a:r>
          </a:p>
        </p:txBody>
      </p:sp>
      <p:sp>
        <p:nvSpPr>
          <p:cNvPr id="3124" name="Line 52">
            <a:extLst>
              <a:ext uri="{FF2B5EF4-FFF2-40B4-BE49-F238E27FC236}">
                <a16:creationId xmlns:a16="http://schemas.microsoft.com/office/drawing/2014/main" id="{3EF149ED-4AD0-41AC-8EE3-D71085811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4900" y="1600200"/>
            <a:ext cx="25146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126" name="Text Box 54">
            <a:extLst>
              <a:ext uri="{FF2B5EF4-FFF2-40B4-BE49-F238E27FC236}">
                <a16:creationId xmlns:a16="http://schemas.microsoft.com/office/drawing/2014/main" id="{C7E2AC42-C491-4F63-9DB3-0D10D17C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28850"/>
            <a:ext cx="2857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Xác định và cắm cọc E</a:t>
            </a:r>
          </a:p>
        </p:txBody>
      </p:sp>
      <p:sp>
        <p:nvSpPr>
          <p:cNvPr id="3127" name="Line 55">
            <a:extLst>
              <a:ext uri="{FF2B5EF4-FFF2-40B4-BE49-F238E27FC236}">
                <a16:creationId xmlns:a16="http://schemas.microsoft.com/office/drawing/2014/main" id="{064CD151-0FEA-48F9-8924-CCC7719548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4900" y="1885950"/>
            <a:ext cx="1028700" cy="1714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9" name="Text Box 57">
            <a:extLst>
              <a:ext uri="{FF2B5EF4-FFF2-40B4-BE49-F238E27FC236}">
                <a16:creationId xmlns:a16="http://schemas.microsoft.com/office/drawing/2014/main" id="{AE21F257-36EC-4B59-8F4C-6EA870FC2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14600"/>
            <a:ext cx="2914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D sao cho E là trung điểm của AD</a:t>
            </a:r>
          </a:p>
        </p:txBody>
      </p:sp>
      <p:sp>
        <p:nvSpPr>
          <p:cNvPr id="3130" name="Line 58">
            <a:extLst>
              <a:ext uri="{FF2B5EF4-FFF2-40B4-BE49-F238E27FC236}">
                <a16:creationId xmlns:a16="http://schemas.microsoft.com/office/drawing/2014/main" id="{F448CB74-E3BA-454E-88D5-1A5758F09D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4900" y="1885950"/>
            <a:ext cx="97155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2" name="Text Box 60">
            <a:extLst>
              <a:ext uri="{FF2B5EF4-FFF2-40B4-BE49-F238E27FC236}">
                <a16:creationId xmlns:a16="http://schemas.microsoft.com/office/drawing/2014/main" id="{CCB06E05-6B43-4D69-BC8F-D74442A6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28950"/>
            <a:ext cx="2857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Cắm cọc D</a:t>
            </a:r>
          </a:p>
        </p:txBody>
      </p:sp>
      <p:sp>
        <p:nvSpPr>
          <p:cNvPr id="3133" name="Text Box 61">
            <a:extLst>
              <a:ext uri="{FF2B5EF4-FFF2-40B4-BE49-F238E27FC236}">
                <a16:creationId xmlns:a16="http://schemas.microsoft.com/office/drawing/2014/main" id="{1DC712CC-ECC9-4605-86D9-82CA6716E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71850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Nắm tia Dm sao cho góc ADm=90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34" name="Line 62">
            <a:extLst>
              <a:ext uri="{FF2B5EF4-FFF2-40B4-BE49-F238E27FC236}">
                <a16:creationId xmlns:a16="http://schemas.microsoft.com/office/drawing/2014/main" id="{1FCE80CD-84AD-4BC4-8E03-81411425F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50" y="1714500"/>
            <a:ext cx="685800" cy="188595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135" name="Text Box 63">
            <a:extLst>
              <a:ext uri="{FF2B5EF4-FFF2-40B4-BE49-F238E27FC236}">
                <a16:creationId xmlns:a16="http://schemas.microsoft.com/office/drawing/2014/main" id="{A37E3463-3917-4AFA-82C7-C1A82CE2E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1" y="3486150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050"/>
          </a:p>
        </p:txBody>
      </p:sp>
      <p:sp>
        <p:nvSpPr>
          <p:cNvPr id="3136" name="Text Box 64">
            <a:extLst>
              <a:ext uri="{FF2B5EF4-FFF2-40B4-BE49-F238E27FC236}">
                <a16:creationId xmlns:a16="http://schemas.microsoft.com/office/drawing/2014/main" id="{24C78E66-1DA5-4EF1-8551-86EC09E91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86200"/>
            <a:ext cx="2914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Chằng dây Dm</a:t>
            </a:r>
          </a:p>
        </p:txBody>
      </p:sp>
      <p:sp>
        <p:nvSpPr>
          <p:cNvPr id="3138" name="Line 66">
            <a:extLst>
              <a:ext uri="{FF2B5EF4-FFF2-40B4-BE49-F238E27FC236}">
                <a16:creationId xmlns:a16="http://schemas.microsoft.com/office/drawing/2014/main" id="{14EC37F5-94F1-45ED-9176-979889BFF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50" y="1714500"/>
            <a:ext cx="800100" cy="21717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139" name="Text Box 67">
            <a:extLst>
              <a:ext uri="{FF2B5EF4-FFF2-40B4-BE49-F238E27FC236}">
                <a16:creationId xmlns:a16="http://schemas.microsoft.com/office/drawing/2014/main" id="{6F598A6B-21EE-4593-83BB-C084B2786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171950"/>
            <a:ext cx="2800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C trên Dm sao cho ba điểm B,E,C thẳng hàng.</a:t>
            </a:r>
          </a:p>
        </p:txBody>
      </p:sp>
      <p:sp>
        <p:nvSpPr>
          <p:cNvPr id="3140" name="Text Box 68">
            <a:extLst>
              <a:ext uri="{FF2B5EF4-FFF2-40B4-BE49-F238E27FC236}">
                <a16:creationId xmlns:a16="http://schemas.microsoft.com/office/drawing/2014/main" id="{C9AC8873-EA8F-44B6-B399-B9ED3B9C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686300"/>
            <a:ext cx="297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</a:p>
        </p:txBody>
      </p:sp>
      <p:sp>
        <p:nvSpPr>
          <p:cNvPr id="3142" name="Line 70">
            <a:extLst>
              <a:ext uri="{FF2B5EF4-FFF2-40B4-BE49-F238E27FC236}">
                <a16:creationId xmlns:a16="http://schemas.microsoft.com/office/drawing/2014/main" id="{05FD9E9D-D75B-443C-8675-7FDC6A26C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457200"/>
            <a:ext cx="2971800" cy="31432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143" name="Line 71">
            <a:extLst>
              <a:ext uri="{FF2B5EF4-FFF2-40B4-BE49-F238E27FC236}">
                <a16:creationId xmlns:a16="http://schemas.microsoft.com/office/drawing/2014/main" id="{0B7303F4-843D-44DC-A515-07E962449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50" y="1657350"/>
            <a:ext cx="685800" cy="1943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144" name="Text Box 72">
            <a:extLst>
              <a:ext uri="{FF2B5EF4-FFF2-40B4-BE49-F238E27FC236}">
                <a16:creationId xmlns:a16="http://schemas.microsoft.com/office/drawing/2014/main" id="{F1913605-A52E-48BD-8AB8-A7D6A0AEA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649" y="186675"/>
            <a:ext cx="2914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NGOÀI TRỜI</a:t>
            </a:r>
          </a:p>
        </p:txBody>
      </p:sp>
      <p:sp>
        <p:nvSpPr>
          <p:cNvPr id="3145" name="Text Box 73">
            <a:extLst>
              <a:ext uri="{FF2B5EF4-FFF2-40B4-BE49-F238E27FC236}">
                <a16:creationId xmlns:a16="http://schemas.microsoft.com/office/drawing/2014/main" id="{D7A1C860-778E-4D8E-9C78-1C87491E0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7200"/>
            <a:ext cx="2514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6" name="Rectangle 74">
            <a:extLst>
              <a:ext uri="{FF2B5EF4-FFF2-40B4-BE49-F238E27FC236}">
                <a16:creationId xmlns:a16="http://schemas.microsoft.com/office/drawing/2014/main" id="{BF4FEAF1-2787-4A73-B367-EA686761E1C1}"/>
              </a:ext>
            </a:extLst>
          </p:cNvPr>
          <p:cNvSpPr>
            <a:spLocks noChangeArrowheads="1"/>
          </p:cNvSpPr>
          <p:nvPr/>
        </p:nvSpPr>
        <p:spPr bwMode="auto">
          <a:xfrm rot="20822455">
            <a:off x="6686550" y="1714500"/>
            <a:ext cx="246460" cy="171450"/>
          </a:xfrm>
          <a:prstGeom prst="rect">
            <a:avLst/>
          </a:prstGeom>
          <a:solidFill>
            <a:schemeClr val="folHlink"/>
          </a:solidFill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3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5 -0.038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94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3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1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3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10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  <p:bldP spid="3104" grpId="0"/>
      <p:bldP spid="3105" grpId="0"/>
      <p:bldP spid="3107" grpId="0"/>
      <p:bldP spid="3118" grpId="0"/>
      <p:bldP spid="3120" grpId="0"/>
      <p:bldP spid="3121" grpId="0"/>
      <p:bldP spid="3126" grpId="0"/>
      <p:bldP spid="3129" grpId="0"/>
      <p:bldP spid="3132" grpId="0"/>
      <p:bldP spid="3133" grpId="0"/>
      <p:bldP spid="3136" grpId="0"/>
      <p:bldP spid="3139" grpId="0"/>
      <p:bldP spid="3140" grpId="0"/>
    </p:bldLst>
  </p:timing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241</Words>
  <Application>Microsoft Office PowerPoint</Application>
  <PresentationFormat>On-screen Show (16:9)</PresentationFormat>
  <Paragraphs>57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MS PGothic</vt:lpstr>
      <vt:lpstr>Source Sans Pro</vt:lpstr>
      <vt:lpstr>Open Sans</vt:lpstr>
      <vt:lpstr>Permanent Marker</vt:lpstr>
      <vt:lpstr>Calibri</vt:lpstr>
      <vt:lpstr>Arial</vt:lpstr>
      <vt:lpstr>Bahnschrift SemiBold Condensed</vt:lpstr>
      <vt:lpstr>Times New Roman</vt:lpstr>
      <vt:lpstr>Timon template</vt:lpstr>
      <vt:lpstr>Kiểm tra bài cũ</vt:lpstr>
      <vt:lpstr>Đố</vt:lpstr>
      <vt:lpstr>PowerPoint Presentation</vt:lpstr>
      <vt:lpstr>Tiết 42: Thực Hành ngoài trời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Đố</dc:title>
  <cp:lastModifiedBy>Lanh Chử</cp:lastModifiedBy>
  <cp:revision>5</cp:revision>
  <dcterms:modified xsi:type="dcterms:W3CDTF">2021-02-20T07:43:06Z</dcterms:modified>
</cp:coreProperties>
</file>