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5" r:id="rId2"/>
    <p:sldId id="330" r:id="rId3"/>
    <p:sldId id="29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96" r:id="rId12"/>
    <p:sldId id="267" r:id="rId13"/>
    <p:sldId id="268" r:id="rId14"/>
    <p:sldId id="270" r:id="rId15"/>
    <p:sldId id="299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96" r:id="rId24"/>
    <p:sldId id="34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44EA-63DC-467B-95E1-B794487707E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C61BF-9078-4685-84F8-DA7451A3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165CA-5BF7-49EC-92EC-838A75D8F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1E1C5-D9FD-4460-88AC-B28C41464348}" type="slidenum">
              <a:rPr lang="en-US" smtClean="0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6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1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2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32E2-5A6D-407E-BC89-FB1F63CB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3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1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4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8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3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9C39-DB1C-4BE6-8809-48727F5F763B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25A9-5544-4397-8426-46C865C8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2.w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2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image" Target="../media/image3.gif"/><Relationship Id="rId7" Type="http://schemas.openxmlformats.org/officeDocument/2006/relationships/slide" Target="slide4.xml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slide" Target="slide11.xml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slide" Target="slide3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slide" Target="slide3.xml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7.jpeg"/><Relationship Id="rId7" Type="http://schemas.openxmlformats.org/officeDocument/2006/relationships/image" Target="../media/image17.wmf"/><Relationship Id="rId12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6314" y="0"/>
            <a:ext cx="9160314" cy="6810376"/>
            <a:chOff x="0" y="47624"/>
            <a:chExt cx="9160314" cy="6810376"/>
          </a:xfrm>
        </p:grpSpPr>
        <p:pic>
          <p:nvPicPr>
            <p:cNvPr id="1034" name="Picture 10" descr="Class Welcome Posters - School Kids - Editable by Little Hand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4"/>
              <a:ext cx="9160314" cy="681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66566" y="5291097"/>
              <a:ext cx="259228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0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  <a:p>
              <a:endParaRPr lang="en-US" sz="30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16016" y="271675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7A5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129" y="3944552"/>
            <a:ext cx="401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33375"/>
            <a:ext cx="3722688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906588"/>
            <a:ext cx="39417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3190875"/>
            <a:ext cx="4886325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317875"/>
            <a:ext cx="29622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143250"/>
            <a:ext cx="673100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282733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82925"/>
            <a:ext cx="3954462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441575"/>
            <a:ext cx="394176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293052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00325"/>
            <a:ext cx="223361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8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18 hình nền powerpoint siêu đáng yêu, siêu dễ thương">
            <a:extLst>
              <a:ext uri="{FF2B5EF4-FFF2-40B4-BE49-F238E27FC236}">
                <a16:creationId xmlns:a16="http://schemas.microsoft.com/office/drawing/2014/main" id="{F6BE0C17-4EAE-45C9-9233-EEADA06A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E458B-43B3-4F1B-9B4F-B01B4563B5F4}"/>
              </a:ext>
            </a:extLst>
          </p:cNvPr>
          <p:cNvSpPr txBox="1"/>
          <p:nvPr/>
        </p:nvSpPr>
        <p:spPr>
          <a:xfrm>
            <a:off x="609600" y="614040"/>
            <a:ext cx="7663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42: 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</a:p>
        </p:txBody>
      </p:sp>
    </p:spTree>
    <p:extLst>
      <p:ext uri="{BB962C8B-B14F-4D97-AF65-F5344CB8AC3E}">
        <p14:creationId xmlns:p14="http://schemas.microsoft.com/office/powerpoint/2010/main" val="374975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Image result for school powerpoint background">
            <a:extLst>
              <a:ext uri="{FF2B5EF4-FFF2-40B4-BE49-F238E27FC236}">
                <a16:creationId xmlns:a16="http://schemas.microsoft.com/office/drawing/2014/main" id="{767C32D5-DB7D-46BC-8BFF-0154BEE6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52400" y="1917631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lang="en-US" sz="2400" b="1" dirty="0"/>
              <a:t>ABC,</a:t>
            </a:r>
          </a:p>
        </p:txBody>
      </p:sp>
      <p:graphicFrame>
        <p:nvGraphicFramePr>
          <p:cNvPr id="512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74310"/>
              </p:ext>
            </p:extLst>
          </p:nvPr>
        </p:nvGraphicFramePr>
        <p:xfrm>
          <a:off x="2971800" y="1764605"/>
          <a:ext cx="1066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609336" imgH="241195" progId="Equation.DSMT4">
                  <p:embed/>
                </p:oleObj>
              </mc:Choice>
              <mc:Fallback>
                <p:oleObj name="Equation" r:id="rId4" imgW="609336" imgH="241195" progId="Equation.DSMT4">
                  <p:embed/>
                  <p:pic>
                    <p:nvPicPr>
                      <p:cNvPr id="512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64605"/>
                        <a:ext cx="1066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04800" y="31242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lang="en-US" sz="2400" b="1" dirty="0"/>
              <a:t>ABC , AC &gt; AB</a:t>
            </a:r>
          </a:p>
        </p:txBody>
      </p:sp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6">
            <a:lum bright="-44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t="19440" r="43665" b="50000"/>
          <a:stretch>
            <a:fillRect/>
          </a:stretch>
        </p:blipFill>
        <p:spPr bwMode="auto">
          <a:xfrm>
            <a:off x="6975475" y="533400"/>
            <a:ext cx="21685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7507288" y="1409700"/>
            <a:ext cx="1524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V="1">
            <a:off x="8269288" y="1333500"/>
            <a:ext cx="762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Arc 23"/>
          <p:cNvSpPr>
            <a:spLocks/>
          </p:cNvSpPr>
          <p:nvPr/>
        </p:nvSpPr>
        <p:spPr bwMode="auto">
          <a:xfrm>
            <a:off x="7278688" y="2095500"/>
            <a:ext cx="152400" cy="304800"/>
          </a:xfrm>
          <a:custGeom>
            <a:avLst/>
            <a:gdLst>
              <a:gd name="T0" fmla="*/ 0 w 21506"/>
              <a:gd name="T1" fmla="*/ 0 h 21600"/>
              <a:gd name="T2" fmla="*/ 1079967 w 21506"/>
              <a:gd name="T3" fmla="*/ 3899634 h 21600"/>
              <a:gd name="T4" fmla="*/ 0 w 21506"/>
              <a:gd name="T5" fmla="*/ 43010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06" h="21600" fill="none" extrusionOk="0">
                <a:moveTo>
                  <a:pt x="-1" y="0"/>
                </a:moveTo>
                <a:cubicBezTo>
                  <a:pt x="11148" y="0"/>
                  <a:pt x="20465" y="8484"/>
                  <a:pt x="21505" y="19584"/>
                </a:cubicBezTo>
              </a:path>
              <a:path w="21506" h="21600" stroke="0" extrusionOk="0">
                <a:moveTo>
                  <a:pt x="-1" y="0"/>
                </a:moveTo>
                <a:cubicBezTo>
                  <a:pt x="11148" y="0"/>
                  <a:pt x="20465" y="8484"/>
                  <a:pt x="21505" y="1958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rc 24"/>
          <p:cNvSpPr>
            <a:spLocks/>
          </p:cNvSpPr>
          <p:nvPr/>
        </p:nvSpPr>
        <p:spPr bwMode="auto">
          <a:xfrm flipH="1">
            <a:off x="8497888" y="2020888"/>
            <a:ext cx="152400" cy="381000"/>
          </a:xfrm>
          <a:custGeom>
            <a:avLst/>
            <a:gdLst>
              <a:gd name="T0" fmla="*/ 0 w 31344"/>
              <a:gd name="T1" fmla="*/ 743920 h 21600"/>
              <a:gd name="T2" fmla="*/ 740995 w 31344"/>
              <a:gd name="T3" fmla="*/ 5969035 h 21600"/>
              <a:gd name="T4" fmla="*/ 233545 w 31344"/>
              <a:gd name="T5" fmla="*/ 67204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344" h="21600" fill="none" extrusionOk="0">
                <a:moveTo>
                  <a:pt x="0" y="2391"/>
                </a:moveTo>
                <a:cubicBezTo>
                  <a:pt x="3056" y="819"/>
                  <a:pt x="6442" y="-1"/>
                  <a:pt x="9879" y="0"/>
                </a:cubicBezTo>
                <a:cubicBezTo>
                  <a:pt x="20873" y="0"/>
                  <a:pt x="30114" y="8259"/>
                  <a:pt x="31343" y="19185"/>
                </a:cubicBezTo>
              </a:path>
              <a:path w="31344" h="21600" stroke="0" extrusionOk="0">
                <a:moveTo>
                  <a:pt x="0" y="2391"/>
                </a:moveTo>
                <a:cubicBezTo>
                  <a:pt x="3056" y="819"/>
                  <a:pt x="6442" y="-1"/>
                  <a:pt x="9879" y="0"/>
                </a:cubicBezTo>
                <a:cubicBezTo>
                  <a:pt x="20873" y="0"/>
                  <a:pt x="30114" y="8259"/>
                  <a:pt x="31343" y="19185"/>
                </a:cubicBezTo>
                <a:lnTo>
                  <a:pt x="9879" y="21600"/>
                </a:lnTo>
                <a:lnTo>
                  <a:pt x="0" y="2391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5" name="Picture 25"/>
          <p:cNvPicPr>
            <a:picLocks noChangeAspect="1" noChangeArrowheads="1"/>
          </p:cNvPicPr>
          <p:nvPr/>
        </p:nvPicPr>
        <p:blipFill>
          <a:blip r:embed="rId7">
            <a:lum bright="-42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1" t="27756" r="20706" b="44440"/>
          <a:stretch>
            <a:fillRect/>
          </a:stretch>
        </p:blipFill>
        <p:spPr bwMode="auto">
          <a:xfrm>
            <a:off x="5029200" y="3656013"/>
            <a:ext cx="350361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6" name="Arc 26"/>
          <p:cNvSpPr>
            <a:spLocks/>
          </p:cNvSpPr>
          <p:nvPr/>
        </p:nvSpPr>
        <p:spPr bwMode="auto">
          <a:xfrm>
            <a:off x="5334000" y="5029200"/>
            <a:ext cx="227013" cy="304800"/>
          </a:xfrm>
          <a:custGeom>
            <a:avLst/>
            <a:gdLst>
              <a:gd name="T0" fmla="*/ 0 w 21390"/>
              <a:gd name="T1" fmla="*/ 0 h 21600"/>
              <a:gd name="T2" fmla="*/ 2409299 w 21390"/>
              <a:gd name="T3" fmla="*/ 3702304 h 21600"/>
              <a:gd name="T4" fmla="*/ 0 w 21390"/>
              <a:gd name="T5" fmla="*/ 43010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90" h="21600" fill="none" extrusionOk="0">
                <a:moveTo>
                  <a:pt x="-1" y="0"/>
                </a:moveTo>
                <a:cubicBezTo>
                  <a:pt x="10767" y="0"/>
                  <a:pt x="19890" y="7930"/>
                  <a:pt x="21389" y="18593"/>
                </a:cubicBezTo>
              </a:path>
              <a:path w="21390" h="21600" stroke="0" extrusionOk="0">
                <a:moveTo>
                  <a:pt x="-1" y="0"/>
                </a:moveTo>
                <a:cubicBezTo>
                  <a:pt x="10767" y="0"/>
                  <a:pt x="19890" y="7930"/>
                  <a:pt x="21389" y="1859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rc 27"/>
          <p:cNvSpPr>
            <a:spLocks/>
          </p:cNvSpPr>
          <p:nvPr/>
        </p:nvSpPr>
        <p:spPr bwMode="auto">
          <a:xfrm>
            <a:off x="5334000" y="4956175"/>
            <a:ext cx="304800" cy="330200"/>
          </a:xfrm>
          <a:custGeom>
            <a:avLst/>
            <a:gdLst>
              <a:gd name="T0" fmla="*/ 598960 w 21600"/>
              <a:gd name="T1" fmla="*/ 0 h 23405"/>
              <a:gd name="T2" fmla="*/ 4282355 w 21600"/>
              <a:gd name="T3" fmla="*/ 4658493 h 23405"/>
              <a:gd name="T4" fmla="*/ 0 w 21600"/>
              <a:gd name="T5" fmla="*/ 4257231 h 234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405" fill="none" extrusionOk="0">
                <a:moveTo>
                  <a:pt x="3008" y="-1"/>
                </a:moveTo>
                <a:cubicBezTo>
                  <a:pt x="13670" y="1498"/>
                  <a:pt x="21600" y="10621"/>
                  <a:pt x="21600" y="21389"/>
                </a:cubicBezTo>
                <a:cubicBezTo>
                  <a:pt x="21600" y="22062"/>
                  <a:pt x="21568" y="22734"/>
                  <a:pt x="21505" y="23404"/>
                </a:cubicBezTo>
              </a:path>
              <a:path w="21600" h="23405" stroke="0" extrusionOk="0">
                <a:moveTo>
                  <a:pt x="3008" y="-1"/>
                </a:moveTo>
                <a:cubicBezTo>
                  <a:pt x="13670" y="1498"/>
                  <a:pt x="21600" y="10621"/>
                  <a:pt x="21600" y="21389"/>
                </a:cubicBezTo>
                <a:cubicBezTo>
                  <a:pt x="21600" y="22062"/>
                  <a:pt x="21568" y="22734"/>
                  <a:pt x="21505" y="23404"/>
                </a:cubicBezTo>
                <a:lnTo>
                  <a:pt x="0" y="21389"/>
                </a:lnTo>
                <a:lnTo>
                  <a:pt x="3008" y="-1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Arc 28"/>
          <p:cNvSpPr>
            <a:spLocks/>
          </p:cNvSpPr>
          <p:nvPr/>
        </p:nvSpPr>
        <p:spPr bwMode="auto">
          <a:xfrm flipH="1">
            <a:off x="7697788" y="5029200"/>
            <a:ext cx="104775" cy="266700"/>
          </a:xfrm>
          <a:custGeom>
            <a:avLst/>
            <a:gdLst>
              <a:gd name="T0" fmla="*/ 0 w 29778"/>
              <a:gd name="T1" fmla="*/ 80070 h 37795"/>
              <a:gd name="T2" fmla="*/ 278193 w 29778"/>
              <a:gd name="T3" fmla="*/ 1881966 h 37795"/>
              <a:gd name="T4" fmla="*/ 101246 w 29778"/>
              <a:gd name="T5" fmla="*/ 1075550 h 377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78" h="37795" fill="none" extrusionOk="0">
                <a:moveTo>
                  <a:pt x="-1" y="1607"/>
                </a:moveTo>
                <a:cubicBezTo>
                  <a:pt x="2595" y="546"/>
                  <a:pt x="5373" y="-1"/>
                  <a:pt x="8178" y="0"/>
                </a:cubicBezTo>
                <a:cubicBezTo>
                  <a:pt x="20107" y="0"/>
                  <a:pt x="29778" y="9670"/>
                  <a:pt x="29778" y="21600"/>
                </a:cubicBezTo>
                <a:cubicBezTo>
                  <a:pt x="29778" y="27796"/>
                  <a:pt x="27116" y="33694"/>
                  <a:pt x="22470" y="37794"/>
                </a:cubicBezTo>
              </a:path>
              <a:path w="29778" h="37795" stroke="0" extrusionOk="0">
                <a:moveTo>
                  <a:pt x="-1" y="1607"/>
                </a:moveTo>
                <a:cubicBezTo>
                  <a:pt x="2595" y="546"/>
                  <a:pt x="5373" y="-1"/>
                  <a:pt x="8178" y="0"/>
                </a:cubicBezTo>
                <a:cubicBezTo>
                  <a:pt x="20107" y="0"/>
                  <a:pt x="29778" y="9670"/>
                  <a:pt x="29778" y="21600"/>
                </a:cubicBezTo>
                <a:cubicBezTo>
                  <a:pt x="29778" y="27796"/>
                  <a:pt x="27116" y="33694"/>
                  <a:pt x="22470" y="37794"/>
                </a:cubicBezTo>
                <a:lnTo>
                  <a:pt x="8178" y="21600"/>
                </a:lnTo>
                <a:lnTo>
                  <a:pt x="-1" y="1607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1485900" y="190334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AC = AB</a:t>
            </a:r>
          </a:p>
        </p:txBody>
      </p:sp>
    </p:spTree>
    <p:extLst>
      <p:ext uri="{BB962C8B-B14F-4D97-AF65-F5344CB8AC3E}">
        <p14:creationId xmlns:p14="http://schemas.microsoft.com/office/powerpoint/2010/main" val="32073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/>
      <p:bldP spid="51219" grpId="0"/>
      <p:bldP spid="51221" grpId="0" animBg="1"/>
      <p:bldP spid="51222" grpId="0" animBg="1"/>
      <p:bldP spid="51223" grpId="0" animBg="1"/>
      <p:bldP spid="51224" grpId="0" animBg="1"/>
      <p:bldP spid="51226" grpId="0" animBg="1"/>
      <p:bldP spid="51227" grpId="0" animBg="1"/>
      <p:bldP spid="51228" grpId="0" animBg="1"/>
      <p:bldP spid="512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Image result for school powerpoint background">
            <a:extLst>
              <a:ext uri="{FF2B5EF4-FFF2-40B4-BE49-F238E27FC236}">
                <a16:creationId xmlns:a16="http://schemas.microsoft.com/office/drawing/2014/main" id="{50728E27-7FF3-4C21-B0F7-31AA647C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" y="1709739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>
              <a:spcBef>
                <a:spcPct val="20000"/>
              </a:spcBef>
            </a:pPr>
            <a:r>
              <a:rPr lang="en-US" sz="3200" b="1" i="1" u="sng" dirty="0" err="1">
                <a:solidFill>
                  <a:srgbClr val="660066"/>
                </a:solidFill>
              </a:rPr>
              <a:t>Định</a:t>
            </a:r>
            <a:r>
              <a:rPr lang="en-US" sz="3200" b="1" i="1" u="sng" dirty="0">
                <a:solidFill>
                  <a:srgbClr val="660066"/>
                </a:solidFill>
              </a:rPr>
              <a:t> </a:t>
            </a:r>
            <a:r>
              <a:rPr lang="en-US" sz="3200" b="1" i="1" u="sng" dirty="0" err="1">
                <a:solidFill>
                  <a:srgbClr val="660066"/>
                </a:solidFill>
              </a:rPr>
              <a:t>lí</a:t>
            </a:r>
            <a:r>
              <a:rPr lang="en-US" sz="3200" b="1" i="1" u="sng" dirty="0">
                <a:solidFill>
                  <a:srgbClr val="660066"/>
                </a:solidFill>
              </a:rPr>
              <a:t> 1.</a:t>
            </a:r>
            <a:r>
              <a:rPr lang="en-US" sz="3200" b="1" i="1" dirty="0">
                <a:solidFill>
                  <a:srgbClr val="660066"/>
                </a:solidFill>
              </a:rPr>
              <a:t>     </a:t>
            </a:r>
            <a:r>
              <a:rPr lang="en-US" sz="3000" b="1" i="1" dirty="0" err="1">
                <a:solidFill>
                  <a:srgbClr val="660066"/>
                </a:solidFill>
              </a:rPr>
              <a:t>Trong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một</a:t>
            </a:r>
            <a:r>
              <a:rPr lang="en-US" sz="3000" b="1" i="1" dirty="0">
                <a:solidFill>
                  <a:srgbClr val="660066"/>
                </a:solidFill>
              </a:rPr>
              <a:t> tam </a:t>
            </a:r>
            <a:r>
              <a:rPr lang="en-US" sz="3000" b="1" i="1" dirty="0" err="1">
                <a:solidFill>
                  <a:srgbClr val="660066"/>
                </a:solidFill>
              </a:rPr>
              <a:t>giác</a:t>
            </a:r>
            <a:r>
              <a:rPr lang="en-US" sz="3000" b="1" i="1" dirty="0">
                <a:solidFill>
                  <a:srgbClr val="660066"/>
                </a:solidFill>
              </a:rPr>
              <a:t>, </a:t>
            </a:r>
            <a:r>
              <a:rPr lang="en-US" sz="3000" b="1" i="1" dirty="0" err="1">
                <a:solidFill>
                  <a:srgbClr val="660066"/>
                </a:solidFill>
              </a:rPr>
              <a:t>góc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đối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diện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với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cạnh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lớn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hơn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là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góc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lớn</a:t>
            </a:r>
            <a:r>
              <a:rPr lang="en-US" sz="3000" b="1" i="1" dirty="0">
                <a:solidFill>
                  <a:srgbClr val="660066"/>
                </a:solidFill>
              </a:rPr>
              <a:t> </a:t>
            </a:r>
            <a:r>
              <a:rPr lang="en-US" sz="3000" b="1" i="1" dirty="0" err="1">
                <a:solidFill>
                  <a:srgbClr val="660066"/>
                </a:solidFill>
              </a:rPr>
              <a:t>hơn</a:t>
            </a:r>
            <a:r>
              <a:rPr lang="en-US" sz="3000" b="1" i="1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1921564" y="6477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3800" b="1" dirty="0">
                <a:solidFill>
                  <a:srgbClr val="FF0000"/>
                </a:solidFill>
              </a:rPr>
              <a:t>1. </a:t>
            </a:r>
            <a:r>
              <a:rPr lang="en-US" sz="3800" b="1" u="sng" dirty="0" err="1">
                <a:solidFill>
                  <a:srgbClr val="FF0000"/>
                </a:solidFill>
              </a:rPr>
              <a:t>Góc</a:t>
            </a:r>
            <a:r>
              <a:rPr lang="en-US" sz="3800" b="1" u="sng" dirty="0">
                <a:solidFill>
                  <a:srgbClr val="FF0000"/>
                </a:solidFill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</a:rPr>
              <a:t>đối</a:t>
            </a:r>
            <a:r>
              <a:rPr lang="en-US" sz="3800" b="1" u="sng" dirty="0">
                <a:solidFill>
                  <a:srgbClr val="FF0000"/>
                </a:solidFill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</a:rPr>
              <a:t>diện</a:t>
            </a:r>
            <a:r>
              <a:rPr lang="en-US" sz="3800" b="1" u="sng" dirty="0">
                <a:solidFill>
                  <a:srgbClr val="FF0000"/>
                </a:solidFill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</a:rPr>
              <a:t>với</a:t>
            </a:r>
            <a:r>
              <a:rPr lang="en-US" sz="3800" b="1" u="sng" dirty="0">
                <a:solidFill>
                  <a:srgbClr val="FF0000"/>
                </a:solidFill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</a:rPr>
              <a:t>cạnh</a:t>
            </a:r>
            <a:r>
              <a:rPr lang="en-US" sz="3800" b="1" u="sng" dirty="0">
                <a:solidFill>
                  <a:srgbClr val="FF0000"/>
                </a:solidFill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</a:rPr>
              <a:t>lớn</a:t>
            </a:r>
            <a:r>
              <a:rPr lang="en-US" sz="3800" b="1" u="sng" dirty="0">
                <a:solidFill>
                  <a:srgbClr val="FF0000"/>
                </a:solidFill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</a:rPr>
              <a:t>hơn</a:t>
            </a:r>
            <a:endParaRPr lang="en-US" sz="3800" b="1" u="sng" dirty="0">
              <a:solidFill>
                <a:srgbClr val="FF0000"/>
              </a:solidFill>
            </a:endParaRPr>
          </a:p>
        </p:txBody>
      </p:sp>
      <p:grpSp>
        <p:nvGrpSpPr>
          <p:cNvPr id="90199" name="Group 87"/>
          <p:cNvGrpSpPr>
            <a:grpSpLocks/>
          </p:cNvGrpSpPr>
          <p:nvPr/>
        </p:nvGrpSpPr>
        <p:grpSpPr bwMode="auto">
          <a:xfrm>
            <a:off x="152400" y="2819400"/>
            <a:ext cx="4419600" cy="2881313"/>
            <a:chOff x="2976" y="2217"/>
            <a:chExt cx="2784" cy="1815"/>
          </a:xfrm>
        </p:grpSpPr>
        <p:grpSp>
          <p:nvGrpSpPr>
            <p:cNvPr id="14350" name="Group 88"/>
            <p:cNvGrpSpPr>
              <a:grpSpLocks/>
            </p:cNvGrpSpPr>
            <p:nvPr/>
          </p:nvGrpSpPr>
          <p:grpSpPr bwMode="auto">
            <a:xfrm>
              <a:off x="2976" y="2217"/>
              <a:ext cx="2352" cy="1815"/>
              <a:chOff x="2976" y="2217"/>
              <a:chExt cx="2352" cy="1815"/>
            </a:xfrm>
          </p:grpSpPr>
          <p:sp>
            <p:nvSpPr>
              <p:cNvPr id="14352" name="Line 89"/>
              <p:cNvSpPr>
                <a:spLocks noChangeShapeType="1"/>
              </p:cNvSpPr>
              <p:nvPr/>
            </p:nvSpPr>
            <p:spPr bwMode="auto">
              <a:xfrm flipH="1">
                <a:off x="3216" y="2592"/>
                <a:ext cx="528" cy="1200"/>
              </a:xfrm>
              <a:prstGeom prst="line">
                <a:avLst/>
              </a:prstGeom>
              <a:noFill/>
              <a:ln w="38100">
                <a:solidFill>
                  <a:srgbClr val="0064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Line 90"/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91"/>
              <p:cNvSpPr>
                <a:spLocks noChangeShapeType="1"/>
              </p:cNvSpPr>
              <p:nvPr/>
            </p:nvSpPr>
            <p:spPr bwMode="auto">
              <a:xfrm flipH="1" flipV="1">
                <a:off x="3744" y="2592"/>
                <a:ext cx="1584" cy="1200"/>
              </a:xfrm>
              <a:prstGeom prst="line">
                <a:avLst/>
              </a:prstGeom>
              <a:noFill/>
              <a:ln w="38100">
                <a:solidFill>
                  <a:srgbClr val="E6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Text Box 96"/>
              <p:cNvSpPr txBox="1">
                <a:spLocks noChangeArrowheads="1"/>
              </p:cNvSpPr>
              <p:nvPr/>
            </p:nvSpPr>
            <p:spPr bwMode="auto">
              <a:xfrm>
                <a:off x="3648" y="2217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A</a:t>
                </a:r>
              </a:p>
            </p:txBody>
          </p:sp>
          <p:sp>
            <p:nvSpPr>
              <p:cNvPr id="14356" name="Text Box 97"/>
              <p:cNvSpPr txBox="1">
                <a:spLocks noChangeArrowheads="1"/>
              </p:cNvSpPr>
              <p:nvPr/>
            </p:nvSpPr>
            <p:spPr bwMode="auto">
              <a:xfrm>
                <a:off x="2976" y="3705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B</a:t>
                </a:r>
              </a:p>
            </p:txBody>
          </p:sp>
        </p:grpSp>
        <p:sp>
          <p:nvSpPr>
            <p:cNvPr id="14351" name="Text Box 98"/>
            <p:cNvSpPr txBox="1">
              <a:spLocks noChangeArrowheads="1"/>
            </p:cNvSpPr>
            <p:nvPr/>
          </p:nvSpPr>
          <p:spPr bwMode="auto">
            <a:xfrm>
              <a:off x="5376" y="3696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C</a:t>
              </a:r>
            </a:p>
          </p:txBody>
        </p:sp>
      </p:grpSp>
      <p:grpSp>
        <p:nvGrpSpPr>
          <p:cNvPr id="45" name="Group 37"/>
          <p:cNvGrpSpPr>
            <a:grpSpLocks/>
          </p:cNvGrpSpPr>
          <p:nvPr/>
        </p:nvGrpSpPr>
        <p:grpSpPr bwMode="auto">
          <a:xfrm>
            <a:off x="4724400" y="3276600"/>
            <a:ext cx="3962400" cy="1295400"/>
            <a:chOff x="3120" y="1920"/>
            <a:chExt cx="2496" cy="816"/>
          </a:xfrm>
        </p:grpSpPr>
        <p:sp>
          <p:nvSpPr>
            <p:cNvPr id="14343" name="Line 38"/>
            <p:cNvSpPr>
              <a:spLocks noChangeShapeType="1"/>
            </p:cNvSpPr>
            <p:nvPr/>
          </p:nvSpPr>
          <p:spPr bwMode="auto">
            <a:xfrm flipH="1">
              <a:off x="3504" y="192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39"/>
            <p:cNvSpPr>
              <a:spLocks noChangeShapeType="1"/>
            </p:cNvSpPr>
            <p:nvPr/>
          </p:nvSpPr>
          <p:spPr bwMode="auto">
            <a:xfrm>
              <a:off x="316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Text Box 40"/>
            <p:cNvSpPr txBox="1">
              <a:spLocks noChangeArrowheads="1"/>
            </p:cNvSpPr>
            <p:nvPr/>
          </p:nvSpPr>
          <p:spPr bwMode="auto">
            <a:xfrm>
              <a:off x="3744" y="2016"/>
              <a:ext cx="172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/>
                <a:t>ABC</a:t>
              </a:r>
              <a:r>
                <a:rPr lang="en-US" sz="2400"/>
                <a:t>, </a:t>
              </a:r>
            </a:p>
          </p:txBody>
        </p:sp>
        <p:sp>
          <p:nvSpPr>
            <p:cNvPr id="14346" name="Text Box 4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GT</a:t>
              </a:r>
            </a:p>
          </p:txBody>
        </p:sp>
        <p:sp>
          <p:nvSpPr>
            <p:cNvPr id="14347" name="Text Box 42"/>
            <p:cNvSpPr txBox="1">
              <a:spLocks noChangeArrowheads="1"/>
            </p:cNvSpPr>
            <p:nvPr/>
          </p:nvSpPr>
          <p:spPr bwMode="auto">
            <a:xfrm>
              <a:off x="3120" y="240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KL</a:t>
              </a:r>
            </a:p>
          </p:txBody>
        </p:sp>
        <p:sp>
          <p:nvSpPr>
            <p:cNvPr id="14348" name="AutoShape 51"/>
            <p:cNvSpPr>
              <a:spLocks noChangeArrowheads="1"/>
            </p:cNvSpPr>
            <p:nvPr/>
          </p:nvSpPr>
          <p:spPr bwMode="auto">
            <a:xfrm>
              <a:off x="3579" y="2076"/>
              <a:ext cx="144" cy="144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Text Box 52"/>
            <p:cNvSpPr txBox="1">
              <a:spLocks noChangeArrowheads="1"/>
            </p:cNvSpPr>
            <p:nvPr/>
          </p:nvSpPr>
          <p:spPr bwMode="auto">
            <a:xfrm>
              <a:off x="4272" y="196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AC &gt; AB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94338" y="4030663"/>
          <a:ext cx="10191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030663"/>
                        <a:ext cx="10191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4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ack to School Theme Powerpoint Templates - Editorial, Education ...">
            <a:extLst>
              <a:ext uri="{FF2B5EF4-FFF2-40B4-BE49-F238E27FC236}">
                <a16:creationId xmlns:a16="http://schemas.microsoft.com/office/drawing/2014/main" id="{A02C94A5-DC58-487B-B3CE-551605BA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20"/>
            <a:ext cx="9144000" cy="68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866900" y="177800"/>
            <a:ext cx="4876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cs typeface="Arial" charset="0"/>
              </a:rPr>
              <a:t>BÀI 1 – SGK / 55</a:t>
            </a:r>
          </a:p>
        </p:txBody>
      </p:sp>
      <p:pic>
        <p:nvPicPr>
          <p:cNvPr id="1638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38426" r="41565" b="35417"/>
          <a:stretch>
            <a:fillRect/>
          </a:stretch>
        </p:blipFill>
        <p:spPr bwMode="auto">
          <a:xfrm>
            <a:off x="3581400" y="1295400"/>
            <a:ext cx="54213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57670" y="733425"/>
            <a:ext cx="6397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/>
              <a:t>So </a:t>
            </a:r>
            <a:r>
              <a:rPr lang="en-US" sz="2800" b="1" dirty="0" err="1"/>
              <a:t>sánh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tam </a:t>
            </a:r>
            <a:r>
              <a:rPr lang="en-US" sz="2800" b="1" dirty="0" err="1"/>
              <a:t>giác</a:t>
            </a:r>
            <a:r>
              <a:rPr lang="en-US" sz="2800" b="1" dirty="0"/>
              <a:t> ABC,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rằng</a:t>
            </a:r>
            <a:r>
              <a:rPr lang="en-US" sz="2800" b="1" dirty="0"/>
              <a:t> </a:t>
            </a:r>
          </a:p>
          <a:p>
            <a:r>
              <a:rPr lang="de-DE" sz="2800" b="1" dirty="0"/>
              <a:t>    AB = 2cm;   BC = 4 cm;  AC = 5 cm </a:t>
            </a: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85788" y="3748088"/>
            <a:ext cx="3581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200">
                <a:solidFill>
                  <a:srgbClr val="0033CC"/>
                </a:solidFill>
              </a:rPr>
              <a:t>X</a:t>
            </a:r>
            <a:r>
              <a:rPr lang="en-US" sz="2200">
                <a:solidFill>
                  <a:srgbClr val="0033CC"/>
                </a:solidFill>
              </a:rPr>
              <a:t>é</a:t>
            </a:r>
            <a:r>
              <a:rPr lang="vi-VN" sz="2200">
                <a:solidFill>
                  <a:srgbClr val="0033CC"/>
                </a:solidFill>
              </a:rPr>
              <a:t>t </a:t>
            </a:r>
            <a:r>
              <a:rPr lang="en-US" sz="2200">
                <a:solidFill>
                  <a:srgbClr val="0033CC"/>
                </a:solidFill>
                <a:sym typeface="Symbol" pitchFamily="18" charset="2"/>
              </a:rPr>
              <a:t>ABC</a:t>
            </a:r>
            <a:r>
              <a:rPr lang="vi-VN" sz="2200">
                <a:solidFill>
                  <a:srgbClr val="0033CC"/>
                </a:solidFill>
                <a:sym typeface="Symbol" pitchFamily="18" charset="2"/>
              </a:rPr>
              <a:t>, ta c</a:t>
            </a:r>
            <a:r>
              <a:rPr lang="en-US" sz="2200">
                <a:solidFill>
                  <a:srgbClr val="0033CC"/>
                </a:solidFill>
                <a:sym typeface="Symbol" pitchFamily="18" charset="2"/>
              </a:rPr>
              <a:t>ó</a:t>
            </a:r>
            <a:r>
              <a:rPr lang="vi-VN" sz="2200">
                <a:solidFill>
                  <a:srgbClr val="0033CC"/>
                </a:solidFill>
                <a:sym typeface="Symbol" pitchFamily="18" charset="2"/>
              </a:rPr>
              <a:t>:</a:t>
            </a:r>
            <a:endParaRPr lang="en-US" sz="2200">
              <a:solidFill>
                <a:srgbClr val="0033CC"/>
              </a:solidFill>
              <a:sym typeface="Symbol" pitchFamily="18" charset="2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85788" y="4419600"/>
            <a:ext cx="5410200" cy="595313"/>
            <a:chOff x="240" y="2073"/>
            <a:chExt cx="3408" cy="375"/>
          </a:xfrm>
        </p:grpSpPr>
        <p:graphicFrame>
          <p:nvGraphicFramePr>
            <p:cNvPr id="16397" name="Object 11"/>
            <p:cNvGraphicFramePr>
              <a:graphicFrameLocks noChangeAspect="1"/>
            </p:cNvGraphicFramePr>
            <p:nvPr/>
          </p:nvGraphicFramePr>
          <p:xfrm>
            <a:off x="240" y="2073"/>
            <a:ext cx="61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quation" r:id="rId5" imgW="977476" imgH="393529" progId="Equation.DSMT4">
                    <p:embed/>
                  </p:oleObj>
                </mc:Choice>
                <mc:Fallback>
                  <p:oleObj name="Equation" r:id="rId5" imgW="977476" imgH="393529" progId="Equation.DSMT4">
                    <p:embed/>
                    <p:pic>
                      <p:nvPicPr>
                        <p:cNvPr id="1639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2073"/>
                          <a:ext cx="61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8" name="Text Box 53"/>
            <p:cNvSpPr txBox="1">
              <a:spLocks noChangeArrowheads="1"/>
            </p:cNvSpPr>
            <p:nvPr/>
          </p:nvSpPr>
          <p:spPr bwMode="auto">
            <a:xfrm>
              <a:off x="912" y="2073"/>
              <a:ext cx="273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vi-VN" sz="2200">
                  <a:solidFill>
                    <a:srgbClr val="0033CC"/>
                  </a:solidFill>
                </a:rPr>
                <a:t>l</a:t>
              </a:r>
              <a:r>
                <a:rPr lang="en-US" sz="2200">
                  <a:solidFill>
                    <a:srgbClr val="0033CC"/>
                  </a:solidFill>
                </a:rPr>
                <a:t>ầ</a:t>
              </a:r>
              <a:r>
                <a:rPr lang="vi-VN" sz="2200">
                  <a:solidFill>
                    <a:srgbClr val="0033CC"/>
                  </a:solidFill>
                </a:rPr>
                <a:t>n l</a:t>
              </a:r>
              <a:r>
                <a:rPr lang="en-US" sz="2200">
                  <a:solidFill>
                    <a:srgbClr val="0033CC"/>
                  </a:solidFill>
                </a:rPr>
                <a:t>ượ</a:t>
              </a:r>
              <a:r>
                <a:rPr lang="vi-VN" sz="2200">
                  <a:solidFill>
                    <a:srgbClr val="0033CC"/>
                  </a:solidFill>
                </a:rPr>
                <a:t>t </a:t>
              </a:r>
              <a:r>
                <a:rPr lang="en-US" sz="2200">
                  <a:solidFill>
                    <a:srgbClr val="0033CC"/>
                  </a:solidFill>
                </a:rPr>
                <a:t>đố</a:t>
              </a:r>
              <a:r>
                <a:rPr lang="vi-VN" sz="2200">
                  <a:solidFill>
                    <a:srgbClr val="0033CC"/>
                  </a:solidFill>
                </a:rPr>
                <a:t>i di</a:t>
              </a:r>
              <a:r>
                <a:rPr lang="en-US" sz="2200">
                  <a:solidFill>
                    <a:srgbClr val="0033CC"/>
                  </a:solidFill>
                </a:rPr>
                <a:t>ệ</a:t>
              </a:r>
              <a:r>
                <a:rPr lang="vi-VN" sz="2200">
                  <a:solidFill>
                    <a:srgbClr val="0033CC"/>
                  </a:solidFill>
                </a:rPr>
                <a:t>n v</a:t>
              </a:r>
              <a:r>
                <a:rPr lang="en-US" sz="2200">
                  <a:solidFill>
                    <a:srgbClr val="0033CC"/>
                  </a:solidFill>
                </a:rPr>
                <a:t>ớ</a:t>
              </a:r>
              <a:r>
                <a:rPr lang="vi-VN" sz="2200">
                  <a:solidFill>
                    <a:srgbClr val="0033CC"/>
                  </a:solidFill>
                </a:rPr>
                <a:t>i</a:t>
              </a:r>
              <a:endParaRPr lang="en-US" sz="2200">
                <a:solidFill>
                  <a:srgbClr val="0033CC"/>
                </a:solidFill>
              </a:endParaRPr>
            </a:p>
          </p:txBody>
        </p:sp>
      </p:grp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433388" y="5043488"/>
            <a:ext cx="52911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33CC"/>
                </a:solidFill>
              </a:rPr>
              <a:t>mà AB &lt; BC &lt; AC (2cm &lt; 4cm &lt; 5cm)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509588" y="5932486"/>
            <a:ext cx="4086225" cy="455612"/>
            <a:chOff x="144" y="3545"/>
            <a:chExt cx="2574" cy="287"/>
          </a:xfrm>
        </p:grpSpPr>
        <p:graphicFrame>
          <p:nvGraphicFramePr>
            <p:cNvPr id="16395" name="Object 20"/>
            <p:cNvGraphicFramePr>
              <a:graphicFrameLocks noChangeAspect="1"/>
            </p:cNvGraphicFramePr>
            <p:nvPr/>
          </p:nvGraphicFramePr>
          <p:xfrm>
            <a:off x="144" y="3545"/>
            <a:ext cx="960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7" imgW="1524000" imgH="355600" progId="Equation.DSMT4">
                    <p:embed/>
                  </p:oleObj>
                </mc:Choice>
                <mc:Fallback>
                  <p:oleObj name="Equation" r:id="rId7" imgW="1524000" imgH="355600" progId="Equation.DSMT4">
                    <p:embed/>
                    <p:pic>
                      <p:nvPicPr>
                        <p:cNvPr id="16395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3545"/>
                          <a:ext cx="960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6" name="Rectangle 21"/>
            <p:cNvSpPr>
              <a:spLocks noChangeArrowheads="1"/>
            </p:cNvSpPr>
            <p:nvPr/>
          </p:nvSpPr>
          <p:spPr bwMode="auto">
            <a:xfrm>
              <a:off x="1086" y="3561"/>
              <a:ext cx="16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dirty="0"/>
                <a:t>(</a:t>
              </a:r>
              <a:r>
                <a:rPr lang="en-US" sz="2200" dirty="0" err="1"/>
                <a:t>Căn</a:t>
              </a:r>
              <a:r>
                <a:rPr lang="en-US" sz="2200" dirty="0"/>
                <a:t> </a:t>
              </a:r>
              <a:r>
                <a:rPr lang="en-US" sz="2200" dirty="0" err="1"/>
                <a:t>cứ</a:t>
              </a:r>
              <a:r>
                <a:rPr lang="en-US" sz="2200" dirty="0"/>
                <a:t> </a:t>
              </a:r>
              <a:r>
                <a:rPr lang="en-US" sz="2200" dirty="0" err="1"/>
                <a:t>vào</a:t>
              </a:r>
              <a:r>
                <a:rPr lang="en-US" sz="2200" dirty="0"/>
                <a:t> </a:t>
              </a:r>
              <a:r>
                <a:rPr lang="en-US" sz="2200" dirty="0" err="1"/>
                <a:t>định</a:t>
              </a:r>
              <a:r>
                <a:rPr lang="en-US" sz="2200" dirty="0"/>
                <a:t> </a:t>
              </a:r>
              <a:r>
                <a:rPr lang="en-US" sz="2200" dirty="0" err="1"/>
                <a:t>lí</a:t>
              </a:r>
              <a:r>
                <a:rPr lang="en-US" sz="2200" dirty="0"/>
                <a:t> 1</a:t>
              </a:r>
              <a:r>
                <a:rPr lang="en-US" sz="2200" b="1" dirty="0"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4267200" y="4419600"/>
            <a:ext cx="4343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200">
                <a:solidFill>
                  <a:srgbClr val="0033CC"/>
                </a:solidFill>
              </a:rPr>
              <a:t> BC, AC, AB</a:t>
            </a:r>
            <a:endParaRPr lang="en-US" sz="22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E06AF-F18E-4970-B6E7-2B1A449F5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00" y="76200"/>
            <a:ext cx="12197953" cy="6858000"/>
          </a:xfrm>
          <a:prstGeom prst="rect">
            <a:avLst/>
          </a:prstGeom>
        </p:spPr>
      </p:pic>
      <p:sp>
        <p:nvSpPr>
          <p:cNvPr id="5" name="Oval 75">
            <a:extLst>
              <a:ext uri="{FF2B5EF4-FFF2-40B4-BE49-F238E27FC236}">
                <a16:creationId xmlns:a16="http://schemas.microsoft.com/office/drawing/2014/main" id="{4179F025-5EF5-4D58-AF28-E91C2C47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533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Image result for school powerpoint background">
            <a:extLst>
              <a:ext uri="{FF2B5EF4-FFF2-40B4-BE49-F238E27FC236}">
                <a16:creationId xmlns:a16="http://schemas.microsoft.com/office/drawing/2014/main" id="{F89A6976-3717-485B-A143-46743642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36"/>
          <p:cNvSpPr txBox="1">
            <a:spLocks noChangeArrowheads="1"/>
          </p:cNvSpPr>
          <p:nvPr/>
        </p:nvSpPr>
        <p:spPr bwMode="auto">
          <a:xfrm>
            <a:off x="152400" y="457200"/>
            <a:ext cx="96012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</a:rPr>
              <a:t>              </a:t>
            </a:r>
            <a:r>
              <a:rPr lang="en-US" sz="4300" b="1" dirty="0" err="1">
                <a:solidFill>
                  <a:srgbClr val="FF0000"/>
                </a:solidFill>
              </a:rPr>
              <a:t>Câu</a:t>
            </a:r>
            <a:r>
              <a:rPr lang="en-US" sz="4300" b="1" dirty="0">
                <a:solidFill>
                  <a:srgbClr val="FF0000"/>
                </a:solidFill>
              </a:rPr>
              <a:t> 2: </a:t>
            </a:r>
          </a:p>
          <a:p>
            <a:pPr eaLnBrk="1" hangingPunct="1">
              <a:spcBef>
                <a:spcPct val="50000"/>
              </a:spcBef>
            </a:pPr>
            <a:endParaRPr lang="en-US" sz="3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000" b="1" dirty="0"/>
              <a:t>Quan </a:t>
            </a:r>
            <a:r>
              <a:rPr lang="en-US" sz="3000" b="1" dirty="0" err="1"/>
              <a:t>sát</a:t>
            </a:r>
            <a:r>
              <a:rPr lang="en-US" sz="3000" b="1" dirty="0"/>
              <a:t> </a:t>
            </a:r>
            <a:r>
              <a:rPr lang="en-US" sz="3000" b="1" dirty="0" err="1"/>
              <a:t>hình</a:t>
            </a:r>
            <a:r>
              <a:rPr lang="en-US" sz="3000" b="1" dirty="0"/>
              <a:t> </a:t>
            </a:r>
            <a:r>
              <a:rPr lang="en-US" sz="3000" b="1" dirty="0" err="1"/>
              <a:t>vẽ</a:t>
            </a:r>
            <a:r>
              <a:rPr lang="en-US" sz="3000" b="1" dirty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 . 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 dirty="0" err="1"/>
              <a:t>Trong</a:t>
            </a:r>
            <a:r>
              <a:rPr lang="en-US" sz="3000" b="1" dirty="0"/>
              <a:t> </a:t>
            </a:r>
            <a:r>
              <a:rPr lang="en-US" sz="3000" b="1" dirty="0" err="1"/>
              <a:t>các</a:t>
            </a:r>
            <a:r>
              <a:rPr lang="en-US" sz="3000" b="1" dirty="0"/>
              <a:t> </a:t>
            </a:r>
            <a:r>
              <a:rPr lang="en-US" sz="3000" b="1" dirty="0" err="1"/>
              <a:t>khẳng</a:t>
            </a:r>
            <a:r>
              <a:rPr lang="en-US" sz="3000" b="1" dirty="0"/>
              <a:t> </a:t>
            </a:r>
            <a:r>
              <a:rPr lang="en-US" sz="3000" b="1" dirty="0" err="1"/>
              <a:t>định</a:t>
            </a:r>
            <a:r>
              <a:rPr lang="en-US" sz="3000" b="1" dirty="0"/>
              <a:t> </a:t>
            </a:r>
            <a:r>
              <a:rPr lang="en-US" sz="3000" b="1" dirty="0" err="1"/>
              <a:t>sau</a:t>
            </a:r>
            <a:r>
              <a:rPr lang="en-US" sz="3000" b="1" dirty="0"/>
              <a:t> </a:t>
            </a:r>
            <a:r>
              <a:rPr lang="en-US" sz="3000" b="1" dirty="0" err="1"/>
              <a:t>khẳng</a:t>
            </a:r>
            <a:r>
              <a:rPr lang="en-US" sz="3000" b="1" dirty="0"/>
              <a:t> </a:t>
            </a:r>
            <a:r>
              <a:rPr lang="en-US" sz="3000" b="1" dirty="0" err="1"/>
              <a:t>định</a:t>
            </a:r>
            <a:r>
              <a:rPr lang="en-US" sz="3000" b="1" dirty="0"/>
              <a:t> </a:t>
            </a:r>
            <a:r>
              <a:rPr lang="en-US" sz="3000" b="1" dirty="0" err="1"/>
              <a:t>nào</a:t>
            </a:r>
            <a:r>
              <a:rPr lang="en-US" sz="3000" b="1" dirty="0"/>
              <a:t> </a:t>
            </a:r>
            <a:r>
              <a:rPr lang="en-US" sz="3000" b="1" dirty="0" err="1"/>
              <a:t>đúng</a:t>
            </a:r>
            <a:r>
              <a:rPr lang="en-US" sz="3000" b="1" dirty="0"/>
              <a:t>.</a:t>
            </a:r>
          </a:p>
        </p:txBody>
      </p:sp>
      <p:graphicFrame>
        <p:nvGraphicFramePr>
          <p:cNvPr id="69702" name="Group 70"/>
          <p:cNvGraphicFramePr>
            <a:graphicFrameLocks noGrp="1"/>
          </p:cNvGraphicFramePr>
          <p:nvPr/>
        </p:nvGraphicFramePr>
        <p:xfrm>
          <a:off x="838200" y="3581400"/>
          <a:ext cx="7848600" cy="1548352"/>
        </p:xfrm>
        <a:graphic>
          <a:graphicData uri="http://schemas.openxmlformats.org/drawingml/2006/table">
            <a:tbl>
              <a:tblPr/>
              <a:tblGrid>
                <a:gridCol w="381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 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 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16" name="Object 48"/>
          <p:cNvGraphicFramePr>
            <a:graphicFrameLocks noChangeAspect="1"/>
          </p:cNvGraphicFramePr>
          <p:nvPr/>
        </p:nvGraphicFramePr>
        <p:xfrm>
          <a:off x="1549400" y="3657600"/>
          <a:ext cx="1776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5" imgW="660113" imgH="215806" progId="Equation.DSMT4">
                  <p:embed/>
                </p:oleObj>
              </mc:Choice>
              <mc:Fallback>
                <p:oleObj name="Equation" r:id="rId5" imgW="660113" imgH="215806" progId="Equation.DSMT4">
                  <p:embed/>
                  <p:pic>
                    <p:nvPicPr>
                      <p:cNvPr id="17416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657600"/>
                        <a:ext cx="17764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49"/>
          <p:cNvGraphicFramePr>
            <a:graphicFrameLocks noChangeAspect="1"/>
          </p:cNvGraphicFramePr>
          <p:nvPr/>
        </p:nvGraphicFramePr>
        <p:xfrm>
          <a:off x="1447800" y="4648200"/>
          <a:ext cx="16605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7" imgW="660113" imgH="215806" progId="Equation.DSMT4">
                  <p:embed/>
                </p:oleObj>
              </mc:Choice>
              <mc:Fallback>
                <p:oleObj name="Equation" r:id="rId7" imgW="660113" imgH="215806" progId="Equation.DSMT4">
                  <p:embed/>
                  <p:pic>
                    <p:nvPicPr>
                      <p:cNvPr id="17417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16605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50"/>
          <p:cNvGraphicFramePr>
            <a:graphicFrameLocks noChangeAspect="1"/>
          </p:cNvGraphicFramePr>
          <p:nvPr/>
        </p:nvGraphicFramePr>
        <p:xfrm>
          <a:off x="5343525" y="3657600"/>
          <a:ext cx="1503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9" imgW="660113" imgH="215806" progId="Equation.DSMT4">
                  <p:embed/>
                </p:oleObj>
              </mc:Choice>
              <mc:Fallback>
                <p:oleObj name="Equation" r:id="rId9" imgW="660113" imgH="215806" progId="Equation.DSMT4">
                  <p:embed/>
                  <p:pic>
                    <p:nvPicPr>
                      <p:cNvPr id="17418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3657600"/>
                        <a:ext cx="15033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51"/>
          <p:cNvGraphicFramePr>
            <a:graphicFrameLocks noChangeAspect="1"/>
          </p:cNvGraphicFramePr>
          <p:nvPr/>
        </p:nvGraphicFramePr>
        <p:xfrm>
          <a:off x="5334000" y="4648200"/>
          <a:ext cx="14351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11" imgW="660113" imgH="215806" progId="Equation.DSMT4">
                  <p:embed/>
                </p:oleObj>
              </mc:Choice>
              <mc:Fallback>
                <p:oleObj name="Equation" r:id="rId11" imgW="660113" imgH="215806" progId="Equation.DSMT4">
                  <p:embed/>
                  <p:pic>
                    <p:nvPicPr>
                      <p:cNvPr id="17419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14351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0" name="Picture 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33333" r="41565" b="50000"/>
          <a:stretch>
            <a:fillRect/>
          </a:stretch>
        </p:blipFill>
        <p:spPr bwMode="auto">
          <a:xfrm>
            <a:off x="4481513" y="76200"/>
            <a:ext cx="4213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07" name="Oval 75"/>
          <p:cNvSpPr>
            <a:spLocks noChangeArrowheads="1"/>
          </p:cNvSpPr>
          <p:nvPr/>
        </p:nvSpPr>
        <p:spPr bwMode="auto">
          <a:xfrm>
            <a:off x="782638" y="4648200"/>
            <a:ext cx="533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697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801758" y="294863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</a:rPr>
              <a:t>Góc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đối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diện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cạnh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lớn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hơn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pSp>
        <p:nvGrpSpPr>
          <p:cNvPr id="18435" name="Group 36"/>
          <p:cNvGrpSpPr>
            <a:grpSpLocks/>
          </p:cNvGrpSpPr>
          <p:nvPr/>
        </p:nvGrpSpPr>
        <p:grpSpPr bwMode="auto">
          <a:xfrm>
            <a:off x="877958" y="990599"/>
            <a:ext cx="8686800" cy="706438"/>
            <a:chOff x="144" y="803"/>
            <a:chExt cx="5472" cy="445"/>
          </a:xfrm>
        </p:grpSpPr>
        <p:sp>
          <p:nvSpPr>
            <p:cNvPr id="18489" name="Rectangle 2"/>
            <p:cNvSpPr>
              <a:spLocks noChangeArrowheads="1"/>
            </p:cNvSpPr>
            <p:nvPr/>
          </p:nvSpPr>
          <p:spPr bwMode="auto">
            <a:xfrm>
              <a:off x="144" y="864"/>
              <a:ext cx="96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571500" indent="-571500">
                <a:spcBef>
                  <a:spcPct val="20000"/>
                </a:spcBef>
              </a:pPr>
              <a:r>
                <a:rPr lang="en-US" sz="2400" b="1" i="1" u="sng" dirty="0" err="1">
                  <a:solidFill>
                    <a:srgbClr val="660066"/>
                  </a:solidFill>
                </a:rPr>
                <a:t>Định</a:t>
              </a:r>
              <a:r>
                <a:rPr lang="en-US" sz="2400" b="1" i="1" u="sng" dirty="0">
                  <a:solidFill>
                    <a:srgbClr val="660066"/>
                  </a:solidFill>
                </a:rPr>
                <a:t> </a:t>
              </a:r>
              <a:r>
                <a:rPr lang="en-US" sz="2400" b="1" i="1" u="sng" dirty="0" err="1">
                  <a:solidFill>
                    <a:srgbClr val="660066"/>
                  </a:solidFill>
                </a:rPr>
                <a:t>lí</a:t>
              </a:r>
              <a:r>
                <a:rPr lang="en-US" sz="2400" b="1" i="1" u="sng" dirty="0">
                  <a:solidFill>
                    <a:srgbClr val="660066"/>
                  </a:solidFill>
                </a:rPr>
                <a:t> 1.</a:t>
              </a:r>
              <a:r>
                <a:rPr lang="en-US" sz="2400" b="1" i="1" dirty="0">
                  <a:solidFill>
                    <a:srgbClr val="660066"/>
                  </a:solidFill>
                </a:rPr>
                <a:t>     </a:t>
              </a:r>
              <a:endParaRPr lang="en-US" sz="2200" b="1" i="1" dirty="0">
                <a:solidFill>
                  <a:srgbClr val="660066"/>
                </a:solidFill>
              </a:endParaRPr>
            </a:p>
          </p:txBody>
        </p:sp>
        <p:sp>
          <p:nvSpPr>
            <p:cNvPr id="18490" name="Text Box 5"/>
            <p:cNvSpPr txBox="1">
              <a:spLocks noChangeArrowheads="1"/>
            </p:cNvSpPr>
            <p:nvPr/>
          </p:nvSpPr>
          <p:spPr bwMode="auto">
            <a:xfrm>
              <a:off x="1008" y="816"/>
              <a:ext cx="4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</a:rPr>
                <a:t>Trong    ABC, nếu AC &gt; AB thì B  &gt; C</a:t>
              </a:r>
            </a:p>
          </p:txBody>
        </p:sp>
        <p:grpSp>
          <p:nvGrpSpPr>
            <p:cNvPr id="18491" name="Group 6"/>
            <p:cNvGrpSpPr>
              <a:grpSpLocks/>
            </p:cNvGrpSpPr>
            <p:nvPr/>
          </p:nvGrpSpPr>
          <p:grpSpPr bwMode="auto">
            <a:xfrm>
              <a:off x="4111" y="816"/>
              <a:ext cx="192" cy="96"/>
              <a:chOff x="4944" y="1344"/>
              <a:chExt cx="192" cy="96"/>
            </a:xfrm>
          </p:grpSpPr>
          <p:sp>
            <p:nvSpPr>
              <p:cNvPr id="18496" name="Line 7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Line 8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92" name="AutoShape 9"/>
            <p:cNvSpPr>
              <a:spLocks noChangeArrowheads="1"/>
            </p:cNvSpPr>
            <p:nvPr/>
          </p:nvSpPr>
          <p:spPr bwMode="auto">
            <a:xfrm>
              <a:off x="1680" y="903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93" name="Group 10"/>
            <p:cNvGrpSpPr>
              <a:grpSpLocks/>
            </p:cNvGrpSpPr>
            <p:nvPr/>
          </p:nvGrpSpPr>
          <p:grpSpPr bwMode="auto">
            <a:xfrm>
              <a:off x="4604" y="803"/>
              <a:ext cx="192" cy="96"/>
              <a:chOff x="4944" y="1344"/>
              <a:chExt cx="192" cy="96"/>
            </a:xfrm>
          </p:grpSpPr>
          <p:sp>
            <p:nvSpPr>
              <p:cNvPr id="18494" name="Line 11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Line 12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845" name="Rectangle 29"/>
          <p:cNvSpPr>
            <a:spLocks noChangeArrowheads="1"/>
          </p:cNvSpPr>
          <p:nvPr/>
        </p:nvSpPr>
        <p:spPr bwMode="auto">
          <a:xfrm>
            <a:off x="152402" y="1570385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sz="3200" b="1" dirty="0">
                <a:solidFill>
                  <a:srgbClr val="E60000"/>
                </a:solidFill>
              </a:rPr>
              <a:t>2. </a:t>
            </a:r>
            <a:r>
              <a:rPr lang="en-US" sz="3200" b="1" u="sng" dirty="0" err="1">
                <a:solidFill>
                  <a:srgbClr val="E60000"/>
                </a:solidFill>
              </a:rPr>
              <a:t>C</a:t>
            </a:r>
            <a:r>
              <a:rPr lang="en-US" sz="3200" b="1" u="sng" dirty="0" err="1">
                <a:solidFill>
                  <a:srgbClr val="CC0000"/>
                </a:solidFill>
              </a:rPr>
              <a:t>ạnh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đối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diện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với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g</a:t>
            </a:r>
            <a:r>
              <a:rPr lang="en-US" sz="3200" b="1" u="sng" dirty="0" err="1">
                <a:solidFill>
                  <a:srgbClr val="CC0000"/>
                </a:solidFill>
              </a:rPr>
              <a:t>óc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lớn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hơn</a:t>
            </a:r>
            <a:endParaRPr lang="en-US" sz="3200" b="1" u="sng" dirty="0">
              <a:solidFill>
                <a:srgbClr val="E60000"/>
              </a:solidFill>
            </a:endParaRPr>
          </a:p>
        </p:txBody>
      </p:sp>
      <p:grpSp>
        <p:nvGrpSpPr>
          <p:cNvPr id="162853" name="Group 37"/>
          <p:cNvGrpSpPr>
            <a:grpSpLocks/>
          </p:cNvGrpSpPr>
          <p:nvPr/>
        </p:nvGrpSpPr>
        <p:grpSpPr bwMode="auto">
          <a:xfrm>
            <a:off x="5181600" y="4038600"/>
            <a:ext cx="3886200" cy="2519363"/>
            <a:chOff x="1152" y="2304"/>
            <a:chExt cx="2784" cy="1874"/>
          </a:xfrm>
        </p:grpSpPr>
        <p:sp>
          <p:nvSpPr>
            <p:cNvPr id="18479" name="Line 38"/>
            <p:cNvSpPr>
              <a:spLocks noChangeShapeType="1"/>
            </p:cNvSpPr>
            <p:nvPr/>
          </p:nvSpPr>
          <p:spPr bwMode="auto">
            <a:xfrm flipH="1">
              <a:off x="1392" y="2679"/>
              <a:ext cx="528" cy="1200"/>
            </a:xfrm>
            <a:prstGeom prst="line">
              <a:avLst/>
            </a:prstGeom>
            <a:noFill/>
            <a:ln w="19050">
              <a:solidFill>
                <a:srgbClr val="006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39"/>
            <p:cNvSpPr>
              <a:spLocks noChangeShapeType="1"/>
            </p:cNvSpPr>
            <p:nvPr/>
          </p:nvSpPr>
          <p:spPr bwMode="auto">
            <a:xfrm>
              <a:off x="1392" y="3879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40"/>
            <p:cNvSpPr>
              <a:spLocks noChangeShapeType="1"/>
            </p:cNvSpPr>
            <p:nvPr/>
          </p:nvSpPr>
          <p:spPr bwMode="auto">
            <a:xfrm flipH="1" flipV="1">
              <a:off x="1920" y="2679"/>
              <a:ext cx="1584" cy="1200"/>
            </a:xfrm>
            <a:prstGeom prst="line">
              <a:avLst/>
            </a:prstGeom>
            <a:noFill/>
            <a:ln w="19050">
              <a:solidFill>
                <a:srgbClr val="E6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82" name="Group 41"/>
            <p:cNvGrpSpPr>
              <a:grpSpLocks/>
            </p:cNvGrpSpPr>
            <p:nvPr/>
          </p:nvGrpSpPr>
          <p:grpSpPr bwMode="auto">
            <a:xfrm>
              <a:off x="1488" y="3639"/>
              <a:ext cx="144" cy="240"/>
              <a:chOff x="3120" y="3024"/>
              <a:chExt cx="144" cy="240"/>
            </a:xfrm>
          </p:grpSpPr>
          <p:sp>
            <p:nvSpPr>
              <p:cNvPr id="18487" name="Arc 42"/>
              <p:cNvSpPr>
                <a:spLocks/>
              </p:cNvSpPr>
              <p:nvPr/>
            </p:nvSpPr>
            <p:spPr bwMode="auto">
              <a:xfrm>
                <a:off x="3120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E6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Arc 43"/>
              <p:cNvSpPr>
                <a:spLocks/>
              </p:cNvSpPr>
              <p:nvPr/>
            </p:nvSpPr>
            <p:spPr bwMode="auto">
              <a:xfrm>
                <a:off x="3120" y="3072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E6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83" name="Arc 44"/>
            <p:cNvSpPr>
              <a:spLocks/>
            </p:cNvSpPr>
            <p:nvPr/>
          </p:nvSpPr>
          <p:spPr bwMode="auto">
            <a:xfrm flipH="1">
              <a:off x="3225" y="3735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6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Text Box 45"/>
            <p:cNvSpPr txBox="1">
              <a:spLocks noChangeArrowheads="1"/>
            </p:cNvSpPr>
            <p:nvPr/>
          </p:nvSpPr>
          <p:spPr bwMode="auto">
            <a:xfrm>
              <a:off x="1824" y="2304"/>
              <a:ext cx="385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A</a:t>
              </a:r>
            </a:p>
          </p:txBody>
        </p:sp>
        <p:sp>
          <p:nvSpPr>
            <p:cNvPr id="18485" name="Text Box 46"/>
            <p:cNvSpPr txBox="1">
              <a:spLocks noChangeArrowheads="1"/>
            </p:cNvSpPr>
            <p:nvPr/>
          </p:nvSpPr>
          <p:spPr bwMode="auto">
            <a:xfrm>
              <a:off x="1152" y="3792"/>
              <a:ext cx="384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B</a:t>
              </a:r>
            </a:p>
          </p:txBody>
        </p:sp>
        <p:sp>
          <p:nvSpPr>
            <p:cNvPr id="18486" name="Text Box 47"/>
            <p:cNvSpPr txBox="1">
              <a:spLocks noChangeArrowheads="1"/>
            </p:cNvSpPr>
            <p:nvPr/>
          </p:nvSpPr>
          <p:spPr bwMode="auto">
            <a:xfrm>
              <a:off x="3552" y="3782"/>
              <a:ext cx="38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C</a:t>
              </a:r>
            </a:p>
          </p:txBody>
        </p:sp>
      </p:grpSp>
      <p:grpSp>
        <p:nvGrpSpPr>
          <p:cNvPr id="162864" name="Group 48"/>
          <p:cNvGrpSpPr>
            <a:grpSpLocks/>
          </p:cNvGrpSpPr>
          <p:nvPr/>
        </p:nvGrpSpPr>
        <p:grpSpPr bwMode="auto">
          <a:xfrm>
            <a:off x="5181600" y="4114800"/>
            <a:ext cx="2278063" cy="2506663"/>
            <a:chOff x="3024" y="1536"/>
            <a:chExt cx="1632" cy="1865"/>
          </a:xfrm>
        </p:grpSpPr>
        <p:grpSp>
          <p:nvGrpSpPr>
            <p:cNvPr id="18472" name="Group 49"/>
            <p:cNvGrpSpPr>
              <a:grpSpLocks/>
            </p:cNvGrpSpPr>
            <p:nvPr/>
          </p:nvGrpSpPr>
          <p:grpSpPr bwMode="auto">
            <a:xfrm>
              <a:off x="3024" y="1536"/>
              <a:ext cx="1632" cy="1865"/>
              <a:chOff x="3024" y="1541"/>
              <a:chExt cx="1632" cy="1865"/>
            </a:xfrm>
          </p:grpSpPr>
          <p:sp>
            <p:nvSpPr>
              <p:cNvPr id="18475" name="Text Box 50"/>
              <p:cNvSpPr txBox="1">
                <a:spLocks noChangeArrowheads="1"/>
              </p:cNvSpPr>
              <p:nvPr/>
            </p:nvSpPr>
            <p:spPr bwMode="auto">
              <a:xfrm>
                <a:off x="4368" y="3072"/>
                <a:ext cx="288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571500" indent="-5715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en-US" sz="2600" b="1"/>
                  <a:t>C</a:t>
                </a:r>
              </a:p>
            </p:txBody>
          </p:sp>
          <p:sp>
            <p:nvSpPr>
              <p:cNvPr id="18476" name="AutoShape 5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1104" cy="1200"/>
              </a:xfrm>
              <a:prstGeom prst="flowChartExtra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541"/>
                <a:ext cx="288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571500" indent="-5715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en-US" sz="2600" b="1"/>
                  <a:t>A</a:t>
                </a:r>
              </a:p>
            </p:txBody>
          </p:sp>
          <p:sp>
            <p:nvSpPr>
              <p:cNvPr id="18478" name="Text Box 53"/>
              <p:cNvSpPr txBox="1">
                <a:spLocks noChangeArrowheads="1"/>
              </p:cNvSpPr>
              <p:nvPr/>
            </p:nvSpPr>
            <p:spPr bwMode="auto">
              <a:xfrm>
                <a:off x="3024" y="3024"/>
                <a:ext cx="288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571500" indent="-5715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en-US" sz="2600" b="1"/>
                  <a:t>B</a:t>
                </a:r>
              </a:p>
            </p:txBody>
          </p:sp>
        </p:grpSp>
        <p:sp>
          <p:nvSpPr>
            <p:cNvPr id="18473" name="Line 54"/>
            <p:cNvSpPr>
              <a:spLocks noChangeShapeType="1"/>
            </p:cNvSpPr>
            <p:nvPr/>
          </p:nvSpPr>
          <p:spPr bwMode="auto">
            <a:xfrm>
              <a:off x="3456" y="235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55"/>
            <p:cNvSpPr>
              <a:spLocks noChangeShapeType="1"/>
            </p:cNvSpPr>
            <p:nvPr/>
          </p:nvSpPr>
          <p:spPr bwMode="auto">
            <a:xfrm flipH="1">
              <a:off x="3984" y="230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78" name="Group 62"/>
          <p:cNvGrpSpPr>
            <a:grpSpLocks/>
          </p:cNvGrpSpPr>
          <p:nvPr/>
        </p:nvGrpSpPr>
        <p:grpSpPr bwMode="auto">
          <a:xfrm>
            <a:off x="76200" y="2424113"/>
            <a:ext cx="6248400" cy="3979862"/>
            <a:chOff x="48" y="1527"/>
            <a:chExt cx="3936" cy="2507"/>
          </a:xfrm>
        </p:grpSpPr>
        <p:sp>
          <p:nvSpPr>
            <p:cNvPr id="18464" name="Text Box 34"/>
            <p:cNvSpPr txBox="1">
              <a:spLocks noChangeArrowheads="1"/>
            </p:cNvSpPr>
            <p:nvPr/>
          </p:nvSpPr>
          <p:spPr bwMode="auto">
            <a:xfrm>
              <a:off x="528" y="1536"/>
              <a:ext cx="3456" cy="2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 err="1"/>
                <a:t>Vẽ</a:t>
              </a:r>
              <a:r>
                <a:rPr lang="en-US" sz="3200" dirty="0"/>
                <a:t> tam </a:t>
              </a:r>
              <a:r>
                <a:rPr lang="en-US" sz="3200" dirty="0" err="1"/>
                <a:t>giác</a:t>
              </a:r>
              <a:r>
                <a:rPr lang="en-US" sz="3200" dirty="0"/>
                <a:t> ABC </a:t>
              </a:r>
              <a:r>
                <a:rPr lang="en-US" sz="3200" dirty="0" err="1"/>
                <a:t>với</a:t>
              </a:r>
              <a:r>
                <a:rPr lang="en-US" sz="3200" dirty="0"/>
                <a:t> </a:t>
              </a:r>
              <a:r>
                <a:rPr lang="en-US" sz="3200" dirty="0">
                  <a:solidFill>
                    <a:srgbClr val="FF0000"/>
                  </a:solidFill>
                </a:rPr>
                <a:t>B &gt; C.</a:t>
              </a:r>
              <a:r>
                <a:rPr lang="en-US" sz="3200" dirty="0"/>
                <a:t> Quan </a:t>
              </a:r>
              <a:r>
                <a:rPr lang="en-US" sz="3200" dirty="0" err="1"/>
                <a:t>sát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dự</a:t>
              </a:r>
              <a:r>
                <a:rPr lang="en-US" sz="3200" dirty="0"/>
                <a:t> </a:t>
              </a:r>
              <a:r>
                <a:rPr lang="en-US" sz="3200" dirty="0" err="1"/>
                <a:t>đoán</a:t>
              </a:r>
              <a:r>
                <a:rPr lang="en-US" sz="3200" dirty="0"/>
                <a:t> </a:t>
              </a:r>
              <a:r>
                <a:rPr lang="en-US" sz="3200" dirty="0" err="1"/>
                <a:t>xem</a:t>
              </a:r>
              <a:r>
                <a:rPr lang="en-US" sz="3200" dirty="0"/>
                <a:t> ta </a:t>
              </a:r>
              <a:r>
                <a:rPr lang="en-US" sz="3200" dirty="0" err="1"/>
                <a:t>có</a:t>
              </a:r>
              <a:r>
                <a:rPr lang="en-US" sz="3200" dirty="0"/>
                <a:t> </a:t>
              </a:r>
              <a:r>
                <a:rPr lang="en-US" sz="3200" dirty="0" err="1"/>
                <a:t>trường</a:t>
              </a:r>
              <a:r>
                <a:rPr lang="en-US" sz="3200" dirty="0"/>
                <a:t> </a:t>
              </a:r>
              <a:r>
                <a:rPr lang="en-US" sz="3200" dirty="0" err="1"/>
                <a:t>hợp</a:t>
              </a:r>
              <a:r>
                <a:rPr lang="en-US" sz="3200" dirty="0"/>
                <a:t> </a:t>
              </a:r>
              <a:r>
                <a:rPr lang="en-US" sz="3200" dirty="0" err="1"/>
                <a:t>nào</a:t>
              </a:r>
              <a:r>
                <a:rPr lang="en-US" sz="3200" dirty="0"/>
                <a:t> </a:t>
              </a:r>
              <a:r>
                <a:rPr lang="en-US" sz="3200" dirty="0" err="1"/>
                <a:t>trong</a:t>
              </a:r>
              <a:r>
                <a:rPr lang="en-US" sz="3200" dirty="0"/>
                <a:t> </a:t>
              </a:r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trường</a:t>
              </a:r>
              <a:r>
                <a:rPr lang="en-US" sz="3200" dirty="0"/>
                <a:t> </a:t>
              </a:r>
              <a:r>
                <a:rPr lang="en-US" sz="3200" dirty="0" err="1"/>
                <a:t>hợp</a:t>
              </a:r>
              <a:r>
                <a:rPr lang="en-US" sz="3200" dirty="0"/>
                <a:t> </a:t>
              </a:r>
              <a:r>
                <a:rPr lang="en-US" sz="3200" dirty="0" err="1"/>
                <a:t>sau</a:t>
              </a:r>
              <a:r>
                <a:rPr lang="en-US" sz="3200" dirty="0"/>
                <a:t>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1) AB = AC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2) AB &gt; AC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3) AC &gt; AB</a:t>
              </a:r>
            </a:p>
          </p:txBody>
        </p:sp>
        <p:sp>
          <p:nvSpPr>
            <p:cNvPr id="18465" name="Text Box 35"/>
            <p:cNvSpPr txBox="1">
              <a:spLocks noChangeArrowheads="1"/>
            </p:cNvSpPr>
            <p:nvPr/>
          </p:nvSpPr>
          <p:spPr bwMode="auto">
            <a:xfrm>
              <a:off x="48" y="1540"/>
              <a:ext cx="480" cy="294"/>
            </a:xfrm>
            <a:prstGeom prst="rect">
              <a:avLst/>
            </a:prstGeom>
            <a:solidFill>
              <a:srgbClr val="E60000"/>
            </a:solidFill>
            <a:ln w="9525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u="sng">
                  <a:solidFill>
                    <a:schemeClr val="bg1"/>
                  </a:solidFill>
                </a:rPr>
                <a:t>?3</a:t>
              </a:r>
            </a:p>
          </p:txBody>
        </p:sp>
        <p:grpSp>
          <p:nvGrpSpPr>
            <p:cNvPr id="18466" name="Group 56"/>
            <p:cNvGrpSpPr>
              <a:grpSpLocks/>
            </p:cNvGrpSpPr>
            <p:nvPr/>
          </p:nvGrpSpPr>
          <p:grpSpPr bwMode="auto">
            <a:xfrm>
              <a:off x="3500" y="1532"/>
              <a:ext cx="192" cy="96"/>
              <a:chOff x="4944" y="1344"/>
              <a:chExt cx="192" cy="96"/>
            </a:xfrm>
          </p:grpSpPr>
          <p:sp>
            <p:nvSpPr>
              <p:cNvPr id="18470" name="Line 57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58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7" name="Group 59"/>
            <p:cNvGrpSpPr>
              <a:grpSpLocks/>
            </p:cNvGrpSpPr>
            <p:nvPr/>
          </p:nvGrpSpPr>
          <p:grpSpPr bwMode="auto">
            <a:xfrm>
              <a:off x="3024" y="1527"/>
              <a:ext cx="192" cy="96"/>
              <a:chOff x="4944" y="1344"/>
              <a:chExt cx="192" cy="96"/>
            </a:xfrm>
          </p:grpSpPr>
          <p:sp>
            <p:nvSpPr>
              <p:cNvPr id="18468" name="Line 60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61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879" name="Rectangle 63"/>
          <p:cNvSpPr>
            <a:spLocks noChangeArrowheads="1"/>
          </p:cNvSpPr>
          <p:nvPr/>
        </p:nvSpPr>
        <p:spPr bwMode="auto">
          <a:xfrm>
            <a:off x="838200" y="5334000"/>
            <a:ext cx="2819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62880" name="Group 64"/>
          <p:cNvGrpSpPr>
            <a:grpSpLocks/>
          </p:cNvGrpSpPr>
          <p:nvPr/>
        </p:nvGrpSpPr>
        <p:grpSpPr bwMode="auto">
          <a:xfrm>
            <a:off x="592138" y="5378450"/>
            <a:ext cx="4818063" cy="1174750"/>
            <a:chOff x="85" y="2544"/>
            <a:chExt cx="3035" cy="740"/>
          </a:xfrm>
        </p:grpSpPr>
        <p:sp>
          <p:nvSpPr>
            <p:cNvPr id="18455" name="Text Box 65"/>
            <p:cNvSpPr txBox="1">
              <a:spLocks noChangeArrowheads="1"/>
            </p:cNvSpPr>
            <p:nvPr/>
          </p:nvSpPr>
          <p:spPr bwMode="auto">
            <a:xfrm>
              <a:off x="144" y="2544"/>
              <a:ext cx="297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</a:rPr>
                <a:t>Nếu AC = AB thì    ABC cân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</a:rPr>
                <a:t>  	B = C ( trái với GT)</a:t>
              </a:r>
            </a:p>
          </p:txBody>
        </p:sp>
        <p:sp>
          <p:nvSpPr>
            <p:cNvPr id="18456" name="AutoShape 66"/>
            <p:cNvSpPr>
              <a:spLocks noChangeArrowheads="1"/>
            </p:cNvSpPr>
            <p:nvPr/>
          </p:nvSpPr>
          <p:spPr bwMode="auto">
            <a:xfrm>
              <a:off x="1872" y="2640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67"/>
            <p:cNvSpPr>
              <a:spLocks noChangeArrowheads="1"/>
            </p:cNvSpPr>
            <p:nvPr/>
          </p:nvSpPr>
          <p:spPr bwMode="auto">
            <a:xfrm>
              <a:off x="85" y="2880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00CC"/>
                  </a:solidFill>
                  <a:sym typeface="Symbol" pitchFamily="18" charset="2"/>
                </a:rPr>
                <a:t></a:t>
              </a:r>
            </a:p>
          </p:txBody>
        </p:sp>
        <p:grpSp>
          <p:nvGrpSpPr>
            <p:cNvPr id="18458" name="Group 68"/>
            <p:cNvGrpSpPr>
              <a:grpSpLocks/>
            </p:cNvGrpSpPr>
            <p:nvPr/>
          </p:nvGrpSpPr>
          <p:grpSpPr bwMode="auto">
            <a:xfrm>
              <a:off x="1200" y="2928"/>
              <a:ext cx="192" cy="96"/>
              <a:chOff x="4944" y="1344"/>
              <a:chExt cx="192" cy="96"/>
            </a:xfrm>
          </p:grpSpPr>
          <p:sp>
            <p:nvSpPr>
              <p:cNvPr id="18462" name="Line 69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70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9" name="Group 71"/>
            <p:cNvGrpSpPr>
              <a:grpSpLocks/>
            </p:cNvGrpSpPr>
            <p:nvPr/>
          </p:nvGrpSpPr>
          <p:grpSpPr bwMode="auto">
            <a:xfrm>
              <a:off x="759" y="2915"/>
              <a:ext cx="192" cy="96"/>
              <a:chOff x="4944" y="1344"/>
              <a:chExt cx="192" cy="96"/>
            </a:xfrm>
          </p:grpSpPr>
          <p:sp>
            <p:nvSpPr>
              <p:cNvPr id="18460" name="Line 72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73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890" name="Rectangle 74"/>
          <p:cNvSpPr>
            <a:spLocks noChangeArrowheads="1"/>
          </p:cNvSpPr>
          <p:nvPr/>
        </p:nvSpPr>
        <p:spPr bwMode="auto">
          <a:xfrm>
            <a:off x="540026" y="58674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1" name="Rectangle 75"/>
          <p:cNvSpPr>
            <a:spLocks noChangeArrowheads="1"/>
          </p:cNvSpPr>
          <p:nvPr/>
        </p:nvSpPr>
        <p:spPr bwMode="auto">
          <a:xfrm>
            <a:off x="838200" y="4572000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92" name="Group 76"/>
          <p:cNvGrpSpPr>
            <a:grpSpLocks/>
          </p:cNvGrpSpPr>
          <p:nvPr/>
        </p:nvGrpSpPr>
        <p:grpSpPr bwMode="auto">
          <a:xfrm>
            <a:off x="500482" y="4450852"/>
            <a:ext cx="5105400" cy="2486020"/>
            <a:chOff x="-389" y="3648"/>
            <a:chExt cx="3216" cy="1566"/>
          </a:xfrm>
        </p:grpSpPr>
        <p:sp>
          <p:nvSpPr>
            <p:cNvPr id="18448" name="Text Box 77"/>
            <p:cNvSpPr txBox="1">
              <a:spLocks noChangeArrowheads="1"/>
            </p:cNvSpPr>
            <p:nvPr/>
          </p:nvSpPr>
          <p:spPr bwMode="auto">
            <a:xfrm>
              <a:off x="-389" y="4483"/>
              <a:ext cx="321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err="1"/>
                <a:t>Nếu</a:t>
              </a:r>
              <a:r>
                <a:rPr lang="en-US" sz="2800" dirty="0"/>
                <a:t> AB &gt;AC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định</a:t>
              </a:r>
              <a:r>
                <a:rPr lang="en-US" sz="2800" dirty="0"/>
                <a:t> </a:t>
              </a:r>
              <a:r>
                <a:rPr lang="en-US" sz="2800" dirty="0" err="1"/>
                <a:t>lí</a:t>
              </a:r>
              <a:r>
                <a:rPr lang="en-US" sz="2800" dirty="0"/>
                <a:t> 1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800" dirty="0"/>
                <a:t>ta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C &gt; B</a:t>
              </a:r>
              <a:r>
                <a:rPr lang="en-US" sz="2800" dirty="0"/>
                <a:t> (</a:t>
              </a:r>
              <a:r>
                <a:rPr lang="en-US" sz="2800" dirty="0" err="1"/>
                <a:t>trái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GT)</a:t>
              </a:r>
            </a:p>
          </p:txBody>
        </p:sp>
        <p:grpSp>
          <p:nvGrpSpPr>
            <p:cNvPr id="18449" name="Group 78"/>
            <p:cNvGrpSpPr>
              <a:grpSpLocks/>
            </p:cNvGrpSpPr>
            <p:nvPr/>
          </p:nvGrpSpPr>
          <p:grpSpPr bwMode="auto">
            <a:xfrm>
              <a:off x="1152" y="3648"/>
              <a:ext cx="192" cy="96"/>
              <a:chOff x="4944" y="1344"/>
              <a:chExt cx="192" cy="96"/>
            </a:xfrm>
          </p:grpSpPr>
          <p:sp>
            <p:nvSpPr>
              <p:cNvPr id="18453" name="Line 79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Line 80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0" name="Group 81"/>
            <p:cNvGrpSpPr>
              <a:grpSpLocks/>
            </p:cNvGrpSpPr>
            <p:nvPr/>
          </p:nvGrpSpPr>
          <p:grpSpPr bwMode="auto">
            <a:xfrm>
              <a:off x="720" y="3648"/>
              <a:ext cx="192" cy="96"/>
              <a:chOff x="4944" y="1344"/>
              <a:chExt cx="192" cy="96"/>
            </a:xfrm>
          </p:grpSpPr>
          <p:sp>
            <p:nvSpPr>
              <p:cNvPr id="18451" name="Line 82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Line 83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2900" name="Pictur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901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674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903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10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162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5" grpId="0"/>
      <p:bldP spid="162879" grpId="0" animBg="1"/>
      <p:bldP spid="162879" grpId="1" animBg="1"/>
      <p:bldP spid="162890" grpId="0" animBg="1"/>
      <p:bldP spid="1628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Image result for school powerpoint background">
            <a:extLst>
              <a:ext uri="{FF2B5EF4-FFF2-40B4-BE49-F238E27FC236}">
                <a16:creationId xmlns:a16="http://schemas.microsoft.com/office/drawing/2014/main" id="{A2B8A71E-1589-4F73-BEDA-6A5C28B46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66730" y="692428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</a:rPr>
              <a:t>Góc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đối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diện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cạnh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lớn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hơn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28600" y="1295400"/>
            <a:ext cx="8686800" cy="706438"/>
            <a:chOff x="144" y="803"/>
            <a:chExt cx="5472" cy="445"/>
          </a:xfrm>
        </p:grpSpPr>
        <p:sp>
          <p:nvSpPr>
            <p:cNvPr id="19489" name="Rectangle 4"/>
            <p:cNvSpPr>
              <a:spLocks noChangeArrowheads="1"/>
            </p:cNvSpPr>
            <p:nvPr/>
          </p:nvSpPr>
          <p:spPr bwMode="auto">
            <a:xfrm>
              <a:off x="144" y="864"/>
              <a:ext cx="96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571500" indent="-571500">
                <a:spcBef>
                  <a:spcPct val="20000"/>
                </a:spcBef>
              </a:pPr>
              <a:r>
                <a:rPr lang="en-US" sz="2400" b="1" i="1" u="sng">
                  <a:solidFill>
                    <a:srgbClr val="660066"/>
                  </a:solidFill>
                </a:rPr>
                <a:t>Định lí 1.</a:t>
              </a:r>
              <a:r>
                <a:rPr lang="en-US" sz="2400" b="1" i="1">
                  <a:solidFill>
                    <a:srgbClr val="660066"/>
                  </a:solidFill>
                </a:rPr>
                <a:t>     </a:t>
              </a:r>
              <a:endParaRPr lang="en-US" sz="2200" b="1" i="1">
                <a:solidFill>
                  <a:srgbClr val="660066"/>
                </a:solidFill>
              </a:endParaRPr>
            </a:p>
          </p:txBody>
        </p:sp>
        <p:sp>
          <p:nvSpPr>
            <p:cNvPr id="19490" name="Text Box 5"/>
            <p:cNvSpPr txBox="1">
              <a:spLocks noChangeArrowheads="1"/>
            </p:cNvSpPr>
            <p:nvPr/>
          </p:nvSpPr>
          <p:spPr bwMode="auto">
            <a:xfrm>
              <a:off x="1008" y="816"/>
              <a:ext cx="4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</a:rPr>
                <a:t>Trong    ABC, nếu AC &gt; AB thì B  &gt; C</a:t>
              </a:r>
            </a:p>
          </p:txBody>
        </p:sp>
        <p:grpSp>
          <p:nvGrpSpPr>
            <p:cNvPr id="19491" name="Group 6"/>
            <p:cNvGrpSpPr>
              <a:grpSpLocks/>
            </p:cNvGrpSpPr>
            <p:nvPr/>
          </p:nvGrpSpPr>
          <p:grpSpPr bwMode="auto">
            <a:xfrm>
              <a:off x="4111" y="816"/>
              <a:ext cx="192" cy="96"/>
              <a:chOff x="4944" y="1344"/>
              <a:chExt cx="192" cy="96"/>
            </a:xfrm>
          </p:grpSpPr>
          <p:sp>
            <p:nvSpPr>
              <p:cNvPr id="19496" name="Line 7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Line 8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2" name="AutoShape 9"/>
            <p:cNvSpPr>
              <a:spLocks noChangeArrowheads="1"/>
            </p:cNvSpPr>
            <p:nvPr/>
          </p:nvSpPr>
          <p:spPr bwMode="auto">
            <a:xfrm>
              <a:off x="1715" y="903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93" name="Group 10"/>
            <p:cNvGrpSpPr>
              <a:grpSpLocks/>
            </p:cNvGrpSpPr>
            <p:nvPr/>
          </p:nvGrpSpPr>
          <p:grpSpPr bwMode="auto">
            <a:xfrm>
              <a:off x="4604" y="803"/>
              <a:ext cx="192" cy="96"/>
              <a:chOff x="4944" y="1344"/>
              <a:chExt cx="192" cy="96"/>
            </a:xfrm>
          </p:grpSpPr>
          <p:sp>
            <p:nvSpPr>
              <p:cNvPr id="19494" name="Line 11"/>
              <p:cNvSpPr>
                <a:spLocks noChangeShapeType="1"/>
              </p:cNvSpPr>
              <p:nvPr/>
            </p:nvSpPr>
            <p:spPr bwMode="auto">
              <a:xfrm flipV="1">
                <a:off x="4944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Line 12"/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1358350" y="16764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sz="3200" b="1" dirty="0">
                <a:solidFill>
                  <a:srgbClr val="E60000"/>
                </a:solidFill>
              </a:rPr>
              <a:t>2. </a:t>
            </a:r>
            <a:r>
              <a:rPr lang="en-US" sz="3200" b="1" u="sng" dirty="0" err="1">
                <a:solidFill>
                  <a:srgbClr val="E60000"/>
                </a:solidFill>
              </a:rPr>
              <a:t>C</a:t>
            </a:r>
            <a:r>
              <a:rPr lang="en-US" sz="3200" b="1" u="sng" dirty="0" err="1">
                <a:solidFill>
                  <a:srgbClr val="CC0000"/>
                </a:solidFill>
              </a:rPr>
              <a:t>ạnh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đối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diện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với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g</a:t>
            </a:r>
            <a:r>
              <a:rPr lang="en-US" sz="3200" b="1" u="sng" dirty="0" err="1">
                <a:solidFill>
                  <a:srgbClr val="CC0000"/>
                </a:solidFill>
              </a:rPr>
              <a:t>óc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lớn</a:t>
            </a:r>
            <a:r>
              <a:rPr lang="en-US" sz="3200" b="1" u="sng" dirty="0">
                <a:solidFill>
                  <a:srgbClr val="E60000"/>
                </a:solidFill>
              </a:rPr>
              <a:t> </a:t>
            </a:r>
            <a:r>
              <a:rPr lang="en-US" sz="3200" b="1" u="sng" dirty="0" err="1">
                <a:solidFill>
                  <a:srgbClr val="E60000"/>
                </a:solidFill>
              </a:rPr>
              <a:t>hơn</a:t>
            </a:r>
            <a:endParaRPr lang="en-US" sz="3200" b="1" u="sng" dirty="0">
              <a:solidFill>
                <a:srgbClr val="E60000"/>
              </a:solidFill>
            </a:endParaRPr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228600" y="23622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>
              <a:spcBef>
                <a:spcPct val="20000"/>
              </a:spcBef>
            </a:pPr>
            <a:r>
              <a:rPr lang="en-US" sz="2800" b="1" i="1" u="sng" dirty="0" err="1">
                <a:solidFill>
                  <a:srgbClr val="660066"/>
                </a:solidFill>
              </a:rPr>
              <a:t>Định</a:t>
            </a:r>
            <a:r>
              <a:rPr lang="en-US" sz="2800" b="1" i="1" u="sng" dirty="0">
                <a:solidFill>
                  <a:srgbClr val="660066"/>
                </a:solidFill>
              </a:rPr>
              <a:t> </a:t>
            </a:r>
            <a:r>
              <a:rPr lang="en-US" sz="2800" b="1" i="1" u="sng" dirty="0" err="1">
                <a:solidFill>
                  <a:srgbClr val="660066"/>
                </a:solidFill>
              </a:rPr>
              <a:t>lí</a:t>
            </a:r>
            <a:r>
              <a:rPr lang="en-US" sz="2800" b="1" i="1" u="sng" dirty="0">
                <a:solidFill>
                  <a:srgbClr val="660066"/>
                </a:solidFill>
              </a:rPr>
              <a:t> 2.</a:t>
            </a:r>
            <a:r>
              <a:rPr lang="en-US" sz="2800" b="1" i="1" dirty="0">
                <a:solidFill>
                  <a:srgbClr val="660066"/>
                </a:solidFill>
              </a:rPr>
              <a:t>  </a:t>
            </a:r>
            <a:r>
              <a:rPr lang="en-US" sz="2600" b="1" i="1" dirty="0" err="1">
                <a:solidFill>
                  <a:srgbClr val="660066"/>
                </a:solidFill>
              </a:rPr>
              <a:t>Trong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một</a:t>
            </a:r>
            <a:r>
              <a:rPr lang="en-US" sz="2600" b="1" i="1" dirty="0">
                <a:solidFill>
                  <a:srgbClr val="660066"/>
                </a:solidFill>
              </a:rPr>
              <a:t> tam </a:t>
            </a:r>
            <a:r>
              <a:rPr lang="en-US" sz="2600" b="1" i="1" dirty="0" err="1">
                <a:solidFill>
                  <a:srgbClr val="660066"/>
                </a:solidFill>
              </a:rPr>
              <a:t>giác</a:t>
            </a:r>
            <a:r>
              <a:rPr lang="en-US" sz="2600" b="1" i="1" dirty="0">
                <a:solidFill>
                  <a:srgbClr val="660066"/>
                </a:solidFill>
              </a:rPr>
              <a:t>, </a:t>
            </a:r>
            <a:r>
              <a:rPr lang="en-US" sz="2600" b="1" i="1" dirty="0" err="1">
                <a:solidFill>
                  <a:srgbClr val="660066"/>
                </a:solidFill>
              </a:rPr>
              <a:t>cạnh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đối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diện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với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góc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lớn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hơn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là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cạnh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lớn</a:t>
            </a:r>
            <a:r>
              <a:rPr lang="en-US" sz="2600" b="1" i="1" dirty="0">
                <a:solidFill>
                  <a:srgbClr val="660066"/>
                </a:solidFill>
              </a:rPr>
              <a:t> </a:t>
            </a:r>
            <a:r>
              <a:rPr lang="en-US" sz="2600" b="1" i="1" dirty="0" err="1">
                <a:solidFill>
                  <a:srgbClr val="660066"/>
                </a:solidFill>
              </a:rPr>
              <a:t>hơn</a:t>
            </a:r>
            <a:r>
              <a:rPr lang="en-US" sz="2600" b="1" i="1" dirty="0">
                <a:solidFill>
                  <a:srgbClr val="660066"/>
                </a:solidFill>
              </a:rPr>
              <a:t>.</a:t>
            </a:r>
          </a:p>
        </p:txBody>
      </p:sp>
      <p:grpSp>
        <p:nvGrpSpPr>
          <p:cNvPr id="165905" name="Group 17"/>
          <p:cNvGrpSpPr>
            <a:grpSpLocks/>
          </p:cNvGrpSpPr>
          <p:nvPr/>
        </p:nvGrpSpPr>
        <p:grpSpPr bwMode="auto">
          <a:xfrm>
            <a:off x="0" y="3200400"/>
            <a:ext cx="4419600" cy="2881313"/>
            <a:chOff x="1152" y="2304"/>
            <a:chExt cx="2784" cy="1815"/>
          </a:xfrm>
        </p:grpSpPr>
        <p:sp>
          <p:nvSpPr>
            <p:cNvPr id="19479" name="Line 18"/>
            <p:cNvSpPr>
              <a:spLocks noChangeShapeType="1"/>
            </p:cNvSpPr>
            <p:nvPr/>
          </p:nvSpPr>
          <p:spPr bwMode="auto">
            <a:xfrm flipH="1">
              <a:off x="1392" y="2679"/>
              <a:ext cx="528" cy="1200"/>
            </a:xfrm>
            <a:prstGeom prst="line">
              <a:avLst/>
            </a:prstGeom>
            <a:noFill/>
            <a:ln w="38100">
              <a:solidFill>
                <a:srgbClr val="006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9"/>
            <p:cNvSpPr>
              <a:spLocks noChangeShapeType="1"/>
            </p:cNvSpPr>
            <p:nvPr/>
          </p:nvSpPr>
          <p:spPr bwMode="auto">
            <a:xfrm>
              <a:off x="1392" y="3879"/>
              <a:ext cx="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20"/>
            <p:cNvSpPr>
              <a:spLocks noChangeShapeType="1"/>
            </p:cNvSpPr>
            <p:nvPr/>
          </p:nvSpPr>
          <p:spPr bwMode="auto">
            <a:xfrm flipH="1" flipV="1">
              <a:off x="1920" y="2679"/>
              <a:ext cx="1584" cy="1200"/>
            </a:xfrm>
            <a:prstGeom prst="line">
              <a:avLst/>
            </a:prstGeom>
            <a:noFill/>
            <a:ln w="38100">
              <a:solidFill>
                <a:srgbClr val="E6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2" name="Group 21"/>
            <p:cNvGrpSpPr>
              <a:grpSpLocks/>
            </p:cNvGrpSpPr>
            <p:nvPr/>
          </p:nvGrpSpPr>
          <p:grpSpPr bwMode="auto">
            <a:xfrm>
              <a:off x="1488" y="3639"/>
              <a:ext cx="144" cy="240"/>
              <a:chOff x="3120" y="3024"/>
              <a:chExt cx="144" cy="240"/>
            </a:xfrm>
          </p:grpSpPr>
          <p:sp>
            <p:nvSpPr>
              <p:cNvPr id="19487" name="Arc 22"/>
              <p:cNvSpPr>
                <a:spLocks/>
              </p:cNvSpPr>
              <p:nvPr/>
            </p:nvSpPr>
            <p:spPr bwMode="auto">
              <a:xfrm>
                <a:off x="3120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E6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23"/>
              <p:cNvSpPr>
                <a:spLocks/>
              </p:cNvSpPr>
              <p:nvPr/>
            </p:nvSpPr>
            <p:spPr bwMode="auto">
              <a:xfrm>
                <a:off x="3120" y="3072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E6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83" name="Arc 24"/>
            <p:cNvSpPr>
              <a:spLocks/>
            </p:cNvSpPr>
            <p:nvPr/>
          </p:nvSpPr>
          <p:spPr bwMode="auto">
            <a:xfrm flipH="1">
              <a:off x="3225" y="3735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6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Text Box 25"/>
            <p:cNvSpPr txBox="1">
              <a:spLocks noChangeArrowheads="1"/>
            </p:cNvSpPr>
            <p:nvPr/>
          </p:nvSpPr>
          <p:spPr bwMode="auto">
            <a:xfrm>
              <a:off x="1824" y="230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A</a:t>
              </a:r>
            </a:p>
          </p:txBody>
        </p:sp>
        <p:sp>
          <p:nvSpPr>
            <p:cNvPr id="19485" name="Text Box 26"/>
            <p:cNvSpPr txBox="1">
              <a:spLocks noChangeArrowheads="1"/>
            </p:cNvSpPr>
            <p:nvPr/>
          </p:nvSpPr>
          <p:spPr bwMode="auto">
            <a:xfrm>
              <a:off x="1152" y="379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B</a:t>
              </a:r>
            </a:p>
          </p:txBody>
        </p:sp>
        <p:sp>
          <p:nvSpPr>
            <p:cNvPr id="19486" name="Text Box 27"/>
            <p:cNvSpPr txBox="1">
              <a:spLocks noChangeArrowheads="1"/>
            </p:cNvSpPr>
            <p:nvPr/>
          </p:nvSpPr>
          <p:spPr bwMode="auto">
            <a:xfrm>
              <a:off x="3552" y="3783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C</a:t>
              </a:r>
            </a:p>
          </p:txBody>
        </p:sp>
      </p:grpSp>
      <p:grpSp>
        <p:nvGrpSpPr>
          <p:cNvPr id="165925" name="Group 37"/>
          <p:cNvGrpSpPr>
            <a:grpSpLocks/>
          </p:cNvGrpSpPr>
          <p:nvPr/>
        </p:nvGrpSpPr>
        <p:grpSpPr bwMode="auto">
          <a:xfrm>
            <a:off x="4724400" y="3276600"/>
            <a:ext cx="3733800" cy="1295400"/>
            <a:chOff x="3120" y="1920"/>
            <a:chExt cx="2352" cy="816"/>
          </a:xfrm>
        </p:grpSpPr>
        <p:sp>
          <p:nvSpPr>
            <p:cNvPr id="19464" name="Line 38"/>
            <p:cNvSpPr>
              <a:spLocks noChangeShapeType="1"/>
            </p:cNvSpPr>
            <p:nvPr/>
          </p:nvSpPr>
          <p:spPr bwMode="auto">
            <a:xfrm flipH="1">
              <a:off x="3504" y="192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39"/>
            <p:cNvSpPr>
              <a:spLocks noChangeShapeType="1"/>
            </p:cNvSpPr>
            <p:nvPr/>
          </p:nvSpPr>
          <p:spPr bwMode="auto">
            <a:xfrm>
              <a:off x="316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Text Box 40"/>
            <p:cNvSpPr txBox="1">
              <a:spLocks noChangeArrowheads="1"/>
            </p:cNvSpPr>
            <p:nvPr/>
          </p:nvSpPr>
          <p:spPr bwMode="auto">
            <a:xfrm>
              <a:off x="3744" y="2016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ABC, </a:t>
              </a:r>
            </a:p>
          </p:txBody>
        </p:sp>
        <p:sp>
          <p:nvSpPr>
            <p:cNvPr id="19467" name="Text Box 4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GT</a:t>
              </a:r>
            </a:p>
          </p:txBody>
        </p:sp>
        <p:sp>
          <p:nvSpPr>
            <p:cNvPr id="19468" name="Text Box 42"/>
            <p:cNvSpPr txBox="1">
              <a:spLocks noChangeArrowheads="1"/>
            </p:cNvSpPr>
            <p:nvPr/>
          </p:nvSpPr>
          <p:spPr bwMode="auto">
            <a:xfrm>
              <a:off x="3120" y="240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KL</a:t>
              </a:r>
            </a:p>
          </p:txBody>
        </p:sp>
        <p:grpSp>
          <p:nvGrpSpPr>
            <p:cNvPr id="19469" name="Group 43"/>
            <p:cNvGrpSpPr>
              <a:grpSpLocks/>
            </p:cNvGrpSpPr>
            <p:nvPr/>
          </p:nvGrpSpPr>
          <p:grpSpPr bwMode="auto">
            <a:xfrm>
              <a:off x="4272" y="2004"/>
              <a:ext cx="1056" cy="348"/>
              <a:chOff x="3756" y="2400"/>
              <a:chExt cx="1056" cy="348"/>
            </a:xfrm>
          </p:grpSpPr>
          <p:sp>
            <p:nvSpPr>
              <p:cNvPr id="19472" name="Text Box 44"/>
              <p:cNvSpPr txBox="1">
                <a:spLocks noChangeArrowheads="1"/>
              </p:cNvSpPr>
              <p:nvPr/>
            </p:nvSpPr>
            <p:spPr bwMode="auto">
              <a:xfrm>
                <a:off x="3756" y="2421"/>
                <a:ext cx="10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B &gt;  C</a:t>
                </a:r>
              </a:p>
            </p:txBody>
          </p:sp>
          <p:grpSp>
            <p:nvGrpSpPr>
              <p:cNvPr id="19473" name="Group 45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96"/>
                <a:chOff x="4944" y="1344"/>
                <a:chExt cx="192" cy="96"/>
              </a:xfrm>
            </p:grpSpPr>
            <p:sp>
              <p:nvSpPr>
                <p:cNvPr id="19477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944" y="134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8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34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4" name="Group 48"/>
              <p:cNvGrpSpPr>
                <a:grpSpLocks/>
              </p:cNvGrpSpPr>
              <p:nvPr/>
            </p:nvGrpSpPr>
            <p:grpSpPr bwMode="auto">
              <a:xfrm>
                <a:off x="3792" y="2400"/>
                <a:ext cx="192" cy="96"/>
                <a:chOff x="4944" y="1344"/>
                <a:chExt cx="192" cy="96"/>
              </a:xfrm>
            </p:grpSpPr>
            <p:sp>
              <p:nvSpPr>
                <p:cNvPr id="1947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944" y="134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6" name="Line 50"/>
                <p:cNvSpPr>
                  <a:spLocks noChangeShapeType="1"/>
                </p:cNvSpPr>
                <p:nvPr/>
              </p:nvSpPr>
              <p:spPr bwMode="auto">
                <a:xfrm>
                  <a:off x="5040" y="134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470" name="AutoShape 51"/>
            <p:cNvSpPr>
              <a:spLocks noChangeArrowheads="1"/>
            </p:cNvSpPr>
            <p:nvPr/>
          </p:nvSpPr>
          <p:spPr bwMode="auto">
            <a:xfrm>
              <a:off x="3579" y="2076"/>
              <a:ext cx="144" cy="144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52"/>
            <p:cNvSpPr txBox="1">
              <a:spLocks noChangeArrowheads="1"/>
            </p:cNvSpPr>
            <p:nvPr/>
          </p:nvSpPr>
          <p:spPr bwMode="auto">
            <a:xfrm>
              <a:off x="3744" y="2352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/>
                <a:t>AC &gt; AB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70ED195-8CE1-4273-AFA3-917F926B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24" y="386655"/>
            <a:ext cx="856772" cy="8567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E54D22A-1AEB-4C4A-AF94-0AE93FE54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778" y="1787896"/>
            <a:ext cx="904841" cy="7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Image result for school powerpoint background">
            <a:extLst>
              <a:ext uri="{FF2B5EF4-FFF2-40B4-BE49-F238E27FC236}">
                <a16:creationId xmlns:a16="http://schemas.microsoft.com/office/drawing/2014/main" id="{FCE1488C-9790-49A0-BAE5-39E737A3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76200" y="-76200"/>
            <a:ext cx="4800600" cy="2667000"/>
            <a:chOff x="2496" y="2352"/>
            <a:chExt cx="3024" cy="1680"/>
          </a:xfrm>
        </p:grpSpPr>
        <p:sp>
          <p:nvSpPr>
            <p:cNvPr id="20497" name="AutoShape 3"/>
            <p:cNvSpPr>
              <a:spLocks noChangeArrowheads="1"/>
            </p:cNvSpPr>
            <p:nvPr/>
          </p:nvSpPr>
          <p:spPr bwMode="auto">
            <a:xfrm>
              <a:off x="2832" y="2592"/>
              <a:ext cx="2544" cy="1296"/>
            </a:xfrm>
            <a:prstGeom prst="triangle">
              <a:avLst>
                <a:gd name="adj" fmla="val 1388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3216" y="2352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0499" name="Text Box 5"/>
            <p:cNvSpPr txBox="1">
              <a:spLocks noChangeArrowheads="1"/>
            </p:cNvSpPr>
            <p:nvPr/>
          </p:nvSpPr>
          <p:spPr bwMode="auto">
            <a:xfrm>
              <a:off x="2496" y="37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500" name="Text Box 6"/>
            <p:cNvSpPr txBox="1">
              <a:spLocks noChangeArrowheads="1"/>
            </p:cNvSpPr>
            <p:nvPr/>
          </p:nvSpPr>
          <p:spPr bwMode="auto">
            <a:xfrm>
              <a:off x="5232" y="350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0501" name="Text Box 7"/>
            <p:cNvSpPr txBox="1">
              <a:spLocks noChangeArrowheads="1"/>
            </p:cNvSpPr>
            <p:nvPr/>
          </p:nvSpPr>
          <p:spPr bwMode="auto">
            <a:xfrm>
              <a:off x="4176" y="268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.VnTime" pitchFamily="34" charset="0"/>
                </a:rPr>
                <a:t>B &gt; C </a:t>
              </a:r>
            </a:p>
          </p:txBody>
        </p:sp>
        <p:grpSp>
          <p:nvGrpSpPr>
            <p:cNvPr id="20502" name="Group 8"/>
            <p:cNvGrpSpPr>
              <a:grpSpLocks/>
            </p:cNvGrpSpPr>
            <p:nvPr/>
          </p:nvGrpSpPr>
          <p:grpSpPr bwMode="auto">
            <a:xfrm>
              <a:off x="4176" y="2688"/>
              <a:ext cx="192" cy="96"/>
              <a:chOff x="816" y="3552"/>
              <a:chExt cx="192" cy="96"/>
            </a:xfrm>
          </p:grpSpPr>
          <p:sp>
            <p:nvSpPr>
              <p:cNvPr id="20506" name="Line 9"/>
              <p:cNvSpPr>
                <a:spLocks noChangeShapeType="1"/>
              </p:cNvSpPr>
              <p:nvPr/>
            </p:nvSpPr>
            <p:spPr bwMode="auto">
              <a:xfrm flipH="1">
                <a:off x="816" y="355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10"/>
              <p:cNvSpPr>
                <a:spLocks noChangeShapeType="1"/>
              </p:cNvSpPr>
              <p:nvPr/>
            </p:nvSpPr>
            <p:spPr bwMode="auto">
              <a:xfrm>
                <a:off x="912" y="355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03" name="Group 11"/>
            <p:cNvGrpSpPr>
              <a:grpSpLocks/>
            </p:cNvGrpSpPr>
            <p:nvPr/>
          </p:nvGrpSpPr>
          <p:grpSpPr bwMode="auto">
            <a:xfrm>
              <a:off x="4512" y="2688"/>
              <a:ext cx="192" cy="96"/>
              <a:chOff x="816" y="3552"/>
              <a:chExt cx="192" cy="96"/>
            </a:xfrm>
          </p:grpSpPr>
          <p:sp>
            <p:nvSpPr>
              <p:cNvPr id="20504" name="Line 12"/>
              <p:cNvSpPr>
                <a:spLocks noChangeShapeType="1"/>
              </p:cNvSpPr>
              <p:nvPr/>
            </p:nvSpPr>
            <p:spPr bwMode="auto">
              <a:xfrm flipH="1">
                <a:off x="816" y="355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13"/>
              <p:cNvSpPr>
                <a:spLocks noChangeShapeType="1"/>
              </p:cNvSpPr>
              <p:nvPr/>
            </p:nvSpPr>
            <p:spPr bwMode="auto">
              <a:xfrm>
                <a:off x="912" y="355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4419600" y="2590800"/>
            <a:ext cx="388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vi-VN" sz="2200" b="1" dirty="0">
                <a:latin typeface="+mj-lt"/>
              </a:rPr>
              <a:t>Giả sử AC không lớn hơn AB 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>
            <a:off x="5029200" y="3124200"/>
            <a:ext cx="91440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 b="1">
              <a:latin typeface="+mj-lt"/>
            </a:endParaRPr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6553200" y="3124200"/>
            <a:ext cx="83820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 b="1">
              <a:latin typeface="+mj-lt"/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3733800" y="3429000"/>
            <a:ext cx="1905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AC= AB 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6629400" y="3429000"/>
            <a:ext cx="1905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AC&lt; AB 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3733800" y="4267200"/>
            <a:ext cx="1905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B=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6482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6629400" y="4267200"/>
            <a:ext cx="1981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&lt;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74676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4267200" y="5029200"/>
            <a:ext cx="434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gócB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4953000" y="5791200"/>
            <a:ext cx="2819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971550" indent="-971550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&gt; AB (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5029200" y="4800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H="1">
            <a:off x="6477000" y="4800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64008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47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6" grpId="0" animBg="1" autoUpdateAnimBg="0"/>
      <p:bldP spid="32797" grpId="0" animBg="1"/>
      <p:bldP spid="32798" grpId="0" animBg="1"/>
      <p:bldP spid="32799" grpId="0" animBg="1" autoUpdateAnimBg="0"/>
      <p:bldP spid="32800" grpId="0" animBg="1" autoUpdateAnimBg="0"/>
      <p:bldP spid="32801" grpId="0" animBg="1" autoUpdateAnimBg="0"/>
      <p:bldP spid="32802" grpId="0" animBg="1"/>
      <p:bldP spid="32803" grpId="0" animBg="1" autoUpdateAnimBg="0"/>
      <p:bldP spid="32804" grpId="0" animBg="1"/>
      <p:bldP spid="32807" grpId="0" animBg="1" autoUpdateAnimBg="0"/>
      <p:bldP spid="32808" grpId="0" animBg="1" autoUpdateAnimBg="0"/>
      <p:bldP spid="32809" grpId="0" animBg="1"/>
      <p:bldP spid="32810" grpId="0" animBg="1"/>
      <p:bldP spid="328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18 hình nền powerpoint siêu đáng yêu, siêu dễ thương">
            <a:extLst>
              <a:ext uri="{FF2B5EF4-FFF2-40B4-BE49-F238E27FC236}">
                <a16:creationId xmlns:a16="http://schemas.microsoft.com/office/drawing/2014/main" id="{F6BE0C17-4EAE-45C9-9233-EEADA06A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E458B-43B3-4F1B-9B4F-B01B4563B5F4}"/>
              </a:ext>
            </a:extLst>
          </p:cNvPr>
          <p:cNvSpPr txBox="1"/>
          <p:nvPr/>
        </p:nvSpPr>
        <p:spPr>
          <a:xfrm>
            <a:off x="609600" y="614040"/>
            <a:ext cx="7663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42: 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</a:p>
        </p:txBody>
      </p:sp>
    </p:spTree>
    <p:extLst>
      <p:ext uri="{BB962C8B-B14F-4D97-AF65-F5344CB8AC3E}">
        <p14:creationId xmlns:p14="http://schemas.microsoft.com/office/powerpoint/2010/main" val="6585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school powerpoint background">
            <a:extLst>
              <a:ext uri="{FF2B5EF4-FFF2-40B4-BE49-F238E27FC236}">
                <a16:creationId xmlns:a16="http://schemas.microsoft.com/office/drawing/2014/main" id="{0882065E-3A6B-4391-B4C8-E5CC7ED4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52600" y="16764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spcBef>
                <a:spcPct val="20000"/>
              </a:spcBef>
            </a:pPr>
            <a:r>
              <a:rPr lang="en-US" sz="3200" b="1" i="1" u="sng" dirty="0" err="1">
                <a:solidFill>
                  <a:srgbClr val="660066"/>
                </a:solidFill>
              </a:rPr>
              <a:t>Định</a:t>
            </a:r>
            <a:r>
              <a:rPr lang="en-US" sz="3200" b="1" i="1" u="sng" dirty="0">
                <a:solidFill>
                  <a:srgbClr val="660066"/>
                </a:solidFill>
              </a:rPr>
              <a:t> </a:t>
            </a:r>
            <a:r>
              <a:rPr lang="en-US" sz="3200" b="1" i="1" u="sng" dirty="0" err="1">
                <a:solidFill>
                  <a:srgbClr val="660066"/>
                </a:solidFill>
              </a:rPr>
              <a:t>lí</a:t>
            </a:r>
            <a:r>
              <a:rPr lang="en-US" sz="3200" b="1" i="1" u="sng" dirty="0">
                <a:solidFill>
                  <a:srgbClr val="660066"/>
                </a:solidFill>
              </a:rPr>
              <a:t> 1</a:t>
            </a:r>
            <a:endParaRPr lang="en-US" sz="3000" b="1" i="1" dirty="0">
              <a:solidFill>
                <a:srgbClr val="660066"/>
              </a:solidFill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191000" y="1676400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4" imgW="1244060" imgH="215806" progId="Equation.DSMT4">
                  <p:embed/>
                </p:oleObj>
              </mc:Choice>
              <mc:Fallback>
                <p:oleObj name="Equation" r:id="rId4" imgW="1244060" imgH="215806" progId="Equation.DSMT4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214" t="-2127" r="-4059" b="-12766"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3657600" cy="6858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344F4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5"/>
          <p:cNvSpPr>
            <a:spLocks noChangeShapeType="1"/>
          </p:cNvSpPr>
          <p:nvPr/>
        </p:nvSpPr>
        <p:spPr bwMode="auto">
          <a:xfrm flipH="1">
            <a:off x="2133600" y="2728913"/>
            <a:ext cx="838200" cy="19050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133600" y="4633913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 flipV="1">
            <a:off x="2971800" y="2728913"/>
            <a:ext cx="2514600" cy="1905000"/>
          </a:xfrm>
          <a:prstGeom prst="line">
            <a:avLst/>
          </a:prstGeom>
          <a:noFill/>
          <a:ln w="19050">
            <a:solidFill>
              <a:srgbClr val="E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1" name="Group 8"/>
          <p:cNvGrpSpPr>
            <a:grpSpLocks/>
          </p:cNvGrpSpPr>
          <p:nvPr/>
        </p:nvGrpSpPr>
        <p:grpSpPr bwMode="auto">
          <a:xfrm>
            <a:off x="2286000" y="4252913"/>
            <a:ext cx="228600" cy="381000"/>
            <a:chOff x="3120" y="3024"/>
            <a:chExt cx="144" cy="240"/>
          </a:xfrm>
        </p:grpSpPr>
        <p:sp>
          <p:nvSpPr>
            <p:cNvPr id="21522" name="Arc 9"/>
            <p:cNvSpPr>
              <a:spLocks/>
            </p:cNvSpPr>
            <p:nvPr/>
          </p:nvSpPr>
          <p:spPr bwMode="auto">
            <a:xfrm>
              <a:off x="3120" y="3024"/>
              <a:ext cx="144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E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rc 10"/>
            <p:cNvSpPr>
              <a:spLocks/>
            </p:cNvSpPr>
            <p:nvPr/>
          </p:nvSpPr>
          <p:spPr bwMode="auto">
            <a:xfrm>
              <a:off x="3120" y="3072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E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2" name="Arc 11"/>
          <p:cNvSpPr>
            <a:spLocks/>
          </p:cNvSpPr>
          <p:nvPr/>
        </p:nvSpPr>
        <p:spPr bwMode="auto">
          <a:xfrm flipH="1">
            <a:off x="5043488" y="4405313"/>
            <a:ext cx="152400" cy="228600"/>
          </a:xfrm>
          <a:custGeom>
            <a:avLst/>
            <a:gdLst>
              <a:gd name="T0" fmla="*/ 0 w 21600"/>
              <a:gd name="T1" fmla="*/ 0 h 21600"/>
              <a:gd name="T2" fmla="*/ 53527720 w 21600"/>
              <a:gd name="T3" fmla="*/ 270984006 h 21600"/>
              <a:gd name="T4" fmla="*/ 0 w 21600"/>
              <a:gd name="T5" fmla="*/ 27098400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2819400" y="2133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A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17526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B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5562600" y="44815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C</a:t>
            </a:r>
          </a:p>
        </p:txBody>
      </p:sp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4343400" y="5257800"/>
          <a:ext cx="3770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6" imgW="1282700" imgH="215900" progId="Equation.DSMT4">
                  <p:embed/>
                </p:oleObj>
              </mc:Choice>
              <mc:Fallback>
                <p:oleObj name="Equation" r:id="rId6" imgW="1282700" imgH="215900" progId="Equation.DSMT4">
                  <p:embed/>
                  <p:pic>
                    <p:nvPicPr>
                      <p:cNvPr id="481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214" t="-2127" r="-4059" b="-12766"/>
                      <a:stretch>
                        <a:fillRect/>
                      </a:stretch>
                    </p:blipFill>
                    <p:spPr bwMode="auto">
                      <a:xfrm>
                        <a:off x="4343400" y="5257800"/>
                        <a:ext cx="3770313" cy="6858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344F4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1724025" y="526415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spcBef>
                <a:spcPct val="20000"/>
              </a:spcBef>
            </a:pPr>
            <a:r>
              <a:rPr lang="en-US" sz="3200" b="1" i="1" u="sng" dirty="0" err="1">
                <a:solidFill>
                  <a:srgbClr val="660066"/>
                </a:solidFill>
              </a:rPr>
              <a:t>Định</a:t>
            </a:r>
            <a:r>
              <a:rPr lang="en-US" sz="3200" b="1" i="1" u="sng" dirty="0">
                <a:solidFill>
                  <a:srgbClr val="660066"/>
                </a:solidFill>
              </a:rPr>
              <a:t> </a:t>
            </a:r>
            <a:r>
              <a:rPr lang="en-US" sz="3200" b="1" i="1" u="sng" dirty="0" err="1">
                <a:solidFill>
                  <a:srgbClr val="660066"/>
                </a:solidFill>
              </a:rPr>
              <a:t>lí</a:t>
            </a:r>
            <a:r>
              <a:rPr lang="en-US" sz="3200" b="1" i="1" u="sng" dirty="0">
                <a:solidFill>
                  <a:srgbClr val="660066"/>
                </a:solidFill>
              </a:rPr>
              <a:t> 2</a:t>
            </a:r>
            <a:endParaRPr lang="en-US" sz="3000" b="1" i="1" dirty="0">
              <a:solidFill>
                <a:srgbClr val="660066"/>
              </a:solidFill>
            </a:endParaRPr>
          </a:p>
        </p:txBody>
      </p:sp>
      <p:graphicFrame>
        <p:nvGraphicFramePr>
          <p:cNvPr id="48145" name="Object 17"/>
          <p:cNvGraphicFramePr>
            <a:graphicFrameLocks noChangeAspect="1"/>
          </p:cNvGraphicFramePr>
          <p:nvPr/>
        </p:nvGraphicFramePr>
        <p:xfrm>
          <a:off x="4800600" y="3352800"/>
          <a:ext cx="37322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8" imgW="1269449" imgH="215806" progId="Equation.DSMT4">
                  <p:embed/>
                </p:oleObj>
              </mc:Choice>
              <mc:Fallback>
                <p:oleObj name="Equation" r:id="rId8" imgW="1269449" imgH="215806" progId="Equation.DSMT4">
                  <p:embed/>
                  <p:pic>
                    <p:nvPicPr>
                      <p:cNvPr id="481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214" t="-2127" r="-4059" b="-12766"/>
                      <a:stretch>
                        <a:fillRect/>
                      </a:stretch>
                    </p:blipFill>
                    <p:spPr bwMode="auto">
                      <a:xfrm>
                        <a:off x="4800600" y="3352800"/>
                        <a:ext cx="3732213" cy="6858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344F4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1749284" y="493644"/>
            <a:ext cx="7053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ABC, AC &gt; AB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243472" y="-26504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Nhận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xét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:</a:t>
            </a: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51010"/>
              </p:ext>
            </p:extLst>
          </p:nvPr>
        </p:nvGraphicFramePr>
        <p:xfrm>
          <a:off x="7674453" y="949532"/>
          <a:ext cx="1434964" cy="50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0" imgW="685800" imgH="241300" progId="Equation.DSMT4">
                  <p:embed/>
                </p:oleObj>
              </mc:Choice>
              <mc:Fallback>
                <p:oleObj name="Equation" r:id="rId10" imgW="685800" imgH="241300" progId="Equation.DSMT4">
                  <p:embed/>
                  <p:pic>
                    <p:nvPicPr>
                      <p:cNvPr id="481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453" y="949532"/>
                        <a:ext cx="1434964" cy="504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0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8" grpId="0"/>
      <p:bldP spid="481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Image result for school powerpoint background">
            <a:extLst>
              <a:ext uri="{FF2B5EF4-FFF2-40B4-BE49-F238E27FC236}">
                <a16:creationId xmlns:a16="http://schemas.microsoft.com/office/drawing/2014/main" id="{FB11115D-E3C7-4AA6-B936-04C3ACC06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28600" y="2438400"/>
            <a:ext cx="4495800" cy="3138488"/>
            <a:chOff x="1488" y="1977"/>
            <a:chExt cx="2832" cy="1977"/>
          </a:xfrm>
        </p:grpSpPr>
        <p:sp>
          <p:nvSpPr>
            <p:cNvPr id="22544" name="Rectangle 3"/>
            <p:cNvSpPr>
              <a:spLocks noChangeArrowheads="1"/>
            </p:cNvSpPr>
            <p:nvPr/>
          </p:nvSpPr>
          <p:spPr bwMode="auto">
            <a:xfrm>
              <a:off x="1776" y="3452"/>
              <a:ext cx="144" cy="144"/>
            </a:xfrm>
            <a:prstGeom prst="rect">
              <a:avLst/>
            </a:prstGeom>
            <a:noFill/>
            <a:ln w="28575" algn="ctr">
              <a:solidFill>
                <a:srgbClr val="9E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4"/>
            <p:cNvSpPr>
              <a:spLocks noChangeShapeType="1"/>
            </p:cNvSpPr>
            <p:nvPr/>
          </p:nvSpPr>
          <p:spPr bwMode="auto">
            <a:xfrm flipH="1">
              <a:off x="1776" y="2313"/>
              <a:ext cx="0" cy="1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5"/>
            <p:cNvSpPr>
              <a:spLocks noChangeShapeType="1"/>
            </p:cNvSpPr>
            <p:nvPr/>
          </p:nvSpPr>
          <p:spPr bwMode="auto">
            <a:xfrm>
              <a:off x="1776" y="3600"/>
              <a:ext cx="2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6"/>
            <p:cNvSpPr>
              <a:spLocks noChangeShapeType="1"/>
            </p:cNvSpPr>
            <p:nvPr/>
          </p:nvSpPr>
          <p:spPr bwMode="auto">
            <a:xfrm flipH="1" flipV="1">
              <a:off x="1776" y="2313"/>
              <a:ext cx="2112" cy="1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Text Box 7"/>
            <p:cNvSpPr txBox="1">
              <a:spLocks noChangeArrowheads="1"/>
            </p:cNvSpPr>
            <p:nvPr/>
          </p:nvSpPr>
          <p:spPr bwMode="auto">
            <a:xfrm>
              <a:off x="1488" y="3609"/>
              <a:ext cx="384" cy="34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A</a:t>
              </a:r>
            </a:p>
          </p:txBody>
        </p:sp>
        <p:sp>
          <p:nvSpPr>
            <p:cNvPr id="22549" name="Text Box 8"/>
            <p:cNvSpPr txBox="1">
              <a:spLocks noChangeArrowheads="1"/>
            </p:cNvSpPr>
            <p:nvPr/>
          </p:nvSpPr>
          <p:spPr bwMode="auto">
            <a:xfrm>
              <a:off x="1536" y="1977"/>
              <a:ext cx="384" cy="34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B</a:t>
              </a:r>
            </a:p>
          </p:txBody>
        </p:sp>
        <p:sp>
          <p:nvSpPr>
            <p:cNvPr id="22550" name="Text Box 9"/>
            <p:cNvSpPr txBox="1">
              <a:spLocks noChangeArrowheads="1"/>
            </p:cNvSpPr>
            <p:nvPr/>
          </p:nvSpPr>
          <p:spPr bwMode="auto">
            <a:xfrm>
              <a:off x="3936" y="3504"/>
              <a:ext cx="384" cy="34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/>
                <a:t>C</a:t>
              </a:r>
            </a:p>
          </p:txBody>
        </p:sp>
      </p:grpSp>
      <p:sp>
        <p:nvSpPr>
          <p:cNvPr id="50186" name="AutoShape 10"/>
          <p:cNvSpPr>
            <a:spLocks noChangeArrowheads="1"/>
          </p:cNvSpPr>
          <p:nvPr/>
        </p:nvSpPr>
        <p:spPr bwMode="auto">
          <a:xfrm rot="794686">
            <a:off x="1676400" y="1905000"/>
            <a:ext cx="1431925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84" y="18068"/>
                </a:moveTo>
                <a:cubicBezTo>
                  <a:pt x="18956" y="16279"/>
                  <a:pt x="20215" y="13613"/>
                  <a:pt x="20215" y="10800"/>
                </a:cubicBezTo>
                <a:cubicBezTo>
                  <a:pt x="20215" y="6801"/>
                  <a:pt x="17689" y="3239"/>
                  <a:pt x="13916" y="1915"/>
                </a:cubicBezTo>
                <a:lnTo>
                  <a:pt x="14375" y="608"/>
                </a:lnTo>
                <a:cubicBezTo>
                  <a:pt x="18703" y="2127"/>
                  <a:pt x="21600" y="6213"/>
                  <a:pt x="21600" y="10800"/>
                </a:cubicBezTo>
                <a:cubicBezTo>
                  <a:pt x="21600" y="14027"/>
                  <a:pt x="20156" y="17085"/>
                  <a:pt x="17664" y="19137"/>
                </a:cubicBezTo>
                <a:lnTo>
                  <a:pt x="19380" y="21221"/>
                </a:lnTo>
                <a:lnTo>
                  <a:pt x="14604" y="20759"/>
                </a:lnTo>
                <a:lnTo>
                  <a:pt x="15068" y="15983"/>
                </a:lnTo>
                <a:lnTo>
                  <a:pt x="16784" y="18068"/>
                </a:lnTo>
                <a:close/>
              </a:path>
            </a:pathLst>
          </a:custGeom>
          <a:solidFill>
            <a:srgbClr val="9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6964747">
            <a:off x="6453981" y="4528344"/>
            <a:ext cx="1452563" cy="2289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88" y="18700"/>
                </a:moveTo>
                <a:cubicBezTo>
                  <a:pt x="19417" y="16798"/>
                  <a:pt x="20836" y="13884"/>
                  <a:pt x="20836" y="10800"/>
                </a:cubicBezTo>
                <a:cubicBezTo>
                  <a:pt x="20836" y="6528"/>
                  <a:pt x="18132" y="2725"/>
                  <a:pt x="14098" y="1321"/>
                </a:cubicBezTo>
                <a:lnTo>
                  <a:pt x="14349" y="600"/>
                </a:lnTo>
                <a:cubicBezTo>
                  <a:pt x="18690" y="2110"/>
                  <a:pt x="21600" y="6203"/>
                  <a:pt x="21600" y="10800"/>
                </a:cubicBezTo>
                <a:cubicBezTo>
                  <a:pt x="21600" y="14119"/>
                  <a:pt x="20073" y="17255"/>
                  <a:pt x="17459" y="19302"/>
                </a:cubicBezTo>
                <a:lnTo>
                  <a:pt x="19124" y="21427"/>
                </a:lnTo>
                <a:lnTo>
                  <a:pt x="14798" y="20902"/>
                </a:lnTo>
                <a:lnTo>
                  <a:pt x="15323" y="16575"/>
                </a:lnTo>
                <a:lnTo>
                  <a:pt x="16988" y="18700"/>
                </a:lnTo>
                <a:close/>
              </a:path>
            </a:pathLst>
          </a:custGeom>
          <a:solidFill>
            <a:srgbClr val="9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8153400" y="4648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P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3962400" y="5943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N</a:t>
            </a: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5638800" y="35814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M</a:t>
            </a:r>
          </a:p>
        </p:txBody>
      </p:sp>
      <p:grpSp>
        <p:nvGrpSpPr>
          <p:cNvPr id="22536" name="Group 15"/>
          <p:cNvGrpSpPr>
            <a:grpSpLocks/>
          </p:cNvGrpSpPr>
          <p:nvPr/>
        </p:nvGrpSpPr>
        <p:grpSpPr bwMode="auto">
          <a:xfrm rot="7925989">
            <a:off x="4526757" y="4312443"/>
            <a:ext cx="3352800" cy="2043113"/>
            <a:chOff x="1872" y="2409"/>
            <a:chExt cx="2112" cy="1287"/>
          </a:xfrm>
        </p:grpSpPr>
        <p:sp>
          <p:nvSpPr>
            <p:cNvPr id="22540" name="Line 16"/>
            <p:cNvSpPr>
              <a:spLocks noChangeShapeType="1"/>
            </p:cNvSpPr>
            <p:nvPr/>
          </p:nvSpPr>
          <p:spPr bwMode="auto">
            <a:xfrm>
              <a:off x="1872" y="2409"/>
              <a:ext cx="624" cy="1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7"/>
            <p:cNvSpPr>
              <a:spLocks noChangeShapeType="1"/>
            </p:cNvSpPr>
            <p:nvPr/>
          </p:nvSpPr>
          <p:spPr bwMode="auto">
            <a:xfrm>
              <a:off x="2496" y="3696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8"/>
            <p:cNvSpPr>
              <a:spLocks noChangeShapeType="1"/>
            </p:cNvSpPr>
            <p:nvPr/>
          </p:nvSpPr>
          <p:spPr bwMode="auto">
            <a:xfrm flipH="1" flipV="1">
              <a:off x="1872" y="2409"/>
              <a:ext cx="2112" cy="1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Arc 19"/>
            <p:cNvSpPr>
              <a:spLocks/>
            </p:cNvSpPr>
            <p:nvPr/>
          </p:nvSpPr>
          <p:spPr bwMode="auto">
            <a:xfrm>
              <a:off x="2413" y="3539"/>
              <a:ext cx="24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7" name="Text Box 20"/>
          <p:cNvSpPr txBox="1">
            <a:spLocks noChangeArrowheads="1"/>
          </p:cNvSpPr>
          <p:nvPr/>
        </p:nvSpPr>
        <p:spPr bwMode="auto">
          <a:xfrm>
            <a:off x="1417983" y="168968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4943061" y="1295400"/>
            <a:ext cx="4114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tam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giác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tam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giác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vuông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vuông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nên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vuông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cạnh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lớn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.VnTime" pitchFamily="34" charset="0"/>
            </a:endParaRP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2908850" y="1225824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>
                <a:solidFill>
                  <a:srgbClr val="0000CC"/>
                </a:solidFill>
              </a:rPr>
              <a:t>Nhận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xét</a:t>
            </a:r>
            <a:r>
              <a:rPr lang="en-US" sz="3200" b="1" dirty="0">
                <a:solidFill>
                  <a:srgbClr val="0000CC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7083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1111 L 0.00173 0.0555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0.03329 L -3.33333E-6 -4.72954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  <p:bldP spid="50186" grpId="1" animBg="1"/>
      <p:bldP spid="50187" grpId="0" animBg="1"/>
      <p:bldP spid="50187" grpId="1" animBg="1"/>
      <p:bldP spid="50198" grpId="0"/>
      <p:bldP spid="50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2438400"/>
            <a:ext cx="1238250" cy="22637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752600" y="1066800"/>
            <a:ext cx="381000" cy="4953000"/>
            <a:chOff x="1208" y="672"/>
            <a:chExt cx="144" cy="2976"/>
          </a:xfrm>
        </p:grpSpPr>
        <p:cxnSp>
          <p:nvCxnSpPr>
            <p:cNvPr id="83972" name="Straight Connector 20"/>
            <p:cNvCxnSpPr>
              <a:cxnSpLocks noChangeShapeType="1"/>
            </p:cNvCxnSpPr>
            <p:nvPr/>
          </p:nvCxnSpPr>
          <p:spPr bwMode="auto">
            <a:xfrm rot="5400000">
              <a:off x="-278" y="2159"/>
              <a:ext cx="2975" cy="1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73" name="Straight Connector 56"/>
            <p:cNvCxnSpPr>
              <a:cxnSpLocks noChangeShapeType="1"/>
            </p:cNvCxnSpPr>
            <p:nvPr/>
          </p:nvCxnSpPr>
          <p:spPr bwMode="auto">
            <a:xfrm>
              <a:off x="1208" y="672"/>
              <a:ext cx="144" cy="1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74" name="Straight Connector 57"/>
            <p:cNvCxnSpPr>
              <a:cxnSpLocks noChangeShapeType="1"/>
            </p:cNvCxnSpPr>
            <p:nvPr/>
          </p:nvCxnSpPr>
          <p:spPr bwMode="auto">
            <a:xfrm>
              <a:off x="1208" y="3648"/>
              <a:ext cx="144" cy="0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62"/>
          <p:cNvSpPr txBox="1">
            <a:spLocks noChangeArrowheads="1"/>
          </p:cNvSpPr>
          <p:nvPr/>
        </p:nvSpPr>
        <p:spPr bwMode="auto">
          <a:xfrm>
            <a:off x="2149475" y="4000500"/>
            <a:ext cx="1050925" cy="1339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tam giác vuông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371600" y="3429000"/>
            <a:ext cx="347663" cy="76200"/>
            <a:chOff x="960" y="1968"/>
            <a:chExt cx="246" cy="16"/>
          </a:xfrm>
        </p:grpSpPr>
        <p:cxnSp>
          <p:nvCxnSpPr>
            <p:cNvPr id="83977" name="Straight Connector 87"/>
            <p:cNvCxnSpPr>
              <a:cxnSpLocks noChangeShapeType="1"/>
            </p:cNvCxnSpPr>
            <p:nvPr/>
          </p:nvCxnSpPr>
          <p:spPr bwMode="auto">
            <a:xfrm>
              <a:off x="960" y="1968"/>
              <a:ext cx="240" cy="1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78" name="Straight Connector 87"/>
            <p:cNvCxnSpPr>
              <a:cxnSpLocks noChangeShapeType="1"/>
            </p:cNvCxnSpPr>
            <p:nvPr/>
          </p:nvCxnSpPr>
          <p:spPr bwMode="auto">
            <a:xfrm>
              <a:off x="966" y="1983"/>
              <a:ext cx="240" cy="1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2133600" y="2195513"/>
            <a:ext cx="1060450" cy="130968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Với tam giác b</a:t>
            </a:r>
            <a:r>
              <a:rPr lang="en-US" b="1"/>
              <a:t>ất kì</a:t>
            </a: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V="1">
            <a:off x="3200400" y="25908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3200400" y="44958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1752600" y="44958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V="1">
            <a:off x="1752600" y="27432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2144713" y="490538"/>
            <a:ext cx="1055687" cy="13398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V</a:t>
            </a:r>
            <a:r>
              <a:rPr lang="en-US" sz="2000" b="1">
                <a:solidFill>
                  <a:srgbClr val="0000FF"/>
                </a:solidFill>
              </a:rPr>
              <a:t>ới tam giác cân</a:t>
            </a:r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V="1">
            <a:off x="3200400" y="9906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>
            <a:off x="32766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3581400" y="762000"/>
            <a:ext cx="5419725" cy="379413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</a:rPr>
              <a:t> Trong                                           </a:t>
            </a:r>
          </a:p>
        </p:txBody>
      </p:sp>
      <p:sp>
        <p:nvSpPr>
          <p:cNvPr id="15370" name="TextBox 62"/>
          <p:cNvSpPr txBox="1">
            <a:spLocks noChangeArrowheads="1"/>
          </p:cNvSpPr>
          <p:nvPr/>
        </p:nvSpPr>
        <p:spPr bwMode="auto">
          <a:xfrm>
            <a:off x="3581400" y="4267200"/>
            <a:ext cx="54102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 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ạnh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3581400" y="2209800"/>
            <a:ext cx="5410200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  <a:cs typeface="Arial" charset="0"/>
              </a:rPr>
              <a:t>  </a:t>
            </a:r>
            <a:r>
              <a:rPr lang="en-US" b="1" dirty="0" err="1">
                <a:latin typeface="Arial" charset="0"/>
                <a:cs typeface="Arial" charset="0"/>
              </a:rPr>
              <a:t>G</a:t>
            </a:r>
            <a:r>
              <a:rPr lang="en-US" b="1" dirty="0" err="1"/>
              <a:t>óc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diện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cạnh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ngược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. </a:t>
            </a:r>
            <a:r>
              <a:rPr lang="en-US" b="1" dirty="0" err="1"/>
              <a:t>Cụ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                                           </a:t>
            </a:r>
            <a:r>
              <a:rPr lang="en-US" sz="2000" b="1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 flipV="1">
            <a:off x="3200400" y="6019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3657600" y="5791200"/>
            <a:ext cx="5243513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  <a:cs typeface="Arial" charset="0"/>
              </a:rPr>
              <a:t>  </a:t>
            </a:r>
            <a:r>
              <a:rPr lang="en-US" sz="2000" b="1">
                <a:cs typeface="Arial" charset="0"/>
              </a:rPr>
              <a:t>C</a:t>
            </a:r>
            <a:r>
              <a:rPr lang="en-US" b="1"/>
              <a:t>ạnh đối diện với góc tù là cạnh lớn nhất</a:t>
            </a:r>
            <a:r>
              <a:rPr lang="en-US" sz="2000" b="1">
                <a:cs typeface="Arial" charset="0"/>
              </a:rPr>
              <a:t>.</a:t>
            </a: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auto">
          <a:xfrm>
            <a:off x="1524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3995" name="Object 27"/>
          <p:cNvGraphicFramePr>
            <a:graphicFrameLocks noChangeAspect="1"/>
          </p:cNvGraphicFramePr>
          <p:nvPr/>
        </p:nvGraphicFramePr>
        <p:xfrm>
          <a:off x="5386388" y="2514600"/>
          <a:ext cx="24876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1993680" imgH="253800" progId="Equation.DSMT4">
                  <p:embed/>
                </p:oleObj>
              </mc:Choice>
              <mc:Fallback>
                <p:oleObj name="Equation" r:id="rId3" imgW="1993680" imgH="253800" progId="Equation.DSMT4">
                  <p:embed/>
                  <p:pic>
                    <p:nvPicPr>
                      <p:cNvPr id="8399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2514600"/>
                        <a:ext cx="248761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2"/>
          <p:cNvSpPr txBox="1">
            <a:spLocks noChangeArrowheads="1"/>
          </p:cNvSpPr>
          <p:nvPr/>
        </p:nvSpPr>
        <p:spPr bwMode="auto">
          <a:xfrm>
            <a:off x="2133600" y="5638800"/>
            <a:ext cx="1066800" cy="1035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2000" b="1">
                <a:latin typeface="Times New Roman" pitchFamily="18" charset="0"/>
                <a:cs typeface="Times New Roman" pitchFamily="18" charset="0"/>
              </a:rPr>
              <a:t>Với tam giác tù</a:t>
            </a:r>
          </a:p>
        </p:txBody>
      </p:sp>
      <p:graphicFrame>
        <p:nvGraphicFramePr>
          <p:cNvPr id="84000" name="Object 32"/>
          <p:cNvGraphicFramePr>
            <a:graphicFrameLocks noGrp="1" noChangeAspect="1"/>
          </p:cNvGraphicFramePr>
          <p:nvPr>
            <p:ph/>
          </p:nvPr>
        </p:nvGraphicFramePr>
        <p:xfrm>
          <a:off x="4267200" y="709613"/>
          <a:ext cx="25908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955520" imgH="253800" progId="Equation.DSMT4">
                  <p:embed/>
                </p:oleObj>
              </mc:Choice>
              <mc:Fallback>
                <p:oleObj name="Equation" r:id="rId5" imgW="1955520" imgH="253800" progId="Equation.DSMT4">
                  <p:embed/>
                  <p:pic>
                    <p:nvPicPr>
                      <p:cNvPr id="8400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09613"/>
                        <a:ext cx="25908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02" name="Line 34"/>
          <p:cNvSpPr>
            <a:spLocks noChangeShapeType="1"/>
          </p:cNvSpPr>
          <p:nvPr/>
        </p:nvSpPr>
        <p:spPr bwMode="auto">
          <a:xfrm>
            <a:off x="3200400" y="28956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62"/>
          <p:cNvSpPr txBox="1">
            <a:spLocks noChangeArrowheads="1"/>
          </p:cNvSpPr>
          <p:nvPr/>
        </p:nvSpPr>
        <p:spPr bwMode="auto">
          <a:xfrm>
            <a:off x="3581400" y="3200400"/>
            <a:ext cx="5410200" cy="6905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 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Trong m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ột tam giác góc đối diện với cạnh nhỏ nhất là góc nhọn.</a:t>
            </a:r>
          </a:p>
        </p:txBody>
      </p:sp>
    </p:spTree>
    <p:extLst>
      <p:ext uri="{BB962C8B-B14F-4D97-AF65-F5344CB8AC3E}">
        <p14:creationId xmlns:p14="http://schemas.microsoft.com/office/powerpoint/2010/main" val="28667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83980" grpId="0" animBg="1"/>
      <p:bldP spid="83982" grpId="0" animBg="1"/>
      <p:bldP spid="83983" grpId="0" animBg="1"/>
      <p:bldP spid="83984" grpId="0" animBg="1"/>
      <p:bldP spid="83985" grpId="0" animBg="1"/>
      <p:bldP spid="83987" grpId="0" animBg="1"/>
      <p:bldP spid="83988" grpId="0" animBg="1"/>
      <p:bldP spid="83990" grpId="0" animBg="1"/>
      <p:bldP spid="15370" grpId="0" animBg="1"/>
      <p:bldP spid="83992" grpId="0" animBg="1"/>
      <p:bldP spid="83993" grpId="0" animBg="1"/>
      <p:bldP spid="83994" grpId="0" animBg="1"/>
      <p:bldP spid="5" grpId="0" animBg="1"/>
      <p:bldP spid="8400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ổng hợp 18 hình nền powerpoint siêu đáng yêu, siêu dễ thương">
            <a:extLst>
              <a:ext uri="{FF2B5EF4-FFF2-40B4-BE49-F238E27FC236}">
                <a16:creationId xmlns:a16="http://schemas.microsoft.com/office/drawing/2014/main" id="{ACB7BC6F-DCE7-47F8-95D4-97987B01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77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39750" y="1217957"/>
            <a:ext cx="813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- </a:t>
            </a:r>
            <a:r>
              <a:rPr lang="en-US" sz="2400" b="1" dirty="0" err="1">
                <a:cs typeface="Arial" charset="0"/>
              </a:rPr>
              <a:t>N</a:t>
            </a:r>
            <a:r>
              <a:rPr lang="en-US" sz="2400" b="1" dirty="0" err="1"/>
              <a:t>ắm</a:t>
            </a:r>
            <a:r>
              <a:rPr lang="en-US" sz="2400" b="1" dirty="0"/>
              <a:t> </a:t>
            </a:r>
            <a:r>
              <a:rPr lang="en-US" sz="2400" b="1" dirty="0" err="1"/>
              <a:t>chắc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quan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h</a:t>
            </a:r>
            <a:r>
              <a:rPr lang="en-US" sz="2400" b="1" dirty="0" err="1"/>
              <a:t>ệ</a:t>
            </a:r>
            <a:r>
              <a:rPr lang="en-US" sz="2400" b="1" dirty="0"/>
              <a:t> </a:t>
            </a:r>
            <a:r>
              <a:rPr lang="en-US" sz="2400" b="1" dirty="0" err="1"/>
              <a:t>giữa</a:t>
            </a:r>
            <a:r>
              <a:rPr lang="en-US" sz="2400" b="1" dirty="0"/>
              <a:t> </a:t>
            </a:r>
            <a:r>
              <a:rPr lang="en-US" sz="2400" b="1" dirty="0" err="1"/>
              <a:t>góc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>
                <a:cs typeface="Arial" charset="0"/>
              </a:rPr>
              <a:t>.</a:t>
            </a:r>
            <a:endParaRPr lang="vi-VN" sz="2400" b="1" dirty="0">
              <a:cs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04030" y="2185692"/>
            <a:ext cx="8135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- </a:t>
            </a:r>
            <a:r>
              <a:rPr lang="en-US" sz="2400" b="1" dirty="0" err="1">
                <a:cs typeface="Arial" charset="0"/>
              </a:rPr>
              <a:t>V</a:t>
            </a:r>
            <a:r>
              <a:rPr lang="en-US" sz="2400" b="1" dirty="0" err="1"/>
              <a:t>ận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mối</a:t>
            </a:r>
            <a:r>
              <a:rPr lang="en-US" sz="2400" b="1" dirty="0"/>
              <a:t> </a:t>
            </a:r>
            <a:r>
              <a:rPr lang="en-US" sz="2400" b="1" dirty="0" err="1"/>
              <a:t>quan</a:t>
            </a:r>
            <a:r>
              <a:rPr lang="en-US" sz="2400" b="1" dirty="0"/>
              <a:t> </a:t>
            </a:r>
            <a:r>
              <a:rPr lang="en-US" sz="2400" b="1" dirty="0" err="1"/>
              <a:t>hệ</a:t>
            </a:r>
            <a:r>
              <a:rPr lang="en-US" sz="2400" b="1" dirty="0"/>
              <a:t> </a:t>
            </a:r>
            <a:r>
              <a:rPr lang="en-US" sz="2400" b="1" dirty="0" err="1"/>
              <a:t>giữa</a:t>
            </a:r>
            <a:r>
              <a:rPr lang="en-US" sz="2400" b="1" dirty="0"/>
              <a:t> </a:t>
            </a:r>
            <a:r>
              <a:rPr lang="en-US" sz="2400" b="1" dirty="0" err="1"/>
              <a:t>góc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áp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b="1" dirty="0">
                <a:cs typeface="Arial" charset="0"/>
              </a:rPr>
              <a:t>.</a:t>
            </a:r>
            <a:endParaRPr lang="vi-VN" sz="2400" b="1" dirty="0">
              <a:cs typeface="Arial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39751" y="3059812"/>
            <a:ext cx="8135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- </a:t>
            </a:r>
            <a:r>
              <a:rPr lang="en-US" sz="2400" b="1" dirty="0" err="1">
                <a:cs typeface="Arial" charset="0"/>
              </a:rPr>
              <a:t>L</a:t>
            </a:r>
            <a:r>
              <a:rPr lang="en-US" sz="2400" b="1" dirty="0" err="1"/>
              <a:t>àm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3; 4; 5; 6; 7 SGK </a:t>
            </a:r>
            <a:r>
              <a:rPr lang="en-US" sz="2400" b="1" dirty="0" err="1"/>
              <a:t>trang</a:t>
            </a:r>
            <a:r>
              <a:rPr lang="en-US" sz="2400" b="1" dirty="0"/>
              <a:t>: 56</a:t>
            </a:r>
            <a:r>
              <a:rPr lang="en-US" sz="2400" b="1" dirty="0">
                <a:cs typeface="Arial" charset="0"/>
              </a:rPr>
              <a:t>.</a:t>
            </a:r>
            <a:endParaRPr lang="vi-VN" sz="2400" b="1" dirty="0">
              <a:cs typeface="Arial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39750" y="3701338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- </a:t>
            </a:r>
            <a:r>
              <a:rPr lang="en-US" sz="2400" b="1" dirty="0" err="1">
                <a:cs typeface="Arial" charset="0"/>
              </a:rPr>
              <a:t>Ti</a:t>
            </a:r>
            <a:r>
              <a:rPr lang="en-US" sz="2400" b="1" dirty="0" err="1"/>
              <a:t>ết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tiết</a:t>
            </a:r>
            <a:r>
              <a:rPr lang="en-US" sz="2400" b="1" dirty="0"/>
              <a:t> </a:t>
            </a: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,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cần</a:t>
            </a:r>
            <a:r>
              <a:rPr lang="en-US" sz="2400" b="1" dirty="0"/>
              <a:t> </a:t>
            </a:r>
            <a:r>
              <a:rPr lang="en-US" sz="2400" b="1" dirty="0" err="1"/>
              <a:t>chuẩn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 </a:t>
            </a:r>
            <a:r>
              <a:rPr lang="en-US" sz="2400" b="1" dirty="0" err="1"/>
              <a:t>thật</a:t>
            </a:r>
            <a:r>
              <a:rPr lang="en-US" sz="2400" b="1" dirty="0"/>
              <a:t> </a:t>
            </a:r>
            <a:r>
              <a:rPr lang="en-US" sz="2400" b="1" dirty="0" err="1"/>
              <a:t>chu</a:t>
            </a:r>
            <a:r>
              <a:rPr lang="en-US" sz="2400" b="1" dirty="0"/>
              <a:t> </a:t>
            </a:r>
            <a:r>
              <a:rPr lang="en-US" sz="2400" b="1" dirty="0" err="1"/>
              <a:t>đáo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tiết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r>
              <a:rPr lang="en-US" sz="2400" b="1" dirty="0">
                <a:cs typeface="Arial" charset="0"/>
              </a:rPr>
              <a:t>.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838200" y="381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sz="4400" b="1" dirty="0">
                <a:solidFill>
                  <a:srgbClr val="0000CC"/>
                </a:solidFill>
              </a:rPr>
              <a:t>HƯỚNG DẪN VỀ NHÀ:</a:t>
            </a:r>
          </a:p>
        </p:txBody>
      </p:sp>
    </p:spTree>
    <p:extLst>
      <p:ext uri="{BB962C8B-B14F-4D97-AF65-F5344CB8AC3E}">
        <p14:creationId xmlns:p14="http://schemas.microsoft.com/office/powerpoint/2010/main" val="2495175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84997" grpId="0"/>
      <p:bldP spid="849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6" descr="canh_rung_dong_dep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75"/>
            <a:ext cx="9144000" cy="6781800"/>
          </a:xfr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ả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199"/>
            <a:ext cx="338613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5" descr="Winter_holidays_decorated_tree_pr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888" y="2636838"/>
            <a:ext cx="1219200" cy="1066800"/>
          </a:xfrm>
          <a:prstGeom prst="star5">
            <a:avLst/>
          </a:prstGeom>
          <a:solidFill>
            <a:srgbClr val="FF99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cs typeface="Arial" charset="0"/>
              </a:rPr>
              <a:t>5</a:t>
            </a:r>
          </a:p>
        </p:txBody>
      </p:sp>
      <p:sp>
        <p:nvSpPr>
          <p:cNvPr id="3081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00750" y="4071938"/>
            <a:ext cx="11430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cs typeface="Arial" charset="0"/>
              </a:rPr>
              <a:t>4</a:t>
            </a:r>
          </a:p>
        </p:txBody>
      </p:sp>
      <p:sp>
        <p:nvSpPr>
          <p:cNvPr id="3082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87900" y="1268413"/>
            <a:ext cx="1371600" cy="1104900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cs typeface="Arial" charset="0"/>
              </a:rPr>
              <a:t>1</a:t>
            </a:r>
          </a:p>
        </p:txBody>
      </p:sp>
      <p:sp>
        <p:nvSpPr>
          <p:cNvPr id="3085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84663" y="4437063"/>
            <a:ext cx="1295400" cy="1104900"/>
          </a:xfrm>
          <a:prstGeom prst="star5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cs typeface="Arial" charset="0"/>
              </a:rPr>
              <a:t>2</a:t>
            </a:r>
          </a:p>
        </p:txBody>
      </p:sp>
      <p:pic>
        <p:nvPicPr>
          <p:cNvPr id="4103" name="Picture 16" descr="fairy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taochu_glitter_92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2287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152400" y="3060680"/>
            <a:ext cx="32654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b="1" dirty="0" err="1">
                <a:cs typeface="Arial" charset="0"/>
              </a:rPr>
              <a:t>Ẩn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dưới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mỗi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ngôi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sao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là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một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câu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hỏi</a:t>
            </a:r>
            <a:r>
              <a:rPr lang="en-US" b="1" dirty="0">
                <a:cs typeface="Arial" charset="0"/>
              </a:rPr>
              <a:t>. </a:t>
            </a:r>
            <a:r>
              <a:rPr lang="en-US" b="1" dirty="0" err="1">
                <a:cs typeface="Arial" charset="0"/>
              </a:rPr>
              <a:t>Trả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lời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đúng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câu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hỏi</a:t>
            </a:r>
            <a:r>
              <a:rPr lang="en-US" b="1" dirty="0">
                <a:cs typeface="Arial" charset="0"/>
              </a:rPr>
              <a:t>, </a:t>
            </a:r>
            <a:r>
              <a:rPr lang="en-US" b="1" dirty="0" err="1">
                <a:cs typeface="Arial" charset="0"/>
              </a:rPr>
              <a:t>bạn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sẽ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nhận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được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một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phần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thưởng</a:t>
            </a:r>
            <a:r>
              <a:rPr lang="en-US" b="1" dirty="0">
                <a:cs typeface="Arial" charset="0"/>
              </a:rPr>
              <a:t>. </a:t>
            </a:r>
            <a:r>
              <a:rPr lang="en-US" b="1" dirty="0" err="1">
                <a:cs typeface="Arial" charset="0"/>
              </a:rPr>
              <a:t>Trong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đó</a:t>
            </a:r>
            <a:r>
              <a:rPr lang="en-US" b="1" dirty="0">
                <a:cs typeface="Arial" charset="0"/>
              </a:rPr>
              <a:t>, </a:t>
            </a:r>
            <a:r>
              <a:rPr lang="en-US" b="1" dirty="0" err="1">
                <a:cs typeface="Arial" charset="0"/>
              </a:rPr>
              <a:t>có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một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ngôi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sao</a:t>
            </a:r>
            <a:r>
              <a:rPr lang="en-US" b="1" dirty="0">
                <a:cs typeface="Arial" charset="0"/>
              </a:rPr>
              <a:t> may </a:t>
            </a:r>
            <a:r>
              <a:rPr lang="en-US" b="1" dirty="0" err="1">
                <a:cs typeface="Arial" charset="0"/>
              </a:rPr>
              <a:t>mắn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sẽ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tặng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ngay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phần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thưởng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cho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bạn</a:t>
            </a:r>
            <a:endParaRPr lang="en-US" b="1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 dirty="0">
              <a:solidFill>
                <a:srgbClr val="5924DC"/>
              </a:solidFill>
              <a:cs typeface="Arial" charset="0"/>
            </a:endParaRPr>
          </a:p>
        </p:txBody>
      </p:sp>
      <p:sp>
        <p:nvSpPr>
          <p:cNvPr id="3086" name="AutoShape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284663" y="2997200"/>
            <a:ext cx="1219200" cy="989013"/>
          </a:xfrm>
          <a:custGeom>
            <a:avLst/>
            <a:gdLst>
              <a:gd name="T0" fmla="*/ 1 w 1219200"/>
              <a:gd name="T1" fmla="*/ 369910 h 989684"/>
              <a:gd name="T2" fmla="*/ 465696 w 1219200"/>
              <a:gd name="T3" fmla="*/ 369912 h 989684"/>
              <a:gd name="T4" fmla="*/ 609600 w 1219200"/>
              <a:gd name="T5" fmla="*/ 0 h 989684"/>
              <a:gd name="T6" fmla="*/ 753504 w 1219200"/>
              <a:gd name="T7" fmla="*/ 369912 h 989684"/>
              <a:gd name="T8" fmla="*/ 1219199 w 1219200"/>
              <a:gd name="T9" fmla="*/ 369910 h 989684"/>
              <a:gd name="T10" fmla="*/ 842442 w 1219200"/>
              <a:gd name="T11" fmla="*/ 598527 h 989684"/>
              <a:gd name="T12" fmla="*/ 986353 w 1219200"/>
              <a:gd name="T13" fmla="*/ 968433 h 989684"/>
              <a:gd name="T14" fmla="*/ 609600 w 1219200"/>
              <a:gd name="T15" fmla="*/ 739816 h 989684"/>
              <a:gd name="T16" fmla="*/ 232847 w 1219200"/>
              <a:gd name="T17" fmla="*/ 968433 h 989684"/>
              <a:gd name="T18" fmla="*/ 376758 w 1219200"/>
              <a:gd name="T19" fmla="*/ 598527 h 989684"/>
              <a:gd name="T20" fmla="*/ 1 w 1219200"/>
              <a:gd name="T21" fmla="*/ 369910 h 9896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9200"/>
              <a:gd name="T34" fmla="*/ 0 h 989684"/>
              <a:gd name="T35" fmla="*/ 1219200 w 1219200"/>
              <a:gd name="T36" fmla="*/ 989684 h 9896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9200" h="989684">
                <a:moveTo>
                  <a:pt x="1" y="378025"/>
                </a:moveTo>
                <a:lnTo>
                  <a:pt x="465696" y="378027"/>
                </a:lnTo>
                <a:lnTo>
                  <a:pt x="609600" y="0"/>
                </a:lnTo>
                <a:lnTo>
                  <a:pt x="753504" y="378027"/>
                </a:lnTo>
                <a:lnTo>
                  <a:pt x="1219199" y="378025"/>
                </a:lnTo>
                <a:lnTo>
                  <a:pt x="842442" y="611656"/>
                </a:lnTo>
                <a:lnTo>
                  <a:pt x="986353" y="989681"/>
                </a:lnTo>
                <a:lnTo>
                  <a:pt x="609600" y="756046"/>
                </a:lnTo>
                <a:lnTo>
                  <a:pt x="232847" y="989681"/>
                </a:lnTo>
                <a:lnTo>
                  <a:pt x="376758" y="611656"/>
                </a:lnTo>
                <a:lnTo>
                  <a:pt x="1" y="378025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4107" name="WordArt 15"/>
          <p:cNvSpPr>
            <a:spLocks noChangeArrowheads="1" noChangeShapeType="1" noTextEdit="1"/>
          </p:cNvSpPr>
          <p:nvPr/>
        </p:nvSpPr>
        <p:spPr bwMode="auto">
          <a:xfrm>
            <a:off x="250825" y="836613"/>
            <a:ext cx="3241675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sao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may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mắn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8" name="AutoShape 1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6381750"/>
            <a:ext cx="431800" cy="2889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0" name="Picture 4" descr="ả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449964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25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9" grpId="0" animBg="1"/>
      <p:bldP spid="3081" grpId="0" animBg="1"/>
      <p:bldP spid="3082" grpId="0" animBg="1"/>
      <p:bldP spid="3085" grpId="0" animBg="1"/>
      <p:bldP spid="30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Back to School Theme Powerpoint Templates - Editorial, Education ...">
            <a:extLst>
              <a:ext uri="{FF2B5EF4-FFF2-40B4-BE49-F238E27FC236}">
                <a16:creationId xmlns:a16="http://schemas.microsoft.com/office/drawing/2014/main" id="{2ECAA29A-33BD-458F-8EFD-048EF17C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20"/>
            <a:ext cx="9144000" cy="68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ction Button: Beginning 39">
            <a:hlinkClick r:id="rId3" action="ppaction://hlinksldjump" highlightClick="1"/>
          </p:cNvPr>
          <p:cNvSpPr/>
          <p:nvPr/>
        </p:nvSpPr>
        <p:spPr>
          <a:xfrm>
            <a:off x="8429625" y="6215063"/>
            <a:ext cx="500063" cy="357187"/>
          </a:xfrm>
          <a:prstGeom prst="actionButtonBeginning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WordArt 28"/>
          <p:cNvSpPr>
            <a:spLocks noChangeArrowheads="1" noChangeShapeType="1" noTextEdit="1"/>
          </p:cNvSpPr>
          <p:nvPr/>
        </p:nvSpPr>
        <p:spPr bwMode="auto">
          <a:xfrm>
            <a:off x="2617306" y="5334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may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747838" y="2716213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A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19088" y="6064250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B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581400" y="6049963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C</a:t>
            </a: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561975" y="3103563"/>
            <a:ext cx="3124200" cy="3021012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810000" y="3352800"/>
            <a:ext cx="479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AB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810000" y="3962400"/>
            <a:ext cx="7391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733800" y="4572000"/>
            <a:ext cx="44942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3733800" y="5257800"/>
            <a:ext cx="739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7669213" y="3352800"/>
            <a:ext cx="1398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345363" y="4572000"/>
            <a:ext cx="1798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solidFill>
                  <a:srgbClr val="FF3300"/>
                </a:solidFill>
                <a:latin typeface=".VnTime" pitchFamily="34" charset="0"/>
              </a:rPr>
              <a:t> AC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700088" y="1625600"/>
            <a:ext cx="82296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7729538" y="3997325"/>
            <a:ext cx="1398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b="1" dirty="0">
                <a:solidFill>
                  <a:srgbClr val="FF3300"/>
                </a:solidFill>
                <a:latin typeface=".VnTime" pitchFamily="34" charset="0"/>
              </a:rPr>
              <a:t> B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429500" y="5270500"/>
            <a:ext cx="17986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solidFill>
                  <a:srgbClr val="FF3300"/>
                </a:solidFill>
                <a:latin typeface=".VnTime" pitchFamily="34" charset="0"/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38593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  <p:bldP spid="30" grpId="0"/>
      <p:bldP spid="31" grpId="0"/>
      <p:bldP spid="32" grpId="0"/>
      <p:bldP spid="33" grpId="0"/>
      <p:bldP spid="34" grpId="0"/>
      <p:bldP spid="41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38150" y="4119563"/>
            <a:ext cx="3810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67238" y="5335588"/>
            <a:ext cx="4500562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vi-VN"/>
          </a:p>
          <a:p>
            <a:endParaRPr lang="vi-VN"/>
          </a:p>
          <a:p>
            <a:endParaRPr lang="vi-VN"/>
          </a:p>
          <a:p>
            <a:endParaRPr 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61950" y="5457825"/>
            <a:ext cx="3810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5" name="WordArt 28"/>
          <p:cNvSpPr>
            <a:spLocks noChangeArrowheads="1" noChangeShapeType="1" noTextEdit="1"/>
          </p:cNvSpPr>
          <p:nvPr/>
        </p:nvSpPr>
        <p:spPr bwMode="auto">
          <a:xfrm>
            <a:off x="3581400" y="214313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Ngôi sao may mắn?</a:t>
            </a:r>
          </a:p>
        </p:txBody>
      </p:sp>
      <p:sp>
        <p:nvSpPr>
          <p:cNvPr id="16" name="Oval 15"/>
          <p:cNvSpPr/>
          <p:nvPr/>
        </p:nvSpPr>
        <p:spPr>
          <a:xfrm>
            <a:off x="571500" y="5878513"/>
            <a:ext cx="785813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685800" y="4235450"/>
          <a:ext cx="2119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3" imgW="710891" imgH="266584" progId="Equation.DSMT4">
                  <p:embed/>
                </p:oleObj>
              </mc:Choice>
              <mc:Fallback>
                <p:oleObj name="Equation" r:id="rId3" imgW="710891" imgH="266584" progId="Equation.DSMT4">
                  <p:embed/>
                  <p:pic>
                    <p:nvPicPr>
                      <p:cNvPr id="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35450"/>
                        <a:ext cx="2119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62475" y="4057650"/>
            <a:ext cx="4429125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4876800" y="4311650"/>
          <a:ext cx="20796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5" imgW="698197" imgH="266584" progId="Equation.DSMT4">
                  <p:embed/>
                </p:oleObj>
              </mc:Choice>
              <mc:Fallback>
                <p:oleObj name="Equation" r:id="rId5" imgW="698197" imgH="266584" progId="Equation.DSMT4">
                  <p:embed/>
                  <p:pic>
                    <p:nvPicPr>
                      <p:cNvPr id="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11650"/>
                        <a:ext cx="20796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762000" y="5715000"/>
          <a:ext cx="19685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7" imgW="660113" imgH="266584" progId="Equation.DSMT4">
                  <p:embed/>
                </p:oleObj>
              </mc:Choice>
              <mc:Fallback>
                <p:oleObj name="Equation" r:id="rId7" imgW="660113" imgH="266584" progId="Equation.DSMT4">
                  <p:embed/>
                  <p:pic>
                    <p:nvPicPr>
                      <p:cNvPr id="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0"/>
                        <a:ext cx="19685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4876800" y="5605463"/>
          <a:ext cx="39338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9" imgW="1320227" imgH="215806" progId="Equation.DSMT4">
                  <p:embed/>
                </p:oleObj>
              </mc:Choice>
              <mc:Fallback>
                <p:oleObj name="Equation" r:id="rId9" imgW="1320227" imgH="215806" progId="Equation.DSMT4">
                  <p:embed/>
                  <p:pic>
                    <p:nvPicPr>
                      <p:cNvPr id="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05463"/>
                        <a:ext cx="39338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2"/>
          <p:cNvSpPr txBox="1">
            <a:spLocks noChangeArrowheads="1"/>
          </p:cNvSpPr>
          <p:nvPr/>
        </p:nvSpPr>
        <p:spPr bwMode="auto">
          <a:xfrm>
            <a:off x="1519238" y="228600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A</a:t>
            </a:r>
          </a:p>
        </p:txBody>
      </p:sp>
      <p:sp>
        <p:nvSpPr>
          <p:cNvPr id="6157" name="Text Box 3"/>
          <p:cNvSpPr txBox="1">
            <a:spLocks noChangeArrowheads="1"/>
          </p:cNvSpPr>
          <p:nvPr/>
        </p:nvSpPr>
        <p:spPr bwMode="auto">
          <a:xfrm>
            <a:off x="90488" y="3576638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B</a:t>
            </a:r>
          </a:p>
        </p:txBody>
      </p:sp>
      <p:sp>
        <p:nvSpPr>
          <p:cNvPr id="6158" name="Text Box 4"/>
          <p:cNvSpPr txBox="1">
            <a:spLocks noChangeArrowheads="1"/>
          </p:cNvSpPr>
          <p:nvPr/>
        </p:nvSpPr>
        <p:spPr bwMode="auto">
          <a:xfrm>
            <a:off x="3352800" y="3562350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C</a:t>
            </a:r>
          </a:p>
        </p:txBody>
      </p:sp>
      <p:sp>
        <p:nvSpPr>
          <p:cNvPr id="6159" name="AutoShape 5"/>
          <p:cNvSpPr>
            <a:spLocks noChangeArrowheads="1"/>
          </p:cNvSpPr>
          <p:nvPr/>
        </p:nvSpPr>
        <p:spPr bwMode="auto">
          <a:xfrm>
            <a:off x="333375" y="615950"/>
            <a:ext cx="3124200" cy="3021013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6"/>
          <p:cNvSpPr>
            <a:spLocks noChangeShapeType="1"/>
          </p:cNvSpPr>
          <p:nvPr/>
        </p:nvSpPr>
        <p:spPr bwMode="auto">
          <a:xfrm rot="-3263676">
            <a:off x="2683669" y="2307431"/>
            <a:ext cx="206375" cy="809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038600" y="1739900"/>
            <a:ext cx="5008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  ABC, AC = AB. 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 rot="1764899">
            <a:off x="911225" y="2246313"/>
            <a:ext cx="214313" cy="90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rot="1764899">
            <a:off x="947738" y="2195513"/>
            <a:ext cx="214312" cy="904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 rot="-3263676">
            <a:off x="2661444" y="2239169"/>
            <a:ext cx="206375" cy="809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Action Button: Beginning 23">
            <a:hlinkClick r:id="rId11" action="ppaction://hlinksldjump" highlightClick="1"/>
          </p:cNvPr>
          <p:cNvSpPr/>
          <p:nvPr/>
        </p:nvSpPr>
        <p:spPr>
          <a:xfrm>
            <a:off x="8429625" y="6215063"/>
            <a:ext cx="500063" cy="357187"/>
          </a:xfrm>
          <a:prstGeom prst="actionButtonBeginning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20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438150" y="4119563"/>
            <a:ext cx="3810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4567238" y="5335588"/>
            <a:ext cx="4500562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vi-VN"/>
          </a:p>
          <a:p>
            <a:endParaRPr lang="vi-VN"/>
          </a:p>
          <a:p>
            <a:endParaRPr lang="vi-VN"/>
          </a:p>
          <a:p>
            <a:endParaRPr lang="en-US"/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361950" y="5457825"/>
            <a:ext cx="3810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6" name="WordArt 28"/>
          <p:cNvSpPr>
            <a:spLocks noChangeArrowheads="1" noChangeShapeType="1" noTextEdit="1"/>
          </p:cNvSpPr>
          <p:nvPr/>
        </p:nvSpPr>
        <p:spPr bwMode="auto">
          <a:xfrm>
            <a:off x="3305175" y="214313"/>
            <a:ext cx="5610225" cy="106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may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aphicFrame>
        <p:nvGraphicFramePr>
          <p:cNvPr id="48" name="Object 8"/>
          <p:cNvGraphicFramePr>
            <a:graphicFrameLocks noChangeAspect="1"/>
          </p:cNvGraphicFramePr>
          <p:nvPr/>
        </p:nvGraphicFramePr>
        <p:xfrm>
          <a:off x="714375" y="4310063"/>
          <a:ext cx="29130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3" imgW="977476" imgH="215806" progId="Equation.DSMT4">
                  <p:embed/>
                </p:oleObj>
              </mc:Choice>
              <mc:Fallback>
                <p:oleObj name="Equation" r:id="rId3" imgW="977476" imgH="215806" progId="Equation.DSMT4">
                  <p:embed/>
                  <p:pic>
                    <p:nvPicPr>
                      <p:cNvPr id="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310063"/>
                        <a:ext cx="291306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562475" y="4057650"/>
            <a:ext cx="4429125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50" name="Object 9"/>
          <p:cNvGraphicFramePr>
            <a:graphicFrameLocks noChangeAspect="1"/>
          </p:cNvGraphicFramePr>
          <p:nvPr/>
        </p:nvGraphicFramePr>
        <p:xfrm>
          <a:off x="762000" y="5791200"/>
          <a:ext cx="28749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5" imgW="964781" imgH="215806" progId="Equation.DSMT4">
                  <p:embed/>
                </p:oleObj>
              </mc:Choice>
              <mc:Fallback>
                <p:oleObj name="Equation" r:id="rId5" imgW="964781" imgH="215806" progId="Equation.DSMT4">
                  <p:embed/>
                  <p:pic>
                    <p:nvPicPr>
                      <p:cNvPr id="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91200"/>
                        <a:ext cx="287496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0"/>
          <p:cNvGraphicFramePr>
            <a:graphicFrameLocks noChangeAspect="1"/>
          </p:cNvGraphicFramePr>
          <p:nvPr/>
        </p:nvGraphicFramePr>
        <p:xfrm>
          <a:off x="5029200" y="4335462"/>
          <a:ext cx="27257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7" imgW="914003" imgH="215806" progId="Equation.DSMT4">
                  <p:embed/>
                </p:oleObj>
              </mc:Choice>
              <mc:Fallback>
                <p:oleObj name="Equation" r:id="rId7" imgW="914003" imgH="215806" progId="Equation.DSMT4">
                  <p:embed/>
                  <p:pic>
                    <p:nvPicPr>
                      <p:cNvPr id="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335462"/>
                        <a:ext cx="27257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1"/>
          <p:cNvGraphicFramePr>
            <a:graphicFrameLocks noChangeAspect="1"/>
          </p:cNvGraphicFramePr>
          <p:nvPr/>
        </p:nvGraphicFramePr>
        <p:xfrm>
          <a:off x="4876800" y="5605463"/>
          <a:ext cx="39338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9" imgW="1320227" imgH="215806" progId="Equation.DSMT4">
                  <p:embed/>
                </p:oleObj>
              </mc:Choice>
              <mc:Fallback>
                <p:oleObj name="Equation" r:id="rId9" imgW="1320227" imgH="215806" progId="Equation.DSMT4">
                  <p:embed/>
                  <p:pic>
                    <p:nvPicPr>
                      <p:cNvPr id="5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05463"/>
                        <a:ext cx="39338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4073525" y="1703388"/>
            <a:ext cx="5006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  ABC,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</a:p>
        </p:txBody>
      </p:sp>
      <p:graphicFrame>
        <p:nvGraphicFramePr>
          <p:cNvPr id="7181" name="Object 1"/>
          <p:cNvGraphicFramePr>
            <a:graphicFrameLocks noChangeAspect="1"/>
          </p:cNvGraphicFramePr>
          <p:nvPr/>
        </p:nvGraphicFramePr>
        <p:xfrm>
          <a:off x="6324600" y="1760538"/>
          <a:ext cx="10779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11" imgW="431613" imgH="241195" progId="Equation.DSMT4">
                  <p:embed/>
                </p:oleObj>
              </mc:Choice>
              <mc:Fallback>
                <p:oleObj name="Equation" r:id="rId11" imgW="431613" imgH="241195" progId="Equation.DSMT4">
                  <p:embed/>
                  <p:pic>
                    <p:nvPicPr>
                      <p:cNvPr id="71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60538"/>
                        <a:ext cx="1077913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2"/>
          <p:cNvSpPr txBox="1">
            <a:spLocks noChangeArrowheads="1"/>
          </p:cNvSpPr>
          <p:nvPr/>
        </p:nvSpPr>
        <p:spPr bwMode="auto">
          <a:xfrm>
            <a:off x="1671638" y="76200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A</a:t>
            </a:r>
          </a:p>
        </p:txBody>
      </p:sp>
      <p:sp>
        <p:nvSpPr>
          <p:cNvPr id="7183" name="Text Box 3"/>
          <p:cNvSpPr txBox="1">
            <a:spLocks noChangeArrowheads="1"/>
          </p:cNvSpPr>
          <p:nvPr/>
        </p:nvSpPr>
        <p:spPr bwMode="auto">
          <a:xfrm>
            <a:off x="242888" y="3424238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B</a:t>
            </a:r>
          </a:p>
        </p:txBody>
      </p:sp>
      <p:sp>
        <p:nvSpPr>
          <p:cNvPr id="7184" name="Text Box 4"/>
          <p:cNvSpPr txBox="1">
            <a:spLocks noChangeArrowheads="1"/>
          </p:cNvSpPr>
          <p:nvPr/>
        </p:nvSpPr>
        <p:spPr bwMode="auto">
          <a:xfrm>
            <a:off x="3505200" y="3409950"/>
            <a:ext cx="38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itchFamily="34" charset="0"/>
              </a:rPr>
              <a:t>C</a:t>
            </a:r>
          </a:p>
        </p:txBody>
      </p:sp>
      <p:sp>
        <p:nvSpPr>
          <p:cNvPr id="7185" name="AutoShape 5"/>
          <p:cNvSpPr>
            <a:spLocks noChangeArrowheads="1"/>
          </p:cNvSpPr>
          <p:nvPr/>
        </p:nvSpPr>
        <p:spPr bwMode="auto">
          <a:xfrm>
            <a:off x="485775" y="463550"/>
            <a:ext cx="3124200" cy="3021013"/>
          </a:xfrm>
          <a:prstGeom prst="triangle">
            <a:avLst>
              <a:gd name="adj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Arc 7"/>
          <p:cNvSpPr>
            <a:spLocks/>
          </p:cNvSpPr>
          <p:nvPr/>
        </p:nvSpPr>
        <p:spPr bwMode="auto">
          <a:xfrm>
            <a:off x="590550" y="3270250"/>
            <a:ext cx="173038" cy="182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rc 8"/>
          <p:cNvSpPr>
            <a:spLocks/>
          </p:cNvSpPr>
          <p:nvPr/>
        </p:nvSpPr>
        <p:spPr bwMode="auto">
          <a:xfrm flipH="1">
            <a:off x="3305175" y="3270250"/>
            <a:ext cx="173038" cy="182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ction Button: Beginning 24">
            <a:hlinkClick r:id="rId13" action="ppaction://hlinksldjump" highlightClick="1"/>
          </p:cNvPr>
          <p:cNvSpPr/>
          <p:nvPr/>
        </p:nvSpPr>
        <p:spPr>
          <a:xfrm>
            <a:off x="8429625" y="6215063"/>
            <a:ext cx="500063" cy="357187"/>
          </a:xfrm>
          <a:prstGeom prst="actionButtonBeginning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76800" y="4343400"/>
            <a:ext cx="785813" cy="58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7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9" grpId="0" animBg="1"/>
      <p:bldP spid="61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Back to School Theme Powerpoint Templates - Editorial, Education ...">
            <a:extLst>
              <a:ext uri="{FF2B5EF4-FFF2-40B4-BE49-F238E27FC236}">
                <a16:creationId xmlns:a16="http://schemas.microsoft.com/office/drawing/2014/main" id="{FBC4010C-8933-4C6E-AB5E-B920ECBC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20"/>
            <a:ext cx="9144000" cy="68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28"/>
          <p:cNvSpPr>
            <a:spLocks noChangeArrowheads="1" noChangeShapeType="1" noTextEdit="1"/>
          </p:cNvSpPr>
          <p:nvPr/>
        </p:nvSpPr>
        <p:spPr bwMode="auto">
          <a:xfrm>
            <a:off x="2425151" y="670063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may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06016" y="2113720"/>
            <a:ext cx="8791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? So </a:t>
            </a:r>
            <a:r>
              <a:rPr lang="en-US" sz="3200" b="1" dirty="0" err="1">
                <a:solidFill>
                  <a:srgbClr val="FF0000"/>
                </a:solidFill>
              </a:rPr>
              <a:t>sánh</a:t>
            </a:r>
            <a:r>
              <a:rPr lang="en-US" sz="3200" b="1" dirty="0">
                <a:solidFill>
                  <a:srgbClr val="FF0000"/>
                </a:solidFill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685800" y="3324225"/>
            <a:ext cx="5334000" cy="2619375"/>
            <a:chOff x="1296" y="2370"/>
            <a:chExt cx="3360" cy="1650"/>
          </a:xfrm>
        </p:grpSpPr>
        <p:grpSp>
          <p:nvGrpSpPr>
            <p:cNvPr id="8202" name="Group 28"/>
            <p:cNvGrpSpPr>
              <a:grpSpLocks/>
            </p:cNvGrpSpPr>
            <p:nvPr/>
          </p:nvGrpSpPr>
          <p:grpSpPr bwMode="auto">
            <a:xfrm>
              <a:off x="1296" y="2370"/>
              <a:ext cx="3360" cy="1650"/>
              <a:chOff x="1296" y="2370"/>
              <a:chExt cx="3360" cy="1650"/>
            </a:xfrm>
          </p:grpSpPr>
          <p:sp>
            <p:nvSpPr>
              <p:cNvPr id="8208" name="Text Box 29"/>
              <p:cNvSpPr txBox="1">
                <a:spLocks noChangeArrowheads="1"/>
              </p:cNvSpPr>
              <p:nvPr/>
            </p:nvSpPr>
            <p:spPr bwMode="auto">
              <a:xfrm>
                <a:off x="1998" y="2370"/>
                <a:ext cx="417" cy="30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D</a:t>
                </a:r>
              </a:p>
            </p:txBody>
          </p:sp>
          <p:sp>
            <p:nvSpPr>
              <p:cNvPr id="8209" name="Text Box 30"/>
              <p:cNvSpPr txBox="1">
                <a:spLocks noChangeArrowheads="1"/>
              </p:cNvSpPr>
              <p:nvPr/>
            </p:nvSpPr>
            <p:spPr bwMode="auto">
              <a:xfrm>
                <a:off x="1296" y="3696"/>
                <a:ext cx="417" cy="30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E</a:t>
                </a:r>
              </a:p>
            </p:txBody>
          </p:sp>
          <p:sp>
            <p:nvSpPr>
              <p:cNvPr id="8210" name="Text Box 31"/>
              <p:cNvSpPr txBox="1">
                <a:spLocks noChangeArrowheads="1"/>
              </p:cNvSpPr>
              <p:nvPr/>
            </p:nvSpPr>
            <p:spPr bwMode="auto">
              <a:xfrm>
                <a:off x="3015" y="3714"/>
                <a:ext cx="416" cy="30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F</a:t>
                </a:r>
              </a:p>
            </p:txBody>
          </p:sp>
          <p:sp>
            <p:nvSpPr>
              <p:cNvPr id="8211" name="Text Box 32"/>
              <p:cNvSpPr txBox="1">
                <a:spLocks noChangeArrowheads="1"/>
              </p:cNvSpPr>
              <p:nvPr/>
            </p:nvSpPr>
            <p:spPr bwMode="auto">
              <a:xfrm>
                <a:off x="4239" y="3696"/>
                <a:ext cx="417" cy="30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latin typeface=".VnTime" pitchFamily="34" charset="0"/>
                  </a:rPr>
                  <a:t>x</a:t>
                </a:r>
              </a:p>
            </p:txBody>
          </p:sp>
        </p:grpSp>
        <p:grpSp>
          <p:nvGrpSpPr>
            <p:cNvPr id="8203" name="Group 33"/>
            <p:cNvGrpSpPr>
              <a:grpSpLocks/>
            </p:cNvGrpSpPr>
            <p:nvPr/>
          </p:nvGrpSpPr>
          <p:grpSpPr bwMode="auto">
            <a:xfrm>
              <a:off x="1440" y="2640"/>
              <a:ext cx="2849" cy="1194"/>
              <a:chOff x="1621" y="2880"/>
              <a:chExt cx="2668" cy="954"/>
            </a:xfrm>
          </p:grpSpPr>
          <p:sp>
            <p:nvSpPr>
              <p:cNvPr id="8204" name="Line 34"/>
              <p:cNvSpPr>
                <a:spLocks noChangeShapeType="1"/>
              </p:cNvSpPr>
              <p:nvPr/>
            </p:nvSpPr>
            <p:spPr bwMode="auto">
              <a:xfrm flipH="1">
                <a:off x="1621" y="2880"/>
                <a:ext cx="584" cy="8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Line 35"/>
              <p:cNvSpPr>
                <a:spLocks noChangeShapeType="1"/>
              </p:cNvSpPr>
              <p:nvPr/>
            </p:nvSpPr>
            <p:spPr bwMode="auto">
              <a:xfrm>
                <a:off x="1621" y="3759"/>
                <a:ext cx="26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Line 36"/>
              <p:cNvSpPr>
                <a:spLocks noChangeShapeType="1"/>
              </p:cNvSpPr>
              <p:nvPr/>
            </p:nvSpPr>
            <p:spPr bwMode="auto">
              <a:xfrm>
                <a:off x="2205" y="2880"/>
                <a:ext cx="967" cy="8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Arc 37"/>
              <p:cNvSpPr>
                <a:spLocks/>
              </p:cNvSpPr>
              <p:nvPr/>
            </p:nvSpPr>
            <p:spPr bwMode="auto">
              <a:xfrm rot="-1200800">
                <a:off x="3030" y="3520"/>
                <a:ext cx="361" cy="3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2" name="Object 38"/>
          <p:cNvGraphicFramePr>
            <a:graphicFrameLocks noChangeAspect="1"/>
          </p:cNvGraphicFramePr>
          <p:nvPr/>
        </p:nvGraphicFramePr>
        <p:xfrm>
          <a:off x="6172200" y="3657600"/>
          <a:ext cx="19050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4" imgW="596900" imgH="482600" progId="Equation.3">
                  <p:embed/>
                </p:oleObj>
              </mc:Choice>
              <mc:Fallback>
                <p:oleObj name="Equation" r:id="rId4" imgW="596900" imgH="482600" progId="Equation.3">
                  <p:embed/>
                  <p:pic>
                    <p:nvPicPr>
                      <p:cNvPr id="3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57600"/>
                        <a:ext cx="19050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9"/>
          <p:cNvGraphicFramePr>
            <a:graphicFrameLocks noChangeAspect="1"/>
          </p:cNvGraphicFramePr>
          <p:nvPr/>
        </p:nvGraphicFramePr>
        <p:xfrm>
          <a:off x="2209800" y="2133600"/>
          <a:ext cx="7620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6" imgW="368300" imgH="241300" progId="Equation.DSMT4">
                  <p:embed/>
                </p:oleObj>
              </mc:Choice>
              <mc:Fallback>
                <p:oleObj name="Equation" r:id="rId6" imgW="368300" imgH="241300" progId="Equation.DSMT4">
                  <p:embed/>
                  <p:pic>
                    <p:nvPicPr>
                      <p:cNvPr id="3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7620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0"/>
          <p:cNvGraphicFramePr>
            <a:graphicFrameLocks noChangeAspect="1"/>
          </p:cNvGraphicFramePr>
          <p:nvPr/>
        </p:nvGraphicFramePr>
        <p:xfrm>
          <a:off x="3673475" y="2133600"/>
          <a:ext cx="365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8" imgW="177646" imgH="241091" progId="Equation.DSMT4">
                  <p:embed/>
                </p:oleObj>
              </mc:Choice>
              <mc:Fallback>
                <p:oleObj name="Equation" r:id="rId8" imgW="177646" imgH="241091" progId="Equation.DSMT4">
                  <p:embed/>
                  <p:pic>
                    <p:nvPicPr>
                      <p:cNvPr id="3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2133600"/>
                        <a:ext cx="365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76027"/>
              </p:ext>
            </p:extLst>
          </p:nvPr>
        </p:nvGraphicFramePr>
        <p:xfrm>
          <a:off x="5184222" y="2057400"/>
          <a:ext cx="365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0" imgW="164957" imgH="241091" progId="Equation.DSMT4">
                  <p:embed/>
                </p:oleObj>
              </mc:Choice>
              <mc:Fallback>
                <p:oleObj name="Equation" r:id="rId10" imgW="164957" imgH="241091" progId="Equation.DSMT4">
                  <p:embed/>
                  <p:pic>
                    <p:nvPicPr>
                      <p:cNvPr id="3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222" y="2057400"/>
                        <a:ext cx="365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ction Button: Beginning 19">
            <a:hlinkClick r:id="rId12" action="ppaction://hlinksldjump" highlightClick="1"/>
          </p:cNvPr>
          <p:cNvSpPr/>
          <p:nvPr/>
        </p:nvSpPr>
        <p:spPr>
          <a:xfrm>
            <a:off x="8429625" y="6215063"/>
            <a:ext cx="500063" cy="357187"/>
          </a:xfrm>
          <a:prstGeom prst="actionButtonBeginning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ả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17" y="-591850"/>
            <a:ext cx="5105183" cy="68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152400"/>
            <a:ext cx="5508625" cy="5364163"/>
          </a:xfrm>
          <a:prstGeom prst="irregularSeal2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3300" b="1" i="1" dirty="0">
                <a:solidFill>
                  <a:srgbClr val="FF0000"/>
                </a:solidFill>
              </a:rPr>
              <a:t>   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3300" b="1" i="1" dirty="0" err="1">
                <a:solidFill>
                  <a:srgbClr val="FF0000"/>
                </a:solidFill>
              </a:rPr>
              <a:t>Chúc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</a:rPr>
              <a:t>mừng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</a:rPr>
              <a:t>bạn</a:t>
            </a:r>
            <a:r>
              <a:rPr lang="en-US" sz="3300" b="1" i="1" dirty="0">
                <a:solidFill>
                  <a:srgbClr val="FF0000"/>
                </a:solidFill>
              </a:rPr>
              <a:t>!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3300" b="1" i="1" dirty="0" err="1">
                <a:solidFill>
                  <a:srgbClr val="FF0000"/>
                </a:solidFill>
              </a:rPr>
              <a:t>Bạn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</a:rPr>
              <a:t>đã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</a:rPr>
              <a:t>nhận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</a:rPr>
              <a:t>được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3300" b="1" i="1" dirty="0" err="1">
                <a:solidFill>
                  <a:srgbClr val="FF0000"/>
                </a:solidFill>
              </a:rPr>
              <a:t>ngôi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</a:rPr>
              <a:t>sao</a:t>
            </a:r>
            <a:r>
              <a:rPr lang="en-US" sz="3300" b="1" i="1" dirty="0">
                <a:solidFill>
                  <a:srgbClr val="FF0000"/>
                </a:solidFill>
              </a:rPr>
              <a:t> may </a:t>
            </a:r>
            <a:r>
              <a:rPr lang="en-US" sz="3300" b="1" i="1" dirty="0" err="1">
                <a:solidFill>
                  <a:srgbClr val="FF0000"/>
                </a:solidFill>
              </a:rPr>
              <a:t>mắn</a:t>
            </a:r>
            <a:r>
              <a:rPr lang="en-US" i="1" dirty="0"/>
              <a:t>!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i="1" dirty="0"/>
              <a:t> </a:t>
            </a:r>
          </a:p>
        </p:txBody>
      </p:sp>
      <p:sp>
        <p:nvSpPr>
          <p:cNvPr id="5" name="Action Button: Beginning 4">
            <a:hlinkClick r:id="rId4" action="ppaction://hlinksldjump" highlightClick="1"/>
          </p:cNvPr>
          <p:cNvSpPr/>
          <p:nvPr/>
        </p:nvSpPr>
        <p:spPr>
          <a:xfrm>
            <a:off x="8429625" y="6215063"/>
            <a:ext cx="500063" cy="357187"/>
          </a:xfrm>
          <a:prstGeom prst="actionButtonBeginning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 to School Theme Powerpoint Templates - Editorial, Education ...">
            <a:extLst>
              <a:ext uri="{FF2B5EF4-FFF2-40B4-BE49-F238E27FC236}">
                <a16:creationId xmlns:a16="http://schemas.microsoft.com/office/drawing/2014/main" id="{1A86A8D6-D8DE-4EB6-82AD-621B594B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20"/>
            <a:ext cx="9144000" cy="689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15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891</Words>
  <Application>Microsoft Office PowerPoint</Application>
  <PresentationFormat>On-screen Show (4:3)</PresentationFormat>
  <Paragraphs>168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huyencchvhc@gmail.com</dc:creator>
  <cp:lastModifiedBy>iTplusHN</cp:lastModifiedBy>
  <cp:revision>36</cp:revision>
  <dcterms:created xsi:type="dcterms:W3CDTF">2020-04-13T00:12:49Z</dcterms:created>
  <dcterms:modified xsi:type="dcterms:W3CDTF">2020-04-15T10:11:44Z</dcterms:modified>
</cp:coreProperties>
</file>