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73" r:id="rId15"/>
    <p:sldId id="274" r:id="rId16"/>
    <p:sldId id="275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0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5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0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4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0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7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8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5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5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4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2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57915-2CCA-4234-9B68-B8AD9DE153D2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EBD8-04A9-4DC7-9621-96FA683B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media1.WAV"/><Relationship Id="rId7" Type="http://schemas.openxmlformats.org/officeDocument/2006/relationships/image" Target="../media/image1.wmf"/><Relationship Id="rId2" Type="http://schemas.microsoft.com/office/2007/relationships/media" Target="../media/media1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WordArt 3"/>
          <p:cNvSpPr>
            <a:spLocks noChangeArrowheads="1" noChangeShapeType="1" noTextEdit="1"/>
          </p:cNvSpPr>
          <p:nvPr/>
        </p:nvSpPr>
        <p:spPr bwMode="auto">
          <a:xfrm>
            <a:off x="2743200" y="2514600"/>
            <a:ext cx="335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 86 Tập </a:t>
            </a:r>
            <a:r>
              <a:rPr lang="vi-VN" sz="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làm văn:</a:t>
            </a:r>
            <a:endParaRPr lang="en-US" sz="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39620" name="WordArt 4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57277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6699FF"/>
              </a:extrusionClr>
            </a:sp3d>
          </a:bodyPr>
          <a:lstStyle/>
          <a:p>
            <a:pPr algn="ctr"/>
            <a:r>
              <a:rPr lang="en-US" sz="4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NGỮ  VĂN 8</a:t>
            </a:r>
          </a:p>
        </p:txBody>
      </p:sp>
      <p:pic>
        <p:nvPicPr>
          <p:cNvPr id="239621" name="VoTa3209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5913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914400" y="3352800"/>
            <a:ext cx="7391400" cy="12827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en-US" sz="6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THUYẾT MINH VỀ MỘT DANH LAM </a:t>
            </a:r>
            <a:r>
              <a:rPr lang="en-US" sz="6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THẮNG </a:t>
            </a:r>
            <a:r>
              <a:rPr lang="en-US" sz="6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CẢNH</a:t>
            </a:r>
            <a:endParaRPr lang="en-US" sz="6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76200"/>
            <a:ext cx="9144000" cy="6580656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66FF33"/>
                    </a:gs>
                    <a:gs pos="100000">
                      <a:schemeClr val="tx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1688"/>
              </p:ext>
            </p:extLst>
          </p:nvPr>
        </p:nvGraphicFramePr>
        <p:xfrm>
          <a:off x="13855" y="92076"/>
          <a:ext cx="990865" cy="83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6" imgW="1278331" imgH="1273759" progId="MS_ClipArt_Gallery.2">
                  <p:embed/>
                </p:oleObj>
              </mc:Choice>
              <mc:Fallback>
                <p:oleObj name="Clip" r:id="rId6" imgW="1278331" imgH="1273759" progId="MS_ClipArt_Gallery.2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5" y="92076"/>
                        <a:ext cx="990865" cy="83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04039"/>
              </p:ext>
            </p:extLst>
          </p:nvPr>
        </p:nvGraphicFramePr>
        <p:xfrm>
          <a:off x="8153003" y="5739830"/>
          <a:ext cx="1067593" cy="91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8" imgW="1999793" imgH="1831543" progId="MS_ClipArt_Gallery.2">
                  <p:embed/>
                </p:oleObj>
              </mc:Choice>
              <mc:Fallback>
                <p:oleObj name="Clip" r:id="rId8" imgW="1999793" imgH="1831543" progId="MS_ClipArt_Gallery.2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003" y="5739830"/>
                        <a:ext cx="1067593" cy="917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01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621"/>
                </p:tgtEl>
              </p:cMediaNode>
            </p:audio>
          </p:childTnLst>
        </p:cTn>
      </p:par>
    </p:tnLst>
    <p:bldLst>
      <p:bldP spid="239619" grpId="0"/>
      <p:bldP spid="239620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sung: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 ...)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81000" y="3886200"/>
            <a:ext cx="609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6580656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66FF33"/>
                    </a:gs>
                    <a:gs pos="100000">
                      <a:schemeClr val="tx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1688"/>
              </p:ext>
            </p:extLst>
          </p:nvPr>
        </p:nvGraphicFramePr>
        <p:xfrm>
          <a:off x="13855" y="92076"/>
          <a:ext cx="990865" cy="83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5" y="92076"/>
                        <a:ext cx="990865" cy="83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04039"/>
              </p:ext>
            </p:extLst>
          </p:nvPr>
        </p:nvGraphicFramePr>
        <p:xfrm>
          <a:off x="8153003" y="5739830"/>
          <a:ext cx="1067593" cy="91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003" y="5739830"/>
                        <a:ext cx="1067593" cy="917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60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996" y="8554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sgk-34)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76200"/>
            <a:ext cx="9144000" cy="6580656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66FF33"/>
                    </a:gs>
                    <a:gs pos="100000">
                      <a:schemeClr val="tx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1688"/>
              </p:ext>
            </p:extLst>
          </p:nvPr>
        </p:nvGraphicFramePr>
        <p:xfrm>
          <a:off x="13855" y="92076"/>
          <a:ext cx="990865" cy="83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5" y="92076"/>
                        <a:ext cx="990865" cy="83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04039"/>
              </p:ext>
            </p:extLst>
          </p:nvPr>
        </p:nvGraphicFramePr>
        <p:xfrm>
          <a:off x="8153003" y="5739830"/>
          <a:ext cx="1067593" cy="91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003" y="5739830"/>
                        <a:ext cx="1067593" cy="917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0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(SGK–35): </a:t>
            </a:r>
            <a:r>
              <a:rPr lang="vi-V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76200"/>
            <a:ext cx="9144000" cy="6580656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66FF33"/>
                    </a:gs>
                    <a:gs pos="100000">
                      <a:schemeClr val="tx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1688"/>
              </p:ext>
            </p:extLst>
          </p:nvPr>
        </p:nvGraphicFramePr>
        <p:xfrm>
          <a:off x="13855" y="92076"/>
          <a:ext cx="990865" cy="83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5" y="92076"/>
                        <a:ext cx="990865" cy="83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04039"/>
              </p:ext>
            </p:extLst>
          </p:nvPr>
        </p:nvGraphicFramePr>
        <p:xfrm>
          <a:off x="8153003" y="5739830"/>
          <a:ext cx="1067593" cy="91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003" y="5739830"/>
                        <a:ext cx="1067593" cy="917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37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SGK-35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Hãy giới thiệu trình tự tham quan Hồ Hoàn Kiếm và đền Ngọc Sơn từ gần đến xa, từ ngoài vào trong.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Giới thiệu trình tự tham quan Hồ Hoàn Kiếm và đền Ngọc Sơn, có thể sắp xếp theo thứ tự như sau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Từ xa thấy hồ rộng, có tháp rùa, giữa hồ có đền Ngọc Sơn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Đến gần: Cổng đền có tháp Bút, cầu Thê Húc dẫn vào đền Ngọc Sơn ; Hồ bao bọc xung quanh đền ; Xung quanh hồ có nhiều cây to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76200"/>
            <a:ext cx="9144000" cy="6580656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66FF33"/>
                    </a:gs>
                    <a:gs pos="100000">
                      <a:schemeClr val="tx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1688"/>
              </p:ext>
            </p:extLst>
          </p:nvPr>
        </p:nvGraphicFramePr>
        <p:xfrm>
          <a:off x="13855" y="92076"/>
          <a:ext cx="990865" cy="83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5" y="92076"/>
                        <a:ext cx="990865" cy="83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04039"/>
              </p:ext>
            </p:extLst>
          </p:nvPr>
        </p:nvGraphicFramePr>
        <p:xfrm>
          <a:off x="8153003" y="5739830"/>
          <a:ext cx="1067593" cy="91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003" y="5739830"/>
                        <a:ext cx="1067593" cy="917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06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9050"/>
            <a:ext cx="8686800" cy="4530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ý.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hư­ơng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ý.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h­ương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n­ước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tr­ưng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…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76200"/>
            <a:ext cx="9144000" cy="67818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66FF33"/>
                    </a:gs>
                    <a:gs pos="100000">
                      <a:schemeClr val="tx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04039"/>
              </p:ext>
            </p:extLst>
          </p:nvPr>
        </p:nvGraphicFramePr>
        <p:xfrm>
          <a:off x="8153003" y="5739830"/>
          <a:ext cx="1067593" cy="91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lip" r:id="rId3" imgW="1999793" imgH="1831543" progId="MS_ClipArt_Gallery.2">
                  <p:embed/>
                </p:oleObj>
              </mc:Choice>
              <mc:Fallback>
                <p:oleObj name="Clip" r:id="rId3" imgW="1999793" imgH="1831543" progId="MS_ClipArt_Gallery.2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003" y="5739830"/>
                        <a:ext cx="1067593" cy="917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2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4530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ý.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th­ước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l­ưu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ý.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…)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76200"/>
            <a:ext cx="9144000" cy="6580656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66FF33"/>
                    </a:gs>
                    <a:gs pos="100000">
                      <a:schemeClr val="tx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04039"/>
              </p:ext>
            </p:extLst>
          </p:nvPr>
        </p:nvGraphicFramePr>
        <p:xfrm>
          <a:off x="8153003" y="5739830"/>
          <a:ext cx="1067593" cy="91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Clip" r:id="rId3" imgW="1999793" imgH="1831543" progId="MS_ClipArt_Gallery.2">
                  <p:embed/>
                </p:oleObj>
              </mc:Choice>
              <mc:Fallback>
                <p:oleObj name="Clip" r:id="rId3" imgW="1999793" imgH="1831543" progId="MS_ClipArt_Gallery.2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003" y="5739830"/>
                        <a:ext cx="1067593" cy="917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8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1295400" y="1828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</a:t>
            </a:r>
          </a:p>
        </p:txBody>
      </p:sp>
      <p:sp>
        <p:nvSpPr>
          <p:cNvPr id="123913" name="Oval 9"/>
          <p:cNvSpPr>
            <a:spLocks noChangeArrowheads="1"/>
          </p:cNvSpPr>
          <p:nvPr/>
        </p:nvSpPr>
        <p:spPr bwMode="auto">
          <a:xfrm>
            <a:off x="1778000" y="1066800"/>
            <a:ext cx="4572000" cy="1143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BÀI TẬP VỀ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NHÀ</a:t>
            </a:r>
          </a:p>
        </p:txBody>
      </p: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3352800" y="32766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 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609600" y="2286000"/>
            <a:ext cx="784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35, 36.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(VD: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Đuổm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…)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76200"/>
            <a:ext cx="9144000" cy="6580656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66FF33"/>
                    </a:gs>
                    <a:gs pos="100000">
                      <a:schemeClr val="tx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1688"/>
              </p:ext>
            </p:extLst>
          </p:nvPr>
        </p:nvGraphicFramePr>
        <p:xfrm>
          <a:off x="13855" y="92076"/>
          <a:ext cx="990865" cy="83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5" y="92076"/>
                        <a:ext cx="990865" cy="83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04039"/>
              </p:ext>
            </p:extLst>
          </p:nvPr>
        </p:nvGraphicFramePr>
        <p:xfrm>
          <a:off x="8153003" y="5739830"/>
          <a:ext cx="1067593" cy="91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003" y="5739830"/>
                        <a:ext cx="1067593" cy="917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134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3" grpId="0" animBg="1"/>
      <p:bldP spid="1239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1100" y="-1104900"/>
            <a:ext cx="6858000" cy="906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5334000"/>
            <a:ext cx="7848600" cy="1496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 MINH VỀ MỘT DANH LAM THẮNG CẢNH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590800"/>
            <a:ext cx="7848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 Pa, 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724400"/>
            <a:ext cx="7848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76200"/>
            <a:ext cx="9144000" cy="6580656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66FF33"/>
                    </a:gs>
                    <a:gs pos="100000">
                      <a:schemeClr val="tx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413603"/>
              </p:ext>
            </p:extLst>
          </p:nvPr>
        </p:nvGraphicFramePr>
        <p:xfrm>
          <a:off x="13855" y="92076"/>
          <a:ext cx="990865" cy="83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174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5" y="92076"/>
                        <a:ext cx="990865" cy="83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947142"/>
              </p:ext>
            </p:extLst>
          </p:nvPr>
        </p:nvGraphicFramePr>
        <p:xfrm>
          <a:off x="8153003" y="5739830"/>
          <a:ext cx="1067593" cy="91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174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003" y="5739830"/>
                        <a:ext cx="1067593" cy="917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96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246020" y="206696"/>
            <a:ext cx="5867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74651" y="1061910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61062" y="1561611"/>
            <a:ext cx="449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6580656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66FF33"/>
                    </a:gs>
                    <a:gs pos="100000">
                      <a:schemeClr val="tx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1688"/>
              </p:ext>
            </p:extLst>
          </p:nvPr>
        </p:nvGraphicFramePr>
        <p:xfrm>
          <a:off x="13855" y="92076"/>
          <a:ext cx="990865" cy="83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5" y="92076"/>
                        <a:ext cx="990865" cy="83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04039"/>
              </p:ext>
            </p:extLst>
          </p:nvPr>
        </p:nvGraphicFramePr>
        <p:xfrm>
          <a:off x="8153003" y="5739830"/>
          <a:ext cx="1067593" cy="91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003" y="5739830"/>
                        <a:ext cx="1067593" cy="917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59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8" grpId="0"/>
      <p:bldP spid="276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ồ hoàn kiế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6140450"/>
            <a:ext cx="914400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7"/>
          <p:cNvSpPr>
            <a:spLocks noChangeShapeType="1"/>
          </p:cNvSpPr>
          <p:nvPr/>
        </p:nvSpPr>
        <p:spPr bwMode="auto">
          <a:xfrm>
            <a:off x="5562600" y="304800"/>
            <a:ext cx="0" cy="571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28600" y="152400"/>
            <a:ext cx="5867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52845" y="817890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41300" y="1181100"/>
            <a:ext cx="449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66700" y="1612900"/>
            <a:ext cx="2743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537200" y="1663700"/>
            <a:ext cx="360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 tượng thuyết minh của văn bản này là gì?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66700" y="2006600"/>
            <a:ext cx="5499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562600" y="2946400"/>
            <a:ext cx="3581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minh?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1778000" y="2569697"/>
            <a:ext cx="1968500" cy="76944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Hồ Hoàn Kiếm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33400" y="3594100"/>
            <a:ext cx="1752600" cy="4308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3048000" y="3568700"/>
            <a:ext cx="1752600" cy="4308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Tên gọi</a:t>
            </a: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1219200" y="3169740"/>
            <a:ext cx="533400" cy="3989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3771900" y="3108549"/>
            <a:ext cx="558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81000" y="4508500"/>
            <a:ext cx="1981200" cy="76944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933700" y="4522619"/>
            <a:ext cx="1981200" cy="195438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Lục Thủy</a:t>
            </a:r>
          </a:p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Hoàn Kiếm</a:t>
            </a:r>
          </a:p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Hồ Gươm</a:t>
            </a:r>
          </a:p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Thủy Quân</a:t>
            </a: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1295400" y="40386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3962400" y="4024987"/>
            <a:ext cx="0" cy="470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76200"/>
            <a:ext cx="9144000" cy="6580656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66FF33"/>
                    </a:gs>
                    <a:gs pos="100000">
                      <a:schemeClr val="tx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04039"/>
              </p:ext>
            </p:extLst>
          </p:nvPr>
        </p:nvGraphicFramePr>
        <p:xfrm>
          <a:off x="8153003" y="5739830"/>
          <a:ext cx="1067593" cy="91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3" imgW="1999793" imgH="1831543" progId="MS_ClipArt_Gallery.2">
                  <p:embed/>
                </p:oleObj>
              </mc:Choice>
              <mc:Fallback>
                <p:oleObj name="Clip" r:id="rId3" imgW="1999793" imgH="1831543" progId="MS_ClipArt_Gallery.2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003" y="5739830"/>
                        <a:ext cx="1067593" cy="917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88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8" grpId="0"/>
      <p:bldP spid="27659" grpId="0"/>
      <p:bldP spid="27660" grpId="0"/>
      <p:bldP spid="27661" grpId="0"/>
      <p:bldP spid="27662" grpId="0"/>
      <p:bldP spid="27663" grpId="0"/>
      <p:bldP spid="27666" grpId="0" animBg="1"/>
      <p:bldP spid="27667" grpId="0" animBg="1"/>
      <p:bldP spid="27668" grpId="0" animBg="1"/>
      <p:bldP spid="27669" grpId="0" animBg="1"/>
      <p:bldP spid="27670" grpId="0" animBg="1"/>
      <p:bldP spid="27671" grpId="0" animBg="1"/>
      <p:bldP spid="27672" grpId="0" animBg="1"/>
      <p:bldP spid="27673" grpId="0" animBg="1"/>
      <p:bldP spid="276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03200" y="0"/>
            <a:ext cx="5892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buAutoNum type="romanUcPeriod"/>
            </a:pPr>
            <a:r>
              <a:rPr lang="en-US" sz="2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2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90500" y="762000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15900" y="1114425"/>
            <a:ext cx="449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“Hồ Hoàn Kiếm và đền Ngọc Sơn”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41300" y="1435100"/>
            <a:ext cx="2743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241300" y="1816100"/>
            <a:ext cx="5499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5943600" y="228600"/>
            <a:ext cx="0" cy="2057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984500" y="2425700"/>
            <a:ext cx="1968500" cy="4308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81000" y="3124200"/>
            <a:ext cx="2057400" cy="76944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1409700" y="2612359"/>
            <a:ext cx="1574800" cy="4430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254000" y="4446419"/>
            <a:ext cx="2489200" cy="195438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Điếu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Đài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Thụy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295400" y="39624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4953000" y="2621331"/>
            <a:ext cx="1295400" cy="34520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5174668" y="3007605"/>
            <a:ext cx="1981200" cy="4308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Kiến trúc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5174668" y="3617205"/>
            <a:ext cx="1981200" cy="4308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Tháp Bút</a:t>
            </a:r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165268" y="3388605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174668" y="4226805"/>
            <a:ext cx="1981200" cy="4308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Đài Nghiên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5174668" y="5522205"/>
            <a:ext cx="1981200" cy="4308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5174668" y="6208005"/>
            <a:ext cx="1981200" cy="4308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Trấn Ba Đình</a:t>
            </a:r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6165268" y="5217405"/>
            <a:ext cx="1588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6234545" y="4048092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6248400" y="5979405"/>
            <a:ext cx="1588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5174668" y="4852280"/>
            <a:ext cx="1981200" cy="4308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Cầu Thê Húc</a:t>
            </a:r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>
            <a:off x="6234545" y="473798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6580656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66FF33"/>
                    </a:gs>
                    <a:gs pos="100000">
                      <a:schemeClr val="tx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04039"/>
              </p:ext>
            </p:extLst>
          </p:nvPr>
        </p:nvGraphicFramePr>
        <p:xfrm>
          <a:off x="8153003" y="5739830"/>
          <a:ext cx="1067593" cy="91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3" imgW="1999793" imgH="1831543" progId="MS_ClipArt_Gallery.2">
                  <p:embed/>
                </p:oleObj>
              </mc:Choice>
              <mc:Fallback>
                <p:oleObj name="Clip" r:id="rId3" imgW="1999793" imgH="1831543" progId="MS_ClipArt_Gallery.2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003" y="5739830"/>
                        <a:ext cx="1067593" cy="917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57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nimBg="1"/>
      <p:bldP spid="28686" grpId="0" animBg="1"/>
      <p:bldP spid="28688" grpId="0" animBg="1"/>
      <p:bldP spid="28690" grpId="0" animBg="1"/>
      <p:bldP spid="28692" grpId="0" animBg="1"/>
      <p:bldP spid="28696" grpId="0" animBg="1"/>
      <p:bldP spid="28697" grpId="0" animBg="1"/>
      <p:bldP spid="28698" grpId="0" animBg="1"/>
      <p:bldP spid="28699" grpId="0" animBg="1"/>
      <p:bldP spid="28700" grpId="0" animBg="1"/>
      <p:bldP spid="28702" grpId="0" animBg="1"/>
      <p:bldP spid="28703" grpId="0" animBg="1"/>
      <p:bldP spid="28705" grpId="0" animBg="1"/>
      <p:bldP spid="28706" grpId="0" animBg="1"/>
      <p:bldP spid="28708" grpId="0" animBg="1"/>
      <p:bldP spid="28709" grpId="0" animBg="1"/>
      <p:bldP spid="287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955800" y="1600200"/>
            <a:ext cx="1549400" cy="70788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Đền Ngọc Sơn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46113" y="2438400"/>
            <a:ext cx="1716087" cy="10156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 flipH="1">
            <a:off x="1346200" y="2133599"/>
            <a:ext cx="558800" cy="3048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80999" y="3929896"/>
            <a:ext cx="2235201" cy="1785104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Điếu Đài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Cung Khánh Thụy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Chùa Ngọc Sơn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Đền Ngọc Sơn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1447800" y="35052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3505200" y="2438400"/>
            <a:ext cx="1371600" cy="40011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3429000" y="3181290"/>
            <a:ext cx="1651000" cy="40011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Line 16"/>
          <p:cNvSpPr>
            <a:spLocks noChangeShapeType="1"/>
          </p:cNvSpPr>
          <p:nvPr/>
        </p:nvSpPr>
        <p:spPr bwMode="auto">
          <a:xfrm>
            <a:off x="4267200" y="2895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3429000" y="3867090"/>
            <a:ext cx="1651000" cy="40011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Nghiên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3429000" y="5238690"/>
            <a:ext cx="1651000" cy="40011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84" name="Text Box 20"/>
          <p:cNvSpPr txBox="1">
            <a:spLocks noChangeArrowheads="1"/>
          </p:cNvSpPr>
          <p:nvPr/>
        </p:nvSpPr>
        <p:spPr bwMode="auto">
          <a:xfrm>
            <a:off x="3429000" y="5997714"/>
            <a:ext cx="1790700" cy="40011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5" name="Line 22"/>
          <p:cNvSpPr>
            <a:spLocks noChangeShapeType="1"/>
          </p:cNvSpPr>
          <p:nvPr/>
        </p:nvSpPr>
        <p:spPr bwMode="auto">
          <a:xfrm>
            <a:off x="4267200" y="4267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6" name="Line 23"/>
          <p:cNvSpPr>
            <a:spLocks noChangeShapeType="1"/>
          </p:cNvSpPr>
          <p:nvPr/>
        </p:nvSpPr>
        <p:spPr bwMode="auto">
          <a:xfrm>
            <a:off x="4267200" y="3581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7" name="Line 25"/>
          <p:cNvSpPr>
            <a:spLocks noChangeShapeType="1"/>
          </p:cNvSpPr>
          <p:nvPr/>
        </p:nvSpPr>
        <p:spPr bwMode="auto">
          <a:xfrm>
            <a:off x="4267200" y="56388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0" name="Line 35"/>
          <p:cNvSpPr>
            <a:spLocks noChangeShapeType="1"/>
          </p:cNvSpPr>
          <p:nvPr/>
        </p:nvSpPr>
        <p:spPr bwMode="auto">
          <a:xfrm>
            <a:off x="3505200" y="2124135"/>
            <a:ext cx="698500" cy="3142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Text Box 37"/>
          <p:cNvSpPr txBox="1">
            <a:spLocks noChangeArrowheads="1"/>
          </p:cNvSpPr>
          <p:nvPr/>
        </p:nvSpPr>
        <p:spPr bwMode="auto">
          <a:xfrm>
            <a:off x="203200" y="228600"/>
            <a:ext cx="487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193" name="Text Box 38"/>
          <p:cNvSpPr txBox="1">
            <a:spLocks noChangeArrowheads="1"/>
          </p:cNvSpPr>
          <p:nvPr/>
        </p:nvSpPr>
        <p:spPr bwMode="auto">
          <a:xfrm>
            <a:off x="190500" y="533400"/>
            <a:ext cx="297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194" name="Text Box 39"/>
          <p:cNvSpPr txBox="1">
            <a:spLocks noChangeArrowheads="1"/>
          </p:cNvSpPr>
          <p:nvPr/>
        </p:nvSpPr>
        <p:spPr bwMode="auto">
          <a:xfrm>
            <a:off x="1524000" y="533400"/>
            <a:ext cx="449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7195" name="Text Box 40"/>
          <p:cNvSpPr txBox="1">
            <a:spLocks noChangeArrowheads="1"/>
          </p:cNvSpPr>
          <p:nvPr/>
        </p:nvSpPr>
        <p:spPr bwMode="auto">
          <a:xfrm>
            <a:off x="228600" y="869950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196" name="Text Box 41"/>
          <p:cNvSpPr txBox="1">
            <a:spLocks noChangeArrowheads="1"/>
          </p:cNvSpPr>
          <p:nvPr/>
        </p:nvSpPr>
        <p:spPr bwMode="auto">
          <a:xfrm>
            <a:off x="241300" y="1174750"/>
            <a:ext cx="549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97" name="Line 42"/>
          <p:cNvSpPr>
            <a:spLocks noChangeShapeType="1"/>
          </p:cNvSpPr>
          <p:nvPr/>
        </p:nvSpPr>
        <p:spPr bwMode="auto">
          <a:xfrm>
            <a:off x="5410200" y="412750"/>
            <a:ext cx="0" cy="1219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5410200" y="335061"/>
            <a:ext cx="3581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 viết được bài này, người viết cần có những kiến thức về lĩnh vực nào?</a:t>
            </a:r>
          </a:p>
        </p:txBody>
      </p:sp>
      <p:sp>
        <p:nvSpPr>
          <p:cNvPr id="31788" name="AutoShape 44"/>
          <p:cNvSpPr>
            <a:spLocks/>
          </p:cNvSpPr>
          <p:nvPr/>
        </p:nvSpPr>
        <p:spPr bwMode="auto">
          <a:xfrm>
            <a:off x="5181600" y="1936750"/>
            <a:ext cx="381000" cy="4419600"/>
          </a:xfrm>
          <a:prstGeom prst="rightBrace">
            <a:avLst>
              <a:gd name="adj1" fmla="val 96667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5334000" y="2089150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5334000" y="3155950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5334000" y="4084638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-&gt; Văn hóa</a:t>
            </a: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5410200" y="4922838"/>
            <a:ext cx="179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1793" name="AutoShape 49"/>
          <p:cNvSpPr>
            <a:spLocks/>
          </p:cNvSpPr>
          <p:nvPr/>
        </p:nvSpPr>
        <p:spPr bwMode="auto">
          <a:xfrm>
            <a:off x="7010400" y="1860550"/>
            <a:ext cx="381000" cy="4495800"/>
          </a:xfrm>
          <a:prstGeom prst="rightBrace">
            <a:avLst>
              <a:gd name="adj1" fmla="val 98333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94" name="Text Box 50"/>
          <p:cNvSpPr txBox="1">
            <a:spLocks noChangeArrowheads="1"/>
          </p:cNvSpPr>
          <p:nvPr/>
        </p:nvSpPr>
        <p:spPr bwMode="auto">
          <a:xfrm>
            <a:off x="7315200" y="2241550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-&gt; Đọc sách</a:t>
            </a:r>
          </a:p>
        </p:txBody>
      </p:sp>
      <p:sp>
        <p:nvSpPr>
          <p:cNvPr id="31795" name="Text Box 51"/>
          <p:cNvSpPr txBox="1">
            <a:spLocks noChangeArrowheads="1"/>
          </p:cNvSpPr>
          <p:nvPr/>
        </p:nvSpPr>
        <p:spPr bwMode="auto">
          <a:xfrm>
            <a:off x="7391400" y="3308350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-&gt; Tra cứu</a:t>
            </a:r>
          </a:p>
        </p:txBody>
      </p:sp>
      <p:sp>
        <p:nvSpPr>
          <p:cNvPr id="31796" name="Text Box 52"/>
          <p:cNvSpPr txBox="1">
            <a:spLocks noChangeArrowheads="1"/>
          </p:cNvSpPr>
          <p:nvPr/>
        </p:nvSpPr>
        <p:spPr bwMode="auto">
          <a:xfrm>
            <a:off x="7391400" y="4237038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-&gt; Học hỏi</a:t>
            </a:r>
          </a:p>
        </p:txBody>
      </p:sp>
      <p:sp>
        <p:nvSpPr>
          <p:cNvPr id="31797" name="Text Box 53"/>
          <p:cNvSpPr txBox="1">
            <a:spLocks noChangeArrowheads="1"/>
          </p:cNvSpPr>
          <p:nvPr/>
        </p:nvSpPr>
        <p:spPr bwMode="auto">
          <a:xfrm>
            <a:off x="7391400" y="5075238"/>
            <a:ext cx="167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-&gt; Quan sát…</a:t>
            </a:r>
          </a:p>
        </p:txBody>
      </p:sp>
      <p:sp>
        <p:nvSpPr>
          <p:cNvPr id="31798" name="Text Box 54"/>
          <p:cNvSpPr txBox="1">
            <a:spLocks noChangeArrowheads="1"/>
          </p:cNvSpPr>
          <p:nvPr/>
        </p:nvSpPr>
        <p:spPr bwMode="auto">
          <a:xfrm>
            <a:off x="5410200" y="488950"/>
            <a:ext cx="365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210" name="Text Box 55"/>
          <p:cNvSpPr txBox="1">
            <a:spLocks noChangeArrowheads="1"/>
          </p:cNvSpPr>
          <p:nvPr/>
        </p:nvSpPr>
        <p:spPr bwMode="auto">
          <a:xfrm>
            <a:off x="3454400" y="4552890"/>
            <a:ext cx="1727200" cy="40011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Húc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1" name="Line 56"/>
          <p:cNvSpPr>
            <a:spLocks noChangeShapeType="1"/>
          </p:cNvSpPr>
          <p:nvPr/>
        </p:nvSpPr>
        <p:spPr bwMode="auto">
          <a:xfrm>
            <a:off x="4267200" y="49530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6580656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66FF33"/>
                    </a:gs>
                    <a:gs pos="100000">
                      <a:schemeClr val="tx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04039"/>
              </p:ext>
            </p:extLst>
          </p:nvPr>
        </p:nvGraphicFramePr>
        <p:xfrm>
          <a:off x="8153003" y="5739830"/>
          <a:ext cx="1067593" cy="91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lip" r:id="rId3" imgW="1999793" imgH="1831543" progId="MS_ClipArt_Gallery.2">
                  <p:embed/>
                </p:oleObj>
              </mc:Choice>
              <mc:Fallback>
                <p:oleObj name="Clip" r:id="rId3" imgW="1999793" imgH="1831543" progId="MS_ClipArt_Gallery.2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003" y="5739830"/>
                        <a:ext cx="1067593" cy="917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88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7" grpId="0"/>
      <p:bldP spid="31787" grpId="1"/>
      <p:bldP spid="31788" grpId="0" animBg="1"/>
      <p:bldP spid="31789" grpId="0"/>
      <p:bldP spid="31790" grpId="0"/>
      <p:bldP spid="31791" grpId="0"/>
      <p:bldP spid="31792" grpId="0"/>
      <p:bldP spid="31793" grpId="0" animBg="1"/>
      <p:bldP spid="317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03200" y="622300"/>
            <a:ext cx="5054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90500" y="1003300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15900" y="1355725"/>
            <a:ext cx="449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“Hồ Hoàn Kiếm và đền Ngọc Sơn”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41300" y="1676400"/>
            <a:ext cx="2743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41300" y="2057400"/>
            <a:ext cx="5499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228600" y="2743200"/>
            <a:ext cx="495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228600" y="3505200"/>
            <a:ext cx="495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202" name="Line 14"/>
          <p:cNvSpPr>
            <a:spLocks noChangeShapeType="1"/>
          </p:cNvSpPr>
          <p:nvPr/>
        </p:nvSpPr>
        <p:spPr bwMode="auto">
          <a:xfrm>
            <a:off x="5257800" y="914400"/>
            <a:ext cx="0" cy="5715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5257800" y="2514600"/>
            <a:ext cx="3886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241300" y="4400252"/>
            <a:ext cx="49403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5257800" y="5097959"/>
            <a:ext cx="3886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5257800" y="5969913"/>
            <a:ext cx="3886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2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76200"/>
            <a:ext cx="9144000" cy="6580656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66FF33"/>
                    </a:gs>
                    <a:gs pos="100000">
                      <a:schemeClr val="tx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1688"/>
              </p:ext>
            </p:extLst>
          </p:nvPr>
        </p:nvGraphicFramePr>
        <p:xfrm>
          <a:off x="13855" y="92076"/>
          <a:ext cx="990865" cy="83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5" y="92076"/>
                        <a:ext cx="990865" cy="83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04039"/>
              </p:ext>
            </p:extLst>
          </p:nvPr>
        </p:nvGraphicFramePr>
        <p:xfrm>
          <a:off x="8153003" y="5739830"/>
          <a:ext cx="1067593" cy="91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003" y="5739830"/>
                        <a:ext cx="1067593" cy="917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03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5" grpId="0"/>
      <p:bldP spid="32786" grpId="0"/>
      <p:bldP spid="32788" grpId="0"/>
      <p:bldP spid="327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háp rù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đền ngọc sơ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cảnh cầu thê húc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3810000"/>
            <a:ext cx="4540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trấn ba đình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9" descr="Pink tissue paper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1371600" y="6491288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1470025" y="3268663"/>
            <a:ext cx="1425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1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1398</Words>
  <Application>Microsoft Office PowerPoint</Application>
  <PresentationFormat>On-screen Show (4:3)</PresentationFormat>
  <Paragraphs>149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Microsoft Clip Gallery</vt:lpstr>
      <vt:lpstr>PowerPoint Presentation</vt:lpstr>
      <vt:lpstr>THUYẾT MINH VỀ MỘT DANH LAM THẮNG CẢNH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2 (SGK-35) Hãy giới thiệu trình tự tham quan Hồ Hoàn Kiếm và đền Ngọc Sơn từ gần đến xa, từ ngoài vào trong.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Nga</cp:lastModifiedBy>
  <cp:revision>21</cp:revision>
  <dcterms:created xsi:type="dcterms:W3CDTF">2020-03-24T10:44:12Z</dcterms:created>
  <dcterms:modified xsi:type="dcterms:W3CDTF">2021-02-16T12:26:17Z</dcterms:modified>
</cp:coreProperties>
</file>