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3"/>
  </p:notesMasterIdLst>
  <p:sldIdLst>
    <p:sldId id="307" r:id="rId2"/>
    <p:sldId id="309" r:id="rId3"/>
    <p:sldId id="310"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30" r:id="rId21"/>
    <p:sldId id="332" r:id="rId22"/>
  </p:sldIdLst>
  <p:sldSz cx="9144000" cy="6858000" type="screen4x3"/>
  <p:notesSz cx="6858000" cy="9144000"/>
  <p:defaultTex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D9FF"/>
    <a:srgbClr val="0000A4"/>
    <a:srgbClr val="66FFFF"/>
    <a:srgbClr val="FC0000"/>
    <a:srgbClr val="D20000"/>
    <a:srgbClr val="B20000"/>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67" autoAdjust="0"/>
  </p:normalViewPr>
  <p:slideViewPr>
    <p:cSldViewPr>
      <p:cViewPr varScale="1">
        <p:scale>
          <a:sx n="84" d="100"/>
          <a:sy n="84" d="100"/>
        </p:scale>
        <p:origin x="132" y="102"/>
      </p:cViewPr>
      <p:guideLst>
        <p:guide orient="horz" pos="2160"/>
        <p:guide pos="2904"/>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1" hangingPunct="1">
              <a:defRPr sz="1200" b="0">
                <a:latin typeface="Arial Unicode MS" pitchFamily="34" charset="-128"/>
                <a:ea typeface="Arial Unicode MS" pitchFamily="34" charset="-128"/>
              </a:defRPr>
            </a:lvl1pPr>
          </a:lstStyle>
          <a:p>
            <a:pPr>
              <a:defRPr/>
            </a:pPr>
            <a:endParaRPr lang="en-US" altLang="zh-CN"/>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Unicode MS" pitchFamily="34" charset="-128"/>
                <a:ea typeface="Arial Unicode MS" pitchFamily="34" charset="-128"/>
              </a:defRPr>
            </a:lvl1pPr>
          </a:lstStyle>
          <a:p>
            <a:pPr>
              <a:defRPr/>
            </a:pPr>
            <a:endParaRPr lang="en-US" altLang="zh-CN"/>
          </a:p>
        </p:txBody>
      </p:sp>
      <p:sp>
        <p:nvSpPr>
          <p:cNvPr id="5124" name="Rectangle 4"/>
          <p:cNvSpPr>
            <a:spLocks noRo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eaLnBrk="1" hangingPunct="1">
              <a:defRPr sz="1200" b="0">
                <a:latin typeface="Arial Unicode MS" pitchFamily="34" charset="-128"/>
                <a:ea typeface="Arial Unicode MS" pitchFamily="34" charset="-128"/>
              </a:defRPr>
            </a:lvl1pPr>
          </a:lstStyle>
          <a:p>
            <a:pPr>
              <a:defRPr/>
            </a:pPr>
            <a:endParaRPr lang="en-US" altLang="zh-CN"/>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defRPr/>
            </a:pPr>
            <a:fld id="{D0468648-AA00-43BF-BD18-2A4EBB0D792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69401"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ltLang="zh-CN"/>
          </a:p>
        </p:txBody>
      </p:sp>
      <p:sp>
        <p:nvSpPr>
          <p:cNvPr id="16" name="Footer Placeholder 4"/>
          <p:cNvSpPr>
            <a:spLocks noGrp="1"/>
          </p:cNvSpPr>
          <p:nvPr>
            <p:ph type="ftr" sz="quarter" idx="11"/>
          </p:nvPr>
        </p:nvSpPr>
        <p:spPr/>
        <p:txBody>
          <a:bodyPr/>
          <a:lstStyle>
            <a:lvl1pPr>
              <a:defRPr/>
            </a:lvl1pPr>
          </a:lstStyle>
          <a:p>
            <a:pPr>
              <a:defRPr/>
            </a:pPr>
            <a:endParaRPr lang="en-US" altLang="zh-CN"/>
          </a:p>
        </p:txBody>
      </p:sp>
      <p:sp>
        <p:nvSpPr>
          <p:cNvPr id="17" name="Slide Number Placeholder 5"/>
          <p:cNvSpPr>
            <a:spLocks noGrp="1"/>
          </p:cNvSpPr>
          <p:nvPr>
            <p:ph type="sldNum" sz="quarter" idx="12"/>
          </p:nvPr>
        </p:nvSpPr>
        <p:spPr/>
        <p:txBody>
          <a:bodyPr/>
          <a:lstStyle>
            <a:lvl1pPr>
              <a:defRPr/>
            </a:lvl1pPr>
          </a:lstStyle>
          <a:p>
            <a:pPr>
              <a:defRPr/>
            </a:pPr>
            <a:fld id="{D916C3EE-DF3C-407A-9718-85A6F77FF680}" type="slidenum">
              <a:rPr lang="en-US" altLang="zh-CN"/>
              <a:pPr>
                <a:defRPr/>
              </a:pPr>
              <a:t>‹#›</a:t>
            </a:fld>
            <a:endParaRPr lang="en-US" altLang="zh-CN"/>
          </a:p>
        </p:txBody>
      </p:sp>
    </p:spTree>
    <p:extLst>
      <p:ext uri="{BB962C8B-B14F-4D97-AF65-F5344CB8AC3E}">
        <p14:creationId xmlns:p14="http://schemas.microsoft.com/office/powerpoint/2010/main" val="171829597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433095C8-F07F-42C5-B851-33D2666A3339}" type="slidenum">
              <a:rPr lang="en-US" altLang="zh-CN"/>
              <a:pPr>
                <a:defRPr/>
              </a:pPr>
              <a:t>‹#›</a:t>
            </a:fld>
            <a:endParaRPr lang="en-US" altLang="zh-CN"/>
          </a:p>
        </p:txBody>
      </p:sp>
    </p:spTree>
    <p:extLst>
      <p:ext uri="{BB962C8B-B14F-4D97-AF65-F5344CB8AC3E}">
        <p14:creationId xmlns:p14="http://schemas.microsoft.com/office/powerpoint/2010/main" val="50356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b="1">
                <a:solidFill>
                  <a:schemeClr val="tx1"/>
                </a:solidFill>
                <a:latin typeface="Arial" panose="020B0604020202020204" pitchFamily="34" charset="0"/>
                <a:cs typeface="Arial" panose="020B0604020202020204" pitchFamily="34" charset="0"/>
              </a:defRPr>
            </a:lvl1pPr>
            <a:lvl2pPr marL="742950" indent="-285750">
              <a:defRPr sz="3600" b="1">
                <a:solidFill>
                  <a:schemeClr val="tx1"/>
                </a:solidFill>
                <a:latin typeface="Arial" panose="020B0604020202020204" pitchFamily="34" charset="0"/>
                <a:cs typeface="Arial" panose="020B0604020202020204" pitchFamily="34" charset="0"/>
              </a:defRPr>
            </a:lvl2pPr>
            <a:lvl3pPr marL="1143000" indent="-228600">
              <a:defRPr sz="3600" b="1">
                <a:solidFill>
                  <a:schemeClr val="tx1"/>
                </a:solidFill>
                <a:latin typeface="Arial" panose="020B0604020202020204" pitchFamily="34" charset="0"/>
                <a:cs typeface="Arial" panose="020B0604020202020204" pitchFamily="34" charset="0"/>
              </a:defRPr>
            </a:lvl3pPr>
            <a:lvl4pPr marL="1600200" indent="-228600">
              <a:defRPr sz="3600" b="1">
                <a:solidFill>
                  <a:schemeClr val="tx1"/>
                </a:solidFill>
                <a:latin typeface="Arial" panose="020B0604020202020204" pitchFamily="34" charset="0"/>
                <a:cs typeface="Arial" panose="020B0604020202020204" pitchFamily="34" charset="0"/>
              </a:defRPr>
            </a:lvl4pPr>
            <a:lvl5pPr marL="2057400" indent="-228600">
              <a:defRPr sz="3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r>
              <a:rPr lang="en-US" altLang="en-US" sz="8000">
                <a:solidFill>
                  <a:srgbClr val="C0E474"/>
                </a:solidFill>
              </a:rPr>
              <a:t>“</a:t>
            </a:r>
          </a:p>
        </p:txBody>
      </p:sp>
      <p:sp>
        <p:nvSpPr>
          <p:cNvPr id="6"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b="1">
                <a:solidFill>
                  <a:schemeClr val="tx1"/>
                </a:solidFill>
                <a:latin typeface="Arial" panose="020B0604020202020204" pitchFamily="34" charset="0"/>
                <a:cs typeface="Arial" panose="020B0604020202020204" pitchFamily="34" charset="0"/>
              </a:defRPr>
            </a:lvl1pPr>
            <a:lvl2pPr marL="742950" indent="-285750">
              <a:defRPr sz="3600" b="1">
                <a:solidFill>
                  <a:schemeClr val="tx1"/>
                </a:solidFill>
                <a:latin typeface="Arial" panose="020B0604020202020204" pitchFamily="34" charset="0"/>
                <a:cs typeface="Arial" panose="020B0604020202020204" pitchFamily="34" charset="0"/>
              </a:defRPr>
            </a:lvl2pPr>
            <a:lvl3pPr marL="1143000" indent="-228600">
              <a:defRPr sz="3600" b="1">
                <a:solidFill>
                  <a:schemeClr val="tx1"/>
                </a:solidFill>
                <a:latin typeface="Arial" panose="020B0604020202020204" pitchFamily="34" charset="0"/>
                <a:cs typeface="Arial" panose="020B0604020202020204" pitchFamily="34" charset="0"/>
              </a:defRPr>
            </a:lvl3pPr>
            <a:lvl4pPr marL="1600200" indent="-228600">
              <a:defRPr sz="3600" b="1">
                <a:solidFill>
                  <a:schemeClr val="tx1"/>
                </a:solidFill>
                <a:latin typeface="Arial" panose="020B0604020202020204" pitchFamily="34" charset="0"/>
                <a:cs typeface="Arial" panose="020B0604020202020204" pitchFamily="34" charset="0"/>
              </a:defRPr>
            </a:lvl4pPr>
            <a:lvl5pPr marL="2057400" indent="-228600">
              <a:defRPr sz="3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ltLang="zh-CN"/>
          </a:p>
        </p:txBody>
      </p:sp>
      <p:sp>
        <p:nvSpPr>
          <p:cNvPr id="8" name="Footer Placeholder 4"/>
          <p:cNvSpPr>
            <a:spLocks noGrp="1"/>
          </p:cNvSpPr>
          <p:nvPr>
            <p:ph type="ftr" sz="quarter" idx="15"/>
          </p:nvPr>
        </p:nvSpPr>
        <p:spPr/>
        <p:txBody>
          <a:bodyPr/>
          <a:lstStyle>
            <a:lvl1pPr>
              <a:defRPr/>
            </a:lvl1pPr>
          </a:lstStyle>
          <a:p>
            <a:pPr>
              <a:defRPr/>
            </a:pPr>
            <a:endParaRPr lang="en-US" altLang="zh-CN"/>
          </a:p>
        </p:txBody>
      </p:sp>
      <p:sp>
        <p:nvSpPr>
          <p:cNvPr id="9" name="Slide Number Placeholder 5"/>
          <p:cNvSpPr>
            <a:spLocks noGrp="1"/>
          </p:cNvSpPr>
          <p:nvPr>
            <p:ph type="sldNum" sz="quarter" idx="16"/>
          </p:nvPr>
        </p:nvSpPr>
        <p:spPr/>
        <p:txBody>
          <a:bodyPr/>
          <a:lstStyle>
            <a:lvl1pPr>
              <a:defRPr/>
            </a:lvl1pPr>
          </a:lstStyle>
          <a:p>
            <a:pPr>
              <a:defRPr/>
            </a:pPr>
            <a:fld id="{5B67A39E-E0F7-479D-8BB3-4583E22D802A}" type="slidenum">
              <a:rPr lang="en-US" altLang="zh-CN"/>
              <a:pPr>
                <a:defRPr/>
              </a:pPr>
              <a:t>‹#›</a:t>
            </a:fld>
            <a:endParaRPr lang="en-US" altLang="zh-CN"/>
          </a:p>
        </p:txBody>
      </p:sp>
    </p:spTree>
    <p:extLst>
      <p:ext uri="{BB962C8B-B14F-4D97-AF65-F5344CB8AC3E}">
        <p14:creationId xmlns:p14="http://schemas.microsoft.com/office/powerpoint/2010/main" val="77270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7D76209F-0112-455A-A4E3-E65359BB1C62}" type="slidenum">
              <a:rPr lang="en-US" altLang="zh-CN"/>
              <a:pPr>
                <a:defRPr/>
              </a:pPr>
              <a:t>‹#›</a:t>
            </a:fld>
            <a:endParaRPr lang="en-US" altLang="zh-CN"/>
          </a:p>
        </p:txBody>
      </p:sp>
    </p:spTree>
    <p:extLst>
      <p:ext uri="{BB962C8B-B14F-4D97-AF65-F5344CB8AC3E}">
        <p14:creationId xmlns:p14="http://schemas.microsoft.com/office/powerpoint/2010/main" val="360437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b="1">
                <a:solidFill>
                  <a:schemeClr val="tx1"/>
                </a:solidFill>
                <a:latin typeface="Arial" panose="020B0604020202020204" pitchFamily="34" charset="0"/>
                <a:cs typeface="Arial" panose="020B0604020202020204" pitchFamily="34" charset="0"/>
              </a:defRPr>
            </a:lvl1pPr>
            <a:lvl2pPr marL="742950" indent="-285750">
              <a:defRPr sz="3600" b="1">
                <a:solidFill>
                  <a:schemeClr val="tx1"/>
                </a:solidFill>
                <a:latin typeface="Arial" panose="020B0604020202020204" pitchFamily="34" charset="0"/>
                <a:cs typeface="Arial" panose="020B0604020202020204" pitchFamily="34" charset="0"/>
              </a:defRPr>
            </a:lvl2pPr>
            <a:lvl3pPr marL="1143000" indent="-228600">
              <a:defRPr sz="3600" b="1">
                <a:solidFill>
                  <a:schemeClr val="tx1"/>
                </a:solidFill>
                <a:latin typeface="Arial" panose="020B0604020202020204" pitchFamily="34" charset="0"/>
                <a:cs typeface="Arial" panose="020B0604020202020204" pitchFamily="34" charset="0"/>
              </a:defRPr>
            </a:lvl3pPr>
            <a:lvl4pPr marL="1600200" indent="-228600">
              <a:defRPr sz="3600" b="1">
                <a:solidFill>
                  <a:schemeClr val="tx1"/>
                </a:solidFill>
                <a:latin typeface="Arial" panose="020B0604020202020204" pitchFamily="34" charset="0"/>
                <a:cs typeface="Arial" panose="020B0604020202020204" pitchFamily="34" charset="0"/>
              </a:defRPr>
            </a:lvl4pPr>
            <a:lvl5pPr marL="2057400" indent="-228600">
              <a:defRPr sz="3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r>
              <a:rPr lang="en-US" altLang="en-US" sz="8000">
                <a:solidFill>
                  <a:srgbClr val="C0E474"/>
                </a:solidFill>
              </a:rPr>
              <a:t>“</a:t>
            </a:r>
          </a:p>
        </p:txBody>
      </p:sp>
      <p:sp>
        <p:nvSpPr>
          <p:cNvPr id="6"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b="1">
                <a:solidFill>
                  <a:schemeClr val="tx1"/>
                </a:solidFill>
                <a:latin typeface="Arial" panose="020B0604020202020204" pitchFamily="34" charset="0"/>
                <a:cs typeface="Arial" panose="020B0604020202020204" pitchFamily="34" charset="0"/>
              </a:defRPr>
            </a:lvl1pPr>
            <a:lvl2pPr marL="742950" indent="-285750">
              <a:defRPr sz="3600" b="1">
                <a:solidFill>
                  <a:schemeClr val="tx1"/>
                </a:solidFill>
                <a:latin typeface="Arial" panose="020B0604020202020204" pitchFamily="34" charset="0"/>
                <a:cs typeface="Arial" panose="020B0604020202020204" pitchFamily="34" charset="0"/>
              </a:defRPr>
            </a:lvl2pPr>
            <a:lvl3pPr marL="1143000" indent="-228600">
              <a:defRPr sz="3600" b="1">
                <a:solidFill>
                  <a:schemeClr val="tx1"/>
                </a:solidFill>
                <a:latin typeface="Arial" panose="020B0604020202020204" pitchFamily="34" charset="0"/>
                <a:cs typeface="Arial" panose="020B0604020202020204" pitchFamily="34" charset="0"/>
              </a:defRPr>
            </a:lvl3pPr>
            <a:lvl4pPr marL="1600200" indent="-228600">
              <a:defRPr sz="3600" b="1">
                <a:solidFill>
                  <a:schemeClr val="tx1"/>
                </a:solidFill>
                <a:latin typeface="Arial" panose="020B0604020202020204" pitchFamily="34" charset="0"/>
                <a:cs typeface="Arial" panose="020B0604020202020204" pitchFamily="34" charset="0"/>
              </a:defRPr>
            </a:lvl4pPr>
            <a:lvl5pPr marL="2057400" indent="-228600">
              <a:defRPr sz="3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ltLang="zh-CN"/>
          </a:p>
        </p:txBody>
      </p:sp>
      <p:sp>
        <p:nvSpPr>
          <p:cNvPr id="8" name="Footer Placeholder 4"/>
          <p:cNvSpPr>
            <a:spLocks noGrp="1"/>
          </p:cNvSpPr>
          <p:nvPr>
            <p:ph type="ftr" sz="quarter" idx="15"/>
          </p:nvPr>
        </p:nvSpPr>
        <p:spPr/>
        <p:txBody>
          <a:bodyPr/>
          <a:lstStyle>
            <a:lvl1pPr>
              <a:defRPr/>
            </a:lvl1pPr>
          </a:lstStyle>
          <a:p>
            <a:pPr>
              <a:defRPr/>
            </a:pPr>
            <a:endParaRPr lang="en-US" altLang="zh-CN"/>
          </a:p>
        </p:txBody>
      </p:sp>
      <p:sp>
        <p:nvSpPr>
          <p:cNvPr id="9" name="Slide Number Placeholder 5"/>
          <p:cNvSpPr>
            <a:spLocks noGrp="1"/>
          </p:cNvSpPr>
          <p:nvPr>
            <p:ph type="sldNum" sz="quarter" idx="16"/>
          </p:nvPr>
        </p:nvSpPr>
        <p:spPr/>
        <p:txBody>
          <a:bodyPr/>
          <a:lstStyle>
            <a:lvl1pPr>
              <a:defRPr/>
            </a:lvl1pPr>
          </a:lstStyle>
          <a:p>
            <a:pPr>
              <a:defRPr/>
            </a:pPr>
            <a:fld id="{A9BDE264-2910-4102-8215-17ABB6F7CA7D}" type="slidenum">
              <a:rPr lang="en-US" altLang="zh-CN"/>
              <a:pPr>
                <a:defRPr/>
              </a:pPr>
              <a:t>‹#›</a:t>
            </a:fld>
            <a:endParaRPr lang="en-US" altLang="zh-CN"/>
          </a:p>
        </p:txBody>
      </p:sp>
    </p:spTree>
    <p:extLst>
      <p:ext uri="{BB962C8B-B14F-4D97-AF65-F5344CB8AC3E}">
        <p14:creationId xmlns:p14="http://schemas.microsoft.com/office/powerpoint/2010/main" val="1265616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a:defRPr/>
            </a:pPr>
            <a:endParaRPr lang="en-US" altLang="zh-CN"/>
          </a:p>
        </p:txBody>
      </p:sp>
      <p:sp>
        <p:nvSpPr>
          <p:cNvPr id="6" name="Footer Placeholder 4"/>
          <p:cNvSpPr>
            <a:spLocks noGrp="1"/>
          </p:cNvSpPr>
          <p:nvPr>
            <p:ph type="ftr" sz="quarter" idx="15"/>
          </p:nvPr>
        </p:nvSpPr>
        <p:spPr/>
        <p:txBody>
          <a:bodyPr/>
          <a:lstStyle>
            <a:lvl1pPr>
              <a:defRPr/>
            </a:lvl1pPr>
          </a:lstStyle>
          <a:p>
            <a:pPr>
              <a:defRPr/>
            </a:pPr>
            <a:endParaRPr lang="en-US" altLang="zh-CN"/>
          </a:p>
        </p:txBody>
      </p:sp>
      <p:sp>
        <p:nvSpPr>
          <p:cNvPr id="7" name="Slide Number Placeholder 5"/>
          <p:cNvSpPr>
            <a:spLocks noGrp="1"/>
          </p:cNvSpPr>
          <p:nvPr>
            <p:ph type="sldNum" sz="quarter" idx="16"/>
          </p:nvPr>
        </p:nvSpPr>
        <p:spPr/>
        <p:txBody>
          <a:bodyPr/>
          <a:lstStyle>
            <a:lvl1pPr>
              <a:defRPr/>
            </a:lvl1pPr>
          </a:lstStyle>
          <a:p>
            <a:pPr>
              <a:defRPr/>
            </a:pPr>
            <a:fld id="{8968B943-0254-440A-B7DD-2279C4693DC8}" type="slidenum">
              <a:rPr lang="en-US" altLang="zh-CN"/>
              <a:pPr>
                <a:defRPr/>
              </a:pPr>
              <a:t>‹#›</a:t>
            </a:fld>
            <a:endParaRPr lang="en-US" altLang="zh-CN"/>
          </a:p>
        </p:txBody>
      </p:sp>
    </p:spTree>
    <p:extLst>
      <p:ext uri="{BB962C8B-B14F-4D97-AF65-F5344CB8AC3E}">
        <p14:creationId xmlns:p14="http://schemas.microsoft.com/office/powerpoint/2010/main" val="3672079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BE38CC75-F2F2-4D5A-9D8C-9CFFC7E8B9DE}" type="slidenum">
              <a:rPr lang="en-US" altLang="zh-CN"/>
              <a:pPr>
                <a:defRPr/>
              </a:pPr>
              <a:t>‹#›</a:t>
            </a:fld>
            <a:endParaRPr lang="en-US" altLang="zh-CN"/>
          </a:p>
        </p:txBody>
      </p:sp>
    </p:spTree>
    <p:extLst>
      <p:ext uri="{BB962C8B-B14F-4D97-AF65-F5344CB8AC3E}">
        <p14:creationId xmlns:p14="http://schemas.microsoft.com/office/powerpoint/2010/main" val="206571519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83F65D8C-564F-40B7-B507-D64CB9D9D29B}" type="slidenum">
              <a:rPr lang="en-US" altLang="zh-CN"/>
              <a:pPr>
                <a:defRPr/>
              </a:pPr>
              <a:t>‹#›</a:t>
            </a:fld>
            <a:endParaRPr lang="en-US" altLang="zh-CN"/>
          </a:p>
        </p:txBody>
      </p:sp>
    </p:spTree>
    <p:extLst>
      <p:ext uri="{BB962C8B-B14F-4D97-AF65-F5344CB8AC3E}">
        <p14:creationId xmlns:p14="http://schemas.microsoft.com/office/powerpoint/2010/main" val="30271121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19C38FBA-38A8-4B41-964A-31F57CD7BF22}" type="slidenum">
              <a:rPr lang="en-US" altLang="zh-CN"/>
              <a:pPr>
                <a:defRPr/>
              </a:pPr>
              <a:t>‹#›</a:t>
            </a:fld>
            <a:endParaRPr lang="en-US" altLang="zh-CN"/>
          </a:p>
        </p:txBody>
      </p:sp>
    </p:spTree>
    <p:extLst>
      <p:ext uri="{BB962C8B-B14F-4D97-AF65-F5344CB8AC3E}">
        <p14:creationId xmlns:p14="http://schemas.microsoft.com/office/powerpoint/2010/main" val="40297849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B2FA1B03-BCE9-4BFC-BF8C-2694F15208C8}" type="slidenum">
              <a:rPr lang="en-US" altLang="zh-CN"/>
              <a:pPr>
                <a:defRPr/>
              </a:pPr>
              <a:t>‹#›</a:t>
            </a:fld>
            <a:endParaRPr lang="en-US" altLang="zh-CN"/>
          </a:p>
        </p:txBody>
      </p:sp>
    </p:spTree>
    <p:extLst>
      <p:ext uri="{BB962C8B-B14F-4D97-AF65-F5344CB8AC3E}">
        <p14:creationId xmlns:p14="http://schemas.microsoft.com/office/powerpoint/2010/main" val="345506069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E5C0548C-061F-49E2-B590-51CA05039603}" type="slidenum">
              <a:rPr lang="en-US" altLang="zh-CN"/>
              <a:pPr>
                <a:defRPr/>
              </a:pPr>
              <a:t>‹#›</a:t>
            </a:fld>
            <a:endParaRPr lang="en-US" altLang="zh-CN"/>
          </a:p>
        </p:txBody>
      </p:sp>
    </p:spTree>
    <p:extLst>
      <p:ext uri="{BB962C8B-B14F-4D97-AF65-F5344CB8AC3E}">
        <p14:creationId xmlns:p14="http://schemas.microsoft.com/office/powerpoint/2010/main" val="21262006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7319ABB0-B63C-4BED-821F-8D1E57C78E0A}" type="slidenum">
              <a:rPr lang="en-US" altLang="zh-CN"/>
              <a:pPr>
                <a:defRPr/>
              </a:pPr>
              <a:t>‹#›</a:t>
            </a:fld>
            <a:endParaRPr lang="en-US" altLang="zh-CN"/>
          </a:p>
        </p:txBody>
      </p:sp>
    </p:spTree>
    <p:extLst>
      <p:ext uri="{BB962C8B-B14F-4D97-AF65-F5344CB8AC3E}">
        <p14:creationId xmlns:p14="http://schemas.microsoft.com/office/powerpoint/2010/main" val="10400276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8B711B65-4099-4BDA-A036-B12CF2D92A08}" type="slidenum">
              <a:rPr lang="en-US" altLang="zh-CN"/>
              <a:pPr>
                <a:defRPr/>
              </a:pPr>
              <a:t>‹#›</a:t>
            </a:fld>
            <a:endParaRPr lang="en-US" altLang="zh-CN"/>
          </a:p>
        </p:txBody>
      </p:sp>
    </p:spTree>
    <p:extLst>
      <p:ext uri="{BB962C8B-B14F-4D97-AF65-F5344CB8AC3E}">
        <p14:creationId xmlns:p14="http://schemas.microsoft.com/office/powerpoint/2010/main" val="166407400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2B990B93-1833-43F0-A3CF-4374EF6B0C94}" type="slidenum">
              <a:rPr lang="en-US" altLang="zh-CN"/>
              <a:pPr>
                <a:defRPr/>
              </a:pPr>
              <a:t>‹#›</a:t>
            </a:fld>
            <a:endParaRPr lang="en-US" altLang="zh-CN"/>
          </a:p>
        </p:txBody>
      </p:sp>
    </p:spTree>
    <p:extLst>
      <p:ext uri="{BB962C8B-B14F-4D97-AF65-F5344CB8AC3E}">
        <p14:creationId xmlns:p14="http://schemas.microsoft.com/office/powerpoint/2010/main" val="39877553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66FBE5B0-0306-4A63-BFDA-508AC030377D}" type="slidenum">
              <a:rPr lang="en-US" altLang="zh-CN"/>
              <a:pPr>
                <a:defRPr/>
              </a:pPr>
              <a:t>‹#›</a:t>
            </a:fld>
            <a:endParaRPr lang="en-US" altLang="zh-CN"/>
          </a:p>
        </p:txBody>
      </p:sp>
    </p:spTree>
    <p:extLst>
      <p:ext uri="{BB962C8B-B14F-4D97-AF65-F5344CB8AC3E}">
        <p14:creationId xmlns:p14="http://schemas.microsoft.com/office/powerpoint/2010/main" val="37334725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CD84D73B-EF92-45D3-8EB8-E98213EBD149}" type="slidenum">
              <a:rPr lang="en-US" altLang="zh-CN"/>
              <a:pPr>
                <a:defRPr/>
              </a:pPr>
              <a:t>‹#›</a:t>
            </a:fld>
            <a:endParaRPr lang="en-US" altLang="zh-CN"/>
          </a:p>
        </p:txBody>
      </p:sp>
    </p:spTree>
    <p:extLst>
      <p:ext uri="{BB962C8B-B14F-4D97-AF65-F5344CB8AC3E}">
        <p14:creationId xmlns:p14="http://schemas.microsoft.com/office/powerpoint/2010/main" val="24115926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smtClean="0">
                <a:solidFill>
                  <a:schemeClr val="accent1"/>
                </a:solidFill>
              </a:defRPr>
            </a:lvl1pPr>
          </a:lstStyle>
          <a:p>
            <a:pPr>
              <a:defRPr/>
            </a:pPr>
            <a:fld id="{225C2F0C-0682-47A5-AD58-52C8D6D8690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93"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94" r:id="rId11"/>
    <p:sldLayoutId id="2147483689" r:id="rId12"/>
    <p:sldLayoutId id="2147483695" r:id="rId13"/>
    <p:sldLayoutId id="2147483690" r:id="rId14"/>
    <p:sldLayoutId id="2147483691" r:id="rId15"/>
    <p:sldLayoutId id="2147483692"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gif"/><Relationship Id="rId4" Type="http://schemas.openxmlformats.org/officeDocument/2006/relationships/image" Target="../media/image3.wmf"/><Relationship Id="rId9"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202755"/>
          <p:cNvSpPr>
            <a:spLocks noChangeArrowheads="1"/>
          </p:cNvSpPr>
          <p:nvPr/>
        </p:nvSpPr>
        <p:spPr bwMode="auto">
          <a:xfrm>
            <a:off x="685800" y="-79375"/>
            <a:ext cx="7772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200" i="1" u="sng">
                <a:solidFill>
                  <a:srgbClr val="FC0000"/>
                </a:solidFill>
                <a:latin typeface="VNI-Jamai" pitchFamily="2" charset="0"/>
              </a:rPr>
              <a:t>KIEÅM TRA BAØI CUÕ</a:t>
            </a:r>
          </a:p>
        </p:txBody>
      </p:sp>
      <p:sp>
        <p:nvSpPr>
          <p:cNvPr id="202757" name="Text Box 202756"/>
          <p:cNvSpPr txBox="1">
            <a:spLocks noChangeArrowheads="1"/>
          </p:cNvSpPr>
          <p:nvPr/>
        </p:nvSpPr>
        <p:spPr bwMode="auto">
          <a:xfrm>
            <a:off x="381000" y="782638"/>
            <a:ext cx="876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u="sng">
                <a:solidFill>
                  <a:srgbClr val="FF0000"/>
                </a:solidFill>
                <a:latin typeface="Times New Roman" panose="02020603050405020304" pitchFamily="18" charset="0"/>
                <a:cs typeface="Times New Roman" panose="02020603050405020304" pitchFamily="18" charset="0"/>
              </a:rPr>
              <a:t>Câu 1</a:t>
            </a:r>
            <a:r>
              <a:rPr lang="en-US" altLang="en-US" sz="2800" b="0">
                <a:solidFill>
                  <a:srgbClr val="FF0000"/>
                </a:solidFill>
                <a:latin typeface="Times New Roman" panose="02020603050405020304" pitchFamily="18" charset="0"/>
                <a:cs typeface="Times New Roman" panose="02020603050405020304" pitchFamily="18" charset="0"/>
              </a:rPr>
              <a:t>:</a:t>
            </a:r>
            <a:r>
              <a:rPr lang="en-US" altLang="en-US" sz="2800" b="0">
                <a:solidFill>
                  <a:schemeClr val="tx1"/>
                </a:solidFill>
                <a:latin typeface="Times New Roman" panose="02020603050405020304" pitchFamily="18" charset="0"/>
                <a:cs typeface="Times New Roman" panose="02020603050405020304" pitchFamily="18" charset="0"/>
              </a:rPr>
              <a:t> Thế nào là chuyển động cơ học? Thế nào là đứng yên? Cho ví dụ minh họa.</a:t>
            </a:r>
          </a:p>
        </p:txBody>
      </p:sp>
      <p:sp>
        <p:nvSpPr>
          <p:cNvPr id="6148" name="Text Box 202757"/>
          <p:cNvSpPr txBox="1">
            <a:spLocks noChangeArrowheads="1"/>
          </p:cNvSpPr>
          <p:nvPr/>
        </p:nvSpPr>
        <p:spPr bwMode="auto">
          <a:xfrm>
            <a:off x="990600" y="23622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sz="2400">
              <a:solidFill>
                <a:schemeClr val="tx1"/>
              </a:solidFill>
              <a:latin typeface="Arial" panose="020B0604020202020204" pitchFamily="34" charset="0"/>
            </a:endParaRPr>
          </a:p>
        </p:txBody>
      </p:sp>
      <p:sp>
        <p:nvSpPr>
          <p:cNvPr id="202759" name="Text Box 202758"/>
          <p:cNvSpPr txBox="1">
            <a:spLocks noChangeArrowheads="1"/>
          </p:cNvSpPr>
          <p:nvPr/>
        </p:nvSpPr>
        <p:spPr bwMode="auto">
          <a:xfrm>
            <a:off x="381000" y="2762250"/>
            <a:ext cx="85344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u="sng">
                <a:solidFill>
                  <a:srgbClr val="FF0000"/>
                </a:solidFill>
                <a:latin typeface="Times New Roman" panose="02020603050405020304" pitchFamily="18" charset="0"/>
                <a:cs typeface="Times New Roman" panose="02020603050405020304" pitchFamily="18" charset="0"/>
              </a:rPr>
              <a:t>Đáp án câu 1</a:t>
            </a:r>
            <a:r>
              <a:rPr lang="en-US" altLang="en-US" sz="2800">
                <a:solidFill>
                  <a:schemeClr val="tx1"/>
                </a:solidFill>
                <a:latin typeface="Times New Roman" panose="02020603050405020304" pitchFamily="18" charset="0"/>
                <a:cs typeface="Times New Roman" panose="02020603050405020304" pitchFamily="18" charset="0"/>
              </a:rPr>
              <a:t>                                                                                                                 </a:t>
            </a:r>
            <a:r>
              <a:rPr lang="en-US" altLang="en-US" sz="2800" b="0">
                <a:solidFill>
                  <a:srgbClr val="0000FF"/>
                </a:solidFill>
                <a:latin typeface="Times New Roman" panose="02020603050405020304" pitchFamily="18" charset="0"/>
                <a:cs typeface="Times New Roman" panose="02020603050405020304" pitchFamily="18" charset="0"/>
              </a:rPr>
              <a:t>- Sự thay đổi vị trí của một vật theo thời gian so với vật mốc được gọi là chuyển động cơ học.</a:t>
            </a:r>
            <a:r>
              <a:rPr lang="en-US" altLang="en-US" sz="2800" b="0">
                <a:solidFill>
                  <a:schemeClr val="tx1"/>
                </a:solidFill>
                <a:latin typeface="Times New Roman" panose="02020603050405020304" pitchFamily="18" charset="0"/>
                <a:cs typeface="Times New Roman" panose="02020603050405020304" pitchFamily="18" charset="0"/>
              </a:rPr>
              <a:t>                                                                                                 </a:t>
            </a:r>
            <a:r>
              <a:rPr lang="en-US" altLang="en-US" sz="2800" u="sng">
                <a:solidFill>
                  <a:srgbClr val="FC0000"/>
                </a:solidFill>
                <a:latin typeface="Times New Roman" panose="02020603050405020304" pitchFamily="18" charset="0"/>
                <a:cs typeface="Times New Roman" panose="02020603050405020304" pitchFamily="18" charset="0"/>
              </a:rPr>
              <a:t>Ví dụ:</a:t>
            </a:r>
            <a:r>
              <a:rPr lang="en-US" altLang="en-US" sz="2800" b="0">
                <a:solidFill>
                  <a:schemeClr val="tx1"/>
                </a:solidFill>
                <a:latin typeface="Times New Roman" panose="02020603050405020304" pitchFamily="18" charset="0"/>
                <a:cs typeface="Times New Roman" panose="02020603050405020304" pitchFamily="18" charset="0"/>
              </a:rPr>
              <a:t> Chọn vật mốc là trụ điện bên đường thì chiếc xe đang chạy trên đường chuyển động so với vật mốc.                                                                              </a:t>
            </a:r>
            <a:r>
              <a:rPr lang="en-US" altLang="en-US" sz="2800" b="0">
                <a:solidFill>
                  <a:srgbClr val="0000FF"/>
                </a:solidFill>
                <a:latin typeface="Times New Roman" panose="02020603050405020304" pitchFamily="18" charset="0"/>
                <a:cs typeface="Times New Roman" panose="02020603050405020304" pitchFamily="18" charset="0"/>
              </a:rPr>
              <a:t>- Vị trí của một vật so với vật mốc không thay đổi theo thời gian gọi là đứng yên</a:t>
            </a:r>
            <a:r>
              <a:rPr lang="en-US" altLang="en-US" sz="2800" b="0">
                <a:solidFill>
                  <a:schemeClr val="tx1"/>
                </a:solidFill>
                <a:latin typeface="Times New Roman" panose="02020603050405020304" pitchFamily="18" charset="0"/>
                <a:cs typeface="Times New Roman" panose="02020603050405020304" pitchFamily="18" charset="0"/>
              </a:rPr>
              <a:t>.                                                                                                                  </a:t>
            </a:r>
            <a:r>
              <a:rPr lang="en-US" altLang="en-US" sz="2800" u="sng">
                <a:solidFill>
                  <a:srgbClr val="FC0000"/>
                </a:solidFill>
                <a:latin typeface="Times New Roman" panose="02020603050405020304" pitchFamily="18" charset="0"/>
                <a:cs typeface="Times New Roman" panose="02020603050405020304" pitchFamily="18" charset="0"/>
              </a:rPr>
              <a:t>Ví dụ:</a:t>
            </a:r>
            <a:r>
              <a:rPr lang="en-US" altLang="en-US" sz="2800" b="0">
                <a:solidFill>
                  <a:schemeClr val="tx1"/>
                </a:solidFill>
                <a:latin typeface="Times New Roman" panose="02020603050405020304" pitchFamily="18" charset="0"/>
                <a:cs typeface="Times New Roman" panose="02020603050405020304" pitchFamily="18" charset="0"/>
              </a:rPr>
              <a:t> Chọn vật mốc là bến xe thì chiếc xe đang đậu trong bến đứng yên so với vật mốc.</a:t>
            </a:r>
            <a:endParaRPr lang="en-US" altLang="en-US" sz="2800" b="0">
              <a:solidFill>
                <a:schemeClr val="tx1"/>
              </a:solidFill>
              <a:latin typeface="Arial" panose="020B0604020202020204" pitchFamily="34" charset="0"/>
            </a:endParaRPr>
          </a:p>
        </p:txBody>
      </p:sp>
      <p:sp>
        <p:nvSpPr>
          <p:cNvPr id="6" name="Text Box 202760"/>
          <p:cNvSpPr txBox="1">
            <a:spLocks noChangeArrowheads="1"/>
          </p:cNvSpPr>
          <p:nvPr/>
        </p:nvSpPr>
        <p:spPr bwMode="auto">
          <a:xfrm>
            <a:off x="381000" y="1816100"/>
            <a:ext cx="91741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u="sng">
                <a:solidFill>
                  <a:srgbClr val="FF0000"/>
                </a:solidFill>
                <a:latin typeface="Times New Roman" panose="02020603050405020304" pitchFamily="18" charset="0"/>
                <a:cs typeface="Times New Roman" panose="02020603050405020304" pitchFamily="18" charset="0"/>
              </a:rPr>
              <a:t>Câu 2</a:t>
            </a:r>
            <a:r>
              <a:rPr lang="en-US" altLang="en-US" sz="2800" b="0" u="sng">
                <a:solidFill>
                  <a:srgbClr val="FF0000"/>
                </a:solidFill>
                <a:latin typeface="Times New Roman" panose="02020603050405020304" pitchFamily="18" charset="0"/>
                <a:cs typeface="Times New Roman" panose="02020603050405020304" pitchFamily="18" charset="0"/>
              </a:rPr>
              <a:t>:</a:t>
            </a:r>
            <a:r>
              <a:rPr lang="en-US" altLang="en-US" sz="2800" b="0">
                <a:solidFill>
                  <a:schemeClr val="tx1"/>
                </a:solidFill>
                <a:latin typeface="Times New Roman" panose="02020603050405020304" pitchFamily="18" charset="0"/>
                <a:cs typeface="Times New Roman" panose="02020603050405020304" pitchFamily="18" charset="0"/>
              </a:rPr>
              <a:t> Tại sao nói chuyển động và đứng yên có tính tương đối? </a:t>
            </a:r>
            <a:r>
              <a:rPr lang="en-US" altLang="zh-CN" sz="2800" b="0">
                <a:solidFill>
                  <a:schemeClr val="tx1"/>
                </a:solidFill>
                <a:latin typeface="Times New Roman" panose="02020603050405020304" pitchFamily="18" charset="0"/>
                <a:ea typeface="SimSun" panose="02010600030101010101" pitchFamily="2" charset="-122"/>
                <a:cs typeface="Times New Roman" panose="02020603050405020304" pitchFamily="18" charset="0"/>
              </a:rPr>
              <a:t>Cho ví dụ?</a:t>
            </a:r>
            <a:endParaRPr lang="en-US" altLang="en-US" sz="2800" b="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 calcmode="lin" valueType="num">
                                      <p:cBhvr>
                                        <p:cTn id="7" dur="1" fill="hold"/>
                                        <p:tgtEl>
                                          <p:spTgt spid="202756"/>
                                        </p:tgtEl>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2757">
                                            <p:txEl>
                                              <p:pRg st="0" end="0"/>
                                            </p:txEl>
                                          </p:spTgt>
                                        </p:tgtEl>
                                        <p:attrNameLst>
                                          <p:attrName>style.visibility</p:attrName>
                                        </p:attrNameLst>
                                      </p:cBhvr>
                                      <p:to>
                                        <p:strVal val="visible"/>
                                      </p:to>
                                    </p:set>
                                    <p:animEffect transition="in" filter="blinds(horizontal)">
                                      <p:cBhvr>
                                        <p:cTn id="12" dur="500"/>
                                        <p:tgtEl>
                                          <p:spTgt spid="2027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02759"/>
                                        </p:tgtEl>
                                        <p:attrNameLst>
                                          <p:attrName>style.visibility</p:attrName>
                                        </p:attrNameLst>
                                      </p:cBhvr>
                                      <p:to>
                                        <p:strVal val="visible"/>
                                      </p:to>
                                    </p:set>
                                    <p:anim calcmode="lin" valueType="num">
                                      <p:cBhvr>
                                        <p:cTn id="22" dur="500" fill="hold"/>
                                        <p:tgtEl>
                                          <p:spTgt spid="202759"/>
                                        </p:tgtEl>
                                        <p:attrNameLst>
                                          <p:attrName>ppt_w</p:attrName>
                                        </p:attrNameLst>
                                      </p:cBhvr>
                                      <p:tavLst>
                                        <p:tav tm="0">
                                          <p:val>
                                            <p:fltVal val="0"/>
                                          </p:val>
                                        </p:tav>
                                        <p:tav tm="100000">
                                          <p:val>
                                            <p:strVal val="#ppt_w"/>
                                          </p:val>
                                        </p:tav>
                                      </p:tavLst>
                                    </p:anim>
                                    <p:anim calcmode="lin" valueType="num">
                                      <p:cBhvr>
                                        <p:cTn id="23" dur="500" fill="hold"/>
                                        <p:tgtEl>
                                          <p:spTgt spid="202759"/>
                                        </p:tgtEl>
                                        <p:attrNameLst>
                                          <p:attrName>ppt_h</p:attrName>
                                        </p:attrNameLst>
                                      </p:cBhvr>
                                      <p:tavLst>
                                        <p:tav tm="0">
                                          <p:val>
                                            <p:fltVal val="0"/>
                                          </p:val>
                                        </p:tav>
                                        <p:tav tm="100000">
                                          <p:val>
                                            <p:strVal val="#ppt_h"/>
                                          </p:val>
                                        </p:tav>
                                      </p:tavLst>
                                    </p:anim>
                                    <p:animEffect transition="in" filter="fade">
                                      <p:cBhvr>
                                        <p:cTn id="24" dur="500"/>
                                        <p:tgtEl>
                                          <p:spTgt spid="202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p:bldP spid="202759"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2700" y="-4763"/>
            <a:ext cx="9156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u="sng">
                <a:solidFill>
                  <a:srgbClr val="FC0000"/>
                </a:solidFill>
                <a:latin typeface="Times New Roman" panose="02020603050405020304" pitchFamily="18" charset="0"/>
                <a:cs typeface="Times New Roman" panose="02020603050405020304" pitchFamily="18" charset="0"/>
              </a:rPr>
              <a:t>II. CÔNG THỨC TÍNH VẬN TỐC :</a:t>
            </a:r>
          </a:p>
        </p:txBody>
      </p:sp>
      <p:sp>
        <p:nvSpPr>
          <p:cNvPr id="26629" name="Text Box 5"/>
          <p:cNvSpPr txBox="1">
            <a:spLocks noChangeArrowheads="1"/>
          </p:cNvSpPr>
          <p:nvPr/>
        </p:nvSpPr>
        <p:spPr bwMode="auto">
          <a:xfrm>
            <a:off x="304800" y="609600"/>
            <a:ext cx="772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cs typeface="Times New Roman" panose="02020603050405020304" pitchFamily="18" charset="0"/>
              </a:rPr>
              <a:t>Vận tốc tính bằng công thức :</a:t>
            </a:r>
          </a:p>
        </p:txBody>
      </p:sp>
      <p:sp>
        <p:nvSpPr>
          <p:cNvPr id="26631" name="Rectangle 7"/>
          <p:cNvSpPr>
            <a:spLocks noChangeArrowheads="1"/>
          </p:cNvSpPr>
          <p:nvPr/>
        </p:nvSpPr>
        <p:spPr bwMode="auto">
          <a:xfrm>
            <a:off x="685800" y="1371600"/>
            <a:ext cx="1981200" cy="1143000"/>
          </a:xfrm>
          <a:prstGeom prst="rect">
            <a:avLst/>
          </a:prstGeom>
          <a:solidFill>
            <a:srgbClr val="66FFFF"/>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0">
                <a:solidFill>
                  <a:srgbClr val="480024"/>
                </a:solidFill>
                <a:latin typeface="Arial" panose="020B0604020202020204" pitchFamily="34" charset="0"/>
              </a:rPr>
              <a:t> </a:t>
            </a:r>
          </a:p>
        </p:txBody>
      </p:sp>
      <p:graphicFrame>
        <p:nvGraphicFramePr>
          <p:cNvPr id="26632" name="Object 8"/>
          <p:cNvGraphicFramePr>
            <a:graphicFrameLocks/>
          </p:cNvGraphicFramePr>
          <p:nvPr/>
        </p:nvGraphicFramePr>
        <p:xfrm>
          <a:off x="647700" y="1349375"/>
          <a:ext cx="1971675" cy="1220788"/>
        </p:xfrm>
        <a:graphic>
          <a:graphicData uri="http://schemas.openxmlformats.org/presentationml/2006/ole">
            <mc:AlternateContent xmlns:mc="http://schemas.openxmlformats.org/markup-compatibility/2006">
              <mc:Choice xmlns:v="urn:schemas-microsoft-com:vml" Requires="v">
                <p:oleObj spid="_x0000_s15373" name="Equation" r:id="rId3" imgW="457200" imgH="419100" progId="Equation.DSMT4">
                  <p:embed/>
                </p:oleObj>
              </mc:Choice>
              <mc:Fallback>
                <p:oleObj name="Equation" r:id="rId3" imgW="457200" imgH="419100" progId="Equation.DSMT4">
                  <p:embed/>
                  <p:pic>
                    <p:nvPicPr>
                      <p:cNvPr id="0"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349375"/>
                        <a:ext cx="197167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6633" name="Text Box 9"/>
          <p:cNvSpPr txBox="1">
            <a:spLocks noChangeArrowheads="1"/>
          </p:cNvSpPr>
          <p:nvPr/>
        </p:nvSpPr>
        <p:spPr bwMode="auto">
          <a:xfrm>
            <a:off x="457200" y="2590800"/>
            <a:ext cx="2784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cs typeface="Times New Roman" panose="02020603050405020304" pitchFamily="18" charset="0"/>
              </a:rPr>
              <a:t>Trong đó:</a:t>
            </a:r>
          </a:p>
        </p:txBody>
      </p:sp>
      <p:sp>
        <p:nvSpPr>
          <p:cNvPr id="26635" name="Text Box 11"/>
          <p:cNvSpPr txBox="1">
            <a:spLocks noChangeArrowheads="1"/>
          </p:cNvSpPr>
          <p:nvPr/>
        </p:nvSpPr>
        <p:spPr bwMode="auto">
          <a:xfrm>
            <a:off x="609600" y="3276600"/>
            <a:ext cx="358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zh-CN">
                <a:solidFill>
                  <a:srgbClr val="FC0000"/>
                </a:solidFill>
                <a:latin typeface="Times New Roman" panose="02020603050405020304" pitchFamily="18" charset="0"/>
                <a:ea typeface="SimSun" panose="02010600030101010101" pitchFamily="2" charset="-122"/>
                <a:cs typeface="Times New Roman" panose="02020603050405020304" pitchFamily="18" charset="0"/>
              </a:rPr>
              <a:t>v</a:t>
            </a:r>
            <a:r>
              <a:rPr lang="en-US" altLang="zh-CN" b="0">
                <a:solidFill>
                  <a:srgbClr val="FC0000"/>
                </a:solidFill>
                <a:latin typeface="Times New Roman" panose="02020603050405020304" pitchFamily="18" charset="0"/>
                <a:ea typeface="SimSun" panose="02010600030101010101" pitchFamily="2" charset="-122"/>
                <a:cs typeface="Times New Roman" panose="02020603050405020304" pitchFamily="18" charset="0"/>
              </a:rPr>
              <a:t>:</a:t>
            </a:r>
            <a:r>
              <a:rPr lang="en-US" altLang="en-US" b="0">
                <a:solidFill>
                  <a:srgbClr val="FC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b="0">
                <a:solidFill>
                  <a:schemeClr val="tx1"/>
                </a:solidFill>
                <a:latin typeface="Times New Roman" panose="02020603050405020304" pitchFamily="18" charset="0"/>
                <a:ea typeface="SimSun" panose="02010600030101010101" pitchFamily="2" charset="-122"/>
                <a:cs typeface="Times New Roman" panose="02020603050405020304" pitchFamily="18" charset="0"/>
              </a:rPr>
              <a:t>là vận tốc</a:t>
            </a:r>
          </a:p>
        </p:txBody>
      </p:sp>
      <p:sp>
        <p:nvSpPr>
          <p:cNvPr id="26636" name="Text Box 12"/>
          <p:cNvSpPr txBox="1">
            <a:spLocks noChangeArrowheads="1"/>
          </p:cNvSpPr>
          <p:nvPr/>
        </p:nvSpPr>
        <p:spPr bwMode="auto">
          <a:xfrm>
            <a:off x="609600" y="3962400"/>
            <a:ext cx="6870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FC0000"/>
                </a:solidFill>
                <a:latin typeface="Times New Roman" panose="02020603050405020304" pitchFamily="18" charset="0"/>
                <a:cs typeface="Times New Roman" panose="02020603050405020304" pitchFamily="18" charset="0"/>
              </a:rPr>
              <a:t>s</a:t>
            </a:r>
            <a:r>
              <a:rPr lang="en-US" altLang="zh-CN" b="0">
                <a:solidFill>
                  <a:srgbClr val="FC0000"/>
                </a:solidFill>
                <a:latin typeface="Times New Roman" panose="02020603050405020304" pitchFamily="18" charset="0"/>
                <a:ea typeface="SimSun" panose="02010600030101010101" pitchFamily="2" charset="-122"/>
                <a:cs typeface="Times New Roman" panose="02020603050405020304" pitchFamily="18" charset="0"/>
              </a:rPr>
              <a:t>:</a:t>
            </a:r>
            <a:r>
              <a:rPr lang="en-US" altLang="en-US" b="0">
                <a:solidFill>
                  <a:srgbClr val="FC0000"/>
                </a:solidFill>
                <a:latin typeface="Times New Roman" panose="02020603050405020304" pitchFamily="18" charset="0"/>
                <a:cs typeface="Times New Roman" panose="02020603050405020304" pitchFamily="18" charset="0"/>
              </a:rPr>
              <a:t> </a:t>
            </a:r>
            <a:r>
              <a:rPr lang="en-US" altLang="en-US" b="0">
                <a:solidFill>
                  <a:schemeClr val="tx1"/>
                </a:solidFill>
                <a:latin typeface="Times New Roman" panose="02020603050405020304" pitchFamily="18" charset="0"/>
                <a:cs typeface="Times New Roman" panose="02020603050405020304" pitchFamily="18" charset="0"/>
              </a:rPr>
              <a:t>là quãng đường đi được</a:t>
            </a:r>
          </a:p>
        </p:txBody>
      </p:sp>
      <p:sp>
        <p:nvSpPr>
          <p:cNvPr id="26637" name="Text Box 13"/>
          <p:cNvSpPr txBox="1">
            <a:spLocks noChangeArrowheads="1"/>
          </p:cNvSpPr>
          <p:nvPr/>
        </p:nvSpPr>
        <p:spPr bwMode="auto">
          <a:xfrm>
            <a:off x="609600" y="4648200"/>
            <a:ext cx="8277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FC0000"/>
                </a:solidFill>
                <a:latin typeface="Times New Roman" panose="02020603050405020304" pitchFamily="18" charset="0"/>
                <a:cs typeface="Times New Roman" panose="02020603050405020304" pitchFamily="18" charset="0"/>
              </a:rPr>
              <a:t>t</a:t>
            </a:r>
            <a:r>
              <a:rPr lang="en-US" altLang="zh-CN" b="0">
                <a:solidFill>
                  <a:srgbClr val="FC0000"/>
                </a:solidFill>
                <a:latin typeface="Times New Roman" panose="02020603050405020304" pitchFamily="18" charset="0"/>
                <a:ea typeface="SimSun" panose="02010600030101010101" pitchFamily="2" charset="-122"/>
                <a:cs typeface="Times New Roman" panose="02020603050405020304" pitchFamily="18" charset="0"/>
              </a:rPr>
              <a:t>:</a:t>
            </a:r>
            <a:r>
              <a:rPr lang="en-US" altLang="en-US" b="0">
                <a:solidFill>
                  <a:srgbClr val="FC0000"/>
                </a:solidFill>
                <a:latin typeface="Times New Roman" panose="02020603050405020304" pitchFamily="18" charset="0"/>
                <a:cs typeface="Times New Roman" panose="02020603050405020304" pitchFamily="18" charset="0"/>
              </a:rPr>
              <a:t> </a:t>
            </a:r>
            <a:r>
              <a:rPr lang="en-US" altLang="en-US" b="0">
                <a:solidFill>
                  <a:schemeClr val="tx1"/>
                </a:solidFill>
                <a:latin typeface="Times New Roman" panose="02020603050405020304" pitchFamily="18" charset="0"/>
                <a:cs typeface="Times New Roman" panose="02020603050405020304" pitchFamily="18" charset="0"/>
              </a:rPr>
              <a:t>là khoảng thời gian đi hết quãng đường đó</a:t>
            </a:r>
          </a:p>
        </p:txBody>
      </p:sp>
      <p:pic>
        <p:nvPicPr>
          <p:cNvPr id="7173" name="Picture 5" descr="Book-09-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7863" y="0"/>
            <a:ext cx="2116137"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7" name="Object 13"/>
          <p:cNvGraphicFramePr>
            <a:graphicFrameLocks noChangeAspect="1"/>
          </p:cNvGraphicFramePr>
          <p:nvPr/>
        </p:nvGraphicFramePr>
        <p:xfrm>
          <a:off x="5586413" y="1676400"/>
          <a:ext cx="2390775" cy="657225"/>
        </p:xfrm>
        <a:graphic>
          <a:graphicData uri="http://schemas.openxmlformats.org/presentationml/2006/ole">
            <mc:AlternateContent xmlns:mc="http://schemas.openxmlformats.org/markup-compatibility/2006">
              <mc:Choice xmlns:v="urn:schemas-microsoft-com:vml" Requires="v">
                <p:oleObj spid="_x0000_s15374" name="Equation" r:id="rId6" imgW="583693" imgH="177646" progId="Equation.DSMT4">
                  <p:embed/>
                </p:oleObj>
              </mc:Choice>
              <mc:Fallback>
                <p:oleObj name="Equation" r:id="rId6" imgW="583693" imgH="177646"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6413" y="1676400"/>
                        <a:ext cx="2390775"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9" name="Object 15"/>
          <p:cNvGraphicFramePr>
            <a:graphicFrameLocks noChangeAspect="1"/>
          </p:cNvGraphicFramePr>
          <p:nvPr/>
        </p:nvGraphicFramePr>
        <p:xfrm>
          <a:off x="3657600" y="1295400"/>
          <a:ext cx="1828800" cy="1450975"/>
        </p:xfrm>
        <a:graphic>
          <a:graphicData uri="http://schemas.openxmlformats.org/presentationml/2006/ole">
            <mc:AlternateContent xmlns:mc="http://schemas.openxmlformats.org/markup-compatibility/2006">
              <mc:Choice xmlns:v="urn:schemas-microsoft-com:vml" Requires="v">
                <p:oleObj spid="_x0000_s15375" name="Equation" r:id="rId8" imgW="545863" imgH="393529" progId="Equation.DSMT4">
                  <p:embed/>
                </p:oleObj>
              </mc:Choice>
              <mc:Fallback>
                <p:oleObj name="Equation" r:id="rId8" imgW="545863" imgH="393529"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1295400"/>
                        <a:ext cx="1828800" cy="145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20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 calcmode="lin" valueType="num">
                                      <p:cBhvr>
                                        <p:cTn id="12" dur="1000" fill="hold"/>
                                        <p:tgtEl>
                                          <p:spTgt spid="26629"/>
                                        </p:tgtEl>
                                        <p:attrNameLst>
                                          <p:attrName>ppt_w</p:attrName>
                                        </p:attrNameLst>
                                      </p:cBhvr>
                                      <p:tavLst>
                                        <p:tav tm="0">
                                          <p:val>
                                            <p:strVal val="#ppt_w+.3"/>
                                          </p:val>
                                        </p:tav>
                                        <p:tav tm="100000">
                                          <p:val>
                                            <p:strVal val="#ppt_w"/>
                                          </p:val>
                                        </p:tav>
                                      </p:tavLst>
                                    </p:anim>
                                    <p:anim calcmode="lin" valueType="num">
                                      <p:cBhvr>
                                        <p:cTn id="13" dur="1000" fill="hold"/>
                                        <p:tgtEl>
                                          <p:spTgt spid="26629"/>
                                        </p:tgtEl>
                                        <p:attrNameLst>
                                          <p:attrName>ppt_h</p:attrName>
                                        </p:attrNameLst>
                                      </p:cBhvr>
                                      <p:tavLst>
                                        <p:tav tm="0">
                                          <p:val>
                                            <p:strVal val="#ppt_h"/>
                                          </p:val>
                                        </p:tav>
                                        <p:tav tm="100000">
                                          <p:val>
                                            <p:strVal val="#ppt_h"/>
                                          </p:val>
                                        </p:tav>
                                      </p:tavLst>
                                    </p:anim>
                                    <p:animEffect transition="in" filter="fade">
                                      <p:cBhvr>
                                        <p:cTn id="14" dur="1000"/>
                                        <p:tgtEl>
                                          <p:spTgt spid="266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6631"/>
                                        </p:tgtEl>
                                        <p:attrNameLst>
                                          <p:attrName>style.visibility</p:attrName>
                                        </p:attrNameLst>
                                      </p:cBhvr>
                                      <p:to>
                                        <p:strVal val="visible"/>
                                      </p:to>
                                    </p:set>
                                    <p:anim calcmode="lin" valueType="num">
                                      <p:cBhvr>
                                        <p:cTn id="19" dur="1000" fill="hold"/>
                                        <p:tgtEl>
                                          <p:spTgt spid="26631"/>
                                        </p:tgtEl>
                                        <p:attrNameLst>
                                          <p:attrName>ppt_x</p:attrName>
                                        </p:attrNameLst>
                                      </p:cBhvr>
                                      <p:tavLst>
                                        <p:tav tm="0">
                                          <p:val>
                                            <p:strVal val="#ppt_x-.2"/>
                                          </p:val>
                                        </p:tav>
                                        <p:tav tm="100000">
                                          <p:val>
                                            <p:strVal val="#ppt_x"/>
                                          </p:val>
                                        </p:tav>
                                      </p:tavLst>
                                    </p:anim>
                                    <p:anim calcmode="lin" valueType="num">
                                      <p:cBhvr>
                                        <p:cTn id="20" dur="1000" fill="hold"/>
                                        <p:tgtEl>
                                          <p:spTgt spid="2663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66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nodeType="clickEffect">
                                  <p:stCondLst>
                                    <p:cond delay="0"/>
                                  </p:stCondLst>
                                  <p:childTnLst>
                                    <p:set>
                                      <p:cBhvr>
                                        <p:cTn id="25" dur="1" fill="hold">
                                          <p:stCondLst>
                                            <p:cond delay="0"/>
                                          </p:stCondLst>
                                        </p:cTn>
                                        <p:tgtEl>
                                          <p:spTgt spid="26632"/>
                                        </p:tgtEl>
                                        <p:attrNameLst>
                                          <p:attrName>style.visibility</p:attrName>
                                        </p:attrNameLst>
                                      </p:cBhvr>
                                      <p:to>
                                        <p:strVal val="visible"/>
                                      </p:to>
                                    </p:set>
                                    <p:anim calcmode="lin" valueType="num">
                                      <p:cBhvr>
                                        <p:cTn id="26" dur="1000" fill="hold"/>
                                        <p:tgtEl>
                                          <p:spTgt spid="26632"/>
                                        </p:tgtEl>
                                        <p:attrNameLst>
                                          <p:attrName>ppt_w</p:attrName>
                                        </p:attrNameLst>
                                      </p:cBhvr>
                                      <p:tavLst>
                                        <p:tav tm="0">
                                          <p:val>
                                            <p:fltVal val="0"/>
                                          </p:val>
                                        </p:tav>
                                        <p:tav tm="100000">
                                          <p:val>
                                            <p:strVal val="#ppt_w"/>
                                          </p:val>
                                        </p:tav>
                                      </p:tavLst>
                                    </p:anim>
                                    <p:anim calcmode="lin" valueType="num">
                                      <p:cBhvr>
                                        <p:cTn id="27" dur="1000" fill="hold"/>
                                        <p:tgtEl>
                                          <p:spTgt spid="26632"/>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633"/>
                                        </p:tgtEl>
                                        <p:attrNameLst>
                                          <p:attrName>style.visibility</p:attrName>
                                        </p:attrNameLst>
                                      </p:cBhvr>
                                      <p:to>
                                        <p:strVal val="visible"/>
                                      </p:to>
                                    </p:set>
                                    <p:animEffect transition="in" filter="blinds(horizontal)">
                                      <p:cBhvr>
                                        <p:cTn id="32" dur="1000"/>
                                        <p:tgtEl>
                                          <p:spTgt spid="266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635"/>
                                        </p:tgtEl>
                                        <p:attrNameLst>
                                          <p:attrName>style.visibility</p:attrName>
                                        </p:attrNameLst>
                                      </p:cBhvr>
                                      <p:to>
                                        <p:strVal val="visible"/>
                                      </p:to>
                                    </p:set>
                                    <p:animEffect transition="in" filter="blinds(horizontal)">
                                      <p:cBhvr>
                                        <p:cTn id="37" dur="1000"/>
                                        <p:tgtEl>
                                          <p:spTgt spid="266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636"/>
                                        </p:tgtEl>
                                        <p:attrNameLst>
                                          <p:attrName>style.visibility</p:attrName>
                                        </p:attrNameLst>
                                      </p:cBhvr>
                                      <p:to>
                                        <p:strVal val="visible"/>
                                      </p:to>
                                    </p:set>
                                    <p:animEffect transition="in" filter="blinds(horizontal)">
                                      <p:cBhvr>
                                        <p:cTn id="42" dur="1000"/>
                                        <p:tgtEl>
                                          <p:spTgt spid="2663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637"/>
                                        </p:tgtEl>
                                        <p:attrNameLst>
                                          <p:attrName>style.visibility</p:attrName>
                                        </p:attrNameLst>
                                      </p:cBhvr>
                                      <p:to>
                                        <p:strVal val="visible"/>
                                      </p:to>
                                    </p:set>
                                    <p:animEffect transition="in" filter="blinds(horizontal)">
                                      <p:cBhvr>
                                        <p:cTn id="47" dur="1000"/>
                                        <p:tgtEl>
                                          <p:spTgt spid="2663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nodeType="clickEffect">
                                  <p:stCondLst>
                                    <p:cond delay="0"/>
                                  </p:stCondLst>
                                  <p:childTnLst>
                                    <p:set>
                                      <p:cBhvr>
                                        <p:cTn id="51" dur="1" fill="hold">
                                          <p:stCondLst>
                                            <p:cond delay="0"/>
                                          </p:stCondLst>
                                        </p:cTn>
                                        <p:tgtEl>
                                          <p:spTgt spid="1039"/>
                                        </p:tgtEl>
                                        <p:attrNameLst>
                                          <p:attrName>style.visibility</p:attrName>
                                        </p:attrNameLst>
                                      </p:cBhvr>
                                      <p:to>
                                        <p:strVal val="visible"/>
                                      </p:to>
                                    </p:set>
                                    <p:anim calcmode="lin" valueType="num">
                                      <p:cBhvr additive="base">
                                        <p:cTn id="52" dur="500" fill="hold"/>
                                        <p:tgtEl>
                                          <p:spTgt spid="1039"/>
                                        </p:tgtEl>
                                        <p:attrNameLst>
                                          <p:attrName>ppt_x</p:attrName>
                                        </p:attrNameLst>
                                      </p:cBhvr>
                                      <p:tavLst>
                                        <p:tav tm="0">
                                          <p:val>
                                            <p:strVal val="0-#ppt_w/2"/>
                                          </p:val>
                                        </p:tav>
                                        <p:tav tm="100000">
                                          <p:val>
                                            <p:strVal val="#ppt_x"/>
                                          </p:val>
                                        </p:tav>
                                      </p:tavLst>
                                    </p:anim>
                                    <p:anim calcmode="lin" valueType="num">
                                      <p:cBhvr additive="base">
                                        <p:cTn id="53" dur="500" fill="hold"/>
                                        <p:tgtEl>
                                          <p:spTgt spid="1039"/>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nodeType="clickEffect">
                                  <p:stCondLst>
                                    <p:cond delay="0"/>
                                  </p:stCondLst>
                                  <p:childTnLst>
                                    <p:set>
                                      <p:cBhvr>
                                        <p:cTn id="57" dur="1" fill="hold">
                                          <p:stCondLst>
                                            <p:cond delay="0"/>
                                          </p:stCondLst>
                                        </p:cTn>
                                        <p:tgtEl>
                                          <p:spTgt spid="1037"/>
                                        </p:tgtEl>
                                        <p:attrNameLst>
                                          <p:attrName>style.visibility</p:attrName>
                                        </p:attrNameLst>
                                      </p:cBhvr>
                                      <p:to>
                                        <p:strVal val="visible"/>
                                      </p:to>
                                    </p:set>
                                    <p:anim calcmode="lin" valueType="num">
                                      <p:cBhvr additive="base">
                                        <p:cTn id="58" dur="500" fill="hold"/>
                                        <p:tgtEl>
                                          <p:spTgt spid="1037"/>
                                        </p:tgtEl>
                                        <p:attrNameLst>
                                          <p:attrName>ppt_x</p:attrName>
                                        </p:attrNameLst>
                                      </p:cBhvr>
                                      <p:tavLst>
                                        <p:tav tm="0">
                                          <p:val>
                                            <p:strVal val="0-#ppt_w/2"/>
                                          </p:val>
                                        </p:tav>
                                        <p:tav tm="100000">
                                          <p:val>
                                            <p:strVal val="#ppt_x"/>
                                          </p:val>
                                        </p:tav>
                                      </p:tavLst>
                                    </p:anim>
                                    <p:anim calcmode="lin" valueType="num">
                                      <p:cBhvr additive="base">
                                        <p:cTn id="59" dur="500" fill="hold"/>
                                        <p:tgtEl>
                                          <p:spTgt spid="1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1" grpId="0" bldLvl="0" animBg="1"/>
      <p:bldP spid="26633" grpId="0"/>
      <p:bldP spid="26635" grpId="0"/>
      <p:bldP spid="26636" grpId="0"/>
      <p:bldP spid="266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p:cNvSpPr txBox="1">
            <a:spLocks noChangeArrowheads="1"/>
          </p:cNvSpPr>
          <p:nvPr/>
        </p:nvSpPr>
        <p:spPr bwMode="auto">
          <a:xfrm>
            <a:off x="3175" y="65088"/>
            <a:ext cx="4343400" cy="51911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2800" u="sng" smtClean="0">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III. ĐƠN VỊ VẬN TỐC:</a:t>
            </a:r>
          </a:p>
        </p:txBody>
      </p:sp>
      <p:sp>
        <p:nvSpPr>
          <p:cNvPr id="16387" name="Text Box 5"/>
          <p:cNvSpPr txBox="1">
            <a:spLocks noChangeArrowheads="1"/>
          </p:cNvSpPr>
          <p:nvPr/>
        </p:nvSpPr>
        <p:spPr bwMode="auto">
          <a:xfrm>
            <a:off x="307975" y="704850"/>
            <a:ext cx="807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rgbClr val="0000FF"/>
                </a:solidFill>
                <a:latin typeface="Times New Roman" panose="02020603050405020304" pitchFamily="18" charset="0"/>
                <a:cs typeface="Times New Roman" panose="02020603050405020304" pitchFamily="18" charset="0"/>
              </a:rPr>
              <a:t>Đơn vị vận tốc phụ thuộc vào đơn vị chiều dài và đơn vị thời gian</a:t>
            </a:r>
            <a:r>
              <a:rPr lang="en-US" altLang="en-US" sz="3200">
                <a:solidFill>
                  <a:srgbClr val="0000FF"/>
                </a:solidFill>
                <a:latin typeface="Times New Roman" panose="02020603050405020304" pitchFamily="18" charset="0"/>
                <a:cs typeface="Times New Roman" panose="02020603050405020304" pitchFamily="18" charset="0"/>
              </a:rPr>
              <a:t>.</a:t>
            </a:r>
          </a:p>
        </p:txBody>
      </p:sp>
      <p:sp>
        <p:nvSpPr>
          <p:cNvPr id="16388" name="Text Box 6"/>
          <p:cNvSpPr txBox="1">
            <a:spLocks noChangeArrowheads="1"/>
          </p:cNvSpPr>
          <p:nvPr/>
        </p:nvSpPr>
        <p:spPr bwMode="auto">
          <a:xfrm>
            <a:off x="307975" y="1924050"/>
            <a:ext cx="82296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rgbClr val="FC0000"/>
                </a:solidFill>
                <a:latin typeface="Times New Roman" panose="02020603050405020304" pitchFamily="18" charset="0"/>
                <a:cs typeface="Times New Roman" panose="02020603050405020304" pitchFamily="18" charset="0"/>
              </a:rPr>
              <a:t>C</a:t>
            </a:r>
            <a:r>
              <a:rPr lang="en-US" altLang="en-US" sz="2800" u="sng">
                <a:solidFill>
                  <a:srgbClr val="FC0000"/>
                </a:solidFill>
                <a:latin typeface="Times New Roman" panose="02020603050405020304" pitchFamily="18" charset="0"/>
                <a:cs typeface="Times New Roman" panose="02020603050405020304" pitchFamily="18" charset="0"/>
              </a:rPr>
              <a:t>4</a:t>
            </a:r>
            <a:r>
              <a:rPr lang="en-US" altLang="en-US" sz="2800">
                <a:solidFill>
                  <a:schemeClr val="tx1"/>
                </a:solidFill>
                <a:latin typeface="Times New Roman" panose="02020603050405020304" pitchFamily="18" charset="0"/>
                <a:cs typeface="Times New Roman" panose="02020603050405020304" pitchFamily="18" charset="0"/>
              </a:rPr>
              <a:t>: Tìm đơn vị vận tốc thích hợp cho các chổ trống ở bảng 2.2</a:t>
            </a:r>
          </a:p>
        </p:txBody>
      </p:sp>
      <p:graphicFrame>
        <p:nvGraphicFramePr>
          <p:cNvPr id="16440" name="Group 56"/>
          <p:cNvGraphicFramePr>
            <a:graphicFrameLocks noGrp="1"/>
          </p:cNvGraphicFramePr>
          <p:nvPr/>
        </p:nvGraphicFramePr>
        <p:xfrm>
          <a:off x="304800" y="3352800"/>
          <a:ext cx="8534400" cy="2590800"/>
        </p:xfrm>
        <a:graphic>
          <a:graphicData uri="http://schemas.openxmlformats.org/drawingml/2006/table">
            <a:tbl>
              <a:tblPr/>
              <a:tblGrid>
                <a:gridCol w="2667000">
                  <a:extLst>
                    <a:ext uri="{9D8B030D-6E8A-4147-A177-3AD203B41FA5}">
                      <a16:colId xmlns:a16="http://schemas.microsoft.com/office/drawing/2014/main" val="3803851820"/>
                    </a:ext>
                  </a:extLst>
                </a:gridCol>
                <a:gridCol w="1066800">
                  <a:extLst>
                    <a:ext uri="{9D8B030D-6E8A-4147-A177-3AD203B41FA5}">
                      <a16:colId xmlns:a16="http://schemas.microsoft.com/office/drawing/2014/main" val="1893736941"/>
                    </a:ext>
                  </a:extLst>
                </a:gridCol>
                <a:gridCol w="1295400">
                  <a:extLst>
                    <a:ext uri="{9D8B030D-6E8A-4147-A177-3AD203B41FA5}">
                      <a16:colId xmlns:a16="http://schemas.microsoft.com/office/drawing/2014/main" val="1894206222"/>
                    </a:ext>
                  </a:extLst>
                </a:gridCol>
                <a:gridCol w="1219200">
                  <a:extLst>
                    <a:ext uri="{9D8B030D-6E8A-4147-A177-3AD203B41FA5}">
                      <a16:colId xmlns:a16="http://schemas.microsoft.com/office/drawing/2014/main" val="3033705384"/>
                    </a:ext>
                  </a:extLst>
                </a:gridCol>
                <a:gridCol w="1066800">
                  <a:extLst>
                    <a:ext uri="{9D8B030D-6E8A-4147-A177-3AD203B41FA5}">
                      <a16:colId xmlns:a16="http://schemas.microsoft.com/office/drawing/2014/main" val="3850335120"/>
                    </a:ext>
                  </a:extLst>
                </a:gridCol>
                <a:gridCol w="1219200">
                  <a:extLst>
                    <a:ext uri="{9D8B030D-6E8A-4147-A177-3AD203B41FA5}">
                      <a16:colId xmlns:a16="http://schemas.microsoft.com/office/drawing/2014/main" val="3561438154"/>
                    </a:ext>
                  </a:extLst>
                </a:gridCol>
              </a:tblGrid>
              <a:tr h="91440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anose="020B060402020202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anose="020B060402020202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anose="020B060402020202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5892424"/>
                  </a:ext>
                </a:extLst>
              </a:tr>
              <a:tr h="83820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anose="020B060402020202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anose="020B060402020202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anose="020B060402020202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6031563"/>
                  </a:ext>
                </a:extLst>
              </a:tr>
              <a:tr h="83820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anose="020B060402020202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anose="020B060402020202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anose="020B060402020202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4936636"/>
                  </a:ext>
                </a:extLst>
              </a:tr>
            </a:tbl>
          </a:graphicData>
        </a:graphic>
      </p:graphicFrame>
      <p:grpSp>
        <p:nvGrpSpPr>
          <p:cNvPr id="16419" name="Group 57"/>
          <p:cNvGrpSpPr>
            <a:grpSpLocks/>
          </p:cNvGrpSpPr>
          <p:nvPr/>
        </p:nvGrpSpPr>
        <p:grpSpPr bwMode="auto">
          <a:xfrm>
            <a:off x="266700" y="3482975"/>
            <a:ext cx="3044825" cy="2144713"/>
            <a:chOff x="168" y="2194"/>
            <a:chExt cx="1918" cy="1351"/>
          </a:xfrm>
        </p:grpSpPr>
        <p:sp>
          <p:nvSpPr>
            <p:cNvPr id="16437" name="Text Box 45"/>
            <p:cNvSpPr txBox="1">
              <a:spLocks noChangeArrowheads="1"/>
            </p:cNvSpPr>
            <p:nvPr/>
          </p:nvSpPr>
          <p:spPr bwMode="auto">
            <a:xfrm>
              <a:off x="214" y="2194"/>
              <a:ext cx="18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cs typeface="Times New Roman" panose="02020603050405020304" pitchFamily="18" charset="0"/>
                </a:rPr>
                <a:t>Đơn vị chiều dài</a:t>
              </a:r>
            </a:p>
          </p:txBody>
        </p:sp>
        <p:sp>
          <p:nvSpPr>
            <p:cNvPr id="16438" name="Text Box 52"/>
            <p:cNvSpPr txBox="1">
              <a:spLocks noChangeArrowheads="1"/>
            </p:cNvSpPr>
            <p:nvPr/>
          </p:nvSpPr>
          <p:spPr bwMode="auto">
            <a:xfrm>
              <a:off x="168" y="2652"/>
              <a:ext cx="18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cs typeface="Times New Roman" panose="02020603050405020304" pitchFamily="18" charset="0"/>
                </a:rPr>
                <a:t>Đơn vị thời gian</a:t>
              </a:r>
            </a:p>
          </p:txBody>
        </p:sp>
        <p:sp>
          <p:nvSpPr>
            <p:cNvPr id="16439" name="Text Box 53"/>
            <p:cNvSpPr txBox="1">
              <a:spLocks noChangeArrowheads="1"/>
            </p:cNvSpPr>
            <p:nvPr/>
          </p:nvSpPr>
          <p:spPr bwMode="auto">
            <a:xfrm>
              <a:off x="216" y="3180"/>
              <a:ext cx="177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sz="3200" b="0">
                <a:solidFill>
                  <a:schemeClr val="tx1"/>
                </a:solidFill>
                <a:latin typeface="Arial" panose="020B0604020202020204" pitchFamily="34" charset="0"/>
              </a:endParaRPr>
            </a:p>
          </p:txBody>
        </p:sp>
        <p:sp>
          <p:nvSpPr>
            <p:cNvPr id="14373" name="Text Box 54"/>
            <p:cNvSpPr txBox="1">
              <a:spLocks noChangeArrowheads="1"/>
            </p:cNvSpPr>
            <p:nvPr/>
          </p:nvSpPr>
          <p:spPr bwMode="auto">
            <a:xfrm>
              <a:off x="214" y="3216"/>
              <a:ext cx="1824" cy="327"/>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280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Đơn vị vận tốc</a:t>
              </a:r>
            </a:p>
          </p:txBody>
        </p:sp>
      </p:grpSp>
      <p:sp>
        <p:nvSpPr>
          <p:cNvPr id="16420" name="Text Box 55"/>
          <p:cNvSpPr txBox="1">
            <a:spLocks noChangeArrowheads="1"/>
          </p:cNvSpPr>
          <p:nvPr/>
        </p:nvSpPr>
        <p:spPr bwMode="auto">
          <a:xfrm>
            <a:off x="3317875" y="3482975"/>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cs typeface="Times New Roman" panose="02020603050405020304" pitchFamily="18" charset="0"/>
              </a:rPr>
              <a:t>m</a:t>
            </a:r>
          </a:p>
        </p:txBody>
      </p:sp>
      <p:sp>
        <p:nvSpPr>
          <p:cNvPr id="16421" name="Text Box 57"/>
          <p:cNvSpPr txBox="1">
            <a:spLocks noChangeArrowheads="1"/>
          </p:cNvSpPr>
          <p:nvPr/>
        </p:nvSpPr>
        <p:spPr bwMode="auto">
          <a:xfrm>
            <a:off x="3228975" y="516255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Arial" panose="020B0604020202020204" pitchFamily="34" charset="0"/>
              </a:rPr>
              <a:t>m/s</a:t>
            </a:r>
          </a:p>
        </p:txBody>
      </p:sp>
      <p:sp>
        <p:nvSpPr>
          <p:cNvPr id="16422" name="Text Box 58"/>
          <p:cNvSpPr txBox="1">
            <a:spLocks noChangeArrowheads="1"/>
          </p:cNvSpPr>
          <p:nvPr/>
        </p:nvSpPr>
        <p:spPr bwMode="auto">
          <a:xfrm>
            <a:off x="4460875" y="3482975"/>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Arial" panose="020B0604020202020204" pitchFamily="34" charset="0"/>
              </a:rPr>
              <a:t>m</a:t>
            </a:r>
          </a:p>
        </p:txBody>
      </p:sp>
      <p:sp>
        <p:nvSpPr>
          <p:cNvPr id="16423" name="Text Box 60"/>
          <p:cNvSpPr txBox="1">
            <a:spLocks noChangeArrowheads="1"/>
          </p:cNvSpPr>
          <p:nvPr/>
        </p:nvSpPr>
        <p:spPr bwMode="auto">
          <a:xfrm>
            <a:off x="5451475" y="3482975"/>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Arial" panose="020B0604020202020204" pitchFamily="34" charset="0"/>
              </a:rPr>
              <a:t>km</a:t>
            </a:r>
          </a:p>
        </p:txBody>
      </p:sp>
      <p:sp>
        <p:nvSpPr>
          <p:cNvPr id="16424" name="Text Box 62"/>
          <p:cNvSpPr txBox="1">
            <a:spLocks noChangeArrowheads="1"/>
          </p:cNvSpPr>
          <p:nvPr/>
        </p:nvSpPr>
        <p:spPr bwMode="auto">
          <a:xfrm>
            <a:off x="6594475" y="3482975"/>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Arial" panose="020B0604020202020204" pitchFamily="34" charset="0"/>
              </a:rPr>
              <a:t>km</a:t>
            </a:r>
          </a:p>
        </p:txBody>
      </p:sp>
      <p:sp>
        <p:nvSpPr>
          <p:cNvPr id="16425" name="Text Box 64"/>
          <p:cNvSpPr txBox="1">
            <a:spLocks noChangeArrowheads="1"/>
          </p:cNvSpPr>
          <p:nvPr/>
        </p:nvSpPr>
        <p:spPr bwMode="auto">
          <a:xfrm>
            <a:off x="7585075" y="3482975"/>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Arial" panose="020B0604020202020204" pitchFamily="34" charset="0"/>
              </a:rPr>
              <a:t>cm</a:t>
            </a:r>
          </a:p>
        </p:txBody>
      </p:sp>
      <p:grpSp>
        <p:nvGrpSpPr>
          <p:cNvPr id="16426" name="Group 58"/>
          <p:cNvGrpSpPr>
            <a:grpSpLocks/>
          </p:cNvGrpSpPr>
          <p:nvPr/>
        </p:nvGrpSpPr>
        <p:grpSpPr bwMode="auto">
          <a:xfrm>
            <a:off x="3441700" y="4292600"/>
            <a:ext cx="4800600" cy="519113"/>
            <a:chOff x="2168" y="2704"/>
            <a:chExt cx="3024" cy="327"/>
          </a:xfrm>
        </p:grpSpPr>
        <p:sp>
          <p:nvSpPr>
            <p:cNvPr id="16432" name="Text Box 56"/>
            <p:cNvSpPr txBox="1">
              <a:spLocks noChangeArrowheads="1"/>
            </p:cNvSpPr>
            <p:nvPr/>
          </p:nvSpPr>
          <p:spPr bwMode="auto">
            <a:xfrm>
              <a:off x="2168" y="2704"/>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Arial" panose="020B0604020202020204" pitchFamily="34" charset="0"/>
                </a:rPr>
                <a:t>s</a:t>
              </a:r>
            </a:p>
          </p:txBody>
        </p:sp>
        <p:sp>
          <p:nvSpPr>
            <p:cNvPr id="16433" name="Text Box 59"/>
            <p:cNvSpPr txBox="1">
              <a:spLocks noChangeArrowheads="1"/>
            </p:cNvSpPr>
            <p:nvPr/>
          </p:nvSpPr>
          <p:spPr bwMode="auto">
            <a:xfrm>
              <a:off x="2648" y="2704"/>
              <a:ext cx="6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Arial" panose="020B0604020202020204" pitchFamily="34" charset="0"/>
                </a:rPr>
                <a:t>phút</a:t>
              </a:r>
            </a:p>
          </p:txBody>
        </p:sp>
        <p:sp>
          <p:nvSpPr>
            <p:cNvPr id="16434" name="Text Box 61"/>
            <p:cNvSpPr txBox="1">
              <a:spLocks noChangeArrowheads="1"/>
            </p:cNvSpPr>
            <p:nvPr/>
          </p:nvSpPr>
          <p:spPr bwMode="auto">
            <a:xfrm>
              <a:off x="3560" y="2704"/>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Arial" panose="020B0604020202020204" pitchFamily="34" charset="0"/>
                </a:rPr>
                <a:t>h</a:t>
              </a:r>
            </a:p>
          </p:txBody>
        </p:sp>
        <p:sp>
          <p:nvSpPr>
            <p:cNvPr id="16435" name="Text Box 63"/>
            <p:cNvSpPr txBox="1">
              <a:spLocks noChangeArrowheads="1"/>
            </p:cNvSpPr>
            <p:nvPr/>
          </p:nvSpPr>
          <p:spPr bwMode="auto">
            <a:xfrm>
              <a:off x="4280" y="2704"/>
              <a:ext cx="3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Arial" panose="020B0604020202020204" pitchFamily="34" charset="0"/>
                </a:rPr>
                <a:t>s</a:t>
              </a:r>
            </a:p>
          </p:txBody>
        </p:sp>
        <p:sp>
          <p:nvSpPr>
            <p:cNvPr id="16436" name="Text Box 65"/>
            <p:cNvSpPr txBox="1">
              <a:spLocks noChangeArrowheads="1"/>
            </p:cNvSpPr>
            <p:nvPr/>
          </p:nvSpPr>
          <p:spPr bwMode="auto">
            <a:xfrm>
              <a:off x="4904" y="270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Arial" panose="020B0604020202020204" pitchFamily="34" charset="0"/>
                </a:rPr>
                <a:t>s</a:t>
              </a:r>
            </a:p>
          </p:txBody>
        </p:sp>
      </p:grpSp>
      <p:sp>
        <p:nvSpPr>
          <p:cNvPr id="27714" name="Text Box 66"/>
          <p:cNvSpPr txBox="1">
            <a:spLocks noChangeArrowheads="1"/>
          </p:cNvSpPr>
          <p:nvPr/>
        </p:nvSpPr>
        <p:spPr bwMode="auto">
          <a:xfrm>
            <a:off x="4219575" y="516255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rgbClr val="FC0000"/>
                </a:solidFill>
                <a:latin typeface="Arial" panose="020B0604020202020204" pitchFamily="34" charset="0"/>
              </a:rPr>
              <a:t>m/ph</a:t>
            </a:r>
          </a:p>
        </p:txBody>
      </p:sp>
      <p:sp>
        <p:nvSpPr>
          <p:cNvPr id="27715" name="Text Box 67"/>
          <p:cNvSpPr txBox="1">
            <a:spLocks noChangeArrowheads="1"/>
          </p:cNvSpPr>
          <p:nvPr/>
        </p:nvSpPr>
        <p:spPr bwMode="auto">
          <a:xfrm>
            <a:off x="5438775" y="516255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rgbClr val="FC0000"/>
                </a:solidFill>
                <a:latin typeface="Arial" panose="020B0604020202020204" pitchFamily="34" charset="0"/>
              </a:rPr>
              <a:t>km/h</a:t>
            </a:r>
          </a:p>
        </p:txBody>
      </p:sp>
      <p:sp>
        <p:nvSpPr>
          <p:cNvPr id="16429" name="Text Box 68"/>
          <p:cNvSpPr txBox="1">
            <a:spLocks noChangeArrowheads="1"/>
          </p:cNvSpPr>
          <p:nvPr/>
        </p:nvSpPr>
        <p:spPr bwMode="auto">
          <a:xfrm>
            <a:off x="6429375" y="523875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sz="2800">
              <a:solidFill>
                <a:schemeClr val="tx1"/>
              </a:solidFill>
              <a:latin typeface="Arial" panose="020B0604020202020204" pitchFamily="34" charset="0"/>
            </a:endParaRPr>
          </a:p>
        </p:txBody>
      </p:sp>
      <p:sp>
        <p:nvSpPr>
          <p:cNvPr id="27718" name="Text Box 70"/>
          <p:cNvSpPr txBox="1">
            <a:spLocks noChangeArrowheads="1"/>
          </p:cNvSpPr>
          <p:nvPr/>
        </p:nvSpPr>
        <p:spPr bwMode="auto">
          <a:xfrm>
            <a:off x="6505575" y="516255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rgbClr val="FC0000"/>
                </a:solidFill>
                <a:latin typeface="Arial" panose="020B0604020202020204" pitchFamily="34" charset="0"/>
              </a:rPr>
              <a:t>km/s</a:t>
            </a:r>
          </a:p>
        </p:txBody>
      </p:sp>
      <p:sp>
        <p:nvSpPr>
          <p:cNvPr id="27719" name="Text Box 71"/>
          <p:cNvSpPr txBox="1">
            <a:spLocks noChangeArrowheads="1"/>
          </p:cNvSpPr>
          <p:nvPr/>
        </p:nvSpPr>
        <p:spPr bwMode="auto">
          <a:xfrm>
            <a:off x="7662863" y="518160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rgbClr val="FC0000"/>
                </a:solidFill>
                <a:latin typeface="Arial" panose="020B0604020202020204" pitchFamily="34" charset="0"/>
              </a:rPr>
              <a:t>cm/s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714"/>
                                        </p:tgtEl>
                                        <p:attrNameLst>
                                          <p:attrName>style.visibility</p:attrName>
                                        </p:attrNameLst>
                                      </p:cBhvr>
                                      <p:to>
                                        <p:strVal val="visible"/>
                                      </p:to>
                                    </p:set>
                                    <p:anim calcmode="lin" valueType="num">
                                      <p:cBhvr>
                                        <p:cTn id="7" dur="1000" fill="hold"/>
                                        <p:tgtEl>
                                          <p:spTgt spid="27714"/>
                                        </p:tgtEl>
                                        <p:attrNameLst>
                                          <p:attrName>ppt_x</p:attrName>
                                        </p:attrNameLst>
                                      </p:cBhvr>
                                      <p:tavLst>
                                        <p:tav tm="0">
                                          <p:val>
                                            <p:strVal val="#ppt_x-.2"/>
                                          </p:val>
                                        </p:tav>
                                        <p:tav tm="100000">
                                          <p:val>
                                            <p:strVal val="#ppt_x"/>
                                          </p:val>
                                        </p:tav>
                                      </p:tavLst>
                                    </p:anim>
                                    <p:anim calcmode="lin" valueType="num">
                                      <p:cBhvr>
                                        <p:cTn id="8" dur="1000" fill="hold"/>
                                        <p:tgtEl>
                                          <p:spTgt spid="277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7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7715"/>
                                        </p:tgtEl>
                                        <p:attrNameLst>
                                          <p:attrName>style.visibility</p:attrName>
                                        </p:attrNameLst>
                                      </p:cBhvr>
                                      <p:to>
                                        <p:strVal val="visible"/>
                                      </p:to>
                                    </p:set>
                                    <p:anim calcmode="lin" valueType="num">
                                      <p:cBhvr>
                                        <p:cTn id="14" dur="1000" fill="hold"/>
                                        <p:tgtEl>
                                          <p:spTgt spid="27715"/>
                                        </p:tgtEl>
                                        <p:attrNameLst>
                                          <p:attrName>ppt_x</p:attrName>
                                        </p:attrNameLst>
                                      </p:cBhvr>
                                      <p:tavLst>
                                        <p:tav tm="0">
                                          <p:val>
                                            <p:strVal val="#ppt_x-.2"/>
                                          </p:val>
                                        </p:tav>
                                        <p:tav tm="100000">
                                          <p:val>
                                            <p:strVal val="#ppt_x"/>
                                          </p:val>
                                        </p:tav>
                                      </p:tavLst>
                                    </p:anim>
                                    <p:anim calcmode="lin" valueType="num">
                                      <p:cBhvr>
                                        <p:cTn id="15" dur="1000" fill="hold"/>
                                        <p:tgtEl>
                                          <p:spTgt spid="277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77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7718"/>
                                        </p:tgtEl>
                                        <p:attrNameLst>
                                          <p:attrName>style.visibility</p:attrName>
                                        </p:attrNameLst>
                                      </p:cBhvr>
                                      <p:to>
                                        <p:strVal val="visible"/>
                                      </p:to>
                                    </p:set>
                                    <p:anim calcmode="lin" valueType="num">
                                      <p:cBhvr>
                                        <p:cTn id="21" dur="1000" fill="hold"/>
                                        <p:tgtEl>
                                          <p:spTgt spid="27718"/>
                                        </p:tgtEl>
                                        <p:attrNameLst>
                                          <p:attrName>ppt_x</p:attrName>
                                        </p:attrNameLst>
                                      </p:cBhvr>
                                      <p:tavLst>
                                        <p:tav tm="0">
                                          <p:val>
                                            <p:strVal val="#ppt_x-.2"/>
                                          </p:val>
                                        </p:tav>
                                        <p:tav tm="100000">
                                          <p:val>
                                            <p:strVal val="#ppt_x"/>
                                          </p:val>
                                        </p:tav>
                                      </p:tavLst>
                                    </p:anim>
                                    <p:anim calcmode="lin" valueType="num">
                                      <p:cBhvr>
                                        <p:cTn id="22" dur="1000" fill="hold"/>
                                        <p:tgtEl>
                                          <p:spTgt spid="2771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77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7719"/>
                                        </p:tgtEl>
                                        <p:attrNameLst>
                                          <p:attrName>style.visibility</p:attrName>
                                        </p:attrNameLst>
                                      </p:cBhvr>
                                      <p:to>
                                        <p:strVal val="visible"/>
                                      </p:to>
                                    </p:set>
                                    <p:anim calcmode="lin" valueType="num">
                                      <p:cBhvr>
                                        <p:cTn id="28" dur="1000" fill="hold"/>
                                        <p:tgtEl>
                                          <p:spTgt spid="27719"/>
                                        </p:tgtEl>
                                        <p:attrNameLst>
                                          <p:attrName>ppt_x</p:attrName>
                                        </p:attrNameLst>
                                      </p:cBhvr>
                                      <p:tavLst>
                                        <p:tav tm="0">
                                          <p:val>
                                            <p:strVal val="#ppt_x-.2"/>
                                          </p:val>
                                        </p:tav>
                                        <p:tav tm="100000">
                                          <p:val>
                                            <p:strVal val="#ppt_x"/>
                                          </p:val>
                                        </p:tav>
                                      </p:tavLst>
                                    </p:anim>
                                    <p:anim calcmode="lin" valueType="num">
                                      <p:cBhvr>
                                        <p:cTn id="29" dur="1000" fill="hold"/>
                                        <p:tgtEl>
                                          <p:spTgt spid="2771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7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14" grpId="0"/>
      <p:bldP spid="27715" grpId="0"/>
      <p:bldP spid="27718" grpId="0"/>
      <p:bldP spid="277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8" name="Group 20"/>
          <p:cNvGrpSpPr>
            <a:grpSpLocks/>
          </p:cNvGrpSpPr>
          <p:nvPr/>
        </p:nvGrpSpPr>
        <p:grpSpPr bwMode="auto">
          <a:xfrm>
            <a:off x="228600" y="190500"/>
            <a:ext cx="8686800" cy="1790700"/>
            <a:chOff x="144" y="120"/>
            <a:chExt cx="5472" cy="1128"/>
          </a:xfrm>
        </p:grpSpPr>
        <p:sp>
          <p:nvSpPr>
            <p:cNvPr id="17415" name="Text Box 4"/>
            <p:cNvSpPr txBox="1">
              <a:spLocks noChangeArrowheads="1"/>
            </p:cNvSpPr>
            <p:nvPr/>
          </p:nvSpPr>
          <p:spPr bwMode="auto">
            <a:xfrm>
              <a:off x="144" y="120"/>
              <a:ext cx="5472"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0">
                  <a:solidFill>
                    <a:schemeClr val="tx1"/>
                  </a:solidFill>
                  <a:latin typeface="Arial" panose="020B0604020202020204" pitchFamily="34" charset="0"/>
                </a:rPr>
                <a:t> Đơn vị hợp pháp của vận tốc là mét trên giây (m/s). Ngoài ra còn dùng kilômét trên giờ (km/h)</a:t>
              </a:r>
            </a:p>
            <a:p>
              <a:pPr eaLnBrk="1" hangingPunct="1">
                <a:spcBef>
                  <a:spcPct val="50000"/>
                </a:spcBef>
                <a:buClrTx/>
                <a:buSzTx/>
                <a:buFontTx/>
                <a:buNone/>
              </a:pPr>
              <a:r>
                <a:rPr lang="en-US" altLang="en-US" sz="2800" b="0">
                  <a:solidFill>
                    <a:schemeClr val="tx1"/>
                  </a:solidFill>
                  <a:latin typeface="Arial" panose="020B0604020202020204" pitchFamily="34" charset="0"/>
                </a:rPr>
                <a:t>    1 km/h =           m/s      0,28m/s và 1m/s = 3,6 km/h</a:t>
              </a:r>
            </a:p>
          </p:txBody>
        </p:sp>
        <p:graphicFrame>
          <p:nvGraphicFramePr>
            <p:cNvPr id="17416" name="Object 5"/>
            <p:cNvGraphicFramePr>
              <a:graphicFrameLocks/>
            </p:cNvGraphicFramePr>
            <p:nvPr/>
          </p:nvGraphicFramePr>
          <p:xfrm>
            <a:off x="1536" y="672"/>
            <a:ext cx="429" cy="576"/>
          </p:xfrm>
          <a:graphic>
            <a:graphicData uri="http://schemas.openxmlformats.org/presentationml/2006/ole">
              <mc:AlternateContent xmlns:mc="http://schemas.openxmlformats.org/markup-compatibility/2006">
                <mc:Choice xmlns:v="urn:schemas-microsoft-com:vml" Requires="v">
                  <p:oleObj spid="_x0000_s17418" r:id="rId3" imgW="241195" imgH="393529" progId="Equation.DSMT4">
                    <p:embed/>
                  </p:oleObj>
                </mc:Choice>
                <mc:Fallback>
                  <p:oleObj r:id="rId3" imgW="241195" imgH="393529" progId="Equation.DSMT4">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672"/>
                          <a:ext cx="42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7417" name="Object 6"/>
            <p:cNvGraphicFramePr>
              <a:graphicFrameLocks/>
            </p:cNvGraphicFramePr>
            <p:nvPr/>
          </p:nvGraphicFramePr>
          <p:xfrm>
            <a:off x="2400" y="864"/>
            <a:ext cx="288" cy="288"/>
          </p:xfrm>
          <a:graphic>
            <a:graphicData uri="http://schemas.openxmlformats.org/presentationml/2006/ole">
              <mc:AlternateContent xmlns:mc="http://schemas.openxmlformats.org/markup-compatibility/2006">
                <mc:Choice xmlns:v="urn:schemas-microsoft-com:vml" Requires="v">
                  <p:oleObj spid="_x0000_s17419" r:id="rId5" imgW="126725" imgH="126725" progId="Equation.DSMT4">
                    <p:embed/>
                  </p:oleObj>
                </mc:Choice>
                <mc:Fallback>
                  <p:oleObj r:id="rId5" imgW="126725" imgH="126725" progId="Equation.DSMT4">
                    <p:embed/>
                    <p:pic>
                      <p:nvPicPr>
                        <p:cNvPr id="0" name="Objec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86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2054" name="Text Box 9"/>
          <p:cNvSpPr txBox="1">
            <a:spLocks noChangeArrowheads="1"/>
          </p:cNvSpPr>
          <p:nvPr/>
        </p:nvSpPr>
        <p:spPr bwMode="auto">
          <a:xfrm>
            <a:off x="228600" y="182880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0">
                <a:solidFill>
                  <a:srgbClr val="0000FF"/>
                </a:solidFill>
                <a:latin typeface="Arial" panose="020B0604020202020204" pitchFamily="34" charset="0"/>
              </a:rPr>
              <a:t>Độ lớn của vận tốc được đo bằng tốc kế.</a:t>
            </a:r>
          </a:p>
        </p:txBody>
      </p:sp>
      <p:grpSp>
        <p:nvGrpSpPr>
          <p:cNvPr id="2070" name="Group 22"/>
          <p:cNvGrpSpPr>
            <a:grpSpLocks/>
          </p:cNvGrpSpPr>
          <p:nvPr/>
        </p:nvGrpSpPr>
        <p:grpSpPr bwMode="auto">
          <a:xfrm>
            <a:off x="457200" y="2438400"/>
            <a:ext cx="8686800" cy="4343400"/>
            <a:chOff x="288" y="1536"/>
            <a:chExt cx="5472" cy="2736"/>
          </a:xfrm>
        </p:grpSpPr>
        <p:sp>
          <p:nvSpPr>
            <p:cNvPr id="17413" name="Text Box 10"/>
            <p:cNvSpPr txBox="1">
              <a:spLocks noChangeArrowheads="1"/>
            </p:cNvSpPr>
            <p:nvPr/>
          </p:nvSpPr>
          <p:spPr bwMode="auto">
            <a:xfrm>
              <a:off x="3744" y="2544"/>
              <a:ext cx="20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800">
                  <a:solidFill>
                    <a:srgbClr val="FC0000"/>
                  </a:solidFill>
                  <a:latin typeface="Arial" panose="020B0604020202020204" pitchFamily="34" charset="0"/>
                </a:rPr>
                <a:t>Tốc kế xe máy</a:t>
              </a:r>
            </a:p>
          </p:txBody>
        </p:sp>
        <p:pic>
          <p:nvPicPr>
            <p:cNvPr id="17414" name="Picture 19" descr="Xe3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1536"/>
              <a:ext cx="3504"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68"/>
                                        </p:tgtEl>
                                        <p:attrNameLst>
                                          <p:attrName>style.visibility</p:attrName>
                                        </p:attrNameLst>
                                      </p:cBhvr>
                                      <p:to>
                                        <p:strVal val="visible"/>
                                      </p:to>
                                    </p:set>
                                    <p:animEffect transition="in" filter="fade">
                                      <p:cBhvr>
                                        <p:cTn id="7" dur="1000"/>
                                        <p:tgtEl>
                                          <p:spTgt spid="20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054"/>
                                        </p:tgtEl>
                                        <p:attrNameLst>
                                          <p:attrName>style.visibility</p:attrName>
                                        </p:attrNameLst>
                                      </p:cBhvr>
                                      <p:to>
                                        <p:strVal val="visible"/>
                                      </p:to>
                                    </p:set>
                                    <p:anim calcmode="discrete" valueType="clr">
                                      <p:cBhvr override="childStyle">
                                        <p:cTn id="12" dur="80"/>
                                        <p:tgtEl>
                                          <p:spTgt spid="205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54"/>
                                        </p:tgtEl>
                                        <p:attrNameLst>
                                          <p:attrName>fillcolor</p:attrName>
                                        </p:attrNameLst>
                                      </p:cBhvr>
                                      <p:tavLst>
                                        <p:tav tm="0">
                                          <p:val>
                                            <p:clrVal>
                                              <a:schemeClr val="accent2"/>
                                            </p:clrVal>
                                          </p:val>
                                        </p:tav>
                                        <p:tav tm="50000">
                                          <p:val>
                                            <p:clrVal>
                                              <a:schemeClr val="hlink"/>
                                            </p:clrVal>
                                          </p:val>
                                        </p:tav>
                                      </p:tavLst>
                                    </p:anim>
                                    <p:set>
                                      <p:cBhvr>
                                        <p:cTn id="14" dur="80"/>
                                        <p:tgtEl>
                                          <p:spTgt spid="205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070"/>
                                        </p:tgtEl>
                                        <p:attrNameLst>
                                          <p:attrName>style.visibility</p:attrName>
                                        </p:attrNameLst>
                                      </p:cBhvr>
                                      <p:to>
                                        <p:strVal val="visible"/>
                                      </p:to>
                                    </p:set>
                                    <p:animEffect transition="in" filter="fade">
                                      <p:cBhvr>
                                        <p:cTn id="19" dur="10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304800" y="4319588"/>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Arial" panose="020B0604020202020204" pitchFamily="34" charset="0"/>
              </a:rPr>
              <a:t> - Ta đổi các vận tốc ra cùng đơn vị km/h và so sánh :        </a:t>
            </a:r>
          </a:p>
          <a:p>
            <a:pPr eaLnBrk="1" hangingPunct="1">
              <a:spcBef>
                <a:spcPct val="50000"/>
              </a:spcBef>
              <a:buClrTx/>
              <a:buSzTx/>
              <a:buFontTx/>
              <a:buNone/>
            </a:pPr>
            <a:r>
              <a:rPr lang="en-US" altLang="en-US" sz="2400">
                <a:solidFill>
                  <a:srgbClr val="FC0000"/>
                </a:solidFill>
                <a:latin typeface="Arial" panose="020B0604020202020204" pitchFamily="34" charset="0"/>
              </a:rPr>
              <a:t>10m/s = 10.3,6 km/h = 36km/h</a:t>
            </a:r>
            <a:r>
              <a:rPr lang="en-US" altLang="en-US" sz="2400">
                <a:solidFill>
                  <a:schemeClr val="tx1"/>
                </a:solidFill>
                <a:latin typeface="Arial" panose="020B0604020202020204" pitchFamily="34" charset="0"/>
              </a:rPr>
              <a:t>  </a:t>
            </a:r>
            <a:r>
              <a:rPr lang="en-US" altLang="en-US" sz="2400">
                <a:solidFill>
                  <a:srgbClr val="FC0000"/>
                </a:solidFill>
                <a:latin typeface="Arial" panose="020B0604020202020204" pitchFamily="34" charset="0"/>
              </a:rPr>
              <a:t>&gt;</a:t>
            </a:r>
            <a:r>
              <a:rPr lang="en-US" altLang="en-US" sz="2400">
                <a:solidFill>
                  <a:schemeClr val="tx1"/>
                </a:solidFill>
                <a:latin typeface="Arial" panose="020B0604020202020204" pitchFamily="34" charset="0"/>
              </a:rPr>
              <a:t>  </a:t>
            </a:r>
            <a:r>
              <a:rPr lang="en-US" altLang="en-US" sz="2400">
                <a:solidFill>
                  <a:srgbClr val="FC0000"/>
                </a:solidFill>
                <a:latin typeface="Arial" panose="020B0604020202020204" pitchFamily="34" charset="0"/>
              </a:rPr>
              <a:t>10,8 km/h</a:t>
            </a:r>
          </a:p>
        </p:txBody>
      </p:sp>
      <p:sp>
        <p:nvSpPr>
          <p:cNvPr id="29702" name="Text Box 6"/>
          <p:cNvSpPr txBox="1">
            <a:spLocks noChangeArrowheads="1"/>
          </p:cNvSpPr>
          <p:nvPr/>
        </p:nvSpPr>
        <p:spPr bwMode="auto">
          <a:xfrm>
            <a:off x="138113" y="5638800"/>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sz="2400" u="sng">
                <a:solidFill>
                  <a:srgbClr val="FC0000"/>
                </a:solidFill>
                <a:latin typeface="Arial" panose="020B0604020202020204" pitchFamily="34" charset="0"/>
              </a:rPr>
              <a:t>Vậy</a:t>
            </a:r>
            <a:r>
              <a:rPr lang="en-US" altLang="en-US" sz="2400">
                <a:solidFill>
                  <a:srgbClr val="FC0000"/>
                </a:solidFill>
                <a:latin typeface="Arial" panose="020B0604020202020204" pitchFamily="34" charset="0"/>
              </a:rPr>
              <a:t>: </a:t>
            </a:r>
            <a:r>
              <a:rPr lang="en-US" altLang="en-US" sz="2400" i="1">
                <a:solidFill>
                  <a:schemeClr val="tx1"/>
                </a:solidFill>
                <a:latin typeface="Arial" panose="020B0604020202020204" pitchFamily="34" charset="0"/>
              </a:rPr>
              <a:t>Chuyển động của ô tô, tàu hoả nhanh như nhau và nhanh nhất; chuyển động của xe đạp chậm nhất.</a:t>
            </a:r>
          </a:p>
        </p:txBody>
      </p:sp>
      <p:sp>
        <p:nvSpPr>
          <p:cNvPr id="29703" name="Text Box 7"/>
          <p:cNvSpPr txBox="1">
            <a:spLocks noChangeArrowheads="1"/>
          </p:cNvSpPr>
          <p:nvPr/>
        </p:nvSpPr>
        <p:spPr bwMode="auto">
          <a:xfrm>
            <a:off x="304800" y="19050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Arial" panose="020B0604020202020204" pitchFamily="34" charset="0"/>
              </a:rPr>
              <a:t>- Điều đó cho biết: </a:t>
            </a:r>
            <a:r>
              <a:rPr lang="en-US" altLang="en-US" sz="2400">
                <a:solidFill>
                  <a:srgbClr val="FC0000"/>
                </a:solidFill>
                <a:latin typeface="Arial" panose="020B0604020202020204" pitchFamily="34" charset="0"/>
              </a:rPr>
              <a:t>Trong 1 giờ ô tô chạy được 36 km; xe đạp chạy được 10,8 km.Trong 1 giây tàu hoả chạy được 10 m.</a:t>
            </a:r>
          </a:p>
        </p:txBody>
      </p:sp>
      <p:sp>
        <p:nvSpPr>
          <p:cNvPr id="28683" name="Text Box 11"/>
          <p:cNvSpPr txBox="1">
            <a:spLocks noChangeArrowheads="1"/>
          </p:cNvSpPr>
          <p:nvPr/>
        </p:nvSpPr>
        <p:spPr bwMode="auto">
          <a:xfrm>
            <a:off x="304800" y="196850"/>
            <a:ext cx="8534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u="sng">
                <a:solidFill>
                  <a:srgbClr val="FC0000"/>
                </a:solidFill>
                <a:latin typeface="Arial" panose="020B0604020202020204" pitchFamily="34" charset="0"/>
              </a:rPr>
              <a:t>C</a:t>
            </a:r>
            <a:r>
              <a:rPr lang="en-US" altLang="en-US" sz="2800" u="sng">
                <a:solidFill>
                  <a:srgbClr val="FC0000"/>
                </a:solidFill>
                <a:latin typeface="Arial" panose="020B0604020202020204" pitchFamily="34" charset="0"/>
              </a:rPr>
              <a:t>5</a:t>
            </a:r>
            <a:r>
              <a:rPr lang="en-US" altLang="en-US" sz="2800">
                <a:solidFill>
                  <a:schemeClr val="tx1"/>
                </a:solidFill>
                <a:latin typeface="Arial" panose="020B0604020202020204" pitchFamily="34" charset="0"/>
              </a:rPr>
              <a:t>:                                                                                  </a:t>
            </a:r>
            <a:r>
              <a:rPr lang="en-US" altLang="en-US" sz="2400">
                <a:solidFill>
                  <a:schemeClr val="tx1"/>
                </a:solidFill>
                <a:latin typeface="Arial" panose="020B0604020202020204" pitchFamily="34" charset="0"/>
              </a:rPr>
              <a:t>a) Vận tốc của một ôtô là 36km/h; của một xe đạp là 10,8km/h; của một tàu hoả là 10m/s? Điều đó cho biết gì? </a:t>
            </a:r>
          </a:p>
          <a:p>
            <a:pPr algn="just" eaLnBrk="1" hangingPunct="1">
              <a:spcBef>
                <a:spcPct val="50000"/>
              </a:spcBef>
              <a:buClrTx/>
              <a:buSzTx/>
              <a:buFontTx/>
              <a:buNone/>
            </a:pPr>
            <a:endParaRPr lang="en-US" altLang="en-US" sz="2400">
              <a:solidFill>
                <a:schemeClr val="tx1"/>
              </a:solidFill>
              <a:latin typeface="Arial" panose="020B0604020202020204" pitchFamily="34" charset="0"/>
            </a:endParaRPr>
          </a:p>
          <a:p>
            <a:pPr algn="just" eaLnBrk="1" hangingPunct="1">
              <a:spcBef>
                <a:spcPct val="50000"/>
              </a:spcBef>
              <a:buClrTx/>
              <a:buSzTx/>
              <a:buFontTx/>
              <a:buNone/>
            </a:pPr>
            <a:endParaRPr lang="en-US" altLang="en-US" sz="2400">
              <a:solidFill>
                <a:schemeClr val="tx1"/>
              </a:solidFill>
              <a:latin typeface="Arial" panose="020B0604020202020204" pitchFamily="34" charset="0"/>
            </a:endParaRPr>
          </a:p>
          <a:p>
            <a:pPr algn="just" eaLnBrk="1" hangingPunct="1">
              <a:spcBef>
                <a:spcPct val="50000"/>
              </a:spcBef>
              <a:buClrTx/>
              <a:buSzTx/>
              <a:buFontTx/>
              <a:buNone/>
            </a:pPr>
            <a:endParaRPr lang="en-US" altLang="en-US" sz="2400">
              <a:solidFill>
                <a:schemeClr val="tx1"/>
              </a:solidFill>
              <a:latin typeface="Arial" panose="020B0604020202020204" pitchFamily="34" charset="0"/>
            </a:endParaRPr>
          </a:p>
          <a:p>
            <a:pPr algn="just" eaLnBrk="1" hangingPunct="1">
              <a:spcBef>
                <a:spcPct val="50000"/>
              </a:spcBef>
              <a:buClrTx/>
              <a:buSzTx/>
              <a:buFontTx/>
              <a:buNone/>
            </a:pPr>
            <a:r>
              <a:rPr lang="en-US" altLang="en-US" sz="2400">
                <a:solidFill>
                  <a:schemeClr val="tx1"/>
                </a:solidFill>
                <a:latin typeface="Arial" panose="020B0604020202020204" pitchFamily="34" charset="0"/>
              </a:rPr>
              <a:t>b) Trong ba chuyển động trên chuyển động nào nhanh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83"/>
                                        </p:tgtEl>
                                        <p:attrNameLst>
                                          <p:attrName>style.visibility</p:attrName>
                                        </p:attrNameLst>
                                      </p:cBhvr>
                                      <p:to>
                                        <p:strVal val="visible"/>
                                      </p:to>
                                    </p:set>
                                    <p:anim calcmode="discrete" valueType="clr">
                                      <p:cBhvr override="childStyle">
                                        <p:cTn id="7" dur="80"/>
                                        <p:tgtEl>
                                          <p:spTgt spid="286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83"/>
                                        </p:tgtEl>
                                        <p:attrNameLst>
                                          <p:attrName>fillcolor</p:attrName>
                                        </p:attrNameLst>
                                      </p:cBhvr>
                                      <p:tavLst>
                                        <p:tav tm="0">
                                          <p:val>
                                            <p:clrVal>
                                              <a:schemeClr val="accent2"/>
                                            </p:clrVal>
                                          </p:val>
                                        </p:tav>
                                        <p:tav tm="50000">
                                          <p:val>
                                            <p:clrVal>
                                              <a:schemeClr val="hlink"/>
                                            </p:clrVal>
                                          </p:val>
                                        </p:tav>
                                      </p:tavLst>
                                    </p:anim>
                                    <p:set>
                                      <p:cBhvr>
                                        <p:cTn id="9" dur="80"/>
                                        <p:tgtEl>
                                          <p:spTgt spid="2868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9703"/>
                                        </p:tgtEl>
                                        <p:attrNameLst>
                                          <p:attrName>style.visibility</p:attrName>
                                        </p:attrNameLst>
                                      </p:cBhvr>
                                      <p:to>
                                        <p:strVal val="visible"/>
                                      </p:to>
                                    </p:set>
                                    <p:animEffect transition="in" filter="dissolve">
                                      <p:cBhvr>
                                        <p:cTn id="14" dur="1000"/>
                                        <p:tgtEl>
                                          <p:spTgt spid="2970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9700"/>
                                        </p:tgtEl>
                                        <p:attrNameLst>
                                          <p:attrName>style.visibility</p:attrName>
                                        </p:attrNameLst>
                                      </p:cBhvr>
                                      <p:to>
                                        <p:strVal val="visible"/>
                                      </p:to>
                                    </p:set>
                                    <p:animEffect transition="in" filter="dissolve">
                                      <p:cBhvr>
                                        <p:cTn id="19" dur="1000"/>
                                        <p:tgtEl>
                                          <p:spTgt spid="297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9702"/>
                                        </p:tgtEl>
                                        <p:attrNameLst>
                                          <p:attrName>style.visibility</p:attrName>
                                        </p:attrNameLst>
                                      </p:cBhvr>
                                      <p:to>
                                        <p:strVal val="visible"/>
                                      </p:to>
                                    </p:set>
                                    <p:animEffect transition="in" filter="dissolve">
                                      <p:cBhvr>
                                        <p:cTn id="24" dur="1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2" grpId="0"/>
      <p:bldP spid="29703" grpId="0"/>
      <p:bldP spid="286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81000" y="381000"/>
            <a:ext cx="83058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u="sng">
                <a:solidFill>
                  <a:srgbClr val="FC0000"/>
                </a:solidFill>
                <a:latin typeface="Arial" panose="020B0604020202020204" pitchFamily="34" charset="0"/>
              </a:rPr>
              <a:t>C</a:t>
            </a:r>
            <a:r>
              <a:rPr lang="en-US" altLang="en-US" sz="2800" u="sng">
                <a:solidFill>
                  <a:srgbClr val="FC0000"/>
                </a:solidFill>
                <a:latin typeface="Arial" panose="020B0604020202020204" pitchFamily="34" charset="0"/>
              </a:rPr>
              <a:t>6</a:t>
            </a:r>
            <a:r>
              <a:rPr lang="en-US" altLang="en-US" sz="2800">
                <a:solidFill>
                  <a:schemeClr val="tx1"/>
                </a:solidFill>
                <a:latin typeface="Arial" panose="020B0604020202020204" pitchFamily="34" charset="0"/>
              </a:rPr>
              <a:t>: Một đoàn tàu trong khoảng thời gian 1,5h đi được quãng đường 81km. Tính vận tốc của tàu ra km/h, m/s và so sánh vận tốc của tàu bằng các đơn vị trên.</a:t>
            </a:r>
          </a:p>
        </p:txBody>
      </p:sp>
      <p:sp>
        <p:nvSpPr>
          <p:cNvPr id="30725" name="Oval 5"/>
          <p:cNvSpPr>
            <a:spLocks noChangeArrowheads="1"/>
          </p:cNvSpPr>
          <p:nvPr/>
        </p:nvSpPr>
        <p:spPr bwMode="auto">
          <a:xfrm>
            <a:off x="304800" y="2438400"/>
            <a:ext cx="3962400" cy="3962400"/>
          </a:xfrm>
          <a:prstGeom prst="ellipse">
            <a:avLst/>
          </a:prstGeom>
          <a:solidFill>
            <a:srgbClr val="FF00FF"/>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800" u="sng">
                <a:solidFill>
                  <a:schemeClr val="tx1"/>
                </a:solidFill>
                <a:latin typeface="Arial" panose="020B0604020202020204" pitchFamily="34" charset="0"/>
              </a:rPr>
              <a:t>Tóm tắt</a:t>
            </a:r>
            <a:r>
              <a:rPr lang="en-US" altLang="en-US" sz="2800">
                <a:solidFill>
                  <a:schemeClr val="tx1"/>
                </a:solidFill>
                <a:latin typeface="Arial" panose="020B0604020202020204" pitchFamily="34" charset="0"/>
              </a:rPr>
              <a:t>:</a:t>
            </a:r>
          </a:p>
          <a:p>
            <a:pPr algn="ctr" eaLnBrk="1" hangingPunct="1">
              <a:spcBef>
                <a:spcPct val="0"/>
              </a:spcBef>
              <a:buClrTx/>
              <a:buSzTx/>
              <a:buFontTx/>
              <a:buNone/>
            </a:pPr>
            <a:r>
              <a:rPr lang="en-US" altLang="en-US" sz="2800">
                <a:solidFill>
                  <a:schemeClr val="tx1"/>
                </a:solidFill>
                <a:latin typeface="Arial" panose="020B0604020202020204" pitchFamily="34" charset="0"/>
              </a:rPr>
              <a:t>Cho t =1,5 h</a:t>
            </a:r>
          </a:p>
          <a:p>
            <a:pPr algn="ctr" eaLnBrk="1" hangingPunct="1">
              <a:spcBef>
                <a:spcPct val="0"/>
              </a:spcBef>
              <a:buClrTx/>
              <a:buSzTx/>
              <a:buFontTx/>
              <a:buNone/>
            </a:pPr>
            <a:r>
              <a:rPr lang="en-US" altLang="en-US" sz="2800">
                <a:solidFill>
                  <a:schemeClr val="tx1"/>
                </a:solidFill>
                <a:latin typeface="Arial" panose="020B0604020202020204" pitchFamily="34" charset="0"/>
              </a:rPr>
              <a:t>S= 81 km</a:t>
            </a:r>
          </a:p>
          <a:p>
            <a:pPr algn="ctr" eaLnBrk="1" hangingPunct="1">
              <a:spcBef>
                <a:spcPct val="0"/>
              </a:spcBef>
              <a:buClrTx/>
              <a:buSzTx/>
              <a:buFontTx/>
              <a:buNone/>
            </a:pPr>
            <a:r>
              <a:rPr lang="en-US" altLang="en-US" sz="2800">
                <a:solidFill>
                  <a:schemeClr val="tx1"/>
                </a:solidFill>
                <a:latin typeface="Arial" panose="020B0604020202020204" pitchFamily="34" charset="0"/>
              </a:rPr>
              <a:t>Tính v ra km/h và m/s.</a:t>
            </a:r>
          </a:p>
          <a:p>
            <a:pPr algn="ctr" eaLnBrk="1" hangingPunct="1">
              <a:spcBef>
                <a:spcPct val="0"/>
              </a:spcBef>
              <a:buClrTx/>
              <a:buSzTx/>
              <a:buFontTx/>
              <a:buNone/>
            </a:pPr>
            <a:r>
              <a:rPr lang="en-US" altLang="en-US" sz="2800">
                <a:solidFill>
                  <a:schemeClr val="tx1"/>
                </a:solidFill>
                <a:latin typeface="Arial" panose="020B0604020202020204" pitchFamily="34" charset="0"/>
              </a:rPr>
              <a:t>So sánh số đo.</a:t>
            </a:r>
          </a:p>
        </p:txBody>
      </p:sp>
      <p:sp>
        <p:nvSpPr>
          <p:cNvPr id="30726" name="Rectangle 6"/>
          <p:cNvSpPr>
            <a:spLocks noChangeArrowheads="1"/>
          </p:cNvSpPr>
          <p:nvPr/>
        </p:nvSpPr>
        <p:spPr bwMode="auto">
          <a:xfrm>
            <a:off x="4495800" y="2362200"/>
            <a:ext cx="4419600" cy="4191000"/>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800" u="sng">
                <a:solidFill>
                  <a:schemeClr val="tx1"/>
                </a:solidFill>
                <a:latin typeface="Arial" panose="020B0604020202020204" pitchFamily="34" charset="0"/>
              </a:rPr>
              <a:t>Giải</a:t>
            </a:r>
            <a:r>
              <a:rPr lang="en-US" altLang="en-US" sz="2800">
                <a:solidFill>
                  <a:schemeClr val="tx1"/>
                </a:solidFill>
                <a:latin typeface="Arial" panose="020B0604020202020204" pitchFamily="34" charset="0"/>
              </a:rPr>
              <a:t>:</a:t>
            </a:r>
          </a:p>
          <a:p>
            <a:pPr algn="ctr" eaLnBrk="1" hangingPunct="1">
              <a:spcBef>
                <a:spcPct val="0"/>
              </a:spcBef>
              <a:buClrTx/>
              <a:buSzTx/>
              <a:buFontTx/>
              <a:buNone/>
            </a:pPr>
            <a:r>
              <a:rPr lang="en-US" altLang="en-US" sz="2800">
                <a:solidFill>
                  <a:schemeClr val="tx1"/>
                </a:solidFill>
                <a:latin typeface="Arial" panose="020B0604020202020204" pitchFamily="34" charset="0"/>
              </a:rPr>
              <a:t>Vận tốc của tàu:</a:t>
            </a:r>
          </a:p>
          <a:p>
            <a:pPr algn="ctr" eaLnBrk="1" hangingPunct="1">
              <a:spcBef>
                <a:spcPct val="0"/>
              </a:spcBef>
              <a:buClrTx/>
              <a:buSzTx/>
              <a:buFontTx/>
              <a:buNone/>
            </a:pPr>
            <a:endParaRPr lang="en-US" altLang="en-US" sz="2800">
              <a:solidFill>
                <a:schemeClr val="tx1"/>
              </a:solidFill>
              <a:latin typeface="Arial" panose="020B0604020202020204" pitchFamily="34" charset="0"/>
            </a:endParaRPr>
          </a:p>
          <a:p>
            <a:pPr algn="ctr" eaLnBrk="1" hangingPunct="1">
              <a:spcBef>
                <a:spcPct val="0"/>
              </a:spcBef>
              <a:buClrTx/>
              <a:buSzTx/>
              <a:buFontTx/>
              <a:buNone/>
            </a:pPr>
            <a:endParaRPr lang="en-US" altLang="en-US" sz="2800">
              <a:solidFill>
                <a:schemeClr val="tx1"/>
              </a:solidFill>
              <a:latin typeface="Arial" panose="020B0604020202020204" pitchFamily="34" charset="0"/>
            </a:endParaRPr>
          </a:p>
          <a:p>
            <a:pPr algn="ctr" eaLnBrk="1" hangingPunct="1">
              <a:spcBef>
                <a:spcPct val="0"/>
              </a:spcBef>
              <a:buClrTx/>
              <a:buSzTx/>
              <a:buFontTx/>
              <a:buNone/>
            </a:pPr>
            <a:endParaRPr lang="en-US" altLang="en-US" sz="2800">
              <a:solidFill>
                <a:schemeClr val="tx1"/>
              </a:solidFill>
              <a:latin typeface="Arial" panose="020B0604020202020204" pitchFamily="34" charset="0"/>
            </a:endParaRPr>
          </a:p>
          <a:p>
            <a:pPr algn="ctr" eaLnBrk="1" hangingPunct="1">
              <a:spcBef>
                <a:spcPct val="0"/>
              </a:spcBef>
              <a:buClrTx/>
              <a:buSzTx/>
              <a:buFontTx/>
              <a:buNone/>
            </a:pPr>
            <a:endParaRPr lang="en-US" altLang="en-US" sz="2800">
              <a:solidFill>
                <a:schemeClr val="tx1"/>
              </a:solidFill>
              <a:latin typeface="Arial" panose="020B0604020202020204" pitchFamily="34" charset="0"/>
            </a:endParaRPr>
          </a:p>
          <a:p>
            <a:pPr algn="ctr" eaLnBrk="1" hangingPunct="1">
              <a:spcBef>
                <a:spcPct val="0"/>
              </a:spcBef>
              <a:buClrTx/>
              <a:buSzTx/>
              <a:buFontTx/>
              <a:buNone/>
            </a:pPr>
            <a:endParaRPr lang="en-US" altLang="en-US" sz="2800">
              <a:solidFill>
                <a:schemeClr val="tx1"/>
              </a:solidFill>
              <a:latin typeface="Arial" panose="020B0604020202020204" pitchFamily="34" charset="0"/>
            </a:endParaRPr>
          </a:p>
          <a:p>
            <a:pPr algn="ctr" eaLnBrk="1" hangingPunct="1">
              <a:spcBef>
                <a:spcPct val="0"/>
              </a:spcBef>
              <a:buClrTx/>
              <a:buSzTx/>
              <a:buFontTx/>
              <a:buNone/>
            </a:pPr>
            <a:endParaRPr lang="en-US" altLang="en-US" sz="2800">
              <a:solidFill>
                <a:schemeClr val="tx1"/>
              </a:solidFill>
              <a:latin typeface="Arial" panose="020B0604020202020204" pitchFamily="34" charset="0"/>
            </a:endParaRPr>
          </a:p>
          <a:p>
            <a:pPr algn="ctr" eaLnBrk="1" hangingPunct="1">
              <a:spcBef>
                <a:spcPct val="0"/>
              </a:spcBef>
              <a:buClrTx/>
              <a:buSzTx/>
              <a:buFontTx/>
              <a:buNone/>
            </a:pPr>
            <a:endParaRPr lang="en-US" altLang="en-US" sz="2800">
              <a:solidFill>
                <a:schemeClr val="tx1"/>
              </a:solidFill>
              <a:latin typeface="Arial" panose="020B0604020202020204" pitchFamily="34" charset="0"/>
            </a:endParaRPr>
          </a:p>
        </p:txBody>
      </p:sp>
      <p:graphicFrame>
        <p:nvGraphicFramePr>
          <p:cNvPr id="30730" name="Object 10"/>
          <p:cNvGraphicFramePr>
            <a:graphicFrameLocks/>
          </p:cNvGraphicFramePr>
          <p:nvPr/>
        </p:nvGraphicFramePr>
        <p:xfrm>
          <a:off x="4757738" y="3429000"/>
          <a:ext cx="3897312" cy="1143000"/>
        </p:xfrm>
        <a:graphic>
          <a:graphicData uri="http://schemas.openxmlformats.org/presentationml/2006/ole">
            <mc:AlternateContent xmlns:mc="http://schemas.openxmlformats.org/markup-compatibility/2006">
              <mc:Choice xmlns:v="urn:schemas-microsoft-com:vml" Requires="v">
                <p:oleObj spid="_x0000_s19463" r:id="rId3" imgW="1447800" imgH="419100" progId="Equation.DSMT4">
                  <p:embed/>
                </p:oleObj>
              </mc:Choice>
              <mc:Fallback>
                <p:oleObj r:id="rId3" imgW="1447800" imgH="419100" progId="Equation.DSMT4">
                  <p:embed/>
                  <p:pic>
                    <p:nvPicPr>
                      <p:cNvPr id="0" name="Object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738" y="3429000"/>
                        <a:ext cx="3897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0731" name="Text Box 11"/>
          <p:cNvSpPr txBox="1">
            <a:spLocks noChangeArrowheads="1"/>
          </p:cNvSpPr>
          <p:nvPr/>
        </p:nvSpPr>
        <p:spPr bwMode="auto">
          <a:xfrm>
            <a:off x="4648200" y="4648200"/>
            <a:ext cx="4191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a:solidFill>
                  <a:schemeClr val="tx1"/>
                </a:solidFill>
                <a:latin typeface="Arial" panose="020B0604020202020204" pitchFamily="34" charset="0"/>
              </a:rPr>
              <a:t>Đổi ra m/s m/s :</a:t>
            </a:r>
          </a:p>
          <a:p>
            <a:pPr eaLnBrk="1" hangingPunct="1">
              <a:spcBef>
                <a:spcPct val="0"/>
              </a:spcBef>
              <a:buClrTx/>
              <a:buSzTx/>
              <a:buFontTx/>
              <a:buNone/>
            </a:pPr>
            <a:r>
              <a:rPr lang="en-US" altLang="en-US" sz="2800">
                <a:solidFill>
                  <a:schemeClr val="tx1"/>
                </a:solidFill>
                <a:latin typeface="Arial" panose="020B0604020202020204" pitchFamily="34" charset="0"/>
              </a:rPr>
              <a:t>54 km/h = 54.0,28 =15m/s</a:t>
            </a:r>
          </a:p>
          <a:p>
            <a:pPr eaLnBrk="1" hangingPunct="1">
              <a:spcBef>
                <a:spcPct val="0"/>
              </a:spcBef>
              <a:buClrTx/>
              <a:buSzTx/>
              <a:buFontTx/>
              <a:buNone/>
            </a:pPr>
            <a:r>
              <a:rPr lang="en-US" altLang="en-US" sz="2800">
                <a:solidFill>
                  <a:schemeClr val="tx1"/>
                </a:solidFill>
                <a:latin typeface="Arial" panose="020B0604020202020204" pitchFamily="34" charset="0"/>
              </a:rPr>
              <a:t>Ta thấy 54 &gt;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1000" fill="hold"/>
                                        <p:tgtEl>
                                          <p:spTgt spid="30725"/>
                                        </p:tgtEl>
                                        <p:attrNameLst>
                                          <p:attrName>ppt_w</p:attrName>
                                        </p:attrNameLst>
                                      </p:cBhvr>
                                      <p:tavLst>
                                        <p:tav tm="0">
                                          <p:val>
                                            <p:fltVal val="0"/>
                                          </p:val>
                                        </p:tav>
                                        <p:tav tm="100000">
                                          <p:val>
                                            <p:strVal val="#ppt_w"/>
                                          </p:val>
                                        </p:tav>
                                      </p:tavLst>
                                    </p:anim>
                                    <p:anim calcmode="lin" valueType="num">
                                      <p:cBhvr>
                                        <p:cTn id="8" dur="1000" fill="hold"/>
                                        <p:tgtEl>
                                          <p:spTgt spid="3072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0726"/>
                                        </p:tgtEl>
                                        <p:attrNameLst>
                                          <p:attrName>style.visibility</p:attrName>
                                        </p:attrNameLst>
                                      </p:cBhvr>
                                      <p:to>
                                        <p:strVal val="visible"/>
                                      </p:to>
                                    </p:set>
                                    <p:animEffect transition="in" filter="box(in)">
                                      <p:cBhvr>
                                        <p:cTn id="13" dur="1000"/>
                                        <p:tgtEl>
                                          <p:spTgt spid="307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nodeType="clickEffect">
                                  <p:stCondLst>
                                    <p:cond delay="0"/>
                                  </p:stCondLst>
                                  <p:childTnLst>
                                    <p:set>
                                      <p:cBhvr>
                                        <p:cTn id="17" dur="1" fill="hold">
                                          <p:stCondLst>
                                            <p:cond delay="0"/>
                                          </p:stCondLst>
                                        </p:cTn>
                                        <p:tgtEl>
                                          <p:spTgt spid="30730"/>
                                        </p:tgtEl>
                                        <p:attrNameLst>
                                          <p:attrName>style.visibility</p:attrName>
                                        </p:attrNameLst>
                                      </p:cBhvr>
                                      <p:to>
                                        <p:strVal val="visible"/>
                                      </p:to>
                                    </p:set>
                                    <p:animEffect transition="in" filter="fade">
                                      <p:cBhvr>
                                        <p:cTn id="18" dur="2000"/>
                                        <p:tgtEl>
                                          <p:spTgt spid="30730"/>
                                        </p:tgtEl>
                                      </p:cBhvr>
                                    </p:animEffect>
                                    <p:anim calcmode="lin" valueType="num">
                                      <p:cBhvr>
                                        <p:cTn id="19" dur="2000" fill="hold"/>
                                        <p:tgtEl>
                                          <p:spTgt spid="30730"/>
                                        </p:tgtEl>
                                        <p:attrNameLst>
                                          <p:attrName>style.rotation</p:attrName>
                                        </p:attrNameLst>
                                      </p:cBhvr>
                                      <p:tavLst>
                                        <p:tav tm="0">
                                          <p:val>
                                            <p:fltVal val="720"/>
                                          </p:val>
                                        </p:tav>
                                        <p:tav tm="100000">
                                          <p:val>
                                            <p:fltVal val="0"/>
                                          </p:val>
                                        </p:tav>
                                      </p:tavLst>
                                    </p:anim>
                                    <p:anim calcmode="lin" valueType="num">
                                      <p:cBhvr>
                                        <p:cTn id="20" dur="2000" fill="hold"/>
                                        <p:tgtEl>
                                          <p:spTgt spid="30730"/>
                                        </p:tgtEl>
                                        <p:attrNameLst>
                                          <p:attrName>ppt_h</p:attrName>
                                        </p:attrNameLst>
                                      </p:cBhvr>
                                      <p:tavLst>
                                        <p:tav tm="0">
                                          <p:val>
                                            <p:fltVal val="0"/>
                                          </p:val>
                                        </p:tav>
                                        <p:tav tm="100000">
                                          <p:val>
                                            <p:strVal val="#ppt_h"/>
                                          </p:val>
                                        </p:tav>
                                      </p:tavLst>
                                    </p:anim>
                                    <p:anim calcmode="lin" valueType="num">
                                      <p:cBhvr>
                                        <p:cTn id="21" dur="2000" fill="hold"/>
                                        <p:tgtEl>
                                          <p:spTgt spid="30730"/>
                                        </p:tgtEl>
                                        <p:attrNameLst>
                                          <p:attrName>ppt_w</p:attrName>
                                        </p:attrNameLst>
                                      </p:cBhvr>
                                      <p:tavLst>
                                        <p:tav tm="0">
                                          <p:val>
                                            <p:fltVal val="0"/>
                                          </p:val>
                                        </p:tav>
                                        <p:tav tm="100000">
                                          <p:val>
                                            <p:strVal val="#ppt_w"/>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30731"/>
                                        </p:tgtEl>
                                        <p:attrNameLst>
                                          <p:attrName>style.visibility</p:attrName>
                                        </p:attrNameLst>
                                      </p:cBhvr>
                                      <p:to>
                                        <p:strVal val="visible"/>
                                      </p:to>
                                    </p:set>
                                    <p:animEffect transition="in" filter="fade">
                                      <p:cBhvr>
                                        <p:cTn id="26" dur="770" decel="100000"/>
                                        <p:tgtEl>
                                          <p:spTgt spid="30731"/>
                                        </p:tgtEl>
                                      </p:cBhvr>
                                    </p:animEffect>
                                    <p:animScale>
                                      <p:cBhvr>
                                        <p:cTn id="27" dur="770" decel="100000"/>
                                        <p:tgtEl>
                                          <p:spTgt spid="30731"/>
                                        </p:tgtEl>
                                      </p:cBhvr>
                                      <p:from x="10000" y="10000"/>
                                      <p:to x="200000" y="450000"/>
                                    </p:animScale>
                                    <p:animScale>
                                      <p:cBhvr>
                                        <p:cTn id="28" dur="1230" accel="100000" fill="hold">
                                          <p:stCondLst>
                                            <p:cond delay="770"/>
                                          </p:stCondLst>
                                        </p:cTn>
                                        <p:tgtEl>
                                          <p:spTgt spid="30731"/>
                                        </p:tgtEl>
                                      </p:cBhvr>
                                      <p:from x="200000" y="450000"/>
                                      <p:to x="100000" y="100000"/>
                                    </p:animScale>
                                    <p:set>
                                      <p:cBhvr>
                                        <p:cTn id="29" dur="770" fill="hold"/>
                                        <p:tgtEl>
                                          <p:spTgt spid="30731"/>
                                        </p:tgtEl>
                                        <p:attrNameLst>
                                          <p:attrName>ppt_x</p:attrName>
                                        </p:attrNameLst>
                                      </p:cBhvr>
                                      <p:to>
                                        <p:strVal val="(0.5)"/>
                                      </p:to>
                                    </p:set>
                                    <p:anim from="(0.5)" to="(#ppt_x)" calcmode="lin" valueType="num">
                                      <p:cBhvr>
                                        <p:cTn id="30" dur="1230" accel="100000" fill="hold">
                                          <p:stCondLst>
                                            <p:cond delay="770"/>
                                          </p:stCondLst>
                                        </p:cTn>
                                        <p:tgtEl>
                                          <p:spTgt spid="30731"/>
                                        </p:tgtEl>
                                        <p:attrNameLst>
                                          <p:attrName>ppt_x</p:attrName>
                                        </p:attrNameLst>
                                      </p:cBhvr>
                                    </p:anim>
                                    <p:set>
                                      <p:cBhvr>
                                        <p:cTn id="31" dur="770" fill="hold"/>
                                        <p:tgtEl>
                                          <p:spTgt spid="30731"/>
                                        </p:tgtEl>
                                        <p:attrNameLst>
                                          <p:attrName>ppt_y</p:attrName>
                                        </p:attrNameLst>
                                      </p:cBhvr>
                                      <p:to>
                                        <p:strVal val="(#ppt_y+0.4)"/>
                                      </p:to>
                                    </p:set>
                                    <p:anim from="(#ppt_y+0.4)" to="(#ppt_y)" calcmode="lin" valueType="num">
                                      <p:cBhvr>
                                        <p:cTn id="32" dur="1230" accel="100000" fill="hold">
                                          <p:stCondLst>
                                            <p:cond delay="770"/>
                                          </p:stCondLst>
                                        </p:cTn>
                                        <p:tgtEl>
                                          <p:spTgt spid="3073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ldLvl="0" animBg="1"/>
      <p:bldP spid="30726" grpId="0" bldLvl="0" animBg="1"/>
      <p:bldP spid="307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228600" y="60198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u="sng">
                <a:solidFill>
                  <a:srgbClr val="FC0000"/>
                </a:solidFill>
                <a:latin typeface="Arial" panose="020B0604020202020204" pitchFamily="34" charset="0"/>
              </a:rPr>
              <a:t>C</a:t>
            </a:r>
            <a:r>
              <a:rPr lang="en-US" altLang="en-US" sz="2800" u="sng">
                <a:solidFill>
                  <a:srgbClr val="FC0000"/>
                </a:solidFill>
                <a:latin typeface="Arial" panose="020B0604020202020204" pitchFamily="34" charset="0"/>
              </a:rPr>
              <a:t>8</a:t>
            </a:r>
            <a:r>
              <a:rPr lang="en-US" altLang="en-US" sz="2800">
                <a:solidFill>
                  <a:srgbClr val="FC0000"/>
                </a:solidFill>
                <a:latin typeface="Arial" panose="020B0604020202020204" pitchFamily="34" charset="0"/>
              </a:rPr>
              <a:t>:</a:t>
            </a:r>
            <a:r>
              <a:rPr lang="en-US" altLang="en-US" sz="2800">
                <a:solidFill>
                  <a:schemeClr val="tx1"/>
                </a:solidFill>
                <a:latin typeface="Arial" panose="020B0604020202020204" pitchFamily="34" charset="0"/>
              </a:rPr>
              <a:t> Tự làm ở nhà (sẽ kiểm tra tuần sau)</a:t>
            </a:r>
          </a:p>
        </p:txBody>
      </p:sp>
      <p:sp>
        <p:nvSpPr>
          <p:cNvPr id="20483" name="Text Box 5"/>
          <p:cNvSpPr txBox="1">
            <a:spLocks noChangeArrowheads="1"/>
          </p:cNvSpPr>
          <p:nvPr/>
        </p:nvSpPr>
        <p:spPr bwMode="auto">
          <a:xfrm>
            <a:off x="381000" y="381000"/>
            <a:ext cx="8382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u="sng">
                <a:solidFill>
                  <a:srgbClr val="FC0000"/>
                </a:solidFill>
                <a:latin typeface="Arial" panose="020B0604020202020204" pitchFamily="34" charset="0"/>
              </a:rPr>
              <a:t>C</a:t>
            </a:r>
            <a:r>
              <a:rPr lang="en-US" altLang="en-US" sz="2800" u="sng">
                <a:solidFill>
                  <a:srgbClr val="FC0000"/>
                </a:solidFill>
                <a:latin typeface="Arial" panose="020B0604020202020204" pitchFamily="34" charset="0"/>
              </a:rPr>
              <a:t>7</a:t>
            </a:r>
            <a:r>
              <a:rPr lang="en-US" altLang="en-US" sz="2800">
                <a:solidFill>
                  <a:schemeClr val="tx1"/>
                </a:solidFill>
                <a:latin typeface="Arial" panose="020B0604020202020204" pitchFamily="34" charset="0"/>
              </a:rPr>
              <a:t>: Một người đi xe đạp trong 40 phút với vận tốc 12 km/h. Hỏi quãng đường đi được là bao nhiêu km?</a:t>
            </a:r>
          </a:p>
        </p:txBody>
      </p:sp>
      <p:sp>
        <p:nvSpPr>
          <p:cNvPr id="31750" name="Oval 6"/>
          <p:cNvSpPr>
            <a:spLocks noChangeArrowheads="1"/>
          </p:cNvSpPr>
          <p:nvPr/>
        </p:nvSpPr>
        <p:spPr bwMode="auto">
          <a:xfrm>
            <a:off x="457200" y="1905000"/>
            <a:ext cx="3886200" cy="3733800"/>
          </a:xfrm>
          <a:prstGeom prst="ellipse">
            <a:avLst/>
          </a:prstGeom>
          <a:solidFill>
            <a:srgbClr val="FFFF99"/>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800" u="sng">
                <a:solidFill>
                  <a:schemeClr val="tx1"/>
                </a:solidFill>
                <a:latin typeface="Arial" panose="020B0604020202020204" pitchFamily="34" charset="0"/>
              </a:rPr>
              <a:t>Tóm tắt</a:t>
            </a:r>
            <a:r>
              <a:rPr lang="en-US" altLang="en-US" sz="2800">
                <a:solidFill>
                  <a:schemeClr val="tx1"/>
                </a:solidFill>
                <a:latin typeface="Arial" panose="020B0604020202020204" pitchFamily="34" charset="0"/>
              </a:rPr>
              <a:t>:</a:t>
            </a:r>
          </a:p>
          <a:p>
            <a:pPr algn="ctr" eaLnBrk="1" hangingPunct="1">
              <a:spcBef>
                <a:spcPct val="0"/>
              </a:spcBef>
              <a:buClrTx/>
              <a:buSzTx/>
              <a:buFontTx/>
              <a:buNone/>
            </a:pPr>
            <a:r>
              <a:rPr lang="en-US" altLang="en-US" sz="2800">
                <a:solidFill>
                  <a:schemeClr val="tx1"/>
                </a:solidFill>
                <a:latin typeface="Arial" panose="020B0604020202020204" pitchFamily="34" charset="0"/>
              </a:rPr>
              <a:t>Cho t = 40ph =       </a:t>
            </a:r>
          </a:p>
          <a:p>
            <a:pPr algn="ctr" eaLnBrk="1" hangingPunct="1">
              <a:spcBef>
                <a:spcPct val="0"/>
              </a:spcBef>
              <a:buClrTx/>
              <a:buSzTx/>
              <a:buFontTx/>
              <a:buNone/>
            </a:pPr>
            <a:endParaRPr lang="en-US" altLang="en-US" sz="2800">
              <a:solidFill>
                <a:schemeClr val="tx1"/>
              </a:solidFill>
              <a:latin typeface="Arial" panose="020B0604020202020204" pitchFamily="34" charset="0"/>
            </a:endParaRPr>
          </a:p>
          <a:p>
            <a:pPr algn="ctr" eaLnBrk="1" hangingPunct="1">
              <a:spcBef>
                <a:spcPct val="0"/>
              </a:spcBef>
              <a:buClrTx/>
              <a:buSzTx/>
              <a:buFontTx/>
              <a:buNone/>
            </a:pPr>
            <a:r>
              <a:rPr lang="en-US" altLang="en-US" sz="2800">
                <a:solidFill>
                  <a:schemeClr val="tx1"/>
                </a:solidFill>
                <a:latin typeface="Arial" panose="020B0604020202020204" pitchFamily="34" charset="0"/>
              </a:rPr>
              <a:t>v = 12 km/h</a:t>
            </a:r>
          </a:p>
          <a:p>
            <a:pPr algn="ctr" eaLnBrk="1" hangingPunct="1">
              <a:spcBef>
                <a:spcPct val="0"/>
              </a:spcBef>
              <a:buClrTx/>
              <a:buSzTx/>
              <a:buFontTx/>
              <a:buNone/>
            </a:pPr>
            <a:r>
              <a:rPr lang="en-US" altLang="en-US" sz="2800">
                <a:solidFill>
                  <a:schemeClr val="tx1"/>
                </a:solidFill>
                <a:latin typeface="Arial" panose="020B0604020202020204" pitchFamily="34" charset="0"/>
              </a:rPr>
              <a:t>Tính s ra km.</a:t>
            </a:r>
          </a:p>
          <a:p>
            <a:pPr algn="ctr" eaLnBrk="1" hangingPunct="1">
              <a:spcBef>
                <a:spcPct val="0"/>
              </a:spcBef>
              <a:buClrTx/>
              <a:buSzTx/>
              <a:buFontTx/>
              <a:buNone/>
            </a:pPr>
            <a:endParaRPr lang="en-US" altLang="en-US" sz="2800">
              <a:solidFill>
                <a:schemeClr val="tx1"/>
              </a:solidFill>
              <a:latin typeface="Arial" panose="020B0604020202020204" pitchFamily="34" charset="0"/>
            </a:endParaRPr>
          </a:p>
        </p:txBody>
      </p:sp>
      <p:sp>
        <p:nvSpPr>
          <p:cNvPr id="31752" name="Rectangle 8"/>
          <p:cNvSpPr>
            <a:spLocks noChangeArrowheads="1"/>
          </p:cNvSpPr>
          <p:nvPr/>
        </p:nvSpPr>
        <p:spPr bwMode="auto">
          <a:xfrm>
            <a:off x="4572000" y="1905000"/>
            <a:ext cx="4191000" cy="3962400"/>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2800" u="sng">
              <a:solidFill>
                <a:schemeClr val="tx1"/>
              </a:solidFill>
              <a:latin typeface="Arial" panose="020B0604020202020204" pitchFamily="34" charset="0"/>
            </a:endParaRPr>
          </a:p>
          <a:p>
            <a:pPr algn="ctr" eaLnBrk="1" hangingPunct="1">
              <a:spcBef>
                <a:spcPct val="0"/>
              </a:spcBef>
              <a:buClrTx/>
              <a:buSzTx/>
              <a:buFontTx/>
              <a:buNone/>
            </a:pPr>
            <a:r>
              <a:rPr lang="en-US" altLang="en-US" sz="2800" u="sng">
                <a:solidFill>
                  <a:schemeClr val="tx1"/>
                </a:solidFill>
                <a:latin typeface="Arial" panose="020B0604020202020204" pitchFamily="34" charset="0"/>
              </a:rPr>
              <a:t>Giải</a:t>
            </a:r>
            <a:r>
              <a:rPr lang="en-US" altLang="en-US" sz="2800">
                <a:solidFill>
                  <a:schemeClr val="tx1"/>
                </a:solidFill>
                <a:latin typeface="Arial" panose="020B0604020202020204" pitchFamily="34" charset="0"/>
              </a:rPr>
              <a:t> :</a:t>
            </a:r>
          </a:p>
          <a:p>
            <a:pPr algn="ctr" eaLnBrk="1" hangingPunct="1">
              <a:spcBef>
                <a:spcPct val="0"/>
              </a:spcBef>
              <a:buClrTx/>
              <a:buSzTx/>
              <a:buFontTx/>
              <a:buNone/>
            </a:pPr>
            <a:r>
              <a:rPr lang="en-US" altLang="en-US" sz="2800">
                <a:solidFill>
                  <a:schemeClr val="tx1"/>
                </a:solidFill>
                <a:latin typeface="Arial" panose="020B0604020202020204" pitchFamily="34" charset="0"/>
              </a:rPr>
              <a:t>Ta có công thức:</a:t>
            </a:r>
          </a:p>
          <a:p>
            <a:pPr algn="ctr" eaLnBrk="1" hangingPunct="1">
              <a:spcBef>
                <a:spcPct val="0"/>
              </a:spcBef>
              <a:buClrTx/>
              <a:buSzTx/>
              <a:buFontTx/>
              <a:buNone/>
            </a:pPr>
            <a:endParaRPr lang="en-US" altLang="en-US" sz="2800">
              <a:solidFill>
                <a:schemeClr val="tx1"/>
              </a:solidFill>
              <a:latin typeface="Arial" panose="020B0604020202020204" pitchFamily="34" charset="0"/>
            </a:endParaRPr>
          </a:p>
          <a:p>
            <a:pPr algn="ctr" eaLnBrk="1" hangingPunct="1">
              <a:spcBef>
                <a:spcPct val="0"/>
              </a:spcBef>
              <a:buClrTx/>
              <a:buSzTx/>
              <a:buFontTx/>
              <a:buNone/>
            </a:pPr>
            <a:endParaRPr lang="en-US" altLang="en-US" sz="2800">
              <a:solidFill>
                <a:schemeClr val="tx1"/>
              </a:solidFill>
              <a:latin typeface="Arial" panose="020B0604020202020204" pitchFamily="34" charset="0"/>
            </a:endParaRPr>
          </a:p>
          <a:p>
            <a:pPr algn="ctr" eaLnBrk="1" hangingPunct="1">
              <a:spcBef>
                <a:spcPct val="0"/>
              </a:spcBef>
              <a:buClrTx/>
              <a:buSzTx/>
              <a:buFontTx/>
              <a:buNone/>
            </a:pPr>
            <a:endParaRPr lang="en-US" altLang="en-US" sz="2800">
              <a:solidFill>
                <a:schemeClr val="tx1"/>
              </a:solidFill>
              <a:latin typeface="Arial" panose="020B0604020202020204" pitchFamily="34" charset="0"/>
            </a:endParaRPr>
          </a:p>
          <a:p>
            <a:pPr algn="ctr" eaLnBrk="1" hangingPunct="1">
              <a:spcBef>
                <a:spcPct val="0"/>
              </a:spcBef>
              <a:buClrTx/>
              <a:buSzTx/>
              <a:buFontTx/>
              <a:buNone/>
            </a:pPr>
            <a:endParaRPr lang="en-US" altLang="en-US" sz="2800">
              <a:solidFill>
                <a:schemeClr val="tx1"/>
              </a:solidFill>
              <a:latin typeface="Arial" panose="020B0604020202020204" pitchFamily="34" charset="0"/>
            </a:endParaRPr>
          </a:p>
          <a:p>
            <a:pPr algn="ctr" eaLnBrk="1" hangingPunct="1">
              <a:spcBef>
                <a:spcPct val="0"/>
              </a:spcBef>
              <a:buClrTx/>
              <a:buSzTx/>
              <a:buFontTx/>
              <a:buNone/>
            </a:pPr>
            <a:endParaRPr lang="en-US" altLang="en-US" sz="2800">
              <a:solidFill>
                <a:schemeClr val="tx1"/>
              </a:solidFill>
              <a:latin typeface="Arial" panose="020B0604020202020204" pitchFamily="34" charset="0"/>
            </a:endParaRPr>
          </a:p>
          <a:p>
            <a:pPr algn="ctr" eaLnBrk="1" hangingPunct="1">
              <a:spcBef>
                <a:spcPct val="0"/>
              </a:spcBef>
              <a:buClrTx/>
              <a:buSzTx/>
              <a:buFontTx/>
              <a:buNone/>
            </a:pPr>
            <a:r>
              <a:rPr lang="en-US" altLang="en-US" sz="2800">
                <a:solidFill>
                  <a:schemeClr val="tx1"/>
                </a:solidFill>
                <a:latin typeface="Arial" panose="020B0604020202020204" pitchFamily="34" charset="0"/>
              </a:rPr>
              <a:t>              </a:t>
            </a:r>
          </a:p>
        </p:txBody>
      </p:sp>
      <p:graphicFrame>
        <p:nvGraphicFramePr>
          <p:cNvPr id="31759" name="Object 15"/>
          <p:cNvGraphicFramePr>
            <a:graphicFrameLocks/>
          </p:cNvGraphicFramePr>
          <p:nvPr/>
        </p:nvGraphicFramePr>
        <p:xfrm>
          <a:off x="3259138" y="2667000"/>
          <a:ext cx="550862" cy="990600"/>
        </p:xfrm>
        <a:graphic>
          <a:graphicData uri="http://schemas.openxmlformats.org/presentationml/2006/ole">
            <mc:AlternateContent xmlns:mc="http://schemas.openxmlformats.org/markup-compatibility/2006">
              <mc:Choice xmlns:v="urn:schemas-microsoft-com:vml" Requires="v">
                <p:oleObj spid="_x0000_s20489" r:id="rId3" imgW="241195" imgH="393529" progId="Equation.DSMT4">
                  <p:embed/>
                </p:oleObj>
              </mc:Choice>
              <mc:Fallback>
                <p:oleObj r:id="rId3" imgW="241195" imgH="393529" progId="Equation.DSMT4">
                  <p:embed/>
                  <p:pic>
                    <p:nvPicPr>
                      <p:cNvPr id="0" name="Object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138" y="2667000"/>
                        <a:ext cx="5508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1760" name="Object 16"/>
          <p:cNvGraphicFramePr>
            <a:graphicFrameLocks/>
          </p:cNvGraphicFramePr>
          <p:nvPr/>
        </p:nvGraphicFramePr>
        <p:xfrm>
          <a:off x="4756150" y="3048000"/>
          <a:ext cx="3822700" cy="1219200"/>
        </p:xfrm>
        <a:graphic>
          <a:graphicData uri="http://schemas.openxmlformats.org/presentationml/2006/ole">
            <mc:AlternateContent xmlns:mc="http://schemas.openxmlformats.org/markup-compatibility/2006">
              <mc:Choice xmlns:v="urn:schemas-microsoft-com:vml" Requires="v">
                <p:oleObj spid="_x0000_s20490" r:id="rId5" imgW="1002865" imgH="393529" progId="Equation.DSMT4">
                  <p:embed/>
                </p:oleObj>
              </mc:Choice>
              <mc:Fallback>
                <p:oleObj r:id="rId5" imgW="1002865" imgH="393529" progId="Equation.DSMT4">
                  <p:embed/>
                  <p:pic>
                    <p:nvPicPr>
                      <p:cNvPr id="0" name="Object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6150" y="3048000"/>
                        <a:ext cx="38227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1761" name="Object 17"/>
          <p:cNvGraphicFramePr>
            <a:graphicFrameLocks/>
          </p:cNvGraphicFramePr>
          <p:nvPr/>
        </p:nvGraphicFramePr>
        <p:xfrm>
          <a:off x="4808538" y="4038600"/>
          <a:ext cx="3489325" cy="990600"/>
        </p:xfrm>
        <a:graphic>
          <a:graphicData uri="http://schemas.openxmlformats.org/presentationml/2006/ole">
            <mc:AlternateContent xmlns:mc="http://schemas.openxmlformats.org/markup-compatibility/2006">
              <mc:Choice xmlns:v="urn:schemas-microsoft-com:vml" Requires="v">
                <p:oleObj spid="_x0000_s20491" r:id="rId7" imgW="1231366" imgH="393529" progId="Equation.DSMT4">
                  <p:embed/>
                </p:oleObj>
              </mc:Choice>
              <mc:Fallback>
                <p:oleObj r:id="rId7" imgW="1231366" imgH="393529" progId="Equation.DSMT4">
                  <p:embed/>
                  <p:pic>
                    <p:nvPicPr>
                      <p:cNvPr id="0" name="Object 1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8538" y="4038600"/>
                        <a:ext cx="34893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p:cTn id="7" dur="1000" fill="hold"/>
                                        <p:tgtEl>
                                          <p:spTgt spid="31750"/>
                                        </p:tgtEl>
                                        <p:attrNameLst>
                                          <p:attrName>ppt_w</p:attrName>
                                        </p:attrNameLst>
                                      </p:cBhvr>
                                      <p:tavLst>
                                        <p:tav tm="0">
                                          <p:val>
                                            <p:strVal val="#ppt_w+.3"/>
                                          </p:val>
                                        </p:tav>
                                        <p:tav tm="100000">
                                          <p:val>
                                            <p:strVal val="#ppt_w"/>
                                          </p:val>
                                        </p:tav>
                                      </p:tavLst>
                                    </p:anim>
                                    <p:anim calcmode="lin" valueType="num">
                                      <p:cBhvr>
                                        <p:cTn id="8" dur="1000" fill="hold"/>
                                        <p:tgtEl>
                                          <p:spTgt spid="31750"/>
                                        </p:tgtEl>
                                        <p:attrNameLst>
                                          <p:attrName>ppt_h</p:attrName>
                                        </p:attrNameLst>
                                      </p:cBhvr>
                                      <p:tavLst>
                                        <p:tav tm="0">
                                          <p:val>
                                            <p:strVal val="#ppt_h"/>
                                          </p:val>
                                        </p:tav>
                                        <p:tav tm="100000">
                                          <p:val>
                                            <p:strVal val="#ppt_h"/>
                                          </p:val>
                                        </p:tav>
                                      </p:tavLst>
                                    </p:anim>
                                    <p:animEffect transition="in" filter="fade">
                                      <p:cBhvr>
                                        <p:cTn id="9" dur="1000"/>
                                        <p:tgtEl>
                                          <p:spTgt spid="317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31759"/>
                                        </p:tgtEl>
                                        <p:attrNameLst>
                                          <p:attrName>style.visibility</p:attrName>
                                        </p:attrNameLst>
                                      </p:cBhvr>
                                      <p:to>
                                        <p:strVal val="visible"/>
                                      </p:to>
                                    </p:set>
                                    <p:animEffect transition="in" filter="barn(inHorizontal)">
                                      <p:cBhvr>
                                        <p:cTn id="14" dur="1000"/>
                                        <p:tgtEl>
                                          <p:spTgt spid="3175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1752"/>
                                        </p:tgtEl>
                                        <p:attrNameLst>
                                          <p:attrName>style.visibility</p:attrName>
                                        </p:attrNameLst>
                                      </p:cBhvr>
                                      <p:to>
                                        <p:strVal val="visible"/>
                                      </p:to>
                                    </p:set>
                                    <p:anim calcmode="lin" valueType="num">
                                      <p:cBhvr>
                                        <p:cTn id="19" dur="1000" fill="hold"/>
                                        <p:tgtEl>
                                          <p:spTgt spid="31752"/>
                                        </p:tgtEl>
                                        <p:attrNameLst>
                                          <p:attrName>ppt_w</p:attrName>
                                        </p:attrNameLst>
                                      </p:cBhvr>
                                      <p:tavLst>
                                        <p:tav tm="0">
                                          <p:val>
                                            <p:fltVal val="0"/>
                                          </p:val>
                                        </p:tav>
                                        <p:tav tm="100000">
                                          <p:val>
                                            <p:strVal val="#ppt_w"/>
                                          </p:val>
                                        </p:tav>
                                      </p:tavLst>
                                    </p:anim>
                                    <p:anim calcmode="lin" valueType="num">
                                      <p:cBhvr>
                                        <p:cTn id="20" dur="1000" fill="hold"/>
                                        <p:tgtEl>
                                          <p:spTgt spid="31752"/>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nodeType="clickEffect">
                                  <p:stCondLst>
                                    <p:cond delay="0"/>
                                  </p:stCondLst>
                                  <p:childTnLst>
                                    <p:set>
                                      <p:cBhvr>
                                        <p:cTn id="24" dur="1" fill="hold">
                                          <p:stCondLst>
                                            <p:cond delay="0"/>
                                          </p:stCondLst>
                                        </p:cTn>
                                        <p:tgtEl>
                                          <p:spTgt spid="31760"/>
                                        </p:tgtEl>
                                        <p:attrNameLst>
                                          <p:attrName>style.visibility</p:attrName>
                                        </p:attrNameLst>
                                      </p:cBhvr>
                                      <p:to>
                                        <p:strVal val="visible"/>
                                      </p:to>
                                    </p:set>
                                    <p:animEffect transition="in" filter="fade">
                                      <p:cBhvr>
                                        <p:cTn id="25" dur="2000"/>
                                        <p:tgtEl>
                                          <p:spTgt spid="31760"/>
                                        </p:tgtEl>
                                      </p:cBhvr>
                                    </p:animEffect>
                                    <p:anim calcmode="lin" valueType="num">
                                      <p:cBhvr>
                                        <p:cTn id="26" dur="2000" fill="hold"/>
                                        <p:tgtEl>
                                          <p:spTgt spid="31760"/>
                                        </p:tgtEl>
                                        <p:attrNameLst>
                                          <p:attrName>style.rotation</p:attrName>
                                        </p:attrNameLst>
                                      </p:cBhvr>
                                      <p:tavLst>
                                        <p:tav tm="0">
                                          <p:val>
                                            <p:fltVal val="720"/>
                                          </p:val>
                                        </p:tav>
                                        <p:tav tm="100000">
                                          <p:val>
                                            <p:fltVal val="0"/>
                                          </p:val>
                                        </p:tav>
                                      </p:tavLst>
                                    </p:anim>
                                    <p:anim calcmode="lin" valueType="num">
                                      <p:cBhvr>
                                        <p:cTn id="27" dur="2000" fill="hold"/>
                                        <p:tgtEl>
                                          <p:spTgt spid="31760"/>
                                        </p:tgtEl>
                                        <p:attrNameLst>
                                          <p:attrName>ppt_h</p:attrName>
                                        </p:attrNameLst>
                                      </p:cBhvr>
                                      <p:tavLst>
                                        <p:tav tm="0">
                                          <p:val>
                                            <p:fltVal val="0"/>
                                          </p:val>
                                        </p:tav>
                                        <p:tav tm="100000">
                                          <p:val>
                                            <p:strVal val="#ppt_h"/>
                                          </p:val>
                                        </p:tav>
                                      </p:tavLst>
                                    </p:anim>
                                    <p:anim calcmode="lin" valueType="num">
                                      <p:cBhvr>
                                        <p:cTn id="28" dur="2000" fill="hold"/>
                                        <p:tgtEl>
                                          <p:spTgt spid="31760"/>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nodeType="clickEffect">
                                  <p:stCondLst>
                                    <p:cond delay="0"/>
                                  </p:stCondLst>
                                  <p:childTnLst>
                                    <p:set>
                                      <p:cBhvr>
                                        <p:cTn id="32" dur="1" fill="hold">
                                          <p:stCondLst>
                                            <p:cond delay="0"/>
                                          </p:stCondLst>
                                        </p:cTn>
                                        <p:tgtEl>
                                          <p:spTgt spid="31761"/>
                                        </p:tgtEl>
                                        <p:attrNameLst>
                                          <p:attrName>style.visibility</p:attrName>
                                        </p:attrNameLst>
                                      </p:cBhvr>
                                      <p:to>
                                        <p:strVal val="visible"/>
                                      </p:to>
                                    </p:set>
                                    <p:animEffect transition="in" filter="barn(inHorizontal)">
                                      <p:cBhvr>
                                        <p:cTn id="33" dur="1000"/>
                                        <p:tgtEl>
                                          <p:spTgt spid="317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1748"/>
                                        </p:tgtEl>
                                        <p:attrNameLst>
                                          <p:attrName>style.visibility</p:attrName>
                                        </p:attrNameLst>
                                      </p:cBhvr>
                                      <p:to>
                                        <p:strVal val="visible"/>
                                      </p:to>
                                    </p:set>
                                    <p:animEffect transition="in" filter="slide(fromBottom)">
                                      <p:cBhvr>
                                        <p:cTn id="38" dur="2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50" grpId="0" bldLvl="0" animBg="1"/>
      <p:bldP spid="3175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0" y="83820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800">
                <a:solidFill>
                  <a:schemeClr val="tx1"/>
                </a:solidFill>
                <a:latin typeface="Arial" panose="020B0604020202020204" pitchFamily="34" charset="0"/>
              </a:rPr>
              <a:t>Hãy sắp xếp các vận tốc sau theo thứ tự tăng dần:</a:t>
            </a:r>
          </a:p>
        </p:txBody>
      </p:sp>
      <p:graphicFrame>
        <p:nvGraphicFramePr>
          <p:cNvPr id="33872" name="Group 80"/>
          <p:cNvGraphicFramePr>
            <a:graphicFrameLocks noGrp="1"/>
          </p:cNvGraphicFramePr>
          <p:nvPr/>
        </p:nvGraphicFramePr>
        <p:xfrm>
          <a:off x="304800" y="1752600"/>
          <a:ext cx="8534400" cy="3522663"/>
        </p:xfrm>
        <a:graphic>
          <a:graphicData uri="http://schemas.openxmlformats.org/drawingml/2006/table">
            <a:tbl>
              <a:tblPr/>
              <a:tblGrid>
                <a:gridCol w="3352800">
                  <a:extLst>
                    <a:ext uri="{9D8B030D-6E8A-4147-A177-3AD203B41FA5}">
                      <a16:colId xmlns:a16="http://schemas.microsoft.com/office/drawing/2014/main" val="2115062902"/>
                    </a:ext>
                  </a:extLst>
                </a:gridCol>
                <a:gridCol w="3581400">
                  <a:extLst>
                    <a:ext uri="{9D8B030D-6E8A-4147-A177-3AD203B41FA5}">
                      <a16:colId xmlns:a16="http://schemas.microsoft.com/office/drawing/2014/main" val="2086925318"/>
                    </a:ext>
                  </a:extLst>
                </a:gridCol>
                <a:gridCol w="1600200">
                  <a:extLst>
                    <a:ext uri="{9D8B030D-6E8A-4147-A177-3AD203B41FA5}">
                      <a16:colId xmlns:a16="http://schemas.microsoft.com/office/drawing/2014/main" val="2536442416"/>
                    </a:ext>
                  </a:extLst>
                </a:gridCol>
              </a:tblGrid>
              <a:tr h="581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a:t>
                      </a:r>
                      <a:r>
                        <a:rPr kumimoji="0" lang="en-US" altLang="en-US" sz="2800" b="1" i="0" u="none" strike="noStrike" cap="none" normalizeH="0" baseline="0" smtClean="0">
                          <a:ln>
                            <a:noFill/>
                          </a:ln>
                          <a:solidFill>
                            <a:schemeClr val="tx1"/>
                          </a:solidFill>
                          <a:effectLst/>
                          <a:latin typeface="Arial Unicode MS" pitchFamily="34" charset="-128"/>
                          <a:cs typeface="Arial" panose="020B0604020202020204" pitchFamily="34" charset="0"/>
                        </a:rPr>
                        <a:t>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a:t>
                      </a:r>
                      <a:r>
                        <a:rPr kumimoji="0" lang="en-US" altLang="en-US" sz="2800" b="1" i="0" u="none" strike="noStrike" cap="none" normalizeH="0" baseline="0" smtClean="0">
                          <a:ln>
                            <a:noFill/>
                          </a:ln>
                          <a:solidFill>
                            <a:schemeClr val="tx1"/>
                          </a:solidFill>
                          <a:effectLst/>
                          <a:latin typeface="Arial Unicode MS" pitchFamily="34" charset="-128"/>
                          <a:cs typeface="Arial" panose="020B0604020202020204" pitchFamily="34" charset="0"/>
                        </a:rPr>
                        <a:t>ận tốc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a:t>
                      </a:r>
                      <a:r>
                        <a:rPr kumimoji="0" lang="en-US" altLang="en-US" sz="2800" b="1" i="0" u="none" strike="noStrike" cap="none" normalizeH="0" baseline="0" smtClean="0">
                          <a:ln>
                            <a:noFill/>
                          </a:ln>
                          <a:solidFill>
                            <a:schemeClr val="tx1"/>
                          </a:solidFill>
                          <a:effectLst/>
                          <a:latin typeface="Arial Unicode MS" pitchFamily="34" charset="-128"/>
                          <a:cs typeface="Arial" panose="020B0604020202020204" pitchFamily="34" charset="0"/>
                        </a:rPr>
                        <a:t>ắp xếp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5428118"/>
                  </a:ext>
                </a:extLst>
              </a:tr>
              <a:tr h="6381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rPr>
                        <a:t>Ánh sáng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300000 km/s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503842"/>
                  </a:ext>
                </a:extLst>
              </a:tr>
              <a:tr h="581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 b</a:t>
                      </a:r>
                      <a:r>
                        <a:rPr kumimoji="0" lang="en-US"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rPr>
                        <a:t>áo chạy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30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0531106"/>
                  </a:ext>
                </a:extLst>
              </a:tr>
              <a:tr h="561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a:t>
                      </a:r>
                      <a:r>
                        <a:rPr kumimoji="0" lang="en-US"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rPr>
                        <a:t>ận động viên chạy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36 km/h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0545314"/>
                  </a:ext>
                </a:extLst>
              </a:tr>
              <a:tr h="5794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Âm thanh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300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25794"/>
                  </a:ext>
                </a:extLst>
              </a:tr>
              <a:tr h="581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
                      </a:r>
                      <a:r>
                        <a:rPr kumimoji="0" lang="en-US"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rPr>
                        <a:t>áy bay phản lực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2500 km/h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364790"/>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276600" y="228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800" u="sng">
                <a:solidFill>
                  <a:srgbClr val="FC0000"/>
                </a:solidFill>
                <a:latin typeface="Arial" panose="020B0604020202020204" pitchFamily="34" charset="0"/>
              </a:rPr>
              <a:t>TRẢ LỜI</a:t>
            </a:r>
            <a:r>
              <a:rPr lang="en-US" altLang="en-US" sz="2800">
                <a:solidFill>
                  <a:srgbClr val="FC0000"/>
                </a:solidFill>
                <a:latin typeface="Arial" panose="020B0604020202020204" pitchFamily="34" charset="0"/>
              </a:rPr>
              <a:t>:</a:t>
            </a:r>
          </a:p>
        </p:txBody>
      </p:sp>
      <p:sp>
        <p:nvSpPr>
          <p:cNvPr id="22531" name="Text Box 3"/>
          <p:cNvSpPr txBox="1">
            <a:spLocks noChangeArrowheads="1"/>
          </p:cNvSpPr>
          <p:nvPr/>
        </p:nvSpPr>
        <p:spPr bwMode="auto">
          <a:xfrm>
            <a:off x="2438400" y="838200"/>
            <a:ext cx="388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800">
                <a:solidFill>
                  <a:schemeClr val="tx1"/>
                </a:solidFill>
                <a:latin typeface="Arial" panose="020B0604020202020204" pitchFamily="34" charset="0"/>
              </a:rPr>
              <a:t>Sắp xếp như sau:</a:t>
            </a:r>
          </a:p>
        </p:txBody>
      </p:sp>
      <p:graphicFrame>
        <p:nvGraphicFramePr>
          <p:cNvPr id="39992" name="Group 56"/>
          <p:cNvGraphicFramePr>
            <a:graphicFrameLocks noGrp="1"/>
          </p:cNvGraphicFramePr>
          <p:nvPr/>
        </p:nvGraphicFramePr>
        <p:xfrm>
          <a:off x="228600" y="1752600"/>
          <a:ext cx="8686800" cy="3675063"/>
        </p:xfrm>
        <a:graphic>
          <a:graphicData uri="http://schemas.openxmlformats.org/drawingml/2006/table">
            <a:tbl>
              <a:tblPr/>
              <a:tblGrid>
                <a:gridCol w="3352800">
                  <a:extLst>
                    <a:ext uri="{9D8B030D-6E8A-4147-A177-3AD203B41FA5}">
                      <a16:colId xmlns:a16="http://schemas.microsoft.com/office/drawing/2014/main" val="781287002"/>
                    </a:ext>
                  </a:extLst>
                </a:gridCol>
                <a:gridCol w="3781425">
                  <a:extLst>
                    <a:ext uri="{9D8B030D-6E8A-4147-A177-3AD203B41FA5}">
                      <a16:colId xmlns:a16="http://schemas.microsoft.com/office/drawing/2014/main" val="3968098654"/>
                    </a:ext>
                  </a:extLst>
                </a:gridCol>
                <a:gridCol w="1552575">
                  <a:extLst>
                    <a:ext uri="{9D8B030D-6E8A-4147-A177-3AD203B41FA5}">
                      <a16:colId xmlns:a16="http://schemas.microsoft.com/office/drawing/2014/main" val="4233812298"/>
                    </a:ext>
                  </a:extLst>
                </a:gridCol>
              </a:tblGrid>
              <a:tr h="581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a:t>
                      </a:r>
                      <a:r>
                        <a:rPr kumimoji="0" lang="en-US" altLang="en-US" sz="2800" b="1" i="0" u="none" strike="noStrike" cap="none" normalizeH="0" baseline="0" smtClean="0">
                          <a:ln>
                            <a:noFill/>
                          </a:ln>
                          <a:solidFill>
                            <a:schemeClr val="tx1"/>
                          </a:solidFill>
                          <a:effectLst/>
                          <a:latin typeface="Arial Unicode MS" pitchFamily="34" charset="-128"/>
                          <a:cs typeface="Arial" panose="020B0604020202020204" pitchFamily="34" charset="0"/>
                        </a:rPr>
                        <a:t>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a:t>
                      </a:r>
                      <a:r>
                        <a:rPr kumimoji="0" lang="en-US" altLang="en-US" sz="2800" b="1" i="0" u="none" strike="noStrike" cap="none" normalizeH="0" baseline="0" smtClean="0">
                          <a:ln>
                            <a:noFill/>
                          </a:ln>
                          <a:solidFill>
                            <a:schemeClr val="tx1"/>
                          </a:solidFill>
                          <a:effectLst/>
                          <a:latin typeface="Arial Unicode MS" pitchFamily="34" charset="-128"/>
                          <a:cs typeface="Arial" panose="020B0604020202020204" pitchFamily="34" charset="0"/>
                        </a:rPr>
                        <a:t>ận tốc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a:t>
                      </a:r>
                      <a:r>
                        <a:rPr kumimoji="0" lang="en-US" altLang="en-US" sz="2800" b="1" i="0" u="none" strike="noStrike" cap="none" normalizeH="0" baseline="0" smtClean="0">
                          <a:ln>
                            <a:noFill/>
                          </a:ln>
                          <a:solidFill>
                            <a:schemeClr val="tx1"/>
                          </a:solidFill>
                          <a:effectLst/>
                          <a:latin typeface="Arial Unicode MS" pitchFamily="34" charset="-128"/>
                          <a:cs typeface="Arial" panose="020B0604020202020204" pitchFamily="34" charset="0"/>
                        </a:rPr>
                        <a:t>ắp xếp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5482102"/>
                  </a:ext>
                </a:extLst>
              </a:tr>
              <a:tr h="714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rPr>
                        <a:t>Ánh sáng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300000 km/s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3350789"/>
                  </a:ext>
                </a:extLst>
              </a:tr>
              <a:tr h="581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 b</a:t>
                      </a:r>
                      <a:r>
                        <a:rPr kumimoji="0" lang="en-US"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rPr>
                        <a:t>áo chạy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30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512504"/>
                  </a:ext>
                </a:extLst>
              </a:tr>
              <a:tr h="6381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a:t>
                      </a:r>
                      <a:r>
                        <a:rPr kumimoji="0" lang="en-US"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rPr>
                        <a:t>ận động viên chạy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36 km/h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217275"/>
                  </a:ext>
                </a:extLst>
              </a:tr>
              <a:tr h="5794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Âm thanh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300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5534223"/>
                  </a:ext>
                </a:extLst>
              </a:tr>
              <a:tr h="581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
                      </a:r>
                      <a:r>
                        <a:rPr kumimoji="0" lang="en-US"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rPr>
                        <a:t>áy bay phản lực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2500 km/h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7154848"/>
                  </a:ext>
                </a:extLst>
              </a:tr>
            </a:tbl>
          </a:graphicData>
        </a:graphic>
      </p:graphicFrame>
      <p:sp>
        <p:nvSpPr>
          <p:cNvPr id="39970" name="Text Box 34"/>
          <p:cNvSpPr txBox="1">
            <a:spLocks noChangeArrowheads="1"/>
          </p:cNvSpPr>
          <p:nvPr/>
        </p:nvSpPr>
        <p:spPr bwMode="auto">
          <a:xfrm>
            <a:off x="8001000" y="3657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rgbClr val="FC0000"/>
                </a:solidFill>
                <a:latin typeface="Arial" panose="020B0604020202020204" pitchFamily="34" charset="0"/>
              </a:rPr>
              <a:t>1</a:t>
            </a:r>
          </a:p>
        </p:txBody>
      </p:sp>
      <p:sp>
        <p:nvSpPr>
          <p:cNvPr id="39971" name="Text Box 35"/>
          <p:cNvSpPr txBox="1">
            <a:spLocks noChangeArrowheads="1"/>
          </p:cNvSpPr>
          <p:nvPr/>
        </p:nvSpPr>
        <p:spPr bwMode="auto">
          <a:xfrm>
            <a:off x="8001000" y="30480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rgbClr val="FC0000"/>
                </a:solidFill>
                <a:latin typeface="Arial" panose="020B0604020202020204" pitchFamily="34" charset="0"/>
              </a:rPr>
              <a:t>2</a:t>
            </a:r>
          </a:p>
        </p:txBody>
      </p:sp>
      <p:sp>
        <p:nvSpPr>
          <p:cNvPr id="39972" name="Text Box 36"/>
          <p:cNvSpPr txBox="1">
            <a:spLocks noChangeArrowheads="1"/>
          </p:cNvSpPr>
          <p:nvPr/>
        </p:nvSpPr>
        <p:spPr bwMode="auto">
          <a:xfrm>
            <a:off x="8001000" y="42672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rgbClr val="FC0000"/>
                </a:solidFill>
                <a:latin typeface="Arial" panose="020B0604020202020204" pitchFamily="34" charset="0"/>
              </a:rPr>
              <a:t>3</a:t>
            </a:r>
          </a:p>
        </p:txBody>
      </p:sp>
      <p:sp>
        <p:nvSpPr>
          <p:cNvPr id="39973" name="Text Box 37"/>
          <p:cNvSpPr txBox="1">
            <a:spLocks noChangeArrowheads="1"/>
          </p:cNvSpPr>
          <p:nvPr/>
        </p:nvSpPr>
        <p:spPr bwMode="auto">
          <a:xfrm>
            <a:off x="8001000" y="48768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rgbClr val="FC0000"/>
                </a:solidFill>
                <a:latin typeface="Arial" panose="020B0604020202020204" pitchFamily="34" charset="0"/>
              </a:rPr>
              <a:t>4</a:t>
            </a:r>
          </a:p>
        </p:txBody>
      </p:sp>
      <p:sp>
        <p:nvSpPr>
          <p:cNvPr id="39974" name="Text Box 38"/>
          <p:cNvSpPr txBox="1">
            <a:spLocks noChangeArrowheads="1"/>
          </p:cNvSpPr>
          <p:nvPr/>
        </p:nvSpPr>
        <p:spPr bwMode="auto">
          <a:xfrm>
            <a:off x="8001000" y="23622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rgbClr val="FC0000"/>
                </a:solidFill>
                <a:latin typeface="Arial" panose="020B0604020202020204" pitchFamily="34" charset="0"/>
              </a:rPr>
              <a:t>5</a:t>
            </a:r>
          </a:p>
        </p:txBody>
      </p:sp>
      <p:sp>
        <p:nvSpPr>
          <p:cNvPr id="39975" name="Text Box 39"/>
          <p:cNvSpPr txBox="1">
            <a:spLocks noChangeArrowheads="1"/>
          </p:cNvSpPr>
          <p:nvPr/>
        </p:nvSpPr>
        <p:spPr bwMode="auto">
          <a:xfrm>
            <a:off x="5715000" y="365760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20000"/>
              </a:spcBef>
              <a:buClrTx/>
              <a:buSzTx/>
              <a:buFontTx/>
              <a:buNone/>
            </a:pPr>
            <a:r>
              <a:rPr lang="en-US" altLang="en-US" sz="2800" b="0">
                <a:solidFill>
                  <a:schemeClr val="accent2"/>
                </a:solidFill>
                <a:latin typeface="Arial" panose="020B0604020202020204" pitchFamily="34" charset="0"/>
              </a:rPr>
              <a:t>=10 m/s</a:t>
            </a:r>
            <a:endParaRPr lang="en-US" altLang="en-US" sz="2800">
              <a:solidFill>
                <a:schemeClr val="accent2"/>
              </a:solidFill>
              <a:latin typeface="Arial" panose="020B0604020202020204" pitchFamily="34" charset="0"/>
            </a:endParaRPr>
          </a:p>
        </p:txBody>
      </p:sp>
      <p:sp>
        <p:nvSpPr>
          <p:cNvPr id="39976" name="Text Box 40"/>
          <p:cNvSpPr txBox="1">
            <a:spLocks noChangeArrowheads="1"/>
          </p:cNvSpPr>
          <p:nvPr/>
        </p:nvSpPr>
        <p:spPr bwMode="auto">
          <a:xfrm>
            <a:off x="5257800" y="48768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0">
                <a:solidFill>
                  <a:schemeClr val="accent2"/>
                </a:solidFill>
                <a:latin typeface="Arial" panose="020B0604020202020204" pitchFamily="34" charset="0"/>
              </a:rPr>
              <a:t>=694,44 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75"/>
                                        </p:tgtEl>
                                        <p:attrNameLst>
                                          <p:attrName>style.visibility</p:attrName>
                                        </p:attrNameLst>
                                      </p:cBhvr>
                                      <p:to>
                                        <p:strVal val="visible"/>
                                      </p:to>
                                    </p:set>
                                    <p:anim calcmode="lin" valueType="num">
                                      <p:cBhvr>
                                        <p:cTn id="7" dur="1000" fill="hold"/>
                                        <p:tgtEl>
                                          <p:spTgt spid="39975"/>
                                        </p:tgtEl>
                                        <p:attrNameLst>
                                          <p:attrName>ppt_x</p:attrName>
                                        </p:attrNameLst>
                                      </p:cBhvr>
                                      <p:tavLst>
                                        <p:tav tm="0">
                                          <p:val>
                                            <p:strVal val="#ppt_x"/>
                                          </p:val>
                                        </p:tav>
                                        <p:tav tm="100000">
                                          <p:val>
                                            <p:strVal val="#ppt_x"/>
                                          </p:val>
                                        </p:tav>
                                      </p:tavLst>
                                    </p:anim>
                                    <p:anim calcmode="lin" valueType="num">
                                      <p:cBhvr>
                                        <p:cTn id="8" dur="1000" fill="hold"/>
                                        <p:tgtEl>
                                          <p:spTgt spid="399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76"/>
                                        </p:tgtEl>
                                        <p:attrNameLst>
                                          <p:attrName>style.visibility</p:attrName>
                                        </p:attrNameLst>
                                      </p:cBhvr>
                                      <p:to>
                                        <p:strVal val="visible"/>
                                      </p:to>
                                    </p:set>
                                    <p:anim calcmode="lin" valueType="num">
                                      <p:cBhvr>
                                        <p:cTn id="13" dur="1000" fill="hold"/>
                                        <p:tgtEl>
                                          <p:spTgt spid="39976"/>
                                        </p:tgtEl>
                                        <p:attrNameLst>
                                          <p:attrName>ppt_x</p:attrName>
                                        </p:attrNameLst>
                                      </p:cBhvr>
                                      <p:tavLst>
                                        <p:tav tm="0">
                                          <p:val>
                                            <p:strVal val="#ppt_x"/>
                                          </p:val>
                                        </p:tav>
                                        <p:tav tm="100000">
                                          <p:val>
                                            <p:strVal val="#ppt_x"/>
                                          </p:val>
                                        </p:tav>
                                      </p:tavLst>
                                    </p:anim>
                                    <p:anim calcmode="lin" valueType="num">
                                      <p:cBhvr>
                                        <p:cTn id="14" dur="1000" fill="hold"/>
                                        <p:tgtEl>
                                          <p:spTgt spid="3997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9970"/>
                                        </p:tgtEl>
                                        <p:attrNameLst>
                                          <p:attrName>style.visibility</p:attrName>
                                        </p:attrNameLst>
                                      </p:cBhvr>
                                      <p:to>
                                        <p:strVal val="visible"/>
                                      </p:to>
                                    </p:set>
                                    <p:anim calcmode="lin" valueType="num">
                                      <p:cBhvr>
                                        <p:cTn id="19" dur="1000" fill="hold"/>
                                        <p:tgtEl>
                                          <p:spTgt spid="39970"/>
                                        </p:tgtEl>
                                        <p:attrNameLst>
                                          <p:attrName>ppt_x</p:attrName>
                                        </p:attrNameLst>
                                      </p:cBhvr>
                                      <p:tavLst>
                                        <p:tav tm="0">
                                          <p:val>
                                            <p:strVal val="#ppt_x"/>
                                          </p:val>
                                        </p:tav>
                                        <p:tav tm="100000">
                                          <p:val>
                                            <p:strVal val="#ppt_x"/>
                                          </p:val>
                                        </p:tav>
                                      </p:tavLst>
                                    </p:anim>
                                    <p:anim calcmode="lin" valueType="num">
                                      <p:cBhvr>
                                        <p:cTn id="20" dur="1000" fill="hold"/>
                                        <p:tgtEl>
                                          <p:spTgt spid="39970"/>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9971"/>
                                        </p:tgtEl>
                                        <p:attrNameLst>
                                          <p:attrName>style.visibility</p:attrName>
                                        </p:attrNameLst>
                                      </p:cBhvr>
                                      <p:to>
                                        <p:strVal val="visible"/>
                                      </p:to>
                                    </p:set>
                                    <p:anim calcmode="lin" valueType="num">
                                      <p:cBhvr>
                                        <p:cTn id="25" dur="1000" fill="hold"/>
                                        <p:tgtEl>
                                          <p:spTgt spid="39971"/>
                                        </p:tgtEl>
                                        <p:attrNameLst>
                                          <p:attrName>ppt_x</p:attrName>
                                        </p:attrNameLst>
                                      </p:cBhvr>
                                      <p:tavLst>
                                        <p:tav tm="0">
                                          <p:val>
                                            <p:strVal val="#ppt_x"/>
                                          </p:val>
                                        </p:tav>
                                        <p:tav tm="100000">
                                          <p:val>
                                            <p:strVal val="#ppt_x"/>
                                          </p:val>
                                        </p:tav>
                                      </p:tavLst>
                                    </p:anim>
                                    <p:anim calcmode="lin" valueType="num">
                                      <p:cBhvr>
                                        <p:cTn id="26" dur="1000" fill="hold"/>
                                        <p:tgtEl>
                                          <p:spTgt spid="39971"/>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9972"/>
                                        </p:tgtEl>
                                        <p:attrNameLst>
                                          <p:attrName>style.visibility</p:attrName>
                                        </p:attrNameLst>
                                      </p:cBhvr>
                                      <p:to>
                                        <p:strVal val="visible"/>
                                      </p:to>
                                    </p:set>
                                    <p:anim calcmode="lin" valueType="num">
                                      <p:cBhvr>
                                        <p:cTn id="31" dur="1000" fill="hold"/>
                                        <p:tgtEl>
                                          <p:spTgt spid="39972"/>
                                        </p:tgtEl>
                                        <p:attrNameLst>
                                          <p:attrName>ppt_x</p:attrName>
                                        </p:attrNameLst>
                                      </p:cBhvr>
                                      <p:tavLst>
                                        <p:tav tm="0">
                                          <p:val>
                                            <p:strVal val="#ppt_x"/>
                                          </p:val>
                                        </p:tav>
                                        <p:tav tm="100000">
                                          <p:val>
                                            <p:strVal val="#ppt_x"/>
                                          </p:val>
                                        </p:tav>
                                      </p:tavLst>
                                    </p:anim>
                                    <p:anim calcmode="lin" valueType="num">
                                      <p:cBhvr>
                                        <p:cTn id="32" dur="1000" fill="hold"/>
                                        <p:tgtEl>
                                          <p:spTgt spid="39972"/>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9973"/>
                                        </p:tgtEl>
                                        <p:attrNameLst>
                                          <p:attrName>style.visibility</p:attrName>
                                        </p:attrNameLst>
                                      </p:cBhvr>
                                      <p:to>
                                        <p:strVal val="visible"/>
                                      </p:to>
                                    </p:set>
                                    <p:anim calcmode="lin" valueType="num">
                                      <p:cBhvr>
                                        <p:cTn id="37" dur="1000" fill="hold"/>
                                        <p:tgtEl>
                                          <p:spTgt spid="39973"/>
                                        </p:tgtEl>
                                        <p:attrNameLst>
                                          <p:attrName>ppt_x</p:attrName>
                                        </p:attrNameLst>
                                      </p:cBhvr>
                                      <p:tavLst>
                                        <p:tav tm="0">
                                          <p:val>
                                            <p:strVal val="#ppt_x"/>
                                          </p:val>
                                        </p:tav>
                                        <p:tav tm="100000">
                                          <p:val>
                                            <p:strVal val="#ppt_x"/>
                                          </p:val>
                                        </p:tav>
                                      </p:tavLst>
                                    </p:anim>
                                    <p:anim calcmode="lin" valueType="num">
                                      <p:cBhvr>
                                        <p:cTn id="38" dur="1000" fill="hold"/>
                                        <p:tgtEl>
                                          <p:spTgt spid="39973"/>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9974"/>
                                        </p:tgtEl>
                                        <p:attrNameLst>
                                          <p:attrName>style.visibility</p:attrName>
                                        </p:attrNameLst>
                                      </p:cBhvr>
                                      <p:to>
                                        <p:strVal val="visible"/>
                                      </p:to>
                                    </p:set>
                                    <p:anim calcmode="lin" valueType="num">
                                      <p:cBhvr>
                                        <p:cTn id="43" dur="1000" fill="hold"/>
                                        <p:tgtEl>
                                          <p:spTgt spid="39974"/>
                                        </p:tgtEl>
                                        <p:attrNameLst>
                                          <p:attrName>ppt_x</p:attrName>
                                        </p:attrNameLst>
                                      </p:cBhvr>
                                      <p:tavLst>
                                        <p:tav tm="0">
                                          <p:val>
                                            <p:strVal val="#ppt_x"/>
                                          </p:val>
                                        </p:tav>
                                        <p:tav tm="100000">
                                          <p:val>
                                            <p:strVal val="#ppt_x"/>
                                          </p:val>
                                        </p:tav>
                                      </p:tavLst>
                                    </p:anim>
                                    <p:anim calcmode="lin" valueType="num">
                                      <p:cBhvr>
                                        <p:cTn id="44" dur="1000" fill="hold"/>
                                        <p:tgtEl>
                                          <p:spTgt spid="399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0" grpId="0"/>
      <p:bldP spid="39971" grpId="0"/>
      <p:bldP spid="39972" grpId="0"/>
      <p:bldP spid="39973" grpId="0"/>
      <p:bldP spid="39974" grpId="0"/>
      <p:bldP spid="39975" grpId="0"/>
      <p:bldP spid="399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686800" cy="1143000"/>
          </a:xfrm>
        </p:spPr>
        <p:txBody>
          <a:bodyPr/>
          <a:lstStyle/>
          <a:p>
            <a:r>
              <a:rPr lang="en-US" altLang="en-US" i="1" smtClean="0">
                <a:solidFill>
                  <a:srgbClr val="0066FF"/>
                </a:solidFill>
              </a:rPr>
              <a:t>Đà điểu có thể chạy với vận tốc 90km/h.</a:t>
            </a:r>
            <a:endParaRPr lang="vi-VN" altLang="en-US" i="1" smtClean="0">
              <a:solidFill>
                <a:srgbClr val="0066FF"/>
              </a:solidFill>
            </a:endParaRPr>
          </a:p>
        </p:txBody>
      </p:sp>
      <p:pic>
        <p:nvPicPr>
          <p:cNvPr id="37900" name="Picture 12" descr="image?id=92696&amp;rendTypeId=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295400"/>
            <a:ext cx="7340600" cy="47910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Text Box 3"/>
          <p:cNvSpPr txBox="1">
            <a:spLocks noChangeArrowheads="1"/>
          </p:cNvSpPr>
          <p:nvPr/>
        </p:nvSpPr>
        <p:spPr bwMode="auto">
          <a:xfrm>
            <a:off x="685800" y="381000"/>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0" i="1">
                <a:solidFill>
                  <a:srgbClr val="0066FF"/>
                </a:solidFill>
                <a:latin typeface="Arial" panose="020B0604020202020204" pitchFamily="34" charset="0"/>
              </a:rPr>
              <a:t>Vận tốc tàu hỏa khoảng 54km/h</a:t>
            </a:r>
            <a:endParaRPr lang="vi-VN" altLang="en-US" b="0" i="1">
              <a:solidFill>
                <a:srgbClr val="0066FF"/>
              </a:solidFill>
              <a:latin typeface="Arial" panose="020B0604020202020204" pitchFamily="34" charset="0"/>
            </a:endParaRPr>
          </a:p>
        </p:txBody>
      </p:sp>
      <p:sp>
        <p:nvSpPr>
          <p:cNvPr id="23557" name="Text Box 4"/>
          <p:cNvSpPr txBox="1">
            <a:spLocks noChangeArrowheads="1"/>
          </p:cNvSpPr>
          <p:nvPr/>
        </p:nvSpPr>
        <p:spPr bwMode="auto">
          <a:xfrm>
            <a:off x="2209800" y="198120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sz="1800" b="0">
              <a:solidFill>
                <a:schemeClr val="tx1"/>
              </a:solidFill>
              <a:latin typeface="Arial" panose="020B0604020202020204" pitchFamily="34" charset="0"/>
            </a:endParaRPr>
          </a:p>
        </p:txBody>
      </p:sp>
      <p:sp>
        <p:nvSpPr>
          <p:cNvPr id="23558" name="Text Box 5"/>
          <p:cNvSpPr txBox="1">
            <a:spLocks noChangeArrowheads="1"/>
          </p:cNvSpPr>
          <p:nvPr/>
        </p:nvSpPr>
        <p:spPr bwMode="auto">
          <a:xfrm>
            <a:off x="2209800" y="1981200"/>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sz="1800" b="0">
              <a:solidFill>
                <a:schemeClr val="tx1"/>
              </a:solidFill>
              <a:latin typeface="Arial" panose="020B0604020202020204" pitchFamily="34" charset="0"/>
            </a:endParaRPr>
          </a:p>
        </p:txBody>
      </p:sp>
      <p:sp>
        <p:nvSpPr>
          <p:cNvPr id="37894" name="Text Box 6"/>
          <p:cNvSpPr txBox="1">
            <a:spLocks noChangeArrowheads="1"/>
          </p:cNvSpPr>
          <p:nvPr/>
        </p:nvSpPr>
        <p:spPr bwMode="auto">
          <a:xfrm>
            <a:off x="762000" y="15240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0" i="1">
                <a:solidFill>
                  <a:srgbClr val="D60093"/>
                </a:solidFill>
                <a:latin typeface="Arial" panose="020B0604020202020204" pitchFamily="34" charset="0"/>
              </a:rPr>
              <a:t>Vận tốc tàu biển khoảng 43,2km/h.</a:t>
            </a:r>
            <a:endParaRPr lang="vi-VN" altLang="en-US" b="0" i="1">
              <a:solidFill>
                <a:srgbClr val="D60093"/>
              </a:solidFill>
              <a:latin typeface="Arial" panose="020B0604020202020204" pitchFamily="34" charset="0"/>
            </a:endParaRPr>
          </a:p>
        </p:txBody>
      </p:sp>
      <p:pic>
        <p:nvPicPr>
          <p:cNvPr id="37895" name="Picture 7" descr="imag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3" y="1295400"/>
            <a:ext cx="8713787"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8"/>
          <p:cNvSpPr txBox="1">
            <a:spLocks noChangeArrowheads="1"/>
          </p:cNvSpPr>
          <p:nvPr/>
        </p:nvSpPr>
        <p:spPr bwMode="auto">
          <a:xfrm>
            <a:off x="990600" y="0"/>
            <a:ext cx="731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0" i="1">
                <a:solidFill>
                  <a:srgbClr val="D60093"/>
                </a:solidFill>
                <a:latin typeface="Arial" panose="020B0604020202020204" pitchFamily="34" charset="0"/>
              </a:rPr>
              <a:t>Vận tốc máy bay dân dụng khoảng 720km/h.</a:t>
            </a:r>
            <a:endParaRPr lang="vi-VN" altLang="en-US" b="0" i="1">
              <a:solidFill>
                <a:srgbClr val="D60093"/>
              </a:solidFill>
              <a:latin typeface="Arial" panose="020B0604020202020204" pitchFamily="34" charset="0"/>
            </a:endParaRPr>
          </a:p>
        </p:txBody>
      </p:sp>
      <p:pic>
        <p:nvPicPr>
          <p:cNvPr id="37897" name="Picture 9" descr="thumb800x800_961014985_0cc9ad6294_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447800"/>
            <a:ext cx="73914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0"/>
          <p:cNvSpPr txBox="1">
            <a:spLocks noChangeArrowheads="1"/>
          </p:cNvSpPr>
          <p:nvPr/>
        </p:nvSpPr>
        <p:spPr bwMode="auto">
          <a:xfrm>
            <a:off x="990600" y="152400"/>
            <a:ext cx="7239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0" i="1">
                <a:solidFill>
                  <a:srgbClr val="0066FF"/>
                </a:solidFill>
                <a:latin typeface="Arial" panose="020B0604020202020204" pitchFamily="34" charset="0"/>
              </a:rPr>
              <a:t>Người đi xe đạp đi với vận tốc khoảng 12km/h.</a:t>
            </a:r>
            <a:endParaRPr lang="vi-VN" altLang="en-US" b="0" i="1">
              <a:solidFill>
                <a:srgbClr val="0066FF"/>
              </a:solidFill>
              <a:latin typeface="Arial" panose="020B0604020202020204" pitchFamily="34" charset="0"/>
            </a:endParaRPr>
          </a:p>
        </p:txBody>
      </p:sp>
      <p:pic>
        <p:nvPicPr>
          <p:cNvPr id="37899" name="Picture 11" descr="090122125313-143-3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95400"/>
            <a:ext cx="701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images775251_Tile_Hill_train_7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143000"/>
            <a:ext cx="6754813"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animEffect transition="in" filter="fade">
                                      <p:cBhvr>
                                        <p:cTn id="9" dur="500"/>
                                        <p:tgtEl>
                                          <p:spTgt spid="37890"/>
                                        </p:tgtEl>
                                      </p:cBhvr>
                                    </p:animEffect>
                                  </p:childTnLst>
                                </p:cTn>
                              </p:par>
                              <p:par>
                                <p:cTn id="10" presetID="30" presetClass="entr" presetSubtype="0" fill="hold" nodeType="withEffect">
                                  <p:stCondLst>
                                    <p:cond delay="0"/>
                                  </p:stCondLst>
                                  <p:childTnLst>
                                    <p:set>
                                      <p:cBhvr>
                                        <p:cTn id="11" dur="1" fill="hold">
                                          <p:stCondLst>
                                            <p:cond delay="0"/>
                                          </p:stCondLst>
                                        </p:cTn>
                                        <p:tgtEl>
                                          <p:spTgt spid="37900"/>
                                        </p:tgtEl>
                                        <p:attrNameLst>
                                          <p:attrName>style.visibility</p:attrName>
                                        </p:attrNameLst>
                                      </p:cBhvr>
                                      <p:to>
                                        <p:strVal val="visible"/>
                                      </p:to>
                                    </p:set>
                                    <p:animEffect transition="in" filter="fade">
                                      <p:cBhvr>
                                        <p:cTn id="12" dur="800" decel="100000"/>
                                        <p:tgtEl>
                                          <p:spTgt spid="37900"/>
                                        </p:tgtEl>
                                      </p:cBhvr>
                                    </p:animEffect>
                                    <p:anim calcmode="lin" valueType="num">
                                      <p:cBhvr>
                                        <p:cTn id="13" dur="800" decel="100000" fill="hold"/>
                                        <p:tgtEl>
                                          <p:spTgt spid="37900"/>
                                        </p:tgtEl>
                                        <p:attrNameLst>
                                          <p:attrName>style.rotation</p:attrName>
                                        </p:attrNameLst>
                                      </p:cBhvr>
                                      <p:tavLst>
                                        <p:tav tm="0">
                                          <p:val>
                                            <p:fltVal val="-90"/>
                                          </p:val>
                                        </p:tav>
                                        <p:tav tm="100000">
                                          <p:val>
                                            <p:fltVal val="0"/>
                                          </p:val>
                                        </p:tav>
                                      </p:tavLst>
                                    </p:anim>
                                    <p:anim calcmode="lin" valueType="num">
                                      <p:cBhvr>
                                        <p:cTn id="14" dur="800" decel="100000" fill="hold"/>
                                        <p:tgtEl>
                                          <p:spTgt spid="37900"/>
                                        </p:tgtEl>
                                        <p:attrNameLst>
                                          <p:attrName>ppt_x</p:attrName>
                                        </p:attrNameLst>
                                      </p:cBhvr>
                                      <p:tavLst>
                                        <p:tav tm="0">
                                          <p:val>
                                            <p:strVal val="#ppt_x+0.4"/>
                                          </p:val>
                                        </p:tav>
                                        <p:tav tm="100000">
                                          <p:val>
                                            <p:strVal val="#ppt_x-0.05"/>
                                          </p:val>
                                        </p:tav>
                                      </p:tavLst>
                                    </p:anim>
                                    <p:anim calcmode="lin" valueType="num">
                                      <p:cBhvr>
                                        <p:cTn id="15" dur="800" decel="100000" fill="hold"/>
                                        <p:tgtEl>
                                          <p:spTgt spid="3790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790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7900"/>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37890"/>
                                        </p:tgtEl>
                                      </p:cBhvr>
                                    </p:animEffect>
                                    <p:set>
                                      <p:cBhvr>
                                        <p:cTn id="22" dur="1" fill="hold">
                                          <p:stCondLst>
                                            <p:cond delay="499"/>
                                          </p:stCondLst>
                                        </p:cTn>
                                        <p:tgtEl>
                                          <p:spTgt spid="37890"/>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37900"/>
                                        </p:tgtEl>
                                      </p:cBhvr>
                                    </p:animEffect>
                                    <p:set>
                                      <p:cBhvr>
                                        <p:cTn id="25" dur="1" fill="hold">
                                          <p:stCondLst>
                                            <p:cond delay="499"/>
                                          </p:stCondLst>
                                        </p:cTn>
                                        <p:tgtEl>
                                          <p:spTgt spid="37900"/>
                                        </p:tgtEl>
                                        <p:attrNameLst>
                                          <p:attrName>style.visibility</p:attrName>
                                        </p:attrNameLst>
                                      </p:cBhvr>
                                      <p:to>
                                        <p:strVal val="hidden"/>
                                      </p:to>
                                    </p:set>
                                  </p:childTnLst>
                                </p:cTn>
                              </p:par>
                              <p:par>
                                <p:cTn id="26" presetID="53" presetClass="entr" presetSubtype="0" fill="hold" nodeType="withEffect">
                                  <p:stCondLst>
                                    <p:cond delay="0"/>
                                  </p:stCondLst>
                                  <p:childTnLst>
                                    <p:set>
                                      <p:cBhvr>
                                        <p:cTn id="27" dur="1" fill="hold">
                                          <p:stCondLst>
                                            <p:cond delay="0"/>
                                          </p:stCondLst>
                                        </p:cTn>
                                        <p:tgtEl>
                                          <p:spTgt spid="37891">
                                            <p:txEl>
                                              <p:pRg st="0" end="0"/>
                                            </p:txEl>
                                          </p:spTgt>
                                        </p:tgtEl>
                                        <p:attrNameLst>
                                          <p:attrName>style.visibility</p:attrName>
                                        </p:attrNameLst>
                                      </p:cBhvr>
                                      <p:to>
                                        <p:strVal val="visible"/>
                                      </p:to>
                                    </p:set>
                                    <p:anim calcmode="lin" valueType="num">
                                      <p:cBhvr>
                                        <p:cTn id="28"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7891">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37891">
                                            <p:txEl>
                                              <p:pRg st="0" end="0"/>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7901"/>
                                        </p:tgtEl>
                                        <p:attrNameLst>
                                          <p:attrName>style.visibility</p:attrName>
                                        </p:attrNameLst>
                                      </p:cBhvr>
                                      <p:to>
                                        <p:strVal val="visible"/>
                                      </p:to>
                                    </p:set>
                                    <p:animEffect transition="in" filter="checkerboard(across)">
                                      <p:cBhvr>
                                        <p:cTn id="33" dur="500"/>
                                        <p:tgtEl>
                                          <p:spTgt spid="3790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nodeType="clickEffect">
                                  <p:stCondLst>
                                    <p:cond delay="0"/>
                                  </p:stCondLst>
                                  <p:childTnLst>
                                    <p:animEffect transition="out" filter="blinds(horizontal)">
                                      <p:cBhvr>
                                        <p:cTn id="37" dur="500"/>
                                        <p:tgtEl>
                                          <p:spTgt spid="37891">
                                            <p:txEl>
                                              <p:pRg st="0" end="0"/>
                                            </p:txEl>
                                          </p:spTgt>
                                        </p:tgtEl>
                                      </p:cBhvr>
                                    </p:animEffect>
                                    <p:set>
                                      <p:cBhvr>
                                        <p:cTn id="38" dur="1" fill="hold">
                                          <p:stCondLst>
                                            <p:cond delay="499"/>
                                          </p:stCondLst>
                                        </p:cTn>
                                        <p:tgtEl>
                                          <p:spTgt spid="37891">
                                            <p:txEl>
                                              <p:pRg st="0" end="0"/>
                                            </p:txEl>
                                          </p:spTgt>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37901"/>
                                        </p:tgtEl>
                                      </p:cBhvr>
                                    </p:animEffect>
                                    <p:set>
                                      <p:cBhvr>
                                        <p:cTn id="41" dur="1" fill="hold">
                                          <p:stCondLst>
                                            <p:cond delay="499"/>
                                          </p:stCondLst>
                                        </p:cTn>
                                        <p:tgtEl>
                                          <p:spTgt spid="37901"/>
                                        </p:tgtEl>
                                        <p:attrNameLst>
                                          <p:attrName>style.visibility</p:attrName>
                                        </p:attrNameLst>
                                      </p:cBhvr>
                                      <p:to>
                                        <p:strVal val="hidden"/>
                                      </p:to>
                                    </p:set>
                                  </p:childTnLst>
                                </p:cTn>
                              </p:par>
                              <p:par>
                                <p:cTn id="42" presetID="53" presetClass="entr" presetSubtype="0" fill="hold" nodeType="withEffect">
                                  <p:stCondLst>
                                    <p:cond delay="0"/>
                                  </p:stCondLst>
                                  <p:childTnLst>
                                    <p:set>
                                      <p:cBhvr>
                                        <p:cTn id="43" dur="1" fill="hold">
                                          <p:stCondLst>
                                            <p:cond delay="0"/>
                                          </p:stCondLst>
                                        </p:cTn>
                                        <p:tgtEl>
                                          <p:spTgt spid="37894">
                                            <p:txEl>
                                              <p:pRg st="0" end="0"/>
                                            </p:txEl>
                                          </p:spTgt>
                                        </p:tgtEl>
                                        <p:attrNameLst>
                                          <p:attrName>style.visibility</p:attrName>
                                        </p:attrNameLst>
                                      </p:cBhvr>
                                      <p:to>
                                        <p:strVal val="visible"/>
                                      </p:to>
                                    </p:set>
                                    <p:anim calcmode="lin" valueType="num">
                                      <p:cBhvr>
                                        <p:cTn id="44" dur="500" fill="hold"/>
                                        <p:tgtEl>
                                          <p:spTgt spid="37894">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37894">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37894">
                                            <p:txEl>
                                              <p:pRg st="0" end="0"/>
                                            </p:txEl>
                                          </p:spTgt>
                                        </p:tgtEl>
                                      </p:cBhvr>
                                    </p:animEffect>
                                  </p:childTnLst>
                                </p:cTn>
                              </p:par>
                              <p:par>
                                <p:cTn id="47" presetID="53" presetClass="entr" presetSubtype="0" fill="hold" nodeType="withEffect">
                                  <p:stCondLst>
                                    <p:cond delay="0"/>
                                  </p:stCondLst>
                                  <p:childTnLst>
                                    <p:set>
                                      <p:cBhvr>
                                        <p:cTn id="48" dur="1" fill="hold">
                                          <p:stCondLst>
                                            <p:cond delay="0"/>
                                          </p:stCondLst>
                                        </p:cTn>
                                        <p:tgtEl>
                                          <p:spTgt spid="37895"/>
                                        </p:tgtEl>
                                        <p:attrNameLst>
                                          <p:attrName>style.visibility</p:attrName>
                                        </p:attrNameLst>
                                      </p:cBhvr>
                                      <p:to>
                                        <p:strVal val="visible"/>
                                      </p:to>
                                    </p:set>
                                    <p:anim calcmode="lin" valueType="num">
                                      <p:cBhvr>
                                        <p:cTn id="49" dur="500" fill="hold"/>
                                        <p:tgtEl>
                                          <p:spTgt spid="37895"/>
                                        </p:tgtEl>
                                        <p:attrNameLst>
                                          <p:attrName>ppt_w</p:attrName>
                                        </p:attrNameLst>
                                      </p:cBhvr>
                                      <p:tavLst>
                                        <p:tav tm="0">
                                          <p:val>
                                            <p:fltVal val="0"/>
                                          </p:val>
                                        </p:tav>
                                        <p:tav tm="100000">
                                          <p:val>
                                            <p:strVal val="#ppt_w"/>
                                          </p:val>
                                        </p:tav>
                                      </p:tavLst>
                                    </p:anim>
                                    <p:anim calcmode="lin" valueType="num">
                                      <p:cBhvr>
                                        <p:cTn id="50" dur="500" fill="hold"/>
                                        <p:tgtEl>
                                          <p:spTgt spid="37895"/>
                                        </p:tgtEl>
                                        <p:attrNameLst>
                                          <p:attrName>ppt_h</p:attrName>
                                        </p:attrNameLst>
                                      </p:cBhvr>
                                      <p:tavLst>
                                        <p:tav tm="0">
                                          <p:val>
                                            <p:fltVal val="0"/>
                                          </p:val>
                                        </p:tav>
                                        <p:tav tm="100000">
                                          <p:val>
                                            <p:strVal val="#ppt_h"/>
                                          </p:val>
                                        </p:tav>
                                      </p:tavLst>
                                    </p:anim>
                                    <p:animEffect transition="in" filter="fade">
                                      <p:cBhvr>
                                        <p:cTn id="51" dur="500"/>
                                        <p:tgtEl>
                                          <p:spTgt spid="3789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nodeType="clickEffect">
                                  <p:stCondLst>
                                    <p:cond delay="0"/>
                                  </p:stCondLst>
                                  <p:childTnLst>
                                    <p:animEffect transition="out" filter="blinds(horizontal)">
                                      <p:cBhvr>
                                        <p:cTn id="55" dur="500"/>
                                        <p:tgtEl>
                                          <p:spTgt spid="37894">
                                            <p:txEl>
                                              <p:pRg st="0" end="0"/>
                                            </p:txEl>
                                          </p:spTgt>
                                        </p:tgtEl>
                                      </p:cBhvr>
                                    </p:animEffect>
                                    <p:set>
                                      <p:cBhvr>
                                        <p:cTn id="56" dur="1" fill="hold">
                                          <p:stCondLst>
                                            <p:cond delay="499"/>
                                          </p:stCondLst>
                                        </p:cTn>
                                        <p:tgtEl>
                                          <p:spTgt spid="37894">
                                            <p:txEl>
                                              <p:pRg st="0" end="0"/>
                                            </p:txEl>
                                          </p:spTgt>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37895"/>
                                        </p:tgtEl>
                                      </p:cBhvr>
                                    </p:animEffect>
                                    <p:set>
                                      <p:cBhvr>
                                        <p:cTn id="59" dur="1" fill="hold">
                                          <p:stCondLst>
                                            <p:cond delay="499"/>
                                          </p:stCondLst>
                                        </p:cTn>
                                        <p:tgtEl>
                                          <p:spTgt spid="37895"/>
                                        </p:tgtEl>
                                        <p:attrNameLst>
                                          <p:attrName>style.visibility</p:attrName>
                                        </p:attrNameLst>
                                      </p:cBhvr>
                                      <p:to>
                                        <p:strVal val="hidden"/>
                                      </p:to>
                                    </p:set>
                                  </p:childTnLst>
                                </p:cTn>
                              </p:par>
                              <p:par>
                                <p:cTn id="60" presetID="53" presetClass="entr" presetSubtype="0" fill="hold" grpId="0" nodeType="withEffect">
                                  <p:stCondLst>
                                    <p:cond delay="0"/>
                                  </p:stCondLst>
                                  <p:childTnLst>
                                    <p:set>
                                      <p:cBhvr>
                                        <p:cTn id="61" dur="1" fill="hold">
                                          <p:stCondLst>
                                            <p:cond delay="0"/>
                                          </p:stCondLst>
                                        </p:cTn>
                                        <p:tgtEl>
                                          <p:spTgt spid="37896">
                                            <p:txEl>
                                              <p:pRg st="0" end="0"/>
                                            </p:txEl>
                                          </p:spTgt>
                                        </p:tgtEl>
                                        <p:attrNameLst>
                                          <p:attrName>style.visibility</p:attrName>
                                        </p:attrNameLst>
                                      </p:cBhvr>
                                      <p:to>
                                        <p:strVal val="visible"/>
                                      </p:to>
                                    </p:set>
                                    <p:anim calcmode="lin" valueType="num">
                                      <p:cBhvr>
                                        <p:cTn id="62" dur="500" fill="hold"/>
                                        <p:tgtEl>
                                          <p:spTgt spid="37896">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7896">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7896">
                                            <p:txEl>
                                              <p:pRg st="0" end="0"/>
                                            </p:txEl>
                                          </p:spTgt>
                                        </p:tgtEl>
                                      </p:cBhvr>
                                    </p:animEffect>
                                  </p:childTnLst>
                                </p:cTn>
                              </p:par>
                              <p:par>
                                <p:cTn id="65" presetID="53" presetClass="entr" presetSubtype="0" fill="hold" nodeType="withEffect">
                                  <p:stCondLst>
                                    <p:cond delay="0"/>
                                  </p:stCondLst>
                                  <p:childTnLst>
                                    <p:set>
                                      <p:cBhvr>
                                        <p:cTn id="66" dur="1" fill="hold">
                                          <p:stCondLst>
                                            <p:cond delay="0"/>
                                          </p:stCondLst>
                                        </p:cTn>
                                        <p:tgtEl>
                                          <p:spTgt spid="37897"/>
                                        </p:tgtEl>
                                        <p:attrNameLst>
                                          <p:attrName>style.visibility</p:attrName>
                                        </p:attrNameLst>
                                      </p:cBhvr>
                                      <p:to>
                                        <p:strVal val="visible"/>
                                      </p:to>
                                    </p:set>
                                    <p:anim calcmode="lin" valueType="num">
                                      <p:cBhvr>
                                        <p:cTn id="67" dur="500" fill="hold"/>
                                        <p:tgtEl>
                                          <p:spTgt spid="37897"/>
                                        </p:tgtEl>
                                        <p:attrNameLst>
                                          <p:attrName>ppt_w</p:attrName>
                                        </p:attrNameLst>
                                      </p:cBhvr>
                                      <p:tavLst>
                                        <p:tav tm="0">
                                          <p:val>
                                            <p:fltVal val="0"/>
                                          </p:val>
                                        </p:tav>
                                        <p:tav tm="100000">
                                          <p:val>
                                            <p:strVal val="#ppt_w"/>
                                          </p:val>
                                        </p:tav>
                                      </p:tavLst>
                                    </p:anim>
                                    <p:anim calcmode="lin" valueType="num">
                                      <p:cBhvr>
                                        <p:cTn id="68" dur="500" fill="hold"/>
                                        <p:tgtEl>
                                          <p:spTgt spid="37897"/>
                                        </p:tgtEl>
                                        <p:attrNameLst>
                                          <p:attrName>ppt_h</p:attrName>
                                        </p:attrNameLst>
                                      </p:cBhvr>
                                      <p:tavLst>
                                        <p:tav tm="0">
                                          <p:val>
                                            <p:fltVal val="0"/>
                                          </p:val>
                                        </p:tav>
                                        <p:tav tm="100000">
                                          <p:val>
                                            <p:strVal val="#ppt_h"/>
                                          </p:val>
                                        </p:tav>
                                      </p:tavLst>
                                    </p:anim>
                                    <p:animEffect transition="in" filter="fade">
                                      <p:cBhvr>
                                        <p:cTn id="69" dur="500"/>
                                        <p:tgtEl>
                                          <p:spTgt spid="3789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nodeType="clickEffect">
                                  <p:stCondLst>
                                    <p:cond delay="0"/>
                                  </p:stCondLst>
                                  <p:childTnLst>
                                    <p:animEffect transition="out" filter="blinds(horizontal)">
                                      <p:cBhvr>
                                        <p:cTn id="73" dur="500"/>
                                        <p:tgtEl>
                                          <p:spTgt spid="37896">
                                            <p:txEl>
                                              <p:pRg st="0" end="0"/>
                                            </p:txEl>
                                          </p:spTgt>
                                        </p:tgtEl>
                                      </p:cBhvr>
                                    </p:animEffect>
                                    <p:set>
                                      <p:cBhvr>
                                        <p:cTn id="74" dur="1" fill="hold">
                                          <p:stCondLst>
                                            <p:cond delay="499"/>
                                          </p:stCondLst>
                                        </p:cTn>
                                        <p:tgtEl>
                                          <p:spTgt spid="37896">
                                            <p:txEl>
                                              <p:pRg st="0" end="0"/>
                                            </p:txEl>
                                          </p:spTgt>
                                        </p:tgtEl>
                                        <p:attrNameLst>
                                          <p:attrName>style.visibility</p:attrName>
                                        </p:attrNameLst>
                                      </p:cBhvr>
                                      <p:to>
                                        <p:strVal val="hidden"/>
                                      </p:to>
                                    </p:set>
                                  </p:childTnLst>
                                </p:cTn>
                              </p:par>
                              <p:par>
                                <p:cTn id="75" presetID="3" presetClass="exit" presetSubtype="10" fill="hold" nodeType="withEffect">
                                  <p:stCondLst>
                                    <p:cond delay="0"/>
                                  </p:stCondLst>
                                  <p:childTnLst>
                                    <p:animEffect transition="out" filter="blinds(horizontal)">
                                      <p:cBhvr>
                                        <p:cTn id="76" dur="500"/>
                                        <p:tgtEl>
                                          <p:spTgt spid="37897"/>
                                        </p:tgtEl>
                                      </p:cBhvr>
                                    </p:animEffect>
                                    <p:set>
                                      <p:cBhvr>
                                        <p:cTn id="77" dur="1" fill="hold">
                                          <p:stCondLst>
                                            <p:cond delay="499"/>
                                          </p:stCondLst>
                                        </p:cTn>
                                        <p:tgtEl>
                                          <p:spTgt spid="37897"/>
                                        </p:tgtEl>
                                        <p:attrNameLst>
                                          <p:attrName>style.visibility</p:attrName>
                                        </p:attrNameLst>
                                      </p:cBhvr>
                                      <p:to>
                                        <p:strVal val="hidden"/>
                                      </p:to>
                                    </p:set>
                                  </p:childTnLst>
                                </p:cTn>
                              </p:par>
                              <p:par>
                                <p:cTn id="78" presetID="53" presetClass="entr" presetSubtype="0" fill="hold" nodeType="withEffect">
                                  <p:stCondLst>
                                    <p:cond delay="0"/>
                                  </p:stCondLst>
                                  <p:childTnLst>
                                    <p:set>
                                      <p:cBhvr>
                                        <p:cTn id="79" dur="1" fill="hold">
                                          <p:stCondLst>
                                            <p:cond delay="0"/>
                                          </p:stCondLst>
                                        </p:cTn>
                                        <p:tgtEl>
                                          <p:spTgt spid="37898">
                                            <p:txEl>
                                              <p:pRg st="0" end="0"/>
                                            </p:txEl>
                                          </p:spTgt>
                                        </p:tgtEl>
                                        <p:attrNameLst>
                                          <p:attrName>style.visibility</p:attrName>
                                        </p:attrNameLst>
                                      </p:cBhvr>
                                      <p:to>
                                        <p:strVal val="visible"/>
                                      </p:to>
                                    </p:set>
                                    <p:anim calcmode="lin" valueType="num">
                                      <p:cBhvr>
                                        <p:cTn id="80" dur="500" fill="hold"/>
                                        <p:tgtEl>
                                          <p:spTgt spid="37898">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7898">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37898">
                                            <p:txEl>
                                              <p:pRg st="0" end="0"/>
                                            </p:txEl>
                                          </p:spTgt>
                                        </p:tgtEl>
                                      </p:cBhvr>
                                    </p:animEffect>
                                  </p:childTnLst>
                                </p:cTn>
                              </p:par>
                              <p:par>
                                <p:cTn id="83" presetID="30" presetClass="entr" presetSubtype="0" fill="hold" nodeType="withEffect">
                                  <p:stCondLst>
                                    <p:cond delay="0"/>
                                  </p:stCondLst>
                                  <p:childTnLst>
                                    <p:set>
                                      <p:cBhvr>
                                        <p:cTn id="84" dur="1" fill="hold">
                                          <p:stCondLst>
                                            <p:cond delay="0"/>
                                          </p:stCondLst>
                                        </p:cTn>
                                        <p:tgtEl>
                                          <p:spTgt spid="37899"/>
                                        </p:tgtEl>
                                        <p:attrNameLst>
                                          <p:attrName>style.visibility</p:attrName>
                                        </p:attrNameLst>
                                      </p:cBhvr>
                                      <p:to>
                                        <p:strVal val="visible"/>
                                      </p:to>
                                    </p:set>
                                    <p:animEffect transition="in" filter="fade">
                                      <p:cBhvr>
                                        <p:cTn id="85" dur="800" decel="100000"/>
                                        <p:tgtEl>
                                          <p:spTgt spid="37899"/>
                                        </p:tgtEl>
                                      </p:cBhvr>
                                    </p:animEffect>
                                    <p:anim calcmode="lin" valueType="num">
                                      <p:cBhvr>
                                        <p:cTn id="86" dur="800" decel="100000" fill="hold"/>
                                        <p:tgtEl>
                                          <p:spTgt spid="37899"/>
                                        </p:tgtEl>
                                        <p:attrNameLst>
                                          <p:attrName>style.rotation</p:attrName>
                                        </p:attrNameLst>
                                      </p:cBhvr>
                                      <p:tavLst>
                                        <p:tav tm="0">
                                          <p:val>
                                            <p:fltVal val="-90"/>
                                          </p:val>
                                        </p:tav>
                                        <p:tav tm="100000">
                                          <p:val>
                                            <p:fltVal val="0"/>
                                          </p:val>
                                        </p:tav>
                                      </p:tavLst>
                                    </p:anim>
                                    <p:anim calcmode="lin" valueType="num">
                                      <p:cBhvr>
                                        <p:cTn id="87" dur="800" decel="100000" fill="hold"/>
                                        <p:tgtEl>
                                          <p:spTgt spid="37899"/>
                                        </p:tgtEl>
                                        <p:attrNameLst>
                                          <p:attrName>ppt_x</p:attrName>
                                        </p:attrNameLst>
                                      </p:cBhvr>
                                      <p:tavLst>
                                        <p:tav tm="0">
                                          <p:val>
                                            <p:strVal val="#ppt_x+0.4"/>
                                          </p:val>
                                        </p:tav>
                                        <p:tav tm="100000">
                                          <p:val>
                                            <p:strVal val="#ppt_x-0.05"/>
                                          </p:val>
                                        </p:tav>
                                      </p:tavLst>
                                    </p:anim>
                                    <p:anim calcmode="lin" valueType="num">
                                      <p:cBhvr>
                                        <p:cTn id="88" dur="800" decel="100000" fill="hold"/>
                                        <p:tgtEl>
                                          <p:spTgt spid="37899"/>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37899"/>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3789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0" grpId="1"/>
      <p:bldP spid="37896"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34" name="Group 22"/>
          <p:cNvGrpSpPr>
            <a:grpSpLocks/>
          </p:cNvGrpSpPr>
          <p:nvPr/>
        </p:nvGrpSpPr>
        <p:grpSpPr bwMode="auto">
          <a:xfrm>
            <a:off x="457200" y="0"/>
            <a:ext cx="7924800" cy="6413500"/>
            <a:chOff x="-4800" y="0"/>
            <a:chExt cx="4992" cy="4040"/>
          </a:xfrm>
        </p:grpSpPr>
        <p:sp>
          <p:nvSpPr>
            <p:cNvPr id="24587" name="Rectangle 1"/>
            <p:cNvSpPr>
              <a:spLocks noChangeArrowheads="1"/>
            </p:cNvSpPr>
            <p:nvPr/>
          </p:nvSpPr>
          <p:spPr bwMode="auto">
            <a:xfrm>
              <a:off x="-3984" y="0"/>
              <a:ext cx="3072" cy="384"/>
            </a:xfrm>
            <a:prstGeom prst="rect">
              <a:avLst/>
            </a:prstGeom>
            <a:solidFill>
              <a:schemeClr val="bg1"/>
            </a:solidFill>
            <a:ln w="9525" algn="ctr">
              <a:solidFill>
                <a:schemeClr val="tx1"/>
              </a:solidFill>
              <a:round/>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a:solidFill>
                    <a:schemeClr val="tx1"/>
                  </a:solidFill>
                  <a:latin typeface="Arial" panose="020B0604020202020204" pitchFamily="34" charset="0"/>
                </a:rPr>
                <a:t>Loài chim chạy nhanh nhất</a:t>
              </a:r>
            </a:p>
          </p:txBody>
        </p:sp>
        <p:sp>
          <p:nvSpPr>
            <p:cNvPr id="24588" name="Rectangle 3"/>
            <p:cNvSpPr>
              <a:spLocks noChangeArrowheads="1"/>
            </p:cNvSpPr>
            <p:nvPr/>
          </p:nvSpPr>
          <p:spPr bwMode="auto">
            <a:xfrm>
              <a:off x="-4800" y="3522"/>
              <a:ext cx="499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vi-VN" altLang="en-US" sz="2400" b="0">
                  <a:solidFill>
                    <a:schemeClr val="tx1"/>
                  </a:solidFill>
                  <a:latin typeface="Arial" panose="020B0604020202020204" pitchFamily="34" charset="0"/>
                </a:rPr>
                <a:t>Chúng rất khác biệt về hình thể với cổ, chân dài và có thể chạy với tốc độ lên đến </a:t>
              </a:r>
              <a:r>
                <a:rPr lang="vi-VN" altLang="en-US" sz="2400" b="0">
                  <a:solidFill>
                    <a:srgbClr val="FF0000"/>
                  </a:solidFill>
                  <a:latin typeface="Arial" panose="020B0604020202020204" pitchFamily="34" charset="0"/>
                </a:rPr>
                <a:t>65 km/giờ (40 dặm/giờ)</a:t>
              </a:r>
              <a:r>
                <a:rPr lang="en-US" altLang="en-US" sz="2400" b="0">
                  <a:solidFill>
                    <a:schemeClr val="tx1"/>
                  </a:solidFill>
                  <a:latin typeface="Arial" panose="020B0604020202020204" pitchFamily="34" charset="0"/>
                </a:rPr>
                <a:t>.</a:t>
              </a:r>
              <a:endParaRPr lang="en-US" altLang="en-US" sz="2400">
                <a:solidFill>
                  <a:schemeClr val="tx1"/>
                </a:solidFill>
                <a:latin typeface="Arial" panose="020B0604020202020204" pitchFamily="34" charset="0"/>
              </a:endParaRPr>
            </a:p>
          </p:txBody>
        </p:sp>
        <p:pic>
          <p:nvPicPr>
            <p:cNvPr id="24589" name="Picture 2" descr="C:\Users\E5\Desktop\Struthio_camelus_in_Serengeti_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 y="498"/>
              <a:ext cx="4608"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38" name="Group 26"/>
          <p:cNvGrpSpPr>
            <a:grpSpLocks/>
          </p:cNvGrpSpPr>
          <p:nvPr/>
        </p:nvGrpSpPr>
        <p:grpSpPr bwMode="auto">
          <a:xfrm>
            <a:off x="990600" y="0"/>
            <a:ext cx="6477000" cy="6356350"/>
            <a:chOff x="7168" y="144"/>
            <a:chExt cx="4080" cy="4004"/>
          </a:xfrm>
        </p:grpSpPr>
        <p:sp>
          <p:nvSpPr>
            <p:cNvPr id="24584" name="Rectangle 1"/>
            <p:cNvSpPr>
              <a:spLocks noChangeArrowheads="1"/>
            </p:cNvSpPr>
            <p:nvPr/>
          </p:nvSpPr>
          <p:spPr bwMode="auto">
            <a:xfrm>
              <a:off x="7728" y="144"/>
              <a:ext cx="3072" cy="384"/>
            </a:xfrm>
            <a:prstGeom prst="rect">
              <a:avLst/>
            </a:prstGeom>
            <a:solidFill>
              <a:schemeClr val="bg1"/>
            </a:solidFill>
            <a:ln w="9525" algn="ctr">
              <a:solidFill>
                <a:schemeClr val="tx1"/>
              </a:solidFill>
              <a:round/>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a:solidFill>
                    <a:schemeClr val="tx1"/>
                  </a:solidFill>
                  <a:latin typeface="Arial" panose="020B0604020202020204" pitchFamily="34" charset="0"/>
                </a:rPr>
                <a:t>Loài chim bay nhanh nhất</a:t>
              </a:r>
            </a:p>
          </p:txBody>
        </p:sp>
        <p:sp>
          <p:nvSpPr>
            <p:cNvPr id="24585" name="Rectangle 3"/>
            <p:cNvSpPr>
              <a:spLocks noChangeArrowheads="1"/>
            </p:cNvSpPr>
            <p:nvPr/>
          </p:nvSpPr>
          <p:spPr bwMode="auto">
            <a:xfrm>
              <a:off x="7168" y="3400"/>
              <a:ext cx="408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en-US" sz="2400" b="0">
                  <a:solidFill>
                    <a:schemeClr val="tx1"/>
                  </a:solidFill>
                  <a:latin typeface="Arial" panose="020B0604020202020204" pitchFamily="34" charset="0"/>
                </a:rPr>
                <a:t>Với thị lực sắc bén cùng với tốc độ “phóng lao” từ trên không xuống đất với vận tốc </a:t>
              </a:r>
              <a:r>
                <a:rPr lang="en-US" altLang="en-US" sz="2400" b="0">
                  <a:solidFill>
                    <a:srgbClr val="FF0000"/>
                  </a:solidFill>
                  <a:latin typeface="Arial" panose="020B0604020202020204" pitchFamily="34" charset="0"/>
                </a:rPr>
                <a:t>321km/h</a:t>
              </a:r>
              <a:r>
                <a:rPr lang="en-US" altLang="en-US" sz="2400" b="0">
                  <a:solidFill>
                    <a:schemeClr val="tx1"/>
                  </a:solidFill>
                  <a:latin typeface="Arial" panose="020B0604020202020204" pitchFamily="34" charset="0"/>
                </a:rPr>
                <a:t>, khó có con mồi nào có thể sống sót.</a:t>
              </a:r>
              <a:endParaRPr lang="en-US" altLang="en-US" sz="2400">
                <a:solidFill>
                  <a:schemeClr val="tx1"/>
                </a:solidFill>
                <a:latin typeface="Arial" panose="020B0604020202020204" pitchFamily="34" charset="0"/>
              </a:endParaRPr>
            </a:p>
          </p:txBody>
        </p:sp>
        <p:pic>
          <p:nvPicPr>
            <p:cNvPr id="24586" name="Picture 2" descr="C:\Users\E5\Desktop\20120829-102648-1-chim-ca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 y="480"/>
              <a:ext cx="3936"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48" name="Group 36"/>
          <p:cNvGrpSpPr>
            <a:grpSpLocks/>
          </p:cNvGrpSpPr>
          <p:nvPr/>
        </p:nvGrpSpPr>
        <p:grpSpPr bwMode="auto">
          <a:xfrm>
            <a:off x="762000" y="0"/>
            <a:ext cx="6781800" cy="6369050"/>
            <a:chOff x="5568" y="144"/>
            <a:chExt cx="4272" cy="4012"/>
          </a:xfrm>
        </p:grpSpPr>
        <p:sp>
          <p:nvSpPr>
            <p:cNvPr id="24581" name="Rectangle 3"/>
            <p:cNvSpPr>
              <a:spLocks noChangeArrowheads="1"/>
            </p:cNvSpPr>
            <p:nvPr/>
          </p:nvSpPr>
          <p:spPr bwMode="auto">
            <a:xfrm>
              <a:off x="5568" y="3408"/>
              <a:ext cx="427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vi-VN" altLang="en-US" sz="2400" b="0">
                  <a:solidFill>
                    <a:schemeClr val="tx1"/>
                  </a:solidFill>
                  <a:latin typeface="Arial" panose="020B0604020202020204" pitchFamily="34" charset="0"/>
                </a:rPr>
                <a:t>Loài báo có thể đạt tới tốc độ ít nhất là </a:t>
              </a:r>
              <a:r>
                <a:rPr lang="vi-VN" altLang="en-US" sz="2400" b="0">
                  <a:solidFill>
                    <a:srgbClr val="FF0000"/>
                  </a:solidFill>
                  <a:latin typeface="Arial" panose="020B0604020202020204" pitchFamily="34" charset="0"/>
                </a:rPr>
                <a:t>104km/h</a:t>
              </a:r>
              <a:r>
                <a:rPr lang="vi-VN" altLang="en-US" sz="2400" b="0">
                  <a:solidFill>
                    <a:schemeClr val="tx1"/>
                  </a:solidFill>
                  <a:latin typeface="Arial" panose="020B0604020202020204" pitchFamily="34" charset="0"/>
                </a:rPr>
                <a:t> và có thể đạt tới vận tốc tối đa chỉ trong vòng vài cú nhảy</a:t>
              </a:r>
              <a:r>
                <a:rPr lang="en-US" altLang="en-US" sz="2400" b="0">
                  <a:solidFill>
                    <a:schemeClr val="tx1"/>
                  </a:solidFill>
                  <a:latin typeface="Arial" panose="020B0604020202020204" pitchFamily="34" charset="0"/>
                </a:rPr>
                <a:t>.</a:t>
              </a:r>
              <a:endParaRPr lang="en-US" altLang="en-US" sz="2400">
                <a:solidFill>
                  <a:schemeClr val="tx1"/>
                </a:solidFill>
                <a:latin typeface="Arial" panose="020B0604020202020204" pitchFamily="34" charset="0"/>
              </a:endParaRPr>
            </a:p>
          </p:txBody>
        </p:sp>
        <p:sp>
          <p:nvSpPr>
            <p:cNvPr id="24582" name="Rectangle 1"/>
            <p:cNvSpPr>
              <a:spLocks noChangeArrowheads="1"/>
            </p:cNvSpPr>
            <p:nvPr/>
          </p:nvSpPr>
          <p:spPr bwMode="auto">
            <a:xfrm>
              <a:off x="6192" y="144"/>
              <a:ext cx="3072" cy="350"/>
            </a:xfrm>
            <a:prstGeom prst="rect">
              <a:avLst/>
            </a:prstGeom>
            <a:solidFill>
              <a:schemeClr val="bg1"/>
            </a:solidFill>
            <a:ln w="9525" algn="ctr">
              <a:solidFill>
                <a:schemeClr val="tx1"/>
              </a:solidFill>
              <a:round/>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a:solidFill>
                    <a:schemeClr val="tx1"/>
                  </a:solidFill>
                  <a:latin typeface="Arial" panose="020B0604020202020204" pitchFamily="34" charset="0"/>
                </a:rPr>
                <a:t>Loài thú chạy nhanh nhất</a:t>
              </a:r>
            </a:p>
          </p:txBody>
        </p:sp>
        <p:pic>
          <p:nvPicPr>
            <p:cNvPr id="24583" name="Picture 2" descr="C:\Users\E5\Desktop\Bao-size-0x0-z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 y="480"/>
              <a:ext cx="4224" cy="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48"/>
                                        </p:tgtEl>
                                        <p:attrNameLst>
                                          <p:attrName>style.visibility</p:attrName>
                                        </p:attrNameLst>
                                      </p:cBhvr>
                                      <p:to>
                                        <p:strVal val="visible"/>
                                      </p:to>
                                    </p:set>
                                    <p:animEffect transition="in" filter="fade">
                                      <p:cBhvr>
                                        <p:cTn id="7" dur="500"/>
                                        <p:tgtEl>
                                          <p:spTgt spid="38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38948"/>
                                        </p:tgtEl>
                                      </p:cBhvr>
                                    </p:animEffect>
                                    <p:set>
                                      <p:cBhvr>
                                        <p:cTn id="12" dur="1" fill="hold">
                                          <p:stCondLst>
                                            <p:cond delay="499"/>
                                          </p:stCondLst>
                                        </p:cTn>
                                        <p:tgtEl>
                                          <p:spTgt spid="3894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8934"/>
                                        </p:tgtEl>
                                        <p:attrNameLst>
                                          <p:attrName>style.visibility</p:attrName>
                                        </p:attrNameLst>
                                      </p:cBhvr>
                                      <p:to>
                                        <p:strVal val="visible"/>
                                      </p:to>
                                    </p:set>
                                    <p:animEffect transition="in" filter="fade">
                                      <p:cBhvr>
                                        <p:cTn id="17" dur="500"/>
                                        <p:tgtEl>
                                          <p:spTgt spid="389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38934"/>
                                        </p:tgtEl>
                                      </p:cBhvr>
                                    </p:animEffect>
                                    <p:set>
                                      <p:cBhvr>
                                        <p:cTn id="22" dur="1" fill="hold">
                                          <p:stCondLst>
                                            <p:cond delay="499"/>
                                          </p:stCondLst>
                                        </p:cTn>
                                        <p:tgtEl>
                                          <p:spTgt spid="3893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8938"/>
                                        </p:tgtEl>
                                        <p:attrNameLst>
                                          <p:attrName>style.visibility</p:attrName>
                                        </p:attrNameLst>
                                      </p:cBhvr>
                                      <p:to>
                                        <p:strVal val="visible"/>
                                      </p:to>
                                    </p:set>
                                    <p:animEffect transition="in" filter="fade">
                                      <p:cBhvr>
                                        <p:cTn id="27" dur="2000"/>
                                        <p:tgtEl>
                                          <p:spTgt spid="38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02757"/>
          <p:cNvSpPr txBox="1">
            <a:spLocks noChangeArrowheads="1"/>
          </p:cNvSpPr>
          <p:nvPr/>
        </p:nvSpPr>
        <p:spPr bwMode="auto">
          <a:xfrm>
            <a:off x="990600" y="23622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sz="2400">
              <a:solidFill>
                <a:schemeClr val="tx1"/>
              </a:solidFill>
              <a:latin typeface="Arial" panose="020B0604020202020204" pitchFamily="34" charset="0"/>
            </a:endParaRPr>
          </a:p>
        </p:txBody>
      </p:sp>
      <p:sp>
        <p:nvSpPr>
          <p:cNvPr id="7171" name="Text Box 202759"/>
          <p:cNvSpPr txBox="1">
            <a:spLocks noChangeArrowheads="1"/>
          </p:cNvSpPr>
          <p:nvPr/>
        </p:nvSpPr>
        <p:spPr bwMode="auto">
          <a:xfrm>
            <a:off x="381000" y="914400"/>
            <a:ext cx="8443913"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u="sng">
                <a:solidFill>
                  <a:srgbClr val="FF0000"/>
                </a:solidFill>
                <a:latin typeface="Times New Roman" panose="02020603050405020304" pitchFamily="18" charset="0"/>
                <a:cs typeface="Times New Roman" panose="02020603050405020304" pitchFamily="18" charset="0"/>
              </a:rPr>
              <a:t>Đáp án câu 2:</a:t>
            </a:r>
            <a:r>
              <a:rPr lang="en-US" altLang="en-US" sz="2800" b="0">
                <a:solidFill>
                  <a:schemeClr val="tx1"/>
                </a:solidFill>
                <a:latin typeface="Times New Roman" panose="02020603050405020304" pitchFamily="18" charset="0"/>
                <a:cs typeface="Times New Roman" panose="02020603050405020304" pitchFamily="18" charset="0"/>
              </a:rPr>
              <a:t> </a:t>
            </a:r>
          </a:p>
          <a:p>
            <a:pPr eaLnBrk="1" hangingPunct="1">
              <a:spcBef>
                <a:spcPct val="0"/>
              </a:spcBef>
              <a:buClrTx/>
              <a:buSzTx/>
              <a:buFontTx/>
              <a:buNone/>
            </a:pPr>
            <a:r>
              <a:rPr lang="en-US" altLang="en-US" sz="2800" b="0">
                <a:solidFill>
                  <a:schemeClr val="tx1"/>
                </a:solidFill>
                <a:latin typeface="Times New Roman" panose="02020603050405020304" pitchFamily="18" charset="0"/>
                <a:cs typeface="Times New Roman" panose="02020603050405020304" pitchFamily="18" charset="0"/>
              </a:rPr>
              <a:t>	Một vật có thể là chuyển động đối với vật này nhưng lại là đứng yên so với vật khác chính vì vậy ta nói chuyển động và đứng yên có tính tương đối. ( vật chuyển động hay đứng yên phụ thuộc vào vật mốc)</a:t>
            </a:r>
          </a:p>
          <a:p>
            <a:pPr eaLnBrk="1" hangingPunct="1">
              <a:spcBef>
                <a:spcPct val="0"/>
              </a:spcBef>
              <a:buClrTx/>
              <a:buSzTx/>
              <a:buFontTx/>
              <a:buNone/>
            </a:pPr>
            <a:r>
              <a:rPr lang="en-US" altLang="en-US" sz="2800" u="sng">
                <a:solidFill>
                  <a:srgbClr val="FC0000"/>
                </a:solidFill>
                <a:latin typeface="Times New Roman" panose="02020603050405020304" pitchFamily="18" charset="0"/>
                <a:cs typeface="Times New Roman" panose="02020603050405020304" pitchFamily="18" charset="0"/>
              </a:rPr>
              <a:t>Ví dụ</a:t>
            </a:r>
            <a:r>
              <a:rPr lang="en-US" altLang="en-US" sz="2800">
                <a:solidFill>
                  <a:srgbClr val="FC0000"/>
                </a:solidFill>
                <a:latin typeface="Times New Roman" panose="02020603050405020304" pitchFamily="18" charset="0"/>
                <a:cs typeface="Times New Roman" panose="02020603050405020304" pitchFamily="18" charset="0"/>
              </a:rPr>
              <a:t>:</a:t>
            </a:r>
            <a:r>
              <a:rPr lang="en-US" altLang="en-US" sz="2800" b="0">
                <a:solidFill>
                  <a:schemeClr val="tx1"/>
                </a:solidFill>
                <a:latin typeface="Times New Roman" panose="02020603050405020304" pitchFamily="18" charset="0"/>
                <a:cs typeface="Times New Roman" panose="02020603050405020304" pitchFamily="18" charset="0"/>
              </a:rPr>
              <a:t> </a:t>
            </a:r>
          </a:p>
          <a:p>
            <a:pPr eaLnBrk="1" hangingPunct="1">
              <a:spcBef>
                <a:spcPct val="0"/>
              </a:spcBef>
              <a:buClrTx/>
              <a:buSzTx/>
              <a:buFontTx/>
              <a:buNone/>
            </a:pPr>
            <a:r>
              <a:rPr lang="en-US" altLang="en-US" sz="2800" b="0">
                <a:solidFill>
                  <a:schemeClr val="tx1"/>
                </a:solidFill>
                <a:latin typeface="Times New Roman" panose="02020603050405020304" pitchFamily="18" charset="0"/>
                <a:cs typeface="Times New Roman" panose="02020603050405020304" pitchFamily="18" charset="0"/>
              </a:rPr>
              <a:t>	Chọn vật mốc là bến xe thì chiếc xe đang chạy trong bến ra chuyển động so với nhà ga, nhưng nếu chọn vật mốc là hành khách đang ngồi trong xe thì chiếc xe đang chạy đứng yên so với hành khách.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438400" y="130175"/>
            <a:ext cx="4876800" cy="768350"/>
          </a:xfrm>
          <a:prstGeom prst="rect">
            <a:avLst/>
          </a:prstGeom>
          <a:solidFill>
            <a:schemeClr val="accent1"/>
          </a:solidFill>
          <a:ln w="9525" algn="ctr">
            <a:solidFill>
              <a:schemeClr val="tx1"/>
            </a:solidFill>
            <a:round/>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a:solidFill>
                  <a:schemeClr val="tx1"/>
                </a:solidFill>
                <a:latin typeface="Arial" panose="020B0604020202020204" pitchFamily="34" charset="0"/>
              </a:rPr>
              <a:t>Vận tốc nhanh nhất hiện nay</a:t>
            </a:r>
          </a:p>
        </p:txBody>
      </p:sp>
      <p:sp>
        <p:nvSpPr>
          <p:cNvPr id="25603" name="Rectangle 3"/>
          <p:cNvSpPr>
            <a:spLocks noChangeArrowheads="1"/>
          </p:cNvSpPr>
          <p:nvPr/>
        </p:nvSpPr>
        <p:spPr bwMode="auto">
          <a:xfrm>
            <a:off x="152400" y="5611813"/>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vi-VN" altLang="en-US" sz="2400" b="0">
                <a:solidFill>
                  <a:srgbClr val="0000A4"/>
                </a:solidFill>
                <a:latin typeface="Arial" panose="020B0604020202020204" pitchFamily="34" charset="0"/>
              </a:rPr>
              <a:t>Vận tốc ánh sáng </a:t>
            </a:r>
            <a:r>
              <a:rPr lang="vi-VN" altLang="en-US" sz="2400" b="0">
                <a:solidFill>
                  <a:schemeClr val="tx1"/>
                </a:solidFill>
                <a:latin typeface="Arial" panose="020B0604020202020204" pitchFamily="34" charset="0"/>
              </a:rPr>
              <a:t>là vận tốc tối đa trong vũ trụ. Trong mọi hệ quy chiếu nó đều có chung một giá trị là </a:t>
            </a:r>
            <a:r>
              <a:rPr lang="vi-VN" altLang="en-US" sz="2400" b="0">
                <a:solidFill>
                  <a:srgbClr val="FF0000"/>
                </a:solidFill>
                <a:latin typeface="Arial" panose="020B0604020202020204" pitchFamily="34" charset="0"/>
              </a:rPr>
              <a:t>299</a:t>
            </a:r>
            <a:r>
              <a:rPr lang="en-US" altLang="en-US" sz="2400" b="0">
                <a:solidFill>
                  <a:srgbClr val="FF0000"/>
                </a:solidFill>
                <a:latin typeface="Arial" panose="020B0604020202020204" pitchFamily="34" charset="0"/>
              </a:rPr>
              <a:t>.</a:t>
            </a:r>
            <a:r>
              <a:rPr lang="vi-VN" altLang="en-US" sz="2400" b="0">
                <a:solidFill>
                  <a:srgbClr val="FF0000"/>
                </a:solidFill>
                <a:latin typeface="Arial" panose="020B0604020202020204" pitchFamily="34" charset="0"/>
              </a:rPr>
              <a:t>792</a:t>
            </a:r>
            <a:r>
              <a:rPr lang="en-US" altLang="en-US" sz="2400" b="0">
                <a:solidFill>
                  <a:srgbClr val="FF0000"/>
                </a:solidFill>
                <a:latin typeface="Arial" panose="020B0604020202020204" pitchFamily="34" charset="0"/>
              </a:rPr>
              <a:t>.</a:t>
            </a:r>
            <a:r>
              <a:rPr lang="vi-VN" altLang="en-US" sz="2400" b="0">
                <a:solidFill>
                  <a:srgbClr val="FF0000"/>
                </a:solidFill>
                <a:latin typeface="Arial" panose="020B0604020202020204" pitchFamily="34" charset="0"/>
              </a:rPr>
              <a:t>458 m/s </a:t>
            </a:r>
            <a:r>
              <a:rPr lang="vi-VN" altLang="en-US" sz="2400" b="0">
                <a:solidFill>
                  <a:schemeClr val="tx1"/>
                </a:solidFill>
                <a:latin typeface="Arial" panose="020B0604020202020204" pitchFamily="34" charset="0"/>
              </a:rPr>
              <a:t>hay </a:t>
            </a:r>
            <a:r>
              <a:rPr lang="vi-VN" altLang="en-US" sz="2400" b="0">
                <a:solidFill>
                  <a:srgbClr val="FF0000"/>
                </a:solidFill>
                <a:latin typeface="Arial" panose="020B0604020202020204" pitchFamily="34" charset="0"/>
              </a:rPr>
              <a:t>1</a:t>
            </a:r>
            <a:r>
              <a:rPr lang="en-US" altLang="en-US" sz="2400" b="0">
                <a:solidFill>
                  <a:srgbClr val="FF0000"/>
                </a:solidFill>
                <a:latin typeface="Arial" panose="020B0604020202020204" pitchFamily="34" charset="0"/>
              </a:rPr>
              <a:t>.</a:t>
            </a:r>
            <a:r>
              <a:rPr lang="vi-VN" altLang="en-US" sz="2400" b="0">
                <a:solidFill>
                  <a:srgbClr val="FF0000"/>
                </a:solidFill>
                <a:latin typeface="Arial" panose="020B0604020202020204" pitchFamily="34" charset="0"/>
              </a:rPr>
              <a:t>079</a:t>
            </a:r>
            <a:r>
              <a:rPr lang="en-US" altLang="en-US" sz="2400" b="0">
                <a:solidFill>
                  <a:srgbClr val="FF0000"/>
                </a:solidFill>
                <a:latin typeface="Arial" panose="020B0604020202020204" pitchFamily="34" charset="0"/>
              </a:rPr>
              <a:t>.</a:t>
            </a:r>
            <a:r>
              <a:rPr lang="vi-VN" altLang="en-US" sz="2400" b="0">
                <a:solidFill>
                  <a:srgbClr val="FF0000"/>
                </a:solidFill>
                <a:latin typeface="Arial" panose="020B0604020202020204" pitchFamily="34" charset="0"/>
              </a:rPr>
              <a:t>252</a:t>
            </a:r>
            <a:r>
              <a:rPr lang="en-US" altLang="en-US" sz="2400" b="0">
                <a:solidFill>
                  <a:srgbClr val="FF0000"/>
                </a:solidFill>
                <a:latin typeface="Arial" panose="020B0604020202020204" pitchFamily="34" charset="0"/>
              </a:rPr>
              <a:t>.</a:t>
            </a:r>
            <a:r>
              <a:rPr lang="vi-VN" altLang="en-US" sz="2400" b="0">
                <a:solidFill>
                  <a:srgbClr val="FF0000"/>
                </a:solidFill>
                <a:latin typeface="Arial" panose="020B0604020202020204" pitchFamily="34" charset="0"/>
              </a:rPr>
              <a:t>849 km/h</a:t>
            </a:r>
            <a:r>
              <a:rPr lang="en-US" altLang="en-US" sz="2400" b="0">
                <a:solidFill>
                  <a:srgbClr val="FF0000"/>
                </a:solidFill>
                <a:latin typeface="Arial" panose="020B0604020202020204" pitchFamily="34" charset="0"/>
              </a:rPr>
              <a:t> </a:t>
            </a:r>
            <a:r>
              <a:rPr lang="en-US" altLang="en-US" sz="2400" b="0">
                <a:solidFill>
                  <a:srgbClr val="0000A4"/>
                </a:solidFill>
                <a:latin typeface="Arial" panose="020B0604020202020204" pitchFamily="34" charset="0"/>
              </a:rPr>
              <a:t>(300.000.000 m/s).</a:t>
            </a:r>
            <a:endParaRPr lang="en-US" altLang="en-US" sz="2400">
              <a:solidFill>
                <a:srgbClr val="0000A4"/>
              </a:solidFill>
              <a:latin typeface="Arial" panose="020B0604020202020204" pitchFamily="34" charset="0"/>
            </a:endParaRPr>
          </a:p>
        </p:txBody>
      </p:sp>
      <p:pic>
        <p:nvPicPr>
          <p:cNvPr id="25604" name="Picture 2" descr="C:\Users\E5\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620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228600" y="371475"/>
            <a:ext cx="8686800" cy="5626100"/>
          </a:xfrm>
        </p:spPr>
        <p:txBody>
          <a:bodyPr rtlCol="0">
            <a:normAutofit lnSpcReduction="10000"/>
          </a:bodyPr>
          <a:lstStyle/>
          <a:p>
            <a:pPr fontAlgn="auto">
              <a:lnSpc>
                <a:spcPct val="90000"/>
              </a:lnSpc>
              <a:spcAft>
                <a:spcPts val="0"/>
              </a:spcAft>
              <a:buFont typeface="Wingdings 3" charset="2"/>
              <a:buChar char=""/>
              <a:defRPr/>
            </a:pPr>
            <a:r>
              <a:rPr lang="en-US" altLang="en-US" sz="3000" b="1" smtClean="0">
                <a:solidFill>
                  <a:schemeClr val="tx1">
                    <a:lumMod val="75000"/>
                    <a:lumOff val="25000"/>
                  </a:schemeClr>
                </a:solidFill>
              </a:rPr>
              <a:t>Học thuộc ghi nhớ. ( vận tốc là gì? Công thức tính vận tốc, đơn vị vận tốc)</a:t>
            </a:r>
          </a:p>
          <a:p>
            <a:pPr fontAlgn="auto">
              <a:lnSpc>
                <a:spcPct val="90000"/>
              </a:lnSpc>
              <a:spcAft>
                <a:spcPts val="0"/>
              </a:spcAft>
              <a:buFont typeface="Wingdings 3" charset="2"/>
              <a:buChar char=""/>
              <a:defRPr/>
            </a:pPr>
            <a:r>
              <a:rPr lang="en-US" altLang="en-US" sz="3000" b="1" smtClean="0">
                <a:solidFill>
                  <a:schemeClr val="tx1">
                    <a:lumMod val="75000"/>
                    <a:lumOff val="25000"/>
                  </a:schemeClr>
                </a:solidFill>
              </a:rPr>
              <a:t>Làm các bài tập trong SGK.</a:t>
            </a:r>
          </a:p>
          <a:p>
            <a:pPr fontAlgn="auto">
              <a:lnSpc>
                <a:spcPct val="90000"/>
              </a:lnSpc>
              <a:spcAft>
                <a:spcPts val="0"/>
              </a:spcAft>
              <a:buFont typeface="Wingdings 3" charset="2"/>
              <a:buChar char=""/>
              <a:defRPr/>
            </a:pPr>
            <a:r>
              <a:rPr lang="en-US" altLang="en-US" sz="3000" b="1" smtClean="0">
                <a:solidFill>
                  <a:schemeClr val="tx1">
                    <a:lumMod val="75000"/>
                    <a:lumOff val="25000"/>
                  </a:schemeClr>
                </a:solidFill>
              </a:rPr>
              <a:t>Làm các bài tập trong SBT: từ 2.1 đến 2.5.</a:t>
            </a:r>
          </a:p>
          <a:p>
            <a:pPr fontAlgn="auto">
              <a:lnSpc>
                <a:spcPct val="90000"/>
              </a:lnSpc>
              <a:spcAft>
                <a:spcPts val="0"/>
              </a:spcAft>
              <a:buFont typeface="Wingdings 3" charset="2"/>
              <a:buChar char=""/>
              <a:defRPr/>
            </a:pPr>
            <a:r>
              <a:rPr lang="en-US" altLang="en-US" sz="3000" b="1" smtClean="0">
                <a:solidFill>
                  <a:schemeClr val="tx1">
                    <a:lumMod val="75000"/>
                    <a:lumOff val="25000"/>
                  </a:schemeClr>
                </a:solidFill>
              </a:rPr>
              <a:t>Chuẩn bị trước bài 3: </a:t>
            </a:r>
          </a:p>
          <a:p>
            <a:pPr fontAlgn="auto">
              <a:lnSpc>
                <a:spcPct val="90000"/>
              </a:lnSpc>
              <a:spcAft>
                <a:spcPts val="0"/>
              </a:spcAft>
              <a:buFontTx/>
              <a:buNone/>
              <a:defRPr/>
            </a:pPr>
            <a:r>
              <a:rPr lang="en-US" altLang="en-US" sz="3000" b="1" smtClean="0">
                <a:solidFill>
                  <a:srgbClr val="FC0000"/>
                </a:solidFill>
              </a:rPr>
              <a:t>“Chuyển động đều – Chuyển động không đều”</a:t>
            </a:r>
          </a:p>
          <a:p>
            <a:pPr fontAlgn="auto">
              <a:lnSpc>
                <a:spcPct val="90000"/>
              </a:lnSpc>
              <a:spcAft>
                <a:spcPts val="0"/>
              </a:spcAft>
              <a:buFont typeface="Wingdings 3" charset="2"/>
              <a:buChar char=""/>
              <a:defRPr/>
            </a:pPr>
            <a:r>
              <a:rPr lang="en-US" altLang="en-US" sz="3000" b="1" smtClean="0">
                <a:solidFill>
                  <a:schemeClr val="tx1">
                    <a:lumMod val="75000"/>
                    <a:lumOff val="25000"/>
                  </a:schemeClr>
                </a:solidFill>
              </a:rPr>
              <a:t> Trả lời câu hỏi:</a:t>
            </a:r>
          </a:p>
          <a:p>
            <a:pPr fontAlgn="auto">
              <a:lnSpc>
                <a:spcPct val="90000"/>
              </a:lnSpc>
              <a:spcAft>
                <a:spcPts val="0"/>
              </a:spcAft>
              <a:buFontTx/>
              <a:buNone/>
              <a:defRPr/>
            </a:pPr>
            <a:r>
              <a:rPr lang="en-US" altLang="en-US" sz="3000" b="1" smtClean="0">
                <a:solidFill>
                  <a:schemeClr val="tx1">
                    <a:lumMod val="75000"/>
                    <a:lumOff val="25000"/>
                  </a:schemeClr>
                </a:solidFill>
              </a:rPr>
              <a:t>1/ Thế nào là chuyển động đều?</a:t>
            </a:r>
          </a:p>
          <a:p>
            <a:pPr fontAlgn="auto">
              <a:lnSpc>
                <a:spcPct val="90000"/>
              </a:lnSpc>
              <a:spcAft>
                <a:spcPts val="0"/>
              </a:spcAft>
              <a:buFontTx/>
              <a:buNone/>
              <a:defRPr/>
            </a:pPr>
            <a:r>
              <a:rPr lang="en-US" altLang="en-US" sz="3000" b="1" smtClean="0">
                <a:solidFill>
                  <a:schemeClr val="tx1">
                    <a:lumMod val="75000"/>
                    <a:lumOff val="25000"/>
                  </a:schemeClr>
                </a:solidFill>
              </a:rPr>
              <a:t>2/ Thế nào là chuyển động không đều?</a:t>
            </a:r>
          </a:p>
          <a:p>
            <a:pPr fontAlgn="auto">
              <a:lnSpc>
                <a:spcPct val="90000"/>
              </a:lnSpc>
              <a:spcAft>
                <a:spcPts val="0"/>
              </a:spcAft>
              <a:buFontTx/>
              <a:buNone/>
              <a:defRPr/>
            </a:pPr>
            <a:r>
              <a:rPr lang="en-US" altLang="en-US" sz="3000" b="1" smtClean="0">
                <a:solidFill>
                  <a:schemeClr val="tx1">
                    <a:lumMod val="75000"/>
                    <a:lumOff val="25000"/>
                  </a:schemeClr>
                </a:solidFill>
              </a:rPr>
              <a:t>3/ Công thức tính vận tốc trung bình của chuyển động không đều là gì?</a:t>
            </a:r>
            <a:endParaRPr lang="vi-VN" altLang="en-US" sz="3000" b="1"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6"/>
          <p:cNvSpPr txBox="1">
            <a:spLocks noChangeArrowheads="1"/>
          </p:cNvSpPr>
          <p:nvPr/>
        </p:nvSpPr>
        <p:spPr bwMode="auto">
          <a:xfrm>
            <a:off x="304800" y="228600"/>
            <a:ext cx="85344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sz="3200">
                <a:solidFill>
                  <a:srgbClr val="FC0000"/>
                </a:solidFill>
                <a:latin typeface="Times New Roman" panose="02020603050405020304" pitchFamily="18" charset="0"/>
                <a:cs typeface="Times New Roman" panose="02020603050405020304" pitchFamily="18" charset="0"/>
              </a:rPr>
              <a:t>   Ta đã biết cách nhận ra các vật chuyển động hay đứng yên so với một vật khác. Còn khi các vật chuyển động ta làm thế nào để biết chúng chuyển động nhanh hay chậm?</a:t>
            </a:r>
          </a:p>
          <a:p>
            <a:pPr algn="just" eaLnBrk="1" hangingPunct="1">
              <a:spcBef>
                <a:spcPct val="50000"/>
              </a:spcBef>
              <a:buClrTx/>
              <a:buSzTx/>
              <a:buFontTx/>
              <a:buNone/>
            </a:pPr>
            <a:r>
              <a:rPr lang="en-US" altLang="en-US" sz="3200">
                <a:solidFill>
                  <a:srgbClr val="FC0000"/>
                </a:solidFill>
                <a:latin typeface="Times New Roman" panose="02020603050405020304" pitchFamily="18" charset="0"/>
                <a:cs typeface="Times New Roman" panose="02020603050405020304" pitchFamily="18" charset="0"/>
              </a:rPr>
              <a:t>Vậy thì ngày hôm nay chúng ta hãy cùng tìm hiểu nội dung bài 2.</a:t>
            </a:r>
          </a:p>
          <a:p>
            <a:pPr algn="just" eaLnBrk="1" hangingPunct="1">
              <a:spcBef>
                <a:spcPct val="50000"/>
              </a:spcBef>
              <a:buClrTx/>
              <a:buSzTx/>
              <a:buFontTx/>
              <a:buNone/>
            </a:pPr>
            <a:r>
              <a:rPr lang="en-US" altLang="en-US" sz="3200">
                <a:solidFill>
                  <a:srgbClr val="FC0000"/>
                </a:solidFill>
                <a:latin typeface="Times New Roman" panose="02020603050405020304" pitchFamily="18" charset="0"/>
                <a:cs typeface="Times New Roman" panose="02020603050405020304" pitchFamily="18" charset="0"/>
              </a:rPr>
              <a:t>- Các em hãy mở bài 2 ra chúng ta cùng tìm hiểu nhé!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fltVal val="0"/>
                                          </p:val>
                                        </p:tav>
                                        <p:tav tm="100000">
                                          <p:val>
                                            <p:strVal val="#ppt_h"/>
                                          </p:val>
                                        </p:tav>
                                      </p:tavLst>
                                    </p:anim>
                                    <p:animEffect transition="in" filter="fade">
                                      <p:cBhvr>
                                        <p:cTn id="9"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4"/>
          <p:cNvSpPr txBox="1">
            <a:spLocks noChangeArrowheads="1"/>
          </p:cNvSpPr>
          <p:nvPr/>
        </p:nvSpPr>
        <p:spPr bwMode="auto">
          <a:xfrm>
            <a:off x="-1588" y="57150"/>
            <a:ext cx="4343401" cy="519113"/>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2800" smtClean="0">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 </a:t>
            </a:r>
            <a:r>
              <a:rPr lang="en-US" altLang="en-US" sz="2800" u="sng" smtClean="0">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 TỐC LÀ GÌ</a:t>
            </a:r>
            <a:r>
              <a:rPr lang="en-US" altLang="en-US" sz="2800" smtClean="0">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7170" name="Text Box 5"/>
          <p:cNvSpPr txBox="1">
            <a:spLocks noChangeArrowheads="1"/>
          </p:cNvSpPr>
          <p:nvPr/>
        </p:nvSpPr>
        <p:spPr bwMode="auto">
          <a:xfrm>
            <a:off x="223838" y="576263"/>
            <a:ext cx="8534400"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defRPr/>
            </a:pPr>
            <a:r>
              <a:rPr lang="en-US" altLang="en-US" sz="240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Bảng 2.1 ghi kết quả cuộc chạy 60m trong tiết TD của một nhóm học sinh.</a:t>
            </a:r>
          </a:p>
        </p:txBody>
      </p:sp>
      <p:graphicFrame>
        <p:nvGraphicFramePr>
          <p:cNvPr id="10303" name="Group 63"/>
          <p:cNvGraphicFramePr>
            <a:graphicFrameLocks noGrp="1"/>
          </p:cNvGraphicFramePr>
          <p:nvPr/>
        </p:nvGraphicFramePr>
        <p:xfrm>
          <a:off x="228600" y="1828800"/>
          <a:ext cx="8534400" cy="4491038"/>
        </p:xfrm>
        <a:graphic>
          <a:graphicData uri="http://schemas.openxmlformats.org/drawingml/2006/table">
            <a:tbl>
              <a:tblPr/>
              <a:tblGrid>
                <a:gridCol w="609600">
                  <a:extLst>
                    <a:ext uri="{9D8B030D-6E8A-4147-A177-3AD203B41FA5}">
                      <a16:colId xmlns:a16="http://schemas.microsoft.com/office/drawing/2014/main" val="637583919"/>
                    </a:ext>
                  </a:extLst>
                </a:gridCol>
                <a:gridCol w="1905000">
                  <a:extLst>
                    <a:ext uri="{9D8B030D-6E8A-4147-A177-3AD203B41FA5}">
                      <a16:colId xmlns:a16="http://schemas.microsoft.com/office/drawing/2014/main" val="3913959831"/>
                    </a:ext>
                  </a:extLst>
                </a:gridCol>
                <a:gridCol w="1752600">
                  <a:extLst>
                    <a:ext uri="{9D8B030D-6E8A-4147-A177-3AD203B41FA5}">
                      <a16:colId xmlns:a16="http://schemas.microsoft.com/office/drawing/2014/main" val="186907404"/>
                    </a:ext>
                  </a:extLst>
                </a:gridCol>
                <a:gridCol w="1422400">
                  <a:extLst>
                    <a:ext uri="{9D8B030D-6E8A-4147-A177-3AD203B41FA5}">
                      <a16:colId xmlns:a16="http://schemas.microsoft.com/office/drawing/2014/main" val="2456849863"/>
                    </a:ext>
                  </a:extLst>
                </a:gridCol>
                <a:gridCol w="787400">
                  <a:extLst>
                    <a:ext uri="{9D8B030D-6E8A-4147-A177-3AD203B41FA5}">
                      <a16:colId xmlns:a16="http://schemas.microsoft.com/office/drawing/2014/main" val="591837497"/>
                    </a:ext>
                  </a:extLst>
                </a:gridCol>
                <a:gridCol w="2057400">
                  <a:extLst>
                    <a:ext uri="{9D8B030D-6E8A-4147-A177-3AD203B41FA5}">
                      <a16:colId xmlns:a16="http://schemas.microsoft.com/office/drawing/2014/main" val="3498299921"/>
                    </a:ext>
                  </a:extLst>
                </a:gridCol>
              </a:tblGrid>
              <a:tr h="58110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Cột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r>
                        <a:rPr kumimoji="0" lang="en-US"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r>
                        <a:rPr kumimoji="0" lang="en-US"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r>
                        <a:rPr kumimoji="0" lang="en-US"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r>
                        <a:rPr kumimoji="0" lang="en-US"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9739023"/>
                  </a:ext>
                </a:extLst>
              </a:tr>
              <a:tr h="100598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rgbClr val="FC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C0000"/>
                          </a:solidFill>
                          <a:effectLst/>
                          <a:latin typeface="Times New Roman" panose="02020603050405020304" pitchFamily="18" charset="0"/>
                          <a:cs typeface="Times New Roman" panose="02020603050405020304" pitchFamily="18" charset="0"/>
                        </a:rPr>
                        <a:t>TT</a:t>
                      </a:r>
                      <a:r>
                        <a:rPr kumimoji="0" lang="en-US" altLang="en-US" sz="2000" b="0" i="0" u="none" strike="noStrike" cap="none" normalizeH="0" baseline="0" smtClean="0">
                          <a:ln>
                            <a:noFill/>
                          </a:ln>
                          <a:solidFill>
                            <a:srgbClr val="FC0000"/>
                          </a:solidFill>
                          <a:effectLst/>
                          <a:latin typeface="Times New Roman" panose="02020603050405020304" pitchFamily="18" charset="0"/>
                          <a:cs typeface="Times New Roman" panose="02020603050405020304" pitchFamily="18"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rgbClr val="FC0000"/>
                          </a:solidFill>
                          <a:effectLst/>
                          <a:latin typeface="Times New Roman" panose="02020603050405020304" pitchFamily="18" charset="0"/>
                          <a:cs typeface="Times New Roman" panose="02020603050405020304" pitchFamily="18" charset="0"/>
                        </a:rPr>
                        <a:t>Họ và tên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rgbClr val="FC0000"/>
                          </a:solidFill>
                          <a:effectLst/>
                          <a:latin typeface="Times New Roman" panose="02020603050405020304" pitchFamily="18" charset="0"/>
                          <a:cs typeface="Times New Roman" panose="02020603050405020304" pitchFamily="18" charset="0"/>
                        </a:rPr>
                        <a:t>Học sinh</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C0000"/>
                          </a:solidFill>
                          <a:effectLst/>
                          <a:latin typeface="Times New Roman" panose="02020603050405020304" pitchFamily="18" charset="0"/>
                          <a:cs typeface="Times New Roman" panose="02020603050405020304" pitchFamily="18" charset="0"/>
                        </a:rPr>
                        <a:t>Quãng đường chạy S (m)</a:t>
                      </a:r>
                      <a:r>
                        <a:rPr kumimoji="0" lang="en-US" altLang="en-US" sz="2000" b="0" i="0" u="none" strike="noStrike" cap="none" normalizeH="0" baseline="0" smtClean="0">
                          <a:ln>
                            <a:noFill/>
                          </a:ln>
                          <a:solidFill>
                            <a:srgbClr val="FC0000"/>
                          </a:solidFill>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C0000"/>
                          </a:solidFill>
                          <a:effectLst/>
                          <a:latin typeface="Times New Roman" panose="02020603050405020304" pitchFamily="18" charset="0"/>
                          <a:cs typeface="Times New Roman" panose="02020603050405020304" pitchFamily="18" charset="0"/>
                        </a:rPr>
                        <a:t>Thời gian chạy t (s)</a:t>
                      </a:r>
                      <a:r>
                        <a:rPr kumimoji="0" lang="en-US" altLang="en-US" sz="2000" b="0" i="0" u="none" strike="noStrike" cap="none" normalizeH="0" baseline="0" smtClean="0">
                          <a:ln>
                            <a:noFill/>
                          </a:ln>
                          <a:solidFill>
                            <a:srgbClr val="FC0000"/>
                          </a:solidFill>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C0000"/>
                          </a:solidFill>
                          <a:effectLst/>
                          <a:latin typeface="Times New Roman" panose="02020603050405020304" pitchFamily="18" charset="0"/>
                          <a:cs typeface="Times New Roman" panose="02020603050405020304" pitchFamily="18" charset="0"/>
                        </a:rPr>
                        <a:t>Xếp hạng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C0000"/>
                          </a:solidFill>
                          <a:effectLst/>
                          <a:latin typeface="Times New Roman" panose="02020603050405020304" pitchFamily="18" charset="0"/>
                          <a:cs typeface="Times New Roman" panose="02020603050405020304" pitchFamily="18" charset="0"/>
                        </a:rPr>
                        <a:t>Quãng đường chạy trong một giây</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2476384"/>
                  </a:ext>
                </a:extLst>
              </a:tr>
              <a:tr h="58110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r>
                        <a:rPr kumimoji="0" lang="en-US"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Nguyễn An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60</a:t>
                      </a:r>
                      <a:r>
                        <a:rPr kumimoji="0" lang="en-US"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a:t>
                      </a:r>
                      <a:r>
                        <a:rPr kumimoji="0" lang="en-US"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0361852"/>
                  </a:ext>
                </a:extLst>
              </a:tr>
              <a:tr h="58110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Trần Bình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60</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9,5</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02869765"/>
                  </a:ext>
                </a:extLst>
              </a:tr>
              <a:tr h="58110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Lê Văn Cao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60</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11</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3927757"/>
                  </a:ext>
                </a:extLst>
              </a:tr>
              <a:tr h="57952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Đào Việt Hùng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60</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9</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2860566"/>
                  </a:ext>
                </a:extLst>
              </a:tr>
              <a:tr h="58110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5</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Phạm Việt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60</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10,5</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Arial Unicode MS" pitchFamily="34" charset="-128"/>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4802656"/>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4"/>
          <p:cNvSpPr txBox="1">
            <a:spLocks noChangeArrowheads="1"/>
          </p:cNvSpPr>
          <p:nvPr/>
        </p:nvSpPr>
        <p:spPr bwMode="auto">
          <a:xfrm>
            <a:off x="228600" y="228600"/>
            <a:ext cx="8305800" cy="1068388"/>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defRPr/>
            </a:pPr>
            <a:r>
              <a:rPr lang="en-US" altLang="en-US" sz="3600" u="sng" smtClean="0">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t>
            </a:r>
            <a:r>
              <a:rPr lang="en-US" altLang="en-US" sz="2800" u="sng" smtClean="0">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a:t>
            </a:r>
            <a:r>
              <a:rPr lang="en-US" altLang="en-US" sz="2800" smtClean="0">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Làm thế nào để biết ai chạy nhanh ai chạy chậm? Hãy ghi kết quả xếp hạng của từng học sinh vào cột 4.</a:t>
            </a:r>
          </a:p>
        </p:txBody>
      </p:sp>
      <p:sp>
        <p:nvSpPr>
          <p:cNvPr id="10243" name="Text Box 6"/>
          <p:cNvSpPr txBox="1">
            <a:spLocks noChangeArrowheads="1"/>
          </p:cNvSpPr>
          <p:nvPr/>
        </p:nvSpPr>
        <p:spPr bwMode="auto">
          <a:xfrm>
            <a:off x="685800" y="3505200"/>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sz="2800" b="0">
              <a:solidFill>
                <a:schemeClr val="tx1"/>
              </a:solidFill>
              <a:latin typeface="Arial" panose="020B0604020202020204" pitchFamily="34" charset="0"/>
            </a:endParaRPr>
          </a:p>
        </p:txBody>
      </p:sp>
      <p:sp>
        <p:nvSpPr>
          <p:cNvPr id="10244" name="Text Box 7"/>
          <p:cNvSpPr txBox="1">
            <a:spLocks noChangeArrowheads="1"/>
          </p:cNvSpPr>
          <p:nvPr/>
        </p:nvSpPr>
        <p:spPr bwMode="auto">
          <a:xfrm>
            <a:off x="304800" y="22098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sz="2800">
              <a:solidFill>
                <a:schemeClr val="tx1"/>
              </a:solidFill>
              <a:latin typeface="Arial" panose="020B0604020202020204" pitchFamily="34" charset="0"/>
            </a:endParaRPr>
          </a:p>
        </p:txBody>
      </p:sp>
      <p:sp>
        <p:nvSpPr>
          <p:cNvPr id="21516" name="Text Box 12"/>
          <p:cNvSpPr txBox="1">
            <a:spLocks noChangeArrowheads="1"/>
          </p:cNvSpPr>
          <p:nvPr/>
        </p:nvSpPr>
        <p:spPr bwMode="auto">
          <a:xfrm>
            <a:off x="1752600" y="4267200"/>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sz="3200">
              <a:solidFill>
                <a:srgbClr val="FC0000"/>
              </a:solidFill>
              <a:latin typeface="Arial" panose="020B0604020202020204" pitchFamily="34" charset="0"/>
            </a:endParaRPr>
          </a:p>
        </p:txBody>
      </p:sp>
      <p:graphicFrame>
        <p:nvGraphicFramePr>
          <p:cNvPr id="11334" name="Group 70"/>
          <p:cNvGraphicFramePr>
            <a:graphicFrameLocks noGrp="1"/>
          </p:cNvGraphicFramePr>
          <p:nvPr/>
        </p:nvGraphicFramePr>
        <p:xfrm>
          <a:off x="304800" y="1600200"/>
          <a:ext cx="8534400" cy="4468813"/>
        </p:xfrm>
        <a:graphic>
          <a:graphicData uri="http://schemas.openxmlformats.org/drawingml/2006/table">
            <a:tbl>
              <a:tblPr/>
              <a:tblGrid>
                <a:gridCol w="649288">
                  <a:extLst>
                    <a:ext uri="{9D8B030D-6E8A-4147-A177-3AD203B41FA5}">
                      <a16:colId xmlns:a16="http://schemas.microsoft.com/office/drawing/2014/main" val="2213003069"/>
                    </a:ext>
                  </a:extLst>
                </a:gridCol>
                <a:gridCol w="1992312">
                  <a:extLst>
                    <a:ext uri="{9D8B030D-6E8A-4147-A177-3AD203B41FA5}">
                      <a16:colId xmlns:a16="http://schemas.microsoft.com/office/drawing/2014/main" val="969527742"/>
                    </a:ext>
                  </a:extLst>
                </a:gridCol>
                <a:gridCol w="1739900">
                  <a:extLst>
                    <a:ext uri="{9D8B030D-6E8A-4147-A177-3AD203B41FA5}">
                      <a16:colId xmlns:a16="http://schemas.microsoft.com/office/drawing/2014/main" val="2328835817"/>
                    </a:ext>
                  </a:extLst>
                </a:gridCol>
                <a:gridCol w="1433513">
                  <a:extLst>
                    <a:ext uri="{9D8B030D-6E8A-4147-A177-3AD203B41FA5}">
                      <a16:colId xmlns:a16="http://schemas.microsoft.com/office/drawing/2014/main" val="1341252948"/>
                    </a:ext>
                  </a:extLst>
                </a:gridCol>
                <a:gridCol w="876300">
                  <a:extLst>
                    <a:ext uri="{9D8B030D-6E8A-4147-A177-3AD203B41FA5}">
                      <a16:colId xmlns:a16="http://schemas.microsoft.com/office/drawing/2014/main" val="42786672"/>
                    </a:ext>
                  </a:extLst>
                </a:gridCol>
                <a:gridCol w="1843087">
                  <a:extLst>
                    <a:ext uri="{9D8B030D-6E8A-4147-A177-3AD203B41FA5}">
                      <a16:colId xmlns:a16="http://schemas.microsoft.com/office/drawing/2014/main" val="3216562456"/>
                    </a:ext>
                  </a:extLst>
                </a:gridCol>
              </a:tblGrid>
              <a:tr h="58110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Cột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5</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257968"/>
                  </a:ext>
                </a:extLst>
              </a:tr>
              <a:tr h="100598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 và tên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 sinh</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Quãng đường chạy S (m)</a:t>
                      </a:r>
                      <a:r>
                        <a:rPr kumimoji="0" lang="en-US" altLang="en-US" sz="2000" b="0" i="0" u="none" strike="noStrike" cap="none" normalizeH="0" baseline="0" smtClean="0">
                          <a:ln>
                            <a:noFill/>
                          </a:ln>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Thời gian chạy t (s)</a:t>
                      </a:r>
                      <a:r>
                        <a:rPr kumimoji="0" lang="en-US" altLang="en-US" sz="2000" b="0" i="0" u="none" strike="noStrike" cap="none" normalizeH="0" baseline="0" smtClean="0">
                          <a:ln>
                            <a:noFill/>
                          </a:ln>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Xếp hạng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Quãng đường chạy trong một giây</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5481544"/>
                  </a:ext>
                </a:extLst>
              </a:tr>
              <a:tr h="58110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Nguyễn An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60</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10</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7872575"/>
                  </a:ext>
                </a:extLst>
              </a:tr>
              <a:tr h="58110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Trần Bình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60</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9,5</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9304086"/>
                  </a:ext>
                </a:extLst>
              </a:tr>
              <a:tr h="58110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Lê Văn Cao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60</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11</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8752932"/>
                  </a:ext>
                </a:extLst>
              </a:tr>
              <a:tr h="55729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Đào Việt Hùng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60</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9</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595900"/>
                  </a:ext>
                </a:extLst>
              </a:tr>
              <a:tr h="58110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5</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Phạm Việt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60</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10,5</a:t>
                      </a:r>
                      <a:r>
                        <a:rPr kumimoji="0" lang="en-US" altLang="en-US"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9293559"/>
                  </a:ext>
                </a:extLst>
              </a:tr>
            </a:tbl>
          </a:graphicData>
        </a:graphic>
      </p:graphicFrame>
      <p:sp>
        <p:nvSpPr>
          <p:cNvPr id="21749" name="Text Box 245"/>
          <p:cNvSpPr txBox="1">
            <a:spLocks noChangeArrowheads="1"/>
          </p:cNvSpPr>
          <p:nvPr/>
        </p:nvSpPr>
        <p:spPr bwMode="auto">
          <a:xfrm>
            <a:off x="6248400" y="49530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a:solidFill>
                  <a:srgbClr val="FC0000"/>
                </a:solidFill>
                <a:latin typeface="VNI-Times" pitchFamily="2" charset="0"/>
              </a:rPr>
              <a:t>1</a:t>
            </a:r>
          </a:p>
        </p:txBody>
      </p:sp>
      <p:sp>
        <p:nvSpPr>
          <p:cNvPr id="21750" name="Text Box 246"/>
          <p:cNvSpPr txBox="1">
            <a:spLocks noChangeArrowheads="1"/>
          </p:cNvSpPr>
          <p:nvPr/>
        </p:nvSpPr>
        <p:spPr bwMode="auto">
          <a:xfrm>
            <a:off x="6248400" y="38100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a:solidFill>
                  <a:srgbClr val="FC0000"/>
                </a:solidFill>
                <a:latin typeface="VNI-Times" pitchFamily="2" charset="0"/>
              </a:rPr>
              <a:t>2</a:t>
            </a:r>
          </a:p>
        </p:txBody>
      </p:sp>
      <p:sp>
        <p:nvSpPr>
          <p:cNvPr id="21751" name="Text Box 247"/>
          <p:cNvSpPr txBox="1">
            <a:spLocks noChangeArrowheads="1"/>
          </p:cNvSpPr>
          <p:nvPr/>
        </p:nvSpPr>
        <p:spPr bwMode="auto">
          <a:xfrm>
            <a:off x="6248400" y="3276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a:solidFill>
                  <a:srgbClr val="FC0000"/>
                </a:solidFill>
                <a:latin typeface="VNI-Times" pitchFamily="2" charset="0"/>
              </a:rPr>
              <a:t>3</a:t>
            </a:r>
          </a:p>
        </p:txBody>
      </p:sp>
      <p:sp>
        <p:nvSpPr>
          <p:cNvPr id="21752" name="Text Box 248"/>
          <p:cNvSpPr txBox="1">
            <a:spLocks noChangeArrowheads="1"/>
          </p:cNvSpPr>
          <p:nvPr/>
        </p:nvSpPr>
        <p:spPr bwMode="auto">
          <a:xfrm>
            <a:off x="6248400" y="56388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a:solidFill>
                  <a:srgbClr val="FC0000"/>
                </a:solidFill>
                <a:latin typeface="VNI-Times" pitchFamily="2" charset="0"/>
              </a:rPr>
              <a:t>4</a:t>
            </a:r>
          </a:p>
        </p:txBody>
      </p:sp>
      <p:sp>
        <p:nvSpPr>
          <p:cNvPr id="21753" name="Text Box 249"/>
          <p:cNvSpPr txBox="1">
            <a:spLocks noChangeArrowheads="1"/>
          </p:cNvSpPr>
          <p:nvPr/>
        </p:nvSpPr>
        <p:spPr bwMode="auto">
          <a:xfrm>
            <a:off x="6248400" y="4343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a:solidFill>
                  <a:srgbClr val="FC0000"/>
                </a:solidFill>
                <a:latin typeface="VNI-Times" pitchFamily="2"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nodePh="1">
                                  <p:stCondLst>
                                    <p:cond delay="0"/>
                                  </p:stCondLst>
                                  <p:endCondLst>
                                    <p:cond delay="0"/>
                                  </p:endCondLst>
                                  <p:childTnLst>
                                    <p:set>
                                      <p:cBhvr>
                                        <p:cTn id="6" dur="1" fill="hold">
                                          <p:stCondLst>
                                            <p:cond delay="0"/>
                                          </p:stCondLst>
                                        </p:cTn>
                                        <p:tgtEl>
                                          <p:spTgt spid="21516"/>
                                        </p:tgtEl>
                                        <p:attrNameLst>
                                          <p:attrName>style.visibility</p:attrName>
                                        </p:attrNameLst>
                                      </p:cBhvr>
                                      <p:to>
                                        <p:strVal val="visible"/>
                                      </p:to>
                                    </p:set>
                                    <p:animEffect transition="in" filter="wheel(4)">
                                      <p:cBhvr>
                                        <p:cTn id="7" dur="2000"/>
                                        <p:tgtEl>
                                          <p:spTgt spid="21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749"/>
                                        </p:tgtEl>
                                        <p:attrNameLst>
                                          <p:attrName>style.visibility</p:attrName>
                                        </p:attrNameLst>
                                      </p:cBhvr>
                                      <p:to>
                                        <p:strVal val="visible"/>
                                      </p:to>
                                    </p:set>
                                    <p:animEffect transition="in" filter="fade">
                                      <p:cBhvr>
                                        <p:cTn id="12" dur="3000"/>
                                        <p:tgtEl>
                                          <p:spTgt spid="217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750"/>
                                        </p:tgtEl>
                                        <p:attrNameLst>
                                          <p:attrName>style.visibility</p:attrName>
                                        </p:attrNameLst>
                                      </p:cBhvr>
                                      <p:to>
                                        <p:strVal val="visible"/>
                                      </p:to>
                                    </p:set>
                                    <p:animEffect transition="in" filter="fade">
                                      <p:cBhvr>
                                        <p:cTn id="17" dur="1000"/>
                                        <p:tgtEl>
                                          <p:spTgt spid="217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751"/>
                                        </p:tgtEl>
                                        <p:attrNameLst>
                                          <p:attrName>style.visibility</p:attrName>
                                        </p:attrNameLst>
                                      </p:cBhvr>
                                      <p:to>
                                        <p:strVal val="visible"/>
                                      </p:to>
                                    </p:set>
                                    <p:animEffect transition="in" filter="fade">
                                      <p:cBhvr>
                                        <p:cTn id="22" dur="1000"/>
                                        <p:tgtEl>
                                          <p:spTgt spid="217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752"/>
                                        </p:tgtEl>
                                        <p:attrNameLst>
                                          <p:attrName>style.visibility</p:attrName>
                                        </p:attrNameLst>
                                      </p:cBhvr>
                                      <p:to>
                                        <p:strVal val="visible"/>
                                      </p:to>
                                    </p:set>
                                    <p:animEffect transition="in" filter="fade">
                                      <p:cBhvr>
                                        <p:cTn id="27" dur="1000"/>
                                        <p:tgtEl>
                                          <p:spTgt spid="217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1753">
                                            <p:txEl>
                                              <p:pRg st="0" end="0"/>
                                            </p:txEl>
                                          </p:spTgt>
                                        </p:tgtEl>
                                        <p:attrNameLst>
                                          <p:attrName>style.visibility</p:attrName>
                                        </p:attrNameLst>
                                      </p:cBhvr>
                                      <p:to>
                                        <p:strVal val="visible"/>
                                      </p:to>
                                    </p:set>
                                    <p:animEffect transition="in" filter="fade">
                                      <p:cBhvr>
                                        <p:cTn id="32" dur="1000"/>
                                        <p:tgtEl>
                                          <p:spTgt spid="217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p:bldP spid="21749" grpId="0"/>
      <p:bldP spid="21750" grpId="0"/>
      <p:bldP spid="21751" grpId="0"/>
      <p:bldP spid="217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381000" y="457200"/>
            <a:ext cx="84582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sz="3200" u="sng">
                <a:solidFill>
                  <a:srgbClr val="FC0000"/>
                </a:solidFill>
                <a:latin typeface="Arial" panose="020B0604020202020204" pitchFamily="34" charset="0"/>
              </a:rPr>
              <a:t>C</a:t>
            </a:r>
            <a:r>
              <a:rPr lang="en-US" altLang="en-US" sz="2400" u="sng">
                <a:solidFill>
                  <a:srgbClr val="FC0000"/>
                </a:solidFill>
                <a:latin typeface="Arial" panose="020B0604020202020204" pitchFamily="34" charset="0"/>
              </a:rPr>
              <a:t>2</a:t>
            </a:r>
            <a:r>
              <a:rPr lang="en-US" altLang="en-US" sz="2400">
                <a:solidFill>
                  <a:srgbClr val="FC0000"/>
                </a:solidFill>
                <a:latin typeface="Arial" panose="020B0604020202020204" pitchFamily="34" charset="0"/>
              </a:rPr>
              <a:t>:</a:t>
            </a:r>
            <a:r>
              <a:rPr lang="en-US" altLang="en-US" sz="2400">
                <a:solidFill>
                  <a:schemeClr val="tx1"/>
                </a:solidFill>
                <a:latin typeface="Arial" panose="020B0604020202020204" pitchFamily="34" charset="0"/>
              </a:rPr>
              <a:t> Hãy tính quãng đường mỗi học sinh chạy được trong 1 giây rồi ghi kết quả vào cột 5.</a:t>
            </a:r>
          </a:p>
        </p:txBody>
      </p:sp>
      <p:graphicFrame>
        <p:nvGraphicFramePr>
          <p:cNvPr id="12370" name="Group 82"/>
          <p:cNvGraphicFramePr>
            <a:graphicFrameLocks noGrp="1"/>
          </p:cNvGraphicFramePr>
          <p:nvPr/>
        </p:nvGraphicFramePr>
        <p:xfrm>
          <a:off x="304800" y="1447800"/>
          <a:ext cx="8534400" cy="4772025"/>
        </p:xfrm>
        <a:graphic>
          <a:graphicData uri="http://schemas.openxmlformats.org/drawingml/2006/table">
            <a:tbl>
              <a:tblPr/>
              <a:tblGrid>
                <a:gridCol w="685800">
                  <a:extLst>
                    <a:ext uri="{9D8B030D-6E8A-4147-A177-3AD203B41FA5}">
                      <a16:colId xmlns:a16="http://schemas.microsoft.com/office/drawing/2014/main" val="4262038615"/>
                    </a:ext>
                  </a:extLst>
                </a:gridCol>
                <a:gridCol w="1828800">
                  <a:extLst>
                    <a:ext uri="{9D8B030D-6E8A-4147-A177-3AD203B41FA5}">
                      <a16:colId xmlns:a16="http://schemas.microsoft.com/office/drawing/2014/main" val="1714474468"/>
                    </a:ext>
                  </a:extLst>
                </a:gridCol>
                <a:gridCol w="1600200">
                  <a:extLst>
                    <a:ext uri="{9D8B030D-6E8A-4147-A177-3AD203B41FA5}">
                      <a16:colId xmlns:a16="http://schemas.microsoft.com/office/drawing/2014/main" val="4048563233"/>
                    </a:ext>
                  </a:extLst>
                </a:gridCol>
                <a:gridCol w="1447800">
                  <a:extLst>
                    <a:ext uri="{9D8B030D-6E8A-4147-A177-3AD203B41FA5}">
                      <a16:colId xmlns:a16="http://schemas.microsoft.com/office/drawing/2014/main" val="3691557084"/>
                    </a:ext>
                  </a:extLst>
                </a:gridCol>
                <a:gridCol w="914400">
                  <a:extLst>
                    <a:ext uri="{9D8B030D-6E8A-4147-A177-3AD203B41FA5}">
                      <a16:colId xmlns:a16="http://schemas.microsoft.com/office/drawing/2014/main" val="1900572999"/>
                    </a:ext>
                  </a:extLst>
                </a:gridCol>
                <a:gridCol w="2057400">
                  <a:extLst>
                    <a:ext uri="{9D8B030D-6E8A-4147-A177-3AD203B41FA5}">
                      <a16:colId xmlns:a16="http://schemas.microsoft.com/office/drawing/2014/main" val="1170989514"/>
                    </a:ext>
                  </a:extLst>
                </a:gridCol>
              </a:tblGrid>
              <a:tr h="42672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Cột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7156439"/>
                  </a:ext>
                </a:extLst>
              </a:tr>
              <a:tr h="109728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rgbClr val="FC0000"/>
                          </a:solidFill>
                          <a:effectLst/>
                          <a:latin typeface="Arial" panose="020B0604020202020204" pitchFamily="34" charset="0"/>
                          <a:cs typeface="Arial" panose="020B0604020202020204" pitchFamily="34"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rgbClr val="FC0000"/>
                          </a:solidFill>
                          <a:effectLst/>
                          <a:latin typeface="Arial" panose="020B0604020202020204" pitchFamily="34" charset="0"/>
                          <a:cs typeface="Arial" panose="020B0604020202020204" pitchFamily="34" charset="0"/>
                        </a:rPr>
                        <a:t>Họ và tên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rgbClr val="FC0000"/>
                          </a:solidFill>
                          <a:effectLst/>
                          <a:latin typeface="Arial" panose="020B0604020202020204" pitchFamily="34" charset="0"/>
                          <a:cs typeface="Arial" panose="020B0604020202020204" pitchFamily="34" charset="0"/>
                        </a:rPr>
                        <a:t>Học sinh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rgbClr val="FC0000"/>
                          </a:solidFill>
                          <a:effectLst/>
                          <a:latin typeface="Arial" panose="020B0604020202020204" pitchFamily="34" charset="0"/>
                          <a:cs typeface="Arial" panose="020B0604020202020204" pitchFamily="34" charset="0"/>
                        </a:rPr>
                        <a:t>Quãng đường chạy S (m)</a:t>
                      </a:r>
                      <a:r>
                        <a:rPr kumimoji="0" lang="en-US" altLang="en-US" sz="2200" b="0" i="0" u="none" strike="noStrike" cap="none" normalizeH="0" baseline="0" smtClean="0">
                          <a:ln>
                            <a:noFill/>
                          </a:ln>
                          <a:solidFill>
                            <a:srgbClr val="FC0000"/>
                          </a:solidFill>
                          <a:effectLst/>
                          <a:latin typeface="Arial" panose="020B0604020202020204" pitchFamily="34" charset="0"/>
                          <a:cs typeface="Arial" panose="020B0604020202020204" pitchFamily="34" charset="0"/>
                        </a:rPr>
                        <a:t> </a:t>
                      </a:r>
                      <a:endParaRPr kumimoji="0" lang="en-US" altLang="en-US" sz="2200" b="1" i="0" u="none" strike="noStrike" cap="none" normalizeH="0" baseline="0" smtClean="0">
                        <a:ln>
                          <a:noFill/>
                        </a:ln>
                        <a:solidFill>
                          <a:srgbClr val="FC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rgbClr val="FC0000"/>
                          </a:solidFill>
                          <a:effectLst/>
                          <a:latin typeface="Arial" panose="020B0604020202020204" pitchFamily="34" charset="0"/>
                          <a:cs typeface="Arial" panose="020B0604020202020204" pitchFamily="34" charset="0"/>
                        </a:rPr>
                        <a:t>Thời gian chạy t (s)</a:t>
                      </a:r>
                      <a:r>
                        <a:rPr kumimoji="0" lang="en-US" altLang="en-US" sz="2200" b="0" i="0" u="none" strike="noStrike" cap="none" normalizeH="0" baseline="0" smtClean="0">
                          <a:ln>
                            <a:noFill/>
                          </a:ln>
                          <a:solidFill>
                            <a:srgbClr val="FC0000"/>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rgbClr val="FC0000"/>
                          </a:solidFill>
                          <a:effectLst/>
                          <a:latin typeface="Arial" panose="020B0604020202020204" pitchFamily="34" charset="0"/>
                          <a:cs typeface="Arial" panose="020B0604020202020204" pitchFamily="34" charset="0"/>
                        </a:rPr>
                        <a:t>Xếp hạng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rgbClr val="FC0000"/>
                          </a:solidFill>
                          <a:effectLst/>
                          <a:latin typeface="Arial" panose="020B0604020202020204" pitchFamily="34" charset="0"/>
                          <a:cs typeface="Arial" panose="020B0604020202020204" pitchFamily="34" charset="0"/>
                        </a:rPr>
                        <a:t>Quãng đường chạy trong 1 giây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9264241"/>
                  </a:ext>
                </a:extLst>
              </a:tr>
              <a:tr h="6207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Nguyễn An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60</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409130"/>
                  </a:ext>
                </a:extLst>
              </a:tr>
              <a:tr h="5953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Trần Bình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60</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9,5</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3634613"/>
                  </a:ext>
                </a:extLst>
              </a:tr>
              <a:tr h="635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Lê Văn Cao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60</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11</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5450014"/>
                  </a:ext>
                </a:extLst>
              </a:tr>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Đào Việt Hùng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60</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9</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495804"/>
                  </a:ext>
                </a:extLst>
              </a:tr>
              <a:tr h="635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Phạm Việt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60</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10,5</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7543998"/>
                  </a:ext>
                </a:extLst>
              </a:tr>
            </a:tbl>
          </a:graphicData>
        </a:graphic>
      </p:graphicFrame>
      <p:sp>
        <p:nvSpPr>
          <p:cNvPr id="11325" name="Text Box 295"/>
          <p:cNvSpPr txBox="1">
            <a:spLocks noChangeArrowheads="1"/>
          </p:cNvSpPr>
          <p:nvPr/>
        </p:nvSpPr>
        <p:spPr bwMode="auto">
          <a:xfrm>
            <a:off x="6019800" y="49530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a:solidFill>
                  <a:srgbClr val="FC0000"/>
                </a:solidFill>
                <a:latin typeface="Times New Roman" panose="02020603050405020304" pitchFamily="18" charset="0"/>
              </a:rPr>
              <a:t>1</a:t>
            </a:r>
          </a:p>
        </p:txBody>
      </p:sp>
      <p:sp>
        <p:nvSpPr>
          <p:cNvPr id="11326" name="Text Box 296"/>
          <p:cNvSpPr txBox="1">
            <a:spLocks noChangeArrowheads="1"/>
          </p:cNvSpPr>
          <p:nvPr/>
        </p:nvSpPr>
        <p:spPr bwMode="auto">
          <a:xfrm>
            <a:off x="6019800" y="37338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a:solidFill>
                  <a:srgbClr val="FC0000"/>
                </a:solidFill>
                <a:latin typeface="Times New Roman" panose="02020603050405020304" pitchFamily="18" charset="0"/>
              </a:rPr>
              <a:t>2</a:t>
            </a:r>
          </a:p>
        </p:txBody>
      </p:sp>
      <p:sp>
        <p:nvSpPr>
          <p:cNvPr id="11327" name="Text Box 297"/>
          <p:cNvSpPr txBox="1">
            <a:spLocks noChangeArrowheads="1"/>
          </p:cNvSpPr>
          <p:nvPr/>
        </p:nvSpPr>
        <p:spPr bwMode="auto">
          <a:xfrm>
            <a:off x="6019800" y="31242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a:solidFill>
                  <a:srgbClr val="FC0000"/>
                </a:solidFill>
                <a:latin typeface="Times New Roman" panose="02020603050405020304" pitchFamily="18" charset="0"/>
              </a:rPr>
              <a:t>3</a:t>
            </a:r>
          </a:p>
        </p:txBody>
      </p:sp>
      <p:sp>
        <p:nvSpPr>
          <p:cNvPr id="11328" name="Text Box 298"/>
          <p:cNvSpPr txBox="1">
            <a:spLocks noChangeArrowheads="1"/>
          </p:cNvSpPr>
          <p:nvPr/>
        </p:nvSpPr>
        <p:spPr bwMode="auto">
          <a:xfrm>
            <a:off x="6096000" y="5486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a:solidFill>
                  <a:srgbClr val="FC0000"/>
                </a:solidFill>
                <a:latin typeface="Times New Roman" panose="02020603050405020304" pitchFamily="18" charset="0"/>
              </a:rPr>
              <a:t>4</a:t>
            </a:r>
          </a:p>
        </p:txBody>
      </p:sp>
      <p:sp>
        <p:nvSpPr>
          <p:cNvPr id="11329" name="Text Box 299"/>
          <p:cNvSpPr txBox="1">
            <a:spLocks noChangeArrowheads="1"/>
          </p:cNvSpPr>
          <p:nvPr/>
        </p:nvSpPr>
        <p:spPr bwMode="auto">
          <a:xfrm>
            <a:off x="6096000" y="4419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a:solidFill>
                  <a:srgbClr val="FC0000"/>
                </a:solidFill>
                <a:latin typeface="Times New Roman" panose="02020603050405020304" pitchFamily="18" charset="0"/>
              </a:rPr>
              <a:t>5</a:t>
            </a:r>
          </a:p>
        </p:txBody>
      </p:sp>
      <p:sp>
        <p:nvSpPr>
          <p:cNvPr id="36140" name="Text Box 300"/>
          <p:cNvSpPr txBox="1">
            <a:spLocks noChangeArrowheads="1"/>
          </p:cNvSpPr>
          <p:nvPr/>
        </p:nvSpPr>
        <p:spPr bwMode="auto">
          <a:xfrm>
            <a:off x="7239000" y="4953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000">
                <a:solidFill>
                  <a:srgbClr val="FC0000"/>
                </a:solidFill>
                <a:latin typeface="Times New Roman" panose="02020603050405020304" pitchFamily="18" charset="0"/>
              </a:rPr>
              <a:t>6,66 m/s</a:t>
            </a:r>
          </a:p>
        </p:txBody>
      </p:sp>
      <p:sp>
        <p:nvSpPr>
          <p:cNvPr id="36141" name="Text Box 301"/>
          <p:cNvSpPr txBox="1">
            <a:spLocks noChangeArrowheads="1"/>
          </p:cNvSpPr>
          <p:nvPr/>
        </p:nvSpPr>
        <p:spPr bwMode="auto">
          <a:xfrm>
            <a:off x="7239000" y="37338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000">
                <a:solidFill>
                  <a:srgbClr val="FC0000"/>
                </a:solidFill>
                <a:latin typeface="Times New Roman" panose="02020603050405020304" pitchFamily="18" charset="0"/>
              </a:rPr>
              <a:t>6,31 m/s</a:t>
            </a:r>
          </a:p>
        </p:txBody>
      </p:sp>
      <p:sp>
        <p:nvSpPr>
          <p:cNvPr id="36142" name="Text Box 302"/>
          <p:cNvSpPr txBox="1">
            <a:spLocks noChangeArrowheads="1"/>
          </p:cNvSpPr>
          <p:nvPr/>
        </p:nvSpPr>
        <p:spPr bwMode="auto">
          <a:xfrm>
            <a:off x="7239000" y="3124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000">
                <a:solidFill>
                  <a:srgbClr val="FC0000"/>
                </a:solidFill>
                <a:latin typeface="Times New Roman" panose="02020603050405020304" pitchFamily="18" charset="0"/>
              </a:rPr>
              <a:t>6 m/s</a:t>
            </a:r>
          </a:p>
        </p:txBody>
      </p:sp>
      <p:sp>
        <p:nvSpPr>
          <p:cNvPr id="36143" name="Text Box 303"/>
          <p:cNvSpPr txBox="1">
            <a:spLocks noChangeArrowheads="1"/>
          </p:cNvSpPr>
          <p:nvPr/>
        </p:nvSpPr>
        <p:spPr bwMode="auto">
          <a:xfrm>
            <a:off x="7086600" y="56769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a:solidFill>
                  <a:srgbClr val="FC0000"/>
                </a:solidFill>
                <a:latin typeface="Times New Roman" panose="02020603050405020304" pitchFamily="18" charset="0"/>
              </a:rPr>
              <a:t>5,71 m/s</a:t>
            </a:r>
          </a:p>
        </p:txBody>
      </p:sp>
      <p:sp>
        <p:nvSpPr>
          <p:cNvPr id="36144" name="Text Box 304"/>
          <p:cNvSpPr txBox="1">
            <a:spLocks noChangeArrowheads="1"/>
          </p:cNvSpPr>
          <p:nvPr/>
        </p:nvSpPr>
        <p:spPr bwMode="auto">
          <a:xfrm>
            <a:off x="7162800" y="4419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a:solidFill>
                  <a:srgbClr val="FC0000"/>
                </a:solidFill>
                <a:latin typeface="Times New Roman" panose="02020603050405020304" pitchFamily="18" charset="0"/>
              </a:rPr>
              <a:t>5,45 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140"/>
                                        </p:tgtEl>
                                        <p:attrNameLst>
                                          <p:attrName>style.visibility</p:attrName>
                                        </p:attrNameLst>
                                      </p:cBhvr>
                                      <p:to>
                                        <p:strVal val="visible"/>
                                      </p:to>
                                    </p:set>
                                    <p:animEffect transition="in" filter="fade">
                                      <p:cBhvr>
                                        <p:cTn id="7" dur="500"/>
                                        <p:tgtEl>
                                          <p:spTgt spid="36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141"/>
                                        </p:tgtEl>
                                        <p:attrNameLst>
                                          <p:attrName>style.visibility</p:attrName>
                                        </p:attrNameLst>
                                      </p:cBhvr>
                                      <p:to>
                                        <p:strVal val="visible"/>
                                      </p:to>
                                    </p:set>
                                    <p:animEffect transition="in" filter="fade">
                                      <p:cBhvr>
                                        <p:cTn id="12" dur="500"/>
                                        <p:tgtEl>
                                          <p:spTgt spid="361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142"/>
                                        </p:tgtEl>
                                        <p:attrNameLst>
                                          <p:attrName>style.visibility</p:attrName>
                                        </p:attrNameLst>
                                      </p:cBhvr>
                                      <p:to>
                                        <p:strVal val="visible"/>
                                      </p:to>
                                    </p:set>
                                    <p:animEffect transition="in" filter="fade">
                                      <p:cBhvr>
                                        <p:cTn id="17" dur="500"/>
                                        <p:tgtEl>
                                          <p:spTgt spid="36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143"/>
                                        </p:tgtEl>
                                        <p:attrNameLst>
                                          <p:attrName>style.visibility</p:attrName>
                                        </p:attrNameLst>
                                      </p:cBhvr>
                                      <p:to>
                                        <p:strVal val="visible"/>
                                      </p:to>
                                    </p:set>
                                    <p:animEffect transition="in" filter="fade">
                                      <p:cBhvr>
                                        <p:cTn id="22" dur="500"/>
                                        <p:tgtEl>
                                          <p:spTgt spid="361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144"/>
                                        </p:tgtEl>
                                        <p:attrNameLst>
                                          <p:attrName>style.visibility</p:attrName>
                                        </p:attrNameLst>
                                      </p:cBhvr>
                                      <p:to>
                                        <p:strVal val="visible"/>
                                      </p:to>
                                    </p:set>
                                    <p:animEffect transition="in" filter="fade">
                                      <p:cBhvr>
                                        <p:cTn id="27" dur="500"/>
                                        <p:tgtEl>
                                          <p:spTgt spid="36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0" grpId="0"/>
      <p:bldP spid="36141" grpId="0"/>
      <p:bldP spid="36142" grpId="0"/>
      <p:bldP spid="36143" grpId="0"/>
      <p:bldP spid="361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5" name="Picture 15" descr="Fistsl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8" y="4213225"/>
            <a:ext cx="34258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666750" y="76200"/>
            <a:ext cx="8086725" cy="3897313"/>
          </a:xfrm>
          <a:prstGeom prst="cloudCallout">
            <a:avLst/>
          </a:prstGeom>
          <a:solidFill>
            <a:srgbClr val="FFFF00"/>
          </a:solidFill>
          <a:ln w="12700"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9600" dirty="0">
                <a:solidFill>
                  <a:srgbClr val="FF0000"/>
                </a:solidFill>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VẬN TỐC LÀ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dissolve">
                                      <p:cBhvr>
                                        <p:cTn id="7" dur="500"/>
                                        <p:tgtEl>
                                          <p:spTgt spid="10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219075" y="423863"/>
            <a:ext cx="8750300" cy="4968875"/>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defRPr/>
            </a:pPr>
            <a:r>
              <a:rPr lang="en-US" altLang="en-US" sz="4000" smtClean="0">
                <a:solidFill>
                  <a:srgbClr val="0000A4"/>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Quãng đường </a:t>
            </a:r>
            <a:r>
              <a:rPr lang="en-US" altLang="en-US" sz="4000" smtClean="0">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được trong </a:t>
            </a:r>
            <a:r>
              <a:rPr lang="en-US" altLang="en-US" sz="4000" smtClean="0">
                <a:solidFill>
                  <a:srgbClr val="0000A4"/>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 giây </a:t>
            </a:r>
            <a:r>
              <a:rPr lang="en-US" altLang="en-US" sz="4000" smtClean="0">
                <a:solidFill>
                  <a:srgbClr val="F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gọi là </a:t>
            </a:r>
            <a:r>
              <a:rPr lang="en-US" altLang="en-US" sz="4000" smtClean="0">
                <a:solidFill>
                  <a:srgbClr val="0000A4"/>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 tốc.</a:t>
            </a:r>
          </a:p>
          <a:p>
            <a:pPr algn="just" eaLnBrk="1" hangingPunct="1">
              <a:spcBef>
                <a:spcPct val="50000"/>
              </a:spcBef>
              <a:buFontTx/>
              <a:buNone/>
              <a:defRPr/>
            </a:pPr>
            <a:r>
              <a:rPr lang="en-US" altLang="en-US" sz="4000" smtClean="0">
                <a:solidFill>
                  <a:srgbClr val="0000A4"/>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Độ lớn của vận tốc cho biết sự nhanh hay chậm của chuyển động.</a:t>
            </a:r>
          </a:p>
          <a:p>
            <a:pPr algn="just" eaLnBrk="1" hangingPunct="1">
              <a:spcBef>
                <a:spcPct val="50000"/>
              </a:spcBef>
              <a:buFontTx/>
              <a:buNone/>
              <a:defRPr/>
            </a:pPr>
            <a:r>
              <a:rPr lang="en-US" altLang="en-US" sz="4000" smtClean="0">
                <a:solidFill>
                  <a:srgbClr val="0000A4"/>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Độ lớn của vận tốc được tính bằng quãng đường đi được trong 1 đơn vị thời gian.</a:t>
            </a:r>
            <a:endParaRPr lang="en-US" altLang="en-US" sz="5000" smtClean="0">
              <a:solidFill>
                <a:srgbClr val="0000A4"/>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7173" name="Picture 5" descr="Book-09-ju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538" y="5202238"/>
            <a:ext cx="2116137"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867"/>
                                        </p:tgtEl>
                                        <p:attrNameLst>
                                          <p:attrName>style.visibility</p:attrName>
                                        </p:attrNameLst>
                                      </p:cBhvr>
                                      <p:to>
                                        <p:strVal val="visible"/>
                                      </p:to>
                                    </p:set>
                                    <p:anim calcmode="discrete" valueType="clr">
                                      <p:cBhvr override="childStyle">
                                        <p:cTn id="7" dur="80"/>
                                        <p:tgtEl>
                                          <p:spTgt spid="368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67"/>
                                        </p:tgtEl>
                                        <p:attrNameLst>
                                          <p:attrName>fillcolor</p:attrName>
                                        </p:attrNameLst>
                                      </p:cBhvr>
                                      <p:tavLst>
                                        <p:tav tm="0">
                                          <p:val>
                                            <p:clrVal>
                                              <a:schemeClr val="accent2"/>
                                            </p:clrVal>
                                          </p:val>
                                        </p:tav>
                                        <p:tav tm="50000">
                                          <p:val>
                                            <p:clrVal>
                                              <a:schemeClr val="hlink"/>
                                            </p:clrVal>
                                          </p:val>
                                        </p:tav>
                                      </p:tavLst>
                                    </p:anim>
                                    <p:set>
                                      <p:cBhvr>
                                        <p:cTn id="9" dur="80"/>
                                        <p:tgtEl>
                                          <p:spTgt spid="3686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circle(in)">
                                      <p:cBhvr>
                                        <p:cTn id="14"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228600" y="990600"/>
            <a:ext cx="8686800"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4000" u="sng">
                <a:solidFill>
                  <a:srgbClr val="FC0000"/>
                </a:solidFill>
                <a:latin typeface="Times New Roman" panose="02020603050405020304" pitchFamily="18" charset="0"/>
                <a:cs typeface="Times New Roman" panose="02020603050405020304" pitchFamily="18" charset="0"/>
              </a:rPr>
              <a:t>C</a:t>
            </a:r>
            <a:r>
              <a:rPr lang="en-US" altLang="en-US" sz="2800" u="sng">
                <a:solidFill>
                  <a:srgbClr val="FC0000"/>
                </a:solidFill>
                <a:latin typeface="Times New Roman" panose="02020603050405020304" pitchFamily="18" charset="0"/>
                <a:cs typeface="Times New Roman" panose="02020603050405020304" pitchFamily="18" charset="0"/>
              </a:rPr>
              <a:t>3</a:t>
            </a:r>
            <a:r>
              <a:rPr lang="en-US" altLang="en-US" sz="2800">
                <a:solidFill>
                  <a:schemeClr val="tx1"/>
                </a:solidFill>
                <a:latin typeface="Times New Roman" panose="02020603050405020304" pitchFamily="18" charset="0"/>
                <a:cs typeface="Times New Roman" panose="02020603050405020304" pitchFamily="18" charset="0"/>
              </a:rPr>
              <a:t>: Dựa vào bảng xếp hạng, hãy cho biết độ lớn của vận tốc biểu thị tính chất nào của chuyển động và tìm từ thích hợp điền vào những chổ trống của kết luận sau:</a:t>
            </a:r>
            <a:endParaRPr lang="en-US" altLang="en-US" sz="2800">
              <a:solidFill>
                <a:schemeClr val="tx1"/>
              </a:solidFill>
              <a:latin typeface="Arial" panose="020B0604020202020204" pitchFamily="34" charset="0"/>
            </a:endParaRPr>
          </a:p>
          <a:p>
            <a:pPr eaLnBrk="1" hangingPunct="1">
              <a:spcBef>
                <a:spcPct val="50000"/>
              </a:spcBef>
              <a:buClrTx/>
              <a:buSzTx/>
              <a:buFontTx/>
              <a:buNone/>
            </a:pPr>
            <a:r>
              <a:rPr lang="en-US" altLang="en-US" sz="2800">
                <a:solidFill>
                  <a:schemeClr val="tx1"/>
                </a:solidFill>
                <a:latin typeface="Times New Roman" panose="02020603050405020304" pitchFamily="18" charset="0"/>
                <a:cs typeface="Times New Roman" panose="02020603050405020304" pitchFamily="18" charset="0"/>
              </a:rPr>
              <a:t> Độ lớn của vận tốc cho biết sự………..,.....……của chuyển động. Độ lớn của vận tốc được tính bằng</a:t>
            </a:r>
          </a:p>
          <a:p>
            <a:pPr eaLnBrk="1" hangingPunct="1">
              <a:spcBef>
                <a:spcPct val="50000"/>
              </a:spcBef>
              <a:buClrTx/>
              <a:buSzTx/>
              <a:buFontTx/>
              <a:buNone/>
            </a:pPr>
            <a:r>
              <a:rPr lang="en-US" altLang="en-US" sz="2800">
                <a:solidFill>
                  <a:schemeClr val="tx1"/>
                </a:solidFill>
                <a:latin typeface="Times New Roman" panose="02020603050405020304" pitchFamily="18" charset="0"/>
                <a:cs typeface="Times New Roman" panose="02020603050405020304" pitchFamily="18" charset="0"/>
              </a:rPr>
              <a:t>……………………………… trong một……………… thời gian.</a:t>
            </a:r>
          </a:p>
        </p:txBody>
      </p:sp>
      <p:sp>
        <p:nvSpPr>
          <p:cNvPr id="25605" name="Text Box 5"/>
          <p:cNvSpPr txBox="1">
            <a:spLocks noChangeArrowheads="1"/>
          </p:cNvSpPr>
          <p:nvPr/>
        </p:nvSpPr>
        <p:spPr bwMode="auto">
          <a:xfrm>
            <a:off x="4724400" y="3038475"/>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800">
                <a:solidFill>
                  <a:srgbClr val="FC0000"/>
                </a:solidFill>
                <a:latin typeface="Arial" panose="020B0604020202020204" pitchFamily="34" charset="0"/>
                <a:cs typeface="Times New Roman" panose="02020603050405020304" pitchFamily="18" charset="0"/>
              </a:rPr>
              <a:t>nhanh</a:t>
            </a:r>
          </a:p>
        </p:txBody>
      </p:sp>
      <p:sp>
        <p:nvSpPr>
          <p:cNvPr id="14340" name="Text Box 6"/>
          <p:cNvSpPr txBox="1">
            <a:spLocks noChangeArrowheads="1"/>
          </p:cNvSpPr>
          <p:nvPr/>
        </p:nvSpPr>
        <p:spPr bwMode="auto">
          <a:xfrm>
            <a:off x="6781800" y="23622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sz="3200" b="0">
              <a:solidFill>
                <a:schemeClr val="tx1"/>
              </a:solidFill>
              <a:latin typeface="Arial" panose="020B0604020202020204" pitchFamily="34" charset="0"/>
            </a:endParaRPr>
          </a:p>
        </p:txBody>
      </p:sp>
      <p:sp>
        <p:nvSpPr>
          <p:cNvPr id="25607" name="Text Box 7"/>
          <p:cNvSpPr txBox="1">
            <a:spLocks noChangeArrowheads="1"/>
          </p:cNvSpPr>
          <p:nvPr/>
        </p:nvSpPr>
        <p:spPr bwMode="auto">
          <a:xfrm>
            <a:off x="6172200" y="3006725"/>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800">
                <a:solidFill>
                  <a:srgbClr val="FC0000"/>
                </a:solidFill>
                <a:latin typeface="Arial" panose="020B0604020202020204" pitchFamily="34" charset="0"/>
                <a:cs typeface="Times New Roman" panose="02020603050405020304" pitchFamily="18" charset="0"/>
              </a:rPr>
              <a:t>chậm</a:t>
            </a:r>
          </a:p>
        </p:txBody>
      </p:sp>
      <p:sp>
        <p:nvSpPr>
          <p:cNvPr id="25608" name="Text Box 8"/>
          <p:cNvSpPr txBox="1">
            <a:spLocks noChangeArrowheads="1"/>
          </p:cNvSpPr>
          <p:nvPr/>
        </p:nvSpPr>
        <p:spPr bwMode="auto">
          <a:xfrm>
            <a:off x="98425" y="410845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800">
                <a:solidFill>
                  <a:srgbClr val="FC0000"/>
                </a:solidFill>
                <a:latin typeface="Arial" panose="020B0604020202020204" pitchFamily="34" charset="0"/>
              </a:rPr>
              <a:t>quãng đường đi được</a:t>
            </a:r>
          </a:p>
        </p:txBody>
      </p:sp>
      <p:sp>
        <p:nvSpPr>
          <p:cNvPr id="25609" name="Text Box 9"/>
          <p:cNvSpPr txBox="1">
            <a:spLocks noChangeArrowheads="1"/>
          </p:cNvSpPr>
          <p:nvPr/>
        </p:nvSpPr>
        <p:spPr bwMode="auto">
          <a:xfrm>
            <a:off x="6581775" y="4140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800">
                <a:solidFill>
                  <a:srgbClr val="FC0000"/>
                </a:solidFill>
                <a:latin typeface="Arial" panose="020B0604020202020204" pitchFamily="34" charset="0"/>
              </a:rPr>
              <a:t>đơn vị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5"/>
                                        </p:tgtEl>
                                        <p:attrNameLst>
                                          <p:attrName>style.visibility</p:attrName>
                                        </p:attrNameLst>
                                      </p:cBhvr>
                                      <p:to>
                                        <p:strVal val="visible"/>
                                      </p:to>
                                    </p:set>
                                    <p:anim calcmode="discrete" valueType="clr">
                                      <p:cBhvr override="childStyle">
                                        <p:cTn id="7" dur="80"/>
                                        <p:tgtEl>
                                          <p:spTgt spid="256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5"/>
                                        </p:tgtEl>
                                        <p:attrNameLst>
                                          <p:attrName>fillcolor</p:attrName>
                                        </p:attrNameLst>
                                      </p:cBhvr>
                                      <p:tavLst>
                                        <p:tav tm="0">
                                          <p:val>
                                            <p:clrVal>
                                              <a:schemeClr val="accent2"/>
                                            </p:clrVal>
                                          </p:val>
                                        </p:tav>
                                        <p:tav tm="50000">
                                          <p:val>
                                            <p:clrVal>
                                              <a:schemeClr val="hlink"/>
                                            </p:clrVal>
                                          </p:val>
                                        </p:tav>
                                      </p:tavLst>
                                    </p:anim>
                                    <p:set>
                                      <p:cBhvr>
                                        <p:cTn id="9" dur="80"/>
                                        <p:tgtEl>
                                          <p:spTgt spid="2560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607"/>
                                        </p:tgtEl>
                                        <p:attrNameLst>
                                          <p:attrName>style.visibility</p:attrName>
                                        </p:attrNameLst>
                                      </p:cBhvr>
                                      <p:to>
                                        <p:strVal val="visible"/>
                                      </p:to>
                                    </p:set>
                                    <p:anim calcmode="discrete" valueType="clr">
                                      <p:cBhvr override="childStyle">
                                        <p:cTn id="14" dur="80"/>
                                        <p:tgtEl>
                                          <p:spTgt spid="2560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607"/>
                                        </p:tgtEl>
                                        <p:attrNameLst>
                                          <p:attrName>fillcolor</p:attrName>
                                        </p:attrNameLst>
                                      </p:cBhvr>
                                      <p:tavLst>
                                        <p:tav tm="0">
                                          <p:val>
                                            <p:clrVal>
                                              <a:schemeClr val="accent2"/>
                                            </p:clrVal>
                                          </p:val>
                                        </p:tav>
                                        <p:tav tm="50000">
                                          <p:val>
                                            <p:clrVal>
                                              <a:schemeClr val="hlink"/>
                                            </p:clrVal>
                                          </p:val>
                                        </p:tav>
                                      </p:tavLst>
                                    </p:anim>
                                    <p:set>
                                      <p:cBhvr>
                                        <p:cTn id="16" dur="80"/>
                                        <p:tgtEl>
                                          <p:spTgt spid="2560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5608"/>
                                        </p:tgtEl>
                                        <p:attrNameLst>
                                          <p:attrName>style.visibility</p:attrName>
                                        </p:attrNameLst>
                                      </p:cBhvr>
                                      <p:to>
                                        <p:strVal val="visible"/>
                                      </p:to>
                                    </p:set>
                                    <p:anim calcmode="discrete" valueType="clr">
                                      <p:cBhvr override="childStyle">
                                        <p:cTn id="21" dur="80"/>
                                        <p:tgtEl>
                                          <p:spTgt spid="2560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5608"/>
                                        </p:tgtEl>
                                        <p:attrNameLst>
                                          <p:attrName>fillcolor</p:attrName>
                                        </p:attrNameLst>
                                      </p:cBhvr>
                                      <p:tavLst>
                                        <p:tav tm="0">
                                          <p:val>
                                            <p:clrVal>
                                              <a:schemeClr val="accent2"/>
                                            </p:clrVal>
                                          </p:val>
                                        </p:tav>
                                        <p:tav tm="50000">
                                          <p:val>
                                            <p:clrVal>
                                              <a:schemeClr val="hlink"/>
                                            </p:clrVal>
                                          </p:val>
                                        </p:tav>
                                      </p:tavLst>
                                    </p:anim>
                                    <p:set>
                                      <p:cBhvr>
                                        <p:cTn id="23" dur="80"/>
                                        <p:tgtEl>
                                          <p:spTgt spid="2560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5609"/>
                                        </p:tgtEl>
                                        <p:attrNameLst>
                                          <p:attrName>style.visibility</p:attrName>
                                        </p:attrNameLst>
                                      </p:cBhvr>
                                      <p:to>
                                        <p:strVal val="visible"/>
                                      </p:to>
                                    </p:set>
                                    <p:anim calcmode="discrete" valueType="clr">
                                      <p:cBhvr override="childStyle">
                                        <p:cTn id="28" dur="80"/>
                                        <p:tgtEl>
                                          <p:spTgt spid="2560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5609"/>
                                        </p:tgtEl>
                                        <p:attrNameLst>
                                          <p:attrName>fillcolor</p:attrName>
                                        </p:attrNameLst>
                                      </p:cBhvr>
                                      <p:tavLst>
                                        <p:tav tm="0">
                                          <p:val>
                                            <p:clrVal>
                                              <a:schemeClr val="accent2"/>
                                            </p:clrVal>
                                          </p:val>
                                        </p:tav>
                                        <p:tav tm="50000">
                                          <p:val>
                                            <p:clrVal>
                                              <a:schemeClr val="hlink"/>
                                            </p:clrVal>
                                          </p:val>
                                        </p:tav>
                                      </p:tavLst>
                                    </p:anim>
                                    <p:set>
                                      <p:cBhvr>
                                        <p:cTn id="30" dur="80"/>
                                        <p:tgtEl>
                                          <p:spTgt spid="256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7" grpId="0"/>
      <p:bldP spid="25608" grpId="0"/>
      <p:bldP spid="2560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98</TotalTime>
  <Words>1445</Words>
  <Application>Microsoft Office PowerPoint</Application>
  <PresentationFormat>On-screen Show (4:3)</PresentationFormat>
  <Paragraphs>272</Paragraphs>
  <Slides>21</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4" baseType="lpstr">
      <vt:lpstr>Arial</vt:lpstr>
      <vt:lpstr>Trebuchet MS</vt:lpstr>
      <vt:lpstr>Wingdings 3</vt:lpstr>
      <vt:lpstr>Arial Unicode MS</vt:lpstr>
      <vt:lpstr>华文新魏</vt:lpstr>
      <vt:lpstr>VNI-Jamai</vt:lpstr>
      <vt:lpstr>Times New Roman</vt:lpstr>
      <vt:lpstr>SimSun</vt:lpstr>
      <vt:lpstr>VNI-Times</vt:lpstr>
      <vt:lpstr>Tahoma</vt:lpstr>
      <vt:lpstr>Facet</vt:lpstr>
      <vt:lpstr>MathType 6.0 Equation</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Đà điểu có thể chạy với vận tốc 90km/h.</vt:lpstr>
      <vt:lpstr>PowerPoint Presentation</vt:lpstr>
      <vt:lpstr>PowerPoint Presentation</vt:lpstr>
      <vt:lpstr>PowerPoint Presentation</vt:lpstr>
    </vt:vector>
  </TitlesOfParts>
  <Company>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NTNTSM</dc:creator>
  <cp:lastModifiedBy>LUANNGUYEN</cp:lastModifiedBy>
  <cp:revision>222</cp:revision>
  <dcterms:created xsi:type="dcterms:W3CDTF">2004-09-28T11:03:00Z</dcterms:created>
  <dcterms:modified xsi:type="dcterms:W3CDTF">2020-09-13T15:47:58Z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