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76" r:id="rId3"/>
    <p:sldId id="258" r:id="rId4"/>
    <p:sldId id="260" r:id="rId5"/>
    <p:sldId id="259" r:id="rId6"/>
    <p:sldId id="261" r:id="rId7"/>
    <p:sldId id="262" r:id="rId8"/>
    <p:sldId id="263" r:id="rId9"/>
    <p:sldId id="264" r:id="rId10"/>
    <p:sldId id="265" r:id="rId11"/>
    <p:sldId id="266" r:id="rId12"/>
    <p:sldId id="267" r:id="rId13"/>
    <p:sldId id="268" r:id="rId14"/>
    <p:sldId id="269"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5A4BE4-9FFE-438C-BA6E-E666A5AD1E62}" type="datetimeFigureOut">
              <a:rPr lang="en-US" smtClean="0"/>
              <a:t>9/28/2021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4687D9-230B-4047-93EE-5A97D1206FBE}" type="slidenum">
              <a:rPr lang="en-US" smtClean="0"/>
              <a:t>‹#›</a:t>
            </a:fld>
            <a:endParaRPr lang="en-US"/>
          </a:p>
        </p:txBody>
      </p:sp>
    </p:spTree>
    <p:extLst>
      <p:ext uri="{BB962C8B-B14F-4D97-AF65-F5344CB8AC3E}">
        <p14:creationId xmlns:p14="http://schemas.microsoft.com/office/powerpoint/2010/main" val="3529708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129F69-6681-423C-8195-C4FD1E14AADF}"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65513-7309-4895-BC35-ADB89101885F}" type="slidenum">
              <a:rPr lang="en-US" smtClean="0"/>
              <a:t>‹#›</a:t>
            </a:fld>
            <a:endParaRPr lang="en-US"/>
          </a:p>
        </p:txBody>
      </p:sp>
    </p:spTree>
    <p:extLst>
      <p:ext uri="{BB962C8B-B14F-4D97-AF65-F5344CB8AC3E}">
        <p14:creationId xmlns:p14="http://schemas.microsoft.com/office/powerpoint/2010/main" val="2438931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29F69-6681-423C-8195-C4FD1E14AADF}"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65513-7309-4895-BC35-ADB89101885F}" type="slidenum">
              <a:rPr lang="en-US" smtClean="0"/>
              <a:t>‹#›</a:t>
            </a:fld>
            <a:endParaRPr lang="en-US"/>
          </a:p>
        </p:txBody>
      </p:sp>
    </p:spTree>
    <p:extLst>
      <p:ext uri="{BB962C8B-B14F-4D97-AF65-F5344CB8AC3E}">
        <p14:creationId xmlns:p14="http://schemas.microsoft.com/office/powerpoint/2010/main" val="1450358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29F69-6681-423C-8195-C4FD1E14AADF}"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65513-7309-4895-BC35-ADB89101885F}" type="slidenum">
              <a:rPr lang="en-US" smtClean="0"/>
              <a:t>‹#›</a:t>
            </a:fld>
            <a:endParaRPr lang="en-US"/>
          </a:p>
        </p:txBody>
      </p:sp>
    </p:spTree>
    <p:extLst>
      <p:ext uri="{BB962C8B-B14F-4D97-AF65-F5344CB8AC3E}">
        <p14:creationId xmlns:p14="http://schemas.microsoft.com/office/powerpoint/2010/main" val="120594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C76CCC-4F77-4793-8E65-2BFF00F4CB3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12549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4E37D05-FB6B-4F73-A3CD-BBA7289CB9E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71386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9A4140C-F8DB-4BCE-B653-C4CC55D53E4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95683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B2FC04-B786-4C9E-A665-BF64A0BB41E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76528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D778BB2-C31A-4248-A42E-66DF6538E33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0967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F969AE1-4A8B-46C6-ACFC-B34716BBCE1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49014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B09AAB4-DEAA-4133-80D0-83E06825599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39428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921FDA-C1A5-4616-B2C9-0067C7A8F3F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74723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29F69-6681-423C-8195-C4FD1E14AADF}"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65513-7309-4895-BC35-ADB89101885F}" type="slidenum">
              <a:rPr lang="en-US" smtClean="0"/>
              <a:t>‹#›</a:t>
            </a:fld>
            <a:endParaRPr lang="en-US"/>
          </a:p>
        </p:txBody>
      </p:sp>
    </p:spTree>
    <p:extLst>
      <p:ext uri="{BB962C8B-B14F-4D97-AF65-F5344CB8AC3E}">
        <p14:creationId xmlns:p14="http://schemas.microsoft.com/office/powerpoint/2010/main" val="18159825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850942-7252-4B9F-B1CB-DDFFDA71FD0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362287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456E43-0407-48E5-83F5-248998E7CDA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07728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9F7391-02AB-4702-9092-AC16EDC8668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96793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129F69-6681-423C-8195-C4FD1E14AADF}"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65513-7309-4895-BC35-ADB89101885F}" type="slidenum">
              <a:rPr lang="en-US" smtClean="0"/>
              <a:t>‹#›</a:t>
            </a:fld>
            <a:endParaRPr lang="en-US"/>
          </a:p>
        </p:txBody>
      </p:sp>
    </p:spTree>
    <p:extLst>
      <p:ext uri="{BB962C8B-B14F-4D97-AF65-F5344CB8AC3E}">
        <p14:creationId xmlns:p14="http://schemas.microsoft.com/office/powerpoint/2010/main" val="331106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129F69-6681-423C-8195-C4FD1E14AADF}" type="datetimeFigureOut">
              <a:rPr lang="en-US" smtClean="0"/>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65513-7309-4895-BC35-ADB89101885F}" type="slidenum">
              <a:rPr lang="en-US" smtClean="0"/>
              <a:t>‹#›</a:t>
            </a:fld>
            <a:endParaRPr lang="en-US"/>
          </a:p>
        </p:txBody>
      </p:sp>
    </p:spTree>
    <p:extLst>
      <p:ext uri="{BB962C8B-B14F-4D97-AF65-F5344CB8AC3E}">
        <p14:creationId xmlns:p14="http://schemas.microsoft.com/office/powerpoint/2010/main" val="2760639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129F69-6681-423C-8195-C4FD1E14AADF}" type="datetimeFigureOut">
              <a:rPr lang="en-US" smtClean="0"/>
              <a:t>9/28/2021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A65513-7309-4895-BC35-ADB89101885F}" type="slidenum">
              <a:rPr lang="en-US" smtClean="0"/>
              <a:t>‹#›</a:t>
            </a:fld>
            <a:endParaRPr lang="en-US"/>
          </a:p>
        </p:txBody>
      </p:sp>
    </p:spTree>
    <p:extLst>
      <p:ext uri="{BB962C8B-B14F-4D97-AF65-F5344CB8AC3E}">
        <p14:creationId xmlns:p14="http://schemas.microsoft.com/office/powerpoint/2010/main" val="30626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129F69-6681-423C-8195-C4FD1E14AADF}" type="datetimeFigureOut">
              <a:rPr lang="en-US" smtClean="0"/>
              <a:t>9/28/2021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A65513-7309-4895-BC35-ADB89101885F}" type="slidenum">
              <a:rPr lang="en-US" smtClean="0"/>
              <a:t>‹#›</a:t>
            </a:fld>
            <a:endParaRPr lang="en-US"/>
          </a:p>
        </p:txBody>
      </p:sp>
    </p:spTree>
    <p:extLst>
      <p:ext uri="{BB962C8B-B14F-4D97-AF65-F5344CB8AC3E}">
        <p14:creationId xmlns:p14="http://schemas.microsoft.com/office/powerpoint/2010/main" val="58095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29F69-6681-423C-8195-C4FD1E14AADF}" type="datetimeFigureOut">
              <a:rPr lang="en-US" smtClean="0"/>
              <a:t>9/28/2021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A65513-7309-4895-BC35-ADB89101885F}" type="slidenum">
              <a:rPr lang="en-US" smtClean="0"/>
              <a:t>‹#›</a:t>
            </a:fld>
            <a:endParaRPr lang="en-US"/>
          </a:p>
        </p:txBody>
      </p:sp>
    </p:spTree>
    <p:extLst>
      <p:ext uri="{BB962C8B-B14F-4D97-AF65-F5344CB8AC3E}">
        <p14:creationId xmlns:p14="http://schemas.microsoft.com/office/powerpoint/2010/main" val="417944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29F69-6681-423C-8195-C4FD1E14AADF}" type="datetimeFigureOut">
              <a:rPr lang="en-US" smtClean="0"/>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65513-7309-4895-BC35-ADB89101885F}" type="slidenum">
              <a:rPr lang="en-US" smtClean="0"/>
              <a:t>‹#›</a:t>
            </a:fld>
            <a:endParaRPr lang="en-US"/>
          </a:p>
        </p:txBody>
      </p:sp>
    </p:spTree>
    <p:extLst>
      <p:ext uri="{BB962C8B-B14F-4D97-AF65-F5344CB8AC3E}">
        <p14:creationId xmlns:p14="http://schemas.microsoft.com/office/powerpoint/2010/main" val="2132158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29F69-6681-423C-8195-C4FD1E14AADF}" type="datetimeFigureOut">
              <a:rPr lang="en-US" smtClean="0"/>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65513-7309-4895-BC35-ADB89101885F}" type="slidenum">
              <a:rPr lang="en-US" smtClean="0"/>
              <a:t>‹#›</a:t>
            </a:fld>
            <a:endParaRPr lang="en-US"/>
          </a:p>
        </p:txBody>
      </p:sp>
    </p:spTree>
    <p:extLst>
      <p:ext uri="{BB962C8B-B14F-4D97-AF65-F5344CB8AC3E}">
        <p14:creationId xmlns:p14="http://schemas.microsoft.com/office/powerpoint/2010/main" val="240496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29F69-6681-423C-8195-C4FD1E14AADF}" type="datetimeFigureOut">
              <a:rPr lang="en-US" smtClean="0"/>
              <a:t>9/28/2021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65513-7309-4895-BC35-ADB89101885F}" type="slidenum">
              <a:rPr lang="en-US" smtClean="0"/>
              <a:t>‹#›</a:t>
            </a:fld>
            <a:endParaRPr lang="en-US"/>
          </a:p>
        </p:txBody>
      </p:sp>
    </p:spTree>
    <p:extLst>
      <p:ext uri="{BB962C8B-B14F-4D97-AF65-F5344CB8AC3E}">
        <p14:creationId xmlns:p14="http://schemas.microsoft.com/office/powerpoint/2010/main" val="2502851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cs typeface="Arial" charset="0"/>
              </a:defRPr>
            </a:lvl1pPr>
          </a:lstStyle>
          <a:p>
            <a:pPr fontAlgn="base">
              <a:spcBef>
                <a:spcPct val="0"/>
              </a:spcBef>
              <a:spcAft>
                <a:spcPct val="0"/>
              </a:spcAft>
              <a:defRPr/>
            </a:pPr>
            <a:fld id="{085DB316-9FFC-4F59-BA75-11CBE87B5D2C}"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67455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554545"/>
          </a:xfrm>
          <a:prstGeom prst="rect">
            <a:avLst/>
          </a:prstGeom>
          <a:noFill/>
        </p:spPr>
        <p:txBody>
          <a:bodyPr wrap="square">
            <a:spAutoFit/>
          </a:bodyPr>
          <a:lstStyle/>
          <a:p>
            <a:pPr algn="ctr">
              <a:defRPr/>
            </a:pPr>
            <a:endParaRPr lang="nb-NO" sz="3200" b="1" smtClean="0">
              <a:solidFill>
                <a:srgbClr val="FF0000"/>
              </a:solidFill>
              <a:latin typeface="Times New Roman" pitchFamily="18" charset="0"/>
            </a:endParaRPr>
          </a:p>
          <a:p>
            <a:pPr algn="ctr">
              <a:defRPr/>
            </a:pPr>
            <a:r>
              <a:rPr lang="nb-NO" sz="3200" b="1" smtClean="0">
                <a:solidFill>
                  <a:srgbClr val="FF0000"/>
                </a:solidFill>
                <a:latin typeface="Times New Roman" pitchFamily="18" charset="0"/>
              </a:rPr>
              <a:t>CHỦ </a:t>
            </a:r>
            <a:r>
              <a:rPr lang="nb-NO" sz="3200" b="1">
                <a:solidFill>
                  <a:srgbClr val="FF0000"/>
                </a:solidFill>
                <a:latin typeface="Times New Roman" pitchFamily="18" charset="0"/>
              </a:rPr>
              <a:t>ĐỀ </a:t>
            </a:r>
            <a:r>
              <a:rPr lang="nb-NO" sz="3200" b="1" smtClean="0">
                <a:solidFill>
                  <a:srgbClr val="FF0000"/>
                </a:solidFill>
                <a:latin typeface="Times New Roman" pitchFamily="18" charset="0"/>
              </a:rPr>
              <a:t>DẠY HỌC: TRUYỆN, </a:t>
            </a:r>
            <a:r>
              <a:rPr lang="nb-NO" sz="3200" b="1">
                <a:solidFill>
                  <a:srgbClr val="FF0000"/>
                </a:solidFill>
                <a:latin typeface="Times New Roman" pitchFamily="18" charset="0"/>
              </a:rPr>
              <a:t>KÍ HIỆN ĐẠI VIỆT NAM TRƯỚC </a:t>
            </a:r>
            <a:r>
              <a:rPr lang="nb-NO" sz="3200" b="1">
                <a:solidFill>
                  <a:srgbClr val="FF0000"/>
                </a:solidFill>
                <a:latin typeface="Times New Roman" pitchFamily="18" charset="0"/>
              </a:rPr>
              <a:t>NĂM </a:t>
            </a:r>
            <a:r>
              <a:rPr lang="nb-NO" sz="3200" b="1" smtClean="0">
                <a:solidFill>
                  <a:srgbClr val="FF0000"/>
                </a:solidFill>
                <a:latin typeface="Times New Roman" pitchFamily="18" charset="0"/>
              </a:rPr>
              <a:t>1945</a:t>
            </a:r>
          </a:p>
          <a:p>
            <a:pPr algn="ctr">
              <a:defRPr/>
            </a:pPr>
            <a:endParaRPr lang="nb-NO" sz="3200" b="1" smtClean="0">
              <a:solidFill>
                <a:srgbClr val="FF0000"/>
              </a:solidFill>
              <a:latin typeface="Times New Roman" pitchFamily="18" charset="0"/>
            </a:endParaRPr>
          </a:p>
          <a:p>
            <a:pPr algn="ctr">
              <a:defRPr/>
            </a:pPr>
            <a:r>
              <a:rPr lang="en-US" sz="3200" b="1" smtClean="0">
                <a:ln w="18000">
                  <a:solidFill>
                    <a:sysClr val="windowText" lastClr="000000"/>
                  </a:solidFill>
                  <a:prstDash val="solid"/>
                  <a:miter lim="800000"/>
                </a:ln>
                <a:solidFill>
                  <a:srgbClr val="C0000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TIẾT 3: </a:t>
            </a:r>
            <a:r>
              <a:rPr lang="en-US" sz="3200" b="1" smtClean="0">
                <a:ln w="18000">
                  <a:solidFill>
                    <a:sysClr val="windowText" lastClr="000000"/>
                  </a:solidFill>
                  <a:prstDash val="solid"/>
                  <a:miter lim="800000"/>
                </a:ln>
                <a:solidFill>
                  <a:srgbClr val="C0000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BỐ </a:t>
            </a:r>
            <a:r>
              <a:rPr lang="en-US" sz="3200" b="1" dirty="0" smtClean="0">
                <a:ln w="18000">
                  <a:solidFill>
                    <a:sysClr val="windowText" lastClr="000000"/>
                  </a:solidFill>
                  <a:prstDash val="solid"/>
                  <a:miter lim="800000"/>
                </a:ln>
                <a:solidFill>
                  <a:srgbClr val="C0000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CỤC CỦA VĂN BẢN </a:t>
            </a:r>
            <a:endParaRPr lang="en-US" sz="3200" b="1" dirty="0">
              <a:ln w="18000">
                <a:solidFill>
                  <a:sysClr val="windowText" lastClr="000000"/>
                </a:solidFill>
                <a:prstDash val="solid"/>
                <a:miter lim="800000"/>
              </a:ln>
              <a:solidFill>
                <a:srgbClr val="C0000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138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740307"/>
          </a:xfrm>
          <a:prstGeom prst="rect">
            <a:avLst/>
          </a:prstGeom>
        </p:spPr>
        <p:txBody>
          <a:bodyPr wrap="square">
            <a:spAutoFit/>
          </a:bodyPr>
          <a:lstStyle/>
          <a:p>
            <a:r>
              <a:rPr lang="en-US" sz="3600" dirty="0" smtClean="0">
                <a:solidFill>
                  <a:srgbClr val="7030A0"/>
                </a:solidFill>
              </a:rPr>
              <a:t>5. </a:t>
            </a:r>
            <a:r>
              <a:rPr lang="vi-VN" sz="3600" dirty="0" smtClean="0">
                <a:solidFill>
                  <a:srgbClr val="7030A0"/>
                </a:solidFill>
              </a:rPr>
              <a:t>Từ </a:t>
            </a:r>
            <a:r>
              <a:rPr lang="vi-VN" sz="3600" dirty="0">
                <a:solidFill>
                  <a:srgbClr val="7030A0"/>
                </a:solidFill>
              </a:rPr>
              <a:t>bài tập trên và bằng hiểu biết của mình hãy cho biết cách sắp xếp nội dung phần thân bài của văn bản.</a:t>
            </a:r>
          </a:p>
          <a:p>
            <a:r>
              <a:rPr lang="en-US" sz="3600" b="1" dirty="0" smtClean="0">
                <a:solidFill>
                  <a:srgbClr val="FF0000"/>
                </a:solidFill>
                <a:sym typeface="Wingdings" pitchFamily="2" charset="2"/>
              </a:rPr>
              <a:t> </a:t>
            </a:r>
            <a:endParaRPr lang="vi-VN" sz="3600" dirty="0">
              <a:solidFill>
                <a:srgbClr val="FF0000"/>
              </a:solidFill>
            </a:endParaRPr>
          </a:p>
          <a:p>
            <a:r>
              <a:rPr lang="vi-VN" sz="3600" dirty="0">
                <a:solidFill>
                  <a:srgbClr val="FF0000"/>
                </a:solidFill>
              </a:rPr>
              <a:t>- Cách sắp xếp phần thân bài của văn bản tùy thuộc vào chủ đề.</a:t>
            </a:r>
          </a:p>
          <a:p>
            <a:r>
              <a:rPr lang="vi-VN" sz="3600" dirty="0">
                <a:solidFill>
                  <a:srgbClr val="FF0000"/>
                </a:solidFill>
              </a:rPr>
              <a:t>- Có những bài sắp xếp theo trình tự thời gian, không gian, kết hợp với thời gian và không gian hoặc cho sự phát triển của sự việc theo một mạch suy luận, phù hợp với sự triển khai chủ đề và tiếp nhận của người đọc</a:t>
            </a:r>
            <a:r>
              <a:rPr lang="vi-VN" sz="3600" dirty="0" smtClean="0">
                <a:solidFill>
                  <a:srgbClr val="FF0000"/>
                </a:solidFill>
              </a:rPr>
              <a:t>.</a:t>
            </a:r>
            <a:endParaRPr lang="en-US" sz="3600" dirty="0">
              <a:solidFill>
                <a:srgbClr val="FF0000"/>
              </a:solidFill>
            </a:endParaRPr>
          </a:p>
        </p:txBody>
      </p:sp>
    </p:spTree>
    <p:extLst>
      <p:ext uri="{BB962C8B-B14F-4D97-AF65-F5344CB8AC3E}">
        <p14:creationId xmlns:p14="http://schemas.microsoft.com/office/powerpoint/2010/main" val="215790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06" y="152400"/>
            <a:ext cx="2266839" cy="523220"/>
          </a:xfrm>
          <a:prstGeom prst="rect">
            <a:avLst/>
          </a:prstGeom>
        </p:spPr>
        <p:txBody>
          <a:bodyPr wrap="none">
            <a:spAutoFit/>
          </a:bodyPr>
          <a:lstStyle/>
          <a:p>
            <a:r>
              <a:rPr lang="en-US" sz="2800" b="1" dirty="0" smtClean="0">
                <a:solidFill>
                  <a:srgbClr val="FF0000"/>
                </a:solidFill>
              </a:rPr>
              <a:t>III. LUYỆN </a:t>
            </a:r>
            <a:r>
              <a:rPr lang="en-US" sz="2800" b="1" dirty="0">
                <a:solidFill>
                  <a:srgbClr val="FF0000"/>
                </a:solidFill>
              </a:rPr>
              <a:t>TẬP</a:t>
            </a:r>
            <a:endParaRPr lang="en-US" sz="2800" dirty="0">
              <a:solidFill>
                <a:srgbClr val="FF0000"/>
              </a:solidFill>
            </a:endParaRPr>
          </a:p>
        </p:txBody>
      </p:sp>
      <p:sp>
        <p:nvSpPr>
          <p:cNvPr id="5" name="Rectangle 4"/>
          <p:cNvSpPr/>
          <p:nvPr/>
        </p:nvSpPr>
        <p:spPr>
          <a:xfrm>
            <a:off x="-9832" y="675620"/>
            <a:ext cx="9126794" cy="4893647"/>
          </a:xfrm>
          <a:prstGeom prst="rect">
            <a:avLst/>
          </a:prstGeom>
        </p:spPr>
        <p:txBody>
          <a:bodyPr wrap="square">
            <a:spAutoFit/>
          </a:bodyPr>
          <a:lstStyle/>
          <a:p>
            <a:r>
              <a:rPr lang="en-US" sz="2400" b="1" dirty="0" smtClean="0">
                <a:solidFill>
                  <a:srgbClr val="7030A0"/>
                </a:solidFill>
              </a:rPr>
              <a:t>1. </a:t>
            </a:r>
            <a:r>
              <a:rPr lang="vi-VN" sz="2400" b="1" dirty="0" smtClean="0">
                <a:solidFill>
                  <a:srgbClr val="7030A0"/>
                </a:solidFill>
              </a:rPr>
              <a:t>Phân </a:t>
            </a:r>
            <a:r>
              <a:rPr lang="vi-VN" sz="2400" b="1" dirty="0">
                <a:solidFill>
                  <a:srgbClr val="7030A0"/>
                </a:solidFill>
              </a:rPr>
              <a:t>tích cách trình bày ý trong các đoạn trích sau.</a:t>
            </a:r>
          </a:p>
          <a:p>
            <a:r>
              <a:rPr lang="en-US" sz="2400" b="1" dirty="0" smtClean="0">
                <a:sym typeface="Wingdings" pitchFamily="2" charset="2"/>
              </a:rPr>
              <a:t></a:t>
            </a:r>
            <a:endParaRPr lang="vi-VN" sz="2400" dirty="0"/>
          </a:p>
          <a:p>
            <a:r>
              <a:rPr lang="vi-VN" sz="2400" dirty="0"/>
              <a:t>a, Đoạn văn (a) nói tới chủ đề cánh rừng chim ở phương Nam.</a:t>
            </a:r>
          </a:p>
          <a:p>
            <a:r>
              <a:rPr lang="vi-VN" sz="2400" dirty="0"/>
              <a:t>- Cách sắp xếp theo trình tự: từ xa đến gần, từ trong ra ngoài, từ gần ra xa.</a:t>
            </a:r>
          </a:p>
          <a:p>
            <a:r>
              <a:rPr lang="vi-VN" sz="2400" dirty="0"/>
              <a:t>b, Đoạn (b) trình bày chủ đề vẻ đẹp của Ba Vì theo mùa trong năm.</a:t>
            </a:r>
          </a:p>
          <a:p>
            <a:r>
              <a:rPr lang="vi-VN" sz="2400" dirty="0"/>
              <a:t>- Tác giả tập trung tả vẻ đẹp của Ba Vì theo thời điểm chủ yếu là buổi chiều và ban đêm khi có trăng lên.</a:t>
            </a:r>
          </a:p>
          <a:p>
            <a:r>
              <a:rPr lang="vi-VN" sz="2400" dirty="0"/>
              <a:t>c, Đoạn (c) chủ đề nói về trí tưởng tượng của dân gian trong truyện truyền thuyết.</a:t>
            </a:r>
          </a:p>
          <a:p>
            <a:r>
              <a:rPr lang="vi-VN" sz="2400" dirty="0"/>
              <a:t>- Cách sắp xếp đối xứng: một bên là lịch sử, một bên là truyền thuyết có cốt lõi lịch sử</a:t>
            </a:r>
            <a:r>
              <a:rPr lang="vi-VN" sz="2400" dirty="0" smtClean="0"/>
              <a:t>.</a:t>
            </a:r>
            <a:endParaRPr lang="vi-VN" sz="2400" dirty="0"/>
          </a:p>
        </p:txBody>
      </p:sp>
    </p:spTree>
    <p:extLst>
      <p:ext uri="{BB962C8B-B14F-4D97-AF65-F5344CB8AC3E}">
        <p14:creationId xmlns:p14="http://schemas.microsoft.com/office/powerpoint/2010/main" val="75900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35846"/>
            <a:ext cx="8610600" cy="5693866"/>
          </a:xfrm>
          <a:prstGeom prst="rect">
            <a:avLst/>
          </a:prstGeom>
        </p:spPr>
        <p:txBody>
          <a:bodyPr wrap="square">
            <a:spAutoFit/>
          </a:bodyPr>
          <a:lstStyle/>
          <a:p>
            <a:r>
              <a:rPr lang="en-US" sz="2800" b="1" dirty="0" smtClean="0">
                <a:solidFill>
                  <a:srgbClr val="7030A0"/>
                </a:solidFill>
              </a:rPr>
              <a:t>2. </a:t>
            </a:r>
            <a:r>
              <a:rPr lang="vi-VN" sz="2800" b="1" dirty="0" smtClean="0">
                <a:solidFill>
                  <a:srgbClr val="7030A0"/>
                </a:solidFill>
              </a:rPr>
              <a:t>Nếu </a:t>
            </a:r>
            <a:r>
              <a:rPr lang="vi-VN" sz="2800" b="1" dirty="0">
                <a:solidFill>
                  <a:srgbClr val="7030A0"/>
                </a:solidFill>
              </a:rPr>
              <a:t>phải trình bày lòng thương mẹ của chú bé Hồng ở văn bản Trong lòng mẹ, em sẽ trình bày những ý gì và sắp xếp chúng ra sao?</a:t>
            </a:r>
          </a:p>
          <a:p>
            <a:r>
              <a:rPr lang="en-US" sz="2800" b="1" dirty="0" smtClean="0">
                <a:sym typeface="Wingdings" pitchFamily="2" charset="2"/>
              </a:rPr>
              <a:t> </a:t>
            </a:r>
            <a:endParaRPr lang="vi-VN" sz="2800" dirty="0"/>
          </a:p>
          <a:p>
            <a:r>
              <a:rPr lang="vi-VN" sz="2800" dirty="0"/>
              <a:t>- Hồng sống xa mẹ nên rất muốn được đi thăm mẹ, nhưng nhận ra dã tâm của người cô nên đã từ chối.</a:t>
            </a:r>
          </a:p>
          <a:p>
            <a:r>
              <a:rPr lang="vi-VN" sz="2800" dirty="0"/>
              <a:t>- Khi nghe bà cô nói những lời độc ác về mẹ, cậu bé không giấu nổi tình thương mẹ nên đã khóc.</a:t>
            </a:r>
          </a:p>
          <a:p>
            <a:r>
              <a:rPr lang="vi-VN" sz="2800" dirty="0"/>
              <a:t>- Hồng cảm thông, thấu hiểu nỗi khổ của mẹ nên muốn nghiền nát những cổ tục đày đọa mẹ</a:t>
            </a:r>
          </a:p>
          <a:p>
            <a:r>
              <a:rPr lang="vi-VN" sz="2800" dirty="0"/>
              <a:t>- Những ý xấu của người cô không làm cho Hồng xa lánh mẹ mà càng khiến em yêu thương mẹ nhiều hơn</a:t>
            </a:r>
            <a:r>
              <a:rPr lang="vi-VN" sz="2800" dirty="0" smtClean="0"/>
              <a:t>.</a:t>
            </a:r>
            <a:endParaRPr lang="vi-VN" sz="2800" dirty="0"/>
          </a:p>
        </p:txBody>
      </p:sp>
    </p:spTree>
    <p:extLst>
      <p:ext uri="{BB962C8B-B14F-4D97-AF65-F5344CB8AC3E}">
        <p14:creationId xmlns:p14="http://schemas.microsoft.com/office/powerpoint/2010/main" val="73932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additive="base">
                                        <p:cTn id="3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48" y="12290"/>
            <a:ext cx="9129252" cy="5693866"/>
          </a:xfrm>
          <a:prstGeom prst="rect">
            <a:avLst/>
          </a:prstGeom>
        </p:spPr>
        <p:txBody>
          <a:bodyPr wrap="square">
            <a:spAutoFit/>
          </a:bodyPr>
          <a:lstStyle/>
          <a:p>
            <a:r>
              <a:rPr lang="en-US" sz="2800" b="1" dirty="0" smtClean="0">
                <a:solidFill>
                  <a:srgbClr val="7030A0"/>
                </a:solidFill>
              </a:rPr>
              <a:t>3. </a:t>
            </a:r>
            <a:r>
              <a:rPr lang="vi-VN" sz="2800" b="1" dirty="0" smtClean="0">
                <a:solidFill>
                  <a:srgbClr val="7030A0"/>
                </a:solidFill>
              </a:rPr>
              <a:t>Theo </a:t>
            </a:r>
            <a:r>
              <a:rPr lang="vi-VN" sz="2800" b="1" dirty="0">
                <a:solidFill>
                  <a:srgbClr val="7030A0"/>
                </a:solidFill>
              </a:rPr>
              <a:t>em cách sắp xếp đã hợp lí chưa, nếu chưa hợp lí thì sửa lại như thế nào?</a:t>
            </a:r>
          </a:p>
          <a:p>
            <a:r>
              <a:rPr lang="en-US" sz="2800" b="1" dirty="0" smtClean="0">
                <a:sym typeface="Wingdings" pitchFamily="2" charset="2"/>
              </a:rPr>
              <a:t> </a:t>
            </a:r>
            <a:endParaRPr lang="vi-VN" sz="2800" dirty="0"/>
          </a:p>
          <a:p>
            <a:r>
              <a:rPr lang="vi-VN" sz="2800" dirty="0"/>
              <a:t>- Cách sắp xếp phần thân bài như trên là </a:t>
            </a:r>
            <a:r>
              <a:rPr lang="vi-VN" sz="2800" dirty="0">
                <a:solidFill>
                  <a:srgbClr val="7030A0"/>
                </a:solidFill>
              </a:rPr>
              <a:t>không hợp lý.</a:t>
            </a:r>
          </a:p>
          <a:p>
            <a:r>
              <a:rPr lang="vi-VN" sz="2800" dirty="0"/>
              <a:t>   + Trước hết, cần giải thích nghĩa đen và nghĩa bóng của câu tục ngữ.</a:t>
            </a:r>
          </a:p>
          <a:p>
            <a:r>
              <a:rPr lang="vi-VN" sz="2800" dirty="0"/>
              <a:t>   + Sau đó chứng minh:</a:t>
            </a:r>
          </a:p>
          <a:p>
            <a:r>
              <a:rPr lang="vi-VN" sz="2800" dirty="0"/>
              <a:t>Những người thường xuyên chịu khó hòa mình vào đời sống sẽ nắm chắc tình hình, học hỏi được nhiều điều bổ ích ⟶ các vị lãnh tụ bôn ba tìm đường cứu nước ⟶ trong thời kì đổi mới, nhờ giao lưu với nước ngoài, ta học tập được công nghệ tiên tiến của thế giới. (trình bày theo trình tự thời gian</a:t>
            </a:r>
            <a:r>
              <a:rPr lang="vi-VN" sz="2800" dirty="0" smtClean="0"/>
              <a:t>)</a:t>
            </a:r>
            <a:endParaRPr lang="vi-VN" sz="2800" dirty="0"/>
          </a:p>
        </p:txBody>
      </p:sp>
    </p:spTree>
    <p:extLst>
      <p:ext uri="{BB962C8B-B14F-4D97-AF65-F5344CB8AC3E}">
        <p14:creationId xmlns:p14="http://schemas.microsoft.com/office/powerpoint/2010/main" val="288970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additive="base">
                                        <p:cTn id="3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57200" y="304800"/>
            <a:ext cx="81534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0" fontAlgn="base" hangingPunct="0">
              <a:spcBef>
                <a:spcPct val="0"/>
              </a:spcBef>
              <a:spcAft>
                <a:spcPct val="0"/>
              </a:spcAft>
              <a:defRPr/>
            </a:pPr>
            <a:r>
              <a:rPr lang="en-US" sz="4800" b="1" dirty="0" smtClean="0">
                <a:solidFill>
                  <a:srgbClr val="FF0000"/>
                </a:solidFill>
              </a:rPr>
              <a:t>CHUẨN BỊ BÀI</a:t>
            </a:r>
          </a:p>
          <a:p>
            <a:pPr algn="ctr" eaLnBrk="0" fontAlgn="base" hangingPunct="0">
              <a:spcBef>
                <a:spcPct val="0"/>
              </a:spcBef>
              <a:spcAft>
                <a:spcPct val="0"/>
              </a:spcAft>
              <a:defRPr/>
            </a:pPr>
            <a:endParaRPr lang="en-US" sz="3200" b="1" dirty="0" smtClean="0">
              <a:solidFill>
                <a:srgbClr val="FF0000"/>
              </a:solidFill>
            </a:endParaRPr>
          </a:p>
          <a:p>
            <a:pPr algn="ctr" eaLnBrk="0" fontAlgn="base" hangingPunct="0">
              <a:spcBef>
                <a:spcPct val="0"/>
              </a:spcBef>
              <a:spcAft>
                <a:spcPct val="0"/>
              </a:spcAft>
              <a:defRPr/>
            </a:pPr>
            <a:r>
              <a:rPr lang="en-US" sz="3200" b="1" dirty="0" smtClean="0">
                <a:solidFill>
                  <a:srgbClr val="FF0000"/>
                </a:solidFill>
              </a:rPr>
              <a:t> </a:t>
            </a:r>
          </a:p>
          <a:p>
            <a:pPr eaLnBrk="0" fontAlgn="base" hangingPunct="0">
              <a:spcBef>
                <a:spcPct val="0"/>
              </a:spcBef>
              <a:spcAft>
                <a:spcPct val="0"/>
              </a:spcAft>
              <a:defRPr/>
            </a:pPr>
            <a:r>
              <a:rPr lang="en-US" sz="3200" b="1" smtClean="0">
                <a:solidFill>
                  <a:srgbClr val="000000"/>
                </a:solidFill>
              </a:rPr>
              <a:t>Đọc và soạn bài: </a:t>
            </a:r>
          </a:p>
          <a:p>
            <a:pPr marL="457200" indent="-457200" eaLnBrk="0" fontAlgn="base" hangingPunct="0">
              <a:spcBef>
                <a:spcPct val="0"/>
              </a:spcBef>
              <a:spcAft>
                <a:spcPct val="0"/>
              </a:spcAft>
              <a:buFontTx/>
              <a:buChar char="-"/>
              <a:defRPr/>
            </a:pPr>
            <a:r>
              <a:rPr lang="en-US" sz="3200" b="1" smtClean="0">
                <a:solidFill>
                  <a:srgbClr val="000000"/>
                </a:solidFill>
              </a:rPr>
              <a:t>Tôi đi học</a:t>
            </a:r>
          </a:p>
          <a:p>
            <a:pPr marL="457200" indent="-457200" eaLnBrk="0" fontAlgn="base" hangingPunct="0">
              <a:spcBef>
                <a:spcPct val="0"/>
              </a:spcBef>
              <a:spcAft>
                <a:spcPct val="0"/>
              </a:spcAft>
              <a:buFontTx/>
              <a:buChar char="-"/>
              <a:defRPr/>
            </a:pPr>
            <a:r>
              <a:rPr lang="en-US" sz="3200" b="1" smtClean="0">
                <a:solidFill>
                  <a:srgbClr val="000000"/>
                </a:solidFill>
              </a:rPr>
              <a:t>Trong lòng mẹ</a:t>
            </a:r>
            <a:endParaRPr lang="en-US" sz="3200" b="1" dirty="0" smtClean="0">
              <a:solidFill>
                <a:srgbClr val="000000"/>
              </a:solidFill>
            </a:endParaRPr>
          </a:p>
        </p:txBody>
      </p:sp>
    </p:spTree>
    <p:extLst>
      <p:ext uri="{BB962C8B-B14F-4D97-AF65-F5344CB8AC3E}">
        <p14:creationId xmlns:p14="http://schemas.microsoft.com/office/powerpoint/2010/main" val="942666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390"/>
            <a:ext cx="8763000" cy="6001643"/>
          </a:xfrm>
          <a:prstGeom prst="rect">
            <a:avLst/>
          </a:prstGeom>
        </p:spPr>
        <p:txBody>
          <a:bodyPr wrap="square">
            <a:spAutoFit/>
          </a:bodyPr>
          <a:lstStyle/>
          <a:p>
            <a:r>
              <a:rPr lang="en-US" sz="3200" b="1" dirty="0" smtClean="0">
                <a:solidFill>
                  <a:srgbClr val="FF0000"/>
                </a:solidFill>
              </a:rPr>
              <a:t>I. </a:t>
            </a:r>
            <a:r>
              <a:rPr lang="vi-VN" sz="3200" b="1" dirty="0" smtClean="0">
                <a:solidFill>
                  <a:srgbClr val="FF0000"/>
                </a:solidFill>
              </a:rPr>
              <a:t>BỐ </a:t>
            </a:r>
            <a:r>
              <a:rPr lang="vi-VN" sz="3200" b="1" dirty="0">
                <a:solidFill>
                  <a:srgbClr val="FF0000"/>
                </a:solidFill>
              </a:rPr>
              <a:t>CỤC CỦA VĂN BẢN</a:t>
            </a:r>
            <a:endParaRPr lang="vi-VN" sz="3200" dirty="0">
              <a:solidFill>
                <a:srgbClr val="FF0000"/>
              </a:solidFill>
            </a:endParaRPr>
          </a:p>
          <a:p>
            <a:r>
              <a:rPr lang="vi-VN" sz="3200" b="1" dirty="0">
                <a:solidFill>
                  <a:srgbClr val="FF0000"/>
                </a:solidFill>
              </a:rPr>
              <a:t>Đọc văn bản Người thầy đạo cao đức trọng </a:t>
            </a:r>
            <a:r>
              <a:rPr lang="vi-VN" sz="3200" b="1" dirty="0">
                <a:solidFill>
                  <a:srgbClr val="7030A0"/>
                </a:solidFill>
              </a:rPr>
              <a:t>(trang 24 SGK Ngữ văn 8 tập 1) và trả lời các câu hỏi</a:t>
            </a:r>
            <a:r>
              <a:rPr lang="vi-VN" sz="3200" dirty="0">
                <a:solidFill>
                  <a:srgbClr val="7030A0"/>
                </a:solidFill>
              </a:rPr>
              <a:t>:</a:t>
            </a:r>
          </a:p>
          <a:p>
            <a:r>
              <a:rPr lang="en-US" sz="3200" dirty="0" smtClean="0">
                <a:solidFill>
                  <a:srgbClr val="7030A0"/>
                </a:solidFill>
              </a:rPr>
              <a:t>1. </a:t>
            </a:r>
            <a:r>
              <a:rPr lang="vi-VN" sz="3200" dirty="0" smtClean="0">
                <a:solidFill>
                  <a:srgbClr val="7030A0"/>
                </a:solidFill>
              </a:rPr>
              <a:t>Văn </a:t>
            </a:r>
            <a:r>
              <a:rPr lang="vi-VN" sz="3200" dirty="0">
                <a:solidFill>
                  <a:srgbClr val="7030A0"/>
                </a:solidFill>
              </a:rPr>
              <a:t>bản trên có thể chia làm mấy phần phần</a:t>
            </a:r>
            <a:r>
              <a:rPr lang="vi-VN" sz="3200" dirty="0" smtClean="0">
                <a:solidFill>
                  <a:srgbClr val="7030A0"/>
                </a:solidFill>
              </a:rPr>
              <a:t>?</a:t>
            </a:r>
            <a:r>
              <a:rPr lang="en-US" sz="3200" dirty="0" smtClean="0">
                <a:solidFill>
                  <a:srgbClr val="7030A0"/>
                </a:solidFill>
              </a:rPr>
              <a:t> Chỉ ra các phần đó ?</a:t>
            </a:r>
            <a:endParaRPr lang="vi-VN" sz="3200" dirty="0">
              <a:solidFill>
                <a:srgbClr val="7030A0"/>
              </a:solidFill>
            </a:endParaRPr>
          </a:p>
          <a:p>
            <a:r>
              <a:rPr lang="en-US" sz="3200" b="1" dirty="0" smtClean="0">
                <a:solidFill>
                  <a:srgbClr val="FF0000"/>
                </a:solidFill>
                <a:sym typeface="Wingdings" pitchFamily="2" charset="2"/>
              </a:rPr>
              <a:t></a:t>
            </a:r>
            <a:r>
              <a:rPr lang="vi-VN" sz="3200" dirty="0" smtClean="0">
                <a:solidFill>
                  <a:srgbClr val="FF0000"/>
                </a:solidFill>
              </a:rPr>
              <a:t>Văn </a:t>
            </a:r>
            <a:r>
              <a:rPr lang="vi-VN" sz="3200" dirty="0">
                <a:solidFill>
                  <a:srgbClr val="FF0000"/>
                </a:solidFill>
              </a:rPr>
              <a:t>bản có thể chia làm 3 phần.</a:t>
            </a:r>
          </a:p>
          <a:p>
            <a:r>
              <a:rPr lang="vi-VN" sz="3200" dirty="0">
                <a:solidFill>
                  <a:srgbClr val="FF0000"/>
                </a:solidFill>
              </a:rPr>
              <a:t>a) Mở bài: Từ Ông Chu Văn An... đến không màng danh lợi.</a:t>
            </a:r>
          </a:p>
          <a:p>
            <a:r>
              <a:rPr lang="vi-VN" sz="3200" dirty="0">
                <a:solidFill>
                  <a:srgbClr val="FF0000"/>
                </a:solidFill>
              </a:rPr>
              <a:t>b) Thân bài: Từ Học trò theo ông... đến cho vào thăm.</a:t>
            </a:r>
          </a:p>
          <a:p>
            <a:r>
              <a:rPr lang="vi-VN" sz="3200" dirty="0">
                <a:solidFill>
                  <a:srgbClr val="FF0000"/>
                </a:solidFill>
              </a:rPr>
              <a:t>c) Kết bài: </a:t>
            </a:r>
            <a:r>
              <a:rPr lang="vi-VN" sz="3200">
                <a:solidFill>
                  <a:srgbClr val="FF0000"/>
                </a:solidFill>
              </a:rPr>
              <a:t>Từ </a:t>
            </a:r>
            <a:r>
              <a:rPr lang="vi-VN" sz="3200" smtClean="0">
                <a:solidFill>
                  <a:srgbClr val="FF0000"/>
                </a:solidFill>
              </a:rPr>
              <a:t>khi</a:t>
            </a:r>
            <a:r>
              <a:rPr lang="vi-VN" sz="3200" smtClean="0">
                <a:solidFill>
                  <a:srgbClr val="FF0000"/>
                </a:solidFill>
              </a:rPr>
              <a:t> </a:t>
            </a:r>
            <a:r>
              <a:rPr lang="vi-VN" sz="3200" dirty="0">
                <a:solidFill>
                  <a:srgbClr val="FF0000"/>
                </a:solidFill>
              </a:rPr>
              <a:t>ông mất... đến thương tiếc</a:t>
            </a:r>
            <a:r>
              <a:rPr lang="vi-VN" sz="3200" dirty="0" smtClean="0">
                <a:solidFill>
                  <a:srgbClr val="FF0000"/>
                </a:solidFill>
              </a:rPr>
              <a:t>.</a:t>
            </a:r>
            <a:endParaRPr lang="vi-VN" sz="3200" dirty="0">
              <a:solidFill>
                <a:srgbClr val="FF0000"/>
              </a:solidFill>
            </a:endParaRPr>
          </a:p>
        </p:txBody>
      </p:sp>
    </p:spTree>
    <p:extLst>
      <p:ext uri="{BB962C8B-B14F-4D97-AF65-F5344CB8AC3E}">
        <p14:creationId xmlns:p14="http://schemas.microsoft.com/office/powerpoint/2010/main" val="102968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955"/>
            <a:ext cx="9144000" cy="5509200"/>
          </a:xfrm>
          <a:prstGeom prst="rect">
            <a:avLst/>
          </a:prstGeom>
        </p:spPr>
        <p:txBody>
          <a:bodyPr wrap="square">
            <a:spAutoFit/>
          </a:bodyPr>
          <a:lstStyle/>
          <a:p>
            <a:r>
              <a:rPr lang="en-US" sz="3200" dirty="0">
                <a:solidFill>
                  <a:srgbClr val="7030A0"/>
                </a:solidFill>
                <a:latin typeface="Arial" pitchFamily="34" charset="0"/>
                <a:cs typeface="Arial" pitchFamily="34" charset="0"/>
              </a:rPr>
              <a:t>2</a:t>
            </a:r>
            <a:r>
              <a:rPr lang="en-US" sz="3200" dirty="0" smtClean="0">
                <a:solidFill>
                  <a:srgbClr val="7030A0"/>
                </a:solidFill>
                <a:latin typeface="Arial" pitchFamily="34" charset="0"/>
                <a:cs typeface="Arial" pitchFamily="34" charset="0"/>
              </a:rPr>
              <a:t>. Hãy cho biết n</a:t>
            </a:r>
            <a:r>
              <a:rPr lang="vi-VN" sz="3200" dirty="0" smtClean="0">
                <a:solidFill>
                  <a:srgbClr val="7030A0"/>
                </a:solidFill>
                <a:latin typeface="Arial" pitchFamily="34" charset="0"/>
                <a:cs typeface="Arial" pitchFamily="34" charset="0"/>
              </a:rPr>
              <a:t>hiệm </a:t>
            </a:r>
            <a:r>
              <a:rPr lang="vi-VN" sz="3200" dirty="0">
                <a:solidFill>
                  <a:srgbClr val="7030A0"/>
                </a:solidFill>
                <a:latin typeface="Arial" pitchFamily="34" charset="0"/>
                <a:cs typeface="Arial" pitchFamily="34" charset="0"/>
              </a:rPr>
              <a:t>vụ của từng phần?</a:t>
            </a:r>
          </a:p>
          <a:p>
            <a:endParaRPr lang="en-US" sz="3200" b="1" dirty="0" smtClean="0">
              <a:latin typeface="Arial" pitchFamily="34" charset="0"/>
              <a:cs typeface="Arial" pitchFamily="34" charset="0"/>
              <a:sym typeface="Wingdings" pitchFamily="2" charset="2"/>
            </a:endParaRPr>
          </a:p>
          <a:p>
            <a:r>
              <a:rPr lang="en-US" sz="3200" b="1" dirty="0" smtClean="0">
                <a:latin typeface="Arial" pitchFamily="34" charset="0"/>
                <a:cs typeface="Arial" pitchFamily="34" charset="0"/>
                <a:sym typeface="Wingdings" pitchFamily="2" charset="2"/>
              </a:rPr>
              <a:t> </a:t>
            </a:r>
            <a:r>
              <a:rPr lang="vi-VN" sz="3200" dirty="0" smtClean="0">
                <a:latin typeface="Arial" pitchFamily="34" charset="0"/>
                <a:cs typeface="Arial" pitchFamily="34" charset="0"/>
              </a:rPr>
              <a:t>a</a:t>
            </a:r>
            <a:r>
              <a:rPr lang="vi-VN" sz="3200" dirty="0">
                <a:latin typeface="Arial" pitchFamily="34" charset="0"/>
                <a:cs typeface="Arial" pitchFamily="34" charset="0"/>
              </a:rPr>
              <a:t>) Mở bài: Giới thiệu Chu Văn An, người thầy đạo cao đức trọng</a:t>
            </a:r>
          </a:p>
          <a:p>
            <a:r>
              <a:rPr lang="vi-VN" sz="3200" dirty="0">
                <a:latin typeface="Arial" pitchFamily="34" charset="0"/>
                <a:cs typeface="Arial" pitchFamily="34" charset="0"/>
              </a:rPr>
              <a:t>b) Thân bài: Triển khai vấn đề đã giới thiệu: Hai ý kiến đánh giá</a:t>
            </a:r>
          </a:p>
          <a:p>
            <a:r>
              <a:rPr lang="vi-VN" sz="3200" dirty="0">
                <a:latin typeface="Arial" pitchFamily="34" charset="0"/>
                <a:cs typeface="Arial" pitchFamily="34" charset="0"/>
              </a:rPr>
              <a:t>- Chu Văn An là người tài cao.</a:t>
            </a:r>
          </a:p>
          <a:p>
            <a:r>
              <a:rPr lang="vi-VN" sz="3200" dirty="0">
                <a:latin typeface="Arial" pitchFamily="34" charset="0"/>
                <a:cs typeface="Arial" pitchFamily="34" charset="0"/>
              </a:rPr>
              <a:t>- Chu Văn An là người đức trọng được học trò kính trọng</a:t>
            </a:r>
          </a:p>
          <a:p>
            <a:r>
              <a:rPr lang="vi-VN" sz="3200" dirty="0">
                <a:latin typeface="Arial" pitchFamily="34" charset="0"/>
                <a:cs typeface="Arial" pitchFamily="34" charset="0"/>
              </a:rPr>
              <a:t>c) Kết bài: Kết thúc vấn đề: Đánh giá chung: ông mất ai cũng thương tiếc</a:t>
            </a:r>
            <a:r>
              <a:rPr lang="vi-VN" sz="3200" dirty="0" smtClean="0">
                <a:latin typeface="Arial" pitchFamily="34" charset="0"/>
                <a:cs typeface="Arial" pitchFamily="34" charset="0"/>
              </a:rPr>
              <a:t>.</a:t>
            </a:r>
            <a:endParaRPr lang="vi-VN" sz="3200" dirty="0">
              <a:latin typeface="Arial" pitchFamily="34" charset="0"/>
              <a:cs typeface="Arial" pitchFamily="34" charset="0"/>
            </a:endParaRPr>
          </a:p>
        </p:txBody>
      </p:sp>
    </p:spTree>
    <p:extLst>
      <p:ext uri="{BB962C8B-B14F-4D97-AF65-F5344CB8AC3E}">
        <p14:creationId xmlns:p14="http://schemas.microsoft.com/office/powerpoint/2010/main" val="212878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48" y="0"/>
            <a:ext cx="9129252" cy="4524315"/>
          </a:xfrm>
          <a:prstGeom prst="rect">
            <a:avLst/>
          </a:prstGeom>
        </p:spPr>
        <p:txBody>
          <a:bodyPr wrap="square">
            <a:spAutoFit/>
          </a:bodyPr>
          <a:lstStyle/>
          <a:p>
            <a:r>
              <a:rPr lang="en-US" sz="3600" dirty="0" smtClean="0">
                <a:solidFill>
                  <a:srgbClr val="7030A0"/>
                </a:solidFill>
                <a:latin typeface="Arial" pitchFamily="34" charset="0"/>
                <a:cs typeface="Arial" pitchFamily="34" charset="0"/>
              </a:rPr>
              <a:t>3. Phân tích m</a:t>
            </a:r>
            <a:r>
              <a:rPr lang="vi-VN" sz="3600" dirty="0" smtClean="0">
                <a:solidFill>
                  <a:srgbClr val="7030A0"/>
                </a:solidFill>
                <a:latin typeface="Arial" pitchFamily="34" charset="0"/>
                <a:cs typeface="Arial" pitchFamily="34" charset="0"/>
              </a:rPr>
              <a:t>ối </a:t>
            </a:r>
            <a:r>
              <a:rPr lang="vi-VN" sz="3600" dirty="0">
                <a:solidFill>
                  <a:srgbClr val="7030A0"/>
                </a:solidFill>
                <a:latin typeface="Arial" pitchFamily="34" charset="0"/>
                <a:cs typeface="Arial" pitchFamily="34" charset="0"/>
              </a:rPr>
              <a:t>quan hệ giữa các phần trong văn </a:t>
            </a:r>
            <a:r>
              <a:rPr lang="vi-VN" sz="3600" dirty="0" smtClean="0">
                <a:solidFill>
                  <a:srgbClr val="7030A0"/>
                </a:solidFill>
                <a:latin typeface="Arial" pitchFamily="34" charset="0"/>
                <a:cs typeface="Arial" pitchFamily="34" charset="0"/>
              </a:rPr>
              <a:t>bản</a:t>
            </a:r>
            <a:r>
              <a:rPr lang="en-US" sz="3600" dirty="0" smtClean="0">
                <a:solidFill>
                  <a:srgbClr val="7030A0"/>
                </a:solidFill>
                <a:latin typeface="Arial" pitchFamily="34" charset="0"/>
                <a:cs typeface="Arial" pitchFamily="34" charset="0"/>
              </a:rPr>
              <a:t> trên </a:t>
            </a:r>
            <a:r>
              <a:rPr lang="vi-VN" sz="3600" dirty="0" smtClean="0">
                <a:solidFill>
                  <a:srgbClr val="7030A0"/>
                </a:solidFill>
                <a:latin typeface="Arial" pitchFamily="34" charset="0"/>
                <a:cs typeface="Arial" pitchFamily="34" charset="0"/>
              </a:rPr>
              <a:t>?</a:t>
            </a:r>
            <a:endParaRPr lang="vi-VN" sz="3600" dirty="0">
              <a:solidFill>
                <a:srgbClr val="7030A0"/>
              </a:solidFill>
              <a:latin typeface="Arial" pitchFamily="34" charset="0"/>
              <a:cs typeface="Arial" pitchFamily="34" charset="0"/>
            </a:endParaRPr>
          </a:p>
          <a:p>
            <a:r>
              <a:rPr lang="en-US" sz="3600" b="1" dirty="0" smtClean="0">
                <a:latin typeface="Arial" pitchFamily="34" charset="0"/>
                <a:cs typeface="Arial" pitchFamily="34" charset="0"/>
                <a:sym typeface="Wingdings" pitchFamily="2" charset="2"/>
              </a:rPr>
              <a:t></a:t>
            </a:r>
          </a:p>
          <a:p>
            <a:r>
              <a:rPr lang="vi-VN" sz="3600" dirty="0" smtClean="0">
                <a:latin typeface="Arial" pitchFamily="34" charset="0"/>
                <a:cs typeface="Arial" pitchFamily="34" charset="0"/>
              </a:rPr>
              <a:t>- </a:t>
            </a:r>
            <a:r>
              <a:rPr lang="vi-VN" sz="3600" dirty="0">
                <a:latin typeface="Arial" pitchFamily="34" charset="0"/>
                <a:cs typeface="Arial" pitchFamily="34" charset="0"/>
              </a:rPr>
              <a:t>Phần mở bài: Giới thiệu vấn đề.</a:t>
            </a:r>
          </a:p>
          <a:p>
            <a:r>
              <a:rPr lang="vi-VN" sz="3600" dirty="0">
                <a:latin typeface="Arial" pitchFamily="34" charset="0"/>
                <a:cs typeface="Arial" pitchFamily="34" charset="0"/>
              </a:rPr>
              <a:t>- Phần thân bài: Triển khai làm rõ vấn đề đã giới thiệu.</a:t>
            </a:r>
          </a:p>
          <a:p>
            <a:r>
              <a:rPr lang="vi-VN" sz="3600" dirty="0">
                <a:latin typeface="Arial" pitchFamily="34" charset="0"/>
                <a:cs typeface="Arial" pitchFamily="34" charset="0"/>
              </a:rPr>
              <a:t>- Phần kết bài: Kết thúc vấn đề: Đánh giá chung</a:t>
            </a:r>
            <a:r>
              <a:rPr lang="vi-VN" sz="3600" dirty="0" smtClean="0">
                <a:latin typeface="Arial" pitchFamily="34" charset="0"/>
                <a:cs typeface="Arial" pitchFamily="34" charset="0"/>
              </a:rPr>
              <a:t>.</a:t>
            </a:r>
            <a:endParaRPr lang="vi-VN" sz="3600" dirty="0">
              <a:latin typeface="Arial" pitchFamily="34" charset="0"/>
              <a:cs typeface="Arial" pitchFamily="34" charset="0"/>
            </a:endParaRPr>
          </a:p>
        </p:txBody>
      </p:sp>
    </p:spTree>
    <p:extLst>
      <p:ext uri="{BB962C8B-B14F-4D97-AF65-F5344CB8AC3E}">
        <p14:creationId xmlns:p14="http://schemas.microsoft.com/office/powerpoint/2010/main" val="383286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06" y="228600"/>
            <a:ext cx="9144000" cy="4832092"/>
          </a:xfrm>
          <a:prstGeom prst="rect">
            <a:avLst/>
          </a:prstGeom>
        </p:spPr>
        <p:txBody>
          <a:bodyPr wrap="square">
            <a:spAutoFit/>
          </a:bodyPr>
          <a:lstStyle/>
          <a:p>
            <a:r>
              <a:rPr lang="en-US" sz="2800" dirty="0" smtClean="0">
                <a:solidFill>
                  <a:srgbClr val="7030A0"/>
                </a:solidFill>
              </a:rPr>
              <a:t>4. </a:t>
            </a:r>
            <a:r>
              <a:rPr lang="vi-VN" sz="2800" dirty="0" smtClean="0">
                <a:solidFill>
                  <a:srgbClr val="7030A0"/>
                </a:solidFill>
              </a:rPr>
              <a:t>Từ </a:t>
            </a:r>
            <a:r>
              <a:rPr lang="vi-VN" sz="2800" dirty="0">
                <a:solidFill>
                  <a:srgbClr val="7030A0"/>
                </a:solidFill>
              </a:rPr>
              <a:t>việc phân tích trên, hãy cho biết: bố cục của văn bản gồm mấy phần? Nhiệm vụ của từng phần là gì? Các phần của văn bản quan hệ với nhau thế nào?</a:t>
            </a:r>
          </a:p>
          <a:p>
            <a:r>
              <a:rPr lang="en-US" sz="2800" b="1" dirty="0" smtClean="0">
                <a:sym typeface="Wingdings" pitchFamily="2" charset="2"/>
              </a:rPr>
              <a:t></a:t>
            </a:r>
            <a:endParaRPr lang="vi-VN" sz="2800" dirty="0"/>
          </a:p>
          <a:p>
            <a:r>
              <a:rPr lang="vi-VN" sz="2800" dirty="0">
                <a:solidFill>
                  <a:srgbClr val="FF0000"/>
                </a:solidFill>
              </a:rPr>
              <a:t>- Bố cục của văn bản là sự tổ chức các đoạn văn thể hiện chủ đề.</a:t>
            </a:r>
          </a:p>
          <a:p>
            <a:r>
              <a:rPr lang="vi-VN" sz="2800" dirty="0">
                <a:solidFill>
                  <a:srgbClr val="FF0000"/>
                </a:solidFill>
              </a:rPr>
              <a:t>- Bố cục văn bản gồm 3 phần: Mở bài, thân bài, kết bài.</a:t>
            </a:r>
          </a:p>
          <a:p>
            <a:r>
              <a:rPr lang="vi-VN" sz="2800" dirty="0">
                <a:solidFill>
                  <a:srgbClr val="FF0000"/>
                </a:solidFill>
              </a:rPr>
              <a:t>- Nhiệm vụ của từng phần:</a:t>
            </a:r>
          </a:p>
          <a:p>
            <a:r>
              <a:rPr lang="vi-VN" sz="2800" dirty="0">
                <a:solidFill>
                  <a:srgbClr val="FF0000"/>
                </a:solidFill>
              </a:rPr>
              <a:t>   + Phần mở bài: nêu chủ đề văn bản</a:t>
            </a:r>
          </a:p>
          <a:p>
            <a:r>
              <a:rPr lang="vi-VN" sz="2800" dirty="0">
                <a:solidFill>
                  <a:srgbClr val="FF0000"/>
                </a:solidFill>
              </a:rPr>
              <a:t>   + Phần thân bài: Trình bày các khía cạnh của chủ đề</a:t>
            </a:r>
          </a:p>
          <a:p>
            <a:r>
              <a:rPr lang="vi-VN" sz="2800" dirty="0">
                <a:solidFill>
                  <a:srgbClr val="FF0000"/>
                </a:solidFill>
              </a:rPr>
              <a:t>   + Phần kết bài: tổng kết chủ đề của văn </a:t>
            </a:r>
            <a:r>
              <a:rPr lang="vi-VN" sz="2800" dirty="0" smtClean="0">
                <a:solidFill>
                  <a:srgbClr val="FF0000"/>
                </a:solidFill>
              </a:rPr>
              <a:t>bản</a:t>
            </a:r>
            <a:endParaRPr lang="vi-VN" sz="2800" dirty="0">
              <a:solidFill>
                <a:srgbClr val="FF0000"/>
              </a:solidFill>
            </a:endParaRPr>
          </a:p>
        </p:txBody>
      </p:sp>
    </p:spTree>
    <p:extLst>
      <p:ext uri="{BB962C8B-B14F-4D97-AF65-F5344CB8AC3E}">
        <p14:creationId xmlns:p14="http://schemas.microsoft.com/office/powerpoint/2010/main" val="262553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additive="base">
                                        <p:cTn id="3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 calcmode="lin" valueType="num">
                                      <p:cBhvr additive="base">
                                        <p:cTn id="4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 calcmode="lin" valueType="num">
                                      <p:cBhvr additive="base">
                                        <p:cTn id="4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58"/>
            <a:ext cx="9144000" cy="6494085"/>
          </a:xfrm>
          <a:prstGeom prst="rect">
            <a:avLst/>
          </a:prstGeom>
        </p:spPr>
        <p:txBody>
          <a:bodyPr wrap="square">
            <a:spAutoFit/>
          </a:bodyPr>
          <a:lstStyle/>
          <a:p>
            <a:r>
              <a:rPr lang="en-US" sz="3200" b="1" dirty="0" smtClean="0">
                <a:solidFill>
                  <a:srgbClr val="FF0000"/>
                </a:solidFill>
              </a:rPr>
              <a:t>II. </a:t>
            </a:r>
            <a:r>
              <a:rPr lang="vi-VN" sz="3200" b="1" dirty="0" smtClean="0">
                <a:solidFill>
                  <a:srgbClr val="FF0000"/>
                </a:solidFill>
              </a:rPr>
              <a:t>CÁCH </a:t>
            </a:r>
            <a:r>
              <a:rPr lang="vi-VN" sz="3200" b="1" dirty="0">
                <a:solidFill>
                  <a:srgbClr val="FF0000"/>
                </a:solidFill>
              </a:rPr>
              <a:t>BỐ TRÍ, SẮP XẾP NỘI DUNG PHẦN THÂN BÀI</a:t>
            </a:r>
            <a:endParaRPr lang="vi-VN" sz="3200" dirty="0">
              <a:solidFill>
                <a:srgbClr val="FF0000"/>
              </a:solidFill>
            </a:endParaRPr>
          </a:p>
          <a:p>
            <a:r>
              <a:rPr lang="en-US" sz="3200" dirty="0" smtClean="0">
                <a:solidFill>
                  <a:srgbClr val="7030A0"/>
                </a:solidFill>
              </a:rPr>
              <a:t>1. </a:t>
            </a:r>
            <a:r>
              <a:rPr lang="vi-VN" sz="3200" dirty="0" smtClean="0">
                <a:solidFill>
                  <a:srgbClr val="7030A0"/>
                </a:solidFill>
              </a:rPr>
              <a:t>Phân </a:t>
            </a:r>
            <a:r>
              <a:rPr lang="vi-VN" sz="3200" dirty="0">
                <a:solidFill>
                  <a:srgbClr val="7030A0"/>
                </a:solidFill>
              </a:rPr>
              <a:t>tích cách sắp xếp nội dung phần thân bài trong Tôi đi học?</a:t>
            </a:r>
          </a:p>
          <a:p>
            <a:r>
              <a:rPr lang="en-US" sz="3200" b="1" smtClean="0">
                <a:solidFill>
                  <a:srgbClr val="FF0000"/>
                </a:solidFill>
                <a:sym typeface="Wingdings" pitchFamily="2" charset="2"/>
              </a:rPr>
              <a:t> * </a:t>
            </a:r>
            <a:r>
              <a:rPr lang="en-US" sz="3200" b="1" smtClean="0">
                <a:solidFill>
                  <a:srgbClr val="FF0000"/>
                </a:solidFill>
                <a:sym typeface="Wingdings" pitchFamily="2" charset="2"/>
              </a:rPr>
              <a:t>Thân bài: Tôi đi học</a:t>
            </a:r>
            <a:endParaRPr lang="vi-VN" sz="3200" dirty="0">
              <a:solidFill>
                <a:srgbClr val="FF0000"/>
              </a:solidFill>
            </a:endParaRPr>
          </a:p>
          <a:p>
            <a:r>
              <a:rPr lang="vi-VN" sz="3200" dirty="0">
                <a:solidFill>
                  <a:srgbClr val="FF0000"/>
                </a:solidFill>
              </a:rPr>
              <a:t>- Theo sự hồi tưởng những kỉ niệm về buổi tựu trường đầu tiên của mình. Các cảm xúc lại được sắp xếp theo thứ tự thời gian: những cảm xúc trên đường đến trường, những cảm xúc khi vào lớp học</a:t>
            </a:r>
          </a:p>
          <a:p>
            <a:r>
              <a:rPr lang="vi-VN" sz="3200" dirty="0">
                <a:solidFill>
                  <a:srgbClr val="FF0000"/>
                </a:solidFill>
              </a:rPr>
              <a:t>- Theo sự liên tưởng đối lập những cảm xúc về cùng một đối tượng : trước đây và buổi tựu trường đầu tiên</a:t>
            </a:r>
            <a:r>
              <a:rPr lang="vi-VN" sz="3200" dirty="0" smtClean="0">
                <a:solidFill>
                  <a:srgbClr val="FF0000"/>
                </a:solidFill>
              </a:rPr>
              <a:t>.</a:t>
            </a:r>
            <a:endParaRPr lang="en-US" sz="3200" dirty="0">
              <a:solidFill>
                <a:srgbClr val="FF0000"/>
              </a:solidFill>
            </a:endParaRPr>
          </a:p>
        </p:txBody>
      </p:sp>
    </p:spTree>
    <p:extLst>
      <p:ext uri="{BB962C8B-B14F-4D97-AF65-F5344CB8AC3E}">
        <p14:creationId xmlns:p14="http://schemas.microsoft.com/office/powerpoint/2010/main" val="397163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96" y="0"/>
            <a:ext cx="9114503" cy="5632311"/>
          </a:xfrm>
          <a:prstGeom prst="rect">
            <a:avLst/>
          </a:prstGeom>
        </p:spPr>
        <p:txBody>
          <a:bodyPr wrap="square">
            <a:spAutoFit/>
          </a:bodyPr>
          <a:lstStyle/>
          <a:p>
            <a:r>
              <a:rPr lang="en-US" sz="4000" dirty="0" smtClean="0">
                <a:solidFill>
                  <a:srgbClr val="7030A0"/>
                </a:solidFill>
              </a:rPr>
              <a:t>2. </a:t>
            </a:r>
            <a:r>
              <a:rPr lang="vi-VN" sz="4000" dirty="0" smtClean="0">
                <a:solidFill>
                  <a:srgbClr val="7030A0"/>
                </a:solidFill>
              </a:rPr>
              <a:t>Phân </a:t>
            </a:r>
            <a:r>
              <a:rPr lang="vi-VN" sz="4000" dirty="0">
                <a:solidFill>
                  <a:srgbClr val="7030A0"/>
                </a:solidFill>
              </a:rPr>
              <a:t>tích diễn biến tâm trạng của bé Hồng ở đoạn trích Trong lòng mẹ.</a:t>
            </a:r>
          </a:p>
          <a:p>
            <a:r>
              <a:rPr lang="en-US" sz="4000" b="1" smtClean="0">
                <a:solidFill>
                  <a:srgbClr val="FF0000"/>
                </a:solidFill>
                <a:sym typeface="Wingdings" pitchFamily="2" charset="2"/>
              </a:rPr>
              <a:t>* Tâm trạng của bé Hồng:</a:t>
            </a:r>
            <a:endParaRPr lang="vi-VN" sz="4000" dirty="0">
              <a:solidFill>
                <a:srgbClr val="FF0000"/>
              </a:solidFill>
            </a:endParaRPr>
          </a:p>
          <a:p>
            <a:r>
              <a:rPr lang="vi-VN" sz="4000" dirty="0">
                <a:solidFill>
                  <a:srgbClr val="FF0000"/>
                </a:solidFill>
              </a:rPr>
              <a:t>- Tình yêu thương mẹ và thái độ căm ghét tột cùng những cổ tục đã đày đọa mẹ của bé Hồng khi nghe bà cô xúc xiểm nói xấu mẹ.</a:t>
            </a:r>
          </a:p>
          <a:p>
            <a:r>
              <a:rPr lang="vi-VN" sz="4000" dirty="0">
                <a:solidFill>
                  <a:srgbClr val="FF0000"/>
                </a:solidFill>
              </a:rPr>
              <a:t>- Niềm sung sướng hạnh phúc tột đỉnh của bé Hồng khi được ở trong lòng mẹ</a:t>
            </a:r>
            <a:r>
              <a:rPr lang="vi-VN" sz="4000" dirty="0" smtClean="0">
                <a:solidFill>
                  <a:srgbClr val="FF0000"/>
                </a:solidFill>
              </a:rPr>
              <a:t>.</a:t>
            </a:r>
            <a:endParaRPr lang="vi-VN" sz="4000" dirty="0">
              <a:solidFill>
                <a:srgbClr val="FF0000"/>
              </a:solidFill>
            </a:endParaRPr>
          </a:p>
        </p:txBody>
      </p:sp>
    </p:spTree>
    <p:extLst>
      <p:ext uri="{BB962C8B-B14F-4D97-AF65-F5344CB8AC3E}">
        <p14:creationId xmlns:p14="http://schemas.microsoft.com/office/powerpoint/2010/main" val="150226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98" y="-19665"/>
            <a:ext cx="9173497" cy="5016758"/>
          </a:xfrm>
          <a:prstGeom prst="rect">
            <a:avLst/>
          </a:prstGeom>
        </p:spPr>
        <p:txBody>
          <a:bodyPr wrap="square">
            <a:spAutoFit/>
          </a:bodyPr>
          <a:lstStyle/>
          <a:p>
            <a:r>
              <a:rPr lang="en-US" sz="4000" dirty="0" smtClean="0">
                <a:solidFill>
                  <a:srgbClr val="7030A0"/>
                </a:solidFill>
              </a:rPr>
              <a:t>3. </a:t>
            </a:r>
            <a:r>
              <a:rPr lang="vi-VN" sz="4000" dirty="0" smtClean="0">
                <a:solidFill>
                  <a:srgbClr val="7030A0"/>
                </a:solidFill>
              </a:rPr>
              <a:t>Khi </a:t>
            </a:r>
            <a:r>
              <a:rPr lang="vi-VN" sz="4000" dirty="0">
                <a:solidFill>
                  <a:srgbClr val="7030A0"/>
                </a:solidFill>
              </a:rPr>
              <a:t>tả người, tả vật,... em sẽ lần lượt miêu tả theo trình tự nào? Hãy kể một số trình tự thường gặp mà em biết.</a:t>
            </a:r>
          </a:p>
          <a:p>
            <a:r>
              <a:rPr lang="en-US" sz="4000" b="1" dirty="0" smtClean="0">
                <a:sym typeface="Wingdings" pitchFamily="2" charset="2"/>
              </a:rPr>
              <a:t> </a:t>
            </a:r>
            <a:endParaRPr lang="vi-VN" sz="4000" dirty="0"/>
          </a:p>
          <a:p>
            <a:r>
              <a:rPr lang="vi-VN" sz="4000" dirty="0"/>
              <a:t>- Không gian (tả phong cảnh).</a:t>
            </a:r>
          </a:p>
          <a:p>
            <a:r>
              <a:rPr lang="vi-VN" sz="4000" dirty="0"/>
              <a:t>- Chỉnh thể - bộ phận (tả người, vật, con vật).</a:t>
            </a:r>
          </a:p>
          <a:p>
            <a:r>
              <a:rPr lang="vi-VN" sz="4000" dirty="0"/>
              <a:t>- Tình cảm, cảm xúc (tả người</a:t>
            </a:r>
            <a:r>
              <a:rPr lang="vi-VN" sz="4000" dirty="0" smtClean="0"/>
              <a:t>).</a:t>
            </a:r>
            <a:endParaRPr lang="vi-VN" sz="4000" dirty="0"/>
          </a:p>
        </p:txBody>
      </p:sp>
    </p:spTree>
    <p:extLst>
      <p:ext uri="{BB962C8B-B14F-4D97-AF65-F5344CB8AC3E}">
        <p14:creationId xmlns:p14="http://schemas.microsoft.com/office/powerpoint/2010/main" val="78277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9497"/>
            <a:ext cx="9144000" cy="6001643"/>
          </a:xfrm>
          <a:prstGeom prst="rect">
            <a:avLst/>
          </a:prstGeom>
        </p:spPr>
        <p:txBody>
          <a:bodyPr wrap="square">
            <a:spAutoFit/>
          </a:bodyPr>
          <a:lstStyle/>
          <a:p>
            <a:r>
              <a:rPr lang="en-US" sz="3200" dirty="0" smtClean="0">
                <a:solidFill>
                  <a:srgbClr val="7030A0"/>
                </a:solidFill>
              </a:rPr>
              <a:t>4. </a:t>
            </a:r>
            <a:r>
              <a:rPr lang="vi-VN" sz="3200" dirty="0" smtClean="0">
                <a:solidFill>
                  <a:srgbClr val="7030A0"/>
                </a:solidFill>
              </a:rPr>
              <a:t>Phần </a:t>
            </a:r>
            <a:r>
              <a:rPr lang="vi-VN" sz="3200" dirty="0">
                <a:solidFill>
                  <a:srgbClr val="7030A0"/>
                </a:solidFill>
              </a:rPr>
              <a:t>thân bài văn bản </a:t>
            </a:r>
            <a:r>
              <a:rPr lang="vi-VN" sz="3200" i="1" dirty="0">
                <a:solidFill>
                  <a:srgbClr val="7030A0"/>
                </a:solidFill>
              </a:rPr>
              <a:t>Người thầy đạo cao đức trọng</a:t>
            </a:r>
            <a:r>
              <a:rPr lang="vi-VN" sz="3200" dirty="0">
                <a:solidFill>
                  <a:srgbClr val="7030A0"/>
                </a:solidFill>
              </a:rPr>
              <a:t> nêu các sự việc để thể hiện chủ đề "người thầy đạo cao đức trọng". Hãy cho biết cách sắp xếp sự việc ấy.</a:t>
            </a:r>
          </a:p>
          <a:p>
            <a:r>
              <a:rPr lang="en-US" sz="3200" b="1" dirty="0" smtClean="0">
                <a:sym typeface="Wingdings" pitchFamily="2" charset="2"/>
              </a:rPr>
              <a:t> </a:t>
            </a:r>
            <a:endParaRPr lang="vi-VN" sz="3200" dirty="0"/>
          </a:p>
          <a:p>
            <a:r>
              <a:rPr lang="vi-VN" sz="3200" dirty="0"/>
              <a:t>- Phần thân bài Người thầy đạo cao đức trọng trình bày việc Chu Văn An có nhiều học trò giỏi, đỗ đạt cao -&gt; Chu Văn An là người thầy giáo giỏi.</a:t>
            </a:r>
          </a:p>
          <a:p>
            <a:r>
              <a:rPr lang="vi-VN" sz="3200" dirty="0"/>
              <a:t>- Chi tiết Chu Văn An có nhiều lần can ngăn vua, ông cáo quan về quê -&gt; Chu Văn An là người cương trực, tính tình thẳng thắn, không màng danh lợi</a:t>
            </a:r>
            <a:r>
              <a:rPr lang="vi-VN" sz="3200" dirty="0" smtClean="0"/>
              <a:t>.</a:t>
            </a:r>
            <a:endParaRPr lang="vi-VN" sz="3200" dirty="0"/>
          </a:p>
        </p:txBody>
      </p:sp>
    </p:spTree>
    <p:extLst>
      <p:ext uri="{BB962C8B-B14F-4D97-AF65-F5344CB8AC3E}">
        <p14:creationId xmlns:p14="http://schemas.microsoft.com/office/powerpoint/2010/main" val="364668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CFCF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CFCF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1049</Words>
  <Application>Microsoft Office PowerPoint</Application>
  <PresentationFormat>On-screen Show (4:3)</PresentationFormat>
  <Paragraphs>80</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cp:lastModifiedBy>
  <cp:revision>15</cp:revision>
  <dcterms:created xsi:type="dcterms:W3CDTF">2021-09-27T11:05:31Z</dcterms:created>
  <dcterms:modified xsi:type="dcterms:W3CDTF">2021-09-28T13:34:44Z</dcterms:modified>
</cp:coreProperties>
</file>