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5" r:id="rId2"/>
    <p:sldId id="324" r:id="rId3"/>
    <p:sldId id="327" r:id="rId4"/>
    <p:sldId id="328" r:id="rId5"/>
    <p:sldId id="260" r:id="rId6"/>
    <p:sldId id="287" r:id="rId7"/>
    <p:sldId id="295" r:id="rId8"/>
    <p:sldId id="323" r:id="rId9"/>
    <p:sldId id="300" r:id="rId10"/>
    <p:sldId id="301" r:id="rId11"/>
    <p:sldId id="321" r:id="rId12"/>
    <p:sldId id="303" r:id="rId13"/>
    <p:sldId id="305" r:id="rId14"/>
    <p:sldId id="306" r:id="rId15"/>
    <p:sldId id="282" r:id="rId16"/>
    <p:sldId id="310" r:id="rId17"/>
    <p:sldId id="351" r:id="rId18"/>
    <p:sldId id="352" r:id="rId19"/>
    <p:sldId id="331" r:id="rId20"/>
    <p:sldId id="330" r:id="rId21"/>
    <p:sldId id="332" r:id="rId22"/>
    <p:sldId id="335" r:id="rId23"/>
    <p:sldId id="334" r:id="rId24"/>
    <p:sldId id="337" r:id="rId25"/>
    <p:sldId id="333" r:id="rId26"/>
    <p:sldId id="336" r:id="rId27"/>
    <p:sldId id="338" r:id="rId28"/>
    <p:sldId id="353" r:id="rId29"/>
    <p:sldId id="354" r:id="rId30"/>
    <p:sldId id="339" r:id="rId31"/>
    <p:sldId id="340" r:id="rId32"/>
    <p:sldId id="341" r:id="rId33"/>
    <p:sldId id="342" r:id="rId34"/>
    <p:sldId id="343" r:id="rId35"/>
    <p:sldId id="344" r:id="rId36"/>
    <p:sldId id="345" r:id="rId37"/>
    <p:sldId id="355" r:id="rId38"/>
    <p:sldId id="356" r:id="rId39"/>
    <p:sldId id="346" r:id="rId40"/>
    <p:sldId id="347" r:id="rId41"/>
    <p:sldId id="348" r:id="rId42"/>
    <p:sldId id="314" r:id="rId43"/>
    <p:sldId id="357" r:id="rId44"/>
    <p:sldId id="358" r:id="rId45"/>
    <p:sldId id="359" r:id="rId46"/>
    <p:sldId id="360" r:id="rId47"/>
    <p:sldId id="361" r:id="rId48"/>
    <p:sldId id="349" r:id="rId49"/>
    <p:sldId id="362" r:id="rId50"/>
    <p:sldId id="315" r:id="rId51"/>
    <p:sldId id="318" r:id="rId52"/>
    <p:sldId id="320" r:id="rId53"/>
    <p:sldId id="27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1" autoAdjust="0"/>
    <p:restoredTop sz="94660"/>
  </p:normalViewPr>
  <p:slideViewPr>
    <p:cSldViewPr>
      <p:cViewPr>
        <p:scale>
          <a:sx n="57" d="100"/>
          <a:sy n="57" d="100"/>
        </p:scale>
        <p:origin x="-1494"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5CE88-FEE1-4F7A-BA33-5F74E2F3AFAD}" type="datetimeFigureOut">
              <a:rPr lang="en-US" smtClean="0"/>
              <a:pPr/>
              <a:t>12/21/2021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3EF9A-FEC0-42FA-BFED-13C4DC62E2E7}" type="slidenum">
              <a:rPr lang="en-US" smtClean="0"/>
              <a:pPr/>
              <a:t>‹#›</a:t>
            </a:fld>
            <a:endParaRPr lang="en-US"/>
          </a:p>
        </p:txBody>
      </p:sp>
    </p:spTree>
    <p:extLst>
      <p:ext uri="{BB962C8B-B14F-4D97-AF65-F5344CB8AC3E}">
        <p14:creationId xmlns:p14="http://schemas.microsoft.com/office/powerpoint/2010/main" val="63587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just" eaLnBrk="0" fontAlgn="base" hangingPunct="0">
              <a:spcBef>
                <a:spcPct val="50000"/>
              </a:spcBef>
              <a:spcAft>
                <a:spcPct val="0"/>
              </a:spcAft>
              <a:defRPr>
                <a:solidFill>
                  <a:schemeClr val="tx1"/>
                </a:solidFill>
                <a:latin typeface="Arial" charset="0"/>
              </a:defRPr>
            </a:lvl6pPr>
            <a:lvl7pPr marL="2971800" indent="-228600" algn="just" eaLnBrk="0" fontAlgn="base" hangingPunct="0">
              <a:spcBef>
                <a:spcPct val="50000"/>
              </a:spcBef>
              <a:spcAft>
                <a:spcPct val="0"/>
              </a:spcAft>
              <a:defRPr>
                <a:solidFill>
                  <a:schemeClr val="tx1"/>
                </a:solidFill>
                <a:latin typeface="Arial" charset="0"/>
              </a:defRPr>
            </a:lvl7pPr>
            <a:lvl8pPr marL="3429000" indent="-228600" algn="just" eaLnBrk="0" fontAlgn="base" hangingPunct="0">
              <a:spcBef>
                <a:spcPct val="50000"/>
              </a:spcBef>
              <a:spcAft>
                <a:spcPct val="0"/>
              </a:spcAft>
              <a:defRPr>
                <a:solidFill>
                  <a:schemeClr val="tx1"/>
                </a:solidFill>
                <a:latin typeface="Arial" charset="0"/>
              </a:defRPr>
            </a:lvl8pPr>
            <a:lvl9pPr marL="3886200" indent="-228600" algn="just" eaLnBrk="0" fontAlgn="base" hangingPunct="0">
              <a:spcBef>
                <a:spcPct val="50000"/>
              </a:spcBef>
              <a:spcAft>
                <a:spcPct val="0"/>
              </a:spcAft>
              <a:defRPr>
                <a:solidFill>
                  <a:schemeClr val="tx1"/>
                </a:solidFill>
                <a:latin typeface="Arial" charset="0"/>
              </a:defRPr>
            </a:lvl9pPr>
          </a:lstStyle>
          <a:p>
            <a:fld id="{C3F42084-DA06-4255-9AD7-45DAB4FEA757}" type="slidenum">
              <a:rPr lang="en-US">
                <a:solidFill>
                  <a:prstClr val="black"/>
                </a:solidFill>
                <a:latin typeface="Times New Roman" pitchFamily="18" charset="0"/>
              </a:rPr>
              <a:pPr/>
              <a:t>46</a:t>
            </a:fld>
            <a:endParaRPr lang="en-US">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7F99EF-0EA3-4FDF-877F-827A7A600BED}" type="slidenum">
              <a:rPr lang="en-US" altLang="en-US"/>
              <a:pPr/>
              <a:t>‹#›</a:t>
            </a:fld>
            <a:endParaRPr lang="en-US" alt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55C-8CFD-405D-845A-7B747ED5CCBE}"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8555C-8CFD-405D-845A-7B747ED5CCBE}" type="datetimeFigureOut">
              <a:rPr lang="en-US" smtClean="0"/>
              <a:pPr/>
              <a:t>12/21/2021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DCF6B-EF6F-4864-B85D-5630092D3A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rmAutofit/>
          </a:bodyPr>
          <a:lstStyle/>
          <a:p>
            <a:r>
              <a:rPr lang="en-US" sz="3000" b="1" smtClean="0">
                <a:solidFill>
                  <a:srgbClr val="FF0000"/>
                </a:solidFill>
                <a:latin typeface="Times New Roman" pitchFamily="18" charset="0"/>
              </a:rPr>
              <a:t>Em có suy nghĩ gì khi quan sát một số hình ảnh sau.</a:t>
            </a:r>
            <a:br>
              <a:rPr lang="en-US" sz="3000" b="1" smtClean="0">
                <a:solidFill>
                  <a:srgbClr val="FF0000"/>
                </a:solidFill>
                <a:latin typeface="Times New Roman" pitchFamily="18" charset="0"/>
              </a:rPr>
            </a:br>
            <a:endParaRPr lang="en-US" sz="3000"/>
          </a:p>
        </p:txBody>
      </p:sp>
      <p:pic>
        <p:nvPicPr>
          <p:cNvPr id="39938" name="Picture 2" descr="Keyword đầu tiên có dấu"/>
          <p:cNvPicPr>
            <a:picLocks noChangeAspect="1" noChangeArrowheads="1"/>
          </p:cNvPicPr>
          <p:nvPr/>
        </p:nvPicPr>
        <p:blipFill>
          <a:blip r:embed="rId2"/>
          <a:srcRect/>
          <a:stretch>
            <a:fillRect/>
          </a:stretch>
        </p:blipFill>
        <p:spPr bwMode="auto">
          <a:xfrm>
            <a:off x="685800" y="1295400"/>
            <a:ext cx="7620000" cy="4572001"/>
          </a:xfrm>
          <a:prstGeom prst="rect">
            <a:avLst/>
          </a:prstGeom>
          <a:noFill/>
        </p:spPr>
      </p:pic>
      <p:sp>
        <p:nvSpPr>
          <p:cNvPr id="5" name="Rectangle 4"/>
          <p:cNvSpPr/>
          <p:nvPr/>
        </p:nvSpPr>
        <p:spPr>
          <a:xfrm>
            <a:off x="609600" y="6019800"/>
            <a:ext cx="8153400" cy="830997"/>
          </a:xfrm>
          <a:prstGeom prst="rect">
            <a:avLst/>
          </a:prstGeom>
        </p:spPr>
        <p:txBody>
          <a:bodyPr wrap="square">
            <a:spAutoFit/>
          </a:bodyPr>
          <a:lstStyle/>
          <a:p>
            <a:r>
              <a:rPr lang="vi-VN" sz="2400" b="1" smtClean="0">
                <a:solidFill>
                  <a:srgbClr val="FF0000"/>
                </a:solidFill>
                <a:latin typeface="+mj-lt"/>
              </a:rPr>
              <a:t>Xe máy vỡ nát sau khi tông ô tô tải, nam thanh niên bị thương nặng</a:t>
            </a:r>
            <a:r>
              <a:rPr lang="en-US" sz="2400" b="1" smtClean="0">
                <a:solidFill>
                  <a:srgbClr val="FF0000"/>
                </a:solidFill>
                <a:latin typeface="+mj-lt"/>
              </a:rPr>
              <a:t> ngày 29/4/2020 tại </a:t>
            </a:r>
            <a:r>
              <a:rPr lang="vi-VN" sz="2400" b="1" smtClean="0">
                <a:solidFill>
                  <a:srgbClr val="FF0000"/>
                </a:solidFill>
                <a:latin typeface="+mj-lt"/>
              </a:rPr>
              <a:t>quận Tân Phú, TP.HCM.</a:t>
            </a:r>
            <a:endParaRPr lang="en-US" sz="2400" b="1">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8" name="Rectangle 47"/>
          <p:cNvSpPr/>
          <p:nvPr/>
        </p:nvSpPr>
        <p:spPr>
          <a:xfrm>
            <a:off x="2362200" y="304801"/>
            <a:ext cx="4191000" cy="707886"/>
          </a:xfrm>
          <a:prstGeom prst="rect">
            <a:avLst/>
          </a:prstGeom>
        </p:spPr>
        <p:txBody>
          <a:bodyPr wrap="square">
            <a:spAutoFit/>
          </a:bodyPr>
          <a:lstStyle/>
          <a:p>
            <a:pPr algn="ctr"/>
            <a:r>
              <a:rPr lang="en-US" sz="4000" b="1" spc="50" smtClean="0">
                <a:ln w="11430"/>
                <a:solidFill>
                  <a:srgbClr val="FF0000"/>
                </a:solidFill>
                <a:latin typeface="Times New Roman" pitchFamily="18" charset="0"/>
                <a:cs typeface="Times New Roman" pitchFamily="18" charset="0"/>
              </a:rPr>
              <a:t>Thảo luận</a:t>
            </a:r>
            <a:endParaRPr lang="en-US" sz="4000">
              <a:solidFill>
                <a:srgbClr val="FF0000"/>
              </a:solidFill>
              <a:latin typeface="Times New Roman" pitchFamily="18" charset="0"/>
              <a:cs typeface="Times New Roman" pitchFamily="18" charset="0"/>
            </a:endParaRPr>
          </a:p>
        </p:txBody>
      </p:sp>
      <p:pic>
        <p:nvPicPr>
          <p:cNvPr id="17410"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 name="Rectangle 48"/>
          <p:cNvSpPr/>
          <p:nvPr/>
        </p:nvSpPr>
        <p:spPr>
          <a:xfrm>
            <a:off x="381000" y="990600"/>
            <a:ext cx="8458200" cy="2492990"/>
          </a:xfrm>
          <a:prstGeom prst="rect">
            <a:avLst/>
          </a:prstGeom>
        </p:spPr>
        <p:txBody>
          <a:bodyPr wrap="square">
            <a:spAutoFit/>
          </a:bodyPr>
          <a:lstStyle/>
          <a:p>
            <a:r>
              <a:rPr lang="en-US" sz="3200" b="1" smtClean="0">
                <a:solidFill>
                  <a:srgbClr val="FF0000"/>
                </a:solidFill>
                <a:latin typeface="Times New Roman" pitchFamily="18" charset="0"/>
                <a:cs typeface="Times New Roman" pitchFamily="18" charset="0"/>
              </a:rPr>
              <a:t>Câu 1.</a:t>
            </a:r>
          </a:p>
          <a:p>
            <a:r>
              <a:rPr lang="en-US" sz="2800" b="1" smtClean="0">
                <a:solidFill>
                  <a:srgbClr val="FF0000"/>
                </a:solidFill>
                <a:latin typeface="Times New Roman" pitchFamily="18" charset="0"/>
                <a:cs typeface="Times New Roman" pitchFamily="18" charset="0"/>
              </a:rPr>
              <a:t>    </a:t>
            </a:r>
            <a:r>
              <a:rPr lang="pt-BR" sz="3200" smtClean="0">
                <a:latin typeface="Times New Roman" pitchFamily="18" charset="0"/>
                <a:cs typeface="Times New Roman" pitchFamily="18" charset="0"/>
              </a:rPr>
              <a:t>Qua thông tin và bảng số liệu thống kê trên, em có nhận xét gì về tình hình tai nạn giao thông ở nước ta? </a:t>
            </a:r>
            <a:endParaRPr lang="en-US" sz="32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50" name="Rectangle 49"/>
          <p:cNvSpPr/>
          <p:nvPr/>
        </p:nvSpPr>
        <p:spPr>
          <a:xfrm>
            <a:off x="381000" y="3048000"/>
            <a:ext cx="8382000" cy="2923877"/>
          </a:xfrm>
          <a:prstGeom prst="rect">
            <a:avLst/>
          </a:prstGeom>
        </p:spPr>
        <p:txBody>
          <a:bodyPr wrap="square">
            <a:spAutoFit/>
          </a:bodyPr>
          <a:lstStyle/>
          <a:p>
            <a:r>
              <a:rPr lang="pt-BR" sz="3200" smtClean="0">
                <a:solidFill>
                  <a:srgbClr val="0000FF"/>
                </a:solidFill>
                <a:latin typeface="Times New Roman" pitchFamily="18" charset="0"/>
                <a:cs typeface="Times New Roman" pitchFamily="18" charset="0"/>
              </a:rPr>
              <a:t>- Số vụ tai nạn giao thông, số người chết và bị thương qua các năm giảm nhưng con số vẫn rất lớn.</a:t>
            </a:r>
            <a:endParaRPr lang="en-US" sz="3200" b="1" smtClean="0">
              <a:solidFill>
                <a:srgbClr val="0000FF"/>
              </a:solidFill>
              <a:latin typeface="Times New Roman" pitchFamily="18" charset="0"/>
              <a:cs typeface="Times New Roman" pitchFamily="18" charset="0"/>
            </a:endParaRPr>
          </a:p>
          <a:p>
            <a:r>
              <a:rPr lang="pt-BR" sz="3200" smtClean="0">
                <a:solidFill>
                  <a:srgbClr val="0000FF"/>
                </a:solidFill>
                <a:latin typeface="Times New Roman" pitchFamily="18" charset="0"/>
                <a:cs typeface="Times New Roman" pitchFamily="18" charset="0"/>
              </a:rPr>
              <a:t>- Nhiều vụ tan nạn giao thông nghiêm trọng xảy ra.</a:t>
            </a:r>
            <a:endParaRPr lang="en-US" sz="3200" b="1" smtClean="0">
              <a:solidFill>
                <a:srgbClr val="0000FF"/>
              </a:solidFill>
              <a:latin typeface="Times New Roman" pitchFamily="18" charset="0"/>
              <a:cs typeface="Times New Roman" pitchFamily="18" charset="0"/>
            </a:endParaRPr>
          </a:p>
          <a:p>
            <a:pPr algn="ctr"/>
            <a:endParaRPr lang="en-US" sz="2400"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blinds(horizontal)">
                                      <p:cBhvr>
                                        <p:cTn id="7" dur="500"/>
                                        <p:tgtEl>
                                          <p:spTgt spid="4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
                                            <p:txEl>
                                              <p:pRg st="1" end="1"/>
                                            </p:txEl>
                                          </p:spTgt>
                                        </p:tgtEl>
                                        <p:attrNameLst>
                                          <p:attrName>style.visibility</p:attrName>
                                        </p:attrNameLst>
                                      </p:cBhvr>
                                      <p:to>
                                        <p:strVal val="visible"/>
                                      </p:to>
                                    </p:set>
                                    <p:animEffect transition="in" filter="blinds(horizontal)">
                                      <p:cBhvr>
                                        <p:cTn id="10" dur="500"/>
                                        <p:tgtEl>
                                          <p:spTgt spid="4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51" name="Rectangle 50"/>
          <p:cNvSpPr/>
          <p:nvPr/>
        </p:nvSpPr>
        <p:spPr>
          <a:xfrm>
            <a:off x="2362200" y="304801"/>
            <a:ext cx="4191000" cy="769441"/>
          </a:xfrm>
          <a:prstGeom prst="rect">
            <a:avLst/>
          </a:prstGeom>
        </p:spPr>
        <p:txBody>
          <a:bodyPr wrap="square">
            <a:spAutoFit/>
          </a:bodyPr>
          <a:lstStyle/>
          <a:p>
            <a:pPr algn="ctr"/>
            <a:r>
              <a:rPr lang="en-US" sz="4400" b="1" spc="50" smtClean="0">
                <a:ln w="11430"/>
                <a:solidFill>
                  <a:srgbClr val="FF0000"/>
                </a:solidFill>
                <a:latin typeface="Times New Roman" pitchFamily="18" charset="0"/>
                <a:cs typeface="Times New Roman" pitchFamily="18" charset="0"/>
              </a:rPr>
              <a:t>Thảo luận </a:t>
            </a:r>
            <a:endParaRPr lang="en-US" sz="4400">
              <a:solidFill>
                <a:srgbClr val="FF0000"/>
              </a:solidFill>
              <a:latin typeface="Times New Roman" pitchFamily="18" charset="0"/>
              <a:cs typeface="Times New Roman" pitchFamily="18" charset="0"/>
            </a:endParaRPr>
          </a:p>
        </p:txBody>
      </p:sp>
      <p:pic>
        <p:nvPicPr>
          <p:cNvPr id="16386"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2" name="Rectangle 51"/>
          <p:cNvSpPr/>
          <p:nvPr/>
        </p:nvSpPr>
        <p:spPr>
          <a:xfrm>
            <a:off x="304800" y="0"/>
            <a:ext cx="8458200" cy="1815882"/>
          </a:xfrm>
          <a:prstGeom prst="rect">
            <a:avLst/>
          </a:prstGeom>
        </p:spPr>
        <p:txBody>
          <a:bodyPr wrap="square">
            <a:spAutoFit/>
          </a:bodyPr>
          <a:lstStyle/>
          <a:p>
            <a:r>
              <a:rPr lang="en-US" sz="2800" b="1" smtClean="0">
                <a:solidFill>
                  <a:srgbClr val="FF0000"/>
                </a:solidFill>
                <a:latin typeface="Times New Roman" pitchFamily="18" charset="0"/>
                <a:cs typeface="Times New Roman" pitchFamily="18" charset="0"/>
              </a:rPr>
              <a:t>Câu 2. </a:t>
            </a:r>
            <a:r>
              <a:rPr lang="en-US" sz="2800" smtClean="0">
                <a:latin typeface="Times New Roman" pitchFamily="18" charset="0"/>
                <a:cs typeface="Times New Roman" pitchFamily="18" charset="0"/>
              </a:rPr>
              <a:t>Nguyên nhân nào dân đến tai nạn giao thông hiện nay?</a:t>
            </a:r>
          </a:p>
          <a:p>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53" name="Rectangle 7"/>
          <p:cNvSpPr txBox="1">
            <a:spLocks noChangeArrowheads="1"/>
          </p:cNvSpPr>
          <p:nvPr/>
        </p:nvSpPr>
        <p:spPr>
          <a:xfrm>
            <a:off x="0" y="914400"/>
            <a:ext cx="8686800" cy="4525962"/>
          </a:xfrm>
          <a:prstGeom prst="rect">
            <a:avLst/>
          </a:prstGeom>
          <a:noFill/>
          <a:ln>
            <a:solidFill>
              <a:schemeClr val="bg2"/>
            </a:solidFill>
          </a:ln>
        </p:spPr>
        <p:txBody>
          <a:bodyPr vert="horz" lIns="91440" tIns="45720" rIns="91440" bIns="45720" rtlCol="0">
            <a:normAutofit/>
          </a:bodyPr>
          <a:lstStyle/>
          <a:p>
            <a:pPr marR="0" lvl="0" indent="-342900" algn="l" defTabSz="914400" rtl="0" eaLnBrk="1" fontAlgn="auto" latinLnBrk="0" hangingPunct="1">
              <a:lnSpc>
                <a:spcPct val="90000"/>
              </a:lnSpc>
              <a:spcAft>
                <a:spcPts val="0"/>
              </a:spcAft>
              <a:buClrTx/>
              <a:buSzTx/>
              <a:buFont typeface="Arial" pitchFamily="34" charset="0"/>
              <a:buNone/>
              <a:tabLst/>
              <a:defRPr/>
            </a:pPr>
            <a:r>
              <a:rPr kumimoji="0" lang="en-US" sz="2400" b="0"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a:t>
            </a:r>
            <a:r>
              <a:rPr kumimoji="0" lang="en-US" sz="2400" b="0" i="0" u="none" strike="noStrike" kern="1200" cap="none" spc="0" normalizeH="0" noProof="0" smtClean="0">
                <a:ln>
                  <a:noFill/>
                </a:ln>
                <a:solidFill>
                  <a:srgbClr val="FF0000"/>
                </a:solidFill>
                <a:effectLst/>
                <a:uLnTx/>
                <a:uFillTx/>
                <a:latin typeface="Times New Roman" pitchFamily="18" charset="0"/>
                <a:cs typeface="Times New Roman" pitchFamily="18" charset="0"/>
              </a:rPr>
              <a:t> </a:t>
            </a:r>
            <a:r>
              <a:rPr kumimoji="0" lang="en-US" sz="2400" b="0"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Nguyên</a:t>
            </a:r>
            <a:r>
              <a:rPr kumimoji="0" lang="en-US" sz="2400" b="0" i="0" u="none" strike="noStrike" kern="1200" cap="none" spc="0" normalizeH="0" noProof="0" smtClean="0">
                <a:ln>
                  <a:noFill/>
                </a:ln>
                <a:solidFill>
                  <a:srgbClr val="FF0000"/>
                </a:solidFill>
                <a:effectLst/>
                <a:uLnTx/>
                <a:uFillTx/>
                <a:latin typeface="Times New Roman" pitchFamily="18" charset="0"/>
                <a:cs typeface="Times New Roman" pitchFamily="18" charset="0"/>
              </a:rPr>
              <a:t> nhân</a:t>
            </a:r>
            <a:endParaRPr kumimoji="0" lang="en-US" sz="2400" b="0" i="0" u="none" strike="noStrike" kern="1200" cap="none" spc="0" normalizeH="0" baseline="0" noProof="0" smtClean="0">
              <a:ln>
                <a:noFill/>
              </a:ln>
              <a:solidFill>
                <a:srgbClr val="FF0000"/>
              </a:solidFill>
              <a:effectLst/>
              <a:uLnTx/>
              <a:uFillTx/>
              <a:latin typeface="Times New Roman" pitchFamily="18" charset="0"/>
              <a:cs typeface="Times New Roman" pitchFamily="18" charset="0"/>
            </a:endParaRPr>
          </a:p>
          <a:p>
            <a:pPr marR="0" lvl="0" indent="-342900" algn="l" defTabSz="914400" rtl="0" eaLnBrk="1" fontAlgn="auto" latinLnBrk="0" hangingPunct="1">
              <a:lnSpc>
                <a:spcPct val="90000"/>
              </a:lnSpc>
              <a:spcAft>
                <a:spcPts val="0"/>
              </a:spcAft>
              <a:buClrTx/>
              <a:buSzTx/>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Do ý thức người tham gia giao thông kém .</a:t>
            </a:r>
          </a:p>
          <a:p>
            <a:pPr marR="0" lvl="0" indent="-342900" algn="l" defTabSz="914400" rtl="0" eaLnBrk="1" fontAlgn="auto" latinLnBrk="0" hangingPunct="1">
              <a:lnSpc>
                <a:spcPct val="90000"/>
              </a:lnSpc>
              <a:spcAft>
                <a:spcPts val="0"/>
              </a:spcAft>
              <a:buClrTx/>
              <a:buSzTx/>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Phương tiện tham gia giao thông  không đảm bảo mức độ an toàn.</a:t>
            </a:r>
          </a:p>
          <a:p>
            <a:pPr marR="0" lvl="0" indent="-342900" algn="l" defTabSz="914400" rtl="0" eaLnBrk="1" fontAlgn="auto" latinLnBrk="0" hangingPunct="1">
              <a:lnSpc>
                <a:spcPct val="90000"/>
              </a:lnSpc>
              <a:spcAft>
                <a:spcPts val="0"/>
              </a:spcAft>
              <a:buClrTx/>
              <a:buSzTx/>
              <a:tabLst/>
              <a:defRPr/>
            </a:pPr>
            <a:r>
              <a:rPr lang="en-US" sz="2800" smtClean="0">
                <a:latin typeface="Times New Roman" pitchFamily="18" charset="0"/>
                <a:cs typeface="Times New Roman" pitchFamily="18" charset="0"/>
              </a:rPr>
              <a:t>+ Hệ </a:t>
            </a:r>
            <a:r>
              <a:rPr kumimoji="0" lang="en-US" sz="2800" b="0" i="0" u="none" strike="noStrike" kern="1200" cap="none" spc="0" normalizeH="0" noProof="0" smtClean="0">
                <a:ln>
                  <a:noFill/>
                </a:ln>
                <a:solidFill>
                  <a:schemeClr val="tx1"/>
                </a:solidFill>
                <a:effectLst/>
                <a:uLnTx/>
                <a:uFillTx/>
                <a:latin typeface="Times New Roman" pitchFamily="18" charset="0"/>
                <a:cs typeface="Times New Roman" pitchFamily="18" charset="0"/>
              </a:rPr>
              <a:t>thống đường sá chưa đáp ứng được như cầu đi lại của người</a:t>
            </a:r>
          </a:p>
          <a:p>
            <a:pPr marR="0" lvl="0" indent="-342900" algn="l" defTabSz="914400" rtl="0" eaLnBrk="1" fontAlgn="auto" latinLnBrk="0" hangingPunct="1">
              <a:lnSpc>
                <a:spcPct val="90000"/>
              </a:lnSpc>
              <a:spcAft>
                <a:spcPts val="0"/>
              </a:spcAft>
              <a:buClrTx/>
              <a:buSzTx/>
              <a:tabLst/>
              <a:defRPr/>
            </a:pPr>
            <a:r>
              <a:rPr kumimoji="0" lang="en-US" sz="2800" b="0" i="0" u="none" strike="noStrike" kern="1200" cap="none" spc="0" normalizeH="0" noProof="0" smtClean="0">
                <a:ln>
                  <a:noFill/>
                </a:ln>
                <a:solidFill>
                  <a:schemeClr val="tx1"/>
                </a:solidFill>
                <a:effectLst/>
                <a:uLnTx/>
                <a:uFillTx/>
                <a:latin typeface="Times New Roman" pitchFamily="18" charset="0"/>
                <a:cs typeface="Times New Roman" pitchFamily="18" charset="0"/>
              </a:rPr>
              <a:t>tham gia giao thông.</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4" name="Rectangle 1"/>
          <p:cNvSpPr>
            <a:spLocks noChangeArrowheads="1"/>
          </p:cNvSpPr>
          <p:nvPr/>
        </p:nvSpPr>
        <p:spPr bwMode="auto">
          <a:xfrm>
            <a:off x="304800" y="3810000"/>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2800" b="1" i="1" smtClean="0">
                <a:solidFill>
                  <a:srgbClr val="0000FF"/>
                </a:solidFill>
                <a:latin typeface="Times New Roman" pitchFamily="18" charset="0"/>
                <a:cs typeface="Times New Roman" pitchFamily="18" charset="0"/>
              </a:rPr>
              <a:t>=&gt; Nguyên nhân chính</a:t>
            </a:r>
            <a:endParaRPr kumimoji="0" lang="pt-BR"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Sự thiếu hiểu biết của người tham gia giao thông (không học luật..)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Ý thức kém khi tham gia giao thông ( không tự giác chấp hành hệ thống tín hiệu giao thông…)</a:t>
            </a:r>
            <a:endParaRPr kumimoji="0" lang="pt-BR"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blinds(horizontal)">
                                      <p:cBhvr>
                                        <p:cTn id="7" dur="500"/>
                                        <p:tgtEl>
                                          <p:spTgt spid="5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
                                            <p:txEl>
                                              <p:pRg st="1" end="1"/>
                                            </p:txEl>
                                          </p:spTgt>
                                        </p:tgtEl>
                                        <p:attrNameLst>
                                          <p:attrName>style.visibility</p:attrName>
                                        </p:attrNameLst>
                                      </p:cBhvr>
                                      <p:to>
                                        <p:strVal val="visible"/>
                                      </p:to>
                                    </p:set>
                                    <p:animEffect transition="in" filter="blinds(horizontal)">
                                      <p:cBhvr>
                                        <p:cTn id="10" dur="500"/>
                                        <p:tgtEl>
                                          <p:spTgt spid="5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
                                            <p:txEl>
                                              <p:pRg st="2" end="2"/>
                                            </p:txEl>
                                          </p:spTgt>
                                        </p:tgtEl>
                                        <p:attrNameLst>
                                          <p:attrName>style.visibility</p:attrName>
                                        </p:attrNameLst>
                                      </p:cBhvr>
                                      <p:to>
                                        <p:strVal val="visible"/>
                                      </p:to>
                                    </p:set>
                                    <p:animEffect transition="in" filter="blinds(horizontal)">
                                      <p:cBhvr>
                                        <p:cTn id="13" dur="500"/>
                                        <p:tgtEl>
                                          <p:spTgt spid="5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3">
                                            <p:txEl>
                                              <p:pRg st="3" end="3"/>
                                            </p:txEl>
                                          </p:spTgt>
                                        </p:tgtEl>
                                        <p:attrNameLst>
                                          <p:attrName>style.visibility</p:attrName>
                                        </p:attrNameLst>
                                      </p:cBhvr>
                                      <p:to>
                                        <p:strVal val="visible"/>
                                      </p:to>
                                    </p:set>
                                    <p:animEffect transition="in" filter="blinds(horizontal)">
                                      <p:cBhvr>
                                        <p:cTn id="16" dur="500"/>
                                        <p:tgtEl>
                                          <p:spTgt spid="5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3">
                                            <p:txEl>
                                              <p:pRg st="4" end="4"/>
                                            </p:txEl>
                                          </p:spTgt>
                                        </p:tgtEl>
                                        <p:attrNameLst>
                                          <p:attrName>style.visibility</p:attrName>
                                        </p:attrNameLst>
                                      </p:cBhvr>
                                      <p:to>
                                        <p:strVal val="visible"/>
                                      </p:to>
                                    </p:set>
                                    <p:animEffect transition="in" filter="blinds(horizontal)">
                                      <p:cBhvr>
                                        <p:cTn id="19" dur="500"/>
                                        <p:tgtEl>
                                          <p:spTgt spid="5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4">
                                            <p:txEl>
                                              <p:pRg st="0" end="0"/>
                                            </p:txEl>
                                          </p:spTgt>
                                        </p:tgtEl>
                                        <p:attrNameLst>
                                          <p:attrName>style.visibility</p:attrName>
                                        </p:attrNameLst>
                                      </p:cBhvr>
                                      <p:to>
                                        <p:strVal val="visible"/>
                                      </p:to>
                                    </p:set>
                                    <p:animEffect transition="in" filter="blinds(horizontal)">
                                      <p:cBhvr>
                                        <p:cTn id="24" dur="500"/>
                                        <p:tgtEl>
                                          <p:spTgt spid="5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4">
                                            <p:txEl>
                                              <p:pRg st="1" end="1"/>
                                            </p:txEl>
                                          </p:spTgt>
                                        </p:tgtEl>
                                        <p:attrNameLst>
                                          <p:attrName>style.visibility</p:attrName>
                                        </p:attrNameLst>
                                      </p:cBhvr>
                                      <p:to>
                                        <p:strVal val="visible"/>
                                      </p:to>
                                    </p:set>
                                    <p:animEffect transition="in" filter="blinds(horizontal)">
                                      <p:cBhvr>
                                        <p:cTn id="29" dur="500"/>
                                        <p:tgtEl>
                                          <p:spTgt spid="5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4">
                                            <p:txEl>
                                              <p:pRg st="2" end="2"/>
                                            </p:txEl>
                                          </p:spTgt>
                                        </p:tgtEl>
                                        <p:attrNameLst>
                                          <p:attrName>style.visibility</p:attrName>
                                        </p:attrNameLst>
                                      </p:cBhvr>
                                      <p:to>
                                        <p:strVal val="visible"/>
                                      </p:to>
                                    </p:set>
                                    <p:animEffect transition="in" filter="blinds(horizontal)">
                                      <p:cBhvr>
                                        <p:cTn id="32"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9" name="Rectangle 48"/>
          <p:cNvSpPr/>
          <p:nvPr/>
        </p:nvSpPr>
        <p:spPr>
          <a:xfrm>
            <a:off x="381000" y="685800"/>
            <a:ext cx="8458200" cy="954107"/>
          </a:xfrm>
          <a:prstGeom prst="rect">
            <a:avLst/>
          </a:prstGeom>
        </p:spPr>
        <p:txBody>
          <a:bodyPr wrap="square">
            <a:spAutoFit/>
          </a:bodyPr>
          <a:lstStyle/>
          <a:p>
            <a:r>
              <a:rPr lang="en-US" sz="2800" b="1" smtClean="0">
                <a:solidFill>
                  <a:srgbClr val="FF0000"/>
                </a:solidFill>
                <a:latin typeface="Times New Roman" pitchFamily="18" charset="0"/>
                <a:cs typeface="Times New Roman" pitchFamily="18" charset="0"/>
              </a:rPr>
              <a:t>Câu 3. </a:t>
            </a:r>
            <a:r>
              <a:rPr lang="pt-BR" sz="2800" smtClean="0">
                <a:latin typeface="Times New Roman" pitchFamily="18" charset="0"/>
                <a:cs typeface="Times New Roman" pitchFamily="18" charset="0"/>
              </a:rPr>
              <a:t>Tai nạn giao thông đó để lại những hậu quả gì?</a:t>
            </a:r>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57345" name="Rectangle 1"/>
          <p:cNvSpPr>
            <a:spLocks noChangeArrowheads="1"/>
          </p:cNvSpPr>
          <p:nvPr/>
        </p:nvSpPr>
        <p:spPr bwMode="auto">
          <a:xfrm>
            <a:off x="533400" y="1447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Thiệt hại về tài sản và tính mạng con người dẫn</a:t>
            </a:r>
            <a:r>
              <a:rPr kumimoji="0" lang="pt-BR"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đến:</a:t>
            </a:r>
          </a:p>
          <a:p>
            <a:pPr marL="0" marR="0" lvl="0" indent="0" algn="just" defTabSz="914400" rtl="0" eaLnBrk="1" fontAlgn="base" latinLnBrk="0" hangingPunct="1">
              <a:lnSpc>
                <a:spcPct val="100000"/>
              </a:lnSpc>
              <a:spcBef>
                <a:spcPct val="0"/>
              </a:spcBef>
              <a:spcAft>
                <a:spcPct val="0"/>
              </a:spcAft>
              <a:buClrTx/>
              <a:buSzTx/>
              <a:tabLst/>
            </a:pPr>
            <a:r>
              <a:rPr lang="pt-BR" sz="2800" smtClean="0">
                <a:latin typeface="Times New Roman" pitchFamily="18" charset="0"/>
                <a:ea typeface="Times New Roman" pitchFamily="18" charset="0"/>
                <a:cs typeface="Times New Roman" pitchFamily="18" charset="0"/>
              </a:rPr>
              <a:t>           </a:t>
            </a:r>
            <a:r>
              <a:rPr lang="pt-BR" sz="2800" baseline="0" smtClean="0">
                <a:latin typeface="Times New Roman" pitchFamily="18" charset="0"/>
                <a:ea typeface="Times New Roman" pitchFamily="18" charset="0"/>
                <a:cs typeface="Times New Roman" pitchFamily="18" charset="0"/>
              </a:rPr>
              <a:t>          (</a:t>
            </a: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chết</a:t>
            </a:r>
            <a:r>
              <a:rPr lang="pt-BR" sz="2800" smtClean="0">
                <a:latin typeface="Times New Roman" pitchFamily="18" charset="0"/>
                <a:ea typeface="Times New Roman" pitchFamily="18" charset="0"/>
                <a:cs typeface="Times New Roman" pitchFamily="18" charset="0"/>
              </a:rPr>
              <a:t>,</a:t>
            </a: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bị tàn tật, mất sức lao động..)</a:t>
            </a:r>
            <a:endParaRPr kumimoji="0" lang="pt-BR"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2" name="Rectangle 51"/>
          <p:cNvSpPr/>
          <p:nvPr/>
        </p:nvSpPr>
        <p:spPr>
          <a:xfrm>
            <a:off x="304800" y="2438400"/>
            <a:ext cx="8382000" cy="1815882"/>
          </a:xfrm>
          <a:prstGeom prst="rect">
            <a:avLst/>
          </a:prstGeom>
        </p:spPr>
        <p:txBody>
          <a:bodyPr wrap="square">
            <a:spAutoFit/>
          </a:bodyPr>
          <a:lstStyle/>
          <a:p>
            <a:r>
              <a:rPr lang="pt-BR" sz="2800" b="1" smtClean="0">
                <a:solidFill>
                  <a:srgbClr val="FF0000"/>
                </a:solidFill>
                <a:latin typeface="Times New Roman" pitchFamily="18" charset="0"/>
                <a:cs typeface="Times New Roman" pitchFamily="18" charset="0"/>
              </a:rPr>
              <a:t>Câu 4. </a:t>
            </a:r>
            <a:r>
              <a:rPr lang="pt-BR" sz="2800" smtClean="0">
                <a:latin typeface="Times New Roman" pitchFamily="18" charset="0"/>
                <a:cs typeface="Times New Roman" pitchFamily="18" charset="0"/>
              </a:rPr>
              <a:t>Những biện pháp giúp giảm tai nạn giao thông,</a:t>
            </a:r>
          </a:p>
          <a:p>
            <a:r>
              <a:rPr lang="pt-BR" sz="2800" smtClean="0">
                <a:latin typeface="Times New Roman" pitchFamily="18" charset="0"/>
                <a:cs typeface="Times New Roman" pitchFamily="18" charset="0"/>
              </a:rPr>
              <a:t>đảm bảo an toàn khi đi đường?</a:t>
            </a:r>
            <a:endParaRPr lang="en-US" sz="2800" smtClean="0">
              <a:latin typeface="Times New Roman" pitchFamily="18" charset="0"/>
              <a:cs typeface="Times New Roman" pitchFamily="18" charset="0"/>
            </a:endParaRPr>
          </a:p>
          <a:p>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53" name="Rectangle 2"/>
          <p:cNvSpPr>
            <a:spLocks noChangeArrowheads="1"/>
          </p:cNvSpPr>
          <p:nvPr/>
        </p:nvSpPr>
        <p:spPr bwMode="auto">
          <a:xfrm>
            <a:off x="304800" y="3733800"/>
            <a:ext cx="8001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Có</a:t>
            </a:r>
            <a:r>
              <a:rPr kumimoji="0" lang="pt-BR"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ý thức, </a:t>
            </a:r>
            <a:r>
              <a:rPr lang="pt-BR" sz="2800" smtClean="0">
                <a:latin typeface="Times New Roman" pitchFamily="18" charset="0"/>
                <a:ea typeface="Times New Roman" pitchFamily="18" charset="0"/>
                <a:cs typeface="Times New Roman" pitchFamily="18" charset="0"/>
              </a:rPr>
              <a:t>n</a:t>
            </a:r>
            <a:r>
              <a:rPr kumimoji="0" lang="pt-B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ghiêm chỉnh chấp hành trật tự ATGT, đặc biệt là hệ thống báo hiệu giao thông.</a:t>
            </a:r>
            <a:endParaRPr kumimoji="0" lang="pt-BR" sz="2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5"/>
                                        </p:tgtEl>
                                        <p:attrNameLst>
                                          <p:attrName>style.visibility</p:attrName>
                                        </p:attrNameLst>
                                      </p:cBhvr>
                                      <p:to>
                                        <p:strVal val="visible"/>
                                      </p:to>
                                    </p:set>
                                    <p:animEffect transition="in" filter="blinds(horizontal)">
                                      <p:cBhvr>
                                        <p:cTn id="12" dur="500"/>
                                        <p:tgtEl>
                                          <p:spTgt spid="573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linds(horizont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7345"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9" name="Rectangle 48"/>
          <p:cNvSpPr/>
          <p:nvPr/>
        </p:nvSpPr>
        <p:spPr>
          <a:xfrm>
            <a:off x="228600" y="1066800"/>
            <a:ext cx="4038600" cy="523220"/>
          </a:xfrm>
          <a:prstGeom prst="rect">
            <a:avLst/>
          </a:prstGeom>
        </p:spPr>
        <p:txBody>
          <a:bodyPr wrap="square">
            <a:spAutoFit/>
          </a:bodyPr>
          <a:lstStyle/>
          <a:p>
            <a:pPr marL="514350" indent="-514350">
              <a:buAutoNum type="arabicPeriod"/>
            </a:pPr>
            <a:r>
              <a:rPr lang="pt-BR" sz="2800" b="1" smtClean="0">
                <a:latin typeface="Times New Roman" pitchFamily="18" charset="0"/>
                <a:cs typeface="Times New Roman" pitchFamily="18" charset="0"/>
              </a:rPr>
              <a:t>Thông tin, sự kiện</a:t>
            </a:r>
          </a:p>
        </p:txBody>
      </p:sp>
      <p:sp>
        <p:nvSpPr>
          <p:cNvPr id="50" name="Rectangle 49"/>
          <p:cNvSpPr/>
          <p:nvPr/>
        </p:nvSpPr>
        <p:spPr>
          <a:xfrm>
            <a:off x="228600" y="1447800"/>
            <a:ext cx="8686800" cy="1754326"/>
          </a:xfrm>
          <a:prstGeom prst="rect">
            <a:avLst/>
          </a:prstGeom>
        </p:spPr>
        <p:txBody>
          <a:bodyPr wrap="square">
            <a:spAutoFit/>
          </a:bodyPr>
          <a:lstStyle/>
          <a:p>
            <a:pPr marL="514350" indent="-514350"/>
            <a:r>
              <a:rPr lang="pt-BR" sz="2800" b="1" smtClean="0">
                <a:latin typeface="Times New Roman" pitchFamily="18" charset="0"/>
                <a:cs typeface="Times New Roman" pitchFamily="18" charset="0"/>
              </a:rPr>
              <a:t> </a:t>
            </a:r>
            <a:r>
              <a:rPr lang="pt-BR" sz="2800" smtClean="0">
                <a:latin typeface="Times New Roman" pitchFamily="18" charset="0"/>
                <a:cs typeface="Times New Roman" pitchFamily="18" charset="0"/>
              </a:rPr>
              <a:t>* Nhận xét:</a:t>
            </a:r>
          </a:p>
          <a:p>
            <a:pPr marL="514350" indent="-514350"/>
            <a:r>
              <a:rPr lang="pt-BR" sz="2800" smtClean="0">
                <a:latin typeface="Times New Roman" pitchFamily="18" charset="0"/>
                <a:cs typeface="Times New Roman" pitchFamily="18" charset="0"/>
              </a:rPr>
              <a:t>	- Số vụ tai nạn giao thông, số người chết và bị thương</a:t>
            </a:r>
          </a:p>
          <a:p>
            <a:pPr marL="514350" indent="-514350"/>
            <a:r>
              <a:rPr lang="pt-BR" sz="2800" smtClean="0">
                <a:latin typeface="Times New Roman" pitchFamily="18" charset="0"/>
                <a:cs typeface="Times New Roman" pitchFamily="18" charset="0"/>
              </a:rPr>
              <a:t>vẫn còn nhiều.</a:t>
            </a:r>
            <a:endParaRPr lang="en-US" sz="2800" b="1" smtClean="0">
              <a:latin typeface="Times New Roman" pitchFamily="18" charset="0"/>
              <a:cs typeface="Times New Roman" pitchFamily="18" charset="0"/>
            </a:endParaRPr>
          </a:p>
          <a:p>
            <a:pPr marL="514350" indent="-514350"/>
            <a:endParaRPr lang="pt-BR" sz="2400" smtClean="0">
              <a:latin typeface="Times New Roman" pitchFamily="18" charset="0"/>
              <a:cs typeface="Times New Roman" pitchFamily="18" charset="0"/>
            </a:endParaRPr>
          </a:p>
        </p:txBody>
      </p:sp>
      <p:sp>
        <p:nvSpPr>
          <p:cNvPr id="7" name="Rectangle 3"/>
          <p:cNvSpPr>
            <a:spLocks noChangeArrowheads="1"/>
          </p:cNvSpPr>
          <p:nvPr/>
        </p:nvSpPr>
        <p:spPr bwMode="auto">
          <a:xfrm>
            <a:off x="381000" y="228601"/>
            <a:ext cx="8534400" cy="830997"/>
          </a:xfrm>
          <a:prstGeom prst="rect">
            <a:avLst/>
          </a:prstGeom>
          <a:noFill/>
          <a:ln w="9525">
            <a:noFill/>
            <a:miter lim="800000"/>
            <a:headEnd/>
            <a:tailEnd/>
          </a:ln>
        </p:spPr>
        <p:txBody>
          <a:bodyPr wrap="square">
            <a:spAutoFit/>
          </a:bodyPr>
          <a:lstStyle/>
          <a:p>
            <a:pPr algn="ctr"/>
            <a:r>
              <a:rPr lang="en-US" sz="2400" b="1" u="sng" smtClean="0">
                <a:solidFill>
                  <a:srgbClr val="FF0000"/>
                </a:solidFill>
                <a:latin typeface="Times New Roman" pitchFamily="18" charset="0"/>
                <a:cs typeface="Times New Roman" pitchFamily="18" charset="0"/>
              </a:rPr>
              <a:t>Tiết 15:</a:t>
            </a:r>
            <a:endParaRPr lang="en-US" sz="2400" b="1" u="sng" smtClean="0">
              <a:solidFill>
                <a:srgbClr val="FF0000"/>
              </a:solidFill>
              <a:latin typeface="Times New Roman" pitchFamily="18" charset="0"/>
              <a:cs typeface="Times New Roman" pitchFamily="18" charset="0"/>
            </a:endParaRPr>
          </a:p>
          <a:p>
            <a:pPr algn="ctr"/>
            <a:r>
              <a:rPr lang="en-US" sz="2400" b="1" smtClean="0">
                <a:solidFill>
                  <a:srgbClr val="FF0000"/>
                </a:solidFill>
                <a:latin typeface="Times New Roman" pitchFamily="18" charset="0"/>
                <a:cs typeface="Times New Roman" pitchFamily="18" charset="0"/>
              </a:rPr>
              <a:t>THỰC HÀNH NGOẠI KHÓA</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pic>
        <p:nvPicPr>
          <p:cNvPr id="13314"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 name="Rectangle 48"/>
          <p:cNvSpPr/>
          <p:nvPr/>
        </p:nvSpPr>
        <p:spPr>
          <a:xfrm>
            <a:off x="228600" y="1066800"/>
            <a:ext cx="4038600" cy="523220"/>
          </a:xfrm>
          <a:prstGeom prst="rect">
            <a:avLst/>
          </a:prstGeom>
        </p:spPr>
        <p:txBody>
          <a:bodyPr wrap="square">
            <a:spAutoFit/>
          </a:bodyPr>
          <a:lstStyle/>
          <a:p>
            <a:pPr marL="514350" indent="-514350"/>
            <a:r>
              <a:rPr lang="pt-BR" sz="2800" b="1" smtClean="0">
                <a:latin typeface="Times New Roman" pitchFamily="18" charset="0"/>
                <a:cs typeface="Times New Roman" pitchFamily="18" charset="0"/>
              </a:rPr>
              <a:t>1. Thông tin, sự kiện</a:t>
            </a:r>
          </a:p>
        </p:txBody>
      </p:sp>
      <p:sp>
        <p:nvSpPr>
          <p:cNvPr id="59393" name="Rectangle 1"/>
          <p:cNvSpPr>
            <a:spLocks noChangeArrowheads="1"/>
          </p:cNvSpPr>
          <p:nvPr/>
        </p:nvSpPr>
        <p:spPr bwMode="auto">
          <a:xfrm>
            <a:off x="228600" y="1524000"/>
            <a:ext cx="6477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 Nội dung bài học</a:t>
            </a:r>
            <a:endParaRPr kumimoji="0" lang="pt-BR" sz="2800" b="1" i="0" u="none" strike="noStrike" cap="none" normalizeH="0" baseline="0" smtClean="0">
              <a:ln>
                <a:noFill/>
              </a:ln>
              <a:solidFill>
                <a:schemeClr val="tx1"/>
              </a:solidFill>
              <a:effectLst/>
              <a:latin typeface="Arial" pitchFamily="34" charset="0"/>
              <a:cs typeface="Arial" pitchFamily="34" charset="0"/>
            </a:endParaRPr>
          </a:p>
        </p:txBody>
      </p:sp>
      <p:sp>
        <p:nvSpPr>
          <p:cNvPr id="59394" name="Rectangle 2"/>
          <p:cNvSpPr>
            <a:spLocks noChangeArrowheads="1"/>
          </p:cNvSpPr>
          <p:nvPr/>
        </p:nvSpPr>
        <p:spPr bwMode="auto">
          <a:xfrm>
            <a:off x="304800" y="1905000"/>
            <a:ext cx="8458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 </a:t>
            </a:r>
            <a:r>
              <a:rPr kumimoji="0" lang="pt-BR" sz="2800" b="0" i="0"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Làm gì  để đảm bảo an toàn khi tham gia giao thông</a:t>
            </a:r>
            <a:endParaRPr kumimoji="0" lang="pt-BR" sz="2800" b="0" i="0" strike="noStrike" cap="none" normalizeH="0" baseline="0" smtClean="0">
              <a:ln>
                <a:noFill/>
              </a:ln>
              <a:solidFill>
                <a:schemeClr val="tx1"/>
              </a:solidFill>
              <a:effectLst/>
              <a:latin typeface="Arial" pitchFamily="34" charset="0"/>
              <a:cs typeface="Arial" pitchFamily="34" charset="0"/>
            </a:endParaRPr>
          </a:p>
        </p:txBody>
      </p:sp>
      <p:sp>
        <p:nvSpPr>
          <p:cNvPr id="55" name="AutoShape 4"/>
          <p:cNvSpPr>
            <a:spLocks noChangeArrowheads="1"/>
          </p:cNvSpPr>
          <p:nvPr/>
        </p:nvSpPr>
        <p:spPr bwMode="auto">
          <a:xfrm>
            <a:off x="5181600" y="2514600"/>
            <a:ext cx="3200400" cy="2971800"/>
          </a:xfrm>
          <a:prstGeom prst="cloudCallout">
            <a:avLst>
              <a:gd name="adj1" fmla="val -47685"/>
              <a:gd name="adj2" fmla="val 72440"/>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lgn="ctr" fontAlgn="base">
              <a:spcBef>
                <a:spcPct val="0"/>
              </a:spcBef>
              <a:spcAft>
                <a:spcPct val="0"/>
              </a:spcAft>
            </a:pPr>
            <a:r>
              <a:rPr lang="pt-BR" sz="2800" smtClean="0">
                <a:solidFill>
                  <a:srgbClr val="FF0000"/>
                </a:solidFill>
                <a:latin typeface="Times New Roman" pitchFamily="18" charset="0"/>
                <a:ea typeface="Times New Roman" pitchFamily="18" charset="0"/>
                <a:cs typeface="Times New Roman" pitchFamily="18" charset="0"/>
              </a:rPr>
              <a:t>Làm gì  để đảm bảo an toàn khi tham gia giao thông?</a:t>
            </a:r>
            <a:endParaRPr lang="pt-BR" sz="2800" smtClean="0">
              <a:solidFill>
                <a:srgbClr val="FF0000"/>
              </a:solidFill>
              <a:latin typeface="Arial" pitchFamily="34" charset="0"/>
              <a:cs typeface="Arial" pitchFamily="34" charset="0"/>
            </a:endParaRPr>
          </a:p>
        </p:txBody>
      </p:sp>
      <p:sp>
        <p:nvSpPr>
          <p:cNvPr id="10" name="Rectangle 3"/>
          <p:cNvSpPr>
            <a:spLocks noChangeArrowheads="1"/>
          </p:cNvSpPr>
          <p:nvPr/>
        </p:nvSpPr>
        <p:spPr bwMode="auto">
          <a:xfrm>
            <a:off x="381000" y="228601"/>
            <a:ext cx="8534400" cy="830997"/>
          </a:xfrm>
          <a:prstGeom prst="rect">
            <a:avLst/>
          </a:prstGeom>
          <a:noFill/>
          <a:ln w="9525">
            <a:noFill/>
            <a:miter lim="800000"/>
            <a:headEnd/>
            <a:tailEnd/>
          </a:ln>
        </p:spPr>
        <p:txBody>
          <a:bodyPr wrap="square">
            <a:spAutoFit/>
          </a:bodyPr>
          <a:lstStyle/>
          <a:p>
            <a:pPr algn="ctr"/>
            <a:r>
              <a:rPr lang="en-US" sz="2400" b="1" u="sng" smtClean="0">
                <a:solidFill>
                  <a:srgbClr val="FF0000"/>
                </a:solidFill>
                <a:latin typeface="Times New Roman" pitchFamily="18" charset="0"/>
                <a:cs typeface="Times New Roman" pitchFamily="18" charset="0"/>
              </a:rPr>
              <a:t>Tiết 15:</a:t>
            </a:r>
            <a:endParaRPr lang="en-US" sz="2400" b="1" u="sng" smtClean="0">
              <a:solidFill>
                <a:srgbClr val="FF0000"/>
              </a:solidFill>
              <a:latin typeface="Times New Roman" pitchFamily="18" charset="0"/>
              <a:cs typeface="Times New Roman" pitchFamily="18" charset="0"/>
            </a:endParaRPr>
          </a:p>
          <a:p>
            <a:pPr algn="ctr"/>
            <a:r>
              <a:rPr lang="en-US" sz="2400" b="1" smtClean="0">
                <a:solidFill>
                  <a:srgbClr val="FF0000"/>
                </a:solidFill>
                <a:latin typeface="Times New Roman" pitchFamily="18" charset="0"/>
                <a:cs typeface="Times New Roman" pitchFamily="18" charset="0"/>
              </a:rPr>
              <a:t>THỰC HÀNH NGOẠI KHÓA</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blinds(horizontal)">
                                      <p:cBhvr>
                                        <p:cTn id="7" dur="500"/>
                                        <p:tgtEl>
                                          <p:spTgt spid="5939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blinds(horizontal)">
                                      <p:cBhvr>
                                        <p:cTn id="10" dur="500"/>
                                        <p:tgtEl>
                                          <p:spTgt spid="5939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linds(horizont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P spid="59394" grpId="0"/>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28600"/>
            <a:ext cx="8229600" cy="304800"/>
          </a:xfrm>
        </p:spPr>
        <p:txBody>
          <a:bodyPr>
            <a:normAutofit fontScale="90000"/>
          </a:bodyPr>
          <a:lstStyle/>
          <a:p>
            <a:pPr eaLnBrk="1" hangingPunct="1"/>
            <a:r>
              <a:rPr lang="en-US" sz="3100" b="1" smtClean="0">
                <a:solidFill>
                  <a:srgbClr val="FF0000"/>
                </a:solidFill>
                <a:latin typeface="Times New Roman" pitchFamily="18" charset="0"/>
                <a:cs typeface="Times New Roman" pitchFamily="18" charset="0"/>
              </a:rPr>
              <a:t/>
            </a:r>
            <a:br>
              <a:rPr lang="en-US" sz="3100" b="1" smtClean="0">
                <a:solidFill>
                  <a:srgbClr val="FF0000"/>
                </a:solidFill>
                <a:latin typeface="Times New Roman" pitchFamily="18" charset="0"/>
                <a:cs typeface="Times New Roman" pitchFamily="18" charset="0"/>
              </a:rPr>
            </a:br>
            <a:r>
              <a:rPr lang="en-US" sz="3100" b="1" smtClean="0">
                <a:solidFill>
                  <a:srgbClr val="FF0000"/>
                </a:solidFill>
                <a:latin typeface="Times New Roman" pitchFamily="18" charset="0"/>
                <a:cs typeface="Times New Roman" pitchFamily="18" charset="0"/>
              </a:rPr>
              <a:t>Đảm bảo an toàn khi đi đường</a:t>
            </a:r>
            <a:r>
              <a:rPr lang="en-US" sz="2800" b="1" dirty="0" smtClean="0">
                <a:solidFill>
                  <a:srgbClr val="0000CC"/>
                </a:solidFill>
              </a:rPr>
              <a:t/>
            </a:r>
            <a:br>
              <a:rPr lang="en-US" sz="2800" b="1" dirty="0" smtClean="0">
                <a:solidFill>
                  <a:srgbClr val="0000CC"/>
                </a:solidFill>
              </a:rPr>
            </a:br>
            <a:endParaRPr lang="en-US" sz="2800" b="1" dirty="0" smtClean="0">
              <a:solidFill>
                <a:srgbClr val="0000FF"/>
              </a:solidFill>
            </a:endParaRPr>
          </a:p>
        </p:txBody>
      </p:sp>
      <p:sp>
        <p:nvSpPr>
          <p:cNvPr id="24579" name="Rectangle 3"/>
          <p:cNvSpPr>
            <a:spLocks noGrp="1" noChangeArrowheads="1"/>
          </p:cNvSpPr>
          <p:nvPr>
            <p:ph sz="half" idx="1"/>
          </p:nvPr>
        </p:nvSpPr>
        <p:spPr>
          <a:xfrm>
            <a:off x="304800" y="1600200"/>
            <a:ext cx="3429000" cy="838200"/>
          </a:xfrm>
        </p:spPr>
        <p:txBody>
          <a:bodyPr>
            <a:noAutofit/>
          </a:bodyPr>
          <a:lstStyle/>
          <a:p>
            <a:pPr eaLnBrk="1" hangingPunct="1">
              <a:buNone/>
            </a:pPr>
            <a:r>
              <a:rPr lang="en-US" sz="2400" smtClean="0">
                <a:latin typeface="Times New Roman" pitchFamily="18" charset="0"/>
                <a:cs typeface="Times New Roman" pitchFamily="18" charset="0"/>
              </a:rPr>
              <a:t>+ Hiệu lệnh người điều khiển giao thông</a:t>
            </a:r>
            <a:endParaRPr lang="en-US" sz="2400" dirty="0" smtClean="0">
              <a:latin typeface="Times New Roman" pitchFamily="18" charset="0"/>
              <a:cs typeface="Times New Roman" pitchFamily="18" charset="0"/>
            </a:endParaRPr>
          </a:p>
        </p:txBody>
      </p:sp>
      <p:pic>
        <p:nvPicPr>
          <p:cNvPr id="24581" name="Picture 5" descr="100_201091323314_images388079_aaa"/>
          <p:cNvPicPr>
            <a:picLocks noChangeAspect="1" noChangeArrowheads="1"/>
          </p:cNvPicPr>
          <p:nvPr/>
        </p:nvPicPr>
        <p:blipFill>
          <a:blip r:embed="rId2">
            <a:lum contrast="12000"/>
          </a:blip>
          <a:srcRect/>
          <a:stretch>
            <a:fillRect/>
          </a:stretch>
        </p:blipFill>
        <p:spPr bwMode="auto">
          <a:xfrm>
            <a:off x="3810000" y="609600"/>
            <a:ext cx="4800600" cy="5867400"/>
          </a:xfrm>
          <a:prstGeom prst="rect">
            <a:avLst/>
          </a:prstGeom>
          <a:noFill/>
          <a:ln w="9525">
            <a:noFill/>
            <a:miter lim="800000"/>
            <a:headEnd/>
            <a:tailEnd/>
          </a:ln>
        </p:spPr>
      </p:pic>
      <p:pic>
        <p:nvPicPr>
          <p:cNvPr id="24582" name="Picture 6" descr="den%20giao%20thong"/>
          <p:cNvPicPr>
            <a:picLocks noChangeAspect="1" noChangeArrowheads="1"/>
          </p:cNvPicPr>
          <p:nvPr/>
        </p:nvPicPr>
        <p:blipFill>
          <a:blip r:embed="rId3">
            <a:lum contrast="6000"/>
          </a:blip>
          <a:srcRect/>
          <a:stretch>
            <a:fillRect/>
          </a:stretch>
        </p:blipFill>
        <p:spPr bwMode="auto">
          <a:xfrm>
            <a:off x="6096000" y="685800"/>
            <a:ext cx="2590800" cy="5715000"/>
          </a:xfrm>
          <a:prstGeom prst="rect">
            <a:avLst/>
          </a:prstGeom>
          <a:noFill/>
          <a:ln w="9525">
            <a:noFill/>
            <a:miter lim="800000"/>
            <a:headEnd/>
            <a:tailEnd/>
          </a:ln>
        </p:spPr>
      </p:pic>
      <p:pic>
        <p:nvPicPr>
          <p:cNvPr id="24583" name="Picture 7" descr="bien3001"/>
          <p:cNvPicPr>
            <a:picLocks noChangeAspect="1" noChangeArrowheads="1"/>
          </p:cNvPicPr>
          <p:nvPr/>
        </p:nvPicPr>
        <p:blipFill>
          <a:blip r:embed="rId4"/>
          <a:srcRect/>
          <a:stretch>
            <a:fillRect/>
          </a:stretch>
        </p:blipFill>
        <p:spPr bwMode="auto">
          <a:xfrm>
            <a:off x="6096000" y="1066800"/>
            <a:ext cx="2362200" cy="5181600"/>
          </a:xfrm>
          <a:prstGeom prst="rect">
            <a:avLst/>
          </a:prstGeom>
          <a:noFill/>
          <a:ln w="9525">
            <a:noFill/>
            <a:miter lim="800000"/>
            <a:headEnd/>
            <a:tailEnd/>
          </a:ln>
        </p:spPr>
      </p:pic>
      <p:pic>
        <p:nvPicPr>
          <p:cNvPr id="24584" name="Picture 8" descr="11176049-un-tac"/>
          <p:cNvPicPr>
            <a:picLocks noChangeAspect="1" noChangeArrowheads="1"/>
          </p:cNvPicPr>
          <p:nvPr/>
        </p:nvPicPr>
        <p:blipFill>
          <a:blip r:embed="rId5">
            <a:lum contrast="12000"/>
          </a:blip>
          <a:srcRect/>
          <a:stretch>
            <a:fillRect/>
          </a:stretch>
        </p:blipFill>
        <p:spPr bwMode="auto">
          <a:xfrm>
            <a:off x="3733800" y="609600"/>
            <a:ext cx="5010150" cy="6032500"/>
          </a:xfrm>
          <a:prstGeom prst="rect">
            <a:avLst/>
          </a:prstGeom>
          <a:noFill/>
          <a:ln w="9525">
            <a:noFill/>
            <a:miter lim="800000"/>
            <a:headEnd/>
            <a:tailEnd/>
          </a:ln>
        </p:spPr>
      </p:pic>
      <p:pic>
        <p:nvPicPr>
          <p:cNvPr id="24585" name="Picture 9" descr="CACDQBG9"/>
          <p:cNvPicPr>
            <a:picLocks noChangeAspect="1" noChangeArrowheads="1"/>
          </p:cNvPicPr>
          <p:nvPr/>
        </p:nvPicPr>
        <p:blipFill>
          <a:blip r:embed="rId6">
            <a:lum contrast="6000"/>
          </a:blip>
          <a:srcRect/>
          <a:stretch>
            <a:fillRect/>
          </a:stretch>
        </p:blipFill>
        <p:spPr bwMode="auto">
          <a:xfrm>
            <a:off x="3810000" y="609600"/>
            <a:ext cx="4953000" cy="6019800"/>
          </a:xfrm>
          <a:prstGeom prst="rect">
            <a:avLst/>
          </a:prstGeom>
          <a:noFill/>
          <a:ln w="9525">
            <a:noFill/>
            <a:miter lim="800000"/>
            <a:headEnd/>
            <a:tailEnd/>
          </a:ln>
        </p:spPr>
      </p:pic>
      <p:pic>
        <p:nvPicPr>
          <p:cNvPr id="24586" name="Picture 10" descr="Thumbnail"/>
          <p:cNvPicPr>
            <a:picLocks noChangeAspect="1" noChangeArrowheads="1"/>
          </p:cNvPicPr>
          <p:nvPr/>
        </p:nvPicPr>
        <p:blipFill>
          <a:blip r:embed="rId7">
            <a:lum contrast="18000"/>
          </a:blip>
          <a:srcRect/>
          <a:stretch>
            <a:fillRect/>
          </a:stretch>
        </p:blipFill>
        <p:spPr bwMode="auto">
          <a:xfrm>
            <a:off x="3733800" y="609600"/>
            <a:ext cx="5029200" cy="6019800"/>
          </a:xfrm>
          <a:prstGeom prst="rect">
            <a:avLst/>
          </a:prstGeom>
          <a:noFill/>
          <a:ln w="9525">
            <a:noFill/>
            <a:miter lim="800000"/>
            <a:headEnd/>
            <a:tailEnd/>
          </a:ln>
        </p:spPr>
      </p:pic>
      <p:sp>
        <p:nvSpPr>
          <p:cNvPr id="24632" name="Text Box 56"/>
          <p:cNvSpPr txBox="1">
            <a:spLocks noChangeArrowheads="1"/>
          </p:cNvSpPr>
          <p:nvPr/>
        </p:nvSpPr>
        <p:spPr bwMode="auto">
          <a:xfrm>
            <a:off x="304800" y="685801"/>
            <a:ext cx="3505200" cy="1107996"/>
          </a:xfrm>
          <a:prstGeom prst="rect">
            <a:avLst/>
          </a:prstGeom>
          <a:noFill/>
          <a:ln w="9525">
            <a:noFill/>
            <a:miter lim="800000"/>
            <a:headEnd/>
            <a:tailEnd/>
          </a:ln>
        </p:spPr>
        <p:txBody>
          <a:bodyPr wrap="square">
            <a:spAutoFit/>
          </a:bodyPr>
          <a:lstStyle/>
          <a:p>
            <a:pPr>
              <a:spcBef>
                <a:spcPct val="50000"/>
              </a:spcBef>
            </a:pPr>
            <a:r>
              <a:rPr lang="en-US" sz="2400" smtClean="0">
                <a:latin typeface="Times New Roman" pitchFamily="18" charset="0"/>
                <a:cs typeface="Times New Roman" pitchFamily="18" charset="0"/>
              </a:rPr>
              <a:t>- T</a:t>
            </a:r>
            <a:r>
              <a:rPr lang="en-US" sz="2400" smtClean="0">
                <a:latin typeface="Times New Roman" pitchFamily="18" charset="0"/>
                <a:ea typeface="Times New Roman" pitchFamily="18" charset="0"/>
                <a:cs typeface="Times New Roman" pitchFamily="18" charset="0"/>
              </a:rPr>
              <a:t>uyệt đối chấp hành hệ thống báo hiệu giao thông </a:t>
            </a:r>
            <a:r>
              <a:rPr lang="en-US" dirty="0">
                <a:latin typeface=".VnTime" pitchFamily="34" charset="0"/>
              </a:rPr>
              <a:t/>
            </a:r>
            <a:br>
              <a:rPr lang="en-US" dirty="0">
                <a:latin typeface=".VnTime" pitchFamily="34" charset="0"/>
              </a:rPr>
            </a:br>
            <a:endParaRPr lang="en-US" dirty="0">
              <a:latin typeface=".VnTime" pitchFamily="34" charset="0"/>
            </a:endParaRPr>
          </a:p>
        </p:txBody>
      </p:sp>
      <p:sp>
        <p:nvSpPr>
          <p:cNvPr id="24635" name="Rectangle 59"/>
          <p:cNvSpPr>
            <a:spLocks noChangeArrowheads="1"/>
          </p:cNvSpPr>
          <p:nvPr/>
        </p:nvSpPr>
        <p:spPr bwMode="auto">
          <a:xfrm>
            <a:off x="304800" y="2362200"/>
            <a:ext cx="3429000" cy="533400"/>
          </a:xfrm>
          <a:prstGeom prst="rect">
            <a:avLst/>
          </a:prstGeom>
          <a:noFill/>
          <a:ln w="9525">
            <a:noFill/>
            <a:miter lim="800000"/>
            <a:headEnd/>
            <a:tailEnd/>
          </a:ln>
        </p:spPr>
        <p:txBody>
          <a:bodyPr/>
          <a:lstStyle/>
          <a:p>
            <a:pPr marL="342900" indent="-342900" eaLnBrk="1" hangingPunct="1">
              <a:spcBef>
                <a:spcPct val="20000"/>
              </a:spcBef>
              <a:buClr>
                <a:schemeClr val="accent1"/>
              </a:buClr>
            </a:pPr>
            <a:r>
              <a:rPr lang="en-US" sz="2400" smtClean="0">
                <a:latin typeface="Times New Roman" pitchFamily="18" charset="0"/>
              </a:rPr>
              <a:t>+ Đ</a:t>
            </a:r>
            <a:r>
              <a:rPr lang="en-US" sz="2400" smtClean="0">
                <a:latin typeface=".VnTime" pitchFamily="34" charset="0"/>
              </a:rPr>
              <a:t>Ìn </a:t>
            </a:r>
            <a:r>
              <a:rPr lang="en-US" sz="2400">
                <a:latin typeface=".VnTime" pitchFamily="34" charset="0"/>
              </a:rPr>
              <a:t>tÝn hiÖu.</a:t>
            </a:r>
          </a:p>
        </p:txBody>
      </p:sp>
      <p:sp>
        <p:nvSpPr>
          <p:cNvPr id="24636" name="Rectangle 60"/>
          <p:cNvSpPr>
            <a:spLocks noChangeArrowheads="1"/>
          </p:cNvSpPr>
          <p:nvPr/>
        </p:nvSpPr>
        <p:spPr bwMode="auto">
          <a:xfrm>
            <a:off x="304800" y="2743200"/>
            <a:ext cx="3200400" cy="533400"/>
          </a:xfrm>
          <a:prstGeom prst="rect">
            <a:avLst/>
          </a:prstGeom>
          <a:noFill/>
          <a:ln w="9525">
            <a:noFill/>
            <a:miter lim="800000"/>
            <a:headEnd/>
            <a:tailEnd/>
          </a:ln>
        </p:spPr>
        <p:txBody>
          <a:bodyPr/>
          <a:lstStyle/>
          <a:p>
            <a:pPr marL="342900" indent="-342900" eaLnBrk="1" hangingPunct="1">
              <a:spcBef>
                <a:spcPct val="20000"/>
              </a:spcBef>
              <a:buClr>
                <a:schemeClr val="accent1"/>
              </a:buClr>
            </a:pPr>
            <a:r>
              <a:rPr lang="en-US" sz="2400" smtClean="0">
                <a:latin typeface=".VnTime" pitchFamily="34" charset="0"/>
              </a:rPr>
              <a:t>+ BiÓn </a:t>
            </a:r>
            <a:r>
              <a:rPr lang="en-US" sz="2400">
                <a:latin typeface=".VnTime" pitchFamily="34" charset="0"/>
              </a:rPr>
              <a:t>b¸o hiÖu</a:t>
            </a:r>
            <a:r>
              <a:rPr lang="en-US" sz="2800"/>
              <a:t>.</a:t>
            </a:r>
          </a:p>
        </p:txBody>
      </p:sp>
      <p:sp>
        <p:nvSpPr>
          <p:cNvPr id="24637" name="Rectangle 61"/>
          <p:cNvSpPr>
            <a:spLocks noChangeArrowheads="1"/>
          </p:cNvSpPr>
          <p:nvPr/>
        </p:nvSpPr>
        <p:spPr bwMode="auto">
          <a:xfrm>
            <a:off x="304800" y="3581400"/>
            <a:ext cx="3276600" cy="533400"/>
          </a:xfrm>
          <a:prstGeom prst="rect">
            <a:avLst/>
          </a:prstGeom>
          <a:noFill/>
          <a:ln w="9525">
            <a:noFill/>
            <a:miter lim="800000"/>
            <a:headEnd/>
            <a:tailEnd/>
          </a:ln>
        </p:spPr>
        <p:txBody>
          <a:bodyPr/>
          <a:lstStyle/>
          <a:p>
            <a:pPr marL="342900" indent="-342900" eaLnBrk="1" hangingPunct="1">
              <a:spcBef>
                <a:spcPct val="20000"/>
              </a:spcBef>
              <a:buClr>
                <a:schemeClr val="accent1"/>
              </a:buClr>
            </a:pPr>
            <a:r>
              <a:rPr lang="en-US" sz="2400" smtClean="0">
                <a:latin typeface=".VnTime" pitchFamily="34" charset="0"/>
              </a:rPr>
              <a:t>+ V¹ch </a:t>
            </a:r>
            <a:r>
              <a:rPr lang="en-US" sz="2400">
                <a:latin typeface=".VnTime" pitchFamily="34" charset="0"/>
              </a:rPr>
              <a:t>kÎ </a:t>
            </a:r>
            <a:r>
              <a:rPr lang="en-US" sz="2400" smtClean="0">
                <a:latin typeface=".VnTime" pitchFamily="34" charset="0"/>
              </a:rPr>
              <a:t>®ư­êng</a:t>
            </a:r>
            <a:r>
              <a:rPr lang="en-US" sz="2400">
                <a:latin typeface=".VnTime" pitchFamily="34" charset="0"/>
              </a:rPr>
              <a:t>.</a:t>
            </a:r>
          </a:p>
        </p:txBody>
      </p:sp>
      <p:sp>
        <p:nvSpPr>
          <p:cNvPr id="24640" name="Rectangle 64"/>
          <p:cNvSpPr>
            <a:spLocks noChangeArrowheads="1"/>
          </p:cNvSpPr>
          <p:nvPr/>
        </p:nvSpPr>
        <p:spPr bwMode="auto">
          <a:xfrm>
            <a:off x="304800" y="3200400"/>
            <a:ext cx="3352800" cy="533400"/>
          </a:xfrm>
          <a:prstGeom prst="rect">
            <a:avLst/>
          </a:prstGeom>
          <a:noFill/>
          <a:ln w="9525">
            <a:noFill/>
            <a:miter lim="800000"/>
            <a:headEnd/>
            <a:tailEnd/>
          </a:ln>
        </p:spPr>
        <p:txBody>
          <a:bodyPr/>
          <a:lstStyle/>
          <a:p>
            <a:pPr marL="342900" indent="-342900" eaLnBrk="1" hangingPunct="1">
              <a:spcBef>
                <a:spcPct val="20000"/>
              </a:spcBef>
              <a:buClr>
                <a:schemeClr val="accent1"/>
              </a:buClr>
            </a:pPr>
            <a:r>
              <a:rPr lang="en-US" sz="2400" smtClean="0">
                <a:latin typeface=".VnTime" pitchFamily="34" charset="0"/>
              </a:rPr>
              <a:t>+ Rµo </a:t>
            </a:r>
            <a:r>
              <a:rPr lang="en-US" sz="2400">
                <a:latin typeface=".VnTime" pitchFamily="34" charset="0"/>
              </a:rPr>
              <a:t>ch¾n.</a:t>
            </a:r>
          </a:p>
        </p:txBody>
      </p:sp>
      <p:sp>
        <p:nvSpPr>
          <p:cNvPr id="24641" name="Rectangle 65"/>
          <p:cNvSpPr>
            <a:spLocks noChangeArrowheads="1"/>
          </p:cNvSpPr>
          <p:nvPr/>
        </p:nvSpPr>
        <p:spPr bwMode="auto">
          <a:xfrm>
            <a:off x="304800" y="3962400"/>
            <a:ext cx="3352800" cy="533400"/>
          </a:xfrm>
          <a:prstGeom prst="rect">
            <a:avLst/>
          </a:prstGeom>
          <a:noFill/>
          <a:ln w="9525">
            <a:noFill/>
            <a:miter lim="800000"/>
            <a:headEnd/>
            <a:tailEnd/>
          </a:ln>
        </p:spPr>
        <p:txBody>
          <a:bodyPr/>
          <a:lstStyle/>
          <a:p>
            <a:pPr marL="342900" indent="-342900" eaLnBrk="1" hangingPunct="1">
              <a:spcBef>
                <a:spcPct val="20000"/>
              </a:spcBef>
              <a:buClr>
                <a:schemeClr val="accent1"/>
              </a:buClr>
            </a:pPr>
            <a:r>
              <a:rPr lang="en-US" sz="2400" smtClean="0">
                <a:latin typeface=".VnTime" pitchFamily="34" charset="0"/>
              </a:rPr>
              <a:t>+ Cäc </a:t>
            </a:r>
            <a:r>
              <a:rPr lang="en-US" sz="2400">
                <a:latin typeface=".VnTime" pitchFamily="34" charset="0"/>
              </a:rPr>
              <a:t>tiªu</a:t>
            </a:r>
            <a:r>
              <a:rPr lang="en-US" sz="2400">
                <a:solidFill>
                  <a:srgbClr val="0000FF"/>
                </a:solidFill>
                <a:latin typeface=".VnTime"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632">
                                            <p:txEl>
                                              <p:pRg st="0" end="0"/>
                                            </p:txEl>
                                          </p:spTgt>
                                        </p:tgtEl>
                                        <p:attrNameLst>
                                          <p:attrName>style.visibility</p:attrName>
                                        </p:attrNameLst>
                                      </p:cBhvr>
                                      <p:to>
                                        <p:strVal val="visible"/>
                                      </p:to>
                                    </p:set>
                                    <p:animEffect transition="in" filter="diamond(in)">
                                      <p:cBhvr>
                                        <p:cTn id="12" dur="500"/>
                                        <p:tgtEl>
                                          <p:spTgt spid="246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0" end="0"/>
                                            </p:txEl>
                                          </p:spTgt>
                                        </p:tgtEl>
                                        <p:attrNameLst>
                                          <p:attrName>style.visibility</p:attrName>
                                        </p:attrNameLst>
                                      </p:cBhvr>
                                      <p:to>
                                        <p:strVal val="visible"/>
                                      </p:to>
                                    </p:set>
                                    <p:animEffect transition="in" filter="box(in)">
                                      <p:cBhvr>
                                        <p:cTn id="17" dur="500"/>
                                        <p:tgtEl>
                                          <p:spTgt spid="24579">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4581"/>
                                        </p:tgtEl>
                                        <p:attrNameLst>
                                          <p:attrName>style.visibility</p:attrName>
                                        </p:attrNameLst>
                                      </p:cBhvr>
                                      <p:to>
                                        <p:strVal val="visible"/>
                                      </p:to>
                                    </p:set>
                                    <p:animEffect transition="in" filter="box(in)">
                                      <p:cBhvr>
                                        <p:cTn id="20" dur="500"/>
                                        <p:tgtEl>
                                          <p:spTgt spid="2458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4581"/>
                                        </p:tgtEl>
                                      </p:cBhvr>
                                    </p:animEffect>
                                    <p:set>
                                      <p:cBhvr>
                                        <p:cTn id="25" dur="1" fill="hold">
                                          <p:stCondLst>
                                            <p:cond delay="499"/>
                                          </p:stCondLst>
                                        </p:cTn>
                                        <p:tgtEl>
                                          <p:spTgt spid="2458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635">
                                            <p:txEl>
                                              <p:pRg st="0" end="0"/>
                                            </p:txEl>
                                          </p:spTgt>
                                        </p:tgtEl>
                                        <p:attrNameLst>
                                          <p:attrName>style.visibility</p:attrName>
                                        </p:attrNameLst>
                                      </p:cBhvr>
                                      <p:to>
                                        <p:strVal val="visible"/>
                                      </p:to>
                                    </p:set>
                                    <p:anim calcmode="lin" valueType="num">
                                      <p:cBhvr additive="base">
                                        <p:cTn id="30" dur="500" fill="hold"/>
                                        <p:tgtEl>
                                          <p:spTgt spid="2463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635">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4582"/>
                                        </p:tgtEl>
                                        <p:attrNameLst>
                                          <p:attrName>style.visibility</p:attrName>
                                        </p:attrNameLst>
                                      </p:cBhvr>
                                      <p:to>
                                        <p:strVal val="visible"/>
                                      </p:to>
                                    </p:set>
                                    <p:anim calcmode="lin" valueType="num">
                                      <p:cBhvr additive="base">
                                        <p:cTn id="34" dur="500" fill="hold"/>
                                        <p:tgtEl>
                                          <p:spTgt spid="24582"/>
                                        </p:tgtEl>
                                        <p:attrNameLst>
                                          <p:attrName>ppt_x</p:attrName>
                                        </p:attrNameLst>
                                      </p:cBhvr>
                                      <p:tavLst>
                                        <p:tav tm="0">
                                          <p:val>
                                            <p:strVal val="#ppt_x"/>
                                          </p:val>
                                        </p:tav>
                                        <p:tav tm="100000">
                                          <p:val>
                                            <p:strVal val="#ppt_x"/>
                                          </p:val>
                                        </p:tav>
                                      </p:tavLst>
                                    </p:anim>
                                    <p:anim calcmode="lin" valueType="num">
                                      <p:cBhvr additive="base">
                                        <p:cTn id="35"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4582"/>
                                        </p:tgtEl>
                                      </p:cBhvr>
                                    </p:animEffect>
                                    <p:set>
                                      <p:cBhvr>
                                        <p:cTn id="40" dur="1" fill="hold">
                                          <p:stCondLst>
                                            <p:cond delay="499"/>
                                          </p:stCondLst>
                                        </p:cTn>
                                        <p:tgtEl>
                                          <p:spTgt spid="2458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4636"/>
                                        </p:tgtEl>
                                        <p:attrNameLst>
                                          <p:attrName>style.visibility</p:attrName>
                                        </p:attrNameLst>
                                      </p:cBhvr>
                                      <p:to>
                                        <p:strVal val="visible"/>
                                      </p:to>
                                    </p:set>
                                    <p:animEffect transition="in" filter="diamond(in)">
                                      <p:cBhvr>
                                        <p:cTn id="45" dur="1000"/>
                                        <p:tgtEl>
                                          <p:spTgt spid="24636"/>
                                        </p:tgtEl>
                                      </p:cBhvr>
                                    </p:animEffect>
                                  </p:childTnLst>
                                </p:cTn>
                              </p:par>
                              <p:par>
                                <p:cTn id="46" presetID="8" presetClass="entr" presetSubtype="16" fill="hold" nodeType="withEffect">
                                  <p:stCondLst>
                                    <p:cond delay="0"/>
                                  </p:stCondLst>
                                  <p:childTnLst>
                                    <p:set>
                                      <p:cBhvr>
                                        <p:cTn id="47" dur="1" fill="hold">
                                          <p:stCondLst>
                                            <p:cond delay="0"/>
                                          </p:stCondLst>
                                        </p:cTn>
                                        <p:tgtEl>
                                          <p:spTgt spid="24583"/>
                                        </p:tgtEl>
                                        <p:attrNameLst>
                                          <p:attrName>style.visibility</p:attrName>
                                        </p:attrNameLst>
                                      </p:cBhvr>
                                      <p:to>
                                        <p:strVal val="visible"/>
                                      </p:to>
                                    </p:set>
                                    <p:animEffect transition="in" filter="diamond(in)">
                                      <p:cBhvr>
                                        <p:cTn id="48" dur="1000"/>
                                        <p:tgtEl>
                                          <p:spTgt spid="24583"/>
                                        </p:tgtEl>
                                      </p:cBhvr>
                                    </p:animEffect>
                                  </p:childTnLst>
                                </p:cTn>
                              </p:par>
                              <p:par>
                                <p:cTn id="49" presetID="5" presetClass="exit" presetSubtype="10" fill="hold" nodeType="withEffect">
                                  <p:stCondLst>
                                    <p:cond delay="0"/>
                                  </p:stCondLst>
                                  <p:childTnLst>
                                    <p:animEffect transition="out" filter="checkerboard(across)">
                                      <p:cBhvr>
                                        <p:cTn id="50" dur="500"/>
                                        <p:tgtEl>
                                          <p:spTgt spid="24583"/>
                                        </p:tgtEl>
                                      </p:cBhvr>
                                    </p:animEffect>
                                    <p:set>
                                      <p:cBhvr>
                                        <p:cTn id="51" dur="1" fill="hold">
                                          <p:stCondLst>
                                            <p:cond delay="499"/>
                                          </p:stCondLst>
                                        </p:cTn>
                                        <p:tgtEl>
                                          <p:spTgt spid="2458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4640"/>
                                        </p:tgtEl>
                                        <p:attrNameLst>
                                          <p:attrName>style.visibility</p:attrName>
                                        </p:attrNameLst>
                                      </p:cBhvr>
                                      <p:to>
                                        <p:strVal val="visible"/>
                                      </p:to>
                                    </p:set>
                                    <p:animEffect transition="in" filter="diamond(in)">
                                      <p:cBhvr>
                                        <p:cTn id="56" dur="1000"/>
                                        <p:tgtEl>
                                          <p:spTgt spid="24640"/>
                                        </p:tgtEl>
                                      </p:cBhvr>
                                    </p:animEffect>
                                  </p:childTnLst>
                                </p:cTn>
                              </p:par>
                              <p:par>
                                <p:cTn id="57" presetID="8" presetClass="entr" presetSubtype="16" fill="hold" nodeType="withEffect">
                                  <p:stCondLst>
                                    <p:cond delay="0"/>
                                  </p:stCondLst>
                                  <p:childTnLst>
                                    <p:set>
                                      <p:cBhvr>
                                        <p:cTn id="58" dur="1" fill="hold">
                                          <p:stCondLst>
                                            <p:cond delay="0"/>
                                          </p:stCondLst>
                                        </p:cTn>
                                        <p:tgtEl>
                                          <p:spTgt spid="24584"/>
                                        </p:tgtEl>
                                        <p:attrNameLst>
                                          <p:attrName>style.visibility</p:attrName>
                                        </p:attrNameLst>
                                      </p:cBhvr>
                                      <p:to>
                                        <p:strVal val="visible"/>
                                      </p:to>
                                    </p:set>
                                    <p:animEffect transition="in" filter="diamond(in)">
                                      <p:cBhvr>
                                        <p:cTn id="59" dur="1000"/>
                                        <p:tgtEl>
                                          <p:spTgt spid="24584"/>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xit" presetSubtype="16" fill="hold" nodeType="clickEffect">
                                  <p:stCondLst>
                                    <p:cond delay="0"/>
                                  </p:stCondLst>
                                  <p:childTnLst>
                                    <p:animEffect transition="out" filter="diamond(in)">
                                      <p:cBhvr>
                                        <p:cTn id="63" dur="1000"/>
                                        <p:tgtEl>
                                          <p:spTgt spid="24584"/>
                                        </p:tgtEl>
                                      </p:cBhvr>
                                    </p:animEffect>
                                    <p:set>
                                      <p:cBhvr>
                                        <p:cTn id="64" dur="1" fill="hold">
                                          <p:stCondLst>
                                            <p:cond delay="999"/>
                                          </p:stCondLst>
                                        </p:cTn>
                                        <p:tgtEl>
                                          <p:spTgt spid="2458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24637"/>
                                        </p:tgtEl>
                                        <p:attrNameLst>
                                          <p:attrName>style.visibility</p:attrName>
                                        </p:attrNameLst>
                                      </p:cBhvr>
                                      <p:to>
                                        <p:strVal val="visible"/>
                                      </p:to>
                                    </p:set>
                                    <p:animEffect transition="in" filter="slide(fromBottom)">
                                      <p:cBhvr>
                                        <p:cTn id="69" dur="500"/>
                                        <p:tgtEl>
                                          <p:spTgt spid="24637"/>
                                        </p:tgtEl>
                                      </p:cBhvr>
                                    </p:animEffect>
                                  </p:childTnLst>
                                </p:cTn>
                              </p:par>
                              <p:par>
                                <p:cTn id="70" presetID="12" presetClass="entr" presetSubtype="4" fill="hold" nodeType="withEffect">
                                  <p:stCondLst>
                                    <p:cond delay="0"/>
                                  </p:stCondLst>
                                  <p:childTnLst>
                                    <p:set>
                                      <p:cBhvr>
                                        <p:cTn id="71" dur="1" fill="hold">
                                          <p:stCondLst>
                                            <p:cond delay="0"/>
                                          </p:stCondLst>
                                        </p:cTn>
                                        <p:tgtEl>
                                          <p:spTgt spid="24585"/>
                                        </p:tgtEl>
                                        <p:attrNameLst>
                                          <p:attrName>style.visibility</p:attrName>
                                        </p:attrNameLst>
                                      </p:cBhvr>
                                      <p:to>
                                        <p:strVal val="visible"/>
                                      </p:to>
                                    </p:set>
                                    <p:animEffect transition="in" filter="slide(fromBottom)">
                                      <p:cBhvr>
                                        <p:cTn id="72" dur="500"/>
                                        <p:tgtEl>
                                          <p:spTgt spid="24585"/>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xit" presetSubtype="16" fill="hold" nodeType="clickEffect">
                                  <p:stCondLst>
                                    <p:cond delay="0"/>
                                  </p:stCondLst>
                                  <p:childTnLst>
                                    <p:animEffect transition="out" filter="diamond(in)">
                                      <p:cBhvr>
                                        <p:cTn id="76" dur="500"/>
                                        <p:tgtEl>
                                          <p:spTgt spid="24585"/>
                                        </p:tgtEl>
                                      </p:cBhvr>
                                    </p:animEffect>
                                    <p:set>
                                      <p:cBhvr>
                                        <p:cTn id="77" dur="1" fill="hold">
                                          <p:stCondLst>
                                            <p:cond delay="499"/>
                                          </p:stCondLst>
                                        </p:cTn>
                                        <p:tgtEl>
                                          <p:spTgt spid="2458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24641"/>
                                        </p:tgtEl>
                                        <p:attrNameLst>
                                          <p:attrName>style.visibility</p:attrName>
                                        </p:attrNameLst>
                                      </p:cBhvr>
                                      <p:to>
                                        <p:strVal val="visible"/>
                                      </p:to>
                                    </p:set>
                                    <p:animEffect transition="in" filter="slide(fromBottom)">
                                      <p:cBhvr>
                                        <p:cTn id="82" dur="500"/>
                                        <p:tgtEl>
                                          <p:spTgt spid="24641"/>
                                        </p:tgtEl>
                                      </p:cBhvr>
                                    </p:animEffect>
                                  </p:childTnLst>
                                </p:cTn>
                              </p:par>
                              <p:par>
                                <p:cTn id="83" presetID="12" presetClass="entr" presetSubtype="4" fill="hold" nodeType="withEffect">
                                  <p:stCondLst>
                                    <p:cond delay="0"/>
                                  </p:stCondLst>
                                  <p:childTnLst>
                                    <p:set>
                                      <p:cBhvr>
                                        <p:cTn id="84" dur="1" fill="hold">
                                          <p:stCondLst>
                                            <p:cond delay="0"/>
                                          </p:stCondLst>
                                        </p:cTn>
                                        <p:tgtEl>
                                          <p:spTgt spid="24586"/>
                                        </p:tgtEl>
                                        <p:attrNameLst>
                                          <p:attrName>style.visibility</p:attrName>
                                        </p:attrNameLst>
                                      </p:cBhvr>
                                      <p:to>
                                        <p:strVal val="visible"/>
                                      </p:to>
                                    </p:set>
                                    <p:animEffect transition="in" filter="slide(fromBottom)">
                                      <p:cBhvr>
                                        <p:cTn id="85" dur="500"/>
                                        <p:tgtEl>
                                          <p:spTgt spid="24586"/>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xit" presetSubtype="16" fill="hold" nodeType="clickEffect">
                                  <p:stCondLst>
                                    <p:cond delay="0"/>
                                  </p:stCondLst>
                                  <p:childTnLst>
                                    <p:animEffect transition="out" filter="box(in)">
                                      <p:cBhvr>
                                        <p:cTn id="89" dur="500"/>
                                        <p:tgtEl>
                                          <p:spTgt spid="24586"/>
                                        </p:tgtEl>
                                      </p:cBhvr>
                                    </p:animEffect>
                                    <p:set>
                                      <p:cBhvr>
                                        <p:cTn id="90" dur="1" fill="hold">
                                          <p:stCondLst>
                                            <p:cond delay="499"/>
                                          </p:stCondLst>
                                        </p:cTn>
                                        <p:tgtEl>
                                          <p:spTgt spid="24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635" grpId="0" build="allAtOnce"/>
      <p:bldP spid="24636" grpId="0"/>
      <p:bldP spid="24637" grpId="0"/>
      <p:bldP spid="24640" grpId="0"/>
      <p:bldP spid="246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pic>
        <p:nvPicPr>
          <p:cNvPr id="11266"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 name="Rectangle 48"/>
          <p:cNvSpPr/>
          <p:nvPr/>
        </p:nvSpPr>
        <p:spPr>
          <a:xfrm>
            <a:off x="228600" y="1066800"/>
            <a:ext cx="4038600" cy="523220"/>
          </a:xfrm>
          <a:prstGeom prst="rect">
            <a:avLst/>
          </a:prstGeom>
        </p:spPr>
        <p:txBody>
          <a:bodyPr wrap="square">
            <a:spAutoFit/>
          </a:bodyPr>
          <a:lstStyle/>
          <a:p>
            <a:pPr marL="514350" indent="-514350"/>
            <a:r>
              <a:rPr lang="pt-BR" sz="2800" b="1" smtClean="0">
                <a:latin typeface="Times New Roman" pitchFamily="18" charset="0"/>
                <a:cs typeface="Times New Roman" pitchFamily="18" charset="0"/>
              </a:rPr>
              <a:t>1. Thông tin, sự kiện</a:t>
            </a:r>
          </a:p>
        </p:txBody>
      </p:sp>
      <p:sp>
        <p:nvSpPr>
          <p:cNvPr id="59393" name="Rectangle 1"/>
          <p:cNvSpPr>
            <a:spLocks noChangeArrowheads="1"/>
          </p:cNvSpPr>
          <p:nvPr/>
        </p:nvSpPr>
        <p:spPr bwMode="auto">
          <a:xfrm>
            <a:off x="228600" y="1524000"/>
            <a:ext cx="6477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2. Nội dung bài học</a:t>
            </a:r>
            <a:endParaRPr kumimoji="0" lang="pt-BR" sz="2800" b="1" i="0" u="none" strike="noStrike" cap="none" normalizeH="0" baseline="0" smtClean="0">
              <a:ln>
                <a:noFill/>
              </a:ln>
              <a:solidFill>
                <a:schemeClr val="tx1"/>
              </a:solidFill>
              <a:effectLst/>
              <a:latin typeface="Arial" pitchFamily="34" charset="0"/>
              <a:cs typeface="Arial" pitchFamily="34" charset="0"/>
            </a:endParaRPr>
          </a:p>
        </p:txBody>
      </p:sp>
      <p:sp>
        <p:nvSpPr>
          <p:cNvPr id="59394" name="Rectangle 2"/>
          <p:cNvSpPr>
            <a:spLocks noChangeArrowheads="1"/>
          </p:cNvSpPr>
          <p:nvPr/>
        </p:nvSpPr>
        <p:spPr bwMode="auto">
          <a:xfrm>
            <a:off x="304800" y="1905000"/>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 </a:t>
            </a:r>
            <a:r>
              <a:rPr kumimoji="0" lang="pt-BR" sz="3200" b="0" i="0"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Làm gì để đảm bảo an toàn khi tham gia giao thông</a:t>
            </a:r>
            <a:endParaRPr kumimoji="0" lang="pt-BR" sz="3200" b="0" i="0"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p:nvPr/>
        </p:nvSpPr>
        <p:spPr>
          <a:xfrm>
            <a:off x="457200" y="3429000"/>
            <a:ext cx="6553200" cy="584775"/>
          </a:xfrm>
          <a:prstGeom prst="rect">
            <a:avLst/>
          </a:prstGeom>
        </p:spPr>
        <p:txBody>
          <a:bodyPr wrap="square">
            <a:spAutoFit/>
          </a:bodyPr>
          <a:lstStyle/>
          <a:p>
            <a:r>
              <a:rPr lang="en-US" sz="3200" smtClean="0">
                <a:latin typeface="Times New Roman" pitchFamily="18" charset="0"/>
                <a:cs typeface="Times New Roman" pitchFamily="18" charset="0"/>
              </a:rPr>
              <a:t>b. Các loại biển báo thông dụng</a:t>
            </a:r>
            <a:endParaRPr lang="en-US" sz="3200">
              <a:latin typeface="Times New Roman" pitchFamily="18" charset="0"/>
              <a:cs typeface="Times New Roman" pitchFamily="18" charset="0"/>
            </a:endParaRPr>
          </a:p>
        </p:txBody>
      </p:sp>
      <p:sp>
        <p:nvSpPr>
          <p:cNvPr id="9" name="Rectangle 3"/>
          <p:cNvSpPr>
            <a:spLocks noChangeArrowheads="1"/>
          </p:cNvSpPr>
          <p:nvPr/>
        </p:nvSpPr>
        <p:spPr bwMode="auto">
          <a:xfrm>
            <a:off x="381000" y="228601"/>
            <a:ext cx="8534400" cy="830997"/>
          </a:xfrm>
          <a:prstGeom prst="rect">
            <a:avLst/>
          </a:prstGeom>
          <a:noFill/>
          <a:ln w="9525">
            <a:noFill/>
            <a:miter lim="800000"/>
            <a:headEnd/>
            <a:tailEnd/>
          </a:ln>
        </p:spPr>
        <p:txBody>
          <a:bodyPr wrap="square">
            <a:spAutoFit/>
          </a:bodyPr>
          <a:lstStyle/>
          <a:p>
            <a:pPr algn="ctr"/>
            <a:r>
              <a:rPr lang="en-US" sz="2400" b="1" u="sng" smtClean="0">
                <a:solidFill>
                  <a:srgbClr val="FF0000"/>
                </a:solidFill>
                <a:latin typeface="Times New Roman" pitchFamily="18" charset="0"/>
                <a:cs typeface="Times New Roman" pitchFamily="18" charset="0"/>
              </a:rPr>
              <a:t>Tiết 15:</a:t>
            </a:r>
            <a:endParaRPr lang="en-US" sz="2400" b="1" u="sng" smtClean="0">
              <a:solidFill>
                <a:srgbClr val="FF0000"/>
              </a:solidFill>
              <a:latin typeface="Times New Roman" pitchFamily="18" charset="0"/>
              <a:cs typeface="Times New Roman" pitchFamily="18" charset="0"/>
            </a:endParaRPr>
          </a:p>
          <a:p>
            <a:pPr algn="ctr"/>
            <a:r>
              <a:rPr lang="en-US" sz="2400" b="1" smtClean="0">
                <a:solidFill>
                  <a:srgbClr val="FF0000"/>
                </a:solidFill>
                <a:latin typeface="Times New Roman" pitchFamily="18" charset="0"/>
                <a:cs typeface="Times New Roman" pitchFamily="18" charset="0"/>
              </a:rPr>
              <a:t>THỰC HÀNH NGOẠI KHÓA</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blinds(horizontal)">
                                      <p:cBhvr>
                                        <p:cTn id="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Picture 042"/>
          <p:cNvPicPr>
            <a:picLocks noGrp="1" noChangeAspect="1" noChangeArrowheads="1"/>
          </p:cNvPicPr>
          <p:nvPr>
            <p:ph type="title"/>
          </p:nvPr>
        </p:nvPicPr>
        <p:blipFill>
          <a:blip r:embed="rId2"/>
          <a:srcRect/>
          <a:stretch>
            <a:fillRect/>
          </a:stretch>
        </p:blipFill>
        <p:spPr>
          <a:xfrm>
            <a:off x="228600" y="990600"/>
            <a:ext cx="5486400" cy="5181600"/>
          </a:xfrm>
          <a:noFill/>
        </p:spPr>
      </p:pic>
      <p:sp>
        <p:nvSpPr>
          <p:cNvPr id="47110" name="Text Box 6"/>
          <p:cNvSpPr txBox="1">
            <a:spLocks noChangeArrowheads="1"/>
          </p:cNvSpPr>
          <p:nvPr/>
        </p:nvSpPr>
        <p:spPr bwMode="auto">
          <a:xfrm>
            <a:off x="6172200" y="1295400"/>
            <a:ext cx="2971800" cy="1354138"/>
          </a:xfrm>
          <a:prstGeom prst="rect">
            <a:avLst/>
          </a:prstGeom>
          <a:noFill/>
          <a:ln w="9525">
            <a:noFill/>
            <a:miter lim="800000"/>
            <a:headEnd/>
            <a:tailEnd/>
          </a:ln>
          <a:effectLst/>
        </p:spPr>
        <p:txBody>
          <a:bodyPr>
            <a:spAutoFit/>
          </a:bodyPr>
          <a:lstStyle/>
          <a:p>
            <a:pPr eaLnBrk="1" hangingPunct="1"/>
            <a:r>
              <a:rPr lang="en-US" altLang="en-US" sz="3200">
                <a:latin typeface=".VnTime" pitchFamily="34" charset="0"/>
              </a:rPr>
              <a:t>	</a:t>
            </a:r>
          </a:p>
          <a:p>
            <a:pPr eaLnBrk="1" hangingPunct="1"/>
            <a:endParaRPr lang="en-US" altLang="en-US" sz="3200">
              <a:latin typeface=".VnTime" pitchFamily="34" charset="0"/>
            </a:endParaRPr>
          </a:p>
          <a:p>
            <a:pPr algn="just" eaLnBrk="1" hangingPunct="1"/>
            <a:endParaRPr lang="en-US" altLang="en-US">
              <a:latin typeface=".VnTime" pitchFamily="34" charset="0"/>
            </a:endParaRPr>
          </a:p>
        </p:txBody>
      </p:sp>
      <p:sp>
        <p:nvSpPr>
          <p:cNvPr id="47112" name="Text Box 8"/>
          <p:cNvSpPr txBox="1">
            <a:spLocks noChangeArrowheads="1"/>
          </p:cNvSpPr>
          <p:nvPr/>
        </p:nvSpPr>
        <p:spPr bwMode="auto">
          <a:xfrm>
            <a:off x="6019800" y="1447800"/>
            <a:ext cx="2667000" cy="1492716"/>
          </a:xfrm>
          <a:prstGeom prst="rect">
            <a:avLst/>
          </a:prstGeom>
          <a:noFill/>
          <a:ln w="9525">
            <a:noFill/>
            <a:miter lim="800000"/>
            <a:headEnd/>
            <a:tailEnd/>
          </a:ln>
          <a:effectLst/>
        </p:spPr>
        <p:txBody>
          <a:bodyPr>
            <a:spAutoFit/>
          </a:bodyPr>
          <a:lstStyle/>
          <a:p>
            <a:pPr eaLnBrk="1" hangingPunct="1"/>
            <a:endParaRPr lang="en-US" altLang="en-US" sz="3200" b="1">
              <a:solidFill>
                <a:srgbClr val="0000FF"/>
              </a:solidFill>
              <a:latin typeface=".VnTime" pitchFamily="34" charset="0"/>
            </a:endParaRPr>
          </a:p>
          <a:p>
            <a:pPr eaLnBrk="1" hangingPunct="1"/>
            <a:endParaRPr lang="en-US" altLang="en-US" sz="3200">
              <a:solidFill>
                <a:srgbClr val="0000FF"/>
              </a:solidFill>
              <a:latin typeface=".VnTime" pitchFamily="34" charset="0"/>
            </a:endParaRPr>
          </a:p>
          <a:p>
            <a:pPr eaLnBrk="1" hangingPunct="1">
              <a:spcBef>
                <a:spcPct val="50000"/>
              </a:spcBef>
            </a:pPr>
            <a:endParaRPr lang="en-US" altLang="en-US">
              <a:latin typeface="Arial" charset="0"/>
            </a:endParaRPr>
          </a:p>
        </p:txBody>
      </p:sp>
      <p:sp>
        <p:nvSpPr>
          <p:cNvPr id="47113" name="Text Box 9"/>
          <p:cNvSpPr txBox="1">
            <a:spLocks noChangeArrowheads="1"/>
          </p:cNvSpPr>
          <p:nvPr/>
        </p:nvSpPr>
        <p:spPr bwMode="auto">
          <a:xfrm>
            <a:off x="6096000" y="4267200"/>
            <a:ext cx="457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defRPr/>
            </a:pPr>
            <a:r>
              <a:rPr lang="en-US" sz="5000" smtClean="0">
                <a:solidFill>
                  <a:srgbClr val="FF0000"/>
                </a:solidFill>
                <a:latin typeface="+mj-lt"/>
              </a:rPr>
              <a:t>?</a:t>
            </a:r>
          </a:p>
        </p:txBody>
      </p:sp>
      <p:sp>
        <p:nvSpPr>
          <p:cNvPr id="7" name="Cloud 6"/>
          <p:cNvSpPr/>
          <p:nvPr/>
        </p:nvSpPr>
        <p:spPr>
          <a:xfrm>
            <a:off x="5943600" y="1371600"/>
            <a:ext cx="3200400" cy="3581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en-US" sz="3600" b="1" smtClean="0">
                <a:solidFill>
                  <a:srgbClr val="FF0000"/>
                </a:solidFill>
                <a:latin typeface=".VnTime" pitchFamily="34" charset="0"/>
              </a:rPr>
              <a:t>Nªu ®Æc ®iÓm cña biÓn b¸o cÊm?</a:t>
            </a:r>
            <a:endParaRPr lang="en-US" sz="3600">
              <a:solidFill>
                <a:srgbClr val="FF0000"/>
              </a:solidFill>
            </a:endParaRPr>
          </a:p>
        </p:txBody>
      </p:sp>
      <p:sp>
        <p:nvSpPr>
          <p:cNvPr id="8" name="Title 3"/>
          <p:cNvSpPr txBox="1">
            <a:spLocks/>
          </p:cNvSpPr>
          <p:nvPr/>
        </p:nvSpPr>
        <p:spPr>
          <a:xfrm>
            <a:off x="304800" y="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rgbClr val="FF0000"/>
                </a:solidFill>
                <a:effectLst/>
                <a:uLnTx/>
                <a:uFillTx/>
                <a:latin typeface="+mj-lt"/>
                <a:ea typeface="+mj-ea"/>
                <a:cs typeface="+mj-cs"/>
              </a:rPr>
              <a:t> </a:t>
            </a:r>
            <a:r>
              <a:rPr kumimoji="0" lang="en-US" sz="3600" b="1" i="0" u="none" strike="noStrike" kern="1200" cap="none" spc="0" normalizeH="0" baseline="0" noProof="0" smtClean="0">
                <a:ln>
                  <a:noFill/>
                </a:ln>
                <a:solidFill>
                  <a:srgbClr val="0000FF"/>
                </a:solidFill>
                <a:effectLst/>
                <a:uLnTx/>
                <a:uFillTx/>
                <a:latin typeface="Times New Roman" pitchFamily="18" charset="0"/>
                <a:ea typeface="+mj-ea"/>
                <a:cs typeface="Times New Roman" pitchFamily="18" charset="0"/>
              </a:rPr>
              <a:t>BIỂN BÁO CẤM</a:t>
            </a:r>
            <a:endParaRPr kumimoji="0" lang="en-US" sz="36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pic>
        <p:nvPicPr>
          <p:cNvPr id="9" name="Picture 3" descr="200392720172854998"/>
          <p:cNvPicPr>
            <a:picLocks noChangeAspect="1" noChangeArrowheads="1" noCrop="1"/>
          </p:cNvPicPr>
          <p:nvPr/>
        </p:nvPicPr>
        <p:blipFill>
          <a:blip r:embed="rId3"/>
          <a:srcRect/>
          <a:stretch>
            <a:fillRect/>
          </a:stretch>
        </p:blipFill>
        <p:spPr bwMode="auto">
          <a:xfrm>
            <a:off x="0" y="5867400"/>
            <a:ext cx="9144000" cy="99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7110">
                                            <p:txEl>
                                              <p:pRg st="0" end="0"/>
                                            </p:txEl>
                                          </p:spTgt>
                                        </p:tgtEl>
                                        <p:attrNameLst>
                                          <p:attrName>style.visibility</p:attrName>
                                        </p:attrNameLst>
                                      </p:cBhvr>
                                      <p:to>
                                        <p:strVal val="visible"/>
                                      </p:to>
                                    </p:set>
                                    <p:animEffect transition="in" filter="diamond(in)">
                                      <p:cBhvr>
                                        <p:cTn id="13" dur="500"/>
                                        <p:tgtEl>
                                          <p:spTgt spid="4711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7113">
                                            <p:txEl>
                                              <p:pRg st="0" end="0"/>
                                            </p:txEl>
                                          </p:spTgt>
                                        </p:tgtEl>
                                        <p:attrNameLst>
                                          <p:attrName>style.visibility</p:attrName>
                                        </p:attrNameLst>
                                      </p:cBhvr>
                                      <p:to>
                                        <p:strVal val="visible"/>
                                      </p:to>
                                    </p:set>
                                    <p:animEffect transition="in" filter="blinds(horizontal)">
                                      <p:cBhvr>
                                        <p:cTn id="18" dur="500"/>
                                        <p:tgtEl>
                                          <p:spTgt spid="4711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nodePh="1">
                                  <p:stCondLst>
                                    <p:cond delay="0"/>
                                  </p:stCondLst>
                                  <p:endCondLst>
                                    <p:cond evt="begin" delay="0">
                                      <p:tn val="21"/>
                                    </p:cond>
                                  </p:endCondLst>
                                  <p:childTnLst>
                                    <p:set>
                                      <p:cBhvr>
                                        <p:cTn id="22" dur="1" fill="hold">
                                          <p:stCondLst>
                                            <p:cond delay="0"/>
                                          </p:stCondLst>
                                        </p:cTn>
                                        <p:tgtEl>
                                          <p:spTgt spid="47112">
                                            <p:txEl>
                                              <p:pRg st="0" end="0"/>
                                            </p:txEl>
                                          </p:spTgt>
                                        </p:tgtEl>
                                        <p:attrNameLst>
                                          <p:attrName>style.visibility</p:attrName>
                                        </p:attrNameLst>
                                      </p:cBhvr>
                                      <p:to>
                                        <p:strVal val="visible"/>
                                      </p:to>
                                    </p:set>
                                    <p:animEffect transition="in" filter="box(in)">
                                      <p:cBhvr>
                                        <p:cTn id="23" dur="500"/>
                                        <p:tgtEl>
                                          <p:spTgt spid="47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1179513"/>
            <a:ext cx="84582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sp>
        <p:nvSpPr>
          <p:cNvPr id="21507" name="Rectangle 3"/>
          <p:cNvSpPr>
            <a:spLocks noChangeArrowheads="1"/>
          </p:cNvSpPr>
          <p:nvPr/>
        </p:nvSpPr>
        <p:spPr bwMode="auto">
          <a:xfrm>
            <a:off x="304800" y="3138488"/>
            <a:ext cx="8534400" cy="641350"/>
          </a:xfrm>
          <a:prstGeom prst="rect">
            <a:avLst/>
          </a:prstGeom>
          <a:noFill/>
          <a:ln w="9525">
            <a:noFill/>
            <a:miter lim="800000"/>
            <a:headEnd/>
            <a:tailEnd/>
          </a:ln>
          <a:effectLst/>
        </p:spPr>
        <p:txBody>
          <a:bodyPr anchor="ctr">
            <a:spAutoFit/>
          </a:bodyPr>
          <a:lstStyle/>
          <a:p>
            <a:pPr algn="just" eaLnBrk="1" hangingPunct="1"/>
            <a:endParaRPr lang="vi-VN" altLang="en-US" sz="3600" b="0" i="1">
              <a:latin typeface=".VnTime" pitchFamily="34" charset="0"/>
            </a:endParaRPr>
          </a:p>
        </p:txBody>
      </p:sp>
      <p:sp>
        <p:nvSpPr>
          <p:cNvPr id="21508" name="Text Box 4"/>
          <p:cNvSpPr txBox="1">
            <a:spLocks noChangeArrowheads="1"/>
          </p:cNvSpPr>
          <p:nvPr/>
        </p:nvSpPr>
        <p:spPr bwMode="auto">
          <a:xfrm>
            <a:off x="685800" y="1255713"/>
            <a:ext cx="77724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pic>
        <p:nvPicPr>
          <p:cNvPr id="21509" name="Picture 5" descr="Picture 042"/>
          <p:cNvPicPr>
            <a:picLocks noChangeAspect="1" noChangeArrowheads="1"/>
          </p:cNvPicPr>
          <p:nvPr/>
        </p:nvPicPr>
        <p:blipFill>
          <a:blip r:embed="rId2" cstate="print"/>
          <a:srcRect/>
          <a:stretch>
            <a:fillRect/>
          </a:stretch>
        </p:blipFill>
        <p:spPr bwMode="auto">
          <a:xfrm>
            <a:off x="304800" y="685800"/>
            <a:ext cx="4857750" cy="5562600"/>
          </a:xfrm>
          <a:prstGeom prst="rect">
            <a:avLst/>
          </a:prstGeom>
          <a:noFill/>
          <a:ln w="9525">
            <a:noFill/>
            <a:miter lim="800000"/>
            <a:headEnd/>
            <a:tailEnd/>
          </a:ln>
        </p:spPr>
      </p:pic>
      <p:sp>
        <p:nvSpPr>
          <p:cNvPr id="48134" name="Rectangle 6"/>
          <p:cNvSpPr>
            <a:spLocks noChangeArrowheads="1"/>
          </p:cNvSpPr>
          <p:nvPr/>
        </p:nvSpPr>
        <p:spPr bwMode="auto">
          <a:xfrm>
            <a:off x="5257800" y="838200"/>
            <a:ext cx="3886200" cy="3786188"/>
          </a:xfrm>
          <a:prstGeom prst="rect">
            <a:avLst/>
          </a:prstGeom>
          <a:noFill/>
          <a:ln w="9525">
            <a:noFill/>
            <a:miter lim="800000"/>
            <a:headEnd/>
            <a:tailEnd/>
          </a:ln>
          <a:effectLst/>
        </p:spPr>
        <p:txBody>
          <a:bodyPr>
            <a:spAutoFit/>
          </a:bodyPr>
          <a:lstStyle/>
          <a:p>
            <a:pPr algn="just" eaLnBrk="1" hangingPunct="1">
              <a:buFontTx/>
              <a:buChar char="-"/>
            </a:pPr>
            <a:r>
              <a:rPr lang="en-US" altLang="en-US" sz="4000">
                <a:solidFill>
                  <a:srgbClr val="0000FF"/>
                </a:solidFill>
                <a:latin typeface=".VnTime" pitchFamily="34" charset="0"/>
              </a:rPr>
              <a:t>BiÓn b¸o cÊm:</a:t>
            </a:r>
          </a:p>
          <a:p>
            <a:pPr algn="just" eaLnBrk="1" hangingPunct="1"/>
            <a:r>
              <a:rPr lang="en-US" altLang="en-US" sz="4000" b="0"/>
              <a:t>Hình tròn, viền đỏ, nền trắng, hình vẽ màu đen để biểu thị điều cấm</a:t>
            </a:r>
          </a:p>
        </p:txBody>
      </p:sp>
      <p:sp>
        <p:nvSpPr>
          <p:cNvPr id="7" name="Title 3"/>
          <p:cNvSpPr txBox="1">
            <a:spLocks/>
          </p:cNvSpPr>
          <p:nvPr/>
        </p:nvSpPr>
        <p:spPr>
          <a:xfrm>
            <a:off x="-457200" y="-228600"/>
            <a:ext cx="8229600" cy="114300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rgbClr val="FF0000"/>
                </a:solidFill>
                <a:effectLst/>
                <a:uLnTx/>
                <a:uFillTx/>
                <a:latin typeface="+mj-lt"/>
                <a:ea typeface="+mj-ea"/>
                <a:cs typeface="+mj-cs"/>
              </a:rPr>
              <a:t> </a:t>
            </a:r>
            <a:r>
              <a:rPr kumimoji="0" lang="en-US" sz="3600" b="1" i="0" u="none" strike="noStrike" kern="1200" cap="none" spc="0" normalizeH="0" baseline="0" noProof="0" smtClean="0">
                <a:ln>
                  <a:noFill/>
                </a:ln>
                <a:solidFill>
                  <a:srgbClr val="0000FF"/>
                </a:solidFill>
                <a:effectLst/>
                <a:uLnTx/>
                <a:uFillTx/>
                <a:latin typeface="Times New Roman" pitchFamily="18" charset="0"/>
                <a:ea typeface="+mj-ea"/>
                <a:cs typeface="Times New Roman" pitchFamily="18" charset="0"/>
              </a:rPr>
              <a:t>BIỂN BÁO CẤM</a:t>
            </a:r>
            <a:endParaRPr kumimoji="0" lang="en-US" sz="36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pic>
        <p:nvPicPr>
          <p:cNvPr id="8" name="Picture 3" descr="200392720172854998"/>
          <p:cNvPicPr>
            <a:picLocks noChangeAspect="1" noChangeArrowheads="1" noCrop="1"/>
          </p:cNvPicPr>
          <p:nvPr/>
        </p:nvPicPr>
        <p:blipFill>
          <a:blip r:embed="rId3"/>
          <a:srcRect/>
          <a:stretch>
            <a:fillRect/>
          </a:stretch>
        </p:blipFill>
        <p:spPr bwMode="auto">
          <a:xfrm>
            <a:off x="0" y="5867400"/>
            <a:ext cx="9144000" cy="99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ppt_x"/>
                                          </p:val>
                                        </p:tav>
                                        <p:tav tm="100000">
                                          <p:val>
                                            <p:strVal val="#ppt_x"/>
                                          </p:val>
                                        </p:tav>
                                      </p:tavLst>
                                    </p:anim>
                                    <p:anim calcmode="lin" valueType="num">
                                      <p:cBhvr additive="base">
                                        <p:cTn id="8"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ển Báo Hiệu Giao Thông Cấm P.101 Đường Cấm"/>
          <p:cNvPicPr>
            <a:picLocks noGrp="1" noChangeAspect="1" noChangeArrowheads="1"/>
          </p:cNvPicPr>
          <p:nvPr>
            <p:ph idx="1"/>
          </p:nvPr>
        </p:nvPicPr>
        <p:blipFill>
          <a:blip r:embed="rId2"/>
          <a:srcRect/>
          <a:stretch>
            <a:fillRect/>
          </a:stretch>
        </p:blipFill>
        <p:spPr bwMode="auto">
          <a:xfrm>
            <a:off x="3276600" y="914400"/>
            <a:ext cx="2362200" cy="2057400"/>
          </a:xfrm>
          <a:prstGeom prst="rect">
            <a:avLst/>
          </a:prstGeom>
          <a:noFill/>
        </p:spPr>
      </p:pic>
      <p:sp>
        <p:nvSpPr>
          <p:cNvPr id="5" name="Title 3"/>
          <p:cNvSpPr txBox="1">
            <a:spLocks noGrp="1"/>
          </p:cNvSpPr>
          <p:nvPr>
            <p:ph type="title"/>
          </p:nvPr>
        </p:nvSpPr>
        <p:spPr>
          <a:xfrm>
            <a:off x="304800" y="0"/>
            <a:ext cx="8229600" cy="1143000"/>
          </a:xfrm>
          <a:prstGeom prst="rect">
            <a:avLst/>
          </a:prstGeom>
          <a:noFill/>
        </p:spPr>
        <p:txBody>
          <a:bodyPr wrap="square" rtlCol="0">
            <a:spAutoFit/>
          </a:bodyPr>
          <a:lstStyle/>
          <a:p>
            <a:r>
              <a:rPr lang="en-US" sz="2600" b="1" smtClean="0">
                <a:solidFill>
                  <a:srgbClr val="FF0000"/>
                </a:solidFill>
              </a:rPr>
              <a:t> </a:t>
            </a:r>
            <a:r>
              <a:rPr lang="en-US" sz="3600" b="1" smtClean="0">
                <a:solidFill>
                  <a:srgbClr val="0000FF"/>
                </a:solidFill>
                <a:latin typeface="Times New Roman" pitchFamily="18" charset="0"/>
                <a:cs typeface="Times New Roman" pitchFamily="18" charset="0"/>
              </a:rPr>
              <a:t>BIỂN BÁO CẤM</a:t>
            </a:r>
            <a:endParaRPr lang="en-US" sz="3600" b="1" dirty="0">
              <a:solidFill>
                <a:srgbClr val="0000FF"/>
              </a:solidFill>
              <a:latin typeface="Times New Roman" pitchFamily="18" charset="0"/>
              <a:cs typeface="Times New Roman" pitchFamily="18" charset="0"/>
            </a:endParaRPr>
          </a:p>
        </p:txBody>
      </p:sp>
      <p:sp>
        <p:nvSpPr>
          <p:cNvPr id="6" name="Rounded Rectangle 5"/>
          <p:cNvSpPr/>
          <p:nvPr/>
        </p:nvSpPr>
        <p:spPr>
          <a:xfrm>
            <a:off x="2590800" y="3200400"/>
            <a:ext cx="38100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C00000"/>
                </a:solidFill>
                <a:latin typeface="Times New Roman" pitchFamily="18" charset="0"/>
                <a:cs typeface="Times New Roman" pitchFamily="18" charset="0"/>
              </a:rPr>
              <a:t>Đường</a:t>
            </a:r>
            <a:r>
              <a:rPr lang="en-US" sz="4400" b="1" dirty="0" smtClean="0">
                <a:solidFill>
                  <a:srgbClr val="C00000"/>
                </a:solidFill>
                <a:latin typeface="Times New Roman" pitchFamily="18" charset="0"/>
                <a:cs typeface="Times New Roman" pitchFamily="18" charset="0"/>
              </a:rPr>
              <a:t> </a:t>
            </a:r>
            <a:r>
              <a:rPr lang="en-US" sz="4400" b="1" dirty="0" err="1" smtClean="0">
                <a:solidFill>
                  <a:srgbClr val="C00000"/>
                </a:solidFill>
                <a:latin typeface="Times New Roman" pitchFamily="18" charset="0"/>
                <a:cs typeface="Times New Roman" pitchFamily="18" charset="0"/>
              </a:rPr>
              <a:t>cấm</a:t>
            </a:r>
            <a:endParaRPr lang="en-US" sz="4400" b="1" dirty="0">
              <a:solidFill>
                <a:srgbClr val="C00000"/>
              </a:solidFill>
              <a:latin typeface="Times New Roman" pitchFamily="18" charset="0"/>
              <a:cs typeface="Times New Roman" pitchFamily="18" charset="0"/>
            </a:endParaRPr>
          </a:p>
        </p:txBody>
      </p:sp>
      <p:sp>
        <p:nvSpPr>
          <p:cNvPr id="7" name="Rectangle 6"/>
          <p:cNvSpPr/>
          <p:nvPr/>
        </p:nvSpPr>
        <p:spPr>
          <a:xfrm>
            <a:off x="381000" y="4419600"/>
            <a:ext cx="8534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FFFF00"/>
                </a:solidFill>
                <a:latin typeface="+mj-lt"/>
              </a:rPr>
              <a:t>Biển đường cấm là biển báo giao thông báo đường cấm tất cả các loại phương tiện (cơ giới và thô sơ) đi lại cả hai hướng, trừ các xe được ưu tiên theo quy định.</a:t>
            </a:r>
            <a:endParaRPr lang="en-US" sz="320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4 ngày nghỉ lễ: 79 người chết, 75 người bị thương vì tai nạn giao thông - Ảnh 1."/>
          <p:cNvPicPr>
            <a:picLocks noChangeAspect="1" noChangeArrowheads="1"/>
          </p:cNvPicPr>
          <p:nvPr/>
        </p:nvPicPr>
        <p:blipFill>
          <a:blip r:embed="rId2"/>
          <a:srcRect/>
          <a:stretch>
            <a:fillRect/>
          </a:stretch>
        </p:blipFill>
        <p:spPr bwMode="auto">
          <a:xfrm>
            <a:off x="228600" y="0"/>
            <a:ext cx="8686800" cy="5448300"/>
          </a:xfrm>
          <a:prstGeom prst="rect">
            <a:avLst/>
          </a:prstGeom>
          <a:noFill/>
        </p:spPr>
      </p:pic>
      <p:sp>
        <p:nvSpPr>
          <p:cNvPr id="5" name="Rectangle 4"/>
          <p:cNvSpPr/>
          <p:nvPr/>
        </p:nvSpPr>
        <p:spPr>
          <a:xfrm>
            <a:off x="609600" y="5562600"/>
            <a:ext cx="8305800" cy="954107"/>
          </a:xfrm>
          <a:prstGeom prst="rect">
            <a:avLst/>
          </a:prstGeom>
        </p:spPr>
        <p:txBody>
          <a:bodyPr wrap="square">
            <a:spAutoFit/>
          </a:bodyPr>
          <a:lstStyle/>
          <a:p>
            <a:r>
              <a:rPr lang="vi-VN" sz="2800" b="1" i="1" smtClean="0">
                <a:solidFill>
                  <a:srgbClr val="FF0000"/>
                </a:solidFill>
                <a:latin typeface="+mj-lt"/>
              </a:rPr>
              <a:t>Vụ tai nạn giao thông xảy ra trên cao tốc Nội Bài - Lào Cai ngày 1-5 khiến 2 người bị thương </a:t>
            </a:r>
            <a:endParaRPr lang="en-US" sz="2800" b="1">
              <a:solidFill>
                <a:srgbClr val="FF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0"/>
            <a:ext cx="8229600" cy="646331"/>
          </a:xfrm>
          <a:prstGeom prst="rect">
            <a:avLst/>
          </a:prstGeom>
          <a:noFill/>
        </p:spPr>
        <p:txBody>
          <a:bodyPr wrap="square" rtlCol="0">
            <a:spAutoFit/>
          </a:bodyPr>
          <a:lstStyle/>
          <a:p>
            <a:r>
              <a:rPr lang="en-US" sz="2600" b="1" smtClean="0">
                <a:solidFill>
                  <a:srgbClr val="FF0000"/>
                </a:solidFill>
              </a:rPr>
              <a:t> </a:t>
            </a:r>
            <a:r>
              <a:rPr lang="en-US" sz="3600" b="1" smtClean="0">
                <a:solidFill>
                  <a:srgbClr val="0000FF"/>
                </a:solidFill>
                <a:latin typeface="Times New Roman" pitchFamily="18" charset="0"/>
                <a:cs typeface="Times New Roman" pitchFamily="18" charset="0"/>
              </a:rPr>
              <a:t>BIỂN BÁO CẤM</a:t>
            </a:r>
            <a:endParaRPr lang="en-US" sz="3600" b="1" dirty="0">
              <a:solidFill>
                <a:srgbClr val="0000FF"/>
              </a:solidFill>
              <a:latin typeface="Times New Roman" pitchFamily="18" charset="0"/>
              <a:cs typeface="Times New Roman" pitchFamily="18" charset="0"/>
            </a:endParaRPr>
          </a:p>
        </p:txBody>
      </p:sp>
      <p:pic>
        <p:nvPicPr>
          <p:cNvPr id="6" name="Picture 4" descr="Biển Báo Hiệu Giao Thông Cấm P.102 Cấm Đi Ngược Chiều"/>
          <p:cNvPicPr>
            <a:picLocks noChangeAspect="1" noChangeArrowheads="1"/>
          </p:cNvPicPr>
          <p:nvPr/>
        </p:nvPicPr>
        <p:blipFill>
          <a:blip r:embed="rId2"/>
          <a:srcRect/>
          <a:stretch>
            <a:fillRect/>
          </a:stretch>
        </p:blipFill>
        <p:spPr bwMode="auto">
          <a:xfrm>
            <a:off x="3352800" y="609600"/>
            <a:ext cx="2590800" cy="2476501"/>
          </a:xfrm>
          <a:prstGeom prst="rect">
            <a:avLst/>
          </a:prstGeom>
          <a:noFill/>
        </p:spPr>
      </p:pic>
      <p:sp>
        <p:nvSpPr>
          <p:cNvPr id="8" name="Rectangle 7"/>
          <p:cNvSpPr/>
          <p:nvPr/>
        </p:nvSpPr>
        <p:spPr>
          <a:xfrm>
            <a:off x="304800" y="4343400"/>
            <a:ext cx="86106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Biển </a:t>
            </a:r>
            <a:r>
              <a:rPr lang="en-US" sz="3200" b="1" smtClean="0">
                <a:solidFill>
                  <a:srgbClr val="0000FF"/>
                </a:solidFill>
                <a:latin typeface="Times New Roman" pitchFamily="18" charset="0"/>
                <a:cs typeface="Times New Roman" pitchFamily="18" charset="0"/>
              </a:rPr>
              <a:t>C</a:t>
            </a:r>
            <a:r>
              <a:rPr lang="vi-VN" sz="3200" b="1" smtClean="0">
                <a:solidFill>
                  <a:srgbClr val="0000FF"/>
                </a:solidFill>
                <a:latin typeface="Times New Roman" pitchFamily="18" charset="0"/>
                <a:cs typeface="Times New Roman" pitchFamily="18" charset="0"/>
              </a:rPr>
              <a:t>ấm đi ngược chiều là biển báo giao thông báo hiệu đường cấm tất cả các loại đi vào theo chiều đặt biển, trừ các xe được ưu tiên theo luật lệ nhà nước quy định.</a:t>
            </a:r>
            <a:endParaRPr lang="en-US" sz="3200" b="1">
              <a:solidFill>
                <a:srgbClr val="0000FF"/>
              </a:solidFill>
              <a:latin typeface="Times New Roman" pitchFamily="18" charset="0"/>
              <a:cs typeface="Times New Roman" pitchFamily="18" charset="0"/>
            </a:endParaRPr>
          </a:p>
        </p:txBody>
      </p:sp>
      <p:sp>
        <p:nvSpPr>
          <p:cNvPr id="9" name="Rounded Rectangle 8"/>
          <p:cNvSpPr/>
          <p:nvPr/>
        </p:nvSpPr>
        <p:spPr>
          <a:xfrm>
            <a:off x="1905000" y="3352800"/>
            <a:ext cx="51054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C00000"/>
                </a:solidFill>
                <a:latin typeface="Times New Roman" pitchFamily="18" charset="0"/>
                <a:cs typeface="Times New Roman" pitchFamily="18" charset="0"/>
              </a:rPr>
              <a:t>Cấm</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đi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ngược</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chiều</a:t>
            </a:r>
            <a:endParaRPr lang="en-US" sz="4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ngiaothong.net/image/cache/catalog/atgt/bang-hieu/bien-bao-cam/103a-cam-o-to-500x500.jpg"/>
          <p:cNvPicPr>
            <a:picLocks noChangeAspect="1" noChangeArrowheads="1"/>
          </p:cNvPicPr>
          <p:nvPr/>
        </p:nvPicPr>
        <p:blipFill>
          <a:blip r:embed="rId2"/>
          <a:srcRect/>
          <a:stretch>
            <a:fillRect/>
          </a:stretch>
        </p:blipFill>
        <p:spPr bwMode="auto">
          <a:xfrm>
            <a:off x="3429000" y="228600"/>
            <a:ext cx="2705100" cy="2743200"/>
          </a:xfrm>
          <a:prstGeom prst="rect">
            <a:avLst/>
          </a:prstGeom>
          <a:noFill/>
        </p:spPr>
      </p:pic>
      <p:sp>
        <p:nvSpPr>
          <p:cNvPr id="7" name="Rectangle 6"/>
          <p:cNvSpPr/>
          <p:nvPr/>
        </p:nvSpPr>
        <p:spPr>
          <a:xfrm>
            <a:off x="228600" y="4267200"/>
            <a:ext cx="8534400" cy="2362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smtClean="0"/>
              <a:t>L</a:t>
            </a:r>
            <a:r>
              <a:rPr lang="vi-VN" sz="3200" smtClean="0"/>
              <a:t>à biển báo giao thông báo đường cấm tất cả các loại xe cơ giới kể cả môtô 3 bánh có thùng đi qua, trừ môtô hai bánh, xe gắn máy và các xe được ưu tiên theo quy định.</a:t>
            </a:r>
            <a:endParaRPr lang="en-US" sz="3200"/>
          </a:p>
        </p:txBody>
      </p:sp>
      <p:sp>
        <p:nvSpPr>
          <p:cNvPr id="8" name="Rectangle 7"/>
          <p:cNvSpPr/>
          <p:nvPr/>
        </p:nvSpPr>
        <p:spPr>
          <a:xfrm>
            <a:off x="2438400" y="3200400"/>
            <a:ext cx="4495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smtClean="0">
                <a:solidFill>
                  <a:srgbClr val="FF0000"/>
                </a:solidFill>
                <a:latin typeface="+mj-lt"/>
              </a:rPr>
              <a:t>Biển cấm ô tô </a:t>
            </a:r>
            <a:endParaRPr lang="en-US" sz="400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iển Báo Hiệu Giao Thông Cấm P.105 Cấm Ôtô Và Môtô"/>
          <p:cNvPicPr>
            <a:picLocks noChangeAspect="1" noChangeArrowheads="1"/>
          </p:cNvPicPr>
          <p:nvPr/>
        </p:nvPicPr>
        <p:blipFill>
          <a:blip r:embed="rId2"/>
          <a:srcRect/>
          <a:stretch>
            <a:fillRect/>
          </a:stretch>
        </p:blipFill>
        <p:spPr bwMode="auto">
          <a:xfrm>
            <a:off x="2895600" y="228600"/>
            <a:ext cx="3124200" cy="3048000"/>
          </a:xfrm>
          <a:prstGeom prst="rect">
            <a:avLst/>
          </a:prstGeom>
          <a:noFill/>
        </p:spPr>
      </p:pic>
      <p:sp>
        <p:nvSpPr>
          <p:cNvPr id="5" name="Rectangle 4"/>
          <p:cNvSpPr/>
          <p:nvPr/>
        </p:nvSpPr>
        <p:spPr>
          <a:xfrm>
            <a:off x="381000" y="4724400"/>
            <a:ext cx="8534400" cy="1905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smtClean="0">
                <a:solidFill>
                  <a:schemeClr val="accent6">
                    <a:lumMod val="75000"/>
                  </a:schemeClr>
                </a:solidFill>
                <a:latin typeface="+mj-lt"/>
              </a:rPr>
              <a:t>L</a:t>
            </a:r>
            <a:r>
              <a:rPr lang="vi-VN" sz="3200" smtClean="0">
                <a:solidFill>
                  <a:schemeClr val="accent6">
                    <a:lumMod val="75000"/>
                  </a:schemeClr>
                </a:solidFill>
                <a:latin typeface="+mj-lt"/>
              </a:rPr>
              <a:t>à biển báo cấm báo đường cấm tất cả các loại xe cơ giới và môtô đi qua trừ xe gắn máy và các xe được ưu tiên theo quy định.</a:t>
            </a:r>
            <a:endParaRPr lang="en-US" sz="3200">
              <a:solidFill>
                <a:schemeClr val="accent6">
                  <a:lumMod val="75000"/>
                </a:schemeClr>
              </a:solidFill>
              <a:latin typeface="+mj-lt"/>
              <a:cs typeface="Times New Roman" pitchFamily="18" charset="0"/>
            </a:endParaRPr>
          </a:p>
        </p:txBody>
      </p:sp>
      <p:sp>
        <p:nvSpPr>
          <p:cNvPr id="6" name="Rectangle 5"/>
          <p:cNvSpPr/>
          <p:nvPr/>
        </p:nvSpPr>
        <p:spPr>
          <a:xfrm>
            <a:off x="1600200" y="3581400"/>
            <a:ext cx="6248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smtClean="0">
                <a:solidFill>
                  <a:srgbClr val="C00000"/>
                </a:solidFill>
              </a:rPr>
              <a:t>Biển cấm ô tô và mô tô </a:t>
            </a:r>
            <a:endParaRPr lang="en-US" sz="400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ển Báo Hiệu Giao Thông Cấm P.104 Cấm Môtô"/>
          <p:cNvPicPr>
            <a:picLocks noChangeAspect="1" noChangeArrowheads="1"/>
          </p:cNvPicPr>
          <p:nvPr/>
        </p:nvPicPr>
        <p:blipFill>
          <a:blip r:embed="rId2"/>
          <a:srcRect/>
          <a:stretch>
            <a:fillRect/>
          </a:stretch>
        </p:blipFill>
        <p:spPr bwMode="auto">
          <a:xfrm>
            <a:off x="2895600" y="0"/>
            <a:ext cx="3505200" cy="3429000"/>
          </a:xfrm>
          <a:prstGeom prst="rect">
            <a:avLst/>
          </a:prstGeom>
          <a:noFill/>
        </p:spPr>
      </p:pic>
      <p:sp>
        <p:nvSpPr>
          <p:cNvPr id="5" name="Rectangle 4"/>
          <p:cNvSpPr/>
          <p:nvPr/>
        </p:nvSpPr>
        <p:spPr>
          <a:xfrm>
            <a:off x="2895600" y="3657600"/>
            <a:ext cx="32004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C00000"/>
                </a:solidFill>
                <a:latin typeface="+mj-lt"/>
              </a:rPr>
              <a:t>Biển cấm mô tô </a:t>
            </a:r>
            <a:endParaRPr lang="en-US" sz="3600">
              <a:solidFill>
                <a:srgbClr val="C00000"/>
              </a:solidFill>
              <a:latin typeface="+mj-lt"/>
            </a:endParaRPr>
          </a:p>
        </p:txBody>
      </p:sp>
      <p:sp>
        <p:nvSpPr>
          <p:cNvPr id="6" name="Rectangle 5"/>
          <p:cNvSpPr/>
          <p:nvPr/>
        </p:nvSpPr>
        <p:spPr>
          <a:xfrm>
            <a:off x="533400" y="4648200"/>
            <a:ext cx="8382000" cy="1905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latin typeface="+mj-lt"/>
              </a:rPr>
              <a:t>Là </a:t>
            </a:r>
            <a:r>
              <a:rPr lang="vi-VN" sz="3600" smtClean="0">
                <a:latin typeface="+mj-lt"/>
              </a:rPr>
              <a:t>biển báo cấm báo đường cấm tất cả các loại môtô đi qua, trừ các xe môtô được ưu tiên theo quy định.</a:t>
            </a:r>
            <a:endParaRPr lang="en-US" sz="36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ển Báo Hiệu Giao Thông Cấm P.110a Cấm Đi Xe Đạp"/>
          <p:cNvPicPr>
            <a:picLocks noChangeAspect="1" noChangeArrowheads="1"/>
          </p:cNvPicPr>
          <p:nvPr/>
        </p:nvPicPr>
        <p:blipFill>
          <a:blip r:embed="rId2"/>
          <a:srcRect/>
          <a:stretch>
            <a:fillRect/>
          </a:stretch>
        </p:blipFill>
        <p:spPr bwMode="auto">
          <a:xfrm>
            <a:off x="2895600" y="0"/>
            <a:ext cx="3352800" cy="3429000"/>
          </a:xfrm>
          <a:prstGeom prst="rect">
            <a:avLst/>
          </a:prstGeom>
          <a:noFill/>
        </p:spPr>
      </p:pic>
      <p:sp>
        <p:nvSpPr>
          <p:cNvPr id="6" name="Rectangle 5"/>
          <p:cNvSpPr/>
          <p:nvPr/>
        </p:nvSpPr>
        <p:spPr>
          <a:xfrm>
            <a:off x="381000" y="5257800"/>
            <a:ext cx="85344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0"/>
              </a:spcBef>
              <a:spcAft>
                <a:spcPct val="0"/>
              </a:spcAft>
            </a:pPr>
            <a:r>
              <a:rPr lang="en-US" sz="4400" smtClean="0">
                <a:solidFill>
                  <a:srgbClr val="00B050"/>
                </a:solidFill>
                <a:latin typeface="Times New Roman" pitchFamily="18" charset="0"/>
                <a:cs typeface="Times New Roman" pitchFamily="18" charset="0"/>
              </a:rPr>
              <a:t>Để báo đường cấm xe đạp đi qua</a:t>
            </a:r>
            <a:endParaRPr lang="en-US" sz="4400">
              <a:solidFill>
                <a:srgbClr val="00B050"/>
              </a:solidFill>
              <a:latin typeface="Times New Roman" pitchFamily="18" charset="0"/>
              <a:cs typeface="Times New Roman" pitchFamily="18" charset="0"/>
            </a:endParaRPr>
          </a:p>
        </p:txBody>
      </p:sp>
      <p:sp>
        <p:nvSpPr>
          <p:cNvPr id="7" name="Rectangle 6"/>
          <p:cNvSpPr/>
          <p:nvPr/>
        </p:nvSpPr>
        <p:spPr>
          <a:xfrm>
            <a:off x="2362200" y="3581400"/>
            <a:ext cx="40386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C00000"/>
                </a:solidFill>
                <a:latin typeface="Times New Roman" pitchFamily="18" charset="0"/>
                <a:cs typeface="Times New Roman" pitchFamily="18" charset="0"/>
              </a:rPr>
              <a:t>Cấm đi xe đạp</a:t>
            </a:r>
            <a:endParaRPr lang="en-US" sz="36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ển Báo Hiệu Giao Thông Cấm P.103b Cấm Ô Tô Rẽ Phải"/>
          <p:cNvPicPr>
            <a:picLocks noChangeAspect="1" noChangeArrowheads="1"/>
          </p:cNvPicPr>
          <p:nvPr/>
        </p:nvPicPr>
        <p:blipFill>
          <a:blip r:embed="rId2"/>
          <a:srcRect/>
          <a:stretch>
            <a:fillRect/>
          </a:stretch>
        </p:blipFill>
        <p:spPr bwMode="auto">
          <a:xfrm>
            <a:off x="2819400" y="0"/>
            <a:ext cx="3352800" cy="2819400"/>
          </a:xfrm>
          <a:prstGeom prst="rect">
            <a:avLst/>
          </a:prstGeom>
          <a:noFill/>
        </p:spPr>
      </p:pic>
      <p:sp>
        <p:nvSpPr>
          <p:cNvPr id="5" name="Rectangle 4"/>
          <p:cNvSpPr/>
          <p:nvPr/>
        </p:nvSpPr>
        <p:spPr>
          <a:xfrm>
            <a:off x="228600" y="4343400"/>
            <a:ext cx="8610600" cy="228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600" smtClean="0">
                <a:latin typeface="+mj-lt"/>
              </a:rPr>
              <a:t>Báo đường cấm tất cả các loại xe cơ giới kể cả môtô 3 bánh có thùng đi qua, trừ môtô hai bánh, xe gắn máy và các xe được ưu tiên theo quy định.</a:t>
            </a:r>
            <a:endParaRPr lang="en-US" sz="3600">
              <a:latin typeface="+mj-lt"/>
            </a:endParaRPr>
          </a:p>
        </p:txBody>
      </p:sp>
      <p:sp>
        <p:nvSpPr>
          <p:cNvPr id="6" name="Rectangle 5"/>
          <p:cNvSpPr/>
          <p:nvPr/>
        </p:nvSpPr>
        <p:spPr>
          <a:xfrm>
            <a:off x="2057400" y="2895600"/>
            <a:ext cx="4191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C00000"/>
                </a:solidFill>
                <a:latin typeface="+mj-lt"/>
              </a:rPr>
              <a:t>Biển cấm ô tô rẽ phải </a:t>
            </a:r>
            <a:endParaRPr lang="en-US" sz="360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iển Báo Hiệu Giao Thông Cấm P.106c Cấm Xe Chở Hàng Nguy Hiểm"/>
          <p:cNvPicPr>
            <a:picLocks noChangeAspect="1" noChangeArrowheads="1"/>
          </p:cNvPicPr>
          <p:nvPr/>
        </p:nvPicPr>
        <p:blipFill>
          <a:blip r:embed="rId2"/>
          <a:srcRect/>
          <a:stretch>
            <a:fillRect/>
          </a:stretch>
        </p:blipFill>
        <p:spPr bwMode="auto">
          <a:xfrm>
            <a:off x="2819400" y="0"/>
            <a:ext cx="3505200" cy="3048000"/>
          </a:xfrm>
          <a:prstGeom prst="rect">
            <a:avLst/>
          </a:prstGeom>
          <a:noFill/>
        </p:spPr>
      </p:pic>
      <p:sp>
        <p:nvSpPr>
          <p:cNvPr id="6" name="Rectangle 5"/>
          <p:cNvSpPr/>
          <p:nvPr/>
        </p:nvSpPr>
        <p:spPr>
          <a:xfrm>
            <a:off x="228600" y="4953000"/>
            <a:ext cx="8686800" cy="144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smtClean="0">
                <a:solidFill>
                  <a:srgbClr val="0000FF"/>
                </a:solidFill>
                <a:latin typeface="Times New Roman" pitchFamily="18" charset="0"/>
                <a:cs typeface="Times New Roman" pitchFamily="18" charset="0"/>
              </a:rPr>
              <a:t>L</a:t>
            </a:r>
            <a:r>
              <a:rPr lang="vi-VN" sz="4400" smtClean="0">
                <a:solidFill>
                  <a:srgbClr val="0000FF"/>
                </a:solidFill>
                <a:latin typeface="Times New Roman" pitchFamily="18" charset="0"/>
                <a:cs typeface="Times New Roman" pitchFamily="18" charset="0"/>
              </a:rPr>
              <a:t>à biển báo giao thông báo đường cấm các xe chở hàng nguy hiểm.</a:t>
            </a:r>
            <a:endParaRPr lang="en-US" sz="4400">
              <a:solidFill>
                <a:srgbClr val="0000FF"/>
              </a:solidFill>
              <a:latin typeface="Times New Roman" pitchFamily="18" charset="0"/>
              <a:cs typeface="Times New Roman" pitchFamily="18" charset="0"/>
            </a:endParaRPr>
          </a:p>
        </p:txBody>
      </p:sp>
      <p:sp>
        <p:nvSpPr>
          <p:cNvPr id="8" name="Rectangle 7"/>
          <p:cNvSpPr/>
          <p:nvPr/>
        </p:nvSpPr>
        <p:spPr>
          <a:xfrm>
            <a:off x="990600" y="3200400"/>
            <a:ext cx="7620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C00000"/>
                </a:solidFill>
                <a:latin typeface="+mj-lt"/>
              </a:rPr>
              <a:t>Biển báo cấm xe chở hàng nguy hiểm </a:t>
            </a:r>
            <a:endParaRPr lang="en-US" sz="360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iển Báo Hiệu Giao Thông Cấm P.118 Hạn Chế Chiều Ngang"/>
          <p:cNvPicPr>
            <a:picLocks noChangeAspect="1" noChangeArrowheads="1"/>
          </p:cNvPicPr>
          <p:nvPr/>
        </p:nvPicPr>
        <p:blipFill>
          <a:blip r:embed="rId2"/>
          <a:srcRect/>
          <a:stretch>
            <a:fillRect/>
          </a:stretch>
        </p:blipFill>
        <p:spPr bwMode="auto">
          <a:xfrm>
            <a:off x="2743200" y="0"/>
            <a:ext cx="3886200" cy="3429000"/>
          </a:xfrm>
          <a:prstGeom prst="rect">
            <a:avLst/>
          </a:prstGeom>
          <a:noFill/>
        </p:spPr>
      </p:pic>
      <p:sp>
        <p:nvSpPr>
          <p:cNvPr id="6" name="Rectangle 5"/>
          <p:cNvSpPr/>
          <p:nvPr/>
        </p:nvSpPr>
        <p:spPr>
          <a:xfrm>
            <a:off x="228600" y="4648200"/>
            <a:ext cx="8686800" cy="1981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r>
              <a:rPr lang="en-US" sz="3200" smtClean="0">
                <a:solidFill>
                  <a:srgbClr val="0000FF"/>
                </a:solidFill>
                <a:latin typeface="Times New Roman" pitchFamily="18" charset="0"/>
                <a:cs typeface="Times New Roman" pitchFamily="18" charset="0"/>
              </a:rPr>
              <a:t>Cấm các xe (cơ giới và thô sơ) kể cả các xe ược ưu tiên theo luật lệ nhà nước quy định có chiều ngang (kể cả xe và hàng hóa) vượt quá trị số ghi trên biển không được đi qua.﻿</a:t>
            </a:r>
          </a:p>
        </p:txBody>
      </p:sp>
      <p:sp>
        <p:nvSpPr>
          <p:cNvPr id="7" name="Rectangle 6"/>
          <p:cNvSpPr/>
          <p:nvPr/>
        </p:nvSpPr>
        <p:spPr>
          <a:xfrm>
            <a:off x="1828800" y="3581400"/>
            <a:ext cx="518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C00000"/>
                </a:solidFill>
                <a:latin typeface="Times New Roman" pitchFamily="18" charset="0"/>
                <a:cs typeface="Times New Roman" pitchFamily="18" charset="0"/>
              </a:rPr>
              <a:t>Hạn chế chiều ngang</a:t>
            </a:r>
            <a:endParaRPr lang="en-US" sz="40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5257800" y="990600"/>
            <a:ext cx="3886200" cy="28956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530" name="Text Box 2"/>
          <p:cNvSpPr txBox="1">
            <a:spLocks noChangeArrowheads="1"/>
          </p:cNvSpPr>
          <p:nvPr/>
        </p:nvSpPr>
        <p:spPr bwMode="auto">
          <a:xfrm>
            <a:off x="304800" y="1179513"/>
            <a:ext cx="84582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sp>
        <p:nvSpPr>
          <p:cNvPr id="22531" name="Rectangle 3"/>
          <p:cNvSpPr>
            <a:spLocks noChangeArrowheads="1"/>
          </p:cNvSpPr>
          <p:nvPr/>
        </p:nvSpPr>
        <p:spPr bwMode="auto">
          <a:xfrm>
            <a:off x="228600" y="2209800"/>
            <a:ext cx="8534400" cy="641350"/>
          </a:xfrm>
          <a:prstGeom prst="rect">
            <a:avLst/>
          </a:prstGeom>
          <a:noFill/>
          <a:ln w="9525">
            <a:noFill/>
            <a:miter lim="800000"/>
            <a:headEnd/>
            <a:tailEnd/>
          </a:ln>
          <a:effectLst/>
        </p:spPr>
        <p:txBody>
          <a:bodyPr anchor="ctr">
            <a:spAutoFit/>
          </a:bodyPr>
          <a:lstStyle/>
          <a:p>
            <a:pPr algn="just" eaLnBrk="1" hangingPunct="1"/>
            <a:endParaRPr lang="vi-VN" altLang="en-US" sz="3600" b="0" i="1">
              <a:latin typeface=".VnTime" pitchFamily="34" charset="0"/>
            </a:endParaRPr>
          </a:p>
        </p:txBody>
      </p:sp>
      <p:sp>
        <p:nvSpPr>
          <p:cNvPr id="22532" name="Text Box 4"/>
          <p:cNvSpPr txBox="1">
            <a:spLocks noChangeArrowheads="1"/>
          </p:cNvSpPr>
          <p:nvPr/>
        </p:nvSpPr>
        <p:spPr bwMode="auto">
          <a:xfrm>
            <a:off x="685800" y="1255713"/>
            <a:ext cx="77724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pic>
        <p:nvPicPr>
          <p:cNvPr id="49157" name="Picture 5" descr="Picture 039"/>
          <p:cNvPicPr>
            <a:picLocks noChangeAspect="1" noChangeArrowheads="1"/>
          </p:cNvPicPr>
          <p:nvPr/>
        </p:nvPicPr>
        <p:blipFill>
          <a:blip r:embed="rId2" cstate="print"/>
          <a:srcRect/>
          <a:stretch>
            <a:fillRect/>
          </a:stretch>
        </p:blipFill>
        <p:spPr bwMode="auto">
          <a:xfrm>
            <a:off x="304800" y="838200"/>
            <a:ext cx="4724400" cy="5791200"/>
          </a:xfrm>
          <a:prstGeom prst="rect">
            <a:avLst/>
          </a:prstGeom>
          <a:noFill/>
          <a:ln w="9525">
            <a:noFill/>
            <a:miter lim="800000"/>
            <a:headEnd/>
            <a:tailEnd/>
          </a:ln>
        </p:spPr>
      </p:pic>
      <p:sp>
        <p:nvSpPr>
          <p:cNvPr id="49158" name="Text Box 6"/>
          <p:cNvSpPr txBox="1">
            <a:spLocks noChangeArrowheads="1"/>
          </p:cNvSpPr>
          <p:nvPr/>
        </p:nvSpPr>
        <p:spPr bwMode="auto">
          <a:xfrm>
            <a:off x="6705600" y="3810000"/>
            <a:ext cx="914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defRPr/>
            </a:pPr>
            <a:r>
              <a:rPr lang="en-US" sz="10600" b="0" smtClean="0">
                <a:solidFill>
                  <a:schemeClr val="hlink"/>
                </a:solidFill>
                <a:latin typeface="+mj-lt"/>
              </a:rPr>
              <a:t>?</a:t>
            </a:r>
          </a:p>
        </p:txBody>
      </p:sp>
      <p:sp>
        <p:nvSpPr>
          <p:cNvPr id="49159" name="Text Box 7"/>
          <p:cNvSpPr txBox="1">
            <a:spLocks noChangeArrowheads="1"/>
          </p:cNvSpPr>
          <p:nvPr/>
        </p:nvSpPr>
        <p:spPr bwMode="auto">
          <a:xfrm>
            <a:off x="5715000" y="12954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algn="just" eaLnBrk="1" hangingPunct="1">
              <a:defRPr/>
            </a:pPr>
            <a:r>
              <a:rPr lang="en-US" smtClean="0">
                <a:solidFill>
                  <a:srgbClr val="FF0000"/>
                </a:solidFill>
                <a:latin typeface="Arial" charset="0"/>
              </a:rPr>
              <a:t>	</a:t>
            </a:r>
            <a:r>
              <a:rPr lang="en-US" sz="3600" smtClean="0">
                <a:solidFill>
                  <a:srgbClr val="FF0000"/>
                </a:solidFill>
              </a:rPr>
              <a:t>Nêu đặc điểm của biển báo nguy hiểm?</a:t>
            </a:r>
          </a:p>
          <a:p>
            <a:pPr algn="just" eaLnBrk="1" hangingPunct="1">
              <a:spcBef>
                <a:spcPct val="50000"/>
              </a:spcBef>
              <a:defRPr/>
            </a:pPr>
            <a:endParaRPr lang="en-US" sz="3200" b="0" smtClean="0">
              <a:latin typeface="Arial" charset="0"/>
            </a:endParaRPr>
          </a:p>
        </p:txBody>
      </p:sp>
      <p:sp>
        <p:nvSpPr>
          <p:cNvPr id="49160" name="Rectangle 8"/>
          <p:cNvSpPr>
            <a:spLocks noChangeArrowheads="1"/>
          </p:cNvSpPr>
          <p:nvPr/>
        </p:nvSpPr>
        <p:spPr bwMode="auto">
          <a:xfrm>
            <a:off x="5334000" y="304800"/>
            <a:ext cx="3352800" cy="646113"/>
          </a:xfrm>
          <a:prstGeom prst="rect">
            <a:avLst/>
          </a:prstGeom>
          <a:noFill/>
          <a:ln w="9525">
            <a:noFill/>
            <a:miter lim="800000"/>
            <a:headEnd/>
            <a:tailEnd/>
          </a:ln>
          <a:effectLst/>
        </p:spPr>
        <p:txBody>
          <a:bodyPr>
            <a:spAutoFit/>
          </a:bodyPr>
          <a:lstStyle/>
          <a:p>
            <a:pPr algn="just" eaLnBrk="1" hangingPunct="1"/>
            <a:r>
              <a:rPr lang="en-US" altLang="en-US">
                <a:latin typeface="Arial" charset="0"/>
              </a:rPr>
              <a:t> 	 </a:t>
            </a:r>
            <a:r>
              <a:rPr lang="en-US" altLang="en-US" sz="3600">
                <a:solidFill>
                  <a:srgbClr val="FF0000"/>
                </a:solidFill>
              </a:rPr>
              <a:t>	</a:t>
            </a:r>
            <a:endParaRPr lang="en-US" altLang="en-US" sz="4000">
              <a:solidFill>
                <a:srgbClr val="FF0000"/>
              </a:solidFill>
            </a:endParaRPr>
          </a:p>
        </p:txBody>
      </p:sp>
      <p:sp>
        <p:nvSpPr>
          <p:cNvPr id="9" name="Title 3"/>
          <p:cNvSpPr txBox="1">
            <a:spLocks/>
          </p:cNvSpPr>
          <p:nvPr/>
        </p:nvSpPr>
        <p:spPr>
          <a:xfrm>
            <a:off x="304800" y="0"/>
            <a:ext cx="8229600" cy="646331"/>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0000FF"/>
                </a:solidFill>
                <a:effectLst/>
                <a:uLnTx/>
                <a:uFillTx/>
                <a:latin typeface="Times New Roman" pitchFamily="18" charset="0"/>
                <a:ea typeface="+mj-ea"/>
                <a:cs typeface="Times New Roman" pitchFamily="18" charset="0"/>
              </a:rPr>
              <a:t>BIỂN BÁO NGUY HIỂM</a:t>
            </a:r>
            <a:endParaRPr kumimoji="0" lang="en-US" sz="36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amond(in)">
                                      <p:cBhvr>
                                        <p:cTn id="7" dur="500"/>
                                        <p:tgtEl>
                                          <p:spTgt spid="4915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9160"/>
                                        </p:tgtEl>
                                        <p:attrNameLst>
                                          <p:attrName>style.visibility</p:attrName>
                                        </p:attrNameLst>
                                      </p:cBhvr>
                                      <p:to>
                                        <p:strVal val="visible"/>
                                      </p:to>
                                    </p:set>
                                    <p:anim calcmode="lin" valueType="num">
                                      <p:cBhvr additive="base">
                                        <p:cTn id="10" dur="500" fill="hold"/>
                                        <p:tgtEl>
                                          <p:spTgt spid="49160"/>
                                        </p:tgtEl>
                                        <p:attrNameLst>
                                          <p:attrName>ppt_x</p:attrName>
                                        </p:attrNameLst>
                                      </p:cBhvr>
                                      <p:tavLst>
                                        <p:tav tm="0">
                                          <p:val>
                                            <p:strVal val="#ppt_x"/>
                                          </p:val>
                                        </p:tav>
                                        <p:tav tm="100000">
                                          <p:val>
                                            <p:strVal val="#ppt_x"/>
                                          </p:val>
                                        </p:tav>
                                      </p:tavLst>
                                    </p:anim>
                                    <p:anim calcmode="lin" valueType="num">
                                      <p:cBhvr additive="base">
                                        <p:cTn id="11" dur="500" fill="hold"/>
                                        <p:tgtEl>
                                          <p:spTgt spid="49160"/>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9159"/>
                                        </p:tgtEl>
                                        <p:attrNameLst>
                                          <p:attrName>style.visibility</p:attrName>
                                        </p:attrNameLst>
                                      </p:cBhvr>
                                      <p:to>
                                        <p:strVal val="visible"/>
                                      </p:to>
                                    </p:set>
                                    <p:anim calcmode="lin" valueType="num">
                                      <p:cBhvr additive="base">
                                        <p:cTn id="16" dur="500" fill="hold"/>
                                        <p:tgtEl>
                                          <p:spTgt spid="49159"/>
                                        </p:tgtEl>
                                        <p:attrNameLst>
                                          <p:attrName>ppt_x</p:attrName>
                                        </p:attrNameLst>
                                      </p:cBhvr>
                                      <p:tavLst>
                                        <p:tav tm="0">
                                          <p:val>
                                            <p:strVal val="#ppt_x"/>
                                          </p:val>
                                        </p:tav>
                                        <p:tav tm="100000">
                                          <p:val>
                                            <p:strVal val="#ppt_x"/>
                                          </p:val>
                                        </p:tav>
                                      </p:tavLst>
                                    </p:anim>
                                    <p:anim calcmode="lin" valueType="num">
                                      <p:cBhvr additive="base">
                                        <p:cTn id="17" dur="500" fill="hold"/>
                                        <p:tgtEl>
                                          <p:spTgt spid="4915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9158"/>
                                        </p:tgtEl>
                                        <p:attrNameLst>
                                          <p:attrName>style.visibility</p:attrName>
                                        </p:attrNameLst>
                                      </p:cBhvr>
                                      <p:to>
                                        <p:strVal val="visible"/>
                                      </p:to>
                                    </p:set>
                                    <p:anim calcmode="lin" valueType="num">
                                      <p:cBhvr additive="base">
                                        <p:cTn id="20" dur="500" fill="hold"/>
                                        <p:tgtEl>
                                          <p:spTgt spid="49158"/>
                                        </p:tgtEl>
                                        <p:attrNameLst>
                                          <p:attrName>ppt_x</p:attrName>
                                        </p:attrNameLst>
                                      </p:cBhvr>
                                      <p:tavLst>
                                        <p:tav tm="0">
                                          <p:val>
                                            <p:strVal val="#ppt_x"/>
                                          </p:val>
                                        </p:tav>
                                        <p:tav tm="100000">
                                          <p:val>
                                            <p:strVal val="#ppt_x"/>
                                          </p:val>
                                        </p:tav>
                                      </p:tavLst>
                                    </p:anim>
                                    <p:anim calcmode="lin" valueType="num">
                                      <p:cBhvr additive="base">
                                        <p:cTn id="21"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9" grpId="0"/>
      <p:bldP spid="49160"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4800" y="1179513"/>
            <a:ext cx="84582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sp>
        <p:nvSpPr>
          <p:cNvPr id="23555" name="Rectangle 3"/>
          <p:cNvSpPr>
            <a:spLocks noChangeArrowheads="1"/>
          </p:cNvSpPr>
          <p:nvPr/>
        </p:nvSpPr>
        <p:spPr bwMode="auto">
          <a:xfrm>
            <a:off x="304800" y="3138488"/>
            <a:ext cx="8534400" cy="641350"/>
          </a:xfrm>
          <a:prstGeom prst="rect">
            <a:avLst/>
          </a:prstGeom>
          <a:noFill/>
          <a:ln w="9525">
            <a:noFill/>
            <a:miter lim="800000"/>
            <a:headEnd/>
            <a:tailEnd/>
          </a:ln>
          <a:effectLst/>
        </p:spPr>
        <p:txBody>
          <a:bodyPr anchor="ctr">
            <a:spAutoFit/>
          </a:bodyPr>
          <a:lstStyle/>
          <a:p>
            <a:pPr algn="just" eaLnBrk="1" hangingPunct="1"/>
            <a:endParaRPr lang="vi-VN" altLang="en-US" sz="3600" b="0" i="1">
              <a:latin typeface=".VnTime" pitchFamily="34" charset="0"/>
            </a:endParaRPr>
          </a:p>
        </p:txBody>
      </p:sp>
      <p:sp>
        <p:nvSpPr>
          <p:cNvPr id="23556" name="Text Box 4"/>
          <p:cNvSpPr txBox="1">
            <a:spLocks noChangeArrowheads="1"/>
          </p:cNvSpPr>
          <p:nvPr/>
        </p:nvSpPr>
        <p:spPr bwMode="auto">
          <a:xfrm>
            <a:off x="685800" y="1255713"/>
            <a:ext cx="77724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pic>
        <p:nvPicPr>
          <p:cNvPr id="23557" name="Picture 5" descr="Picture 039"/>
          <p:cNvPicPr>
            <a:picLocks noChangeAspect="1" noChangeArrowheads="1"/>
          </p:cNvPicPr>
          <p:nvPr/>
        </p:nvPicPr>
        <p:blipFill>
          <a:blip r:embed="rId2" cstate="print"/>
          <a:srcRect/>
          <a:stretch>
            <a:fillRect/>
          </a:stretch>
        </p:blipFill>
        <p:spPr bwMode="auto">
          <a:xfrm>
            <a:off x="228600" y="838200"/>
            <a:ext cx="4800600" cy="5791200"/>
          </a:xfrm>
          <a:prstGeom prst="rect">
            <a:avLst/>
          </a:prstGeom>
          <a:noFill/>
          <a:ln w="9525">
            <a:noFill/>
            <a:miter lim="800000"/>
            <a:headEnd/>
            <a:tailEnd/>
          </a:ln>
        </p:spPr>
      </p:pic>
      <p:sp>
        <p:nvSpPr>
          <p:cNvPr id="50182" name="Rectangle 6"/>
          <p:cNvSpPr>
            <a:spLocks noChangeArrowheads="1"/>
          </p:cNvSpPr>
          <p:nvPr/>
        </p:nvSpPr>
        <p:spPr bwMode="auto">
          <a:xfrm>
            <a:off x="5410200" y="304800"/>
            <a:ext cx="2919413" cy="5632450"/>
          </a:xfrm>
          <a:prstGeom prst="rect">
            <a:avLst/>
          </a:prstGeom>
          <a:noFill/>
          <a:ln w="9525">
            <a:noFill/>
            <a:miter lim="800000"/>
            <a:headEnd/>
            <a:tailEnd/>
          </a:ln>
          <a:effectLst/>
        </p:spPr>
        <p:txBody>
          <a:bodyPr>
            <a:spAutoFit/>
          </a:bodyPr>
          <a:lstStyle/>
          <a:p>
            <a:pPr algn="just" eaLnBrk="1" hangingPunct="1">
              <a:buFontTx/>
              <a:buChar char="-"/>
            </a:pPr>
            <a:r>
              <a:rPr lang="en-US" altLang="en-US" sz="3600">
                <a:solidFill>
                  <a:srgbClr val="0000FF"/>
                </a:solidFill>
                <a:latin typeface=".VnTime" pitchFamily="34" charset="0"/>
              </a:rPr>
              <a:t>BiÓn b¸o nguy hiÓm:</a:t>
            </a:r>
          </a:p>
          <a:p>
            <a:pPr algn="just" eaLnBrk="1" hangingPunct="1"/>
            <a:r>
              <a:rPr lang="en-US" altLang="en-US" sz="3600">
                <a:solidFill>
                  <a:srgbClr val="FF0000"/>
                </a:solidFill>
              </a:rPr>
              <a:t>Hình tam giác đều, nền vàng, viền đỏ, hình vẽ màu đen thể hiện điều nguy hiểm cần đề phòng</a:t>
            </a:r>
          </a:p>
        </p:txBody>
      </p:sp>
      <p:sp>
        <p:nvSpPr>
          <p:cNvPr id="7" name="Rectangle 6"/>
          <p:cNvSpPr/>
          <p:nvPr/>
        </p:nvSpPr>
        <p:spPr>
          <a:xfrm>
            <a:off x="0" y="228600"/>
            <a:ext cx="5284332" cy="646331"/>
          </a:xfrm>
          <a:prstGeom prst="rect">
            <a:avLst/>
          </a:prstGeom>
        </p:spPr>
        <p:txBody>
          <a:bodyPr wrap="none">
            <a:spAutoFit/>
          </a:bodyPr>
          <a:lstStyle/>
          <a:p>
            <a:pPr lvl="0" algn="ctr">
              <a:spcBef>
                <a:spcPct val="0"/>
              </a:spcBef>
              <a:defRPr/>
            </a:pPr>
            <a:r>
              <a:rPr lang="en-US" sz="3600" b="1" smtClean="0">
                <a:solidFill>
                  <a:srgbClr val="0000FF"/>
                </a:solidFill>
                <a:latin typeface="Times New Roman" pitchFamily="18" charset="0"/>
                <a:cs typeface="Times New Roman" pitchFamily="18" charset="0"/>
              </a:rPr>
              <a:t>BIỂN BÁO NGUY HIỂM</a:t>
            </a:r>
            <a:endParaRPr lang="en-US" sz="36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 calcmode="lin" valueType="num">
                                      <p:cBhvr additive="base">
                                        <p:cTn id="7" dur="500" fill="hold"/>
                                        <p:tgtEl>
                                          <p:spTgt spid="501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0182">
                                            <p:txEl>
                                              <p:pRg st="1" end="1"/>
                                            </p:txEl>
                                          </p:spTgt>
                                        </p:tgtEl>
                                        <p:attrNameLst>
                                          <p:attrName>style.visibility</p:attrName>
                                        </p:attrNameLst>
                                      </p:cBhvr>
                                      <p:to>
                                        <p:strVal val="visible"/>
                                      </p:to>
                                    </p:set>
                                    <p:anim calcmode="lin" valueType="num">
                                      <p:cBhvr additive="base">
                                        <p:cTn id="13" dur="500" fill="hold"/>
                                        <p:tgtEl>
                                          <p:spTgt spid="5018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8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photo-3-baomoi.zadn.vn/w700_r1/2020_05_02_294_34912244/c77cfdd9939a7ac4238b.jpg"/>
          <p:cNvPicPr>
            <a:picLocks noChangeAspect="1" noChangeArrowheads="1"/>
          </p:cNvPicPr>
          <p:nvPr/>
        </p:nvPicPr>
        <p:blipFill>
          <a:blip r:embed="rId2"/>
          <a:srcRect/>
          <a:stretch>
            <a:fillRect/>
          </a:stretch>
        </p:blipFill>
        <p:spPr bwMode="auto">
          <a:xfrm>
            <a:off x="457200" y="228600"/>
            <a:ext cx="8077200" cy="4305301"/>
          </a:xfrm>
          <a:prstGeom prst="rect">
            <a:avLst/>
          </a:prstGeom>
          <a:noFill/>
        </p:spPr>
      </p:pic>
      <p:sp>
        <p:nvSpPr>
          <p:cNvPr id="5" name="Rectangle 4"/>
          <p:cNvSpPr/>
          <p:nvPr/>
        </p:nvSpPr>
        <p:spPr>
          <a:xfrm>
            <a:off x="381000" y="4724400"/>
            <a:ext cx="8534400" cy="1938992"/>
          </a:xfrm>
          <a:prstGeom prst="rect">
            <a:avLst/>
          </a:prstGeom>
        </p:spPr>
        <p:txBody>
          <a:bodyPr wrap="square">
            <a:spAutoFit/>
          </a:bodyPr>
          <a:lstStyle/>
          <a:p>
            <a:r>
              <a:rPr lang="vi-VN" sz="2400" b="1" i="1" smtClean="0">
                <a:solidFill>
                  <a:srgbClr val="FF0000"/>
                </a:solidFill>
                <a:latin typeface="+mj-lt"/>
              </a:rPr>
              <a:t>Khoảng 4 giờ 15 phút ngày 30/4/2020, tại Km 567, quốc lộ 1A, địa bàn tỉnh Ninh Thuận) xảy ra vụ tai nạn giao thông giữa xe khách giường nằm mang biển kiểm soát 85B - 003.10 và xe tải mang biển kiểm soát 51D - 07228 khiến một người bị trọng thương, đầu xe khách nát vụn. </a:t>
            </a:r>
            <a:endParaRPr lang="en-US" sz="2400" b="1">
              <a:solidFill>
                <a:srgbClr val="FF000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0"/>
            <a:ext cx="8229600" cy="461665"/>
          </a:xfrm>
          <a:prstGeom prst="rect">
            <a:avLst/>
          </a:prstGeom>
          <a:noFill/>
        </p:spPr>
        <p:txBody>
          <a:bodyPr wrap="square" rtlCol="0">
            <a:spAutoFit/>
          </a:bodyPr>
          <a:lstStyle/>
          <a:p>
            <a:r>
              <a:rPr lang="en-US" sz="2400" b="1" smtClean="0">
                <a:solidFill>
                  <a:srgbClr val="0000FF"/>
                </a:solidFill>
                <a:latin typeface="Times New Roman" pitchFamily="18" charset="0"/>
                <a:cs typeface="Times New Roman" pitchFamily="18" charset="0"/>
              </a:rPr>
              <a:t>BIỂN </a:t>
            </a:r>
            <a:r>
              <a:rPr lang="en-US" sz="2400" b="1" dirty="0" smtClean="0">
                <a:solidFill>
                  <a:srgbClr val="0000FF"/>
                </a:solidFill>
                <a:latin typeface="Times New Roman" pitchFamily="18" charset="0"/>
                <a:cs typeface="Times New Roman" pitchFamily="18" charset="0"/>
              </a:rPr>
              <a:t>BÁO </a:t>
            </a:r>
            <a:r>
              <a:rPr lang="en-US" sz="2400" b="1" smtClean="0">
                <a:solidFill>
                  <a:srgbClr val="0000FF"/>
                </a:solidFill>
                <a:latin typeface="Times New Roman" pitchFamily="18" charset="0"/>
                <a:cs typeface="Times New Roman" pitchFamily="18" charset="0"/>
              </a:rPr>
              <a:t>NGUY HIỂM</a:t>
            </a:r>
            <a:endParaRPr lang="en-US" sz="2400" b="1" dirty="0">
              <a:solidFill>
                <a:srgbClr val="0000FF"/>
              </a:solidFill>
              <a:latin typeface="Times New Roman" pitchFamily="18" charset="0"/>
              <a:cs typeface="Times New Roman" pitchFamily="18" charset="0"/>
            </a:endParaRPr>
          </a:p>
        </p:txBody>
      </p:sp>
      <p:pic>
        <p:nvPicPr>
          <p:cNvPr id="48130" name="Picture 2" descr="Biển Báo Hiệu Giao Thông Báo Nguy Hiểm W.201a Chỗ Ngoặt Nguy Hiểm Vòng Bên Trái"/>
          <p:cNvPicPr>
            <a:picLocks noChangeAspect="1" noChangeArrowheads="1"/>
          </p:cNvPicPr>
          <p:nvPr/>
        </p:nvPicPr>
        <p:blipFill>
          <a:blip r:embed="rId2"/>
          <a:srcRect/>
          <a:stretch>
            <a:fillRect/>
          </a:stretch>
        </p:blipFill>
        <p:spPr bwMode="auto">
          <a:xfrm>
            <a:off x="2819400" y="457200"/>
            <a:ext cx="3886200" cy="3124200"/>
          </a:xfrm>
          <a:prstGeom prst="rect">
            <a:avLst/>
          </a:prstGeom>
          <a:noFill/>
        </p:spPr>
      </p:pic>
      <p:sp>
        <p:nvSpPr>
          <p:cNvPr id="48131" name="Rectangle 3"/>
          <p:cNvSpPr>
            <a:spLocks noChangeArrowheads="1"/>
          </p:cNvSpPr>
          <p:nvPr/>
        </p:nvSpPr>
        <p:spPr bwMode="auto">
          <a:xfrm>
            <a:off x="655779" y="1219200"/>
            <a:ext cx="184731" cy="456479"/>
          </a:xfrm>
          <a:prstGeom prst="rect">
            <a:avLst/>
          </a:prstGeom>
          <a:solidFill>
            <a:srgbClr val="FFFFFF"/>
          </a:solidFill>
          <a:ln w="9525">
            <a:noFill/>
            <a:miter lim="800000"/>
            <a:headEnd/>
            <a:tailEnd/>
          </a:ln>
          <a:effectLst/>
        </p:spPr>
        <p:txBody>
          <a:bodyPr vert="horz" wrap="none" lIns="91440" tIns="88872"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1219200" y="3810000"/>
            <a:ext cx="68580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C00000"/>
                </a:solidFill>
                <a:latin typeface="Times New Roman" pitchFamily="18" charset="0"/>
                <a:cs typeface="Times New Roman" pitchFamily="18" charset="0"/>
              </a:rPr>
              <a:t>Chỗ ngoặt nguy hiểm vòng bên trái</a:t>
            </a:r>
            <a:endParaRPr lang="en-US" sz="3600">
              <a:solidFill>
                <a:srgbClr val="C00000"/>
              </a:solidFill>
            </a:endParaRPr>
          </a:p>
        </p:txBody>
      </p:sp>
      <p:sp>
        <p:nvSpPr>
          <p:cNvPr id="8" name="Rectangle 7"/>
          <p:cNvSpPr/>
          <p:nvPr/>
        </p:nvSpPr>
        <p:spPr>
          <a:xfrm>
            <a:off x="304800" y="4953000"/>
            <a:ext cx="8610600" cy="160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r>
              <a:rPr lang="en-US" sz="3600" smtClean="0">
                <a:solidFill>
                  <a:srgbClr val="0000FF"/>
                </a:solidFill>
                <a:latin typeface="Times New Roman" pitchFamily="18" charset="0"/>
                <a:cs typeface="Times New Roman" pitchFamily="18" charset="0"/>
              </a:rPr>
              <a:t>Báo trước sắp đến một chỗ ngoặt nguy hiểm </a:t>
            </a:r>
          </a:p>
          <a:p>
            <a:pPr lvl="0" fontAlgn="base">
              <a:spcBef>
                <a:spcPct val="0"/>
              </a:spcBef>
              <a:spcAft>
                <a:spcPct val="0"/>
              </a:spcAft>
            </a:pPr>
            <a:r>
              <a:rPr lang="en-US" sz="3600" smtClean="0">
                <a:solidFill>
                  <a:srgbClr val="0000FF"/>
                </a:solidFill>
                <a:latin typeface="Times New Roman" pitchFamily="18" charset="0"/>
                <a:cs typeface="Times New Roman" pitchFamily="18" charset="0"/>
              </a:rPr>
              <a:t>vòng bên trái.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 fill="hold"/>
                                        <p:tgtEl>
                                          <p:spTgt spid="48130"/>
                                        </p:tgtEl>
                                        <p:attrNameLst>
                                          <p:attrName>ppt_x</p:attrName>
                                        </p:attrNameLst>
                                      </p:cBhvr>
                                      <p:tavLst>
                                        <p:tav tm="0">
                                          <p:val>
                                            <p:strVal val="#ppt_x"/>
                                          </p:val>
                                        </p:tav>
                                        <p:tav tm="100000">
                                          <p:val>
                                            <p:strVal val="#ppt_x"/>
                                          </p:val>
                                        </p:tav>
                                      </p:tavLst>
                                    </p:anim>
                                    <p:anim calcmode="lin" valueType="num">
                                      <p:cBhvr additive="base">
                                        <p:cTn id="13"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Biển Báo Hiệu Giao Thông Báo Nguy Hiểm W.203a Đường Bị Hẹp"/>
          <p:cNvPicPr>
            <a:picLocks noChangeAspect="1" noChangeArrowheads="1"/>
          </p:cNvPicPr>
          <p:nvPr/>
        </p:nvPicPr>
        <p:blipFill>
          <a:blip r:embed="rId2"/>
          <a:srcRect/>
          <a:stretch>
            <a:fillRect/>
          </a:stretch>
        </p:blipFill>
        <p:spPr bwMode="auto">
          <a:xfrm>
            <a:off x="2895600" y="0"/>
            <a:ext cx="3733800" cy="3733800"/>
          </a:xfrm>
          <a:prstGeom prst="rect">
            <a:avLst/>
          </a:prstGeom>
          <a:noFill/>
        </p:spPr>
      </p:pic>
      <p:sp>
        <p:nvSpPr>
          <p:cNvPr id="7" name="Rectangle 6"/>
          <p:cNvSpPr/>
          <p:nvPr/>
        </p:nvSpPr>
        <p:spPr>
          <a:xfrm>
            <a:off x="2057400" y="3886200"/>
            <a:ext cx="4800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C00000"/>
                </a:solidFill>
                <a:latin typeface="Times New Roman" pitchFamily="18" charset="0"/>
                <a:cs typeface="Times New Roman" pitchFamily="18" charset="0"/>
              </a:rPr>
              <a:t>Đường bị hẹp cả hai bên</a:t>
            </a:r>
            <a:endParaRPr lang="en-US" sz="3600">
              <a:solidFill>
                <a:srgbClr val="C00000"/>
              </a:solidFill>
              <a:latin typeface="Times New Roman" pitchFamily="18" charset="0"/>
              <a:cs typeface="Times New Roman" pitchFamily="18" charset="0"/>
            </a:endParaRPr>
          </a:p>
        </p:txBody>
      </p:sp>
      <p:sp>
        <p:nvSpPr>
          <p:cNvPr id="8" name="Rectangle 7"/>
          <p:cNvSpPr/>
          <p:nvPr/>
        </p:nvSpPr>
        <p:spPr>
          <a:xfrm>
            <a:off x="304800" y="4953000"/>
            <a:ext cx="8534400" cy="137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rgbClr val="444444"/>
                </a:solidFill>
                <a:latin typeface="Times New Roman" pitchFamily="18" charset="0"/>
                <a:cs typeface="Times New Roman" pitchFamily="18" charset="0"/>
              </a:rPr>
              <a:t> </a:t>
            </a:r>
            <a:r>
              <a:rPr lang="en-US" sz="3600" smtClean="0">
                <a:solidFill>
                  <a:srgbClr val="0000FF"/>
                </a:solidFill>
                <a:latin typeface="Times New Roman" pitchFamily="18" charset="0"/>
                <a:cs typeface="Times New Roman" pitchFamily="18" charset="0"/>
              </a:rPr>
              <a:t>Báo trước sắp đến một đoạn đường bị hẹp đột ngột cả hai bên.</a:t>
            </a:r>
            <a:endParaRPr lang="en-US" sz="36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iển Báo Hiệu Giao Thông Báo Nguy Hiểm W.225 Trẻ Em"/>
          <p:cNvPicPr>
            <a:picLocks noChangeAspect="1" noChangeArrowheads="1"/>
          </p:cNvPicPr>
          <p:nvPr/>
        </p:nvPicPr>
        <p:blipFill>
          <a:blip r:embed="rId2"/>
          <a:srcRect/>
          <a:stretch>
            <a:fillRect/>
          </a:stretch>
        </p:blipFill>
        <p:spPr bwMode="auto">
          <a:xfrm>
            <a:off x="3048000" y="0"/>
            <a:ext cx="2895600" cy="2819400"/>
          </a:xfrm>
          <a:prstGeom prst="rect">
            <a:avLst/>
          </a:prstGeom>
          <a:noFill/>
        </p:spPr>
      </p:pic>
      <p:sp>
        <p:nvSpPr>
          <p:cNvPr id="6" name="Rectangle 5"/>
          <p:cNvSpPr/>
          <p:nvPr/>
        </p:nvSpPr>
        <p:spPr>
          <a:xfrm>
            <a:off x="2971800" y="2971800"/>
            <a:ext cx="28194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2667000"/>
            <a:ext cx="1782860" cy="1046440"/>
          </a:xfrm>
          <a:prstGeom prst="rect">
            <a:avLst/>
          </a:prstGeom>
        </p:spPr>
        <p:txBody>
          <a:bodyPr wrap="none">
            <a:spAutoFit/>
          </a:bodyPr>
          <a:lstStyle/>
          <a:p>
            <a:endParaRPr lang="pt-BR" b="1" smtClean="0"/>
          </a:p>
          <a:p>
            <a:r>
              <a:rPr lang="pt-BR" sz="4400" b="1" smtClean="0">
                <a:solidFill>
                  <a:srgbClr val="C00000"/>
                </a:solidFill>
              </a:rPr>
              <a:t>Trẻ em</a:t>
            </a:r>
            <a:endParaRPr lang="en-US" sz="4400" b="1">
              <a:solidFill>
                <a:srgbClr val="C00000"/>
              </a:solidFill>
            </a:endParaRPr>
          </a:p>
        </p:txBody>
      </p:sp>
      <p:sp>
        <p:nvSpPr>
          <p:cNvPr id="50179" name="Rectangle 3"/>
          <p:cNvSpPr>
            <a:spLocks noChangeArrowheads="1"/>
          </p:cNvSpPr>
          <p:nvPr/>
        </p:nvSpPr>
        <p:spPr bwMode="auto">
          <a:xfrm>
            <a:off x="0" y="0"/>
            <a:ext cx="184731" cy="456479"/>
          </a:xfrm>
          <a:prstGeom prst="rect">
            <a:avLst/>
          </a:prstGeom>
          <a:solidFill>
            <a:srgbClr val="FFFFFF"/>
          </a:solidFill>
          <a:ln w="9525">
            <a:noFill/>
            <a:miter lim="800000"/>
            <a:headEnd/>
            <a:tailEnd/>
          </a:ln>
          <a:effectLst/>
        </p:spPr>
        <p:txBody>
          <a:bodyPr vert="horz" wrap="none" lIns="91440" tIns="88872"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228600" y="4114800"/>
            <a:ext cx="8686800" cy="2514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fontAlgn="base">
              <a:spcBef>
                <a:spcPct val="0"/>
              </a:spcBef>
              <a:spcAft>
                <a:spcPct val="0"/>
              </a:spcAft>
            </a:pPr>
            <a:r>
              <a:rPr lang="en-US" sz="3600" smtClean="0">
                <a:solidFill>
                  <a:srgbClr val="0000FF"/>
                </a:solidFill>
                <a:latin typeface="Times New Roman" pitchFamily="18" charset="0"/>
                <a:cs typeface="Times New Roman" pitchFamily="18" charset="0"/>
              </a:rPr>
              <a:t>Báo trước là gần đến đoạn đường thường có trẻ em đi ngang qua hoặc tụ tập trên đường như gần vườn trẻ, trường học, câu lạc bộ.﻿</a:t>
            </a:r>
          </a:p>
          <a:p>
            <a:pPr lvl="0" eaLnBrk="0" fontAlgn="base" hangingPunct="0">
              <a:spcBef>
                <a:spcPct val="0"/>
              </a:spcBef>
              <a:spcAft>
                <a:spcPct val="0"/>
              </a:spcAft>
            </a:pPr>
            <a:endParaRPr lang="en-US" sz="36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iển Báo Hiệu Giao Thông Báo Nguy Hiểm W.222b Đường Không Bằng Phẳng"/>
          <p:cNvPicPr>
            <a:picLocks noChangeAspect="1" noChangeArrowheads="1"/>
          </p:cNvPicPr>
          <p:nvPr/>
        </p:nvPicPr>
        <p:blipFill>
          <a:blip r:embed="rId2"/>
          <a:srcRect/>
          <a:stretch>
            <a:fillRect/>
          </a:stretch>
        </p:blipFill>
        <p:spPr bwMode="auto">
          <a:xfrm>
            <a:off x="2971800" y="0"/>
            <a:ext cx="3810000" cy="3429000"/>
          </a:xfrm>
          <a:prstGeom prst="rect">
            <a:avLst/>
          </a:prstGeom>
          <a:noFill/>
        </p:spPr>
      </p:pic>
      <p:sp>
        <p:nvSpPr>
          <p:cNvPr id="5" name="Rectangle 4"/>
          <p:cNvSpPr/>
          <p:nvPr/>
        </p:nvSpPr>
        <p:spPr>
          <a:xfrm>
            <a:off x="2743200" y="3581400"/>
            <a:ext cx="3962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smtClean="0">
                <a:solidFill>
                  <a:srgbClr val="C00000"/>
                </a:solidFill>
                <a:latin typeface="+mj-lt"/>
              </a:rPr>
              <a:t>Lề đường nguy hiểm</a:t>
            </a:r>
            <a:endParaRPr lang="en-US" sz="3200" b="1">
              <a:solidFill>
                <a:srgbClr val="C00000"/>
              </a:solidFill>
              <a:latin typeface="+mj-lt"/>
            </a:endParaRPr>
          </a:p>
        </p:txBody>
      </p:sp>
      <p:sp>
        <p:nvSpPr>
          <p:cNvPr id="6" name="Rectangle 5"/>
          <p:cNvSpPr/>
          <p:nvPr/>
        </p:nvSpPr>
        <p:spPr>
          <a:xfrm>
            <a:off x="304800" y="4800600"/>
            <a:ext cx="8458200" cy="1828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600" smtClean="0">
                <a:solidFill>
                  <a:srgbClr val="0000FF"/>
                </a:solidFill>
                <a:latin typeface="+mj-lt"/>
              </a:rPr>
              <a:t>Báo những nơi lề đường không ổn định, khi xe đi vào dễ gây văng đất đá hoặc bánh xe quay tại chỗ.</a:t>
            </a:r>
            <a:endParaRPr lang="en-US" sz="360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iển Báo Hiệu Giao Thông Báo Nguy Hiểm W.222a Đường Trơn"/>
          <p:cNvPicPr>
            <a:picLocks noChangeAspect="1" noChangeArrowheads="1"/>
          </p:cNvPicPr>
          <p:nvPr/>
        </p:nvPicPr>
        <p:blipFill>
          <a:blip r:embed="rId2"/>
          <a:srcRect/>
          <a:stretch>
            <a:fillRect/>
          </a:stretch>
        </p:blipFill>
        <p:spPr bwMode="auto">
          <a:xfrm>
            <a:off x="2971800" y="0"/>
            <a:ext cx="2971800" cy="2743200"/>
          </a:xfrm>
          <a:prstGeom prst="rect">
            <a:avLst/>
          </a:prstGeom>
          <a:noFill/>
        </p:spPr>
      </p:pic>
      <p:sp>
        <p:nvSpPr>
          <p:cNvPr id="5" name="Rectangle 4"/>
          <p:cNvSpPr/>
          <p:nvPr/>
        </p:nvSpPr>
        <p:spPr>
          <a:xfrm>
            <a:off x="2667000" y="2819400"/>
            <a:ext cx="34290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000" smtClean="0">
                <a:solidFill>
                  <a:srgbClr val="FF0000"/>
                </a:solidFill>
                <a:latin typeface="+mj-lt"/>
              </a:rPr>
              <a:t>Đường trơn</a:t>
            </a:r>
            <a:endParaRPr lang="en-US" sz="4000">
              <a:solidFill>
                <a:srgbClr val="FF0000"/>
              </a:solidFill>
              <a:latin typeface="+mj-lt"/>
            </a:endParaRPr>
          </a:p>
        </p:txBody>
      </p:sp>
      <p:sp>
        <p:nvSpPr>
          <p:cNvPr id="6" name="Rectangle 5"/>
          <p:cNvSpPr/>
          <p:nvPr/>
        </p:nvSpPr>
        <p:spPr>
          <a:xfrm>
            <a:off x="228600" y="3810000"/>
            <a:ext cx="8610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ectangle 3"/>
          <p:cNvSpPr>
            <a:spLocks noChangeArrowheads="1"/>
          </p:cNvSpPr>
          <p:nvPr/>
        </p:nvSpPr>
        <p:spPr bwMode="auto">
          <a:xfrm>
            <a:off x="304800" y="3886200"/>
            <a:ext cx="8262198" cy="3195690"/>
          </a:xfrm>
          <a:prstGeom prst="rect">
            <a:avLst/>
          </a:prstGeom>
          <a:solidFill>
            <a:srgbClr val="FFFFFF"/>
          </a:solidFill>
          <a:ln w="9525">
            <a:noFill/>
            <a:miter lim="800000"/>
            <a:headEnd/>
            <a:tailEnd/>
          </a:ln>
          <a:effectLst/>
        </p:spPr>
        <p:txBody>
          <a:bodyPr vert="horz" wrap="square" lIns="91440" tIns="88872"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Để báo trước sắp tới đoạn đường có thể xảy ra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trơn trượt đặc biệt là khi thời tiết xấu, mưa phùn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cần tránh hãm phanh, tăng ga, sang số đột ngột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hoặc xe chạy với tốc độ cao sẽ bị nguy hiểm.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smtClean="0">
                <a:ln>
                  <a:noFill/>
                </a:ln>
                <a:solidFill>
                  <a:srgbClr val="0000FF"/>
                </a:solidFill>
                <a:effectLst/>
                <a:latin typeface="Times New Roman" pitchFamily="18" charset="0"/>
                <a:cs typeface="Times New Roman" pitchFamily="18" charset="0"/>
              </a:rPr>
              <a:t>Khi gặp biển này tốc độ xe chạy phải giảm kịp thời và thận trọng.﻿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iển Báo Hiệu Giao Thông Báo Nguy Hiểm W.245a Đi Chậm"/>
          <p:cNvPicPr>
            <a:picLocks noChangeAspect="1" noChangeArrowheads="1"/>
          </p:cNvPicPr>
          <p:nvPr/>
        </p:nvPicPr>
        <p:blipFill>
          <a:blip r:embed="rId2"/>
          <a:srcRect/>
          <a:stretch>
            <a:fillRect/>
          </a:stretch>
        </p:blipFill>
        <p:spPr bwMode="auto">
          <a:xfrm>
            <a:off x="2971800" y="0"/>
            <a:ext cx="3086100" cy="3276600"/>
          </a:xfrm>
          <a:prstGeom prst="rect">
            <a:avLst/>
          </a:prstGeom>
          <a:noFill/>
        </p:spPr>
      </p:pic>
      <p:sp>
        <p:nvSpPr>
          <p:cNvPr id="5" name="Rectangle 4"/>
          <p:cNvSpPr/>
          <p:nvPr/>
        </p:nvSpPr>
        <p:spPr>
          <a:xfrm>
            <a:off x="2133600" y="3352800"/>
            <a:ext cx="42672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C00000"/>
                </a:solidFill>
                <a:latin typeface="Times New Roman" pitchFamily="18" charset="0"/>
                <a:cs typeface="Times New Roman" pitchFamily="18" charset="0"/>
              </a:rPr>
              <a:t>Đi chậm</a:t>
            </a:r>
            <a:endParaRPr lang="en-US" sz="4000">
              <a:solidFill>
                <a:srgbClr val="C00000"/>
              </a:solidFill>
              <a:latin typeface="Times New Roman" pitchFamily="18" charset="0"/>
              <a:cs typeface="Times New Roman" pitchFamily="18" charset="0"/>
            </a:endParaRPr>
          </a:p>
        </p:txBody>
      </p:sp>
      <p:sp>
        <p:nvSpPr>
          <p:cNvPr id="6" name="Rectangle 5"/>
          <p:cNvSpPr/>
          <p:nvPr/>
        </p:nvSpPr>
        <p:spPr>
          <a:xfrm>
            <a:off x="457200" y="4800600"/>
            <a:ext cx="7924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FFFF00"/>
                </a:solidFill>
                <a:latin typeface="+mj-lt"/>
              </a:rPr>
              <a:t>Dùng để nhắc lái xe giảm tốc độ đi chậm. Biển đặt ở vị trí thích đáng trước khi đến đoạn đường yêu cầu đi chậm.</a:t>
            </a:r>
            <a:endParaRPr lang="en-US" sz="320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0"/>
            <a:ext cx="3597460" cy="461665"/>
          </a:xfrm>
          <a:prstGeom prst="rect">
            <a:avLst/>
          </a:prstGeom>
          <a:noFill/>
        </p:spPr>
        <p:txBody>
          <a:bodyPr wrap="none" rtlCol="0">
            <a:spAutoFit/>
          </a:bodyPr>
          <a:lstStyle/>
          <a:p>
            <a:r>
              <a:rPr lang="en-US" sz="2400" b="1" smtClean="0">
                <a:solidFill>
                  <a:srgbClr val="FF0000"/>
                </a:solidFill>
                <a:latin typeface="Times New Roman" pitchFamily="18" charset="0"/>
                <a:cs typeface="Times New Roman" pitchFamily="18" charset="0"/>
              </a:rPr>
              <a:t>BIỂN </a:t>
            </a:r>
            <a:r>
              <a:rPr lang="en-US" sz="2400" b="1" dirty="0" smtClean="0">
                <a:solidFill>
                  <a:srgbClr val="FF0000"/>
                </a:solidFill>
                <a:latin typeface="Times New Roman" pitchFamily="18" charset="0"/>
                <a:cs typeface="Times New Roman" pitchFamily="18" charset="0"/>
              </a:rPr>
              <a:t>BÁO </a:t>
            </a:r>
            <a:r>
              <a:rPr lang="en-US" sz="2400" b="1" smtClean="0">
                <a:solidFill>
                  <a:srgbClr val="FF0000"/>
                </a:solidFill>
                <a:latin typeface="Times New Roman" pitchFamily="18" charset="0"/>
                <a:cs typeface="Times New Roman" pitchFamily="18" charset="0"/>
              </a:rPr>
              <a:t>HIỆU LỆNH</a:t>
            </a:r>
            <a:endParaRPr lang="en-US" sz="2400" b="1" dirty="0" smtClean="0">
              <a:solidFill>
                <a:srgbClr val="FF0000"/>
              </a:solidFill>
              <a:latin typeface="Times New Roman" pitchFamily="18" charset="0"/>
              <a:cs typeface="Times New Roman" pitchFamily="18" charset="0"/>
            </a:endParaRPr>
          </a:p>
        </p:txBody>
      </p:sp>
      <p:pic>
        <p:nvPicPr>
          <p:cNvPr id="54274" name="Picture 2" descr="Biển Báo Hiệu Giao Thông Hiệu Lệnh R.301b Các Xe Chỉ Được Rẽ Phải"/>
          <p:cNvPicPr>
            <a:picLocks noChangeAspect="1" noChangeArrowheads="1"/>
          </p:cNvPicPr>
          <p:nvPr/>
        </p:nvPicPr>
        <p:blipFill>
          <a:blip r:embed="rId2"/>
          <a:srcRect/>
          <a:stretch>
            <a:fillRect/>
          </a:stretch>
        </p:blipFill>
        <p:spPr bwMode="auto">
          <a:xfrm>
            <a:off x="2895600" y="533400"/>
            <a:ext cx="2743200" cy="2743200"/>
          </a:xfrm>
          <a:prstGeom prst="rect">
            <a:avLst/>
          </a:prstGeom>
          <a:noFill/>
        </p:spPr>
      </p:pic>
      <p:sp>
        <p:nvSpPr>
          <p:cNvPr id="6" name="Rectangle 5"/>
          <p:cNvSpPr/>
          <p:nvPr/>
        </p:nvSpPr>
        <p:spPr>
          <a:xfrm>
            <a:off x="2286000" y="3581400"/>
            <a:ext cx="4191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FF0000"/>
                </a:solidFill>
                <a:latin typeface="+mj-lt"/>
              </a:rPr>
              <a:t>Hướng đi phải theo</a:t>
            </a:r>
            <a:endParaRPr lang="en-US" sz="3600">
              <a:solidFill>
                <a:srgbClr val="FF0000"/>
              </a:solidFill>
              <a:latin typeface="+mj-lt"/>
            </a:endParaRPr>
          </a:p>
        </p:txBody>
      </p:sp>
      <p:sp>
        <p:nvSpPr>
          <p:cNvPr id="7" name="Rectangle 6"/>
          <p:cNvSpPr/>
          <p:nvPr/>
        </p:nvSpPr>
        <p:spPr>
          <a:xfrm>
            <a:off x="304800" y="4800600"/>
            <a:ext cx="8534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mj-lt"/>
              </a:rPr>
              <a:t>C</a:t>
            </a:r>
            <a:r>
              <a:rPr lang="vi-VN" sz="3600" smtClean="0">
                <a:latin typeface="+mj-lt"/>
              </a:rPr>
              <a:t>ác xe chỉ được rẽ phải (trừ xe được quyền ưu tiên theo quy định). Biển này được đặt ở sau nơi đường giao nhau.</a:t>
            </a:r>
            <a:endParaRPr lang="en-US" sz="36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 calcmode="lin" valueType="num">
                                      <p:cBhvr additive="base">
                                        <p:cTn id="12" dur="500" fill="hold"/>
                                        <p:tgtEl>
                                          <p:spTgt spid="54274"/>
                                        </p:tgtEl>
                                        <p:attrNameLst>
                                          <p:attrName>ppt_x</p:attrName>
                                        </p:attrNameLst>
                                      </p:cBhvr>
                                      <p:tavLst>
                                        <p:tav tm="0">
                                          <p:val>
                                            <p:strVal val="#ppt_x"/>
                                          </p:val>
                                        </p:tav>
                                        <p:tav tm="100000">
                                          <p:val>
                                            <p:strVal val="#ppt_x"/>
                                          </p:val>
                                        </p:tav>
                                      </p:tavLst>
                                    </p:anim>
                                    <p:anim calcmode="lin" valueType="num">
                                      <p:cBhvr additive="base">
                                        <p:cTn id="13"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5486400" y="1143000"/>
            <a:ext cx="3657600" cy="25146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578" name="Text Box 2"/>
          <p:cNvSpPr txBox="1">
            <a:spLocks noChangeArrowheads="1"/>
          </p:cNvSpPr>
          <p:nvPr/>
        </p:nvSpPr>
        <p:spPr bwMode="auto">
          <a:xfrm>
            <a:off x="304800" y="1179513"/>
            <a:ext cx="84582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sp>
        <p:nvSpPr>
          <p:cNvPr id="24579" name="Text Box 4"/>
          <p:cNvSpPr txBox="1">
            <a:spLocks noChangeArrowheads="1"/>
          </p:cNvSpPr>
          <p:nvPr/>
        </p:nvSpPr>
        <p:spPr bwMode="auto">
          <a:xfrm>
            <a:off x="5867400" y="762000"/>
            <a:ext cx="1235075" cy="366713"/>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pic>
        <p:nvPicPr>
          <p:cNvPr id="51205" name="Picture 5" descr="Picture 040"/>
          <p:cNvPicPr>
            <a:picLocks noChangeAspect="1" noChangeArrowheads="1"/>
          </p:cNvPicPr>
          <p:nvPr/>
        </p:nvPicPr>
        <p:blipFill>
          <a:blip r:embed="rId2" cstate="print"/>
          <a:srcRect/>
          <a:stretch>
            <a:fillRect/>
          </a:stretch>
        </p:blipFill>
        <p:spPr bwMode="auto">
          <a:xfrm>
            <a:off x="304800" y="685800"/>
            <a:ext cx="4837113" cy="5867400"/>
          </a:xfrm>
          <a:prstGeom prst="rect">
            <a:avLst/>
          </a:prstGeom>
          <a:noFill/>
          <a:ln w="9525">
            <a:noFill/>
            <a:miter lim="800000"/>
            <a:headEnd/>
            <a:tailEnd/>
          </a:ln>
        </p:spPr>
      </p:pic>
      <p:sp>
        <p:nvSpPr>
          <p:cNvPr id="51206" name="Rectangle 6"/>
          <p:cNvSpPr>
            <a:spLocks noChangeArrowheads="1"/>
          </p:cNvSpPr>
          <p:nvPr/>
        </p:nvSpPr>
        <p:spPr bwMode="auto">
          <a:xfrm>
            <a:off x="5334000" y="304800"/>
            <a:ext cx="3352800" cy="708025"/>
          </a:xfrm>
          <a:prstGeom prst="rect">
            <a:avLst/>
          </a:prstGeom>
          <a:noFill/>
          <a:ln w="9525">
            <a:noFill/>
            <a:miter lim="800000"/>
            <a:headEnd/>
            <a:tailEnd/>
          </a:ln>
          <a:effectLst/>
        </p:spPr>
        <p:txBody>
          <a:bodyPr>
            <a:spAutoFit/>
          </a:bodyPr>
          <a:lstStyle/>
          <a:p>
            <a:pPr algn="just" eaLnBrk="1" hangingPunct="1"/>
            <a:r>
              <a:rPr lang="en-US" altLang="en-US">
                <a:latin typeface="Arial" charset="0"/>
              </a:rPr>
              <a:t> 	</a:t>
            </a:r>
            <a:endParaRPr lang="en-US" altLang="en-US" sz="4000">
              <a:solidFill>
                <a:srgbClr val="FF0000"/>
              </a:solidFill>
            </a:endParaRPr>
          </a:p>
        </p:txBody>
      </p:sp>
      <p:sp>
        <p:nvSpPr>
          <p:cNvPr id="51208" name="Text Box 8"/>
          <p:cNvSpPr txBox="1">
            <a:spLocks noChangeArrowheads="1"/>
          </p:cNvSpPr>
          <p:nvPr/>
        </p:nvSpPr>
        <p:spPr bwMode="auto">
          <a:xfrm>
            <a:off x="5181600" y="3625850"/>
            <a:ext cx="914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cs typeface="Times New Roman" pitchFamily="18" charset="0"/>
              </a:defRPr>
            </a:lvl1pPr>
            <a:lvl2pPr marL="742950" indent="-285750" eaLnBrk="0" hangingPunct="0">
              <a:defRPr b="1">
                <a:solidFill>
                  <a:schemeClr val="tx1"/>
                </a:solidFill>
                <a:latin typeface="Times New Roman" pitchFamily="18" charset="0"/>
                <a:cs typeface="Times New Roman" pitchFamily="18" charset="0"/>
              </a:defRPr>
            </a:lvl2pPr>
            <a:lvl3pPr marL="1143000" indent="-228600" eaLnBrk="0" hangingPunct="0">
              <a:defRPr b="1">
                <a:solidFill>
                  <a:schemeClr val="tx1"/>
                </a:solidFill>
                <a:latin typeface="Times New Roman" pitchFamily="18" charset="0"/>
                <a:cs typeface="Times New Roman" pitchFamily="18" charset="0"/>
              </a:defRPr>
            </a:lvl3pPr>
            <a:lvl4pPr marL="1600200" indent="-228600" eaLnBrk="0" hangingPunct="0">
              <a:defRPr b="1">
                <a:solidFill>
                  <a:schemeClr val="tx1"/>
                </a:solidFill>
                <a:latin typeface="Times New Roman" pitchFamily="18" charset="0"/>
                <a:cs typeface="Times New Roman" pitchFamily="18" charset="0"/>
              </a:defRPr>
            </a:lvl4pPr>
            <a:lvl5pPr marL="2057400" indent="-228600" eaLnBrk="0" hangingPunct="0">
              <a:defRPr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cs typeface="Times New Roman" pitchFamily="18" charset="0"/>
              </a:defRPr>
            </a:lvl9pPr>
          </a:lstStyle>
          <a:p>
            <a:pPr eaLnBrk="1" hangingPunct="1">
              <a:spcBef>
                <a:spcPct val="50000"/>
              </a:spcBef>
              <a:defRPr/>
            </a:pPr>
            <a:r>
              <a:rPr lang="en-US" sz="10600" b="0" smtClean="0">
                <a:solidFill>
                  <a:schemeClr val="hlink"/>
                </a:solidFill>
                <a:latin typeface="+mj-lt"/>
              </a:rPr>
              <a:t>?</a:t>
            </a:r>
          </a:p>
        </p:txBody>
      </p:sp>
      <p:sp>
        <p:nvSpPr>
          <p:cNvPr id="51209" name="Text Box 9"/>
          <p:cNvSpPr txBox="1">
            <a:spLocks noChangeArrowheads="1"/>
          </p:cNvSpPr>
          <p:nvPr/>
        </p:nvSpPr>
        <p:spPr bwMode="auto">
          <a:xfrm>
            <a:off x="5715000" y="1447800"/>
            <a:ext cx="2971800" cy="3140075"/>
          </a:xfrm>
          <a:prstGeom prst="rect">
            <a:avLst/>
          </a:prstGeom>
          <a:noFill/>
          <a:ln w="9525">
            <a:noFill/>
            <a:miter lim="800000"/>
            <a:headEnd/>
            <a:tailEnd/>
          </a:ln>
          <a:effectLst/>
        </p:spPr>
        <p:txBody>
          <a:bodyPr>
            <a:spAutoFit/>
          </a:bodyPr>
          <a:lstStyle/>
          <a:p>
            <a:pPr algn="just" eaLnBrk="1" hangingPunct="1"/>
            <a:r>
              <a:rPr lang="en-US" altLang="en-US" sz="2000">
                <a:solidFill>
                  <a:srgbClr val="FF0000"/>
                </a:solidFill>
                <a:latin typeface="Arial" charset="0"/>
              </a:rPr>
              <a:t>	</a:t>
            </a:r>
            <a:r>
              <a:rPr lang="en-US" altLang="en-US" sz="3600">
                <a:solidFill>
                  <a:srgbClr val="FF0000"/>
                </a:solidFill>
              </a:rPr>
              <a:t>Nêu đặc điểm của biển báo hiệu lệnh?</a:t>
            </a:r>
            <a:endParaRPr lang="en-US" altLang="en-US" sz="5400">
              <a:solidFill>
                <a:srgbClr val="FF0000"/>
              </a:solidFill>
            </a:endParaRPr>
          </a:p>
          <a:p>
            <a:pPr algn="just" eaLnBrk="1" hangingPunct="1">
              <a:spcBef>
                <a:spcPct val="50000"/>
              </a:spcBef>
            </a:pPr>
            <a:endParaRPr lang="en-US" altLang="en-US" sz="3600" b="0"/>
          </a:p>
        </p:txBody>
      </p:sp>
      <p:sp>
        <p:nvSpPr>
          <p:cNvPr id="8" name="TextBox 7"/>
          <p:cNvSpPr txBox="1"/>
          <p:nvPr/>
        </p:nvSpPr>
        <p:spPr>
          <a:xfrm>
            <a:off x="228600" y="0"/>
            <a:ext cx="4600940" cy="584775"/>
          </a:xfrm>
          <a:prstGeom prst="rect">
            <a:avLst/>
          </a:prstGeom>
          <a:noFill/>
        </p:spPr>
        <p:txBody>
          <a:bodyPr wrap="none" rtlCol="0">
            <a:spAutoFit/>
          </a:bodyPr>
          <a:lstStyle/>
          <a:p>
            <a:r>
              <a:rPr lang="en-US" sz="3200" b="1" smtClean="0">
                <a:solidFill>
                  <a:srgbClr val="FF0000"/>
                </a:solidFill>
                <a:latin typeface="Times New Roman" pitchFamily="18" charset="0"/>
                <a:cs typeface="Times New Roman" pitchFamily="18" charset="0"/>
              </a:rPr>
              <a:t>BIỂN </a:t>
            </a:r>
            <a:r>
              <a:rPr lang="en-US" sz="3200" b="1" dirty="0" smtClean="0">
                <a:solidFill>
                  <a:srgbClr val="FF0000"/>
                </a:solidFill>
                <a:latin typeface="Times New Roman" pitchFamily="18" charset="0"/>
                <a:cs typeface="Times New Roman" pitchFamily="18" charset="0"/>
              </a:rPr>
              <a:t>BÁO </a:t>
            </a:r>
            <a:r>
              <a:rPr lang="en-US" sz="3200" b="1" smtClean="0">
                <a:solidFill>
                  <a:srgbClr val="FF0000"/>
                </a:solidFill>
                <a:latin typeface="Times New Roman" pitchFamily="18" charset="0"/>
                <a:cs typeface="Times New Roman" pitchFamily="18" charset="0"/>
              </a:rPr>
              <a:t>HIỆU LỆNH</a:t>
            </a:r>
            <a:endParaRPr lang="en-US" sz="3200" b="1" dirty="0" smtClean="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500" fill="hold"/>
                                        <p:tgtEl>
                                          <p:spTgt spid="51205"/>
                                        </p:tgtEl>
                                        <p:attrNameLst>
                                          <p:attrName>ppt_x</p:attrName>
                                        </p:attrNameLst>
                                      </p:cBhvr>
                                      <p:tavLst>
                                        <p:tav tm="0">
                                          <p:val>
                                            <p:strVal val="0-#ppt_w/2"/>
                                          </p:val>
                                        </p:tav>
                                        <p:tav tm="100000">
                                          <p:val>
                                            <p:strVal val="#ppt_x"/>
                                          </p:val>
                                        </p:tav>
                                      </p:tavLst>
                                    </p:anim>
                                    <p:anim calcmode="lin" valueType="num">
                                      <p:cBhvr additive="base">
                                        <p:cTn id="8" dur="500" fill="hold"/>
                                        <p:tgtEl>
                                          <p:spTgt spid="5120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6"/>
                                        </p:tgtEl>
                                        <p:attrNameLst>
                                          <p:attrName>style.visibility</p:attrName>
                                        </p:attrNameLst>
                                      </p:cBhvr>
                                      <p:to>
                                        <p:strVal val="visible"/>
                                      </p:to>
                                    </p:set>
                                    <p:anim calcmode="lin" valueType="num">
                                      <p:cBhvr additive="base">
                                        <p:cTn id="11" dur="500" fill="hold"/>
                                        <p:tgtEl>
                                          <p:spTgt spid="51206"/>
                                        </p:tgtEl>
                                        <p:attrNameLst>
                                          <p:attrName>ppt_x</p:attrName>
                                        </p:attrNameLst>
                                      </p:cBhvr>
                                      <p:tavLst>
                                        <p:tav tm="0">
                                          <p:val>
                                            <p:strVal val="#ppt_x"/>
                                          </p:val>
                                        </p:tav>
                                        <p:tav tm="100000">
                                          <p:val>
                                            <p:strVal val="#ppt_x"/>
                                          </p:val>
                                        </p:tav>
                                      </p:tavLst>
                                    </p:anim>
                                    <p:anim calcmode="lin" valueType="num">
                                      <p:cBhvr additive="base">
                                        <p:cTn id="12" dur="500" fill="hold"/>
                                        <p:tgtEl>
                                          <p:spTgt spid="51206"/>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51206"/>
                                        </p:tgtEl>
                                        <p:attrNameLst>
                                          <p:attrName>style.visibility</p:attrName>
                                        </p:attrNameLst>
                                      </p:cBhvr>
                                      <p:to>
                                        <p:strVal val="visible"/>
                                      </p:to>
                                    </p:set>
                                    <p:anim calcmode="lin" valueType="num">
                                      <p:cBhvr additive="base">
                                        <p:cTn id="15" dur="500" fill="hold"/>
                                        <p:tgtEl>
                                          <p:spTgt spid="51206"/>
                                        </p:tgtEl>
                                        <p:attrNameLst>
                                          <p:attrName>ppt_x</p:attrName>
                                        </p:attrNameLst>
                                      </p:cBhvr>
                                      <p:tavLst>
                                        <p:tav tm="0">
                                          <p:val>
                                            <p:strVal val="#ppt_x"/>
                                          </p:val>
                                        </p:tav>
                                        <p:tav tm="100000">
                                          <p:val>
                                            <p:strVal val="#ppt_x"/>
                                          </p:val>
                                        </p:tav>
                                      </p:tavLst>
                                    </p:anim>
                                    <p:anim calcmode="lin" valueType="num">
                                      <p:cBhvr additive="base">
                                        <p:cTn id="16"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209"/>
                                        </p:tgtEl>
                                        <p:attrNameLst>
                                          <p:attrName>style.visibility</p:attrName>
                                        </p:attrNameLst>
                                      </p:cBhvr>
                                      <p:to>
                                        <p:strVal val="visible"/>
                                      </p:to>
                                    </p:set>
                                    <p:anim calcmode="lin" valueType="num">
                                      <p:cBhvr additive="base">
                                        <p:cTn id="21" dur="500" fill="hold"/>
                                        <p:tgtEl>
                                          <p:spTgt spid="51209"/>
                                        </p:tgtEl>
                                        <p:attrNameLst>
                                          <p:attrName>ppt_x</p:attrName>
                                        </p:attrNameLst>
                                      </p:cBhvr>
                                      <p:tavLst>
                                        <p:tav tm="0">
                                          <p:val>
                                            <p:strVal val="#ppt_x"/>
                                          </p:val>
                                        </p:tav>
                                        <p:tav tm="100000">
                                          <p:val>
                                            <p:strVal val="#ppt_x"/>
                                          </p:val>
                                        </p:tav>
                                      </p:tavLst>
                                    </p:anim>
                                    <p:anim calcmode="lin" valueType="num">
                                      <p:cBhvr additive="base">
                                        <p:cTn id="22" dur="500" fill="hold"/>
                                        <p:tgtEl>
                                          <p:spTgt spid="5120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08"/>
                                        </p:tgtEl>
                                        <p:attrNameLst>
                                          <p:attrName>style.visibility</p:attrName>
                                        </p:attrNameLst>
                                      </p:cBhvr>
                                      <p:to>
                                        <p:strVal val="visible"/>
                                      </p:to>
                                    </p:set>
                                    <p:anim calcmode="lin" valueType="num">
                                      <p:cBhvr additive="base">
                                        <p:cTn id="25" dur="500" fill="hold"/>
                                        <p:tgtEl>
                                          <p:spTgt spid="51208"/>
                                        </p:tgtEl>
                                        <p:attrNameLst>
                                          <p:attrName>ppt_x</p:attrName>
                                        </p:attrNameLst>
                                      </p:cBhvr>
                                      <p:tavLst>
                                        <p:tav tm="0">
                                          <p:val>
                                            <p:strVal val="#ppt_x"/>
                                          </p:val>
                                        </p:tav>
                                        <p:tav tm="100000">
                                          <p:val>
                                            <p:strVal val="#ppt_x"/>
                                          </p:val>
                                        </p:tav>
                                      </p:tavLst>
                                    </p:anim>
                                    <p:anim calcmode="lin" valueType="num">
                                      <p:cBhvr additive="base">
                                        <p:cTn id="26"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6" grpId="1"/>
      <p:bldP spid="51208" grpId="0"/>
      <p:bldP spid="51209"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1179513"/>
            <a:ext cx="84582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sp>
        <p:nvSpPr>
          <p:cNvPr id="25603" name="Text Box 3"/>
          <p:cNvSpPr txBox="1">
            <a:spLocks noChangeArrowheads="1"/>
          </p:cNvSpPr>
          <p:nvPr/>
        </p:nvSpPr>
        <p:spPr bwMode="auto">
          <a:xfrm>
            <a:off x="685800" y="1255713"/>
            <a:ext cx="7772400" cy="366712"/>
          </a:xfrm>
          <a:prstGeom prst="rect">
            <a:avLst/>
          </a:prstGeom>
          <a:noFill/>
          <a:ln w="9525">
            <a:noFill/>
            <a:miter lim="800000"/>
            <a:headEnd/>
            <a:tailEnd/>
          </a:ln>
          <a:effectLst/>
        </p:spPr>
        <p:txBody>
          <a:bodyPr>
            <a:spAutoFit/>
          </a:bodyPr>
          <a:lstStyle/>
          <a:p>
            <a:pPr eaLnBrk="1" hangingPunct="1"/>
            <a:endParaRPr lang="vi-VN" altLang="en-US" b="0">
              <a:latin typeface="Arial" charset="0"/>
            </a:endParaRPr>
          </a:p>
        </p:txBody>
      </p:sp>
      <p:pic>
        <p:nvPicPr>
          <p:cNvPr id="25604" name="Picture 4" descr="Picture 040"/>
          <p:cNvPicPr>
            <a:picLocks noChangeAspect="1" noChangeArrowheads="1"/>
          </p:cNvPicPr>
          <p:nvPr/>
        </p:nvPicPr>
        <p:blipFill>
          <a:blip r:embed="rId2" cstate="print"/>
          <a:srcRect/>
          <a:stretch>
            <a:fillRect/>
          </a:stretch>
        </p:blipFill>
        <p:spPr bwMode="auto">
          <a:xfrm>
            <a:off x="228600" y="762000"/>
            <a:ext cx="4913313" cy="5715000"/>
          </a:xfrm>
          <a:prstGeom prst="rect">
            <a:avLst/>
          </a:prstGeom>
          <a:noFill/>
          <a:ln w="9525">
            <a:noFill/>
            <a:miter lim="800000"/>
            <a:headEnd/>
            <a:tailEnd/>
          </a:ln>
        </p:spPr>
      </p:pic>
      <p:sp>
        <p:nvSpPr>
          <p:cNvPr id="65541" name="Rectangle 5"/>
          <p:cNvSpPr>
            <a:spLocks noChangeArrowheads="1"/>
          </p:cNvSpPr>
          <p:nvPr/>
        </p:nvSpPr>
        <p:spPr bwMode="auto">
          <a:xfrm>
            <a:off x="5410200" y="381000"/>
            <a:ext cx="3657600" cy="4401205"/>
          </a:xfrm>
          <a:prstGeom prst="rect">
            <a:avLst/>
          </a:prstGeom>
          <a:noFill/>
          <a:ln w="9525">
            <a:noFill/>
            <a:miter lim="800000"/>
            <a:headEnd/>
            <a:tailEnd/>
          </a:ln>
          <a:effectLst/>
        </p:spPr>
        <p:txBody>
          <a:bodyPr wrap="square">
            <a:spAutoFit/>
          </a:bodyPr>
          <a:lstStyle/>
          <a:p>
            <a:pPr eaLnBrk="1" hangingPunct="1"/>
            <a:r>
              <a:rPr lang="en-US" altLang="en-US" sz="4000" b="0">
                <a:solidFill>
                  <a:srgbClr val="FF0000"/>
                </a:solidFill>
                <a:latin typeface=".VnTime" pitchFamily="34" charset="0"/>
              </a:rPr>
              <a:t> </a:t>
            </a:r>
            <a:endParaRPr lang="en-US" altLang="en-US" sz="4000">
              <a:solidFill>
                <a:srgbClr val="0000FF"/>
              </a:solidFill>
              <a:latin typeface=".VnTime" pitchFamily="34" charset="0"/>
            </a:endParaRPr>
          </a:p>
          <a:p>
            <a:pPr algn="just" eaLnBrk="1" hangingPunct="1"/>
            <a:r>
              <a:rPr lang="en-US" altLang="en-US" sz="4000" b="0">
                <a:solidFill>
                  <a:srgbClr val="FF0000"/>
                </a:solidFill>
              </a:rPr>
              <a:t>Hình tròn, nền màu xanh lam, hình </a:t>
            </a:r>
            <a:r>
              <a:rPr lang="en-US" altLang="en-US" sz="4000" b="0">
                <a:solidFill>
                  <a:srgbClr val="FF0000"/>
                </a:solidFill>
                <a:latin typeface=".VnTime" pitchFamily="34" charset="0"/>
              </a:rPr>
              <a:t>vÏ mµu tr¾ng,</a:t>
            </a:r>
            <a:r>
              <a:rPr lang="en-US" altLang="en-US" sz="4000" b="0">
                <a:solidFill>
                  <a:srgbClr val="FF0000"/>
                </a:solidFill>
              </a:rPr>
              <a:t>nhằm báo hiệu điều phải thi hành.</a:t>
            </a:r>
          </a:p>
        </p:txBody>
      </p:sp>
      <p:sp>
        <p:nvSpPr>
          <p:cNvPr id="6" name="TextBox 5"/>
          <p:cNvSpPr txBox="1"/>
          <p:nvPr/>
        </p:nvSpPr>
        <p:spPr>
          <a:xfrm>
            <a:off x="228600" y="0"/>
            <a:ext cx="4600940" cy="584775"/>
          </a:xfrm>
          <a:prstGeom prst="rect">
            <a:avLst/>
          </a:prstGeom>
          <a:noFill/>
        </p:spPr>
        <p:txBody>
          <a:bodyPr wrap="none" rtlCol="0">
            <a:spAutoFit/>
          </a:bodyPr>
          <a:lstStyle/>
          <a:p>
            <a:r>
              <a:rPr lang="en-US" sz="3200" b="1" smtClean="0">
                <a:solidFill>
                  <a:srgbClr val="FF0000"/>
                </a:solidFill>
                <a:latin typeface="Times New Roman" pitchFamily="18" charset="0"/>
                <a:cs typeface="Times New Roman" pitchFamily="18" charset="0"/>
              </a:rPr>
              <a:t>BIỂN </a:t>
            </a:r>
            <a:r>
              <a:rPr lang="en-US" sz="3200" b="1" dirty="0" smtClean="0">
                <a:solidFill>
                  <a:srgbClr val="FF0000"/>
                </a:solidFill>
                <a:latin typeface="Times New Roman" pitchFamily="18" charset="0"/>
                <a:cs typeface="Times New Roman" pitchFamily="18" charset="0"/>
              </a:rPr>
              <a:t>BÁO </a:t>
            </a:r>
            <a:r>
              <a:rPr lang="en-US" sz="3200" b="1" smtClean="0">
                <a:solidFill>
                  <a:srgbClr val="FF0000"/>
                </a:solidFill>
                <a:latin typeface="Times New Roman" pitchFamily="18" charset="0"/>
                <a:cs typeface="Times New Roman" pitchFamily="18" charset="0"/>
              </a:rPr>
              <a:t>HIỆU LỆNH</a:t>
            </a:r>
            <a:endParaRPr lang="en-US" sz="3200" b="1" dirty="0" smtClean="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animEffect transition="in" filter="slide(fromBottom)">
                                      <p:cBhvr>
                                        <p:cTn id="7" dur="500"/>
                                        <p:tgtEl>
                                          <p:spTgt spid="6554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5541">
                                            <p:txEl>
                                              <p:pRg st="1" end="1"/>
                                            </p:txEl>
                                          </p:spTgt>
                                        </p:tgtEl>
                                        <p:attrNameLst>
                                          <p:attrName>style.visibility</p:attrName>
                                        </p:attrNameLst>
                                      </p:cBhvr>
                                      <p:to>
                                        <p:strVal val="visible"/>
                                      </p:to>
                                    </p:set>
                                    <p:animEffect transition="in" filter="slide(fromBottom)">
                                      <p:cBhvr>
                                        <p:cTn id="10" dur="500"/>
                                        <p:tgtEl>
                                          <p:spTgt spid="655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iển Báo Hiệu Giao Thông Hiệu Lệnh R.301a Các Xe Chỉ Được Đi Thẳng"/>
          <p:cNvPicPr>
            <a:picLocks noChangeAspect="1" noChangeArrowheads="1"/>
          </p:cNvPicPr>
          <p:nvPr/>
        </p:nvPicPr>
        <p:blipFill>
          <a:blip r:embed="rId2"/>
          <a:srcRect/>
          <a:stretch>
            <a:fillRect/>
          </a:stretch>
        </p:blipFill>
        <p:spPr bwMode="auto">
          <a:xfrm>
            <a:off x="4648200" y="228600"/>
            <a:ext cx="3352800" cy="3276600"/>
          </a:xfrm>
          <a:prstGeom prst="rect">
            <a:avLst/>
          </a:prstGeom>
          <a:noFill/>
        </p:spPr>
      </p:pic>
      <p:sp>
        <p:nvSpPr>
          <p:cNvPr id="5" name="Rectangle 4"/>
          <p:cNvSpPr/>
          <p:nvPr/>
        </p:nvSpPr>
        <p:spPr>
          <a:xfrm>
            <a:off x="4191000" y="3810000"/>
            <a:ext cx="41910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FF0000"/>
                </a:solidFill>
                <a:latin typeface="+mj-lt"/>
              </a:rPr>
              <a:t>Hướng đi phải theo</a:t>
            </a:r>
            <a:endParaRPr lang="en-US" sz="3600">
              <a:solidFill>
                <a:srgbClr val="FF0000"/>
              </a:solidFill>
              <a:latin typeface="+mj-lt"/>
            </a:endParaRPr>
          </a:p>
        </p:txBody>
      </p:sp>
      <p:sp>
        <p:nvSpPr>
          <p:cNvPr id="6" name="Rectangle 5"/>
          <p:cNvSpPr/>
          <p:nvPr/>
        </p:nvSpPr>
        <p:spPr>
          <a:xfrm>
            <a:off x="685800" y="4953000"/>
            <a:ext cx="7848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latin typeface="+mj-lt"/>
              </a:rPr>
              <a:t>Các xe chỉ được đi thẳng (trừ xe được quyền ưu tiên theo quy định)</a:t>
            </a:r>
            <a:endParaRPr lang="en-US" sz="3600">
              <a:latin typeface="+mj-lt"/>
            </a:endParaRPr>
          </a:p>
        </p:txBody>
      </p:sp>
      <p:sp>
        <p:nvSpPr>
          <p:cNvPr id="7" name="TextBox 6"/>
          <p:cNvSpPr txBox="1"/>
          <p:nvPr/>
        </p:nvSpPr>
        <p:spPr>
          <a:xfrm>
            <a:off x="228600" y="0"/>
            <a:ext cx="4600940" cy="584775"/>
          </a:xfrm>
          <a:prstGeom prst="rect">
            <a:avLst/>
          </a:prstGeom>
          <a:noFill/>
        </p:spPr>
        <p:txBody>
          <a:bodyPr wrap="none" rtlCol="0">
            <a:spAutoFit/>
          </a:bodyPr>
          <a:lstStyle/>
          <a:p>
            <a:r>
              <a:rPr lang="en-US" sz="3200" b="1" smtClean="0">
                <a:solidFill>
                  <a:srgbClr val="FF0000"/>
                </a:solidFill>
                <a:latin typeface="Times New Roman" pitchFamily="18" charset="0"/>
                <a:cs typeface="Times New Roman" pitchFamily="18" charset="0"/>
              </a:rPr>
              <a:t>BIỂN </a:t>
            </a:r>
            <a:r>
              <a:rPr lang="en-US" sz="3200" b="1" dirty="0" smtClean="0">
                <a:solidFill>
                  <a:srgbClr val="FF0000"/>
                </a:solidFill>
                <a:latin typeface="Times New Roman" pitchFamily="18" charset="0"/>
                <a:cs typeface="Times New Roman" pitchFamily="18" charset="0"/>
              </a:rPr>
              <a:t>BÁO </a:t>
            </a:r>
            <a:r>
              <a:rPr lang="en-US" sz="3200" b="1" smtClean="0">
                <a:solidFill>
                  <a:srgbClr val="FF0000"/>
                </a:solidFill>
                <a:latin typeface="Times New Roman" pitchFamily="18" charset="0"/>
                <a:cs typeface="Times New Roman" pitchFamily="18" charset="0"/>
              </a:rPr>
              <a:t>HIỆU LỆNH</a:t>
            </a:r>
            <a:endParaRPr lang="en-US" sz="32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cdn.vietnammoi.vn/stores/news_dataimages/tub/022017/20/17/0028_Anh5.jpg"/>
          <p:cNvPicPr>
            <a:picLocks noChangeAspect="1" noChangeArrowheads="1"/>
          </p:cNvPicPr>
          <p:nvPr/>
        </p:nvPicPr>
        <p:blipFill>
          <a:blip r:embed="rId2"/>
          <a:srcRect/>
          <a:stretch>
            <a:fillRect/>
          </a:stretch>
        </p:blipFill>
        <p:spPr bwMode="auto">
          <a:xfrm>
            <a:off x="0" y="0"/>
            <a:ext cx="9144000" cy="5629276"/>
          </a:xfrm>
          <a:prstGeom prst="rect">
            <a:avLst/>
          </a:prstGeom>
          <a:noFill/>
        </p:spPr>
      </p:pic>
      <p:sp>
        <p:nvSpPr>
          <p:cNvPr id="6" name="Rectangle 5"/>
          <p:cNvSpPr/>
          <p:nvPr/>
        </p:nvSpPr>
        <p:spPr>
          <a:xfrm>
            <a:off x="0" y="5657671"/>
            <a:ext cx="9144000" cy="1200329"/>
          </a:xfrm>
          <a:prstGeom prst="rect">
            <a:avLst/>
          </a:prstGeom>
        </p:spPr>
        <p:txBody>
          <a:bodyPr wrap="square">
            <a:spAutoFit/>
          </a:bodyPr>
          <a:lstStyle/>
          <a:p>
            <a:r>
              <a:rPr lang="en-US" sz="2400" smtClean="0">
                <a:solidFill>
                  <a:srgbClr val="FF0000"/>
                </a:solidFill>
                <a:latin typeface="Times New Roman" pitchFamily="18" charset="0"/>
                <a:cs typeface="Times New Roman" pitchFamily="18" charset="0"/>
              </a:rPr>
              <a:t>T</a:t>
            </a:r>
            <a:r>
              <a:rPr lang="vi-VN" sz="2400" smtClean="0">
                <a:solidFill>
                  <a:srgbClr val="FF0000"/>
                </a:solidFill>
                <a:latin typeface="Times New Roman" pitchFamily="18" charset="0"/>
                <a:cs typeface="Times New Roman" pitchFamily="18" charset="0"/>
              </a:rPr>
              <a:t>ai nạn đường sắt nghiêm trọng vào 14h40 ngày 20/2 </a:t>
            </a:r>
            <a:r>
              <a:rPr lang="en-US" sz="2400" smtClean="0">
                <a:solidFill>
                  <a:srgbClr val="FF0000"/>
                </a:solidFill>
                <a:latin typeface="Times New Roman" pitchFamily="18" charset="0"/>
                <a:cs typeface="Times New Roman" pitchFamily="18" charset="0"/>
              </a:rPr>
              <a:t>/2017 </a:t>
            </a:r>
            <a:r>
              <a:rPr lang="vi-VN" sz="2400" smtClean="0">
                <a:solidFill>
                  <a:srgbClr val="FF0000"/>
                </a:solidFill>
                <a:latin typeface="Times New Roman" pitchFamily="18" charset="0"/>
                <a:cs typeface="Times New Roman" pitchFamily="18" charset="0"/>
              </a:rPr>
              <a:t>tại km 738+245, khu gian Lăng Cô - Cầu</a:t>
            </a:r>
            <a:r>
              <a:rPr lang="en-US" sz="2400" smtClean="0">
                <a:solidFill>
                  <a:srgbClr val="FF0000"/>
                </a:solidFill>
                <a:latin typeface="Times New Roman" pitchFamily="18" charset="0"/>
                <a:cs typeface="Times New Roman" pitchFamily="18" charset="0"/>
              </a:rPr>
              <a:t> Hai – Tỉnh Thừa Thiên Huế, làm 3 người chết tại chỗ.</a:t>
            </a:r>
            <a:endParaRPr 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iển Báo Hiệu Giao Thông Hiệu Lệnh R.305 Đường Dành Cho Người Đi Bộ"/>
          <p:cNvPicPr>
            <a:picLocks noChangeAspect="1" noChangeArrowheads="1"/>
          </p:cNvPicPr>
          <p:nvPr/>
        </p:nvPicPr>
        <p:blipFill>
          <a:blip r:embed="rId2"/>
          <a:srcRect/>
          <a:stretch>
            <a:fillRect/>
          </a:stretch>
        </p:blipFill>
        <p:spPr bwMode="auto">
          <a:xfrm>
            <a:off x="5029200" y="0"/>
            <a:ext cx="3429000" cy="3048000"/>
          </a:xfrm>
          <a:prstGeom prst="rect">
            <a:avLst/>
          </a:prstGeom>
          <a:noFill/>
        </p:spPr>
      </p:pic>
      <p:sp>
        <p:nvSpPr>
          <p:cNvPr id="5" name="Rectangle 4"/>
          <p:cNvSpPr/>
          <p:nvPr/>
        </p:nvSpPr>
        <p:spPr>
          <a:xfrm>
            <a:off x="4724400" y="3352800"/>
            <a:ext cx="4114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FF0000"/>
                </a:solidFill>
                <a:latin typeface="+mj-lt"/>
              </a:rPr>
              <a:t>Đường dành cho người đi bộ</a:t>
            </a:r>
            <a:endParaRPr lang="en-US" sz="3600">
              <a:solidFill>
                <a:srgbClr val="FF0000"/>
              </a:solidFill>
              <a:latin typeface="+mj-lt"/>
            </a:endParaRPr>
          </a:p>
        </p:txBody>
      </p:sp>
      <p:sp>
        <p:nvSpPr>
          <p:cNvPr id="6" name="Rectangle 5"/>
          <p:cNvSpPr/>
          <p:nvPr/>
        </p:nvSpPr>
        <p:spPr>
          <a:xfrm>
            <a:off x="381000" y="4495800"/>
            <a:ext cx="87630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solidFill>
                  <a:srgbClr val="FFFF00"/>
                </a:solidFill>
                <a:latin typeface="+mj-lt"/>
              </a:rPr>
              <a:t>Báo đường dành cho người đi bộ. Các loại xe cơ giới và thô sơ kể cả các xe được ưu tiên theo quy định không được phép đi vào đường đã đặt biển này, trừ trường hợp đi cắt ngang qua nhưng phải đảm bảo tuyệt đối an toàn cho người đi </a:t>
            </a:r>
            <a:r>
              <a:rPr lang="vi-VN" smtClean="0"/>
              <a:t>bộ.</a:t>
            </a:r>
            <a:endParaRPr lang="en-US"/>
          </a:p>
        </p:txBody>
      </p:sp>
      <p:sp>
        <p:nvSpPr>
          <p:cNvPr id="7" name="TextBox 6"/>
          <p:cNvSpPr txBox="1"/>
          <p:nvPr/>
        </p:nvSpPr>
        <p:spPr>
          <a:xfrm>
            <a:off x="0" y="0"/>
            <a:ext cx="4600940" cy="584775"/>
          </a:xfrm>
          <a:prstGeom prst="rect">
            <a:avLst/>
          </a:prstGeom>
          <a:noFill/>
        </p:spPr>
        <p:txBody>
          <a:bodyPr wrap="none" rtlCol="0">
            <a:spAutoFit/>
          </a:bodyPr>
          <a:lstStyle/>
          <a:p>
            <a:r>
              <a:rPr lang="en-US" sz="3200" b="1" smtClean="0">
                <a:solidFill>
                  <a:srgbClr val="FF0000"/>
                </a:solidFill>
                <a:latin typeface="Times New Roman" pitchFamily="18" charset="0"/>
                <a:cs typeface="Times New Roman" pitchFamily="18" charset="0"/>
              </a:rPr>
              <a:t>BIỂN </a:t>
            </a:r>
            <a:r>
              <a:rPr lang="en-US" sz="3200" b="1" dirty="0" smtClean="0">
                <a:solidFill>
                  <a:srgbClr val="FF0000"/>
                </a:solidFill>
                <a:latin typeface="Times New Roman" pitchFamily="18" charset="0"/>
                <a:cs typeface="Times New Roman" pitchFamily="18" charset="0"/>
              </a:rPr>
              <a:t>BÁO </a:t>
            </a:r>
            <a:r>
              <a:rPr lang="en-US" sz="3200" b="1" smtClean="0">
                <a:solidFill>
                  <a:srgbClr val="FF0000"/>
                </a:solidFill>
                <a:latin typeface="Times New Roman" pitchFamily="18" charset="0"/>
                <a:cs typeface="Times New Roman" pitchFamily="18" charset="0"/>
              </a:rPr>
              <a:t>HIỆU LỆNH</a:t>
            </a:r>
            <a:endParaRPr lang="en-US" sz="32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Biển Báo Hiệu Giao Thông Hiệu Lệnh R.303 Nơi Giao Nhau Chạy Theo Vòng Xuyến"/>
          <p:cNvPicPr>
            <a:picLocks noChangeAspect="1" noChangeArrowheads="1"/>
          </p:cNvPicPr>
          <p:nvPr/>
        </p:nvPicPr>
        <p:blipFill>
          <a:blip r:embed="rId2"/>
          <a:srcRect/>
          <a:stretch>
            <a:fillRect/>
          </a:stretch>
        </p:blipFill>
        <p:spPr bwMode="auto">
          <a:xfrm>
            <a:off x="4419600" y="0"/>
            <a:ext cx="3352800" cy="2895600"/>
          </a:xfrm>
          <a:prstGeom prst="rect">
            <a:avLst/>
          </a:prstGeom>
          <a:noFill/>
        </p:spPr>
      </p:pic>
      <p:sp>
        <p:nvSpPr>
          <p:cNvPr id="6" name="Rectangle 5"/>
          <p:cNvSpPr/>
          <p:nvPr/>
        </p:nvSpPr>
        <p:spPr>
          <a:xfrm>
            <a:off x="4114800" y="2971800"/>
            <a:ext cx="39624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smtClean="0">
                <a:solidFill>
                  <a:srgbClr val="C00000"/>
                </a:solidFill>
                <a:latin typeface="+mj-lt"/>
              </a:rPr>
              <a:t>Nơi giao nhau chạy theo vòng xuyến.</a:t>
            </a:r>
            <a:endParaRPr lang="en-US" sz="3200" b="1">
              <a:solidFill>
                <a:srgbClr val="C00000"/>
              </a:solidFill>
              <a:latin typeface="+mj-lt"/>
            </a:endParaRPr>
          </a:p>
        </p:txBody>
      </p:sp>
      <p:sp>
        <p:nvSpPr>
          <p:cNvPr id="7" name="Rectangle 6"/>
          <p:cNvSpPr/>
          <p:nvPr/>
        </p:nvSpPr>
        <p:spPr>
          <a:xfrm>
            <a:off x="304800" y="4419600"/>
            <a:ext cx="8610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latin typeface="+mj-lt"/>
              </a:rPr>
              <a:t>Báo cho các loại xe (thô sơ và cơ giới) phải chạy vòng theo đảo an toàn ở nơi đường giao nhau.</a:t>
            </a:r>
            <a:endParaRPr lang="en-US" sz="3600">
              <a:latin typeface="+mj-lt"/>
            </a:endParaRPr>
          </a:p>
        </p:txBody>
      </p:sp>
      <p:sp>
        <p:nvSpPr>
          <p:cNvPr id="5" name="TextBox 4"/>
          <p:cNvSpPr txBox="1"/>
          <p:nvPr/>
        </p:nvSpPr>
        <p:spPr>
          <a:xfrm>
            <a:off x="0" y="0"/>
            <a:ext cx="4600940" cy="584775"/>
          </a:xfrm>
          <a:prstGeom prst="rect">
            <a:avLst/>
          </a:prstGeom>
          <a:noFill/>
        </p:spPr>
        <p:txBody>
          <a:bodyPr wrap="none" rtlCol="0">
            <a:spAutoFit/>
          </a:bodyPr>
          <a:lstStyle/>
          <a:p>
            <a:r>
              <a:rPr lang="en-US" sz="3200" b="1" smtClean="0">
                <a:solidFill>
                  <a:srgbClr val="FF0000"/>
                </a:solidFill>
                <a:latin typeface="Times New Roman" pitchFamily="18" charset="0"/>
                <a:cs typeface="Times New Roman" pitchFamily="18" charset="0"/>
              </a:rPr>
              <a:t>BIỂN </a:t>
            </a:r>
            <a:r>
              <a:rPr lang="en-US" sz="3200" b="1" dirty="0" smtClean="0">
                <a:solidFill>
                  <a:srgbClr val="FF0000"/>
                </a:solidFill>
                <a:latin typeface="Times New Roman" pitchFamily="18" charset="0"/>
                <a:cs typeface="Times New Roman" pitchFamily="18" charset="0"/>
              </a:rPr>
              <a:t>BÁO </a:t>
            </a:r>
            <a:r>
              <a:rPr lang="en-US" sz="3200" b="1" smtClean="0">
                <a:solidFill>
                  <a:srgbClr val="FF0000"/>
                </a:solidFill>
                <a:latin typeface="Times New Roman" pitchFamily="18" charset="0"/>
                <a:cs typeface="Times New Roman" pitchFamily="18" charset="0"/>
              </a:rPr>
              <a:t>HIỆU LỆNH</a:t>
            </a:r>
            <a:endParaRPr lang="en-US" sz="32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55" name="TextBox 54"/>
          <p:cNvSpPr txBox="1"/>
          <p:nvPr/>
        </p:nvSpPr>
        <p:spPr>
          <a:xfrm>
            <a:off x="2209800" y="3124200"/>
            <a:ext cx="46482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BIỂN BÁO ẤN CÒI   </a:t>
            </a:r>
            <a:endParaRPr lang="en-US" sz="3600" b="1" dirty="0">
              <a:solidFill>
                <a:srgbClr val="FF0000"/>
              </a:solidFill>
              <a:latin typeface="Times New Roman" pitchFamily="18" charset="0"/>
              <a:cs typeface="Times New Roman" pitchFamily="18" charset="0"/>
            </a:endParaRPr>
          </a:p>
        </p:txBody>
      </p:sp>
      <p:sp>
        <p:nvSpPr>
          <p:cNvPr id="56" name="TextBox 55"/>
          <p:cNvSpPr txBox="1"/>
          <p:nvPr/>
        </p:nvSpPr>
        <p:spPr>
          <a:xfrm>
            <a:off x="1600200" y="6096000"/>
            <a:ext cx="6019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BIỂN BÁO HƯỚNG ĐI PHẢI THEO</a:t>
            </a:r>
            <a:endParaRPr lang="en-US" sz="2800" b="1" dirty="0">
              <a:solidFill>
                <a:srgbClr val="FF0000"/>
              </a:solidFill>
              <a:latin typeface="Times New Roman" pitchFamily="18" charset="0"/>
              <a:cs typeface="Times New Roman" pitchFamily="18" charset="0"/>
            </a:endParaRPr>
          </a:p>
        </p:txBody>
      </p:sp>
      <p:pic>
        <p:nvPicPr>
          <p:cNvPr id="59" name="Picture 58" descr="LỆNH CÒI.jpg"/>
          <p:cNvPicPr>
            <a:picLocks noChangeAspect="1"/>
          </p:cNvPicPr>
          <p:nvPr/>
        </p:nvPicPr>
        <p:blipFill>
          <a:blip r:embed="rId2"/>
          <a:stretch>
            <a:fillRect/>
          </a:stretch>
        </p:blipFill>
        <p:spPr>
          <a:xfrm>
            <a:off x="2590800" y="533400"/>
            <a:ext cx="4267200" cy="2514600"/>
          </a:xfrm>
          <a:prstGeom prst="rect">
            <a:avLst/>
          </a:prstGeom>
        </p:spPr>
      </p:pic>
      <p:pic>
        <p:nvPicPr>
          <p:cNvPr id="60" name="Picture 59" descr="LỆNH ĐI 2.jpg"/>
          <p:cNvPicPr>
            <a:picLocks noChangeAspect="1"/>
          </p:cNvPicPr>
          <p:nvPr/>
        </p:nvPicPr>
        <p:blipFill>
          <a:blip r:embed="rId3"/>
          <a:stretch>
            <a:fillRect/>
          </a:stretch>
        </p:blipFill>
        <p:spPr>
          <a:xfrm>
            <a:off x="381000" y="3733800"/>
            <a:ext cx="4038600" cy="2286000"/>
          </a:xfrm>
          <a:prstGeom prst="rect">
            <a:avLst/>
          </a:prstGeom>
        </p:spPr>
      </p:pic>
      <p:pic>
        <p:nvPicPr>
          <p:cNvPr id="61" name="Picture 60" descr="LỆNH ĐI.jpg"/>
          <p:cNvPicPr>
            <a:picLocks noChangeAspect="1"/>
          </p:cNvPicPr>
          <p:nvPr/>
        </p:nvPicPr>
        <p:blipFill>
          <a:blip r:embed="rId4"/>
          <a:stretch>
            <a:fillRect/>
          </a:stretch>
        </p:blipFill>
        <p:spPr>
          <a:xfrm>
            <a:off x="4876800" y="3810000"/>
            <a:ext cx="4038600" cy="2247900"/>
          </a:xfrm>
          <a:prstGeom prst="rect">
            <a:avLst/>
          </a:prstGeom>
        </p:spPr>
      </p:pic>
      <p:sp>
        <p:nvSpPr>
          <p:cNvPr id="62" name="TextBox 61"/>
          <p:cNvSpPr txBox="1"/>
          <p:nvPr/>
        </p:nvSpPr>
        <p:spPr>
          <a:xfrm>
            <a:off x="2667000" y="0"/>
            <a:ext cx="4600940" cy="584775"/>
          </a:xfrm>
          <a:prstGeom prst="rect">
            <a:avLst/>
          </a:prstGeom>
          <a:noFill/>
        </p:spPr>
        <p:txBody>
          <a:bodyPr wrap="none" rtlCol="0">
            <a:spAutoFit/>
          </a:bodyPr>
          <a:lstStyle/>
          <a:p>
            <a:r>
              <a:rPr lang="en-US" sz="3200" b="1" smtClean="0">
                <a:solidFill>
                  <a:srgbClr val="FF0000"/>
                </a:solidFill>
                <a:latin typeface="Times New Roman" pitchFamily="18" charset="0"/>
                <a:cs typeface="Times New Roman" pitchFamily="18" charset="0"/>
              </a:rPr>
              <a:t>BIỂN </a:t>
            </a:r>
            <a:r>
              <a:rPr lang="en-US" sz="3200" b="1" dirty="0" smtClean="0">
                <a:solidFill>
                  <a:srgbClr val="FF0000"/>
                </a:solidFill>
                <a:latin typeface="Times New Roman" pitchFamily="18" charset="0"/>
                <a:cs typeface="Times New Roman" pitchFamily="18" charset="0"/>
              </a:rPr>
              <a:t>BÁO </a:t>
            </a:r>
            <a:r>
              <a:rPr lang="en-US" sz="3200" b="1" smtClean="0">
                <a:solidFill>
                  <a:srgbClr val="FF0000"/>
                </a:solidFill>
                <a:latin typeface="Times New Roman" pitchFamily="18" charset="0"/>
                <a:cs typeface="Times New Roman" pitchFamily="18" charset="0"/>
              </a:rPr>
              <a:t>HIỆU LỆNH</a:t>
            </a:r>
            <a:endParaRPr lang="en-US" sz="32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par>
                                <p:cTn id="8" presetID="3"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par>
                                <p:cTn id="11" presetID="3"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par>
                                <p:cTn id="14" presetID="3" presetClass="entr" presetSubtype="1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linds(horizontal)">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linds(horizont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linds(horizontal)">
                                      <p:cBhvr>
                                        <p:cTn id="2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WordArt 4"/>
          <p:cNvSpPr>
            <a:spLocks noChangeArrowheads="1" noChangeShapeType="1" noTextEdit="1"/>
          </p:cNvSpPr>
          <p:nvPr/>
        </p:nvSpPr>
        <p:spPr bwMode="auto">
          <a:xfrm>
            <a:off x="2057400" y="304800"/>
            <a:ext cx="5048250" cy="6985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FF"/>
                </a:solidFill>
                <a:latin typeface="Times New Roman"/>
                <a:cs typeface="Times New Roman"/>
              </a:rPr>
              <a:t>GIẢI ĐỐ NHANH Ô CHỮ</a:t>
            </a:r>
          </a:p>
        </p:txBody>
      </p:sp>
      <p:sp>
        <p:nvSpPr>
          <p:cNvPr id="28679" name="Rectangle 7"/>
          <p:cNvSpPr>
            <a:spLocks noGrp="1" noChangeArrowheads="1"/>
          </p:cNvSpPr>
          <p:nvPr>
            <p:ph type="body" sz="half" idx="1"/>
          </p:nvPr>
        </p:nvSpPr>
        <p:spPr>
          <a:xfrm>
            <a:off x="76200" y="884238"/>
            <a:ext cx="5257800" cy="4525962"/>
          </a:xfrm>
        </p:spPr>
        <p:txBody>
          <a:bodyPr/>
          <a:lstStyle/>
          <a:p>
            <a:pPr algn="just" eaLnBrk="1" hangingPunct="1">
              <a:spcBef>
                <a:spcPct val="50000"/>
              </a:spcBef>
              <a:buClr>
                <a:srgbClr val="FF0000"/>
              </a:buClr>
              <a:buFont typeface="Webdings" pitchFamily="18" charset="2"/>
              <a:buChar char="s"/>
            </a:pPr>
            <a:endParaRPr lang="en-US" altLang="en-US" smtClean="0">
              <a:solidFill>
                <a:srgbClr val="0000FF"/>
              </a:solidFill>
            </a:endParaRPr>
          </a:p>
          <a:p>
            <a:pPr algn="just" eaLnBrk="1" hangingPunct="1">
              <a:spcBef>
                <a:spcPct val="50000"/>
              </a:spcBef>
              <a:buClr>
                <a:srgbClr val="FF0000"/>
              </a:buClr>
              <a:buFont typeface="Webdings" pitchFamily="18" charset="2"/>
              <a:buChar char="s"/>
            </a:pPr>
            <a:endParaRPr lang="en-US" altLang="en-US" smtClean="0">
              <a:solidFill>
                <a:srgbClr val="0000FF"/>
              </a:solidFill>
            </a:endParaRPr>
          </a:p>
          <a:p>
            <a:pPr algn="just" eaLnBrk="1" hangingPunct="1">
              <a:spcBef>
                <a:spcPct val="50000"/>
              </a:spcBef>
              <a:buClr>
                <a:srgbClr val="FF0000"/>
              </a:buClr>
              <a:buFont typeface="Webdings" pitchFamily="18" charset="2"/>
              <a:buChar char="s"/>
            </a:pPr>
            <a:endParaRPr lang="en-US" altLang="en-US" smtClean="0">
              <a:solidFill>
                <a:srgbClr val="0000FF"/>
              </a:solidFill>
            </a:endParaRPr>
          </a:p>
          <a:p>
            <a:pPr algn="just" eaLnBrk="1" hangingPunct="1">
              <a:spcBef>
                <a:spcPct val="50000"/>
              </a:spcBef>
              <a:buClr>
                <a:srgbClr val="FF0000"/>
              </a:buClr>
              <a:buFont typeface="Webdings" pitchFamily="18" charset="2"/>
              <a:buChar char="s"/>
            </a:pPr>
            <a:r>
              <a:rPr lang="en-US" altLang="en-US" smtClean="0">
                <a:solidFill>
                  <a:srgbClr val="0000FF"/>
                </a:solidFill>
              </a:rPr>
              <a:t>Đây là điều mong ước nhất của người tham gia giao thông?</a:t>
            </a:r>
          </a:p>
          <a:p>
            <a:pPr eaLnBrk="1" hangingPunct="1"/>
            <a:endParaRPr lang="en-US" altLang="en-US" smtClean="0"/>
          </a:p>
        </p:txBody>
      </p:sp>
      <p:grpSp>
        <p:nvGrpSpPr>
          <p:cNvPr id="2" name="Group 23"/>
          <p:cNvGrpSpPr>
            <a:grpSpLocks/>
          </p:cNvGrpSpPr>
          <p:nvPr/>
        </p:nvGrpSpPr>
        <p:grpSpPr bwMode="auto">
          <a:xfrm>
            <a:off x="5334000" y="1320800"/>
            <a:ext cx="3052763" cy="5613400"/>
            <a:chOff x="3290" y="912"/>
            <a:chExt cx="1993" cy="4064"/>
          </a:xfrm>
        </p:grpSpPr>
        <p:grpSp>
          <p:nvGrpSpPr>
            <p:cNvPr id="3" name="Group 18"/>
            <p:cNvGrpSpPr>
              <a:grpSpLocks/>
            </p:cNvGrpSpPr>
            <p:nvPr/>
          </p:nvGrpSpPr>
          <p:grpSpPr bwMode="auto">
            <a:xfrm rot="1497220">
              <a:off x="3795" y="912"/>
              <a:ext cx="1488" cy="2112"/>
              <a:chOff x="3360" y="1248"/>
              <a:chExt cx="1488" cy="2112"/>
            </a:xfrm>
          </p:grpSpPr>
          <p:sp>
            <p:nvSpPr>
              <p:cNvPr id="30761" name="AutoShape 10"/>
              <p:cNvSpPr>
                <a:spLocks noChangeArrowheads="1"/>
              </p:cNvSpPr>
              <p:nvPr/>
            </p:nvSpPr>
            <p:spPr bwMode="auto">
              <a:xfrm rot="-5158722">
                <a:off x="3374" y="1745"/>
                <a:ext cx="689" cy="71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5 w 21600"/>
                  <a:gd name="T13" fmla="*/ 2798 h 21600"/>
                  <a:gd name="T14" fmla="*/ 21600 w 21600"/>
                  <a:gd name="T15" fmla="*/ 9356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2789"/>
                    </a:lnTo>
                    <a:lnTo>
                      <a:pt x="12427" y="2789"/>
                    </a:lnTo>
                    <a:cubicBezTo>
                      <a:pt x="5564" y="2789"/>
                      <a:pt x="0" y="6984"/>
                      <a:pt x="0" y="12158"/>
                    </a:cubicBezTo>
                    <a:lnTo>
                      <a:pt x="0" y="21600"/>
                    </a:lnTo>
                    <a:lnTo>
                      <a:pt x="6726" y="21600"/>
                    </a:lnTo>
                    <a:lnTo>
                      <a:pt x="6726" y="12158"/>
                    </a:lnTo>
                    <a:cubicBezTo>
                      <a:pt x="6726" y="10618"/>
                      <a:pt x="9278" y="9369"/>
                      <a:pt x="12427" y="9369"/>
                    </a:cubicBezTo>
                    <a:lnTo>
                      <a:pt x="21600" y="9369"/>
                    </a:lnTo>
                    <a:lnTo>
                      <a:pt x="21600" y="12158"/>
                    </a:lnTo>
                    <a:lnTo>
                      <a:pt x="21600" y="6079"/>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nvGrpSpPr>
              <p:cNvPr id="4" name="Group 14"/>
              <p:cNvGrpSpPr>
                <a:grpSpLocks/>
              </p:cNvGrpSpPr>
              <p:nvPr/>
            </p:nvGrpSpPr>
            <p:grpSpPr bwMode="auto">
              <a:xfrm>
                <a:off x="3744" y="1248"/>
                <a:ext cx="1104" cy="2112"/>
                <a:chOff x="3744" y="1248"/>
                <a:chExt cx="1104" cy="2112"/>
              </a:xfrm>
            </p:grpSpPr>
            <p:sp>
              <p:nvSpPr>
                <p:cNvPr id="30763" name="Oval 12"/>
                <p:cNvSpPr>
                  <a:spLocks noChangeArrowheads="1"/>
                </p:cNvSpPr>
                <p:nvPr/>
              </p:nvSpPr>
              <p:spPr bwMode="auto">
                <a:xfrm>
                  <a:off x="3744" y="2112"/>
                  <a:ext cx="1104" cy="1248"/>
                </a:xfrm>
                <a:prstGeom prst="ellipse">
                  <a:avLst/>
                </a:prstGeom>
                <a:solidFill>
                  <a:srgbClr val="00FF00"/>
                </a:solidFill>
                <a:ln w="9525">
                  <a:solidFill>
                    <a:schemeClr val="tx1"/>
                  </a:solidFill>
                  <a:round/>
                  <a:headEnd/>
                  <a:tailEnd/>
                </a:ln>
                <a:effectLst/>
              </p:spPr>
              <p:txBody>
                <a:bodyPr wrap="none" anchor="ctr"/>
                <a:lstStyle/>
                <a:p>
                  <a:pPr eaLnBrk="1" hangingPunct="1"/>
                  <a:endParaRPr lang="en-US" altLang="en-US"/>
                </a:p>
              </p:txBody>
            </p:sp>
            <p:sp>
              <p:nvSpPr>
                <p:cNvPr id="30764" name="AutoShape 13"/>
                <p:cNvSpPr>
                  <a:spLocks noChangeArrowheads="1"/>
                </p:cNvSpPr>
                <p:nvPr/>
              </p:nvSpPr>
              <p:spPr bwMode="auto">
                <a:xfrm>
                  <a:off x="3840" y="1248"/>
                  <a:ext cx="864" cy="912"/>
                </a:xfrm>
                <a:prstGeom prst="smileyFace">
                  <a:avLst>
                    <a:gd name="adj" fmla="val 4653"/>
                  </a:avLst>
                </a:prstGeom>
                <a:solidFill>
                  <a:srgbClr val="FFE1FF"/>
                </a:solidFill>
                <a:ln w="9525">
                  <a:solidFill>
                    <a:srgbClr val="FF0000"/>
                  </a:solidFill>
                  <a:round/>
                  <a:headEnd/>
                  <a:tailEnd/>
                </a:ln>
                <a:effectLst/>
              </p:spPr>
              <p:txBody>
                <a:bodyPr wrap="none" anchor="ctr"/>
                <a:lstStyle/>
                <a:p>
                  <a:pPr algn="ctr" eaLnBrk="1" hangingPunct="1"/>
                  <a:endParaRPr lang="en-US" altLang="en-US"/>
                </a:p>
              </p:txBody>
            </p:sp>
          </p:grpSp>
        </p:grpSp>
        <p:grpSp>
          <p:nvGrpSpPr>
            <p:cNvPr id="5" name="Group 15"/>
            <p:cNvGrpSpPr>
              <a:grpSpLocks/>
            </p:cNvGrpSpPr>
            <p:nvPr/>
          </p:nvGrpSpPr>
          <p:grpSpPr bwMode="auto">
            <a:xfrm rot="1497220">
              <a:off x="3290" y="2864"/>
              <a:ext cx="1104" cy="2112"/>
              <a:chOff x="3744" y="1248"/>
              <a:chExt cx="1104" cy="2112"/>
            </a:xfrm>
          </p:grpSpPr>
          <p:sp>
            <p:nvSpPr>
              <p:cNvPr id="30759" name="Oval 16"/>
              <p:cNvSpPr>
                <a:spLocks noChangeArrowheads="1"/>
              </p:cNvSpPr>
              <p:nvPr/>
            </p:nvSpPr>
            <p:spPr bwMode="auto">
              <a:xfrm>
                <a:off x="3744" y="2112"/>
                <a:ext cx="1104" cy="1248"/>
              </a:xfrm>
              <a:prstGeom prst="ellipse">
                <a:avLst/>
              </a:prstGeom>
              <a:noFill/>
              <a:ln w="9525">
                <a:noFill/>
                <a:round/>
                <a:headEnd/>
                <a:tailEnd/>
              </a:ln>
              <a:effectLst/>
            </p:spPr>
            <p:txBody>
              <a:bodyPr wrap="none" anchor="ctr"/>
              <a:lstStyle/>
              <a:p>
                <a:pPr eaLnBrk="1" hangingPunct="1"/>
                <a:endParaRPr lang="en-US" altLang="en-US"/>
              </a:p>
            </p:txBody>
          </p:sp>
          <p:sp>
            <p:nvSpPr>
              <p:cNvPr id="30760" name="AutoShape 17"/>
              <p:cNvSpPr>
                <a:spLocks noChangeArrowheads="1"/>
              </p:cNvSpPr>
              <p:nvPr/>
            </p:nvSpPr>
            <p:spPr bwMode="auto">
              <a:xfrm>
                <a:off x="3840" y="1248"/>
                <a:ext cx="864" cy="912"/>
              </a:xfrm>
              <a:prstGeom prst="smileyFace">
                <a:avLst>
                  <a:gd name="adj" fmla="val 4653"/>
                </a:avLst>
              </a:prstGeom>
              <a:noFill/>
              <a:ln w="9525">
                <a:noFill/>
                <a:round/>
                <a:headEnd/>
                <a:tailEnd/>
              </a:ln>
              <a:effectLst/>
            </p:spPr>
            <p:txBody>
              <a:bodyPr wrap="none" anchor="ctr"/>
              <a:lstStyle/>
              <a:p>
                <a:pPr algn="ctr" eaLnBrk="1" hangingPunct="1"/>
                <a:endParaRPr lang="en-US" altLang="en-US"/>
              </a:p>
            </p:txBody>
          </p:sp>
        </p:grpSp>
        <p:sp>
          <p:nvSpPr>
            <p:cNvPr id="30758" name="AutoShape 22"/>
            <p:cNvSpPr>
              <a:spLocks noChangeArrowheads="1"/>
            </p:cNvSpPr>
            <p:nvPr/>
          </p:nvSpPr>
          <p:spPr bwMode="auto">
            <a:xfrm rot="-10177591">
              <a:off x="4320" y="2221"/>
              <a:ext cx="749" cy="8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717 h 21600"/>
                <a:gd name="T14" fmla="*/ 21600 w 21600"/>
                <a:gd name="T15" fmla="*/ 944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2716"/>
                  </a:lnTo>
                  <a:lnTo>
                    <a:pt x="12427" y="2716"/>
                  </a:lnTo>
                  <a:cubicBezTo>
                    <a:pt x="5564" y="2716"/>
                    <a:pt x="0" y="6943"/>
                    <a:pt x="0" y="12158"/>
                  </a:cubicBezTo>
                  <a:lnTo>
                    <a:pt x="0" y="21600"/>
                  </a:lnTo>
                  <a:lnTo>
                    <a:pt x="6875" y="21600"/>
                  </a:lnTo>
                  <a:lnTo>
                    <a:pt x="6875" y="12158"/>
                  </a:lnTo>
                  <a:cubicBezTo>
                    <a:pt x="6875" y="10658"/>
                    <a:pt x="9361" y="9442"/>
                    <a:pt x="12427" y="9442"/>
                  </a:cubicBezTo>
                  <a:lnTo>
                    <a:pt x="21600" y="9442"/>
                  </a:lnTo>
                  <a:lnTo>
                    <a:pt x="21600" y="12158"/>
                  </a:lnTo>
                  <a:lnTo>
                    <a:pt x="21600" y="6079"/>
                  </a:lnTo>
                  <a:close/>
                </a:path>
              </a:pathLst>
            </a:custGeom>
            <a:solidFill>
              <a:schemeClr val="accent1"/>
            </a:solidFill>
            <a:ln w="9525">
              <a:solidFill>
                <a:schemeClr val="tx1"/>
              </a:solidFill>
              <a:miter lim="800000"/>
              <a:headEnd/>
              <a:tailEnd/>
            </a:ln>
            <a:effectLst/>
          </p:spPr>
          <p:txBody>
            <a:bodyPr wrap="none" anchor="ctr"/>
            <a:lstStyle/>
            <a:p>
              <a:endParaRPr lang="en-US"/>
            </a:p>
          </p:txBody>
        </p:sp>
      </p:grpSp>
      <p:sp>
        <p:nvSpPr>
          <p:cNvPr id="28702" name="Rectangle 30"/>
          <p:cNvSpPr>
            <a:spLocks noChangeArrowheads="1"/>
          </p:cNvSpPr>
          <p:nvPr/>
        </p:nvSpPr>
        <p:spPr bwMode="auto">
          <a:xfrm>
            <a:off x="4432300" y="2209800"/>
            <a:ext cx="825500" cy="838200"/>
          </a:xfrm>
          <a:prstGeom prst="rect">
            <a:avLst/>
          </a:prstGeom>
          <a:solidFill>
            <a:srgbClr val="006600"/>
          </a:solidFill>
          <a:ln w="53975">
            <a:solidFill>
              <a:srgbClr val="FF0000"/>
            </a:solidFill>
            <a:miter lim="800000"/>
            <a:headEnd/>
            <a:tailEnd/>
          </a:ln>
          <a:effectLst/>
        </p:spPr>
        <p:txBody>
          <a:bodyPr/>
          <a:lstStyle/>
          <a:p>
            <a:pPr algn="ctr" eaLnBrk="1" hangingPunct="1">
              <a:spcBef>
                <a:spcPct val="20000"/>
              </a:spcBef>
            </a:pPr>
            <a:endParaRPr lang="en-US" altLang="en-US" sz="2800" b="0"/>
          </a:p>
        </p:txBody>
      </p:sp>
      <p:sp>
        <p:nvSpPr>
          <p:cNvPr id="28701" name="Rectangle 29"/>
          <p:cNvSpPr>
            <a:spLocks noChangeArrowheads="1"/>
          </p:cNvSpPr>
          <p:nvPr/>
        </p:nvSpPr>
        <p:spPr bwMode="auto">
          <a:xfrm>
            <a:off x="3606800" y="2209800"/>
            <a:ext cx="825500" cy="838200"/>
          </a:xfrm>
          <a:prstGeom prst="rect">
            <a:avLst/>
          </a:prstGeom>
          <a:solidFill>
            <a:srgbClr val="006600"/>
          </a:solidFill>
          <a:ln w="53975">
            <a:solidFill>
              <a:srgbClr val="FF0000"/>
            </a:solidFill>
            <a:miter lim="800000"/>
            <a:headEnd/>
            <a:tailEnd/>
          </a:ln>
          <a:effectLst/>
        </p:spPr>
        <p:txBody>
          <a:bodyPr/>
          <a:lstStyle/>
          <a:p>
            <a:pPr algn="ctr" eaLnBrk="1" hangingPunct="1">
              <a:spcBef>
                <a:spcPct val="20000"/>
              </a:spcBef>
            </a:pPr>
            <a:endParaRPr lang="en-US" altLang="en-US" sz="2800" b="0"/>
          </a:p>
        </p:txBody>
      </p:sp>
      <p:sp>
        <p:nvSpPr>
          <p:cNvPr id="28700" name="Rectangle 28"/>
          <p:cNvSpPr>
            <a:spLocks noChangeArrowheads="1"/>
          </p:cNvSpPr>
          <p:nvPr/>
        </p:nvSpPr>
        <p:spPr bwMode="auto">
          <a:xfrm>
            <a:off x="2781300" y="2209800"/>
            <a:ext cx="825500" cy="838200"/>
          </a:xfrm>
          <a:prstGeom prst="rect">
            <a:avLst/>
          </a:prstGeom>
          <a:solidFill>
            <a:srgbClr val="006600"/>
          </a:solidFill>
          <a:ln w="53975">
            <a:solidFill>
              <a:srgbClr val="FF0000"/>
            </a:solidFill>
            <a:miter lim="800000"/>
            <a:headEnd/>
            <a:tailEnd/>
          </a:ln>
          <a:effectLst/>
        </p:spPr>
        <p:txBody>
          <a:bodyPr/>
          <a:lstStyle/>
          <a:p>
            <a:pPr algn="ctr" eaLnBrk="1" hangingPunct="1">
              <a:spcBef>
                <a:spcPct val="20000"/>
              </a:spcBef>
            </a:pPr>
            <a:endParaRPr lang="en-US" altLang="en-US" sz="2800" b="0"/>
          </a:p>
        </p:txBody>
      </p:sp>
      <p:sp>
        <p:nvSpPr>
          <p:cNvPr id="28699" name="Rectangle 27"/>
          <p:cNvSpPr>
            <a:spLocks noChangeArrowheads="1"/>
          </p:cNvSpPr>
          <p:nvPr/>
        </p:nvSpPr>
        <p:spPr bwMode="auto">
          <a:xfrm>
            <a:off x="1955800" y="2209800"/>
            <a:ext cx="825500" cy="838200"/>
          </a:xfrm>
          <a:prstGeom prst="rect">
            <a:avLst/>
          </a:prstGeom>
          <a:solidFill>
            <a:srgbClr val="006600"/>
          </a:solidFill>
          <a:ln w="53975">
            <a:solidFill>
              <a:srgbClr val="FF0000"/>
            </a:solidFill>
            <a:miter lim="800000"/>
            <a:headEnd/>
            <a:tailEnd/>
          </a:ln>
          <a:effectLst/>
        </p:spPr>
        <p:txBody>
          <a:bodyPr/>
          <a:lstStyle/>
          <a:p>
            <a:pPr algn="ctr" eaLnBrk="1" hangingPunct="1">
              <a:spcBef>
                <a:spcPct val="20000"/>
              </a:spcBef>
            </a:pPr>
            <a:endParaRPr lang="en-US" altLang="en-US" sz="2800" b="0"/>
          </a:p>
        </p:txBody>
      </p:sp>
      <p:sp>
        <p:nvSpPr>
          <p:cNvPr id="28698" name="Rectangle 26"/>
          <p:cNvSpPr>
            <a:spLocks noChangeArrowheads="1"/>
          </p:cNvSpPr>
          <p:nvPr/>
        </p:nvSpPr>
        <p:spPr bwMode="auto">
          <a:xfrm>
            <a:off x="1130300" y="2209800"/>
            <a:ext cx="825500" cy="838200"/>
          </a:xfrm>
          <a:prstGeom prst="rect">
            <a:avLst/>
          </a:prstGeom>
          <a:solidFill>
            <a:srgbClr val="006600"/>
          </a:solidFill>
          <a:ln w="53975">
            <a:solidFill>
              <a:srgbClr val="FF0000"/>
            </a:solidFill>
            <a:miter lim="800000"/>
            <a:headEnd/>
            <a:tailEnd/>
          </a:ln>
          <a:effectLst/>
        </p:spPr>
        <p:txBody>
          <a:bodyPr/>
          <a:lstStyle/>
          <a:p>
            <a:pPr algn="ctr" eaLnBrk="1" hangingPunct="1">
              <a:spcBef>
                <a:spcPct val="20000"/>
              </a:spcBef>
            </a:pPr>
            <a:endParaRPr lang="en-US" altLang="en-US" sz="2800" b="0"/>
          </a:p>
        </p:txBody>
      </p:sp>
      <p:sp>
        <p:nvSpPr>
          <p:cNvPr id="28697" name="Rectangle 25"/>
          <p:cNvSpPr>
            <a:spLocks noChangeArrowheads="1"/>
          </p:cNvSpPr>
          <p:nvPr/>
        </p:nvSpPr>
        <p:spPr bwMode="auto">
          <a:xfrm>
            <a:off x="304800" y="2209800"/>
            <a:ext cx="825500" cy="838200"/>
          </a:xfrm>
          <a:prstGeom prst="rect">
            <a:avLst/>
          </a:prstGeom>
          <a:solidFill>
            <a:srgbClr val="006600"/>
          </a:solidFill>
          <a:ln w="53975">
            <a:solidFill>
              <a:srgbClr val="FF0000"/>
            </a:solidFill>
            <a:miter lim="800000"/>
            <a:headEnd/>
            <a:tailEnd/>
          </a:ln>
          <a:effectLst/>
        </p:spPr>
        <p:txBody>
          <a:bodyPr/>
          <a:lstStyle/>
          <a:p>
            <a:pPr algn="ctr" eaLnBrk="1" hangingPunct="1">
              <a:spcBef>
                <a:spcPct val="20000"/>
              </a:spcBef>
            </a:pPr>
            <a:endParaRPr lang="en-US" altLang="en-US" sz="2800" b="0"/>
          </a:p>
        </p:txBody>
      </p:sp>
      <p:sp>
        <p:nvSpPr>
          <p:cNvPr id="28703" name="Line 31"/>
          <p:cNvSpPr>
            <a:spLocks noChangeShapeType="1"/>
          </p:cNvSpPr>
          <p:nvPr/>
        </p:nvSpPr>
        <p:spPr bwMode="auto">
          <a:xfrm>
            <a:off x="304800" y="2209800"/>
            <a:ext cx="4953000" cy="0"/>
          </a:xfrm>
          <a:prstGeom prst="line">
            <a:avLst/>
          </a:prstGeom>
          <a:noFill/>
          <a:ln w="53975" cap="sq">
            <a:solidFill>
              <a:srgbClr val="FF0000"/>
            </a:solidFill>
            <a:round/>
            <a:headEnd/>
            <a:tailEnd/>
          </a:ln>
          <a:effectLst/>
        </p:spPr>
        <p:txBody>
          <a:bodyPr/>
          <a:lstStyle/>
          <a:p>
            <a:endParaRPr lang="en-US"/>
          </a:p>
        </p:txBody>
      </p:sp>
      <p:sp>
        <p:nvSpPr>
          <p:cNvPr id="28704" name="Line 32"/>
          <p:cNvSpPr>
            <a:spLocks noChangeShapeType="1"/>
          </p:cNvSpPr>
          <p:nvPr/>
        </p:nvSpPr>
        <p:spPr bwMode="auto">
          <a:xfrm>
            <a:off x="304800" y="3048000"/>
            <a:ext cx="4953000" cy="0"/>
          </a:xfrm>
          <a:prstGeom prst="line">
            <a:avLst/>
          </a:prstGeom>
          <a:noFill/>
          <a:ln w="53975" cap="sq">
            <a:solidFill>
              <a:srgbClr val="FF0000"/>
            </a:solidFill>
            <a:round/>
            <a:headEnd/>
            <a:tailEnd/>
          </a:ln>
          <a:effectLst/>
        </p:spPr>
        <p:txBody>
          <a:bodyPr/>
          <a:lstStyle/>
          <a:p>
            <a:endParaRPr lang="en-US"/>
          </a:p>
        </p:txBody>
      </p:sp>
      <p:sp>
        <p:nvSpPr>
          <p:cNvPr id="28705" name="Line 33"/>
          <p:cNvSpPr>
            <a:spLocks noChangeShapeType="1"/>
          </p:cNvSpPr>
          <p:nvPr/>
        </p:nvSpPr>
        <p:spPr bwMode="auto">
          <a:xfrm>
            <a:off x="304800" y="2209800"/>
            <a:ext cx="0" cy="838200"/>
          </a:xfrm>
          <a:prstGeom prst="line">
            <a:avLst/>
          </a:prstGeom>
          <a:noFill/>
          <a:ln w="53975" cap="sq">
            <a:solidFill>
              <a:srgbClr val="FF0000"/>
            </a:solidFill>
            <a:round/>
            <a:headEnd/>
            <a:tailEnd/>
          </a:ln>
          <a:effectLst/>
        </p:spPr>
        <p:txBody>
          <a:bodyPr/>
          <a:lstStyle/>
          <a:p>
            <a:endParaRPr lang="en-US"/>
          </a:p>
        </p:txBody>
      </p:sp>
      <p:sp>
        <p:nvSpPr>
          <p:cNvPr id="28706" name="Line 34"/>
          <p:cNvSpPr>
            <a:spLocks noChangeShapeType="1"/>
          </p:cNvSpPr>
          <p:nvPr/>
        </p:nvSpPr>
        <p:spPr bwMode="auto">
          <a:xfrm>
            <a:off x="1130300" y="2209800"/>
            <a:ext cx="0" cy="838200"/>
          </a:xfrm>
          <a:prstGeom prst="line">
            <a:avLst/>
          </a:prstGeom>
          <a:noFill/>
          <a:ln w="53975">
            <a:solidFill>
              <a:srgbClr val="FF0000"/>
            </a:solidFill>
            <a:round/>
            <a:headEnd/>
            <a:tailEnd/>
          </a:ln>
          <a:effectLst/>
        </p:spPr>
        <p:txBody>
          <a:bodyPr/>
          <a:lstStyle/>
          <a:p>
            <a:endParaRPr lang="en-US"/>
          </a:p>
        </p:txBody>
      </p:sp>
      <p:sp>
        <p:nvSpPr>
          <p:cNvPr id="28707" name="Line 35"/>
          <p:cNvSpPr>
            <a:spLocks noChangeShapeType="1"/>
          </p:cNvSpPr>
          <p:nvPr/>
        </p:nvSpPr>
        <p:spPr bwMode="auto">
          <a:xfrm>
            <a:off x="1955800" y="2209800"/>
            <a:ext cx="0" cy="838200"/>
          </a:xfrm>
          <a:prstGeom prst="line">
            <a:avLst/>
          </a:prstGeom>
          <a:noFill/>
          <a:ln w="53975">
            <a:solidFill>
              <a:srgbClr val="FF0000"/>
            </a:solidFill>
            <a:round/>
            <a:headEnd/>
            <a:tailEnd/>
          </a:ln>
          <a:effectLst/>
        </p:spPr>
        <p:txBody>
          <a:bodyPr/>
          <a:lstStyle/>
          <a:p>
            <a:endParaRPr lang="en-US"/>
          </a:p>
        </p:txBody>
      </p:sp>
      <p:sp>
        <p:nvSpPr>
          <p:cNvPr id="28708" name="Line 36"/>
          <p:cNvSpPr>
            <a:spLocks noChangeShapeType="1"/>
          </p:cNvSpPr>
          <p:nvPr/>
        </p:nvSpPr>
        <p:spPr bwMode="auto">
          <a:xfrm>
            <a:off x="2781300" y="2209800"/>
            <a:ext cx="0" cy="838200"/>
          </a:xfrm>
          <a:prstGeom prst="line">
            <a:avLst/>
          </a:prstGeom>
          <a:noFill/>
          <a:ln w="53975">
            <a:solidFill>
              <a:srgbClr val="FF0000"/>
            </a:solidFill>
            <a:round/>
            <a:headEnd/>
            <a:tailEnd/>
          </a:ln>
          <a:effectLst/>
        </p:spPr>
        <p:txBody>
          <a:bodyPr/>
          <a:lstStyle/>
          <a:p>
            <a:endParaRPr lang="en-US"/>
          </a:p>
        </p:txBody>
      </p:sp>
      <p:sp>
        <p:nvSpPr>
          <p:cNvPr id="28709" name="Line 37"/>
          <p:cNvSpPr>
            <a:spLocks noChangeShapeType="1"/>
          </p:cNvSpPr>
          <p:nvPr/>
        </p:nvSpPr>
        <p:spPr bwMode="auto">
          <a:xfrm>
            <a:off x="3606800" y="2209800"/>
            <a:ext cx="0" cy="838200"/>
          </a:xfrm>
          <a:prstGeom prst="line">
            <a:avLst/>
          </a:prstGeom>
          <a:noFill/>
          <a:ln w="53975">
            <a:solidFill>
              <a:srgbClr val="FF0000"/>
            </a:solidFill>
            <a:round/>
            <a:headEnd/>
            <a:tailEnd/>
          </a:ln>
          <a:effectLst/>
        </p:spPr>
        <p:txBody>
          <a:bodyPr/>
          <a:lstStyle/>
          <a:p>
            <a:endParaRPr lang="en-US"/>
          </a:p>
        </p:txBody>
      </p:sp>
      <p:sp>
        <p:nvSpPr>
          <p:cNvPr id="28710" name="Line 38"/>
          <p:cNvSpPr>
            <a:spLocks noChangeShapeType="1"/>
          </p:cNvSpPr>
          <p:nvPr/>
        </p:nvSpPr>
        <p:spPr bwMode="auto">
          <a:xfrm>
            <a:off x="4432300" y="2209800"/>
            <a:ext cx="0" cy="838200"/>
          </a:xfrm>
          <a:prstGeom prst="line">
            <a:avLst/>
          </a:prstGeom>
          <a:noFill/>
          <a:ln w="53975">
            <a:solidFill>
              <a:srgbClr val="FF0000"/>
            </a:solidFill>
            <a:round/>
            <a:headEnd/>
            <a:tailEnd/>
          </a:ln>
          <a:effectLst/>
        </p:spPr>
        <p:txBody>
          <a:bodyPr/>
          <a:lstStyle/>
          <a:p>
            <a:endParaRPr lang="en-US"/>
          </a:p>
        </p:txBody>
      </p:sp>
      <p:sp>
        <p:nvSpPr>
          <p:cNvPr id="28711" name="Line 39"/>
          <p:cNvSpPr>
            <a:spLocks noChangeShapeType="1"/>
          </p:cNvSpPr>
          <p:nvPr/>
        </p:nvSpPr>
        <p:spPr bwMode="auto">
          <a:xfrm>
            <a:off x="5257800" y="2209800"/>
            <a:ext cx="0" cy="838200"/>
          </a:xfrm>
          <a:prstGeom prst="line">
            <a:avLst/>
          </a:prstGeom>
          <a:noFill/>
          <a:ln w="53975" cap="sq">
            <a:solidFill>
              <a:srgbClr val="FF0000"/>
            </a:solidFill>
            <a:round/>
            <a:headEnd/>
            <a:tailEnd/>
          </a:ln>
          <a:effectLst/>
        </p:spPr>
        <p:txBody>
          <a:bodyPr/>
          <a:lstStyle/>
          <a:p>
            <a:endParaRPr lang="en-US"/>
          </a:p>
        </p:txBody>
      </p:sp>
      <p:grpSp>
        <p:nvGrpSpPr>
          <p:cNvPr id="6" name="Group 46"/>
          <p:cNvGrpSpPr>
            <a:grpSpLocks/>
          </p:cNvGrpSpPr>
          <p:nvPr/>
        </p:nvGrpSpPr>
        <p:grpSpPr bwMode="auto">
          <a:xfrm>
            <a:off x="304800" y="2286000"/>
            <a:ext cx="4953000" cy="838200"/>
            <a:chOff x="336" y="2592"/>
            <a:chExt cx="3120" cy="528"/>
          </a:xfrm>
        </p:grpSpPr>
        <p:sp>
          <p:nvSpPr>
            <p:cNvPr id="30741" name="Rectangle 47"/>
            <p:cNvSpPr>
              <a:spLocks noChangeArrowheads="1"/>
            </p:cNvSpPr>
            <p:nvPr/>
          </p:nvSpPr>
          <p:spPr bwMode="auto">
            <a:xfrm>
              <a:off x="2936" y="2592"/>
              <a:ext cx="520" cy="528"/>
            </a:xfrm>
            <a:prstGeom prst="rect">
              <a:avLst/>
            </a:prstGeom>
            <a:noFill/>
            <a:ln w="9525">
              <a:noFill/>
              <a:miter lim="800000"/>
              <a:headEnd/>
              <a:tailEnd/>
            </a:ln>
            <a:effectLst/>
          </p:spPr>
          <p:txBody>
            <a:bodyPr/>
            <a:lstStyle/>
            <a:p>
              <a:pPr algn="ctr" eaLnBrk="1" hangingPunct="1">
                <a:spcBef>
                  <a:spcPct val="20000"/>
                </a:spcBef>
              </a:pPr>
              <a:r>
                <a:rPr lang="en-US" altLang="en-US" sz="2800">
                  <a:solidFill>
                    <a:srgbClr val="FFFF00"/>
                  </a:solidFill>
                </a:rPr>
                <a:t>N</a:t>
              </a:r>
            </a:p>
          </p:txBody>
        </p:sp>
        <p:sp>
          <p:nvSpPr>
            <p:cNvPr id="30742" name="Rectangle 48"/>
            <p:cNvSpPr>
              <a:spLocks noChangeArrowheads="1"/>
            </p:cNvSpPr>
            <p:nvPr/>
          </p:nvSpPr>
          <p:spPr bwMode="auto">
            <a:xfrm>
              <a:off x="2416" y="2592"/>
              <a:ext cx="520" cy="528"/>
            </a:xfrm>
            <a:prstGeom prst="rect">
              <a:avLst/>
            </a:prstGeom>
            <a:noFill/>
            <a:ln w="9525">
              <a:noFill/>
              <a:miter lim="800000"/>
              <a:headEnd/>
              <a:tailEnd/>
            </a:ln>
            <a:effectLst/>
          </p:spPr>
          <p:txBody>
            <a:bodyPr/>
            <a:lstStyle/>
            <a:p>
              <a:pPr algn="ctr" eaLnBrk="1" hangingPunct="1">
                <a:spcBef>
                  <a:spcPct val="20000"/>
                </a:spcBef>
              </a:pPr>
              <a:r>
                <a:rPr lang="en-US" altLang="en-US" sz="2800">
                  <a:solidFill>
                    <a:srgbClr val="FFFF00"/>
                  </a:solidFill>
                </a:rPr>
                <a:t>À</a:t>
              </a:r>
            </a:p>
          </p:txBody>
        </p:sp>
        <p:sp>
          <p:nvSpPr>
            <p:cNvPr id="30743" name="Rectangle 49"/>
            <p:cNvSpPr>
              <a:spLocks noChangeArrowheads="1"/>
            </p:cNvSpPr>
            <p:nvPr/>
          </p:nvSpPr>
          <p:spPr bwMode="auto">
            <a:xfrm>
              <a:off x="1896" y="2592"/>
              <a:ext cx="520" cy="528"/>
            </a:xfrm>
            <a:prstGeom prst="rect">
              <a:avLst/>
            </a:prstGeom>
            <a:noFill/>
            <a:ln w="9525">
              <a:noFill/>
              <a:miter lim="800000"/>
              <a:headEnd/>
              <a:tailEnd/>
            </a:ln>
            <a:effectLst/>
          </p:spPr>
          <p:txBody>
            <a:bodyPr/>
            <a:lstStyle/>
            <a:p>
              <a:pPr algn="ctr" eaLnBrk="1" hangingPunct="1">
                <a:spcBef>
                  <a:spcPct val="20000"/>
                </a:spcBef>
              </a:pPr>
              <a:r>
                <a:rPr lang="en-US" altLang="en-US" sz="2800">
                  <a:solidFill>
                    <a:srgbClr val="FFFF00"/>
                  </a:solidFill>
                </a:rPr>
                <a:t>O</a:t>
              </a:r>
            </a:p>
          </p:txBody>
        </p:sp>
        <p:sp>
          <p:nvSpPr>
            <p:cNvPr id="30744" name="Rectangle 50"/>
            <p:cNvSpPr>
              <a:spLocks noChangeArrowheads="1"/>
            </p:cNvSpPr>
            <p:nvPr/>
          </p:nvSpPr>
          <p:spPr bwMode="auto">
            <a:xfrm>
              <a:off x="1376" y="2592"/>
              <a:ext cx="520" cy="528"/>
            </a:xfrm>
            <a:prstGeom prst="rect">
              <a:avLst/>
            </a:prstGeom>
            <a:noFill/>
            <a:ln w="9525">
              <a:noFill/>
              <a:miter lim="800000"/>
              <a:headEnd/>
              <a:tailEnd/>
            </a:ln>
            <a:effectLst/>
          </p:spPr>
          <p:txBody>
            <a:bodyPr/>
            <a:lstStyle/>
            <a:p>
              <a:pPr algn="ctr" eaLnBrk="1" hangingPunct="1">
                <a:spcBef>
                  <a:spcPct val="20000"/>
                </a:spcBef>
              </a:pPr>
              <a:r>
                <a:rPr lang="en-US" altLang="en-US" sz="2800">
                  <a:solidFill>
                    <a:srgbClr val="FFFF00"/>
                  </a:solidFill>
                </a:rPr>
                <a:t>T</a:t>
              </a:r>
            </a:p>
          </p:txBody>
        </p:sp>
        <p:sp>
          <p:nvSpPr>
            <p:cNvPr id="30745" name="Rectangle 51"/>
            <p:cNvSpPr>
              <a:spLocks noChangeArrowheads="1"/>
            </p:cNvSpPr>
            <p:nvPr/>
          </p:nvSpPr>
          <p:spPr bwMode="auto">
            <a:xfrm>
              <a:off x="856" y="2592"/>
              <a:ext cx="520" cy="528"/>
            </a:xfrm>
            <a:prstGeom prst="rect">
              <a:avLst/>
            </a:prstGeom>
            <a:noFill/>
            <a:ln w="9525">
              <a:noFill/>
              <a:miter lim="800000"/>
              <a:headEnd/>
              <a:tailEnd/>
            </a:ln>
            <a:effectLst/>
          </p:spPr>
          <p:txBody>
            <a:bodyPr/>
            <a:lstStyle/>
            <a:p>
              <a:pPr algn="ctr" eaLnBrk="1" hangingPunct="1">
                <a:spcBef>
                  <a:spcPct val="20000"/>
                </a:spcBef>
              </a:pPr>
              <a:r>
                <a:rPr lang="en-US" altLang="en-US" sz="2800">
                  <a:solidFill>
                    <a:srgbClr val="FFFF00"/>
                  </a:solidFill>
                </a:rPr>
                <a:t>N</a:t>
              </a:r>
            </a:p>
          </p:txBody>
        </p:sp>
        <p:sp>
          <p:nvSpPr>
            <p:cNvPr id="30746" name="Rectangle 52"/>
            <p:cNvSpPr>
              <a:spLocks noChangeArrowheads="1"/>
            </p:cNvSpPr>
            <p:nvPr/>
          </p:nvSpPr>
          <p:spPr bwMode="auto">
            <a:xfrm>
              <a:off x="336" y="2592"/>
              <a:ext cx="520" cy="528"/>
            </a:xfrm>
            <a:prstGeom prst="rect">
              <a:avLst/>
            </a:prstGeom>
            <a:noFill/>
            <a:ln w="9525">
              <a:noFill/>
              <a:miter lim="800000"/>
              <a:headEnd/>
              <a:tailEnd/>
            </a:ln>
            <a:effectLst/>
          </p:spPr>
          <p:txBody>
            <a:bodyPr/>
            <a:lstStyle/>
            <a:p>
              <a:pPr algn="ctr" eaLnBrk="1" hangingPunct="1">
                <a:spcBef>
                  <a:spcPct val="20000"/>
                </a:spcBef>
              </a:pPr>
              <a:r>
                <a:rPr lang="en-US" altLang="en-US" sz="2800">
                  <a:solidFill>
                    <a:srgbClr val="FFFF00"/>
                  </a:solidFill>
                </a:rPr>
                <a:t>A</a:t>
              </a:r>
            </a:p>
          </p:txBody>
        </p:sp>
        <p:sp>
          <p:nvSpPr>
            <p:cNvPr id="30747" name="Line 53"/>
            <p:cNvSpPr>
              <a:spLocks noChangeShapeType="1"/>
            </p:cNvSpPr>
            <p:nvPr/>
          </p:nvSpPr>
          <p:spPr bwMode="auto">
            <a:xfrm>
              <a:off x="336" y="2592"/>
              <a:ext cx="3120" cy="0"/>
            </a:xfrm>
            <a:prstGeom prst="line">
              <a:avLst/>
            </a:prstGeom>
            <a:noFill/>
            <a:ln w="28575" cap="sq">
              <a:noFill/>
              <a:round/>
              <a:headEnd/>
              <a:tailEnd/>
            </a:ln>
            <a:effectLst/>
          </p:spPr>
          <p:txBody>
            <a:bodyPr/>
            <a:lstStyle/>
            <a:p>
              <a:endParaRPr lang="en-US"/>
            </a:p>
          </p:txBody>
        </p:sp>
        <p:sp>
          <p:nvSpPr>
            <p:cNvPr id="30748" name="Line 54"/>
            <p:cNvSpPr>
              <a:spLocks noChangeShapeType="1"/>
            </p:cNvSpPr>
            <p:nvPr/>
          </p:nvSpPr>
          <p:spPr bwMode="auto">
            <a:xfrm>
              <a:off x="336" y="3120"/>
              <a:ext cx="3120" cy="0"/>
            </a:xfrm>
            <a:prstGeom prst="line">
              <a:avLst/>
            </a:prstGeom>
            <a:noFill/>
            <a:ln w="28575" cap="sq">
              <a:noFill/>
              <a:round/>
              <a:headEnd/>
              <a:tailEnd/>
            </a:ln>
            <a:effectLst/>
          </p:spPr>
          <p:txBody>
            <a:bodyPr/>
            <a:lstStyle/>
            <a:p>
              <a:endParaRPr lang="en-US"/>
            </a:p>
          </p:txBody>
        </p:sp>
        <p:sp>
          <p:nvSpPr>
            <p:cNvPr id="30749" name="Line 55"/>
            <p:cNvSpPr>
              <a:spLocks noChangeShapeType="1"/>
            </p:cNvSpPr>
            <p:nvPr/>
          </p:nvSpPr>
          <p:spPr bwMode="auto">
            <a:xfrm>
              <a:off x="336" y="2592"/>
              <a:ext cx="0" cy="528"/>
            </a:xfrm>
            <a:prstGeom prst="line">
              <a:avLst/>
            </a:prstGeom>
            <a:noFill/>
            <a:ln w="28575" cap="sq">
              <a:noFill/>
              <a:round/>
              <a:headEnd/>
              <a:tailEnd/>
            </a:ln>
            <a:effectLst/>
          </p:spPr>
          <p:txBody>
            <a:bodyPr/>
            <a:lstStyle/>
            <a:p>
              <a:endParaRPr lang="en-US"/>
            </a:p>
          </p:txBody>
        </p:sp>
        <p:sp>
          <p:nvSpPr>
            <p:cNvPr id="30750" name="Line 56"/>
            <p:cNvSpPr>
              <a:spLocks noChangeShapeType="1"/>
            </p:cNvSpPr>
            <p:nvPr/>
          </p:nvSpPr>
          <p:spPr bwMode="auto">
            <a:xfrm>
              <a:off x="856" y="2592"/>
              <a:ext cx="0" cy="528"/>
            </a:xfrm>
            <a:prstGeom prst="line">
              <a:avLst/>
            </a:prstGeom>
            <a:noFill/>
            <a:ln w="12700">
              <a:noFill/>
              <a:round/>
              <a:headEnd/>
              <a:tailEnd/>
            </a:ln>
            <a:effectLst/>
          </p:spPr>
          <p:txBody>
            <a:bodyPr/>
            <a:lstStyle/>
            <a:p>
              <a:endParaRPr lang="en-US"/>
            </a:p>
          </p:txBody>
        </p:sp>
        <p:sp>
          <p:nvSpPr>
            <p:cNvPr id="30751" name="Line 57"/>
            <p:cNvSpPr>
              <a:spLocks noChangeShapeType="1"/>
            </p:cNvSpPr>
            <p:nvPr/>
          </p:nvSpPr>
          <p:spPr bwMode="auto">
            <a:xfrm>
              <a:off x="1376" y="2592"/>
              <a:ext cx="0" cy="528"/>
            </a:xfrm>
            <a:prstGeom prst="line">
              <a:avLst/>
            </a:prstGeom>
            <a:noFill/>
            <a:ln w="12700">
              <a:noFill/>
              <a:round/>
              <a:headEnd/>
              <a:tailEnd/>
            </a:ln>
            <a:effectLst/>
          </p:spPr>
          <p:txBody>
            <a:bodyPr/>
            <a:lstStyle/>
            <a:p>
              <a:endParaRPr lang="en-US"/>
            </a:p>
          </p:txBody>
        </p:sp>
        <p:sp>
          <p:nvSpPr>
            <p:cNvPr id="30752" name="Line 58"/>
            <p:cNvSpPr>
              <a:spLocks noChangeShapeType="1"/>
            </p:cNvSpPr>
            <p:nvPr/>
          </p:nvSpPr>
          <p:spPr bwMode="auto">
            <a:xfrm>
              <a:off x="1896" y="2592"/>
              <a:ext cx="0" cy="528"/>
            </a:xfrm>
            <a:prstGeom prst="line">
              <a:avLst/>
            </a:prstGeom>
            <a:noFill/>
            <a:ln w="12700">
              <a:noFill/>
              <a:round/>
              <a:headEnd/>
              <a:tailEnd/>
            </a:ln>
            <a:effectLst/>
          </p:spPr>
          <p:txBody>
            <a:bodyPr/>
            <a:lstStyle/>
            <a:p>
              <a:endParaRPr lang="en-US"/>
            </a:p>
          </p:txBody>
        </p:sp>
        <p:sp>
          <p:nvSpPr>
            <p:cNvPr id="30753" name="Line 59"/>
            <p:cNvSpPr>
              <a:spLocks noChangeShapeType="1"/>
            </p:cNvSpPr>
            <p:nvPr/>
          </p:nvSpPr>
          <p:spPr bwMode="auto">
            <a:xfrm>
              <a:off x="2416" y="2592"/>
              <a:ext cx="0" cy="528"/>
            </a:xfrm>
            <a:prstGeom prst="line">
              <a:avLst/>
            </a:prstGeom>
            <a:noFill/>
            <a:ln w="12700">
              <a:noFill/>
              <a:round/>
              <a:headEnd/>
              <a:tailEnd/>
            </a:ln>
            <a:effectLst/>
          </p:spPr>
          <p:txBody>
            <a:bodyPr/>
            <a:lstStyle/>
            <a:p>
              <a:endParaRPr lang="en-US"/>
            </a:p>
          </p:txBody>
        </p:sp>
        <p:sp>
          <p:nvSpPr>
            <p:cNvPr id="30754" name="Line 60"/>
            <p:cNvSpPr>
              <a:spLocks noChangeShapeType="1"/>
            </p:cNvSpPr>
            <p:nvPr/>
          </p:nvSpPr>
          <p:spPr bwMode="auto">
            <a:xfrm>
              <a:off x="2936" y="2592"/>
              <a:ext cx="0" cy="528"/>
            </a:xfrm>
            <a:prstGeom prst="line">
              <a:avLst/>
            </a:prstGeom>
            <a:noFill/>
            <a:ln w="12700">
              <a:noFill/>
              <a:round/>
              <a:headEnd/>
              <a:tailEnd/>
            </a:ln>
            <a:effectLst/>
          </p:spPr>
          <p:txBody>
            <a:bodyPr/>
            <a:lstStyle/>
            <a:p>
              <a:endParaRPr lang="en-US"/>
            </a:p>
          </p:txBody>
        </p:sp>
        <p:sp>
          <p:nvSpPr>
            <p:cNvPr id="30755" name="Line 61"/>
            <p:cNvSpPr>
              <a:spLocks noChangeShapeType="1"/>
            </p:cNvSpPr>
            <p:nvPr/>
          </p:nvSpPr>
          <p:spPr bwMode="auto">
            <a:xfrm>
              <a:off x="3456" y="2592"/>
              <a:ext cx="0" cy="528"/>
            </a:xfrm>
            <a:prstGeom prst="line">
              <a:avLst/>
            </a:prstGeom>
            <a:noFill/>
            <a:ln w="28575" cap="sq">
              <a:noFill/>
              <a:round/>
              <a:headEnd/>
              <a:tailEnd/>
            </a:ln>
            <a:effectLst/>
          </p:spPr>
          <p:txBody>
            <a:bodyPr/>
            <a:lstStyle/>
            <a:p>
              <a:endParaRPr lang="en-US"/>
            </a:p>
          </p:txBody>
        </p:sp>
      </p:grpSp>
      <p:pic>
        <p:nvPicPr>
          <p:cNvPr id="45" name="Picture 3" descr="200392720172854998"/>
          <p:cNvPicPr>
            <a:picLocks noChangeAspect="1" noChangeArrowheads="1" noCrop="1"/>
          </p:cNvPicPr>
          <p:nvPr/>
        </p:nvPicPr>
        <p:blipFill>
          <a:blip r:embed="rId2"/>
          <a:srcRect/>
          <a:stretch>
            <a:fillRect/>
          </a:stretch>
        </p:blipFill>
        <p:spPr bwMode="auto">
          <a:xfrm>
            <a:off x="0" y="5867400"/>
            <a:ext cx="9144000" cy="990600"/>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Clr clrSpc="rgb" dir="cw">
                                      <p:cBhvr override="childStyle">
                                        <p:cTn id="6" dur="100" fill="hold"/>
                                        <p:tgtEl>
                                          <p:spTgt spid="28676"/>
                                        </p:tgtEl>
                                        <p:attrNameLst>
                                          <p:attrName>style.color</p:attrName>
                                        </p:attrNameLst>
                                      </p:cBhvr>
                                      <p:to>
                                        <a:schemeClr val="accent2"/>
                                      </p:to>
                                    </p:animClr>
                                    <p:animClr clrSpc="rgb" dir="cw">
                                      <p:cBhvr>
                                        <p:cTn id="7" dur="100" fill="hold"/>
                                        <p:tgtEl>
                                          <p:spTgt spid="28676"/>
                                        </p:tgtEl>
                                        <p:attrNameLst>
                                          <p:attrName>fillcolor</p:attrName>
                                        </p:attrNameLst>
                                      </p:cBhvr>
                                      <p:to>
                                        <a:schemeClr val="accent2"/>
                                      </p:to>
                                    </p:animClr>
                                    <p:set>
                                      <p:cBhvr>
                                        <p:cTn id="8" dur="100" fill="hold"/>
                                        <p:tgtEl>
                                          <p:spTgt spid="28676"/>
                                        </p:tgtEl>
                                        <p:attrNameLst>
                                          <p:attrName>fill.type</p:attrName>
                                        </p:attrNameLst>
                                      </p:cBhvr>
                                      <p:to>
                                        <p:strVal val="solid"/>
                                      </p:to>
                                    </p:set>
                                    <p:set>
                                      <p:cBhvr>
                                        <p:cTn id="9" dur="100" fill="hold"/>
                                        <p:tgtEl>
                                          <p:spTgt spid="28676"/>
                                        </p:tgtEl>
                                        <p:attrNameLst>
                                          <p:attrName>fill.on</p:attrName>
                                        </p:attrNameLst>
                                      </p:cBhvr>
                                      <p:to>
                                        <p:strVal val="true"/>
                                      </p:to>
                                    </p:set>
                                    <p:animRot by="120000">
                                      <p:cBhvr>
                                        <p:cTn id="10" dur="100" fill="hold">
                                          <p:stCondLst>
                                            <p:cond delay="0"/>
                                          </p:stCondLst>
                                        </p:cTn>
                                        <p:tgtEl>
                                          <p:spTgt spid="28676"/>
                                        </p:tgtEl>
                                        <p:attrNameLst>
                                          <p:attrName>r</p:attrName>
                                        </p:attrNameLst>
                                      </p:cBhvr>
                                    </p:animRot>
                                    <p:animRot by="-240000">
                                      <p:cBhvr>
                                        <p:cTn id="11" dur="200" fill="hold">
                                          <p:stCondLst>
                                            <p:cond delay="200"/>
                                          </p:stCondLst>
                                        </p:cTn>
                                        <p:tgtEl>
                                          <p:spTgt spid="28676"/>
                                        </p:tgtEl>
                                        <p:attrNameLst>
                                          <p:attrName>r</p:attrName>
                                        </p:attrNameLst>
                                      </p:cBhvr>
                                    </p:animRot>
                                    <p:animRot by="240000">
                                      <p:cBhvr>
                                        <p:cTn id="12" dur="200" fill="hold">
                                          <p:stCondLst>
                                            <p:cond delay="400"/>
                                          </p:stCondLst>
                                        </p:cTn>
                                        <p:tgtEl>
                                          <p:spTgt spid="28676"/>
                                        </p:tgtEl>
                                        <p:attrNameLst>
                                          <p:attrName>r</p:attrName>
                                        </p:attrNameLst>
                                      </p:cBhvr>
                                    </p:animRot>
                                    <p:animRot by="-240000">
                                      <p:cBhvr>
                                        <p:cTn id="13" dur="200" fill="hold">
                                          <p:stCondLst>
                                            <p:cond delay="600"/>
                                          </p:stCondLst>
                                        </p:cTn>
                                        <p:tgtEl>
                                          <p:spTgt spid="28676"/>
                                        </p:tgtEl>
                                        <p:attrNameLst>
                                          <p:attrName>r</p:attrName>
                                        </p:attrNameLst>
                                      </p:cBhvr>
                                    </p:animRot>
                                    <p:animRot by="120000">
                                      <p:cBhvr>
                                        <p:cTn id="14" dur="200" fill="hold">
                                          <p:stCondLst>
                                            <p:cond delay="800"/>
                                          </p:stCondLst>
                                        </p:cTn>
                                        <p:tgtEl>
                                          <p:spTgt spid="28676"/>
                                        </p:tgtEl>
                                        <p:attrNameLst>
                                          <p:attrName>r</p:attrName>
                                        </p:attrNameLst>
                                      </p:cBhvr>
                                    </p:animRot>
                                  </p:childTnLst>
                                </p:cTn>
                              </p:par>
                              <p:par>
                                <p:cTn id="15" presetID="8" presetClass="emph" presetSubtype="0" repeatCount="indefinite" autoRev="1" fill="hold" nodeType="withEffect">
                                  <p:stCondLst>
                                    <p:cond delay="0"/>
                                  </p:stCondLst>
                                  <p:childTnLst>
                                    <p:animRot by="-2700000">
                                      <p:cBhvr>
                                        <p:cTn id="16" dur="2000" fill="hold"/>
                                        <p:tgtEl>
                                          <p:spTgt spid="2"/>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8702"/>
                                        </p:tgtEl>
                                        <p:attrNameLst>
                                          <p:attrName>style.visibility</p:attrName>
                                        </p:attrNameLst>
                                      </p:cBhvr>
                                      <p:to>
                                        <p:strVal val="visible"/>
                                      </p:to>
                                    </p:set>
                                    <p:animEffect transition="in" filter="strips(downRight)">
                                      <p:cBhvr>
                                        <p:cTn id="21" dur="2000"/>
                                        <p:tgtEl>
                                          <p:spTgt spid="28702"/>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8701"/>
                                        </p:tgtEl>
                                        <p:attrNameLst>
                                          <p:attrName>style.visibility</p:attrName>
                                        </p:attrNameLst>
                                      </p:cBhvr>
                                      <p:to>
                                        <p:strVal val="visible"/>
                                      </p:to>
                                    </p:set>
                                    <p:animEffect transition="in" filter="strips(downRight)">
                                      <p:cBhvr>
                                        <p:cTn id="24" dur="2000"/>
                                        <p:tgtEl>
                                          <p:spTgt spid="28701"/>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28700"/>
                                        </p:tgtEl>
                                        <p:attrNameLst>
                                          <p:attrName>style.visibility</p:attrName>
                                        </p:attrNameLst>
                                      </p:cBhvr>
                                      <p:to>
                                        <p:strVal val="visible"/>
                                      </p:to>
                                    </p:set>
                                    <p:animEffect transition="in" filter="strips(downRight)">
                                      <p:cBhvr>
                                        <p:cTn id="27" dur="2000"/>
                                        <p:tgtEl>
                                          <p:spTgt spid="2870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28699"/>
                                        </p:tgtEl>
                                        <p:attrNameLst>
                                          <p:attrName>style.visibility</p:attrName>
                                        </p:attrNameLst>
                                      </p:cBhvr>
                                      <p:to>
                                        <p:strVal val="visible"/>
                                      </p:to>
                                    </p:set>
                                    <p:animEffect transition="in" filter="strips(downRight)">
                                      <p:cBhvr>
                                        <p:cTn id="30" dur="2000"/>
                                        <p:tgtEl>
                                          <p:spTgt spid="28699"/>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28698"/>
                                        </p:tgtEl>
                                        <p:attrNameLst>
                                          <p:attrName>style.visibility</p:attrName>
                                        </p:attrNameLst>
                                      </p:cBhvr>
                                      <p:to>
                                        <p:strVal val="visible"/>
                                      </p:to>
                                    </p:set>
                                    <p:animEffect transition="in" filter="strips(downRight)">
                                      <p:cBhvr>
                                        <p:cTn id="33" dur="2000"/>
                                        <p:tgtEl>
                                          <p:spTgt spid="28698"/>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28697"/>
                                        </p:tgtEl>
                                        <p:attrNameLst>
                                          <p:attrName>style.visibility</p:attrName>
                                        </p:attrNameLst>
                                      </p:cBhvr>
                                      <p:to>
                                        <p:strVal val="visible"/>
                                      </p:to>
                                    </p:set>
                                    <p:animEffect transition="in" filter="strips(downRight)">
                                      <p:cBhvr>
                                        <p:cTn id="36" dur="2000"/>
                                        <p:tgtEl>
                                          <p:spTgt spid="28697"/>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28703"/>
                                        </p:tgtEl>
                                        <p:attrNameLst>
                                          <p:attrName>style.visibility</p:attrName>
                                        </p:attrNameLst>
                                      </p:cBhvr>
                                      <p:to>
                                        <p:strVal val="visible"/>
                                      </p:to>
                                    </p:set>
                                    <p:animEffect transition="in" filter="strips(downRight)">
                                      <p:cBhvr>
                                        <p:cTn id="39" dur="2000"/>
                                        <p:tgtEl>
                                          <p:spTgt spid="28703"/>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28704"/>
                                        </p:tgtEl>
                                        <p:attrNameLst>
                                          <p:attrName>style.visibility</p:attrName>
                                        </p:attrNameLst>
                                      </p:cBhvr>
                                      <p:to>
                                        <p:strVal val="visible"/>
                                      </p:to>
                                    </p:set>
                                    <p:animEffect transition="in" filter="strips(downRight)">
                                      <p:cBhvr>
                                        <p:cTn id="42" dur="2000"/>
                                        <p:tgtEl>
                                          <p:spTgt spid="28704"/>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28705"/>
                                        </p:tgtEl>
                                        <p:attrNameLst>
                                          <p:attrName>style.visibility</p:attrName>
                                        </p:attrNameLst>
                                      </p:cBhvr>
                                      <p:to>
                                        <p:strVal val="visible"/>
                                      </p:to>
                                    </p:set>
                                    <p:animEffect transition="in" filter="strips(downRight)">
                                      <p:cBhvr>
                                        <p:cTn id="45" dur="2000"/>
                                        <p:tgtEl>
                                          <p:spTgt spid="28705"/>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28706"/>
                                        </p:tgtEl>
                                        <p:attrNameLst>
                                          <p:attrName>style.visibility</p:attrName>
                                        </p:attrNameLst>
                                      </p:cBhvr>
                                      <p:to>
                                        <p:strVal val="visible"/>
                                      </p:to>
                                    </p:set>
                                    <p:animEffect transition="in" filter="strips(downRight)">
                                      <p:cBhvr>
                                        <p:cTn id="48" dur="2000"/>
                                        <p:tgtEl>
                                          <p:spTgt spid="28706"/>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8707"/>
                                        </p:tgtEl>
                                        <p:attrNameLst>
                                          <p:attrName>style.visibility</p:attrName>
                                        </p:attrNameLst>
                                      </p:cBhvr>
                                      <p:to>
                                        <p:strVal val="visible"/>
                                      </p:to>
                                    </p:set>
                                    <p:animEffect transition="in" filter="strips(downRight)">
                                      <p:cBhvr>
                                        <p:cTn id="51" dur="2000"/>
                                        <p:tgtEl>
                                          <p:spTgt spid="28707"/>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28708"/>
                                        </p:tgtEl>
                                        <p:attrNameLst>
                                          <p:attrName>style.visibility</p:attrName>
                                        </p:attrNameLst>
                                      </p:cBhvr>
                                      <p:to>
                                        <p:strVal val="visible"/>
                                      </p:to>
                                    </p:set>
                                    <p:animEffect transition="in" filter="strips(downRight)">
                                      <p:cBhvr>
                                        <p:cTn id="54" dur="2000"/>
                                        <p:tgtEl>
                                          <p:spTgt spid="28708"/>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8709"/>
                                        </p:tgtEl>
                                        <p:attrNameLst>
                                          <p:attrName>style.visibility</p:attrName>
                                        </p:attrNameLst>
                                      </p:cBhvr>
                                      <p:to>
                                        <p:strVal val="visible"/>
                                      </p:to>
                                    </p:set>
                                    <p:animEffect transition="in" filter="strips(downRight)">
                                      <p:cBhvr>
                                        <p:cTn id="57" dur="2000"/>
                                        <p:tgtEl>
                                          <p:spTgt spid="28709"/>
                                        </p:tgtEl>
                                      </p:cBhvr>
                                    </p:animEffect>
                                  </p:childTnLst>
                                </p:cTn>
                              </p:par>
                              <p:par>
                                <p:cTn id="58" presetID="18" presetClass="entr" presetSubtype="6" fill="hold" grpId="0" nodeType="withEffect">
                                  <p:stCondLst>
                                    <p:cond delay="0"/>
                                  </p:stCondLst>
                                  <p:childTnLst>
                                    <p:set>
                                      <p:cBhvr>
                                        <p:cTn id="59" dur="1" fill="hold">
                                          <p:stCondLst>
                                            <p:cond delay="0"/>
                                          </p:stCondLst>
                                        </p:cTn>
                                        <p:tgtEl>
                                          <p:spTgt spid="28710"/>
                                        </p:tgtEl>
                                        <p:attrNameLst>
                                          <p:attrName>style.visibility</p:attrName>
                                        </p:attrNameLst>
                                      </p:cBhvr>
                                      <p:to>
                                        <p:strVal val="visible"/>
                                      </p:to>
                                    </p:set>
                                    <p:animEffect transition="in" filter="strips(downRight)">
                                      <p:cBhvr>
                                        <p:cTn id="60" dur="2000"/>
                                        <p:tgtEl>
                                          <p:spTgt spid="28710"/>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28711"/>
                                        </p:tgtEl>
                                        <p:attrNameLst>
                                          <p:attrName>style.visibility</p:attrName>
                                        </p:attrNameLst>
                                      </p:cBhvr>
                                      <p:to>
                                        <p:strVal val="visible"/>
                                      </p:to>
                                    </p:set>
                                    <p:animEffect transition="in" filter="strips(downRight)">
                                      <p:cBhvr>
                                        <p:cTn id="63" dur="2000"/>
                                        <p:tgtEl>
                                          <p:spTgt spid="2871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28679">
                                            <p:txEl>
                                              <p:pRg st="3" end="3"/>
                                            </p:txEl>
                                          </p:spTgt>
                                        </p:tgtEl>
                                        <p:attrNameLst>
                                          <p:attrName>style.visibility</p:attrName>
                                        </p:attrNameLst>
                                      </p:cBhvr>
                                      <p:to>
                                        <p:strVal val="visible"/>
                                      </p:to>
                                    </p:set>
                                    <p:animEffect transition="in" filter="box(in)">
                                      <p:cBhvr>
                                        <p:cTn id="68" dur="500"/>
                                        <p:tgtEl>
                                          <p:spTgt spid="28679">
                                            <p:txEl>
                                              <p:pRg st="3" end="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6"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strips(downRight)">
                                      <p:cBhvr>
                                        <p:cTn id="73" dur="20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linds(horizontal)">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1" nodeType="clickEffect">
                                  <p:stCondLst>
                                    <p:cond delay="0"/>
                                  </p:stCondLst>
                                  <p:childTnLst>
                                    <p:set>
                                      <p:cBhvr>
                                        <p:cTn id="88" dur="1" fill="hold">
                                          <p:stCondLst>
                                            <p:cond delay="0"/>
                                          </p:stCondLst>
                                        </p:cTn>
                                        <p:tgtEl>
                                          <p:spTgt spid="28698"/>
                                        </p:tgtEl>
                                        <p:attrNameLst>
                                          <p:attrName>style.visibility</p:attrName>
                                        </p:attrNameLst>
                                      </p:cBhvr>
                                      <p:to>
                                        <p:strVal val="visible"/>
                                      </p:to>
                                    </p:set>
                                    <p:anim calcmode="lin" valueType="num">
                                      <p:cBhvr additive="base">
                                        <p:cTn id="89" dur="500" fill="hold"/>
                                        <p:tgtEl>
                                          <p:spTgt spid="28698"/>
                                        </p:tgtEl>
                                        <p:attrNameLst>
                                          <p:attrName>ppt_x</p:attrName>
                                        </p:attrNameLst>
                                      </p:cBhvr>
                                      <p:tavLst>
                                        <p:tav tm="0">
                                          <p:val>
                                            <p:strVal val="#ppt_x"/>
                                          </p:val>
                                        </p:tav>
                                        <p:tav tm="100000">
                                          <p:val>
                                            <p:strVal val="#ppt_x"/>
                                          </p:val>
                                        </p:tav>
                                      </p:tavLst>
                                    </p:anim>
                                    <p:anim calcmode="lin" valueType="num">
                                      <p:cBhvr additive="base">
                                        <p:cTn id="90" dur="500" fill="hold"/>
                                        <p:tgtEl>
                                          <p:spTgt spid="2869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1" nodeType="clickEffect">
                                  <p:stCondLst>
                                    <p:cond delay="0"/>
                                  </p:stCondLst>
                                  <p:childTnLst>
                                    <p:set>
                                      <p:cBhvr>
                                        <p:cTn id="94" dur="1" fill="hold">
                                          <p:stCondLst>
                                            <p:cond delay="0"/>
                                          </p:stCondLst>
                                        </p:cTn>
                                        <p:tgtEl>
                                          <p:spTgt spid="28702"/>
                                        </p:tgtEl>
                                        <p:attrNameLst>
                                          <p:attrName>style.visibility</p:attrName>
                                        </p:attrNameLst>
                                      </p:cBhvr>
                                      <p:to>
                                        <p:strVal val="visible"/>
                                      </p:to>
                                    </p:set>
                                    <p:anim calcmode="lin" valueType="num">
                                      <p:cBhvr additive="base">
                                        <p:cTn id="95" dur="500" fill="hold"/>
                                        <p:tgtEl>
                                          <p:spTgt spid="28702"/>
                                        </p:tgtEl>
                                        <p:attrNameLst>
                                          <p:attrName>ppt_x</p:attrName>
                                        </p:attrNameLst>
                                      </p:cBhvr>
                                      <p:tavLst>
                                        <p:tav tm="0">
                                          <p:val>
                                            <p:strVal val="#ppt_x"/>
                                          </p:val>
                                        </p:tav>
                                        <p:tav tm="100000">
                                          <p:val>
                                            <p:strVal val="#ppt_x"/>
                                          </p:val>
                                        </p:tav>
                                      </p:tavLst>
                                    </p:anim>
                                    <p:anim calcmode="lin" valueType="num">
                                      <p:cBhvr additive="base">
                                        <p:cTn id="96" dur="500" fill="hold"/>
                                        <p:tgtEl>
                                          <p:spTgt spid="2870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additive="base">
                                        <p:cTn id="101" dur="500" fill="hold"/>
                                        <p:tgtEl>
                                          <p:spTgt spid="6"/>
                                        </p:tgtEl>
                                        <p:attrNameLst>
                                          <p:attrName>ppt_x</p:attrName>
                                        </p:attrNameLst>
                                      </p:cBhvr>
                                      <p:tavLst>
                                        <p:tav tm="0">
                                          <p:val>
                                            <p:strVal val="#ppt_x"/>
                                          </p:val>
                                        </p:tav>
                                        <p:tav tm="100000">
                                          <p:val>
                                            <p:strVal val="#ppt_x"/>
                                          </p:val>
                                        </p:tav>
                                      </p:tavLst>
                                    </p:anim>
                                    <p:anim calcmode="lin" valueType="num">
                                      <p:cBhvr additive="base">
                                        <p:cTn id="10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ppt_x"/>
                                          </p:val>
                                        </p:tav>
                                        <p:tav tm="100000">
                                          <p:val>
                                            <p:strVal val="#ppt_x"/>
                                          </p:val>
                                        </p:tav>
                                      </p:tavLst>
                                    </p:anim>
                                    <p:anim calcmode="lin" valueType="num">
                                      <p:cBhvr additive="base">
                                        <p:cTn id="10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702" grpId="0" animBg="1"/>
      <p:bldP spid="28702" grpId="1" animBg="1"/>
      <p:bldP spid="28701" grpId="0" animBg="1"/>
      <p:bldP spid="28700" grpId="0" animBg="1"/>
      <p:bldP spid="28699" grpId="0" animBg="1"/>
      <p:bldP spid="28698" grpId="0" animBg="1"/>
      <p:bldP spid="28698" grpId="1" animBg="1"/>
      <p:bldP spid="28697" grpId="0" animBg="1"/>
      <p:bldP spid="28703" grpId="0" animBg="1"/>
      <p:bldP spid="28704" grpId="0" animBg="1"/>
      <p:bldP spid="28705" grpId="0" animBg="1"/>
      <p:bldP spid="28706" grpId="0" animBg="1"/>
      <p:bldP spid="28707" grpId="0" animBg="1"/>
      <p:bldP spid="28708" grpId="0" animBg="1"/>
      <p:bldP spid="28709" grpId="0" animBg="1"/>
      <p:bldP spid="28710" grpId="0" animBg="1"/>
      <p:bldP spid="287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46050" y="287338"/>
            <a:ext cx="8915400" cy="3539430"/>
          </a:xfrm>
          <a:prstGeom prst="rect">
            <a:avLst/>
          </a:prstGeom>
          <a:noFill/>
          <a:ln w="9525">
            <a:noFill/>
            <a:miter lim="800000"/>
            <a:headEnd/>
            <a:tailEnd/>
          </a:ln>
          <a:effectLst/>
        </p:spPr>
        <p:txBody>
          <a:bodyPr>
            <a:spAutoFit/>
          </a:bodyPr>
          <a:lstStyle/>
          <a:p>
            <a:pPr algn="ctr" eaLnBrk="1" hangingPunct="1"/>
            <a:r>
              <a:rPr lang="en-US" altLang="en-US" sz="3600" smtClean="0">
                <a:solidFill>
                  <a:srgbClr val="0000FF"/>
                </a:solidFill>
              </a:rPr>
              <a:t>Hãy </a:t>
            </a:r>
            <a:r>
              <a:rPr lang="en-US" altLang="en-US" sz="3600">
                <a:solidFill>
                  <a:srgbClr val="0000FF"/>
                </a:solidFill>
              </a:rPr>
              <a:t>đọc câu khẩu hiệu về an toàn giao thông mà em biết?</a:t>
            </a:r>
          </a:p>
          <a:p>
            <a:pPr eaLnBrk="1" hangingPunct="1"/>
            <a:r>
              <a:rPr lang="en-US" altLang="en-US" sz="3600"/>
              <a:t>“An toàn giao thông là hạnh phúc của mọi người mọi nhà”</a:t>
            </a:r>
          </a:p>
          <a:p>
            <a:pPr eaLnBrk="1" hangingPunct="1"/>
            <a:r>
              <a:rPr lang="en-US" altLang="en-US" sz="3600"/>
              <a:t>“Nghiêm chỉnh chấp hành luật lệ giao thông”</a:t>
            </a:r>
          </a:p>
          <a:p>
            <a:pPr algn="ctr" eaLnBrk="1" hangingPunct="1"/>
            <a:endParaRPr lang="en-US" altLang="en-US" sz="4400">
              <a:solidFill>
                <a:schemeClr val="hlink"/>
              </a:solidFill>
            </a:endParaRPr>
          </a:p>
        </p:txBody>
      </p:sp>
      <p:pic>
        <p:nvPicPr>
          <p:cNvPr id="3" name="Picture 3" descr="200392720172854998"/>
          <p:cNvPicPr>
            <a:picLocks noChangeAspect="1" noChangeArrowheads="1" noCrop="1"/>
          </p:cNvPicPr>
          <p:nvPr/>
        </p:nvPicPr>
        <p:blipFill>
          <a:blip r:embed="rId2"/>
          <a:srcRect/>
          <a:stretch>
            <a:fillRect/>
          </a:stretch>
        </p:blipFill>
        <p:spPr bwMode="auto">
          <a:xfrm>
            <a:off x="0" y="5867400"/>
            <a:ext cx="9144000" cy="99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658">
                                            <p:txEl>
                                              <p:pRg st="1" end="1"/>
                                            </p:txEl>
                                          </p:spTgt>
                                        </p:tgtEl>
                                        <p:attrNameLst>
                                          <p:attrName>style.visibility</p:attrName>
                                        </p:attrNameLst>
                                      </p:cBhvr>
                                      <p:to>
                                        <p:strVal val="visible"/>
                                      </p:to>
                                    </p:set>
                                    <p:anim calcmode="lin" valueType="num">
                                      <p:cBhvr additive="base">
                                        <p:cTn id="13"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anim calcmode="lin" valueType="num">
                                      <p:cBhvr additive="base">
                                        <p:cTn id="19"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7010400" cy="1066800"/>
          </a:xfrm>
        </p:spPr>
        <p:txBody>
          <a:bodyPr>
            <a:normAutofit/>
          </a:bodyPr>
          <a:lstStyle/>
          <a:p>
            <a:pPr marL="0" indent="0" algn="just">
              <a:spcBef>
                <a:spcPts val="0"/>
              </a:spcBef>
              <a:buNone/>
              <a:defRPr/>
            </a:pPr>
            <a:r>
              <a:rPr lang="en-US" b="1" dirty="0">
                <a:latin typeface="Times New Roman" pitchFamily="18" charset="0"/>
                <a:cs typeface="Times New Roman" pitchFamily="18" charset="0"/>
              </a:rPr>
              <a:t>c</a:t>
            </a:r>
            <a:r>
              <a:rPr lang="en-US" b="1"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đường</a:t>
            </a:r>
            <a:endParaRPr lang="en-US" b="1" dirty="0" smtClean="0">
              <a:latin typeface="Times New Roman" pitchFamily="18" charset="0"/>
              <a:cs typeface="Times New Roman" pitchFamily="18" charset="0"/>
            </a:endParaRPr>
          </a:p>
          <a:p>
            <a:pPr marL="0" lvl="0" indent="0">
              <a:spcBef>
                <a:spcPts val="0"/>
              </a:spcBef>
              <a:buNone/>
            </a:pPr>
            <a:r>
              <a:rPr lang="en-US" b="1"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với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bộ</a:t>
            </a:r>
            <a:r>
              <a:rPr lang="en-US" b="1" dirty="0">
                <a:solidFill>
                  <a:srgbClr val="FF0000"/>
                </a:solidFill>
                <a:latin typeface="Times New Roman" pitchFamily="18" charset="0"/>
                <a:cs typeface="Times New Roman" pitchFamily="18" charset="0"/>
              </a:rPr>
              <a:t>:</a:t>
            </a:r>
          </a:p>
          <a:p>
            <a:pPr marL="0" indent="0" algn="just">
              <a:spcBef>
                <a:spcPts val="0"/>
              </a:spcBef>
              <a:buNone/>
              <a:defRPr/>
            </a:pPr>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0" y="1371600"/>
            <a:ext cx="8710448" cy="4154984"/>
          </a:xfrm>
          <a:prstGeom prst="rect">
            <a:avLst/>
          </a:prstGeom>
        </p:spPr>
        <p:txBody>
          <a:bodyPr wrap="square">
            <a:spAutoFit/>
          </a:bodyPr>
          <a:lstStyle/>
          <a:p>
            <a:pPr algn="just">
              <a:spcAft>
                <a:spcPts val="0"/>
              </a:spcAft>
              <a:buFontTx/>
              <a:buChar char="-"/>
            </a:pPr>
            <a:r>
              <a:rPr lang="nl-NL" sz="4400" smtClean="0">
                <a:solidFill>
                  <a:srgbClr val="0000FF"/>
                </a:solidFill>
                <a:latin typeface="Times New Roman"/>
                <a:ea typeface="Calibri"/>
                <a:cs typeface="Times New Roman"/>
              </a:rPr>
              <a:t>Phải </a:t>
            </a:r>
            <a:r>
              <a:rPr lang="nl-NL" sz="4400" dirty="0">
                <a:solidFill>
                  <a:srgbClr val="0000FF"/>
                </a:solidFill>
                <a:latin typeface="Times New Roman"/>
                <a:ea typeface="Calibri"/>
                <a:cs typeface="Times New Roman"/>
              </a:rPr>
              <a:t>đi trên hè phố, lề đường, trường hợp không có hè phố, lề đường thì phải đi sát mép </a:t>
            </a:r>
            <a:r>
              <a:rPr lang="nl-NL" sz="4400">
                <a:solidFill>
                  <a:srgbClr val="0000FF"/>
                </a:solidFill>
                <a:latin typeface="Times New Roman"/>
                <a:ea typeface="Calibri"/>
                <a:cs typeface="Times New Roman"/>
              </a:rPr>
              <a:t>đường</a:t>
            </a:r>
            <a:r>
              <a:rPr lang="nl-NL" sz="4400" smtClean="0">
                <a:solidFill>
                  <a:srgbClr val="0000FF"/>
                </a:solidFill>
                <a:latin typeface="Times New Roman"/>
                <a:ea typeface="Calibri"/>
                <a:cs typeface="Times New Roman"/>
              </a:rPr>
              <a:t>.</a:t>
            </a:r>
          </a:p>
          <a:p>
            <a:pPr algn="just">
              <a:spcAft>
                <a:spcPts val="0"/>
              </a:spcAft>
            </a:pPr>
            <a:endParaRPr lang="en-US" sz="4400" dirty="0">
              <a:solidFill>
                <a:srgbClr val="0000FF"/>
              </a:solidFill>
              <a:latin typeface="Times New Roman"/>
              <a:ea typeface="Calibri"/>
              <a:cs typeface="Times New Roman"/>
            </a:endParaRPr>
          </a:p>
          <a:p>
            <a:pPr algn="just">
              <a:spcAft>
                <a:spcPts val="0"/>
              </a:spcAft>
            </a:pPr>
            <a:r>
              <a:rPr lang="nl-NL" sz="4400" dirty="0">
                <a:solidFill>
                  <a:srgbClr val="0000FF"/>
                </a:solidFill>
                <a:latin typeface="Times New Roman"/>
                <a:ea typeface="Calibri"/>
                <a:cs typeface="Times New Roman"/>
              </a:rPr>
              <a:t>- Nơi có đèn tín hiệu, vạch kẻ đường người đi bộ phải tuân thủ đúng.</a:t>
            </a:r>
            <a:endParaRPr lang="en-US" sz="4400" dirty="0">
              <a:solidFill>
                <a:srgbClr val="0000FF"/>
              </a:solidFill>
              <a:latin typeface="Times New Roman"/>
              <a:ea typeface="Calibri"/>
              <a:cs typeface="Times New Roman"/>
            </a:endParaRPr>
          </a:p>
        </p:txBody>
      </p:sp>
      <p:pic>
        <p:nvPicPr>
          <p:cNvPr id="12" name="Picture 3" descr="200392720172854998"/>
          <p:cNvPicPr>
            <a:picLocks noChangeAspect="1" noChangeArrowheads="1" noCrop="1"/>
          </p:cNvPicPr>
          <p:nvPr/>
        </p:nvPicPr>
        <p:blipFill>
          <a:blip r:embed="rId3"/>
          <a:srcRect/>
          <a:stretch>
            <a:fillRect/>
          </a:stretch>
        </p:blipFill>
        <p:spPr bwMode="auto">
          <a:xfrm>
            <a:off x="0" y="5867400"/>
            <a:ext cx="9144000" cy="990600"/>
          </a:xfrm>
          <a:prstGeom prst="rect">
            <a:avLst/>
          </a:prstGeom>
          <a:noFill/>
        </p:spPr>
      </p:pic>
    </p:spTree>
    <p:custDataLst>
      <p:tags r:id="rId1"/>
    </p:custDataLst>
    <p:extLst>
      <p:ext uri="{BB962C8B-B14F-4D97-AF65-F5344CB8AC3E}">
        <p14:creationId xmlns:p14="http://schemas.microsoft.com/office/powerpoint/2010/main" val="271530583"/>
      </p:ext>
    </p:extLst>
  </p:cSld>
  <p:clrMapOvr>
    <a:masterClrMapping/>
  </p:clrMapOvr>
  <mc:AlternateContent xmlns:mc="http://schemas.openxmlformats.org/markup-compatibility/2006" xmlns:p14="http://schemas.microsoft.com/office/powerpoint/2010/main">
    <mc:Choice Requires="p14">
      <p:transition spd="slow" p14:dur="2000" advTm="82280"/>
    </mc:Choice>
    <mc:Fallback xmlns="">
      <p:transition spd="slow" advTm="82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Downloads\images703466_a9_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4343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Downloads\lamxiec6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
            <a:ext cx="4075112" cy="308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Downloads\muon-kieu-cho-hang-sieu-cong-kenh-tren-the-gioi-hinh-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581400"/>
            <a:ext cx="4152106"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ages646320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3653631"/>
            <a:ext cx="4227513" cy="289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28600" y="30480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11" name="Oval 10"/>
          <p:cNvSpPr/>
          <p:nvPr/>
        </p:nvSpPr>
        <p:spPr>
          <a:xfrm>
            <a:off x="4800600" y="2898214"/>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
        <p:nvSpPr>
          <p:cNvPr id="12" name="Oval 11"/>
          <p:cNvSpPr/>
          <p:nvPr/>
        </p:nvSpPr>
        <p:spPr>
          <a:xfrm>
            <a:off x="291662" y="60579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en-US" sz="2400" b="1" dirty="0">
              <a:solidFill>
                <a:srgbClr val="FF0000"/>
              </a:solidFill>
            </a:endParaRPr>
          </a:p>
        </p:txBody>
      </p:sp>
      <p:sp>
        <p:nvSpPr>
          <p:cNvPr id="13" name="Oval 12"/>
          <p:cNvSpPr/>
          <p:nvPr/>
        </p:nvSpPr>
        <p:spPr>
          <a:xfrm>
            <a:off x="4800600" y="6053959"/>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cxnSp>
        <p:nvCxnSpPr>
          <p:cNvPr id="4" name="Straight Connector 3"/>
          <p:cNvCxnSpPr/>
          <p:nvPr/>
        </p:nvCxnSpPr>
        <p:spPr>
          <a:xfrm>
            <a:off x="228599" y="152400"/>
            <a:ext cx="8724107" cy="63587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8599" y="152400"/>
            <a:ext cx="8724107" cy="64008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064719"/>
      </p:ext>
    </p:extLst>
  </p:cSld>
  <p:clrMapOvr>
    <a:masterClrMapping/>
  </p:clrMapOvr>
  <mc:AlternateContent xmlns:mc="http://schemas.openxmlformats.org/markup-compatibility/2006" xmlns:p14="http://schemas.microsoft.com/office/powerpoint/2010/main">
    <mc:Choice Requires="p14">
      <p:transition spd="slow" p14:dur="2000" advTm="43769"/>
    </mc:Choice>
    <mc:Fallback xmlns="">
      <p:transition spd="slow" advTm="4376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612160" cy="584775"/>
          </a:xfrm>
          <a:prstGeom prst="rect">
            <a:avLst/>
          </a:prstGeom>
        </p:spPr>
        <p:txBody>
          <a:bodyPr wrap="none">
            <a:spAutoFit/>
          </a:bodyPr>
          <a:lstStyle/>
          <a:p>
            <a:pPr lvl="0"/>
            <a:r>
              <a:rPr lang="en-US" sz="3200" b="1" smtClean="0">
                <a:solidFill>
                  <a:srgbClr val="FF0000"/>
                </a:solidFill>
                <a:latin typeface="Times New Roman" pitchFamily="18" charset="0"/>
                <a:cs typeface="Times New Roman" pitchFamily="18" charset="0"/>
              </a:rPr>
              <a:t>*Đối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xe</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đạp</a:t>
            </a:r>
            <a:r>
              <a:rPr lang="en-US" sz="3200" b="1" dirty="0">
                <a:solidFill>
                  <a:srgbClr val="FF0000"/>
                </a:solidFill>
                <a:latin typeface="Times New Roman" pitchFamily="18" charset="0"/>
                <a:cs typeface="Times New Roman" pitchFamily="18" charset="0"/>
              </a:rPr>
              <a:t>:</a:t>
            </a:r>
          </a:p>
        </p:txBody>
      </p:sp>
      <p:sp>
        <p:nvSpPr>
          <p:cNvPr id="5" name="Rectangle 4"/>
          <p:cNvSpPr/>
          <p:nvPr/>
        </p:nvSpPr>
        <p:spPr>
          <a:xfrm>
            <a:off x="0" y="762000"/>
            <a:ext cx="8607972" cy="4524315"/>
          </a:xfrm>
          <a:prstGeom prst="rect">
            <a:avLst/>
          </a:prstGeom>
        </p:spPr>
        <p:txBody>
          <a:bodyPr wrap="square">
            <a:spAutoFit/>
          </a:bodyPr>
          <a:lstStyle/>
          <a:p>
            <a:pPr algn="just">
              <a:buFontTx/>
              <a:buChar char="-"/>
            </a:pPr>
            <a:r>
              <a:rPr lang="nl-NL" sz="3600" smtClean="0">
                <a:latin typeface="Times New Roman"/>
                <a:ea typeface="Calibri"/>
                <a:cs typeface="Times New Roman"/>
              </a:rPr>
              <a:t> </a:t>
            </a:r>
            <a:r>
              <a:rPr lang="nl-NL" sz="3600" smtClean="0">
                <a:solidFill>
                  <a:srgbClr val="0000FF"/>
                </a:solidFill>
                <a:latin typeface="Times New Roman"/>
                <a:ea typeface="Calibri"/>
                <a:cs typeface="Times New Roman"/>
              </a:rPr>
              <a:t>Không </a:t>
            </a:r>
            <a:r>
              <a:rPr lang="nl-NL" sz="3600" dirty="0">
                <a:solidFill>
                  <a:srgbClr val="0000FF"/>
                </a:solidFill>
                <a:latin typeface="Times New Roman"/>
                <a:ea typeface="Calibri"/>
                <a:cs typeface="Times New Roman"/>
              </a:rPr>
              <a:t>dàn hàng ngang, lạnh lách, </a:t>
            </a:r>
            <a:r>
              <a:rPr lang="nl-NL" sz="3600">
                <a:solidFill>
                  <a:srgbClr val="0000FF"/>
                </a:solidFill>
                <a:latin typeface="Times New Roman"/>
                <a:ea typeface="Calibri"/>
                <a:cs typeface="Times New Roman"/>
              </a:rPr>
              <a:t>đánh </a:t>
            </a:r>
            <a:r>
              <a:rPr lang="nl-NL" sz="3600" smtClean="0">
                <a:solidFill>
                  <a:srgbClr val="0000FF"/>
                </a:solidFill>
                <a:latin typeface="Times New Roman"/>
                <a:ea typeface="Calibri"/>
                <a:cs typeface="Times New Roman"/>
              </a:rPr>
              <a:t>võng</a:t>
            </a:r>
          </a:p>
          <a:p>
            <a:pPr algn="just">
              <a:buFontTx/>
              <a:buChar char="-"/>
            </a:pPr>
            <a:r>
              <a:rPr lang="nl-NL" sz="3600" smtClean="0">
                <a:solidFill>
                  <a:srgbClr val="0000FF"/>
                </a:solidFill>
                <a:latin typeface="Times New Roman"/>
                <a:ea typeface="Calibri"/>
                <a:cs typeface="Times New Roman"/>
              </a:rPr>
              <a:t> </a:t>
            </a:r>
            <a:r>
              <a:rPr lang="nl-NL" sz="3600" dirty="0">
                <a:solidFill>
                  <a:srgbClr val="0000FF"/>
                </a:solidFill>
                <a:latin typeface="Times New Roman"/>
                <a:ea typeface="Calibri"/>
                <a:cs typeface="Times New Roman"/>
              </a:rPr>
              <a:t>K</a:t>
            </a:r>
            <a:r>
              <a:rPr lang="nl-NL" sz="3600" smtClean="0">
                <a:solidFill>
                  <a:srgbClr val="0000FF"/>
                </a:solidFill>
                <a:latin typeface="Times New Roman"/>
                <a:ea typeface="Calibri"/>
                <a:cs typeface="Times New Roman"/>
              </a:rPr>
              <a:t>hông </a:t>
            </a:r>
            <a:r>
              <a:rPr lang="nl-NL" sz="3600" dirty="0">
                <a:solidFill>
                  <a:srgbClr val="0000FF"/>
                </a:solidFill>
                <a:latin typeface="Times New Roman"/>
                <a:ea typeface="Calibri"/>
                <a:cs typeface="Times New Roman"/>
              </a:rPr>
              <a:t>đi vào phần đuờng dành cho người đi bộ hoặc các phương tiện khác</a:t>
            </a:r>
            <a:r>
              <a:rPr lang="nl-NL" sz="3600">
                <a:solidFill>
                  <a:srgbClr val="0000FF"/>
                </a:solidFill>
                <a:latin typeface="Times New Roman"/>
                <a:ea typeface="Calibri"/>
                <a:cs typeface="Times New Roman"/>
              </a:rPr>
              <a:t>. </a:t>
            </a:r>
            <a:r>
              <a:rPr lang="nl-NL" sz="3600" smtClean="0">
                <a:solidFill>
                  <a:srgbClr val="0000FF"/>
                </a:solidFill>
                <a:latin typeface="Times New Roman"/>
                <a:ea typeface="Calibri"/>
                <a:cs typeface="Times New Roman"/>
              </a:rPr>
              <a:t>   </a:t>
            </a:r>
            <a:endParaRPr lang="nl-NL" sz="3600" smtClean="0">
              <a:solidFill>
                <a:srgbClr val="0000FF"/>
              </a:solidFill>
              <a:latin typeface="Times New Roman"/>
              <a:ea typeface="Calibri"/>
              <a:cs typeface="Times New Roman"/>
            </a:endParaRPr>
          </a:p>
          <a:p>
            <a:pPr algn="just">
              <a:buFontTx/>
              <a:buChar char="-"/>
            </a:pPr>
            <a:r>
              <a:rPr lang="nl-NL" sz="3600" smtClean="0">
                <a:solidFill>
                  <a:srgbClr val="0000FF"/>
                </a:solidFill>
                <a:latin typeface="Times New Roman"/>
                <a:ea typeface="Calibri"/>
                <a:cs typeface="Times New Roman"/>
              </a:rPr>
              <a:t> </a:t>
            </a:r>
            <a:r>
              <a:rPr lang="nl-NL" sz="3600" smtClean="0">
                <a:solidFill>
                  <a:srgbClr val="0000FF"/>
                </a:solidFill>
                <a:latin typeface="Times New Roman"/>
                <a:ea typeface="Calibri"/>
                <a:cs typeface="Times New Roman"/>
              </a:rPr>
              <a:t>Không </a:t>
            </a:r>
            <a:r>
              <a:rPr lang="nl-NL" sz="3600" dirty="0">
                <a:solidFill>
                  <a:srgbClr val="0000FF"/>
                </a:solidFill>
                <a:latin typeface="Times New Roman"/>
                <a:ea typeface="Calibri"/>
                <a:cs typeface="Times New Roman"/>
              </a:rPr>
              <a:t>sử dụng xe kéo đẩy xe </a:t>
            </a:r>
            <a:r>
              <a:rPr lang="nl-NL" sz="3600">
                <a:solidFill>
                  <a:srgbClr val="0000FF"/>
                </a:solidFill>
                <a:latin typeface="Times New Roman"/>
                <a:ea typeface="Calibri"/>
                <a:cs typeface="Times New Roman"/>
              </a:rPr>
              <a:t>khác</a:t>
            </a:r>
            <a:r>
              <a:rPr lang="nl-NL" sz="3600" smtClean="0">
                <a:solidFill>
                  <a:srgbClr val="0000FF"/>
                </a:solidFill>
                <a:latin typeface="Times New Roman"/>
                <a:ea typeface="Calibri"/>
                <a:cs typeface="Times New Roman"/>
              </a:rPr>
              <a:t>,</a:t>
            </a:r>
          </a:p>
          <a:p>
            <a:pPr algn="just">
              <a:buFontTx/>
              <a:buChar char="-"/>
            </a:pPr>
            <a:r>
              <a:rPr lang="nl-NL" sz="3600" smtClean="0">
                <a:solidFill>
                  <a:srgbClr val="0000FF"/>
                </a:solidFill>
                <a:latin typeface="Times New Roman"/>
                <a:ea typeface="Calibri"/>
                <a:cs typeface="Times New Roman"/>
              </a:rPr>
              <a:t> Không </a:t>
            </a:r>
            <a:r>
              <a:rPr lang="nl-NL" sz="3600" dirty="0">
                <a:solidFill>
                  <a:srgbClr val="0000FF"/>
                </a:solidFill>
                <a:latin typeface="Times New Roman"/>
                <a:ea typeface="Calibri"/>
                <a:cs typeface="Times New Roman"/>
              </a:rPr>
              <a:t>mang vác chở vật cồng kềnh</a:t>
            </a:r>
            <a:r>
              <a:rPr lang="nl-NL" sz="3600">
                <a:solidFill>
                  <a:srgbClr val="0000FF"/>
                </a:solidFill>
                <a:latin typeface="Times New Roman"/>
                <a:ea typeface="Calibri"/>
                <a:cs typeface="Times New Roman"/>
              </a:rPr>
              <a:t>, </a:t>
            </a:r>
            <a:endParaRPr lang="nl-NL" sz="3600" smtClean="0">
              <a:solidFill>
                <a:srgbClr val="0000FF"/>
              </a:solidFill>
              <a:latin typeface="Times New Roman"/>
              <a:ea typeface="Calibri"/>
              <a:cs typeface="Times New Roman"/>
            </a:endParaRPr>
          </a:p>
          <a:p>
            <a:pPr algn="just">
              <a:buFontTx/>
              <a:buChar char="-"/>
            </a:pPr>
            <a:r>
              <a:rPr lang="nl-NL" sz="3600" smtClean="0">
                <a:solidFill>
                  <a:srgbClr val="0000FF"/>
                </a:solidFill>
                <a:latin typeface="Times New Roman"/>
                <a:ea typeface="Calibri"/>
                <a:cs typeface="Times New Roman"/>
              </a:rPr>
              <a:t> Không </a:t>
            </a:r>
            <a:r>
              <a:rPr lang="nl-NL" sz="3600" dirty="0">
                <a:solidFill>
                  <a:srgbClr val="0000FF"/>
                </a:solidFill>
                <a:latin typeface="Times New Roman"/>
                <a:ea typeface="Calibri"/>
                <a:cs typeface="Times New Roman"/>
              </a:rPr>
              <a:t>buông cả hai tay, không đi xe bằng một bánh.</a:t>
            </a:r>
            <a:endParaRPr lang="en-US" sz="3600" dirty="0">
              <a:solidFill>
                <a:srgbClr val="0000FF"/>
              </a:solidFill>
              <a:latin typeface="Times New Roman"/>
              <a:ea typeface="Calibri"/>
              <a:cs typeface="Times New Roman"/>
            </a:endParaRPr>
          </a:p>
        </p:txBody>
      </p:sp>
      <p:sp>
        <p:nvSpPr>
          <p:cNvPr id="17" name="Rectangle 16"/>
          <p:cNvSpPr/>
          <p:nvPr/>
        </p:nvSpPr>
        <p:spPr>
          <a:xfrm>
            <a:off x="228600" y="5105400"/>
            <a:ext cx="8686800" cy="1815882"/>
          </a:xfrm>
          <a:prstGeom prst="rect">
            <a:avLst/>
          </a:prstGeom>
        </p:spPr>
        <p:txBody>
          <a:bodyPr wrap="square">
            <a:spAutoFit/>
          </a:bodyPr>
          <a:lstStyle/>
          <a:p>
            <a:pPr algn="just"/>
            <a:r>
              <a:rPr lang="nl-NL" sz="2800" i="1" smtClean="0">
                <a:solidFill>
                  <a:srgbClr val="FF0000"/>
                </a:solidFill>
                <a:latin typeface="Times New Roman"/>
                <a:ea typeface="Calibri"/>
                <a:cs typeface="Times New Roman"/>
              </a:rPr>
              <a:t>- Trẻ em dưới 12 tuổi</a:t>
            </a:r>
            <a:r>
              <a:rPr lang="en-US" sz="2800" i="1" smtClean="0">
                <a:solidFill>
                  <a:srgbClr val="FF0000"/>
                </a:solidFill>
                <a:latin typeface="Times New Roman"/>
                <a:ea typeface="Calibri"/>
                <a:cs typeface="Times New Roman"/>
              </a:rPr>
              <a:t> </a:t>
            </a:r>
            <a:r>
              <a:rPr lang="nl-NL" sz="2800" i="1" smtClean="0">
                <a:solidFill>
                  <a:srgbClr val="FF0000"/>
                </a:solidFill>
                <a:latin typeface="Times New Roman"/>
                <a:ea typeface="Calibri"/>
                <a:cs typeface="Times New Roman"/>
              </a:rPr>
              <a:t>không đi xe đạp của người lớn.</a:t>
            </a:r>
            <a:endParaRPr lang="en-US" sz="2800" i="1" smtClean="0">
              <a:solidFill>
                <a:srgbClr val="FF0000"/>
              </a:solidFill>
              <a:latin typeface="Times New Roman"/>
              <a:ea typeface="Calibri"/>
              <a:cs typeface="Times New Roman"/>
            </a:endParaRPr>
          </a:p>
          <a:p>
            <a:pPr algn="just"/>
            <a:r>
              <a:rPr lang="nl-NL" sz="2800" smtClean="0">
                <a:solidFill>
                  <a:srgbClr val="FF0000"/>
                </a:solidFill>
                <a:latin typeface="Times New Roman"/>
                <a:ea typeface="Calibri"/>
                <a:cs typeface="Times New Roman"/>
              </a:rPr>
              <a:t> * Trẻ em dưới 16 tuổi không lái xe gắn máy, đủ 16 tuổi trở lên mới được lái xe gắn máy có dung tích xi lanh dưới 50 cm</a:t>
            </a:r>
            <a:r>
              <a:rPr lang="nl-NL" sz="2800" baseline="30000" smtClean="0">
                <a:solidFill>
                  <a:srgbClr val="FF0000"/>
                </a:solidFill>
                <a:latin typeface="Times New Roman"/>
                <a:ea typeface="Calibri"/>
                <a:cs typeface="Times New Roman"/>
              </a:rPr>
              <a:t>3</a:t>
            </a:r>
            <a:r>
              <a:rPr lang="nl-NL" sz="2800" smtClean="0">
                <a:solidFill>
                  <a:srgbClr val="FF0000"/>
                </a:solidFill>
                <a:latin typeface="Times New Roman"/>
                <a:ea typeface="Calibri"/>
                <a:cs typeface="Times New Roman"/>
              </a:rPr>
              <a:t>.</a:t>
            </a:r>
            <a:endParaRPr lang="en-US" sz="2800">
              <a:solidFill>
                <a:srgbClr val="FF0000"/>
              </a:solidFill>
            </a:endParaRPr>
          </a:p>
        </p:txBody>
      </p:sp>
    </p:spTree>
    <p:custDataLst>
      <p:tags r:id="rId1"/>
    </p:custDataLst>
    <p:extLst>
      <p:ext uri="{BB962C8B-B14F-4D97-AF65-F5344CB8AC3E}">
        <p14:creationId xmlns:p14="http://schemas.microsoft.com/office/powerpoint/2010/main" val="712755243"/>
      </p:ext>
    </p:extLst>
  </p:cSld>
  <p:clrMapOvr>
    <a:masterClrMapping/>
  </p:clrMapOvr>
  <mc:AlternateContent xmlns:mc="http://schemas.openxmlformats.org/markup-compatibility/2006" xmlns:p14="http://schemas.microsoft.com/office/powerpoint/2010/main">
    <mc:Choice Requires="p14">
      <p:transition spd="slow" p14:dur="2000" advTm="187123"/>
    </mc:Choice>
    <mc:Fallback xmlns="">
      <p:transition spd="slow" advTm="187123"/>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5990743" cy="584775"/>
          </a:xfrm>
          <a:prstGeom prst="rect">
            <a:avLst/>
          </a:prstGeom>
        </p:spPr>
        <p:txBody>
          <a:bodyPr wrap="none">
            <a:spAutoFit/>
          </a:bodyPr>
          <a:lstStyle/>
          <a:p>
            <a:pPr lvl="0">
              <a:buNone/>
            </a:pPr>
            <a:r>
              <a:rPr lang="en-US" b="1" smtClean="0">
                <a:solidFill>
                  <a:srgbClr val="FF0000"/>
                </a:solidFill>
                <a:latin typeface="Times New Roman" pitchFamily="18" charset="0"/>
                <a:cs typeface="Times New Roman" pitchFamily="18" charset="0"/>
              </a:rPr>
              <a:t>* Quy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an </a:t>
            </a:r>
            <a:r>
              <a:rPr lang="en-US" b="1" dirty="0" err="1">
                <a:solidFill>
                  <a:srgbClr val="FF0000"/>
                </a:solidFill>
                <a:latin typeface="Times New Roman" pitchFamily="18" charset="0"/>
                <a:cs typeface="Times New Roman" pitchFamily="18" charset="0"/>
              </a:rPr>
              <a:t>toàn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sắt</a:t>
            </a:r>
            <a:r>
              <a:rPr lang="en-US" b="1" dirty="0">
                <a:solidFill>
                  <a:srgbClr val="FF0000"/>
                </a:solidFill>
                <a:latin typeface="Times New Roman" pitchFamily="18" charset="0"/>
                <a:cs typeface="Times New Roman" pitchFamily="18" charset="0"/>
              </a:rPr>
              <a:t>.</a:t>
            </a:r>
          </a:p>
        </p:txBody>
      </p:sp>
      <p:sp>
        <p:nvSpPr>
          <p:cNvPr id="6" name="TextBox 5"/>
          <p:cNvSpPr txBox="1"/>
          <p:nvPr/>
        </p:nvSpPr>
        <p:spPr>
          <a:xfrm>
            <a:off x="127079" y="838200"/>
            <a:ext cx="9016921" cy="4339650"/>
          </a:xfrm>
          <a:prstGeom prst="rect">
            <a:avLst/>
          </a:prstGeom>
          <a:noFill/>
        </p:spPr>
        <p:txBody>
          <a:bodyPr wrap="square" rtlCol="0">
            <a:spAutoFit/>
          </a:bodyPr>
          <a:lstStyle/>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Không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chơi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đùa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đường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sắt</a:t>
            </a:r>
            <a:r>
              <a:rPr lang="en-US" sz="3600" dirty="0">
                <a:solidFill>
                  <a:srgbClr val="0000FF"/>
                </a:solidFill>
                <a:latin typeface="Times New Roman" pitchFamily="18" charset="0"/>
                <a:cs typeface="Times New Roman" pitchFamily="18" charset="0"/>
              </a:rPr>
              <a:t>.</a:t>
            </a:r>
          </a:p>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Không</a:t>
            </a:r>
            <a:r>
              <a:rPr lang="en-US" sz="3600" dirty="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cho</a:t>
            </a:r>
            <a:r>
              <a:rPr lang="en-US" sz="3600" dirty="0" smtClean="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đầu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chân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ngoài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tàu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đang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a:t>
            </a:r>
          </a:p>
          <a:p>
            <a:pPr algn="just"/>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Không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ném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vật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nguy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hiểm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tàu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từ</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tàu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xuống</a:t>
            </a:r>
            <a:r>
              <a:rPr lang="en-US" sz="3600" dirty="0" smtClean="0">
                <a:solidFill>
                  <a:srgbClr val="0000FF"/>
                </a:solidFill>
                <a:latin typeface="Times New Roman" pitchFamily="18" charset="0"/>
                <a:cs typeface="Times New Roman" pitchFamily="18" charset="0"/>
              </a:rPr>
              <a:t>.</a:t>
            </a:r>
          </a:p>
          <a:p>
            <a:pPr algn="just"/>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Không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đi</a:t>
            </a:r>
            <a:r>
              <a:rPr lang="en-US" sz="3600" dirty="0" smtClean="0">
                <a:solidFill>
                  <a:srgbClr val="0000FF"/>
                </a:solidFill>
                <a:latin typeface="Times New Roman" pitchFamily="18" charset="0"/>
                <a:cs typeface="Times New Roman" pitchFamily="18" charset="0"/>
              </a:rPr>
              <a:t> qua </a:t>
            </a:r>
            <a:r>
              <a:rPr lang="en-US" sz="3600" dirty="0" err="1" smtClean="0">
                <a:solidFill>
                  <a:srgbClr val="0000FF"/>
                </a:solidFill>
                <a:latin typeface="Times New Roman" pitchFamily="18" charset="0"/>
                <a:cs typeface="Times New Roman" pitchFamily="18" charset="0"/>
              </a:rPr>
              <a:t>đường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tàu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khi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tàu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chuẩn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bị</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chạy</a:t>
            </a:r>
            <a:r>
              <a:rPr lang="en-US" sz="3600" dirty="0" smtClean="0">
                <a:solidFill>
                  <a:srgbClr val="0000FF"/>
                </a:solidFill>
                <a:latin typeface="Times New Roman" pitchFamily="18" charset="0"/>
                <a:cs typeface="Times New Roman" pitchFamily="18" charset="0"/>
              </a:rPr>
              <a:t> qua.</a:t>
            </a:r>
            <a:endParaRPr lang="en-US" sz="3600" dirty="0">
              <a:solidFill>
                <a:srgbClr val="0000FF"/>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7" name="Picture 3" descr="200392720172854998"/>
          <p:cNvPicPr>
            <a:picLocks noChangeAspect="1" noChangeArrowheads="1" noCrop="1"/>
          </p:cNvPicPr>
          <p:nvPr/>
        </p:nvPicPr>
        <p:blipFill>
          <a:blip r:embed="rId2"/>
          <a:srcRect/>
          <a:stretch>
            <a:fillRect/>
          </a:stretch>
        </p:blipFill>
        <p:spPr bwMode="auto">
          <a:xfrm>
            <a:off x="0" y="5867400"/>
            <a:ext cx="91440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down)">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down)">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down)">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0" y="228600"/>
            <a:ext cx="876825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smtClean="0">
                <a:solidFill>
                  <a:srgbClr val="FF0000"/>
                </a:solidFill>
                <a:latin typeface="Times New Roman" pitchFamily="18" charset="0"/>
                <a:cs typeface="Times New Roman" pitchFamily="18" charset="0"/>
              </a:rPr>
              <a:t>3. Trách </a:t>
            </a:r>
            <a:r>
              <a:rPr lang="en-US" sz="3200" b="1" dirty="0" err="1" smtClean="0">
                <a:solidFill>
                  <a:srgbClr val="FF0000"/>
                </a:solidFill>
                <a:latin typeface="Times New Roman" pitchFamily="18" charset="0"/>
                <a:cs typeface="Times New Roman" pitchFamily="18" charset="0"/>
              </a:rPr>
              <a:t>nhiệm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học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việc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hiện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trật</a:t>
            </a:r>
            <a:r>
              <a:rPr lang="en-US" sz="3200" b="1" dirty="0"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tự</a:t>
            </a:r>
            <a:r>
              <a:rPr lang="en-US" sz="3200" b="1"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an </a:t>
            </a:r>
            <a:r>
              <a:rPr lang="en-US" sz="3200" b="1" dirty="0" err="1" smtClean="0">
                <a:solidFill>
                  <a:srgbClr val="FF0000"/>
                </a:solidFill>
                <a:latin typeface="Times New Roman" pitchFamily="18" charset="0"/>
                <a:cs typeface="Times New Roman" pitchFamily="18" charset="0"/>
              </a:rPr>
              <a:t>toàn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2" name="Rectangle 1"/>
          <p:cNvSpPr/>
          <p:nvPr/>
        </p:nvSpPr>
        <p:spPr>
          <a:xfrm>
            <a:off x="0" y="1371600"/>
            <a:ext cx="9073056" cy="1077218"/>
          </a:xfrm>
          <a:prstGeom prst="rect">
            <a:avLst/>
          </a:prstGeom>
        </p:spPr>
        <p:txBody>
          <a:bodyPr wrap="square">
            <a:spAutoFit/>
          </a:bodyPr>
          <a:lstStyle/>
          <a:p>
            <a:pPr algn="just"/>
            <a:r>
              <a:rPr lang="en-US" sz="3200" dirty="0" smtClean="0">
                <a:solidFill>
                  <a:srgbClr val="0000FF"/>
                </a:solidFill>
                <a:latin typeface="Times New Roman" pitchFamily="18" charset="0"/>
                <a:cs typeface="Times New Roman" pitchFamily="18" charset="0"/>
              </a:rPr>
              <a:t>-</a:t>
            </a:r>
            <a:r>
              <a:rPr lang="en-US" sz="3200" dirty="0" err="1" smtClean="0">
                <a:solidFill>
                  <a:srgbClr val="0000FF"/>
                </a:solidFill>
                <a:latin typeface="Times New Roman" pitchFamily="18" charset="0"/>
                <a:cs typeface="Times New Roman" pitchFamily="18" charset="0"/>
              </a:rPr>
              <a:t>Tự</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học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tập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tìm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hiểu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kiến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an </a:t>
            </a:r>
            <a:r>
              <a:rPr lang="en-US" sz="3200" dirty="0" err="1">
                <a:solidFill>
                  <a:srgbClr val="0000FF"/>
                </a:solidFill>
                <a:latin typeface="Times New Roman" pitchFamily="18" charset="0"/>
                <a:cs typeface="Times New Roman" pitchFamily="18" charset="0"/>
              </a:rPr>
              <a:t>toàn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thông</a:t>
            </a:r>
            <a:r>
              <a:rPr lang="en-US" sz="3200" dirty="0">
                <a:solidFill>
                  <a:srgbClr val="0000FF"/>
                </a:solidFill>
                <a:latin typeface="Times New Roman" pitchFamily="18" charset="0"/>
                <a:cs typeface="Times New Roman" pitchFamily="18" charset="0"/>
              </a:rPr>
              <a:t>.</a:t>
            </a:r>
          </a:p>
        </p:txBody>
      </p:sp>
      <p:sp>
        <p:nvSpPr>
          <p:cNvPr id="5" name="Rectangle 4"/>
          <p:cNvSpPr/>
          <p:nvPr/>
        </p:nvSpPr>
        <p:spPr>
          <a:xfrm>
            <a:off x="0" y="2667000"/>
            <a:ext cx="9144000" cy="1077218"/>
          </a:xfrm>
          <a:prstGeom prst="rect">
            <a:avLst/>
          </a:prstGeom>
          <a:solidFill>
            <a:schemeClr val="bg1"/>
          </a:solidFill>
        </p:spPr>
        <p:txBody>
          <a:bodyPr wrap="square">
            <a:spAutoFit/>
          </a:bodyPr>
          <a:lstStyle/>
          <a:p>
            <a:pPr algn="just"/>
            <a:r>
              <a:rPr lang="en-US" sz="3200" dirty="0" smtClean="0">
                <a:solidFill>
                  <a:srgbClr val="0000FF"/>
                </a:solidFill>
                <a:latin typeface="Times New Roman" pitchFamily="18" charset="0"/>
                <a:cs typeface="Times New Roman" pitchFamily="18" charset="0"/>
              </a:rPr>
              <a:t>-</a:t>
            </a:r>
            <a:r>
              <a:rPr lang="en-US" sz="3200" dirty="0" err="1" smtClean="0">
                <a:solidFill>
                  <a:srgbClr val="0000FF"/>
                </a:solidFill>
                <a:latin typeface="Times New Roman" pitchFamily="18" charset="0"/>
                <a:cs typeface="Times New Roman" pitchFamily="18" charset="0"/>
              </a:rPr>
              <a:t>Tự</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chấp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thống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báo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định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an </a:t>
            </a:r>
            <a:r>
              <a:rPr lang="en-US" sz="3200" dirty="0" err="1">
                <a:solidFill>
                  <a:srgbClr val="0000FF"/>
                </a:solidFill>
                <a:latin typeface="Times New Roman" pitchFamily="18" charset="0"/>
                <a:cs typeface="Times New Roman" pitchFamily="18" charset="0"/>
              </a:rPr>
              <a:t>toàn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thông</a:t>
            </a:r>
            <a:r>
              <a:rPr lang="en-US" sz="3200" dirty="0">
                <a:solidFill>
                  <a:srgbClr val="0000FF"/>
                </a:solidFill>
                <a:latin typeface="Times New Roman" pitchFamily="18" charset="0"/>
                <a:cs typeface="Times New Roman" pitchFamily="18" charset="0"/>
              </a:rPr>
              <a:t>.</a:t>
            </a:r>
          </a:p>
        </p:txBody>
      </p:sp>
      <p:sp>
        <p:nvSpPr>
          <p:cNvPr id="8" name="Rectangle 7"/>
          <p:cNvSpPr/>
          <p:nvPr/>
        </p:nvSpPr>
        <p:spPr>
          <a:xfrm>
            <a:off x="0" y="3898888"/>
            <a:ext cx="9144000" cy="1077218"/>
          </a:xfrm>
          <a:prstGeom prst="rect">
            <a:avLst/>
          </a:prstGeom>
          <a:solidFill>
            <a:schemeClr val="bg1"/>
          </a:solidFill>
        </p:spPr>
        <p:txBody>
          <a:bodyPr wrap="square">
            <a:spAutoFit/>
          </a:bodyPr>
          <a:lstStyle/>
          <a:p>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Tuyên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truyền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mọi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người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cùng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tham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thông</a:t>
            </a:r>
            <a:r>
              <a:rPr lang="en-US" sz="3200" dirty="0">
                <a:solidFill>
                  <a:srgbClr val="0000FF"/>
                </a:solidFill>
                <a:latin typeface="Times New Roman" pitchFamily="18" charset="0"/>
                <a:cs typeface="Times New Roman" pitchFamily="18" charset="0"/>
              </a:rPr>
              <a:t> an </a:t>
            </a:r>
            <a:r>
              <a:rPr lang="en-US" sz="3200" dirty="0" err="1">
                <a:solidFill>
                  <a:srgbClr val="0000FF"/>
                </a:solidFill>
                <a:latin typeface="Times New Roman" pitchFamily="18" charset="0"/>
                <a:cs typeface="Times New Roman" pitchFamily="18" charset="0"/>
              </a:rPr>
              <a:t>toàn</a:t>
            </a:r>
            <a:endParaRPr lang="en-US" sz="3200" dirty="0">
              <a:solidFill>
                <a:srgbClr val="0000FF"/>
              </a:solidFill>
            </a:endParaRPr>
          </a:p>
        </p:txBody>
      </p:sp>
      <p:sp>
        <p:nvSpPr>
          <p:cNvPr id="11" name="Rectangle 10"/>
          <p:cNvSpPr/>
          <p:nvPr/>
        </p:nvSpPr>
        <p:spPr>
          <a:xfrm>
            <a:off x="0" y="5105400"/>
            <a:ext cx="9228630" cy="1077218"/>
          </a:xfrm>
          <a:prstGeom prst="rect">
            <a:avLst/>
          </a:prstGeom>
        </p:spPr>
        <p:txBody>
          <a:bodyPr wrap="square">
            <a:spAutoFit/>
          </a:bodyPr>
          <a:lstStyle/>
          <a:p>
            <a:pPr algn="just"/>
            <a:r>
              <a:rPr lang="vi-VN" sz="3200" dirty="0">
                <a:solidFill>
                  <a:srgbClr val="0000FF"/>
                </a:solidFill>
                <a:latin typeface="Times New Roman"/>
                <a:ea typeface="Calibri"/>
                <a:cs typeface="Verdana"/>
              </a:rPr>
              <a:t>- Lên án</a:t>
            </a:r>
            <a:r>
              <a:rPr lang="en-US" sz="3200" dirty="0">
                <a:solidFill>
                  <a:srgbClr val="0000FF"/>
                </a:solidFill>
                <a:latin typeface="Times New Roman"/>
                <a:ea typeface="Calibri"/>
                <a:cs typeface="Verdana"/>
              </a:rPr>
              <a:t>, </a:t>
            </a:r>
            <a:r>
              <a:rPr lang="en-US" sz="3200" dirty="0" err="1">
                <a:solidFill>
                  <a:srgbClr val="0000FF"/>
                </a:solidFill>
                <a:latin typeface="Times New Roman"/>
                <a:ea typeface="Calibri"/>
                <a:cs typeface="Verdana"/>
              </a:rPr>
              <a:t>tố</a:t>
            </a:r>
            <a:r>
              <a:rPr lang="en-US" sz="3200" dirty="0">
                <a:solidFill>
                  <a:srgbClr val="0000FF"/>
                </a:solidFill>
                <a:latin typeface="Times New Roman"/>
                <a:ea typeface="Calibri"/>
                <a:cs typeface="Verdana"/>
              </a:rPr>
              <a:t> </a:t>
            </a:r>
            <a:r>
              <a:rPr lang="en-US" sz="3200" dirty="0" err="1">
                <a:solidFill>
                  <a:srgbClr val="0000FF"/>
                </a:solidFill>
                <a:latin typeface="Times New Roman"/>
                <a:ea typeface="Calibri"/>
                <a:cs typeface="Verdana"/>
              </a:rPr>
              <a:t>cáo</a:t>
            </a:r>
            <a:r>
              <a:rPr lang="vi-VN" sz="3200" dirty="0">
                <a:solidFill>
                  <a:srgbClr val="0000FF"/>
                </a:solidFill>
                <a:latin typeface="Times New Roman"/>
                <a:ea typeface="Calibri"/>
                <a:cs typeface="Verdana"/>
              </a:rPr>
              <a:t> những </a:t>
            </a:r>
            <a:r>
              <a:rPr lang="en-US" sz="3200" dirty="0" err="1">
                <a:solidFill>
                  <a:srgbClr val="0000FF"/>
                </a:solidFill>
                <a:latin typeface="Times New Roman"/>
                <a:ea typeface="Calibri"/>
                <a:cs typeface="Verdana"/>
              </a:rPr>
              <a:t>hành</a:t>
            </a:r>
            <a:r>
              <a:rPr lang="en-US" sz="3200" dirty="0">
                <a:solidFill>
                  <a:srgbClr val="0000FF"/>
                </a:solidFill>
                <a:latin typeface="Times New Roman"/>
                <a:ea typeface="Calibri"/>
                <a:cs typeface="Verdana"/>
              </a:rPr>
              <a:t> vi </a:t>
            </a:r>
            <a:r>
              <a:rPr lang="vi-VN" sz="3200" dirty="0">
                <a:solidFill>
                  <a:srgbClr val="0000FF"/>
                </a:solidFill>
                <a:latin typeface="Times New Roman"/>
                <a:ea typeface="Calibri"/>
                <a:cs typeface="Verdana"/>
              </a:rPr>
              <a:t>cố tình vi phạm Luật giao thông.</a:t>
            </a:r>
            <a:endParaRPr lang="en-US" sz="3200" b="1" dirty="0">
              <a:solidFill>
                <a:srgbClr val="0000FF"/>
              </a:solidFill>
              <a:latin typeface="Times New Roman" pitchFamily="18" charset="0"/>
              <a:cs typeface="Times New Roman" pitchFamily="18" charset="0"/>
            </a:endParaRPr>
          </a:p>
        </p:txBody>
      </p:sp>
      <p:pic>
        <p:nvPicPr>
          <p:cNvPr id="19" name="Picture 3" descr="200392720172854998"/>
          <p:cNvPicPr>
            <a:picLocks noChangeAspect="1" noChangeArrowheads="1" noCrop="1"/>
          </p:cNvPicPr>
          <p:nvPr/>
        </p:nvPicPr>
        <p:blipFill>
          <a:blip r:embed="rId3"/>
          <a:srcRect/>
          <a:stretch>
            <a:fillRect/>
          </a:stretch>
        </p:blipFill>
        <p:spPr bwMode="auto">
          <a:xfrm>
            <a:off x="0" y="5867400"/>
            <a:ext cx="9144000" cy="990600"/>
          </a:xfrm>
          <a:prstGeom prst="rect">
            <a:avLst/>
          </a:prstGeom>
          <a:noFill/>
        </p:spPr>
      </p:pic>
    </p:spTree>
    <p:custDataLst>
      <p:tags r:id="rId1"/>
    </p:custDataLst>
    <p:extLst>
      <p:ext uri="{BB962C8B-B14F-4D97-AF65-F5344CB8AC3E}">
        <p14:creationId xmlns:p14="http://schemas.microsoft.com/office/powerpoint/2010/main" val="3758048460"/>
      </p:ext>
    </p:extLst>
  </p:cSld>
  <p:clrMapOvr>
    <a:masterClrMapping/>
  </p:clrMapOvr>
  <mc:AlternateContent xmlns:mc="http://schemas.openxmlformats.org/markup-compatibility/2006" xmlns:p14="http://schemas.microsoft.com/office/powerpoint/2010/main">
    <mc:Choice Requires="p14">
      <p:transition spd="slow" p14:dur="2000" advTm="55878"/>
    </mc:Choice>
    <mc:Fallback xmlns="">
      <p:transition spd="slow" advTm="55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20546139-images915917_tainan-xedap"/>
          <p:cNvPicPr>
            <a:picLocks noChangeAspect="1" noChangeArrowheads="1"/>
          </p:cNvPicPr>
          <p:nvPr/>
        </p:nvPicPr>
        <p:blipFill>
          <a:blip r:embed="rId2">
            <a:lum contrast="6000"/>
          </a:blip>
          <a:srcRect/>
          <a:stretch>
            <a:fillRect/>
          </a:stretch>
        </p:blipFill>
        <p:spPr bwMode="auto">
          <a:xfrm>
            <a:off x="0" y="609600"/>
            <a:ext cx="4267200" cy="3124200"/>
          </a:xfrm>
          <a:prstGeom prst="rect">
            <a:avLst/>
          </a:prstGeom>
          <a:noFill/>
          <a:ln w="9525">
            <a:noFill/>
            <a:miter lim="800000"/>
            <a:headEnd/>
            <a:tailEnd/>
          </a:ln>
        </p:spPr>
      </p:pic>
      <p:pic>
        <p:nvPicPr>
          <p:cNvPr id="76805" name="Picture 5" descr="untitled"/>
          <p:cNvPicPr>
            <a:picLocks noChangeAspect="1" noChangeArrowheads="1"/>
          </p:cNvPicPr>
          <p:nvPr/>
        </p:nvPicPr>
        <p:blipFill>
          <a:blip r:embed="rId3">
            <a:lum contrast="6000"/>
          </a:blip>
          <a:srcRect/>
          <a:stretch>
            <a:fillRect/>
          </a:stretch>
        </p:blipFill>
        <p:spPr bwMode="auto">
          <a:xfrm>
            <a:off x="4572000" y="3733800"/>
            <a:ext cx="4343400" cy="3124200"/>
          </a:xfrm>
          <a:prstGeom prst="rect">
            <a:avLst/>
          </a:prstGeom>
          <a:noFill/>
          <a:ln w="9525">
            <a:noFill/>
            <a:miter lim="800000"/>
            <a:headEnd/>
            <a:tailEnd/>
          </a:ln>
        </p:spPr>
      </p:pic>
      <p:pic>
        <p:nvPicPr>
          <p:cNvPr id="76806" name="Picture 6" descr="1274664757-tai-nan-tau-hoa-1"/>
          <p:cNvPicPr>
            <a:picLocks noChangeAspect="1" noChangeArrowheads="1"/>
          </p:cNvPicPr>
          <p:nvPr/>
        </p:nvPicPr>
        <p:blipFill>
          <a:blip r:embed="rId4">
            <a:lum contrast="12000"/>
          </a:blip>
          <a:srcRect/>
          <a:stretch>
            <a:fillRect/>
          </a:stretch>
        </p:blipFill>
        <p:spPr bwMode="auto">
          <a:xfrm>
            <a:off x="4495800" y="762000"/>
            <a:ext cx="4419600" cy="2971800"/>
          </a:xfrm>
          <a:prstGeom prst="rect">
            <a:avLst/>
          </a:prstGeom>
          <a:noFill/>
          <a:ln w="9525">
            <a:noFill/>
            <a:miter lim="800000"/>
            <a:headEnd/>
            <a:tailEnd/>
          </a:ln>
        </p:spPr>
      </p:pic>
      <p:pic>
        <p:nvPicPr>
          <p:cNvPr id="5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3895725"/>
            <a:ext cx="4191000" cy="29622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blinds(horizontal)">
                                      <p:cBhvr>
                                        <p:cTn id="7" dur="500"/>
                                        <p:tgtEl>
                                          <p:spTgt spid="76806"/>
                                        </p:tgtEl>
                                      </p:cBhvr>
                                    </p:animEffect>
                                  </p:childTnLst>
                                </p:cTn>
                              </p:par>
                              <p:par>
                                <p:cTn id="8" presetID="3" presetClass="entr" presetSubtype="10" fill="hold" nodeType="withEffect">
                                  <p:stCondLst>
                                    <p:cond delay="0"/>
                                  </p:stCondLst>
                                  <p:childTnLst>
                                    <p:set>
                                      <p:cBhvr>
                                        <p:cTn id="9" dur="1" fill="hold">
                                          <p:stCondLst>
                                            <p:cond delay="0"/>
                                          </p:stCondLst>
                                        </p:cTn>
                                        <p:tgtEl>
                                          <p:spTgt spid="76804"/>
                                        </p:tgtEl>
                                        <p:attrNameLst>
                                          <p:attrName>style.visibility</p:attrName>
                                        </p:attrNameLst>
                                      </p:cBhvr>
                                      <p:to>
                                        <p:strVal val="visible"/>
                                      </p:to>
                                    </p:set>
                                    <p:animEffect transition="in" filter="blinds(horizontal)">
                                      <p:cBhvr>
                                        <p:cTn id="10" dur="500"/>
                                        <p:tgtEl>
                                          <p:spTgt spid="76804"/>
                                        </p:tgtEl>
                                      </p:cBhvr>
                                    </p:animEffect>
                                  </p:childTnLst>
                                </p:cTn>
                              </p:par>
                              <p:par>
                                <p:cTn id="11" presetID="3" presetClass="entr" presetSubtype="1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linds(horizontal)">
                                      <p:cBhvr>
                                        <p:cTn id="13" dur="500"/>
                                        <p:tgtEl>
                                          <p:spTgt spid="55"/>
                                        </p:tgtEl>
                                      </p:cBhvr>
                                    </p:animEffect>
                                  </p:childTnLst>
                                </p:cTn>
                              </p:par>
                              <p:par>
                                <p:cTn id="14" presetID="3" presetClass="entr" presetSubtype="10" fill="hold" nodeType="withEffect">
                                  <p:stCondLst>
                                    <p:cond delay="0"/>
                                  </p:stCondLst>
                                  <p:childTnLst>
                                    <p:set>
                                      <p:cBhvr>
                                        <p:cTn id="15" dur="1" fill="hold">
                                          <p:stCondLst>
                                            <p:cond delay="0"/>
                                          </p:stCondLst>
                                        </p:cTn>
                                        <p:tgtEl>
                                          <p:spTgt spid="76805"/>
                                        </p:tgtEl>
                                        <p:attrNameLst>
                                          <p:attrName>style.visibility</p:attrName>
                                        </p:attrNameLst>
                                      </p:cBhvr>
                                      <p:to>
                                        <p:strVal val="visible"/>
                                      </p:to>
                                    </p:set>
                                    <p:animEffect transition="in" filter="blinds(horizontal)">
                                      <p:cBhvr>
                                        <p:cTn id="16"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53" name="Text Box 2"/>
          <p:cNvSpPr txBox="1">
            <a:spLocks noChangeArrowheads="1"/>
          </p:cNvSpPr>
          <p:nvPr/>
        </p:nvSpPr>
        <p:spPr bwMode="auto">
          <a:xfrm>
            <a:off x="304800" y="838200"/>
            <a:ext cx="8610600" cy="5415379"/>
          </a:xfrm>
          <a:prstGeom prst="rect">
            <a:avLst/>
          </a:prstGeom>
          <a:noFill/>
          <a:ln w="9525">
            <a:noFill/>
            <a:miter lim="800000"/>
            <a:headEnd/>
            <a:tailEnd/>
          </a:ln>
        </p:spPr>
        <p:txBody>
          <a:bodyPr wrap="square">
            <a:spAutoFit/>
          </a:bodyPr>
          <a:lstStyle/>
          <a:p>
            <a:pPr eaLnBrk="1" hangingPunct="1"/>
            <a:r>
              <a:rPr lang="en-US" sz="3200" b="1" u="sng" smtClean="0">
                <a:solidFill>
                  <a:srgbClr val="FF3300"/>
                </a:solidFill>
                <a:latin typeface="Times New Roman" pitchFamily="18" charset="0"/>
              </a:rPr>
              <a:t>Bài tập 1</a:t>
            </a:r>
            <a:r>
              <a:rPr lang="en-US" sz="3200" b="1" smtClean="0">
                <a:solidFill>
                  <a:srgbClr val="FF3300"/>
                </a:solidFill>
                <a:latin typeface="Times New Roman" pitchFamily="18" charset="0"/>
              </a:rPr>
              <a:t>:</a:t>
            </a:r>
          </a:p>
          <a:p>
            <a:pPr eaLnBrk="1" hangingPunct="1"/>
            <a:r>
              <a:rPr lang="en-US" sz="3600" b="1" smtClean="0">
                <a:solidFill>
                  <a:srgbClr val="FF3300"/>
                </a:solidFill>
                <a:latin typeface="Times New Roman" pitchFamily="18" charset="0"/>
              </a:rPr>
              <a:t>    </a:t>
            </a:r>
            <a:r>
              <a:rPr lang="en-US" sz="3600" smtClean="0">
                <a:latin typeface="Times New Roman" pitchFamily="18" charset="0"/>
              </a:rPr>
              <a:t> </a:t>
            </a:r>
            <a:r>
              <a:rPr lang="en-US" sz="2800">
                <a:latin typeface="Times New Roman" pitchFamily="18" charset="0"/>
              </a:rPr>
              <a:t>Bắt đầu từ ngày nào người ngồi trên xe mô tô 2 </a:t>
            </a:r>
            <a:r>
              <a:rPr lang="en-US" sz="2800" smtClean="0">
                <a:latin typeface="Times New Roman" pitchFamily="18" charset="0"/>
              </a:rPr>
              <a:t>- 3</a:t>
            </a:r>
          </a:p>
          <a:p>
            <a:pPr eaLnBrk="1" hangingPunct="1"/>
            <a:r>
              <a:rPr lang="en-US" sz="2800" smtClean="0">
                <a:latin typeface="Times New Roman" pitchFamily="18" charset="0"/>
              </a:rPr>
              <a:t>bánh, xe gắn máy phải đội mũ bảo hiểm?</a:t>
            </a:r>
          </a:p>
          <a:p>
            <a:pPr algn="just" eaLnBrk="1" hangingPunct="1">
              <a:spcBef>
                <a:spcPct val="50000"/>
              </a:spcBef>
            </a:pPr>
            <a:r>
              <a:rPr lang="en-US" sz="3200" smtClean="0">
                <a:latin typeface="Times New Roman" pitchFamily="18" charset="0"/>
              </a:rPr>
              <a:t>    a</a:t>
            </a:r>
            <a:r>
              <a:rPr lang="en-US" sz="3200">
                <a:latin typeface="Times New Roman" pitchFamily="18" charset="0"/>
              </a:rPr>
              <a:t>. </a:t>
            </a:r>
            <a:r>
              <a:rPr lang="en-US" sz="3200" smtClean="0">
                <a:latin typeface="Times New Roman" pitchFamily="18" charset="0"/>
              </a:rPr>
              <a:t> Ngày 1/ 12/ </a:t>
            </a:r>
            <a:r>
              <a:rPr lang="en-US" sz="3200">
                <a:latin typeface="Times New Roman" pitchFamily="18" charset="0"/>
              </a:rPr>
              <a:t>2007</a:t>
            </a:r>
          </a:p>
          <a:p>
            <a:pPr algn="just" eaLnBrk="1" hangingPunct="1">
              <a:spcBef>
                <a:spcPct val="50000"/>
              </a:spcBef>
            </a:pPr>
            <a:r>
              <a:rPr lang="en-US" sz="3200" smtClean="0">
                <a:latin typeface="Times New Roman" pitchFamily="18" charset="0"/>
              </a:rPr>
              <a:t>    b</a:t>
            </a:r>
            <a:r>
              <a:rPr lang="en-US" sz="3200">
                <a:latin typeface="Times New Roman" pitchFamily="18" charset="0"/>
              </a:rPr>
              <a:t>. </a:t>
            </a:r>
            <a:r>
              <a:rPr lang="en-US" sz="3200" smtClean="0">
                <a:latin typeface="Times New Roman" pitchFamily="18" charset="0"/>
              </a:rPr>
              <a:t> Ngày 15/ 12/ </a:t>
            </a:r>
            <a:r>
              <a:rPr lang="en-US" sz="3200">
                <a:latin typeface="Times New Roman" pitchFamily="18" charset="0"/>
              </a:rPr>
              <a:t>2007</a:t>
            </a:r>
          </a:p>
          <a:p>
            <a:pPr algn="just" eaLnBrk="1" hangingPunct="1">
              <a:spcBef>
                <a:spcPct val="50000"/>
              </a:spcBef>
            </a:pPr>
            <a:r>
              <a:rPr lang="en-US" sz="3200" smtClean="0">
                <a:latin typeface="Times New Roman" pitchFamily="18" charset="0"/>
              </a:rPr>
              <a:t>    c.  </a:t>
            </a:r>
            <a:r>
              <a:rPr lang="en-US" sz="3200">
                <a:latin typeface="Times New Roman" pitchFamily="18" charset="0"/>
              </a:rPr>
              <a:t>Ngày </a:t>
            </a:r>
            <a:r>
              <a:rPr lang="en-US" sz="3200" smtClean="0">
                <a:latin typeface="Times New Roman" pitchFamily="18" charset="0"/>
              </a:rPr>
              <a:t>1/1/ 2008</a:t>
            </a:r>
          </a:p>
          <a:p>
            <a:pPr algn="just">
              <a:spcBef>
                <a:spcPct val="50000"/>
              </a:spcBef>
            </a:pPr>
            <a:r>
              <a:rPr lang="en-US" sz="3200" smtClean="0">
                <a:latin typeface="Times New Roman" pitchFamily="18" charset="0"/>
              </a:rPr>
              <a:t>    d.  Ngày 15/12/ 2008</a:t>
            </a:r>
          </a:p>
          <a:p>
            <a:pPr algn="just" eaLnBrk="1" hangingPunct="1">
              <a:spcBef>
                <a:spcPct val="50000"/>
              </a:spcBef>
            </a:pPr>
            <a:endParaRPr lang="en-US" sz="3200">
              <a:latin typeface="Times New Roman" pitchFamily="18" charset="0"/>
            </a:endParaRPr>
          </a:p>
        </p:txBody>
      </p:sp>
      <p:sp>
        <p:nvSpPr>
          <p:cNvPr id="55" name="Oval 3"/>
          <p:cNvSpPr>
            <a:spLocks noChangeArrowheads="1"/>
          </p:cNvSpPr>
          <p:nvPr/>
        </p:nvSpPr>
        <p:spPr bwMode="auto">
          <a:xfrm>
            <a:off x="609600" y="3124200"/>
            <a:ext cx="685800" cy="8382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3200">
                <a:solidFill>
                  <a:srgbClr val="FF0000"/>
                </a:solidFill>
                <a:latin typeface="Times New Roman" pitchFamily="18" charset="0"/>
              </a:rPr>
              <a:t>b</a:t>
            </a:r>
            <a:r>
              <a:rPr lang="en-US" sz="2800">
                <a:solidFill>
                  <a:srgbClr val="FF0000"/>
                </a:solidFill>
                <a:latin typeface="Times New Roman" pitchFamily="18" charset="0"/>
              </a:rPr>
              <a:t>.</a:t>
            </a:r>
          </a:p>
        </p:txBody>
      </p:sp>
      <p:sp>
        <p:nvSpPr>
          <p:cNvPr id="56" name="TextBox 55"/>
          <p:cNvSpPr txBox="1"/>
          <p:nvPr/>
        </p:nvSpPr>
        <p:spPr>
          <a:xfrm>
            <a:off x="762000" y="228600"/>
            <a:ext cx="35814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BÀI TẬP NHANH</a:t>
            </a:r>
            <a:endParaRPr lang="en-US" sz="3200" b="1" dirty="0" smtClean="0">
              <a:solidFill>
                <a:srgbClr val="FF0000"/>
              </a:solidFill>
              <a:latin typeface="Times New Roman" pitchFamily="18" charset="0"/>
              <a:cs typeface="Times New Roman" pitchFamily="18" charset="0"/>
            </a:endParaRPr>
          </a:p>
        </p:txBody>
      </p:sp>
      <p:sp>
        <p:nvSpPr>
          <p:cNvPr id="57" name="Rectangle 56"/>
          <p:cNvSpPr/>
          <p:nvPr/>
        </p:nvSpPr>
        <p:spPr>
          <a:xfrm>
            <a:off x="609600" y="3276600"/>
            <a:ext cx="3913595" cy="584775"/>
          </a:xfrm>
          <a:prstGeom prst="rect">
            <a:avLst/>
          </a:prstGeom>
        </p:spPr>
        <p:txBody>
          <a:bodyPr wrap="square">
            <a:spAutoFit/>
          </a:bodyPr>
          <a:lstStyle/>
          <a:p>
            <a:r>
              <a:rPr lang="en-US" sz="3200" smtClean="0">
                <a:latin typeface="Times New Roman" pitchFamily="18" charset="0"/>
              </a:rPr>
              <a:t>      </a:t>
            </a:r>
            <a:r>
              <a:rPr lang="en-US" sz="3200" smtClean="0">
                <a:solidFill>
                  <a:srgbClr val="FF0000"/>
                </a:solidFill>
                <a:latin typeface="Times New Roman" pitchFamily="18" charset="0"/>
              </a:rPr>
              <a:t>Ngày 15/ 12/ 2007        </a:t>
            </a:r>
            <a:endParaRPr lang="en-US" sz="3200">
              <a:solidFill>
                <a:srgbClr val="FF0000"/>
              </a:solidFill>
            </a:endParaRPr>
          </a:p>
        </p:txBody>
      </p:sp>
      <p:pic>
        <p:nvPicPr>
          <p:cNvPr id="52" name="Picture 3" descr="200392720172854998"/>
          <p:cNvPicPr>
            <a:picLocks noChangeAspect="1" noChangeArrowheads="1" noCrop="1"/>
          </p:cNvPicPr>
          <p:nvPr/>
        </p:nvPicPr>
        <p:blipFill>
          <a:blip r:embed="rId2"/>
          <a:srcRect/>
          <a:stretch>
            <a:fillRect/>
          </a:stretch>
        </p:blipFill>
        <p:spPr bwMode="auto">
          <a:xfrm>
            <a:off x="0" y="5867400"/>
            <a:ext cx="91440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blinds(horizontal)">
                                      <p:cBhvr>
                                        <p:cTn id="7" dur="500"/>
                                        <p:tgtEl>
                                          <p:spTgt spid="5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
                                            <p:txEl>
                                              <p:pRg st="1" end="1"/>
                                            </p:txEl>
                                          </p:spTgt>
                                        </p:tgtEl>
                                        <p:attrNameLst>
                                          <p:attrName>style.visibility</p:attrName>
                                        </p:attrNameLst>
                                      </p:cBhvr>
                                      <p:to>
                                        <p:strVal val="visible"/>
                                      </p:to>
                                    </p:set>
                                    <p:animEffect transition="in" filter="blinds(horizontal)">
                                      <p:cBhvr>
                                        <p:cTn id="10" dur="500"/>
                                        <p:tgtEl>
                                          <p:spTgt spid="5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
                                            <p:txEl>
                                              <p:pRg st="2" end="2"/>
                                            </p:txEl>
                                          </p:spTgt>
                                        </p:tgtEl>
                                        <p:attrNameLst>
                                          <p:attrName>style.visibility</p:attrName>
                                        </p:attrNameLst>
                                      </p:cBhvr>
                                      <p:to>
                                        <p:strVal val="visible"/>
                                      </p:to>
                                    </p:set>
                                    <p:animEffect transition="in" filter="blinds(horizontal)">
                                      <p:cBhvr>
                                        <p:cTn id="13" dur="500"/>
                                        <p:tgtEl>
                                          <p:spTgt spid="5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3">
                                            <p:txEl>
                                              <p:pRg st="3" end="3"/>
                                            </p:txEl>
                                          </p:spTgt>
                                        </p:tgtEl>
                                        <p:attrNameLst>
                                          <p:attrName>style.visibility</p:attrName>
                                        </p:attrNameLst>
                                      </p:cBhvr>
                                      <p:to>
                                        <p:strVal val="visible"/>
                                      </p:to>
                                    </p:set>
                                    <p:animEffect transition="in" filter="blinds(horizontal)">
                                      <p:cBhvr>
                                        <p:cTn id="18" dur="500"/>
                                        <p:tgtEl>
                                          <p:spTgt spid="5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3">
                                            <p:txEl>
                                              <p:pRg st="4" end="4"/>
                                            </p:txEl>
                                          </p:spTgt>
                                        </p:tgtEl>
                                        <p:attrNameLst>
                                          <p:attrName>style.visibility</p:attrName>
                                        </p:attrNameLst>
                                      </p:cBhvr>
                                      <p:to>
                                        <p:strVal val="visible"/>
                                      </p:to>
                                    </p:set>
                                    <p:animEffect transition="in" filter="blinds(horizontal)">
                                      <p:cBhvr>
                                        <p:cTn id="23" dur="500"/>
                                        <p:tgtEl>
                                          <p:spTgt spid="5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3">
                                            <p:txEl>
                                              <p:pRg st="5" end="5"/>
                                            </p:txEl>
                                          </p:spTgt>
                                        </p:tgtEl>
                                        <p:attrNameLst>
                                          <p:attrName>style.visibility</p:attrName>
                                        </p:attrNameLst>
                                      </p:cBhvr>
                                      <p:to>
                                        <p:strVal val="visible"/>
                                      </p:to>
                                    </p:set>
                                    <p:animEffect transition="in" filter="blinds(horizontal)">
                                      <p:cBhvr>
                                        <p:cTn id="28" dur="500"/>
                                        <p:tgtEl>
                                          <p:spTgt spid="5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blinds(horizontal)">
                                      <p:cBhvr>
                                        <p:cTn id="33" dur="500"/>
                                        <p:tgtEl>
                                          <p:spTgt spid="5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blinds(horizontal)">
                                      <p:cBhvr>
                                        <p:cTn id="38" dur="500"/>
                                        <p:tgtEl>
                                          <p:spTgt spid="5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blinds(horizontal)">
                                      <p:cBhvr>
                                        <p:cTn id="4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8" name="Rectangle 2"/>
          <p:cNvSpPr>
            <a:spLocks noGrp="1" noChangeArrowheads="1"/>
          </p:cNvSpPr>
          <p:nvPr>
            <p:ph type="title"/>
          </p:nvPr>
        </p:nvSpPr>
        <p:spPr/>
        <p:txBody>
          <a:bodyPr>
            <a:normAutofit fontScale="90000"/>
          </a:bodyPr>
          <a:lstStyle/>
          <a:p>
            <a:pPr algn="l"/>
            <a:r>
              <a:rPr lang="en-US" sz="4000" b="1" u="sng" smtClean="0">
                <a:solidFill>
                  <a:srgbClr val="FF3300"/>
                </a:solidFill>
                <a:latin typeface="Times New Roman" pitchFamily="18" charset="0"/>
              </a:rPr>
              <a:t>Bài tập 2</a:t>
            </a:r>
            <a:r>
              <a:rPr lang="en-US" sz="4000" b="1" smtClean="0">
                <a:solidFill>
                  <a:srgbClr val="FF3300"/>
                </a:solidFill>
                <a:latin typeface="Times New Roman" pitchFamily="18" charset="0"/>
              </a:rPr>
              <a:t>:</a:t>
            </a:r>
            <a:r>
              <a:rPr lang="en-US" sz="4000" b="1" smtClean="0">
                <a:latin typeface="Times New Roman" pitchFamily="18" charset="0"/>
              </a:rPr>
              <a:t/>
            </a:r>
            <a:br>
              <a:rPr lang="en-US" sz="4000" b="1" smtClean="0">
                <a:latin typeface="Times New Roman" pitchFamily="18" charset="0"/>
              </a:rPr>
            </a:br>
            <a:r>
              <a:rPr lang="en-US" sz="4000" b="1" smtClean="0">
                <a:latin typeface="Times New Roman" pitchFamily="18" charset="0"/>
              </a:rPr>
              <a:t>             </a:t>
            </a:r>
            <a:r>
              <a:rPr lang="en-US" sz="3600" smtClean="0">
                <a:latin typeface="Times New Roman" pitchFamily="18" charset="0"/>
              </a:rPr>
              <a:t>Biển nào báo hiệu cấm đi ngược chiều?</a:t>
            </a:r>
          </a:p>
        </p:txBody>
      </p:sp>
      <p:sp>
        <p:nvSpPr>
          <p:cNvPr id="49" name="Rectangle 3"/>
          <p:cNvSpPr txBox="1">
            <a:spLocks noChangeArrowheads="1"/>
          </p:cNvSpPr>
          <p:nvPr/>
        </p:nvSpPr>
        <p:spPr>
          <a:xfrm>
            <a:off x="685800" y="4572000"/>
            <a:ext cx="7620000" cy="16779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smtClean="0">
                <a:ln>
                  <a:noFill/>
                </a:ln>
                <a:solidFill>
                  <a:srgbClr val="0000FF"/>
                </a:solidFill>
                <a:effectLst/>
                <a:uLnTx/>
                <a:uFillTx/>
                <a:latin typeface="Times New Roman" pitchFamily="18" charset="0"/>
                <a:ea typeface="+mn-ea"/>
                <a:cs typeface="+mn-cs"/>
              </a:rPr>
              <a:t>a. Biển 1		              b. Biển 2</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smtClean="0">
                <a:ln>
                  <a:noFill/>
                </a:ln>
                <a:solidFill>
                  <a:srgbClr val="0000FF"/>
                </a:solidFill>
                <a:effectLst/>
                <a:uLnTx/>
                <a:uFillTx/>
                <a:latin typeface="Times New Roman" pitchFamily="18" charset="0"/>
                <a:ea typeface="+mn-ea"/>
                <a:cs typeface="+mn-cs"/>
              </a:rPr>
              <a:t>c. Biển 3		              d. Biển 2 và 3</a:t>
            </a:r>
          </a:p>
        </p:txBody>
      </p:sp>
      <p:sp>
        <p:nvSpPr>
          <p:cNvPr id="53" name="Oval 7"/>
          <p:cNvSpPr>
            <a:spLocks noChangeArrowheads="1"/>
          </p:cNvSpPr>
          <p:nvPr/>
        </p:nvSpPr>
        <p:spPr bwMode="auto">
          <a:xfrm>
            <a:off x="4648200" y="4572000"/>
            <a:ext cx="755754" cy="7620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3200" b="1" smtClean="0">
                <a:solidFill>
                  <a:srgbClr val="FF0000"/>
                </a:solidFill>
                <a:latin typeface="Times New Roman" pitchFamily="18" charset="0"/>
              </a:rPr>
              <a:t>b.</a:t>
            </a:r>
            <a:endParaRPr lang="en-US" sz="3200" b="1">
              <a:solidFill>
                <a:srgbClr val="FF0000"/>
              </a:solidFill>
              <a:latin typeface="Times New Roman" pitchFamily="18" charset="0"/>
            </a:endParaRPr>
          </a:p>
        </p:txBody>
      </p:sp>
      <p:sp>
        <p:nvSpPr>
          <p:cNvPr id="54" name="Text Box 10"/>
          <p:cNvSpPr txBox="1">
            <a:spLocks noChangeArrowheads="1"/>
          </p:cNvSpPr>
          <p:nvPr/>
        </p:nvSpPr>
        <p:spPr bwMode="auto">
          <a:xfrm>
            <a:off x="1295400" y="39624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Times New Roman" pitchFamily="18" charset="0"/>
                <a:cs typeface="Times New Roman" pitchFamily="18" charset="0"/>
              </a:rPr>
              <a:t>(1)</a:t>
            </a:r>
          </a:p>
        </p:txBody>
      </p:sp>
      <p:sp>
        <p:nvSpPr>
          <p:cNvPr id="55" name="Text Box 11"/>
          <p:cNvSpPr txBox="1">
            <a:spLocks noChangeArrowheads="1"/>
          </p:cNvSpPr>
          <p:nvPr/>
        </p:nvSpPr>
        <p:spPr bwMode="auto">
          <a:xfrm>
            <a:off x="4495800" y="38862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Times New Roman" pitchFamily="18" charset="0"/>
                <a:cs typeface="Times New Roman" pitchFamily="18" charset="0"/>
              </a:rPr>
              <a:t>(2)</a:t>
            </a:r>
          </a:p>
        </p:txBody>
      </p:sp>
      <p:sp>
        <p:nvSpPr>
          <p:cNvPr id="56" name="Text Box 12"/>
          <p:cNvSpPr txBox="1">
            <a:spLocks noChangeArrowheads="1"/>
          </p:cNvSpPr>
          <p:nvPr/>
        </p:nvSpPr>
        <p:spPr bwMode="auto">
          <a:xfrm>
            <a:off x="7543800" y="38100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latin typeface="Times New Roman" pitchFamily="18" charset="0"/>
                <a:cs typeface="Times New Roman" pitchFamily="18" charset="0"/>
              </a:rPr>
              <a:t>(3)</a:t>
            </a:r>
          </a:p>
        </p:txBody>
      </p:sp>
      <p:sp>
        <p:nvSpPr>
          <p:cNvPr id="57" name="Rectangle 56"/>
          <p:cNvSpPr/>
          <p:nvPr/>
        </p:nvSpPr>
        <p:spPr>
          <a:xfrm>
            <a:off x="5257800" y="4572000"/>
            <a:ext cx="1600200" cy="584775"/>
          </a:xfrm>
          <a:prstGeom prst="rect">
            <a:avLst/>
          </a:prstGeom>
        </p:spPr>
        <p:txBody>
          <a:bodyPr wrap="square">
            <a:spAutoFit/>
          </a:bodyPr>
          <a:lstStyle/>
          <a:p>
            <a:r>
              <a:rPr lang="en-US" sz="3200" b="1" smtClean="0">
                <a:solidFill>
                  <a:srgbClr val="FF0000"/>
                </a:solidFill>
                <a:latin typeface="Times New Roman" pitchFamily="18" charset="0"/>
              </a:rPr>
              <a:t>Biển 2</a:t>
            </a:r>
            <a:endParaRPr lang="en-US" sz="3200">
              <a:solidFill>
                <a:srgbClr val="FF0000"/>
              </a:solidFill>
            </a:endParaRPr>
          </a:p>
        </p:txBody>
      </p:sp>
      <p:pic>
        <p:nvPicPr>
          <p:cNvPr id="5122" name="Picture 2" descr="Biển báo cấm số 136"/>
          <p:cNvPicPr>
            <a:picLocks noChangeAspect="1" noChangeArrowheads="1"/>
          </p:cNvPicPr>
          <p:nvPr/>
        </p:nvPicPr>
        <p:blipFill>
          <a:blip r:embed="rId2"/>
          <a:srcRect/>
          <a:stretch>
            <a:fillRect/>
          </a:stretch>
        </p:blipFill>
        <p:spPr bwMode="auto">
          <a:xfrm>
            <a:off x="6553200" y="1752600"/>
            <a:ext cx="2200275" cy="2200275"/>
          </a:xfrm>
          <a:prstGeom prst="rect">
            <a:avLst/>
          </a:prstGeom>
          <a:noFill/>
        </p:spPr>
      </p:pic>
      <p:pic>
        <p:nvPicPr>
          <p:cNvPr id="5124" name="Picture 4" descr="Biển báo cấm 102"/>
          <p:cNvPicPr>
            <a:picLocks noChangeAspect="1" noChangeArrowheads="1"/>
          </p:cNvPicPr>
          <p:nvPr/>
        </p:nvPicPr>
        <p:blipFill>
          <a:blip r:embed="rId3"/>
          <a:srcRect/>
          <a:stretch>
            <a:fillRect/>
          </a:stretch>
        </p:blipFill>
        <p:spPr bwMode="auto">
          <a:xfrm>
            <a:off x="3505200" y="1524000"/>
            <a:ext cx="2228850" cy="2228850"/>
          </a:xfrm>
          <a:prstGeom prst="rect">
            <a:avLst/>
          </a:prstGeom>
          <a:noFill/>
        </p:spPr>
      </p:pic>
      <p:pic>
        <p:nvPicPr>
          <p:cNvPr id="5126" name="Picture 6" descr="Biển báo cấm 101"/>
          <p:cNvPicPr>
            <a:picLocks noChangeAspect="1" noChangeArrowheads="1"/>
          </p:cNvPicPr>
          <p:nvPr/>
        </p:nvPicPr>
        <p:blipFill>
          <a:blip r:embed="rId4"/>
          <a:srcRect/>
          <a:stretch>
            <a:fillRect/>
          </a:stretch>
        </p:blipFill>
        <p:spPr bwMode="auto">
          <a:xfrm>
            <a:off x="381000" y="1524000"/>
            <a:ext cx="2228850" cy="2228850"/>
          </a:xfrm>
          <a:prstGeom prst="rect">
            <a:avLst/>
          </a:prstGeom>
          <a:noFill/>
        </p:spPr>
      </p:pic>
      <p:pic>
        <p:nvPicPr>
          <p:cNvPr id="61" name="Picture 3" descr="200392720172854998"/>
          <p:cNvPicPr>
            <a:picLocks noChangeAspect="1" noChangeArrowheads="1" noCrop="1"/>
          </p:cNvPicPr>
          <p:nvPr/>
        </p:nvPicPr>
        <p:blipFill>
          <a:blip r:embed="rId5"/>
          <a:srcRect/>
          <a:stretch>
            <a:fillRect/>
          </a:stretch>
        </p:blipFill>
        <p:spPr bwMode="auto">
          <a:xfrm>
            <a:off x="0" y="5867400"/>
            <a:ext cx="91440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linds(horizont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horizontal)">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9">
                                            <p:txEl>
                                              <p:pRg st="0" end="0"/>
                                            </p:txEl>
                                          </p:spTgt>
                                        </p:tgtEl>
                                        <p:attrNameLst>
                                          <p:attrName>style.visibility</p:attrName>
                                        </p:attrNameLst>
                                      </p:cBhvr>
                                      <p:to>
                                        <p:strVal val="visible"/>
                                      </p:to>
                                    </p:set>
                                    <p:animEffect transition="in" filter="blinds(horizontal)">
                                      <p:cBhvr>
                                        <p:cTn id="20" dur="500"/>
                                        <p:tgtEl>
                                          <p:spTgt spid="4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9">
                                            <p:txEl>
                                              <p:pRg st="1" end="1"/>
                                            </p:txEl>
                                          </p:spTgt>
                                        </p:tgtEl>
                                        <p:attrNameLst>
                                          <p:attrName>style.visibility</p:attrName>
                                        </p:attrNameLst>
                                      </p:cBhvr>
                                      <p:to>
                                        <p:strVal val="visible"/>
                                      </p:to>
                                    </p:set>
                                    <p:animEffect transition="in" filter="blinds(horizontal)">
                                      <p:cBhvr>
                                        <p:cTn id="25" dur="500"/>
                                        <p:tgtEl>
                                          <p:spTgt spid="4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linds(horizontal)">
                                      <p:cBhvr>
                                        <p:cTn id="30" dur="500"/>
                                        <p:tgtEl>
                                          <p:spTgt spid="5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linds(horizontal)">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53" name="Rectangle 4"/>
          <p:cNvSpPr>
            <a:spLocks noChangeArrowheads="1"/>
          </p:cNvSpPr>
          <p:nvPr/>
        </p:nvSpPr>
        <p:spPr bwMode="auto">
          <a:xfrm>
            <a:off x="457200" y="304800"/>
            <a:ext cx="8229600" cy="5386090"/>
          </a:xfrm>
          <a:prstGeom prst="rect">
            <a:avLst/>
          </a:prstGeom>
          <a:noFill/>
          <a:ln w="9525">
            <a:noFill/>
            <a:miter lim="800000"/>
            <a:headEnd/>
            <a:tailEnd/>
          </a:ln>
        </p:spPr>
        <p:txBody>
          <a:bodyPr wrap="square" anchor="ctr">
            <a:spAutoFit/>
          </a:bodyPr>
          <a:lstStyle/>
          <a:p>
            <a:pPr algn="ctr"/>
            <a:r>
              <a:rPr lang="en-US" sz="3200" b="1" u="sng">
                <a:solidFill>
                  <a:srgbClr val="FF0000"/>
                </a:solidFill>
                <a:latin typeface=".VnTimeH" pitchFamily="34" charset="0"/>
              </a:rPr>
              <a:t>DÆN Dß</a:t>
            </a:r>
            <a:r>
              <a:rPr lang="en-US" sz="3200" b="1" u="sng" smtClean="0">
                <a:solidFill>
                  <a:srgbClr val="FF0000"/>
                </a:solidFill>
                <a:latin typeface=".VnTimeH" pitchFamily="34" charset="0"/>
              </a:rPr>
              <a:t>:</a:t>
            </a:r>
          </a:p>
          <a:p>
            <a:pPr algn="ctr"/>
            <a:endParaRPr lang="en-US" sz="3200" b="1" u="sng">
              <a:solidFill>
                <a:srgbClr val="FF0000"/>
              </a:solidFill>
              <a:latin typeface=".VnTimeH" pitchFamily="34" charset="0"/>
            </a:endParaRPr>
          </a:p>
          <a:p>
            <a:r>
              <a:rPr lang="en-US" sz="3600" smtClean="0">
                <a:latin typeface="Times New Roman" pitchFamily="18" charset="0"/>
                <a:cs typeface="Times New Roman" pitchFamily="18" charset="0"/>
              </a:rPr>
              <a:t>- Chấp hành tốt luật an toàn giao thông và hệ thống báo hiệu dèn giao thông khi đi trên đường</a:t>
            </a:r>
          </a:p>
          <a:p>
            <a:pPr>
              <a:buFontTx/>
              <a:buChar char="-"/>
            </a:pPr>
            <a:r>
              <a:rPr lang="en-US" sz="3600" smtClean="0">
                <a:latin typeface="Times New Roman" pitchFamily="18" charset="0"/>
                <a:cs typeface="Times New Roman" pitchFamily="18" charset="0"/>
              </a:rPr>
              <a:t> Học bài cũ, làm bài tập a, b, đ SGK</a:t>
            </a:r>
          </a:p>
          <a:p>
            <a:r>
              <a:rPr lang="en-US" sz="3600" smtClean="0">
                <a:latin typeface="Times New Roman" pitchFamily="18" charset="0"/>
                <a:cs typeface="Times New Roman" pitchFamily="18" charset="0"/>
              </a:rPr>
              <a:t>- Tìm hiểu những quy định về đi đường</a:t>
            </a:r>
          </a:p>
          <a:p>
            <a:r>
              <a:rPr lang="en-US" sz="3600" smtClean="0">
                <a:latin typeface="Times New Roman" pitchFamily="18" charset="0"/>
                <a:cs typeface="Times New Roman" pitchFamily="18" charset="0"/>
              </a:rPr>
              <a:t>- Chuẩn bị bài để tuần sau học tiết 2</a:t>
            </a:r>
            <a:endParaRPr lang="en-US" sz="3600">
              <a:latin typeface="Times New Roman" pitchFamily="18" charset="0"/>
              <a:cs typeface="Times New Roman" pitchFamily="18" charset="0"/>
            </a:endParaRPr>
          </a:p>
          <a:p>
            <a:endParaRPr lang="en-US" sz="3200">
              <a:solidFill>
                <a:srgbClr val="0000FF"/>
              </a:solidFill>
              <a:latin typeface=".VnTime" pitchFamily="34" charset="0"/>
            </a:endParaRPr>
          </a:p>
          <a:p>
            <a:pPr algn="ctr" eaLnBrk="1" hangingPunct="1"/>
            <a:endParaRPr lang="en-US" sz="3200">
              <a:solidFill>
                <a:srgbClr val="0000FF"/>
              </a:solidFill>
              <a:latin typeface=".VnTime" pitchFamily="34" charset="0"/>
            </a:endParaRPr>
          </a:p>
        </p:txBody>
      </p:sp>
      <p:pic>
        <p:nvPicPr>
          <p:cNvPr id="49" name="Picture 3" descr="200392720172854998"/>
          <p:cNvPicPr>
            <a:picLocks noChangeAspect="1" noChangeArrowheads="1" noCrop="1"/>
          </p:cNvPicPr>
          <p:nvPr/>
        </p:nvPicPr>
        <p:blipFill>
          <a:blip r:embed="rId2"/>
          <a:srcRect/>
          <a:stretch>
            <a:fillRect/>
          </a:stretch>
        </p:blipFill>
        <p:spPr bwMode="auto">
          <a:xfrm>
            <a:off x="0" y="5334000"/>
            <a:ext cx="914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xEl>
                                              <p:pRg st="2" end="2"/>
                                            </p:txEl>
                                          </p:spTgt>
                                        </p:tgtEl>
                                        <p:attrNameLst>
                                          <p:attrName>style.visibility</p:attrName>
                                        </p:attrNameLst>
                                      </p:cBhvr>
                                      <p:to>
                                        <p:strVal val="visible"/>
                                      </p:to>
                                    </p:set>
                                    <p:anim calcmode="lin" valueType="num">
                                      <p:cBhvr additive="base">
                                        <p:cTn id="13"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
                                            <p:txEl>
                                              <p:pRg st="3" end="3"/>
                                            </p:txEl>
                                          </p:spTgt>
                                        </p:tgtEl>
                                        <p:attrNameLst>
                                          <p:attrName>style.visibility</p:attrName>
                                        </p:attrNameLst>
                                      </p:cBhvr>
                                      <p:to>
                                        <p:strVal val="visible"/>
                                      </p:to>
                                    </p:set>
                                    <p:anim calcmode="lin" valueType="num">
                                      <p:cBhvr additive="base">
                                        <p:cTn id="19"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
                                            <p:txEl>
                                              <p:pRg st="4" end="4"/>
                                            </p:txEl>
                                          </p:spTgt>
                                        </p:tgtEl>
                                        <p:attrNameLst>
                                          <p:attrName>style.visibility</p:attrName>
                                        </p:attrNameLst>
                                      </p:cBhvr>
                                      <p:to>
                                        <p:strVal val="visible"/>
                                      </p:to>
                                    </p:set>
                                    <p:anim calcmode="lin" valueType="num">
                                      <p:cBhvr additive="base">
                                        <p:cTn id="25"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xEl>
                                              <p:pRg st="5" end="5"/>
                                            </p:txEl>
                                          </p:spTgt>
                                        </p:tgtEl>
                                        <p:attrNameLst>
                                          <p:attrName>style.visibility</p:attrName>
                                        </p:attrNameLst>
                                      </p:cBhvr>
                                      <p:to>
                                        <p:strVal val="visible"/>
                                      </p:to>
                                    </p:set>
                                    <p:anim calcmode="lin" valueType="num">
                                      <p:cBhvr additive="base">
                                        <p:cTn id="31"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304800"/>
            <a:ext cx="8534400"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8000" b="1" kern="10" smtClean="0">
                <a:ln w="9525">
                  <a:solidFill>
                    <a:srgbClr val="0000FF"/>
                  </a:solidFill>
                  <a:round/>
                  <a:headEnd/>
                  <a:tailEnd/>
                </a:ln>
                <a:gradFill rotWithShape="1">
                  <a:gsLst>
                    <a:gs pos="0">
                      <a:srgbClr val="00FF00"/>
                    </a:gs>
                    <a:gs pos="100000">
                      <a:srgbClr val="FF0000"/>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CHÀO TẠM BIỆT VÀ HEN GẶP LẠI  CÁC CON </a:t>
            </a:r>
            <a:endParaRPr lang="en-US" sz="8000" b="1" kern="10">
              <a:ln w="9525">
                <a:solidFill>
                  <a:srgbClr val="0000FF"/>
                </a:solidFill>
                <a:round/>
                <a:headEnd/>
                <a:tailEnd/>
              </a:ln>
              <a:gradFill rotWithShape="1">
                <a:gsLst>
                  <a:gs pos="0">
                    <a:srgbClr val="00FF00"/>
                  </a:gs>
                  <a:gs pos="100000">
                    <a:srgbClr val="FF0000"/>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endParaRPr>
          </a:p>
        </p:txBody>
      </p:sp>
      <p:pic>
        <p:nvPicPr>
          <p:cNvPr id="7" name="Picture 3" descr="200392720172854998"/>
          <p:cNvPicPr>
            <a:picLocks noChangeAspect="1" noChangeArrowheads="1" noCrop="1"/>
          </p:cNvPicPr>
          <p:nvPr/>
        </p:nvPicPr>
        <p:blipFill>
          <a:blip r:embed="rId3"/>
          <a:srcRect/>
          <a:stretch>
            <a:fillRect/>
          </a:stretch>
        </p:blipFill>
        <p:spPr bwMode="auto">
          <a:xfrm>
            <a:off x="0" y="4876800"/>
            <a:ext cx="9144000" cy="1981200"/>
          </a:xfrm>
          <a:prstGeom prst="rect">
            <a:avLst/>
          </a:prstGeom>
          <a:noFill/>
        </p:spPr>
      </p:pic>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8" name="Rectangle 3"/>
          <p:cNvSpPr>
            <a:spLocks noChangeArrowheads="1"/>
          </p:cNvSpPr>
          <p:nvPr/>
        </p:nvSpPr>
        <p:spPr bwMode="auto">
          <a:xfrm>
            <a:off x="381000" y="228601"/>
            <a:ext cx="8534400" cy="830997"/>
          </a:xfrm>
          <a:prstGeom prst="rect">
            <a:avLst/>
          </a:prstGeom>
          <a:noFill/>
          <a:ln w="9525">
            <a:noFill/>
            <a:miter lim="800000"/>
            <a:headEnd/>
            <a:tailEnd/>
          </a:ln>
        </p:spPr>
        <p:txBody>
          <a:bodyPr wrap="square">
            <a:spAutoFit/>
          </a:bodyPr>
          <a:lstStyle/>
          <a:p>
            <a:pPr algn="ctr"/>
            <a:r>
              <a:rPr lang="en-US" sz="2400" b="1" u="sng" smtClean="0">
                <a:solidFill>
                  <a:srgbClr val="FF0000"/>
                </a:solidFill>
                <a:latin typeface="Times New Roman" pitchFamily="18" charset="0"/>
                <a:cs typeface="Times New Roman" pitchFamily="18" charset="0"/>
              </a:rPr>
              <a:t>Tiết 15:</a:t>
            </a:r>
            <a:endParaRPr lang="en-US" sz="2400" b="1" u="sng" smtClean="0">
              <a:solidFill>
                <a:srgbClr val="FF0000"/>
              </a:solidFill>
              <a:latin typeface="Times New Roman" pitchFamily="18" charset="0"/>
              <a:cs typeface="Times New Roman" pitchFamily="18" charset="0"/>
            </a:endParaRPr>
          </a:p>
          <a:p>
            <a:pPr algn="ctr"/>
            <a:r>
              <a:rPr lang="en-US" sz="2400" b="1" smtClean="0">
                <a:solidFill>
                  <a:srgbClr val="FF0000"/>
                </a:solidFill>
                <a:latin typeface="Times New Roman" pitchFamily="18" charset="0"/>
                <a:cs typeface="Times New Roman" pitchFamily="18" charset="0"/>
              </a:rPr>
              <a:t>THỰC HÀNH NGOẠI KHÓA</a:t>
            </a:r>
            <a:endParaRPr lang="en-US" sz="2400">
              <a:latin typeface="Times New Roman" pitchFamily="18" charset="0"/>
              <a:cs typeface="Times New Roman" pitchFamily="18" charset="0"/>
            </a:endParaRPr>
          </a:p>
        </p:txBody>
      </p:sp>
      <p:sp>
        <p:nvSpPr>
          <p:cNvPr id="49" name="Rectangle 48"/>
          <p:cNvSpPr/>
          <p:nvPr/>
        </p:nvSpPr>
        <p:spPr>
          <a:xfrm>
            <a:off x="228600" y="1066800"/>
            <a:ext cx="4038600" cy="892552"/>
          </a:xfrm>
          <a:prstGeom prst="rect">
            <a:avLst/>
          </a:prstGeom>
        </p:spPr>
        <p:txBody>
          <a:bodyPr wrap="square">
            <a:spAutoFit/>
          </a:bodyPr>
          <a:lstStyle/>
          <a:p>
            <a:pPr marL="514350" indent="-514350">
              <a:buAutoNum type="arabicPeriod"/>
            </a:pPr>
            <a:r>
              <a:rPr lang="pt-BR" sz="2800" b="1" smtClean="0">
                <a:latin typeface="Times New Roman" pitchFamily="18" charset="0"/>
                <a:cs typeface="Times New Roman" pitchFamily="18" charset="0"/>
              </a:rPr>
              <a:t>Thông tin, sự kiện</a:t>
            </a:r>
          </a:p>
          <a:p>
            <a:pPr marL="514350" indent="-514350"/>
            <a:r>
              <a:rPr lang="pt-BR" sz="2400" b="1"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pic>
        <p:nvPicPr>
          <p:cNvPr id="50" name="Picture 3" descr="200392720172854998"/>
          <p:cNvPicPr>
            <a:picLocks noChangeAspect="1" noChangeArrowheads="1" noCrop="1"/>
          </p:cNvPicPr>
          <p:nvPr/>
        </p:nvPicPr>
        <p:blipFill>
          <a:blip r:embed="rId2"/>
          <a:srcRect/>
          <a:stretch>
            <a:fillRect/>
          </a:stretch>
        </p:blipFill>
        <p:spPr bwMode="auto">
          <a:xfrm>
            <a:off x="0" y="6096000"/>
            <a:ext cx="9144000"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8" name="TextBox 47"/>
          <p:cNvSpPr txBox="1"/>
          <p:nvPr/>
        </p:nvSpPr>
        <p:spPr>
          <a:xfrm>
            <a:off x="1371600" y="228600"/>
            <a:ext cx="7028329" cy="604940"/>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SỐ LIỆU TAI NẠN GIAO THÔNG</a:t>
            </a:r>
            <a:endParaRPr lang="en-US" sz="3200" b="1" dirty="0">
              <a:solidFill>
                <a:srgbClr val="FF0000"/>
              </a:solidFill>
              <a:latin typeface="Times New Roman" pitchFamily="18" charset="0"/>
              <a:cs typeface="Times New Roman" pitchFamily="18" charset="0"/>
            </a:endParaRPr>
          </a:p>
        </p:txBody>
      </p:sp>
      <p:graphicFrame>
        <p:nvGraphicFramePr>
          <p:cNvPr id="49" name="Table 48"/>
          <p:cNvGraphicFramePr>
            <a:graphicFrameLocks noGrp="1"/>
          </p:cNvGraphicFramePr>
          <p:nvPr/>
        </p:nvGraphicFramePr>
        <p:xfrm>
          <a:off x="381000" y="914400"/>
          <a:ext cx="8382001" cy="3352800"/>
        </p:xfrm>
        <a:graphic>
          <a:graphicData uri="http://schemas.openxmlformats.org/drawingml/2006/table">
            <a:tbl>
              <a:tblPr firstRow="1" bandRow="1">
                <a:tableStyleId>{5C22544A-7EE6-4342-B048-85BDC9FD1C3A}</a:tableStyleId>
              </a:tblPr>
              <a:tblGrid>
                <a:gridCol w="1066802"/>
                <a:gridCol w="2133600"/>
                <a:gridCol w="2362200"/>
                <a:gridCol w="2819399"/>
              </a:tblGrid>
              <a:tr h="533400">
                <a:tc>
                  <a:txBody>
                    <a:bodyPr/>
                    <a:lstStyle/>
                    <a:p>
                      <a:endParaRPr lang="en-US" dirty="0"/>
                    </a:p>
                  </a:txBody>
                  <a:tcPr>
                    <a:solidFill>
                      <a:schemeClr val="accent5">
                        <a:lumMod val="20000"/>
                        <a:lumOff val="80000"/>
                      </a:schemeClr>
                    </a:solidFill>
                  </a:tcPr>
                </a:tc>
                <a:tc>
                  <a:txBody>
                    <a:bodyPr/>
                    <a:lstStyle/>
                    <a:p>
                      <a:pPr algn="ctr"/>
                      <a:r>
                        <a:rPr lang="en-US" sz="2000" b="1" dirty="0" smtClean="0">
                          <a:solidFill>
                            <a:srgbClr val="C00000"/>
                          </a:solidFill>
                          <a:latin typeface="Times New Roman" pitchFamily="18" charset="0"/>
                          <a:cs typeface="Times New Roman" pitchFamily="18" charset="0"/>
                        </a:rPr>
                        <a:t>SỐ</a:t>
                      </a:r>
                      <a:r>
                        <a:rPr lang="en-US" sz="2000" b="1" baseline="0" dirty="0" smtClean="0">
                          <a:solidFill>
                            <a:srgbClr val="C00000"/>
                          </a:solidFill>
                          <a:latin typeface="Times New Roman" pitchFamily="18" charset="0"/>
                          <a:cs typeface="Times New Roman" pitchFamily="18" charset="0"/>
                        </a:rPr>
                        <a:t> VỤ TAI NẠN</a:t>
                      </a:r>
                      <a:endParaRPr lang="en-US" sz="2000" b="1" dirty="0">
                        <a:solidFill>
                          <a:srgbClr val="C00000"/>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latin typeface="Times New Roman" pitchFamily="18" charset="0"/>
                          <a:cs typeface="Times New Roman" pitchFamily="18" charset="0"/>
                        </a:rPr>
                        <a:t>SỐ</a:t>
                      </a:r>
                      <a:r>
                        <a:rPr lang="en-US" sz="2000" b="1" baseline="0" dirty="0" smtClean="0">
                          <a:solidFill>
                            <a:srgbClr val="C00000"/>
                          </a:solidFill>
                          <a:latin typeface="Times New Roman" pitchFamily="18" charset="0"/>
                          <a:cs typeface="Times New Roman" pitchFamily="18" charset="0"/>
                        </a:rPr>
                        <a:t> </a:t>
                      </a:r>
                      <a:r>
                        <a:rPr lang="en-US" sz="2000" b="1" baseline="0" smtClean="0">
                          <a:solidFill>
                            <a:srgbClr val="C00000"/>
                          </a:solidFill>
                          <a:latin typeface="Times New Roman" pitchFamily="18" charset="0"/>
                          <a:cs typeface="Times New Roman" pitchFamily="18" charset="0"/>
                        </a:rPr>
                        <a:t>NGƯỜI CHẾT</a:t>
                      </a:r>
                      <a:endParaRPr lang="en-US" sz="2000" b="1" dirty="0" smtClean="0">
                        <a:solidFill>
                          <a:srgbClr val="C00000"/>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smtClean="0">
                          <a:solidFill>
                            <a:srgbClr val="C00000"/>
                          </a:solidFill>
                          <a:latin typeface="Times New Roman" pitchFamily="18" charset="0"/>
                          <a:cs typeface="Times New Roman" pitchFamily="18" charset="0"/>
                        </a:rPr>
                        <a:t>SỐ</a:t>
                      </a:r>
                      <a:r>
                        <a:rPr lang="en-US" sz="1800" b="1" baseline="0" smtClean="0">
                          <a:solidFill>
                            <a:srgbClr val="C00000"/>
                          </a:solidFill>
                          <a:latin typeface="Times New Roman" pitchFamily="18" charset="0"/>
                          <a:cs typeface="Times New Roman" pitchFamily="18" charset="0"/>
                        </a:rPr>
                        <a:t> NGƯỜI BỊ THƯƠNG</a:t>
                      </a:r>
                    </a:p>
                  </a:txBody>
                  <a:tcPr>
                    <a:solidFill>
                      <a:schemeClr val="accent5">
                        <a:lumMod val="20000"/>
                        <a:lumOff val="80000"/>
                      </a:schemeClr>
                    </a:solidFill>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tx1"/>
                          </a:solidFill>
                          <a:latin typeface="Times New Roman" pitchFamily="18" charset="0"/>
                          <a:cs typeface="Times New Roman" pitchFamily="18" charset="0"/>
                        </a:rPr>
                        <a:t>2012</a:t>
                      </a:r>
                      <a:endParaRPr lang="en-US" sz="2400" b="1" dirty="0" smtClean="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rgbClr val="FF0000"/>
                          </a:solidFill>
                          <a:latin typeface="Times New Roman" pitchFamily="18" charset="0"/>
                          <a:cs typeface="Times New Roman" pitchFamily="18" charset="0"/>
                        </a:rPr>
                        <a:t>36.060</a:t>
                      </a:r>
                      <a:endParaRPr lang="en-US" sz="2400" b="1" dirty="0" smtClean="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rgbClr val="0000FF"/>
                          </a:solidFill>
                          <a:latin typeface="Times New Roman" pitchFamily="18" charset="0"/>
                          <a:cs typeface="Times New Roman" pitchFamily="18" charset="0"/>
                        </a:rPr>
                        <a:t>9.838</a:t>
                      </a:r>
                      <a:endParaRPr lang="en-US" sz="2400" b="1" dirty="0" smtClean="0">
                        <a:solidFill>
                          <a:srgbClr val="0000FF"/>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rgbClr val="FF0000"/>
                          </a:solidFill>
                          <a:latin typeface="Times New Roman" pitchFamily="18" charset="0"/>
                          <a:cs typeface="Times New Roman" pitchFamily="18" charset="0"/>
                        </a:rPr>
                        <a:t>38.060</a:t>
                      </a:r>
                      <a:endParaRPr lang="en-US" sz="2400" b="1" dirty="0" smtClean="0">
                        <a:solidFill>
                          <a:srgbClr val="FF0000"/>
                        </a:solidFill>
                        <a:latin typeface="Times New Roman" pitchFamily="18" charset="0"/>
                        <a:cs typeface="Times New Roman" pitchFamily="18" charset="0"/>
                      </a:endParaRPr>
                    </a:p>
                  </a:txBody>
                  <a:tcPr/>
                </a:tc>
              </a:tr>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tx1"/>
                          </a:solidFill>
                          <a:latin typeface="Times New Roman" pitchFamily="18" charset="0"/>
                          <a:cs typeface="Times New Roman" pitchFamily="18" charset="0"/>
                        </a:rPr>
                        <a:t>2013</a:t>
                      </a:r>
                      <a:endParaRPr lang="en-US" sz="2400" b="1" dirty="0" smtClean="0">
                        <a:solidFill>
                          <a:schemeClr val="tx1"/>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29.385</a:t>
                      </a:r>
                      <a:endParaRPr lang="en-US" sz="2400" b="1" dirty="0">
                        <a:solidFill>
                          <a:srgbClr val="FF0000"/>
                        </a:solidFill>
                        <a:latin typeface="Times New Roman" pitchFamily="18" charset="0"/>
                        <a:cs typeface="Times New Roman" pitchFamily="18" charset="0"/>
                      </a:endParaRPr>
                    </a:p>
                  </a:txBody>
                  <a:tcPr/>
                </a:tc>
                <a:tc>
                  <a:txBody>
                    <a:bodyPr/>
                    <a:lstStyle/>
                    <a:p>
                      <a:pPr algn="ctr"/>
                      <a:r>
                        <a:rPr lang="en-US" sz="2400" b="1" smtClean="0">
                          <a:solidFill>
                            <a:srgbClr val="0000FF"/>
                          </a:solidFill>
                          <a:latin typeface="Times New Roman" pitchFamily="18" charset="0"/>
                          <a:cs typeface="Times New Roman" pitchFamily="18" charset="0"/>
                        </a:rPr>
                        <a:t>9.369</a:t>
                      </a:r>
                      <a:endParaRPr lang="en-US" sz="2400" b="1" dirty="0">
                        <a:solidFill>
                          <a:srgbClr val="0000FF"/>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29.500</a:t>
                      </a:r>
                      <a:endParaRPr lang="en-US" sz="2400" b="1" dirty="0">
                        <a:solidFill>
                          <a:srgbClr val="FF0000"/>
                        </a:solidFill>
                        <a:latin typeface="Times New Roman" pitchFamily="18" charset="0"/>
                        <a:cs typeface="Times New Roman" pitchFamily="18" charset="0"/>
                      </a:endParaRPr>
                    </a:p>
                  </a:txBody>
                  <a:tcPr/>
                </a:tc>
              </a:tr>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mtClean="0">
                          <a:solidFill>
                            <a:schemeClr val="tx1"/>
                          </a:solidFill>
                          <a:latin typeface="Times New Roman" pitchFamily="18" charset="0"/>
                          <a:cs typeface="Times New Roman" pitchFamily="18" charset="0"/>
                        </a:rPr>
                        <a:t>2014</a:t>
                      </a:r>
                      <a:endParaRPr lang="en-US" sz="2400" b="1" dirty="0" smtClean="0">
                        <a:solidFill>
                          <a:schemeClr val="tx1"/>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25.322</a:t>
                      </a:r>
                      <a:endParaRPr lang="en-US" sz="2400" b="1" dirty="0">
                        <a:solidFill>
                          <a:srgbClr val="FF0000"/>
                        </a:solidFill>
                        <a:latin typeface="Times New Roman" pitchFamily="18" charset="0"/>
                        <a:cs typeface="Times New Roman" pitchFamily="18" charset="0"/>
                      </a:endParaRPr>
                    </a:p>
                  </a:txBody>
                  <a:tcPr/>
                </a:tc>
                <a:tc>
                  <a:txBody>
                    <a:bodyPr/>
                    <a:lstStyle/>
                    <a:p>
                      <a:pPr algn="ctr"/>
                      <a:r>
                        <a:rPr lang="en-US" sz="2400" b="1" smtClean="0">
                          <a:solidFill>
                            <a:srgbClr val="0000FF"/>
                          </a:solidFill>
                          <a:latin typeface="Times New Roman" pitchFamily="18" charset="0"/>
                          <a:cs typeface="Times New Roman" pitchFamily="18" charset="0"/>
                        </a:rPr>
                        <a:t>8.996</a:t>
                      </a:r>
                      <a:endParaRPr lang="en-US" sz="2400" b="1" dirty="0">
                        <a:solidFill>
                          <a:srgbClr val="0000FF"/>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24.414</a:t>
                      </a:r>
                      <a:endParaRPr lang="en-US" sz="2400" b="1" dirty="0">
                        <a:solidFill>
                          <a:srgbClr val="FF0000"/>
                        </a:solidFill>
                        <a:latin typeface="Times New Roman" pitchFamily="18" charset="0"/>
                        <a:cs typeface="Times New Roman" pitchFamily="18" charset="0"/>
                      </a:endParaRPr>
                    </a:p>
                  </a:txBody>
                  <a:tcPr/>
                </a:tc>
              </a:tr>
              <a:tr h="533400">
                <a:tc>
                  <a:txBody>
                    <a:bodyPr/>
                    <a:lstStyle/>
                    <a:p>
                      <a:pPr algn="ctr"/>
                      <a:r>
                        <a:rPr lang="en-US" sz="2400" dirty="0" smtClean="0">
                          <a:solidFill>
                            <a:schemeClr val="tx1"/>
                          </a:solidFill>
                          <a:latin typeface="Times New Roman" pitchFamily="18" charset="0"/>
                          <a:cs typeface="Times New Roman" pitchFamily="18" charset="0"/>
                        </a:rPr>
                        <a:t>2015</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22.827</a:t>
                      </a:r>
                      <a:endParaRPr lang="en-US" sz="2400" b="1" dirty="0">
                        <a:solidFill>
                          <a:srgbClr val="FF0000"/>
                        </a:solidFill>
                        <a:latin typeface="Times New Roman" pitchFamily="18" charset="0"/>
                        <a:cs typeface="Times New Roman" pitchFamily="18" charset="0"/>
                      </a:endParaRPr>
                    </a:p>
                  </a:txBody>
                  <a:tcPr/>
                </a:tc>
                <a:tc>
                  <a:txBody>
                    <a:bodyPr/>
                    <a:lstStyle/>
                    <a:p>
                      <a:pPr algn="ctr"/>
                      <a:r>
                        <a:rPr lang="en-US" sz="2400" b="1" smtClean="0">
                          <a:solidFill>
                            <a:srgbClr val="0000FF"/>
                          </a:solidFill>
                          <a:latin typeface="Times New Roman" pitchFamily="18" charset="0"/>
                          <a:cs typeface="Times New Roman" pitchFamily="18" charset="0"/>
                        </a:rPr>
                        <a:t>8.727</a:t>
                      </a:r>
                      <a:endParaRPr lang="en-US" sz="2400" b="1" dirty="0">
                        <a:solidFill>
                          <a:srgbClr val="0000FF"/>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21.069</a:t>
                      </a:r>
                      <a:endParaRPr lang="en-US" sz="2400" b="1" dirty="0">
                        <a:solidFill>
                          <a:srgbClr val="FF0000"/>
                        </a:solidFill>
                        <a:latin typeface="Times New Roman" pitchFamily="18" charset="0"/>
                        <a:cs typeface="Times New Roman" pitchFamily="18" charset="0"/>
                      </a:endParaRPr>
                    </a:p>
                  </a:txBody>
                  <a:tcPr/>
                </a:tc>
              </a:tr>
              <a:tr h="609600">
                <a:tc>
                  <a:txBody>
                    <a:bodyPr/>
                    <a:lstStyle/>
                    <a:p>
                      <a:pPr algn="ctr"/>
                      <a:r>
                        <a:rPr lang="en-US" sz="2400" dirty="0" smtClean="0">
                          <a:solidFill>
                            <a:schemeClr val="tx1"/>
                          </a:solidFill>
                          <a:latin typeface="Times New Roman" pitchFamily="18" charset="0"/>
                          <a:cs typeface="Times New Roman" pitchFamily="18" charset="0"/>
                        </a:rPr>
                        <a:t>2016</a:t>
                      </a:r>
                      <a:endParaRPr lang="en-US" sz="2400" dirty="0">
                        <a:solidFill>
                          <a:schemeClr val="tx1"/>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21.500</a:t>
                      </a:r>
                      <a:endParaRPr lang="en-US" sz="2400" b="1" dirty="0">
                        <a:solidFill>
                          <a:srgbClr val="FF0000"/>
                        </a:solidFill>
                        <a:latin typeface="Times New Roman" pitchFamily="18" charset="0"/>
                        <a:cs typeface="Times New Roman" pitchFamily="18" charset="0"/>
                      </a:endParaRPr>
                    </a:p>
                  </a:txBody>
                  <a:tcPr/>
                </a:tc>
                <a:tc>
                  <a:txBody>
                    <a:bodyPr/>
                    <a:lstStyle/>
                    <a:p>
                      <a:pPr algn="ctr"/>
                      <a:r>
                        <a:rPr lang="en-US" sz="2400" b="1" smtClean="0">
                          <a:solidFill>
                            <a:srgbClr val="0000FF"/>
                          </a:solidFill>
                          <a:latin typeface="Times New Roman" pitchFamily="18" charset="0"/>
                          <a:cs typeface="Times New Roman" pitchFamily="18" charset="0"/>
                        </a:rPr>
                        <a:t>8.680</a:t>
                      </a:r>
                      <a:endParaRPr lang="en-US" sz="2400" b="1" dirty="0">
                        <a:solidFill>
                          <a:srgbClr val="0000FF"/>
                        </a:solidFill>
                        <a:latin typeface="Times New Roman" pitchFamily="18" charset="0"/>
                        <a:cs typeface="Times New Roman" pitchFamily="18" charset="0"/>
                      </a:endParaRPr>
                    </a:p>
                  </a:txBody>
                  <a:tcPr/>
                </a:tc>
                <a:tc>
                  <a:txBody>
                    <a:bodyPr/>
                    <a:lstStyle/>
                    <a:p>
                      <a:pPr algn="ctr"/>
                      <a:r>
                        <a:rPr lang="en-US" sz="2400" b="1" smtClean="0">
                          <a:solidFill>
                            <a:srgbClr val="FF0000"/>
                          </a:solidFill>
                          <a:latin typeface="Times New Roman" pitchFamily="18" charset="0"/>
                          <a:cs typeface="Times New Roman" pitchFamily="18" charset="0"/>
                        </a:rPr>
                        <a:t>19.200</a:t>
                      </a:r>
                      <a:endParaRPr lang="en-US" sz="2400" b="1" dirty="0">
                        <a:solidFill>
                          <a:srgbClr val="FF0000"/>
                        </a:solidFill>
                        <a:latin typeface="Times New Roman" pitchFamily="18" charset="0"/>
                        <a:cs typeface="Times New Roman" pitchFamily="18" charset="0"/>
                      </a:endParaRPr>
                    </a:p>
                  </a:txBody>
                  <a:tcPr/>
                </a:tc>
              </a:tr>
            </a:tbl>
          </a:graphicData>
        </a:graphic>
      </p:graphicFrame>
      <p:sp>
        <p:nvSpPr>
          <p:cNvPr id="51" name="Rectangle 50"/>
          <p:cNvSpPr/>
          <p:nvPr/>
        </p:nvSpPr>
        <p:spPr>
          <a:xfrm>
            <a:off x="381000" y="4343400"/>
            <a:ext cx="8382000" cy="523220"/>
          </a:xfrm>
          <a:prstGeom prst="rect">
            <a:avLst/>
          </a:prstGeom>
        </p:spPr>
        <p:txBody>
          <a:bodyPr wrap="square">
            <a:spAutoFit/>
          </a:bodyPr>
          <a:lstStyle/>
          <a:p>
            <a:r>
              <a:rPr lang="en-US" sz="280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2" name="Picture 3" descr="200392720172854998"/>
          <p:cNvPicPr>
            <a:picLocks noChangeAspect="1" noChangeArrowheads="1" noCrop="1"/>
          </p:cNvPicPr>
          <p:nvPr/>
        </p:nvPicPr>
        <p:blipFill>
          <a:blip r:embed="rId2"/>
          <a:srcRect/>
          <a:stretch>
            <a:fillRect/>
          </a:stretch>
        </p:blipFill>
        <p:spPr bwMode="auto">
          <a:xfrm>
            <a:off x="0" y="6096000"/>
            <a:ext cx="9144000" cy="762000"/>
          </a:xfrm>
          <a:prstGeom prst="rect">
            <a:avLst/>
          </a:prstGeom>
          <a:noFill/>
        </p:spPr>
      </p:pic>
      <p:sp>
        <p:nvSpPr>
          <p:cNvPr id="7" name="Rectangle 6"/>
          <p:cNvSpPr/>
          <p:nvPr/>
        </p:nvSpPr>
        <p:spPr>
          <a:xfrm>
            <a:off x="381000" y="4343400"/>
            <a:ext cx="8229600" cy="1754326"/>
          </a:xfrm>
          <a:prstGeom prst="rect">
            <a:avLst/>
          </a:prstGeom>
        </p:spPr>
        <p:txBody>
          <a:bodyPr wrap="square">
            <a:spAutoFit/>
          </a:bodyPr>
          <a:lstStyle/>
          <a:p>
            <a:r>
              <a:rPr lang="vi-VN" sz="3600" smtClean="0">
                <a:latin typeface="+mj-lt"/>
              </a:rPr>
              <a:t>Tổng cộng có 79 </a:t>
            </a:r>
            <a:r>
              <a:rPr lang="vi-VN" sz="3600" b="1" smtClean="0">
                <a:latin typeface="+mj-lt"/>
              </a:rPr>
              <a:t>người</a:t>
            </a:r>
            <a:r>
              <a:rPr lang="vi-VN" sz="3600" smtClean="0">
                <a:latin typeface="+mj-lt"/>
              </a:rPr>
              <a:t> tử vong do </a:t>
            </a:r>
            <a:r>
              <a:rPr lang="vi-VN" sz="3600" b="1" smtClean="0">
                <a:latin typeface="+mj-lt"/>
              </a:rPr>
              <a:t>tai nạn giao thông trong</a:t>
            </a:r>
            <a:r>
              <a:rPr lang="vi-VN" sz="3600" smtClean="0">
                <a:latin typeface="+mj-lt"/>
              </a:rPr>
              <a:t> 4 </a:t>
            </a:r>
            <a:r>
              <a:rPr lang="vi-VN" sz="3600" b="1" smtClean="0">
                <a:latin typeface="+mj-lt"/>
              </a:rPr>
              <a:t>ngày</a:t>
            </a:r>
            <a:r>
              <a:rPr lang="vi-VN" sz="3600" smtClean="0">
                <a:latin typeface="+mj-lt"/>
              </a:rPr>
              <a:t> nghỉ </a:t>
            </a:r>
            <a:r>
              <a:rPr lang="vi-VN" sz="3600" b="1" smtClean="0">
                <a:latin typeface="+mj-lt"/>
              </a:rPr>
              <a:t>lễ 30/4</a:t>
            </a:r>
            <a:r>
              <a:rPr lang="vi-VN" sz="3600" smtClean="0">
                <a:latin typeface="+mj-lt"/>
              </a:rPr>
              <a:t> và 1/5 năm 2020 </a:t>
            </a:r>
            <a:r>
              <a:rPr lang="vi-VN" sz="3600" b="1" smtClean="0">
                <a:latin typeface="+mj-lt"/>
              </a:rPr>
              <a:t>tại</a:t>
            </a:r>
            <a:r>
              <a:rPr lang="vi-VN" sz="3600" smtClean="0">
                <a:latin typeface="+mj-lt"/>
              </a:rPr>
              <a:t> Việt Nam. </a:t>
            </a:r>
            <a:endParaRPr lang="en-US" sz="36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base">
                                        <p:cTn id="7" dur="50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linds(horizont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1021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 y="3200400"/>
            <a:ext cx="7543800" cy="366713"/>
          </a:xfrm>
          <a:prstGeom prst="rect">
            <a:avLst/>
          </a:prstGeom>
          <a:noFill/>
          <a:ln w="9525">
            <a:noFill/>
            <a:miter lim="800000"/>
            <a:headEnd/>
            <a:tailEnd/>
          </a:ln>
        </p:spPr>
        <p:txBody>
          <a:bodyPr>
            <a:spAutoFit/>
          </a:bodyPr>
          <a:lstStyle/>
          <a:p>
            <a:pPr>
              <a:spcBef>
                <a:spcPct val="50000"/>
              </a:spcBef>
            </a:pPr>
            <a:endParaRPr lang="en-US"/>
          </a:p>
        </p:txBody>
      </p:sp>
      <p:sp>
        <p:nvSpPr>
          <p:cNvPr id="48" name="Rectangle 47"/>
          <p:cNvSpPr/>
          <p:nvPr/>
        </p:nvSpPr>
        <p:spPr>
          <a:xfrm>
            <a:off x="2362200" y="304801"/>
            <a:ext cx="4191000" cy="584775"/>
          </a:xfrm>
          <a:prstGeom prst="rect">
            <a:avLst/>
          </a:prstGeom>
        </p:spPr>
        <p:txBody>
          <a:bodyPr wrap="square">
            <a:spAutoFit/>
          </a:bodyPr>
          <a:lstStyle/>
          <a:p>
            <a:pPr algn="ctr"/>
            <a:r>
              <a:rPr lang="en-US" sz="3200" b="1" spc="50" smtClean="0">
                <a:ln w="11430"/>
                <a:solidFill>
                  <a:srgbClr val="FF0000"/>
                </a:solidFill>
                <a:latin typeface="Times New Roman" pitchFamily="18" charset="0"/>
                <a:cs typeface="Times New Roman" pitchFamily="18" charset="0"/>
              </a:rPr>
              <a:t>Thảo luận (3 phút)</a:t>
            </a:r>
            <a:endParaRPr lang="en-US" sz="3200">
              <a:solidFill>
                <a:srgbClr val="FF0000"/>
              </a:solidFill>
              <a:latin typeface="Times New Roman" pitchFamily="18" charset="0"/>
              <a:cs typeface="Times New Roman" pitchFamily="18" charset="0"/>
            </a:endParaRPr>
          </a:p>
        </p:txBody>
      </p:sp>
      <p:pic>
        <p:nvPicPr>
          <p:cNvPr id="18434" name="Picture 2" descr="Hình nền powerpoint đơn giản nhưng chuyên nghiệp và sang trọ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 name="Rectangle 48"/>
          <p:cNvSpPr/>
          <p:nvPr/>
        </p:nvSpPr>
        <p:spPr>
          <a:xfrm>
            <a:off x="304800" y="0"/>
            <a:ext cx="8458200" cy="7355860"/>
          </a:xfrm>
          <a:prstGeom prst="rect">
            <a:avLst/>
          </a:prstGeom>
        </p:spPr>
        <p:txBody>
          <a:bodyPr wrap="square">
            <a:spAutoFit/>
          </a:bodyPr>
          <a:lstStyle/>
          <a:p>
            <a:r>
              <a:rPr lang="en-US" sz="3200" b="1" smtClean="0">
                <a:solidFill>
                  <a:srgbClr val="FF0000"/>
                </a:solidFill>
                <a:latin typeface="Times New Roman" pitchFamily="18" charset="0"/>
                <a:cs typeface="Times New Roman" pitchFamily="18" charset="0"/>
              </a:rPr>
              <a:t>Câu 1. </a:t>
            </a:r>
            <a:r>
              <a:rPr lang="pt-BR" sz="3200" smtClean="0">
                <a:latin typeface="Times New Roman" pitchFamily="18" charset="0"/>
                <a:cs typeface="Times New Roman" pitchFamily="18" charset="0"/>
              </a:rPr>
              <a:t>Qua thông tin và bảng số liệu thống kê trên, em có nhận xét gì về tình hình tai nạn giao thông ở nước ta? </a:t>
            </a:r>
          </a:p>
          <a:p>
            <a:endParaRPr lang="en-US" sz="3200" smtClean="0">
              <a:latin typeface="Times New Roman" pitchFamily="18" charset="0"/>
              <a:cs typeface="Times New Roman" pitchFamily="18" charset="0"/>
            </a:endParaRPr>
          </a:p>
          <a:p>
            <a:r>
              <a:rPr lang="en-US" sz="3200" b="1" smtClean="0">
                <a:solidFill>
                  <a:srgbClr val="FF0000"/>
                </a:solidFill>
                <a:latin typeface="Times New Roman" pitchFamily="18" charset="0"/>
                <a:cs typeface="Times New Roman" pitchFamily="18" charset="0"/>
              </a:rPr>
              <a:t>Câu 2. </a:t>
            </a:r>
            <a:r>
              <a:rPr lang="en-US" sz="3200" smtClean="0">
                <a:latin typeface="Times New Roman" pitchFamily="18" charset="0"/>
                <a:cs typeface="Times New Roman" pitchFamily="18" charset="0"/>
              </a:rPr>
              <a:t>Nguyên nhân nào dân đến tai nạn giao thông hiện nay?</a:t>
            </a:r>
          </a:p>
          <a:p>
            <a:endParaRPr lang="en-US" sz="3200" smtClean="0">
              <a:latin typeface="Times New Roman" pitchFamily="18" charset="0"/>
              <a:cs typeface="Times New Roman" pitchFamily="18" charset="0"/>
            </a:endParaRPr>
          </a:p>
          <a:p>
            <a:r>
              <a:rPr lang="en-US" sz="3200" b="1" smtClean="0">
                <a:solidFill>
                  <a:srgbClr val="FF0000"/>
                </a:solidFill>
                <a:latin typeface="Times New Roman" pitchFamily="18" charset="0"/>
                <a:cs typeface="Times New Roman" pitchFamily="18" charset="0"/>
              </a:rPr>
              <a:t>Câu 3. </a:t>
            </a:r>
            <a:r>
              <a:rPr lang="pt-BR" sz="3200" smtClean="0">
                <a:latin typeface="Times New Roman" pitchFamily="18" charset="0"/>
                <a:cs typeface="Times New Roman" pitchFamily="18" charset="0"/>
              </a:rPr>
              <a:t>Tai nạn giao thông đó để lại những hậu quả gì?</a:t>
            </a:r>
          </a:p>
          <a:p>
            <a:endParaRPr lang="pt-BR" sz="3200" smtClean="0">
              <a:latin typeface="Times New Roman" pitchFamily="18" charset="0"/>
              <a:cs typeface="Times New Roman" pitchFamily="18" charset="0"/>
            </a:endParaRPr>
          </a:p>
          <a:p>
            <a:r>
              <a:rPr lang="pt-BR" sz="3200" b="1" smtClean="0">
                <a:solidFill>
                  <a:srgbClr val="FF0000"/>
                </a:solidFill>
                <a:latin typeface="Times New Roman" pitchFamily="18" charset="0"/>
                <a:cs typeface="Times New Roman" pitchFamily="18" charset="0"/>
              </a:rPr>
              <a:t>Câu 4. </a:t>
            </a:r>
            <a:r>
              <a:rPr lang="pt-BR" sz="3200" smtClean="0">
                <a:latin typeface="Times New Roman" pitchFamily="18" charset="0"/>
                <a:cs typeface="Times New Roman" pitchFamily="18" charset="0"/>
              </a:rPr>
              <a:t>Những biện pháp giúp giảm tai nạn giao thông,</a:t>
            </a:r>
          </a:p>
          <a:p>
            <a:r>
              <a:rPr lang="pt-BR" sz="3200" smtClean="0">
                <a:latin typeface="Times New Roman" pitchFamily="18" charset="0"/>
                <a:cs typeface="Times New Roman" pitchFamily="18" charset="0"/>
              </a:rPr>
              <a:t>đảm bảo an toàn khi đi đường?</a:t>
            </a:r>
            <a:endParaRPr lang="en-US" sz="3200" smtClean="0">
              <a:latin typeface="Times New Roman" pitchFamily="18" charset="0"/>
              <a:cs typeface="Times New Roman" pitchFamily="18" charset="0"/>
            </a:endParaRPr>
          </a:p>
          <a:p>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32.9|2.7|0.6|37.6"/>
</p:tagLst>
</file>

<file path=ppt/tags/tag2.xml><?xml version="1.0" encoding="utf-8"?>
<p:tagLst xmlns:a="http://schemas.openxmlformats.org/drawingml/2006/main" xmlns:r="http://schemas.openxmlformats.org/officeDocument/2006/relationships" xmlns:p="http://schemas.openxmlformats.org/presentationml/2006/main">
  <p:tag name="TIMING" val="|1.1|1|0.9|0.7|38.3"/>
</p:tagLst>
</file>

<file path=ppt/tags/tag3.xml><?xml version="1.0" encoding="utf-8"?>
<p:tagLst xmlns:a="http://schemas.openxmlformats.org/drawingml/2006/main" xmlns:r="http://schemas.openxmlformats.org/officeDocument/2006/relationships" xmlns:p="http://schemas.openxmlformats.org/presentationml/2006/main">
  <p:tag name="TIMING" val="|81.7|8.6|31.4|2.4|3.7|17.3|20.1"/>
</p:tagLst>
</file>

<file path=ppt/tags/tag4.xml><?xml version="1.0" encoding="utf-8"?>
<p:tagLst xmlns:a="http://schemas.openxmlformats.org/drawingml/2006/main" xmlns:r="http://schemas.openxmlformats.org/officeDocument/2006/relationships" xmlns:p="http://schemas.openxmlformats.org/presentationml/2006/main">
  <p:tag name="TIMING" val="|6.8|23.8|1.4|3.7|1.4|4.8|3.2|1.1|3.8"/>
</p:tagLst>
</file>

<file path=ppt/theme/theme1.xml><?xml version="1.0" encoding="utf-8"?>
<a:theme xmlns:a="http://schemas.openxmlformats.org/drawingml/2006/main" name="Office Theme">
  <a:themeElements>
    <a:clrScheme name="Office">
      <a:dk1>
        <a:sysClr val="windowText" lastClr="000000"/>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1719</TotalTime>
  <Words>2045</Words>
  <Application>Microsoft Office PowerPoint</Application>
  <PresentationFormat>On-screen Show (4:3)</PresentationFormat>
  <Paragraphs>234</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Em có suy nghĩ gì khi quan sát một số hình ảnh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Đảm bảo an toàn khi đi đường </vt:lpstr>
      <vt:lpstr>PowerPoint Presentation</vt:lpstr>
      <vt:lpstr>PowerPoint Presentation</vt:lpstr>
      <vt:lpstr>PowerPoint Presentation</vt:lpstr>
      <vt:lpstr> BIỂN BÁO CẤM</vt:lpstr>
      <vt:lpstr> BIỂN BÁO CẤM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BIỂN BÁO NGUY HIỂM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2:              Biển nào báo hiệu cấm đi ngược chiều?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zz</dc:title>
  <dc:creator>HP</dc:creator>
  <cp:lastModifiedBy>A</cp:lastModifiedBy>
  <cp:revision>137</cp:revision>
  <dcterms:created xsi:type="dcterms:W3CDTF">2017-02-14T12:25:36Z</dcterms:created>
  <dcterms:modified xsi:type="dcterms:W3CDTF">2021-12-21T14:34:55Z</dcterms:modified>
</cp:coreProperties>
</file>