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56" r:id="rId3"/>
    <p:sldId id="261" r:id="rId4"/>
    <p:sldId id="262" r:id="rId5"/>
    <p:sldId id="263" r:id="rId6"/>
    <p:sldId id="280" r:id="rId7"/>
    <p:sldId id="268" r:id="rId8"/>
    <p:sldId id="264" r:id="rId9"/>
    <p:sldId id="265" r:id="rId10"/>
    <p:sldId id="266" r:id="rId11"/>
    <p:sldId id="267" r:id="rId12"/>
    <p:sldId id="269" r:id="rId13"/>
    <p:sldId id="272" r:id="rId14"/>
    <p:sldId id="275" r:id="rId15"/>
    <p:sldId id="278" r:id="rId16"/>
    <p:sldId id="279" r:id="rId17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>
      <p:cViewPr varScale="1">
        <p:scale>
          <a:sx n="93" d="100"/>
          <a:sy n="93" d="100"/>
        </p:scale>
        <p:origin x="-75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B1F37-F8FC-438F-8DE3-8F49D5837BFD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0772-0701-437B-9FB9-5FD62DBA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1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0772-0701-437B-9FB9-5FD62DBA93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7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222F-AB53-4517-A856-5DC0B4155AE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41EA-B209-4C97-BA39-A686CF0B246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222F-AB53-4517-A856-5DC0B4155AE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41EA-B209-4C97-BA39-A686CF0B2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222F-AB53-4517-A856-5DC0B4155AE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41EA-B209-4C97-BA39-A686CF0B2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C100FB19-A533-4820-8D43-474A6D2DCD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3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222F-AB53-4517-A856-5DC0B4155AE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41EA-B209-4C97-BA39-A686CF0B24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222F-AB53-4517-A856-5DC0B4155AE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41EA-B209-4C97-BA39-A686CF0B2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222F-AB53-4517-A856-5DC0B4155AE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41EA-B209-4C97-BA39-A686CF0B24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222F-AB53-4517-A856-5DC0B4155AE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41EA-B209-4C97-BA39-A686CF0B24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222F-AB53-4517-A856-5DC0B4155AE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41EA-B209-4C97-BA39-A686CF0B2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222F-AB53-4517-A856-5DC0B4155AE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41EA-B209-4C97-BA39-A686CF0B2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222F-AB53-4517-A856-5DC0B4155AE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41EA-B209-4C97-BA39-A686CF0B2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222F-AB53-4517-A856-5DC0B4155AE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41EA-B209-4C97-BA39-A686CF0B246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B9222F-AB53-4517-A856-5DC0B4155AE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6141EA-B209-4C97-BA39-A686CF0B24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u="none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gif"/><Relationship Id="rId5" Type="http://schemas.openxmlformats.org/officeDocument/2006/relationships/image" Target="../media/image27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3.bp.blogspot.com/-bKQ1rPhoprw/T_TxRNkNcQI/AAAAAAAAA80/lE5kknjwJa4/s1600/120618kpnthuat22_ac4cc.jpg" TargetMode="External"/><Relationship Id="rId3" Type="http://schemas.openxmlformats.org/officeDocument/2006/relationships/oleObject" Target="../embeddings/oleObject6.bin"/><Relationship Id="rId7" Type="http://schemas.openxmlformats.org/officeDocument/2006/relationships/image" Target="../media/image32.jpeg"/><Relationship Id="rId12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image" Target="../media/image15.wmf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gi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4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ÔN LẠI KIẾN THỨC CŨ</a:t>
            </a:r>
            <a:endParaRPr lang="en-US" sz="440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030" l="9390" r="100000">
                        <a14:foregroundMark x1="29577" y1="25738" x2="29577" y2="25738"/>
                        <a14:foregroundMark x1="56338" y1="32489" x2="56338" y2="32489"/>
                        <a14:foregroundMark x1="55399" y1="24473" x2="55399" y2="24473"/>
                        <a14:foregroundMark x1="26291" y1="18565" x2="26291" y2="18565"/>
                        <a14:foregroundMark x1="30047" y1="6751" x2="30047" y2="6751"/>
                        <a14:foregroundMark x1="21127" y1="29536" x2="21127" y2="29536"/>
                        <a14:foregroundMark x1="27700" y1="69198" x2="27700" y2="69198"/>
                        <a14:foregroundMark x1="13146" y1="54430" x2="13146" y2="54430"/>
                        <a14:foregroundMark x1="51174" y1="58228" x2="51174" y2="58228"/>
                        <a14:foregroundMark x1="19249" y1="71308" x2="19249" y2="71308"/>
                        <a14:foregroundMark x1="17371" y1="65823" x2="17371" y2="65823"/>
                        <a14:foregroundMark x1="25352" y1="74684" x2="25352" y2="74684"/>
                        <a14:foregroundMark x1="32864" y1="77215" x2="32864" y2="77215"/>
                        <a14:foregroundMark x1="38967" y1="70042" x2="38967" y2="70042"/>
                        <a14:foregroundMark x1="29577" y1="65823" x2="29577" y2="65823"/>
                        <a14:foregroundMark x1="22535" y1="62025" x2="22535" y2="62025"/>
                        <a14:foregroundMark x1="19249" y1="59072" x2="19249" y2="59072"/>
                        <a14:foregroundMark x1="17371" y1="57806" x2="17371" y2="57806"/>
                        <a14:foregroundMark x1="17371" y1="56962" x2="17371" y2="56962"/>
                        <a14:foregroundMark x1="43192" y1="71730" x2="43192" y2="71730"/>
                        <a14:foregroundMark x1="43192" y1="71730" x2="43192" y2="71730"/>
                        <a14:foregroundMark x1="39906" y1="60759" x2="39906" y2="60759"/>
                        <a14:foregroundMark x1="33803" y1="65823" x2="33803" y2="65823"/>
                        <a14:foregroundMark x1="33803" y1="65823" x2="33803" y2="65823"/>
                        <a14:foregroundMark x1="40376" y1="77215" x2="40376" y2="77215"/>
                        <a14:foregroundMark x1="33803" y1="73418" x2="33803" y2="73418"/>
                        <a14:foregroundMark x1="33803" y1="73418" x2="33803" y2="73418"/>
                        <a14:foregroundMark x1="33803" y1="73418" x2="33803" y2="73418"/>
                        <a14:foregroundMark x1="37559" y1="66667" x2="37559" y2="66667"/>
                        <a14:foregroundMark x1="37559" y1="66667" x2="37559" y2="66667"/>
                        <a14:foregroundMark x1="41784" y1="66667" x2="41784" y2="66667"/>
                        <a14:foregroundMark x1="43192" y1="66245" x2="43192" y2="66245"/>
                        <a14:foregroundMark x1="38498" y1="83544" x2="38498" y2="83544"/>
                        <a14:foregroundMark x1="51174" y1="32911" x2="51174" y2="32911"/>
                        <a14:foregroundMark x1="27700" y1="83966" x2="27700" y2="83966"/>
                        <a14:foregroundMark x1="29577" y1="60759" x2="29577" y2="60759"/>
                        <a14:foregroundMark x1="23474" y1="70042" x2="23474" y2="70042"/>
                        <a14:foregroundMark x1="23474" y1="70042" x2="23474" y2="70042"/>
                        <a14:foregroundMark x1="34272" y1="72574" x2="34272" y2="72574"/>
                        <a14:foregroundMark x1="22535" y1="59916" x2="22535" y2="59916"/>
                        <a14:foregroundMark x1="22535" y1="59916" x2="22535" y2="59916"/>
                        <a14:foregroundMark x1="22066" y1="66245" x2="22066" y2="6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4" y="2874981"/>
            <a:ext cx="1357243" cy="167796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362202" y="1123950"/>
            <a:ext cx="6110355" cy="1382374"/>
          </a:xfrm>
          <a:prstGeom prst="cloudCallout">
            <a:avLst>
              <a:gd name="adj1" fmla="val -54765"/>
              <a:gd name="adj2" fmla="val 12403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Calibri" pitchFamily="34" charset="0"/>
              </a:rPr>
              <a:t>Khối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lượng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riêng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của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một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chất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là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gì</a:t>
            </a:r>
            <a:r>
              <a:rPr lang="en-US" sz="3200" dirty="0" smtClean="0">
                <a:latin typeface="Calibri" pitchFamily="34" charset="0"/>
              </a:rPr>
              <a:t>?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438401" y="1123950"/>
            <a:ext cx="5957955" cy="1382374"/>
          </a:xfrm>
          <a:prstGeom prst="cloudCallout">
            <a:avLst>
              <a:gd name="adj1" fmla="val -54765"/>
              <a:gd name="adj2" fmla="val 12403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Nêu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công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thức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tính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khối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lượng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riêng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?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3562350"/>
            <a:ext cx="5791200" cy="1219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1.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</a:rPr>
              <a:t>Khối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</a:rPr>
              <a:t>lượng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</a:rPr>
              <a:t>riêng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</a:rPr>
              <a:t>của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</a:rPr>
              <a:t>một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</a:rPr>
              <a:t>chất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</a:rPr>
              <a:t>là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</a:rPr>
              <a:t>khối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</a:rPr>
              <a:t>lượng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</a:rPr>
              <a:t>của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</a:rPr>
              <a:t>một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</a:rPr>
              <a:t>mét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</a:rPr>
              <a:t>khối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</a:rPr>
              <a:t>chất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</a:rPr>
              <a:t>đó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1000" y="2857500"/>
            <a:ext cx="4419600" cy="20764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0000"/>
                </a:solidFill>
              </a:rPr>
              <a:t>2. </a:t>
            </a:r>
            <a:r>
              <a:rPr lang="en-US" b="1" dirty="0" err="1" smtClean="0">
                <a:solidFill>
                  <a:srgbClr val="000000"/>
                </a:solidFill>
              </a:rPr>
              <a:t>Công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thức</a:t>
            </a:r>
            <a:r>
              <a:rPr lang="en-US" b="1" dirty="0" smtClean="0">
                <a:solidFill>
                  <a:srgbClr val="000000"/>
                </a:solidFill>
              </a:rPr>
              <a:t>:  D =       (kg/m</a:t>
            </a:r>
            <a:r>
              <a:rPr lang="en-US" b="1" baseline="30000" dirty="0" smtClean="0">
                <a:solidFill>
                  <a:srgbClr val="000000"/>
                </a:solidFill>
              </a:rPr>
              <a:t>3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  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      </a:t>
            </a:r>
            <a:r>
              <a:rPr lang="en-US" i="1" dirty="0" err="1" smtClean="0">
                <a:solidFill>
                  <a:srgbClr val="000000"/>
                </a:solidFill>
              </a:rPr>
              <a:t>với</a:t>
            </a:r>
            <a:r>
              <a:rPr lang="en-US" i="1" dirty="0" smtClean="0">
                <a:solidFill>
                  <a:srgbClr val="000000"/>
                </a:solidFill>
              </a:rPr>
              <a:t>:  D: </a:t>
            </a:r>
            <a:r>
              <a:rPr lang="en-US" i="1" dirty="0" err="1" smtClean="0">
                <a:solidFill>
                  <a:srgbClr val="000000"/>
                </a:solidFill>
              </a:rPr>
              <a:t>khối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lượng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riêng</a:t>
            </a:r>
            <a:r>
              <a:rPr lang="en-US" i="1" dirty="0" smtClean="0">
                <a:solidFill>
                  <a:srgbClr val="000000"/>
                </a:solidFill>
              </a:rPr>
              <a:t> (kg/m</a:t>
            </a:r>
            <a:r>
              <a:rPr lang="en-US" i="1" baseline="30000" dirty="0" smtClean="0">
                <a:solidFill>
                  <a:srgbClr val="000000"/>
                </a:solidFill>
              </a:rPr>
              <a:t>3</a:t>
            </a:r>
            <a:r>
              <a:rPr lang="en-US" i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             m: </a:t>
            </a:r>
            <a:r>
              <a:rPr lang="en-US" i="1" dirty="0" err="1" smtClean="0">
                <a:solidFill>
                  <a:srgbClr val="000000"/>
                </a:solidFill>
              </a:rPr>
              <a:t>Khối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lượng</a:t>
            </a:r>
            <a:r>
              <a:rPr lang="en-US" i="1" dirty="0" smtClean="0">
                <a:solidFill>
                  <a:srgbClr val="000000"/>
                </a:solidFill>
              </a:rPr>
              <a:t> (kg)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              V: </a:t>
            </a:r>
            <a:r>
              <a:rPr lang="en-US" i="1" dirty="0" err="1" smtClean="0">
                <a:solidFill>
                  <a:srgbClr val="000000"/>
                </a:solidFill>
              </a:rPr>
              <a:t>Thể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tích</a:t>
            </a:r>
            <a:r>
              <a:rPr lang="en-US" i="1" dirty="0" smtClean="0">
                <a:solidFill>
                  <a:srgbClr val="000000"/>
                </a:solidFill>
              </a:rPr>
              <a:t> (m</a:t>
            </a:r>
            <a:r>
              <a:rPr lang="en-US" i="1" baseline="30000" dirty="0" smtClean="0">
                <a:solidFill>
                  <a:srgbClr val="000000"/>
                </a:solidFill>
              </a:rPr>
              <a:t>3</a:t>
            </a:r>
            <a:r>
              <a:rPr lang="en-US" i="1" dirty="0" smtClean="0">
                <a:solidFill>
                  <a:srgbClr val="000000"/>
                </a:solidFill>
              </a:rPr>
              <a:t>)                         </a:t>
            </a:r>
            <a:endParaRPr lang="en-US" i="1" dirty="0">
              <a:solidFill>
                <a:srgbClr val="00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455446"/>
              </p:ext>
            </p:extLst>
          </p:nvPr>
        </p:nvGraphicFramePr>
        <p:xfrm>
          <a:off x="6386513" y="2990850"/>
          <a:ext cx="39528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5" imgW="177646" imgH="393359" progId="Equation.DSMT4">
                  <p:embed/>
                </p:oleObj>
              </mc:Choice>
              <mc:Fallback>
                <p:oleObj name="Equation" r:id="rId5" imgW="177646" imgH="39335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2990850"/>
                        <a:ext cx="395287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69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8" grpId="0" animBg="1"/>
      <p:bldP spid="8" grpId="1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natures1%20(12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"/>
            <a:ext cx="1066800" cy="58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385">
            <a:off x="-6350" y="0"/>
            <a:ext cx="1301750" cy="68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76200" y="800100"/>
            <a:ext cx="2438400" cy="42291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pic>
        <p:nvPicPr>
          <p:cNvPr id="11272" name="Picture 8" descr="0425_2j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77150" y="3676650"/>
            <a:ext cx="342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0425_2j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9975" y="3648075"/>
            <a:ext cx="4000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819400" y="993398"/>
            <a:ext cx="62484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*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Khi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đo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khối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lượng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của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vật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cần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cầm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lực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kế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ở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tư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thế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thẳng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đứng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1277" name="Picture 13" descr="IMG201411041158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01876"/>
            <a:ext cx="1828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8" name="Line 14"/>
          <p:cNvSpPr>
            <a:spLocks noChangeShapeType="1"/>
          </p:cNvSpPr>
          <p:nvPr/>
        </p:nvSpPr>
        <p:spPr bwMode="auto">
          <a:xfrm flipH="1">
            <a:off x="4876800" y="2387551"/>
            <a:ext cx="914400" cy="62865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4572000" y="1885950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     </a:t>
            </a:r>
            <a:r>
              <a:rPr lang="en-US" sz="2400" b="1" dirty="0" err="1">
                <a:solidFill>
                  <a:srgbClr val="0000FF"/>
                </a:solidFill>
              </a:rPr>
              <a:t>Móc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lực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kế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1280" name="Picture 16" descr="IMG201411051457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96517"/>
            <a:ext cx="2209800" cy="20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6016128" y="2387551"/>
            <a:ext cx="1219200" cy="51435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WordArt 2"/>
          <p:cNvSpPr>
            <a:spLocks noChangeArrowheads="1" noChangeShapeType="1" noTextEdit="1"/>
          </p:cNvSpPr>
          <p:nvPr/>
        </p:nvSpPr>
        <p:spPr bwMode="auto">
          <a:xfrm>
            <a:off x="1666875" y="40166"/>
            <a:ext cx="5724525" cy="60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Bài 12. THỰC HÀNH: </a:t>
            </a:r>
          </a:p>
          <a:p>
            <a:pPr algn="ctr"/>
            <a:r>
              <a:rPr lang="vi-VN" sz="2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XÁC ĐỊNH KHỐI LƯỢNG RIÊNG CỦA SỎI</a:t>
            </a:r>
            <a:endParaRPr lang="en-US" sz="24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6200" y="85725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en-US" sz="2800" b="1" u="sng" dirty="0">
                <a:solidFill>
                  <a:srgbClr val="0000FF"/>
                </a:solidFill>
                <a:latin typeface="Calibri" pitchFamily="34" charset="0"/>
              </a:rPr>
              <a:t>.THỰC HÀNH:</a:t>
            </a:r>
            <a:endParaRPr lang="en-US" sz="2800" u="sng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76200" y="1362338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1</a:t>
            </a:r>
            <a:r>
              <a:rPr lang="en-US" sz="2800" b="1" u="sng" dirty="0">
                <a:solidFill>
                  <a:srgbClr val="0000FF"/>
                </a:solidFill>
                <a:latin typeface="Calibri" pitchFamily="34" charset="0"/>
              </a:rPr>
              <a:t>.Dụng </a:t>
            </a:r>
            <a:r>
              <a:rPr lang="en-US" sz="2800" b="1" u="sng" dirty="0" err="1">
                <a:solidFill>
                  <a:srgbClr val="0000FF"/>
                </a:solidFill>
                <a:latin typeface="Calibri" pitchFamily="34" charset="0"/>
              </a:rPr>
              <a:t>cụ</a:t>
            </a:r>
            <a:r>
              <a:rPr lang="en-US" sz="2800" b="1" u="sng" dirty="0">
                <a:solidFill>
                  <a:srgbClr val="0000FF"/>
                </a:solidFill>
                <a:latin typeface="Calibri" pitchFamily="34" charset="0"/>
              </a:rPr>
              <a:t>:</a:t>
            </a:r>
            <a:endParaRPr lang="en-US" sz="2800" u="sng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3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1278" grpId="0" animBg="1"/>
      <p:bldP spid="11279" grpId="0"/>
      <p:bldP spid="112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natures1%20(12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"/>
            <a:ext cx="1066800" cy="58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385">
            <a:off x="-6350" y="0"/>
            <a:ext cx="1301750" cy="68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76200" y="800100"/>
            <a:ext cx="2438400" cy="42291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pic>
        <p:nvPicPr>
          <p:cNvPr id="12296" name="Picture 8" descr="0425_2j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77150" y="3676650"/>
            <a:ext cx="342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0425_2j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9975" y="3648075"/>
            <a:ext cx="4000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495800" y="959914"/>
            <a:ext cx="44196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?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Nêu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cách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đo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thể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tích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của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vật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rắn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không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thấm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nước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bằng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bình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chia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độ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?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743200" y="2362754"/>
            <a:ext cx="6400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600" b="1" u="sng" dirty="0" err="1">
                <a:solidFill>
                  <a:schemeClr val="accent2"/>
                </a:solidFill>
                <a:latin typeface="Calibri" pitchFamily="34" charset="0"/>
              </a:rPr>
              <a:t>Trả</a:t>
            </a:r>
            <a:r>
              <a:rPr lang="en-US" sz="2600" b="1" u="sng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600" b="1" u="sng" dirty="0" err="1">
                <a:solidFill>
                  <a:schemeClr val="accent2"/>
                </a:solidFill>
                <a:latin typeface="Calibri" pitchFamily="34" charset="0"/>
              </a:rPr>
              <a:t>lời</a:t>
            </a:r>
            <a:r>
              <a:rPr lang="en-US" sz="2600" b="1" dirty="0">
                <a:solidFill>
                  <a:schemeClr val="accent2"/>
                </a:solidFill>
                <a:latin typeface="Calibri" pitchFamily="34" charset="0"/>
              </a:rPr>
              <a:t>: </a:t>
            </a:r>
          </a:p>
          <a:p>
            <a:r>
              <a:rPr lang="en-US" sz="2600" b="1" dirty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-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Đổ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một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lượng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nước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vào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bình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(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thể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tích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ban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đầu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),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bỏ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vật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rắn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vào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bình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thì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nước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dâng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lên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 -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Lấy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thể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tích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nước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dâng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lên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-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thể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tích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nước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ban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đầu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=&gt;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thể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tích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của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600" b="1" dirty="0" err="1">
                <a:solidFill>
                  <a:srgbClr val="FF3399"/>
                </a:solidFill>
                <a:latin typeface="Calibri" pitchFamily="34" charset="0"/>
              </a:rPr>
              <a:t>vật</a:t>
            </a:r>
            <a:r>
              <a:rPr lang="en-US" sz="2600" b="1" dirty="0">
                <a:solidFill>
                  <a:srgbClr val="FF3399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2300" name="Picture 12" descr="IMG201411021131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95350"/>
            <a:ext cx="1600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1666875" y="40166"/>
            <a:ext cx="5724525" cy="60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Bài 12. THỰC HÀNH: </a:t>
            </a:r>
          </a:p>
          <a:p>
            <a:pPr algn="ctr"/>
            <a:r>
              <a:rPr lang="vi-VN" sz="2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XÁC ĐỊNH KHỐI LƯỢNG RIÊNG CỦA SỎI</a:t>
            </a:r>
            <a:endParaRPr lang="en-US" sz="24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6200" y="85725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en-US" sz="2800" b="1" u="sng" dirty="0">
                <a:solidFill>
                  <a:srgbClr val="0000FF"/>
                </a:solidFill>
                <a:latin typeface="Calibri" pitchFamily="34" charset="0"/>
              </a:rPr>
              <a:t>.THỰC HÀNH:</a:t>
            </a:r>
            <a:endParaRPr lang="en-US" sz="2800" u="sng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6200" y="1362338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1</a:t>
            </a:r>
            <a:r>
              <a:rPr lang="en-US" sz="2800" b="1" u="sng" dirty="0">
                <a:solidFill>
                  <a:srgbClr val="0000FF"/>
                </a:solidFill>
                <a:latin typeface="Calibri" pitchFamily="34" charset="0"/>
              </a:rPr>
              <a:t>.Dụng </a:t>
            </a:r>
            <a:r>
              <a:rPr lang="en-US" sz="2800" b="1" u="sng" dirty="0" err="1">
                <a:solidFill>
                  <a:srgbClr val="0000FF"/>
                </a:solidFill>
                <a:latin typeface="Calibri" pitchFamily="34" charset="0"/>
              </a:rPr>
              <a:t>cụ</a:t>
            </a:r>
            <a:r>
              <a:rPr lang="en-US" sz="2800" b="1" u="sng" dirty="0">
                <a:solidFill>
                  <a:srgbClr val="0000FF"/>
                </a:solidFill>
                <a:latin typeface="Calibri" pitchFamily="34" charset="0"/>
              </a:rPr>
              <a:t>:</a:t>
            </a:r>
            <a:endParaRPr lang="en-US" sz="2800" u="sng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natures1%20(12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6800" cy="58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76200" y="742950"/>
            <a:ext cx="2247900" cy="428625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3051" y="2369463"/>
            <a:ext cx="4495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Calibri" pitchFamily="34" charset="0"/>
              </a:rPr>
              <a:t>II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  <a:t>. </a:t>
            </a:r>
            <a:r>
              <a:rPr lang="en-US" sz="2200" b="1" u="sng" dirty="0" smtClean="0">
                <a:solidFill>
                  <a:srgbClr val="0000FF"/>
                </a:solidFill>
                <a:latin typeface="Calibri" pitchFamily="34" charset="0"/>
              </a:rPr>
              <a:t>MẪU </a:t>
            </a:r>
            <a:r>
              <a:rPr lang="en-US" sz="2200" b="1" u="sng" dirty="0">
                <a:solidFill>
                  <a:srgbClr val="0000FF"/>
                </a:solidFill>
                <a:latin typeface="Calibri" pitchFamily="34" charset="0"/>
              </a:rPr>
              <a:t>BÁO CÁO: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438400" y="-30986"/>
            <a:ext cx="65532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8001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Trả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lời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hỏi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: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(2đ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)</a:t>
            </a:r>
            <a:endParaRPr lang="en-US" sz="2000" b="1" dirty="0">
              <a:latin typeface="Calibri" pitchFamily="34" charset="0"/>
            </a:endParaRPr>
          </a:p>
          <a:p>
            <a:pPr eaLnBrk="0" hangingPunct="0">
              <a:tabLst>
                <a:tab pos="800100" algn="l"/>
              </a:tabLst>
            </a:pPr>
            <a:r>
              <a:rPr lang="en-US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Khối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lượng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riêng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của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một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chất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là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gì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?.............................</a:t>
            </a:r>
            <a:endParaRPr lang="en-US" dirty="0">
              <a:latin typeface="Calibri" pitchFamily="34" charset="0"/>
            </a:endParaRPr>
          </a:p>
          <a:p>
            <a:pPr eaLnBrk="0" hangingPunct="0">
              <a:tabLst>
                <a:tab pos="800100" algn="l"/>
              </a:tabLst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 2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vị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khối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lượng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riêng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là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gì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?........................................</a:t>
            </a:r>
            <a:endParaRPr lang="en-US" dirty="0">
              <a:latin typeface="Calibri" pitchFamily="34" charset="0"/>
            </a:endParaRPr>
          </a:p>
          <a:p>
            <a:pPr eaLnBrk="0" hangingPunct="0">
              <a:tabLst>
                <a:tab pos="800100" algn="l"/>
              </a:tabLst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 3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Đo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khối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lượng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của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sỏi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bằng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dụng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cụ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gì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?.........................</a:t>
            </a:r>
            <a:endParaRPr lang="en-US" dirty="0">
              <a:latin typeface="Calibri" pitchFamily="34" charset="0"/>
            </a:endParaRPr>
          </a:p>
          <a:p>
            <a:pPr eaLnBrk="0" hangingPunct="0">
              <a:tabLst>
                <a:tab pos="800100" algn="l"/>
              </a:tabLst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 4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Đo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thể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tích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của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sỏi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bằng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dụng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cụ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gì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?...............................</a:t>
            </a:r>
            <a:endParaRPr lang="en-US" dirty="0">
              <a:latin typeface="Calibri" pitchFamily="34" charset="0"/>
            </a:endParaRPr>
          </a:p>
          <a:p>
            <a:pPr eaLnBrk="0" hangingPunct="0">
              <a:tabLst>
                <a:tab pos="800100" algn="l"/>
              </a:tabLst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 5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khối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lượng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riêng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của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sỏi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theo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công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:………….....</a:t>
            </a:r>
            <a:endParaRPr lang="en-US" dirty="0">
              <a:latin typeface="Calibri" pitchFamily="34" charset="0"/>
            </a:endParaRPr>
          </a:p>
          <a:p>
            <a:pPr eaLnBrk="0" hangingPunct="0">
              <a:tabLst>
                <a:tab pos="8001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B.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hành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nhóm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(3đ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)</a:t>
            </a:r>
            <a:endParaRPr lang="en-US" sz="2000" b="1" dirty="0">
              <a:latin typeface="Calibri" pitchFamily="34" charset="0"/>
            </a:endParaRPr>
          </a:p>
          <a:p>
            <a:pPr eaLnBrk="0" hangingPunct="0">
              <a:tabLst>
                <a:tab pos="800100" algn="l"/>
              </a:tabLst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 6.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Bảng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kết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quả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đo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khối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lượng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riêng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của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sỏi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:</a:t>
            </a:r>
            <a:endParaRPr lang="en-US" dirty="0">
              <a:latin typeface="Calibri" pitchFamily="34" charset="0"/>
            </a:endParaRPr>
          </a:p>
          <a:p>
            <a:pPr eaLnBrk="0" hangingPunct="0">
              <a:tabLst>
                <a:tab pos="800100" algn="l"/>
              </a:tabLst>
            </a:pPr>
            <a:endParaRPr lang="en-US" sz="2000" b="1" dirty="0">
              <a:latin typeface="Calibri" pitchFamily="34" charset="0"/>
            </a:endParaRPr>
          </a:p>
        </p:txBody>
      </p:sp>
      <p:graphicFrame>
        <p:nvGraphicFramePr>
          <p:cNvPr id="14346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475277"/>
              </p:ext>
            </p:extLst>
          </p:nvPr>
        </p:nvGraphicFramePr>
        <p:xfrm>
          <a:off x="2667000" y="2400028"/>
          <a:ext cx="6400800" cy="1592580"/>
        </p:xfrm>
        <a:graphic>
          <a:graphicData uri="http://schemas.openxmlformats.org/drawingml/2006/table">
            <a:tbl>
              <a:tblPr/>
              <a:tblGrid>
                <a:gridCol w="744538"/>
                <a:gridCol w="819150"/>
                <a:gridCol w="1041400"/>
                <a:gridCol w="1096962"/>
                <a:gridCol w="981075"/>
                <a:gridCol w="1717675"/>
              </a:tblGrid>
              <a:tr h="43434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Lần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đo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Khối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lượng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sỏi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tích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sỏi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Khối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lượng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riêng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sỏi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(kg/m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Theo 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Theo kg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Theo cm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Theo 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2819400" y="3921264"/>
            <a:ext cx="6858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142875" algn="l"/>
                <a:tab pos="800100" algn="l"/>
              </a:tabLst>
            </a:pPr>
            <a:r>
              <a:rPr lang="en-US" sz="2000" b="1" dirty="0" err="1">
                <a:latin typeface="Calibri" pitchFamily="34" charset="0"/>
                <a:cs typeface="Times New Roman" pitchFamily="18" charset="0"/>
              </a:rPr>
              <a:t>Giá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alibri" pitchFamily="34" charset="0"/>
                <a:cs typeface="Times New Roman" pitchFamily="18" charset="0"/>
              </a:rPr>
              <a:t>trị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alibri" pitchFamily="34" charset="0"/>
                <a:cs typeface="Times New Roman" pitchFamily="18" charset="0"/>
              </a:rPr>
              <a:t>trung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alibri" pitchFamily="34" charset="0"/>
                <a:cs typeface="Times New Roman" pitchFamily="18" charset="0"/>
              </a:rPr>
              <a:t>bình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alibri" pitchFamily="34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alibri" pitchFamily="34" charset="0"/>
                <a:cs typeface="Times New Roman" pitchFamily="18" charset="0"/>
              </a:rPr>
              <a:t>khối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alibri" pitchFamily="34" charset="0"/>
                <a:cs typeface="Times New Roman" pitchFamily="18" charset="0"/>
              </a:rPr>
              <a:t>lượng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alibri" pitchFamily="34" charset="0"/>
                <a:cs typeface="Times New Roman" pitchFamily="18" charset="0"/>
              </a:rPr>
              <a:t>riêng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alibri" pitchFamily="34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alibri" pitchFamily="34" charset="0"/>
                <a:cs typeface="Times New Roman" pitchFamily="18" charset="0"/>
              </a:rPr>
              <a:t>sỏi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alibri" pitchFamily="34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:</a:t>
            </a:r>
            <a:endParaRPr lang="en-US" sz="2000" b="1" dirty="0">
              <a:latin typeface="Calibri" pitchFamily="34" charset="0"/>
            </a:endParaRPr>
          </a:p>
          <a:p>
            <a:pPr eaLnBrk="0" hangingPunct="0">
              <a:tabLst>
                <a:tab pos="142875" algn="l"/>
                <a:tab pos="800100" algn="l"/>
              </a:tabLst>
            </a:pP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           </a:t>
            </a:r>
            <a:r>
              <a:rPr lang="en-US" sz="2000" b="1" dirty="0" err="1" smtClean="0">
                <a:latin typeface="Calibri" pitchFamily="34" charset="0"/>
                <a:cs typeface="Times New Roman" pitchFamily="18" charset="0"/>
              </a:rPr>
              <a:t>D</a:t>
            </a:r>
            <a:r>
              <a:rPr lang="en-US" sz="2000" b="1" baseline="-30000" dirty="0" err="1" smtClean="0">
                <a:latin typeface="Calibri" pitchFamily="34" charset="0"/>
                <a:cs typeface="Times New Roman" pitchFamily="18" charset="0"/>
              </a:rPr>
              <a:t>tb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=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2514600" y="4610129"/>
            <a:ext cx="601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</a:rPr>
              <a:t>Nhận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</a:rPr>
              <a:t>xét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: </a:t>
            </a:r>
            <a:r>
              <a:rPr lang="en-US" sz="2000" b="1" dirty="0" smtClean="0">
                <a:latin typeface="Calibri" pitchFamily="34" charset="0"/>
              </a:rPr>
              <a:t>(</a:t>
            </a:r>
            <a:r>
              <a:rPr lang="en-US" sz="2000" b="1" dirty="0">
                <a:latin typeface="Calibri" pitchFamily="34" charset="0"/>
              </a:rPr>
              <a:t>1đ</a:t>
            </a:r>
            <a:r>
              <a:rPr lang="en-US" sz="2000" b="1" dirty="0" smtClean="0">
                <a:latin typeface="Calibri" pitchFamily="34" charset="0"/>
              </a:rPr>
              <a:t>) </a:t>
            </a:r>
            <a:r>
              <a:rPr lang="en-US" sz="2000" dirty="0" smtClean="0">
                <a:latin typeface="Calibri" pitchFamily="34" charset="0"/>
              </a:rPr>
              <a:t>……………………………………........... 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14389" name="Object 5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34469173"/>
              </p:ext>
            </p:extLst>
          </p:nvPr>
        </p:nvGraphicFramePr>
        <p:xfrm>
          <a:off x="4048760" y="4322445"/>
          <a:ext cx="20701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4" imgW="2070000" imgH="393480" progId="Equation.DSMT4">
                  <p:embed/>
                </p:oleObj>
              </mc:Choice>
              <mc:Fallback>
                <p:oleObj name="Equation" r:id="rId4" imgW="2070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760" y="4322445"/>
                        <a:ext cx="20701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6096000" y="4229040"/>
            <a:ext cx="8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42875" algn="l"/>
                <a:tab pos="800100" algn="l"/>
              </a:tabLst>
            </a:pPr>
            <a:r>
              <a:rPr lang="en-US" sz="2000" b="1">
                <a:latin typeface="Calibri" pitchFamily="34" charset="0"/>
                <a:cs typeface="Times New Roman" pitchFamily="18" charset="0"/>
              </a:rPr>
              <a:t>kg/m</a:t>
            </a:r>
            <a:r>
              <a:rPr lang="en-US" sz="2000" b="1" baseline="30000">
                <a:latin typeface="Calibri" pitchFamily="34" charset="0"/>
                <a:cs typeface="Times New Roman" pitchFamily="18" charset="0"/>
              </a:rPr>
              <a:t>3</a:t>
            </a:r>
            <a:endParaRPr lang="en-US" sz="2000" b="1">
              <a:latin typeface="Calibri" pitchFamily="34" charset="0"/>
            </a:endParaRPr>
          </a:p>
        </p:txBody>
      </p:sp>
      <p:pic>
        <p:nvPicPr>
          <p:cNvPr id="14391" name="Picture 55" descr="Checklist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52400" y="1752719"/>
            <a:ext cx="4495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  <a:t>2. </a:t>
            </a:r>
            <a:r>
              <a:rPr lang="en-US" sz="2200" b="1" u="sng" dirty="0" err="1" smtClean="0">
                <a:solidFill>
                  <a:srgbClr val="0000FF"/>
                </a:solidFill>
                <a:latin typeface="Calibri" pitchFamily="34" charset="0"/>
              </a:rPr>
              <a:t>Tiến</a:t>
            </a:r>
            <a:r>
              <a:rPr lang="en-US" sz="2200" b="1" u="sng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200" b="1" u="sng" dirty="0" err="1" smtClean="0">
                <a:solidFill>
                  <a:srgbClr val="0000FF"/>
                </a:solidFill>
                <a:latin typeface="Calibri" pitchFamily="34" charset="0"/>
              </a:rPr>
              <a:t>hành</a:t>
            </a:r>
            <a:r>
              <a:rPr lang="en-US" sz="2200" b="1" u="sng" dirty="0" smtClean="0">
                <a:solidFill>
                  <a:srgbClr val="0000FF"/>
                </a:solidFill>
                <a:latin typeface="Calibri" pitchFamily="34" charset="0"/>
              </a:rPr>
              <a:t>:</a:t>
            </a:r>
            <a:endParaRPr lang="en-US" sz="22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6200" y="704969"/>
            <a:ext cx="4495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en-US" sz="2200" b="1" u="sng" dirty="0" smtClean="0">
                <a:solidFill>
                  <a:srgbClr val="0000FF"/>
                </a:solidFill>
                <a:latin typeface="Calibri" pitchFamily="34" charset="0"/>
              </a:rPr>
              <a:t>. THỰC </a:t>
            </a:r>
            <a:r>
              <a:rPr lang="en-US" sz="2200" b="1" u="sng" dirty="0">
                <a:solidFill>
                  <a:srgbClr val="0000FF"/>
                </a:solidFill>
                <a:latin typeface="Calibri" pitchFamily="34" charset="0"/>
              </a:rPr>
              <a:t>HÀNH:</a:t>
            </a:r>
            <a:endParaRPr lang="en-US" sz="2200" u="sng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76200" y="1210057"/>
            <a:ext cx="4495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alibri" pitchFamily="34" charset="0"/>
              </a:rPr>
              <a:t>1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  <a:t>. </a:t>
            </a:r>
            <a:r>
              <a:rPr lang="en-US" sz="2200" b="1" u="sng" dirty="0" err="1" smtClean="0">
                <a:solidFill>
                  <a:srgbClr val="0000FF"/>
                </a:solidFill>
                <a:latin typeface="Calibri" pitchFamily="34" charset="0"/>
              </a:rPr>
              <a:t>Dụng</a:t>
            </a:r>
            <a:r>
              <a:rPr lang="en-US" sz="2200" b="1" u="sng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200" b="1" u="sng" dirty="0" err="1">
                <a:solidFill>
                  <a:srgbClr val="0000FF"/>
                </a:solidFill>
                <a:latin typeface="Calibri" pitchFamily="34" charset="0"/>
              </a:rPr>
              <a:t>cụ</a:t>
            </a:r>
            <a:r>
              <a:rPr lang="en-US" sz="2200" b="1" u="sng" dirty="0">
                <a:solidFill>
                  <a:srgbClr val="0000FF"/>
                </a:solidFill>
                <a:latin typeface="Calibri" pitchFamily="34" charset="0"/>
              </a:rPr>
              <a:t>:</a:t>
            </a:r>
            <a:endParaRPr lang="en-US" sz="2200" u="sng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9" name="Rectangle 56"/>
          <p:cNvSpPr>
            <a:spLocks noChangeArrowheads="1"/>
          </p:cNvSpPr>
          <p:nvPr/>
        </p:nvSpPr>
        <p:spPr bwMode="auto">
          <a:xfrm>
            <a:off x="3657600" y="318129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?</a:t>
            </a:r>
            <a:endParaRPr lang="en-US" sz="2000" u="sng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0" name="Rectangle 57"/>
          <p:cNvSpPr>
            <a:spLocks noChangeArrowheads="1"/>
          </p:cNvSpPr>
          <p:nvPr/>
        </p:nvSpPr>
        <p:spPr bwMode="auto">
          <a:xfrm>
            <a:off x="3657600" y="340995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?</a:t>
            </a:r>
            <a:endParaRPr lang="en-US" sz="2000" u="sng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1" name="Rectangle 58"/>
          <p:cNvSpPr>
            <a:spLocks noChangeArrowheads="1"/>
          </p:cNvSpPr>
          <p:nvPr/>
        </p:nvSpPr>
        <p:spPr bwMode="auto">
          <a:xfrm>
            <a:off x="3657600" y="369189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 ?</a:t>
            </a:r>
            <a:endParaRPr lang="en-US" sz="2000" u="sng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2" name="Rectangle 59"/>
          <p:cNvSpPr>
            <a:spLocks noChangeArrowheads="1"/>
          </p:cNvSpPr>
          <p:nvPr/>
        </p:nvSpPr>
        <p:spPr bwMode="auto">
          <a:xfrm>
            <a:off x="5562600" y="318129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800080"/>
                </a:solidFill>
                <a:latin typeface="Times New Roman" pitchFamily="18" charset="0"/>
              </a:rPr>
              <a:t>?</a:t>
            </a:r>
            <a:endParaRPr lang="en-US" sz="2000" u="sng">
              <a:solidFill>
                <a:srgbClr val="800080"/>
              </a:solidFill>
              <a:latin typeface="Times New Roman" pitchFamily="18" charset="0"/>
            </a:endParaRPr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5562600" y="343281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Times New Roman" pitchFamily="18" charset="0"/>
              </a:rPr>
              <a:t>?</a:t>
            </a:r>
            <a:endParaRPr lang="en-US" sz="2000" u="sng" dirty="0">
              <a:solidFill>
                <a:srgbClr val="800080"/>
              </a:solidFill>
              <a:latin typeface="Times New Roman" pitchFamily="18" charset="0"/>
            </a:endParaRPr>
          </a:p>
        </p:txBody>
      </p:sp>
      <p:sp>
        <p:nvSpPr>
          <p:cNvPr id="24" name="Rectangle 61"/>
          <p:cNvSpPr>
            <a:spLocks noChangeArrowheads="1"/>
          </p:cNvSpPr>
          <p:nvPr/>
        </p:nvSpPr>
        <p:spPr bwMode="auto">
          <a:xfrm>
            <a:off x="5562600" y="369189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800080"/>
                </a:solidFill>
                <a:latin typeface="Times New Roman" pitchFamily="18" charset="0"/>
              </a:rPr>
              <a:t> ?</a:t>
            </a:r>
            <a:endParaRPr lang="en-US" sz="2000" u="sng" dirty="0">
              <a:solidFill>
                <a:srgbClr val="80008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4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  <p:bldP spid="14387" grpId="0"/>
      <p:bldP spid="14388" grpId="0"/>
      <p:bldP spid="14390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natures1%20(12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6800" cy="58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76200" y="742950"/>
            <a:ext cx="2438400" cy="428625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2414885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II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</a:rPr>
              <a:t>. </a:t>
            </a:r>
            <a:r>
              <a:rPr lang="en-US" sz="2400" b="1" u="sng" dirty="0" smtClean="0">
                <a:solidFill>
                  <a:srgbClr val="0000FF"/>
                </a:solidFill>
                <a:latin typeface="Calibri" pitchFamily="34" charset="0"/>
              </a:rPr>
              <a:t>MẪU </a:t>
            </a:r>
            <a:r>
              <a:rPr lang="en-US" sz="2400" b="1" u="sng" dirty="0">
                <a:solidFill>
                  <a:srgbClr val="0000FF"/>
                </a:solidFill>
                <a:latin typeface="Calibri" pitchFamily="34" charset="0"/>
              </a:rPr>
              <a:t>BÁO CÁO:</a:t>
            </a:r>
            <a:endParaRPr lang="en-US" sz="2400" u="sng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667000" y="1780282"/>
            <a:ext cx="6400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</a:rPr>
              <a:t>*</a:t>
            </a:r>
            <a:r>
              <a:rPr lang="en-US" sz="2400" b="1" dirty="0" err="1">
                <a:solidFill>
                  <a:srgbClr val="003300"/>
                </a:solidFill>
              </a:rPr>
              <a:t>Khi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làm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một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bài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thực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hành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Vật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Lí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cần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phải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tuân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theo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quy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trình</a:t>
            </a:r>
            <a:r>
              <a:rPr lang="en-US" sz="2400" b="1" dirty="0">
                <a:solidFill>
                  <a:srgbClr val="003300"/>
                </a:solidFill>
              </a:rPr>
              <a:t>:</a:t>
            </a:r>
          </a:p>
          <a:p>
            <a:r>
              <a:rPr lang="en-US" sz="2400" b="1" dirty="0">
                <a:solidFill>
                  <a:srgbClr val="003300"/>
                </a:solidFill>
              </a:rPr>
              <a:t>    - </a:t>
            </a:r>
            <a:r>
              <a:rPr lang="en-US" sz="2400" b="1" dirty="0" err="1">
                <a:solidFill>
                  <a:srgbClr val="003300"/>
                </a:solidFill>
              </a:rPr>
              <a:t>Thực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hiện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kĩ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năng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sử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dụng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đồ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dùng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thành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thạo</a:t>
            </a:r>
            <a:r>
              <a:rPr lang="en-US" sz="2400" b="1" dirty="0">
                <a:solidFill>
                  <a:srgbClr val="003300"/>
                </a:solidFill>
              </a:rPr>
              <a:t>, </a:t>
            </a:r>
            <a:r>
              <a:rPr lang="en-US" sz="2400" b="1" dirty="0" err="1">
                <a:solidFill>
                  <a:srgbClr val="003300"/>
                </a:solidFill>
              </a:rPr>
              <a:t>đo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đạc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chính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xác</a:t>
            </a:r>
            <a:r>
              <a:rPr lang="en-US" sz="2400" b="1" dirty="0">
                <a:solidFill>
                  <a:srgbClr val="00330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003300"/>
                </a:solidFill>
              </a:rPr>
              <a:t>    - </a:t>
            </a:r>
            <a:r>
              <a:rPr lang="en-US" sz="2400" b="1" dirty="0" err="1">
                <a:solidFill>
                  <a:srgbClr val="003300"/>
                </a:solidFill>
              </a:rPr>
              <a:t>Biết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tính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toán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và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xử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lí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các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số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liệu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cụ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thể</a:t>
            </a:r>
            <a:r>
              <a:rPr lang="en-US" sz="2400" b="1" dirty="0">
                <a:solidFill>
                  <a:srgbClr val="00330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003300"/>
                </a:solidFill>
              </a:rPr>
              <a:t>   </a:t>
            </a:r>
            <a:r>
              <a:rPr lang="en-US" sz="2400" b="1" dirty="0" smtClean="0">
                <a:solidFill>
                  <a:srgbClr val="003300"/>
                </a:solidFill>
              </a:rPr>
              <a:t>      </a:t>
            </a:r>
            <a:r>
              <a:rPr lang="en-US" sz="2400" b="1" dirty="0" err="1" smtClean="0">
                <a:solidFill>
                  <a:srgbClr val="003300"/>
                </a:solidFill>
              </a:rPr>
              <a:t>Đó</a:t>
            </a:r>
            <a:r>
              <a:rPr lang="en-US" sz="2400" b="1" dirty="0" smtClean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là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những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kĩ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năng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của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người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lao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động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trong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nhiều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ngành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nghề</a:t>
            </a:r>
            <a:r>
              <a:rPr lang="en-US" sz="2400" b="1" dirty="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2895600" y="4206240"/>
            <a:ext cx="533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3048000" y="819150"/>
            <a:ext cx="5105400" cy="857250"/>
          </a:xfrm>
          <a:prstGeom prst="star16">
            <a:avLst>
              <a:gd name="adj" fmla="val 37500"/>
            </a:avLst>
          </a:prstGeom>
          <a:solidFill>
            <a:srgbClr val="CCFF33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GIÁO DỤC HƯỚNG NGHIỆP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2743200" y="1996499"/>
            <a:ext cx="6477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A50021"/>
                </a:solidFill>
              </a:rPr>
              <a:t>*</a:t>
            </a:r>
            <a:r>
              <a:rPr lang="en-US" sz="2400" b="1" dirty="0" err="1">
                <a:solidFill>
                  <a:srgbClr val="A50021"/>
                </a:solidFill>
              </a:rPr>
              <a:t>Khi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hoàn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thành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bài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thực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hành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cần</a:t>
            </a:r>
            <a:r>
              <a:rPr lang="en-US" sz="2400" b="1" dirty="0">
                <a:solidFill>
                  <a:srgbClr val="A50021"/>
                </a:solidFill>
              </a:rPr>
              <a:t> :</a:t>
            </a:r>
          </a:p>
          <a:p>
            <a:r>
              <a:rPr lang="en-US" sz="2400" b="1" dirty="0">
                <a:solidFill>
                  <a:srgbClr val="A50021"/>
                </a:solidFill>
              </a:rPr>
              <a:t>    - Thu </a:t>
            </a:r>
            <a:r>
              <a:rPr lang="en-US" sz="2400" b="1" dirty="0" err="1">
                <a:solidFill>
                  <a:srgbClr val="A50021"/>
                </a:solidFill>
              </a:rPr>
              <a:t>dọn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dụng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cụ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gọn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gàng</a:t>
            </a:r>
            <a:r>
              <a:rPr lang="en-US" sz="2400" b="1" dirty="0">
                <a:solidFill>
                  <a:srgbClr val="A50021"/>
                </a:solidFill>
              </a:rPr>
              <a:t>, </a:t>
            </a:r>
            <a:r>
              <a:rPr lang="en-US" sz="2400" b="1" dirty="0" err="1">
                <a:solidFill>
                  <a:srgbClr val="A50021"/>
                </a:solidFill>
              </a:rPr>
              <a:t>nhẹ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nhàng</a:t>
            </a:r>
            <a:r>
              <a:rPr lang="en-US" sz="2400" b="1" dirty="0">
                <a:solidFill>
                  <a:srgbClr val="A50021"/>
                </a:solidFill>
              </a:rPr>
              <a:t>, </a:t>
            </a:r>
            <a:r>
              <a:rPr lang="en-US" sz="2400" b="1" dirty="0" err="1">
                <a:solidFill>
                  <a:srgbClr val="A50021"/>
                </a:solidFill>
              </a:rPr>
              <a:t>tránh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va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chạm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mạnh</a:t>
            </a:r>
            <a:r>
              <a:rPr lang="en-US" sz="2400" b="1" dirty="0">
                <a:solidFill>
                  <a:srgbClr val="A50021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A50021"/>
                </a:solidFill>
              </a:rPr>
              <a:t>    - </a:t>
            </a:r>
            <a:r>
              <a:rPr lang="en-US" sz="2400" b="1" dirty="0" err="1">
                <a:solidFill>
                  <a:srgbClr val="A50021"/>
                </a:solidFill>
              </a:rPr>
              <a:t>Vệ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sinh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sạch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sẽ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nơi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làm</a:t>
            </a:r>
            <a:r>
              <a:rPr lang="en-US" sz="2400" b="1" dirty="0">
                <a:solidFill>
                  <a:srgbClr val="A50021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A50021"/>
                </a:solidFill>
              </a:rPr>
              <a:t>      </a:t>
            </a:r>
          </a:p>
        </p:txBody>
      </p:sp>
      <p:sp>
        <p:nvSpPr>
          <p:cNvPr id="17421" name="AutoShape 13" descr="40%"/>
          <p:cNvSpPr>
            <a:spLocks noChangeArrowheads="1"/>
          </p:cNvSpPr>
          <p:nvPr/>
        </p:nvSpPr>
        <p:spPr bwMode="auto">
          <a:xfrm>
            <a:off x="3200400" y="819150"/>
            <a:ext cx="5105400" cy="857250"/>
          </a:xfrm>
          <a:prstGeom prst="star16">
            <a:avLst>
              <a:gd name="adj" fmla="val 37500"/>
            </a:avLst>
          </a:prstGeom>
          <a:pattFill prst="pct40">
            <a:fgClr>
              <a:srgbClr val="CCFF33"/>
            </a:fgClr>
            <a:bgClr>
              <a:schemeClr val="bg1"/>
            </a:bgClr>
          </a:patt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GIÁO DỤC MÔI TRƯỜNG</a:t>
            </a:r>
          </a:p>
        </p:txBody>
      </p:sp>
      <p:pic>
        <p:nvPicPr>
          <p:cNvPr id="17422" name="Picture 14" descr="200709100131479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39050" y="3063240"/>
            <a:ext cx="5143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1666875" y="40166"/>
            <a:ext cx="5724525" cy="60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Bài 12. THỰC HÀNH: </a:t>
            </a:r>
          </a:p>
          <a:p>
            <a:pPr algn="ctr"/>
            <a:r>
              <a:rPr lang="vi-VN" sz="2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XÁC ĐỊNH KHỐI LƯỢNG RIÊNG CỦA SỎI</a:t>
            </a:r>
            <a:endParaRPr lang="en-US" sz="24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52400" y="1798141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</a:rPr>
              <a:t>2. </a:t>
            </a:r>
            <a:r>
              <a:rPr lang="en-US" sz="2400" b="1" u="sng" dirty="0" err="1" smtClean="0">
                <a:solidFill>
                  <a:srgbClr val="0000FF"/>
                </a:solidFill>
                <a:latin typeface="Calibri" pitchFamily="34" charset="0"/>
              </a:rPr>
              <a:t>Tiến</a:t>
            </a:r>
            <a:r>
              <a:rPr lang="en-US" sz="2400" b="1" u="sng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Calibri" pitchFamily="34" charset="0"/>
              </a:rPr>
              <a:t>hành</a:t>
            </a:r>
            <a:r>
              <a:rPr lang="en-US" sz="2400" b="1" u="sng" dirty="0" smtClean="0">
                <a:solidFill>
                  <a:srgbClr val="0000FF"/>
                </a:solidFill>
                <a:latin typeface="Calibri" pitchFamily="34" charset="0"/>
              </a:rPr>
              <a:t>:</a:t>
            </a:r>
            <a:endParaRPr lang="en-US" sz="24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6200" y="750391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</a:rPr>
              <a:t>. </a:t>
            </a:r>
            <a:r>
              <a:rPr lang="en-US" sz="2400" b="1" u="sng" dirty="0" smtClean="0">
                <a:solidFill>
                  <a:srgbClr val="0000FF"/>
                </a:solidFill>
                <a:latin typeface="Calibri" pitchFamily="34" charset="0"/>
              </a:rPr>
              <a:t>THỰC </a:t>
            </a:r>
            <a:r>
              <a:rPr lang="en-US" sz="2400" b="1" u="sng" dirty="0">
                <a:solidFill>
                  <a:srgbClr val="0000FF"/>
                </a:solidFill>
                <a:latin typeface="Calibri" pitchFamily="34" charset="0"/>
              </a:rPr>
              <a:t>HÀNH:</a:t>
            </a:r>
            <a:endParaRPr lang="en-US" sz="2400" u="sng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6200" y="1255479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</a:rPr>
              <a:t>. </a:t>
            </a:r>
            <a:r>
              <a:rPr lang="en-US" sz="2400" b="1" u="sng" dirty="0" err="1" smtClean="0">
                <a:solidFill>
                  <a:srgbClr val="0000FF"/>
                </a:solidFill>
                <a:latin typeface="Calibri" pitchFamily="34" charset="0"/>
              </a:rPr>
              <a:t>Dụng</a:t>
            </a:r>
            <a:r>
              <a:rPr lang="en-US" sz="2400" b="1" u="sng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Calibri" pitchFamily="34" charset="0"/>
              </a:rPr>
              <a:t>cụ</a:t>
            </a:r>
            <a:r>
              <a:rPr lang="en-US" sz="2400" b="1" u="sng" dirty="0">
                <a:solidFill>
                  <a:srgbClr val="0000FF"/>
                </a:solidFill>
                <a:latin typeface="Calibri" pitchFamily="34" charset="0"/>
              </a:rPr>
              <a:t>:</a:t>
            </a:r>
            <a:endParaRPr lang="en-US" sz="2400" u="sng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8" grpId="0" animBg="1"/>
      <p:bldP spid="17419" grpId="0" animBg="1"/>
      <p:bldP spid="17420" grpId="0"/>
      <p:bldP spid="174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4495800" y="2571512"/>
            <a:ext cx="0" cy="3429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1295400" y="2914412"/>
            <a:ext cx="6172200" cy="0"/>
          </a:xfrm>
          <a:prstGeom prst="line">
            <a:avLst/>
          </a:prstGeom>
          <a:noFill/>
          <a:ln w="38100">
            <a:pattFill prst="pct90">
              <a:fgClr>
                <a:srgbClr val="660066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295400" y="2914412"/>
            <a:ext cx="0" cy="3429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4495800" y="2914412"/>
            <a:ext cx="0" cy="342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Rectangle 6" descr="Narrow vertical"/>
          <p:cNvSpPr>
            <a:spLocks noChangeArrowheads="1"/>
          </p:cNvSpPr>
          <p:nvPr/>
        </p:nvSpPr>
        <p:spPr bwMode="auto">
          <a:xfrm>
            <a:off x="3048000" y="3257312"/>
            <a:ext cx="2514600" cy="1257300"/>
          </a:xfrm>
          <a:prstGeom prst="rect">
            <a:avLst/>
          </a:prstGeom>
          <a:pattFill prst="narVert">
            <a:fgClr>
              <a:srgbClr val="CCFFFF"/>
            </a:fgClr>
            <a:bgClr>
              <a:schemeClr val="bg1"/>
            </a:bgClr>
          </a:pattFill>
          <a:ln w="28575">
            <a:pattFill prst="pct75">
              <a:fgClr>
                <a:srgbClr val="0000FF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                   </a:t>
            </a:r>
            <a:r>
              <a:rPr lang="en-US" sz="2000" b="1">
                <a:solidFill>
                  <a:srgbClr val="FF3399"/>
                </a:solidFill>
              </a:rPr>
              <a:t>Đo thể </a:t>
            </a:r>
          </a:p>
          <a:p>
            <a:pPr algn="ctr"/>
            <a:r>
              <a:rPr lang="en-US" sz="2000" b="1">
                <a:solidFill>
                  <a:srgbClr val="FF3399"/>
                </a:solidFill>
              </a:rPr>
              <a:t>                  tích của</a:t>
            </a:r>
          </a:p>
          <a:p>
            <a:pPr algn="ctr"/>
            <a:r>
              <a:rPr lang="en-US" sz="2000" b="1">
                <a:solidFill>
                  <a:srgbClr val="FF3399"/>
                </a:solidFill>
              </a:rPr>
              <a:t>              vật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7467600" y="2914412"/>
            <a:ext cx="0" cy="342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Rectangle 8" descr="20%"/>
          <p:cNvSpPr>
            <a:spLocks noChangeArrowheads="1"/>
          </p:cNvSpPr>
          <p:nvPr/>
        </p:nvSpPr>
        <p:spPr bwMode="auto">
          <a:xfrm>
            <a:off x="5791200" y="3257312"/>
            <a:ext cx="3276600" cy="1257300"/>
          </a:xfrm>
          <a:prstGeom prst="rect">
            <a:avLst/>
          </a:prstGeom>
          <a:pattFill prst="pct20">
            <a:fgClr>
              <a:srgbClr val="CCCC00"/>
            </a:fgClr>
            <a:bgClr>
              <a:schemeClr val="bg1"/>
            </a:bgClr>
          </a:pattFill>
          <a:ln w="28575">
            <a:pattFill prst="pct80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Tính khối lượng riêng của </a:t>
            </a:r>
          </a:p>
          <a:p>
            <a:endParaRPr lang="en-US" sz="2000" b="1"/>
          </a:p>
          <a:p>
            <a:r>
              <a:rPr lang="en-US" sz="2000" b="1"/>
              <a:t>vật theo công thức: D =</a:t>
            </a:r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627890"/>
              </p:ext>
            </p:extLst>
          </p:nvPr>
        </p:nvGraphicFramePr>
        <p:xfrm>
          <a:off x="8740776" y="3885962"/>
          <a:ext cx="4032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3" imgW="177480" imgH="393480" progId="Equation.DSMT4">
                  <p:embed/>
                </p:oleObj>
              </mc:Choice>
              <mc:Fallback>
                <p:oleObj name="Equation" r:id="rId3" imgW="177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0776" y="3885962"/>
                        <a:ext cx="4032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AutoShape 10" descr="Trellis"/>
          <p:cNvSpPr>
            <a:spLocks noChangeArrowheads="1"/>
          </p:cNvSpPr>
          <p:nvPr/>
        </p:nvSpPr>
        <p:spPr bwMode="auto">
          <a:xfrm>
            <a:off x="2819400" y="57150"/>
            <a:ext cx="3962400" cy="800100"/>
          </a:xfrm>
          <a:prstGeom prst="wave">
            <a:avLst>
              <a:gd name="adj1" fmla="val 13005"/>
              <a:gd name="adj2" fmla="val 0"/>
            </a:avLst>
          </a:prstGeom>
          <a:pattFill prst="trellis">
            <a:fgClr>
              <a:srgbClr val="CCFFCC"/>
            </a:fgClr>
            <a:bgClr>
              <a:schemeClr val="bg1"/>
            </a:bgClr>
          </a:patt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TỔNG KẾT</a:t>
            </a:r>
          </a:p>
        </p:txBody>
      </p:sp>
      <p:sp>
        <p:nvSpPr>
          <p:cNvPr id="20492" name="Rectangle 12" descr="5%"/>
          <p:cNvSpPr>
            <a:spLocks noChangeArrowheads="1"/>
          </p:cNvSpPr>
          <p:nvPr/>
        </p:nvSpPr>
        <p:spPr bwMode="auto">
          <a:xfrm>
            <a:off x="76200" y="3257312"/>
            <a:ext cx="2743200" cy="1600438"/>
          </a:xfrm>
          <a:prstGeom prst="rect">
            <a:avLst/>
          </a:prstGeom>
          <a:pattFill prst="pct5">
            <a:fgClr>
              <a:srgbClr val="D60093"/>
            </a:fgClr>
            <a:bgClr>
              <a:schemeClr val="bg1"/>
            </a:bgClr>
          </a:pattFill>
          <a:ln w="28575">
            <a:pattFill prst="pct75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Đo khối lượng của vật</a:t>
            </a:r>
          </a:p>
          <a:p>
            <a:r>
              <a:rPr lang="en-US" sz="2000" b="1">
                <a:solidFill>
                  <a:srgbClr val="0000FF"/>
                </a:solidFill>
              </a:rPr>
              <a:t>                    </a:t>
            </a:r>
          </a:p>
          <a:p>
            <a:r>
              <a:rPr lang="en-US" sz="2000" b="1">
                <a:solidFill>
                  <a:srgbClr val="0000FF"/>
                </a:solidFill>
              </a:rPr>
              <a:t>      </a:t>
            </a:r>
          </a:p>
          <a:p>
            <a:endParaRPr lang="en-US" sz="2000" b="1">
              <a:solidFill>
                <a:srgbClr val="0000FF"/>
              </a:solidFill>
            </a:endParaRPr>
          </a:p>
          <a:p>
            <a:endParaRPr lang="en-US" sz="2000" b="1">
              <a:solidFill>
                <a:srgbClr val="0000FF"/>
              </a:solidFill>
            </a:endParaRPr>
          </a:p>
        </p:txBody>
      </p:sp>
      <p:pic>
        <p:nvPicPr>
          <p:cNvPr id="20493" name="Picture 13" descr="hình can dong h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43062"/>
            <a:ext cx="1066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4" name="Rectangle 14" descr="Parchment"/>
          <p:cNvSpPr>
            <a:spLocks noChangeArrowheads="1"/>
          </p:cNvSpPr>
          <p:nvPr/>
        </p:nvSpPr>
        <p:spPr bwMode="auto">
          <a:xfrm>
            <a:off x="2971800" y="1123950"/>
            <a:ext cx="3124200" cy="146304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57150">
            <a:pattFill prst="sphere">
              <a:fgClr>
                <a:srgbClr val="A50021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>
              <a:solidFill>
                <a:srgbClr val="A50021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en-US" sz="2000" b="1" dirty="0">
                <a:solidFill>
                  <a:srgbClr val="A50021"/>
                </a:solidFill>
              </a:rPr>
              <a:t>ĐO KHỐI LƯỢNG </a:t>
            </a:r>
          </a:p>
          <a:p>
            <a:pPr algn="ctr"/>
            <a:r>
              <a:rPr lang="en-US" sz="2000" b="1" dirty="0">
                <a:solidFill>
                  <a:srgbClr val="A50021"/>
                </a:solidFill>
              </a:rPr>
              <a:t>RIÊNG CỦA MỘT VẬT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 </a:t>
            </a:r>
          </a:p>
        </p:txBody>
      </p:sp>
      <p:pic>
        <p:nvPicPr>
          <p:cNvPr id="20495" name="Picture 15" descr="hsd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828562"/>
            <a:ext cx="14001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120618kpnthuat22_ac4cc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562"/>
            <a:ext cx="1524000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7" name="Picture 17" descr="IMG2014110211320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43062"/>
            <a:ext cx="10287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8" name="Picture 18" descr="IMG2014110211313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14462"/>
            <a:ext cx="1066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9" name="Picture 19" descr="butterfly1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17098" y="-444698"/>
            <a:ext cx="48220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0" name="Picture 20" descr="butterfly1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9106" y="-469106"/>
            <a:ext cx="50958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4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0484" grpId="0" animBg="1"/>
      <p:bldP spid="20485" grpId="0" animBg="1"/>
      <p:bldP spid="20486" grpId="0" animBg="1"/>
      <p:bldP spid="20487" grpId="0" animBg="1"/>
      <p:bldP spid="20488" grpId="0" animBg="1"/>
      <p:bldP spid="204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Narrow horizontal"/>
          <p:cNvSpPr>
            <a:spLocks noChangeArrowheads="1"/>
          </p:cNvSpPr>
          <p:nvPr/>
        </p:nvSpPr>
        <p:spPr bwMode="auto">
          <a:xfrm>
            <a:off x="2362200" y="228600"/>
            <a:ext cx="4495800" cy="800100"/>
          </a:xfrm>
          <a:prstGeom prst="wave">
            <a:avLst>
              <a:gd name="adj1" fmla="val 13005"/>
              <a:gd name="adj2" fmla="val 0"/>
            </a:avLst>
          </a:prstGeom>
          <a:pattFill prst="narHorz">
            <a:fgClr>
              <a:srgbClr val="FFFFCC"/>
            </a:fgClr>
            <a:bgClr>
              <a:schemeClr val="bg1"/>
            </a:bgClr>
          </a:pattFill>
          <a:ln w="38100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CC3300"/>
                </a:solidFill>
              </a:rPr>
              <a:t>HƯỚNG DẪN HỌC TẬP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" y="988326"/>
            <a:ext cx="8534400" cy="361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b="1" dirty="0">
                <a:solidFill>
                  <a:srgbClr val="133FF9"/>
                </a:solidFill>
              </a:rPr>
              <a:t> </a:t>
            </a:r>
            <a:r>
              <a:rPr lang="en-US" sz="2600" b="1" u="sng" dirty="0" err="1">
                <a:solidFill>
                  <a:srgbClr val="133FF9"/>
                </a:solidFill>
              </a:rPr>
              <a:t>Đối</a:t>
            </a:r>
            <a:r>
              <a:rPr lang="en-US" sz="2600" b="1" u="sng" dirty="0">
                <a:solidFill>
                  <a:srgbClr val="133FF9"/>
                </a:solidFill>
              </a:rPr>
              <a:t> </a:t>
            </a:r>
            <a:r>
              <a:rPr lang="en-US" sz="2600" b="1" u="sng" dirty="0" err="1">
                <a:solidFill>
                  <a:srgbClr val="133FF9"/>
                </a:solidFill>
              </a:rPr>
              <a:t>với</a:t>
            </a:r>
            <a:r>
              <a:rPr lang="en-US" sz="2600" b="1" u="sng" dirty="0">
                <a:solidFill>
                  <a:srgbClr val="133FF9"/>
                </a:solidFill>
              </a:rPr>
              <a:t> </a:t>
            </a:r>
            <a:r>
              <a:rPr lang="en-US" sz="2600" b="1" u="sng" dirty="0" err="1">
                <a:solidFill>
                  <a:srgbClr val="133FF9"/>
                </a:solidFill>
              </a:rPr>
              <a:t>bài</a:t>
            </a:r>
            <a:r>
              <a:rPr lang="en-US" sz="2600" b="1" u="sng" dirty="0">
                <a:solidFill>
                  <a:srgbClr val="133FF9"/>
                </a:solidFill>
              </a:rPr>
              <a:t> </a:t>
            </a:r>
            <a:r>
              <a:rPr lang="en-US" sz="2600" b="1" u="sng" dirty="0" err="1">
                <a:solidFill>
                  <a:srgbClr val="133FF9"/>
                </a:solidFill>
              </a:rPr>
              <a:t>học</a:t>
            </a:r>
            <a:r>
              <a:rPr lang="en-US" sz="2600" b="1" u="sng" dirty="0">
                <a:solidFill>
                  <a:srgbClr val="133FF9"/>
                </a:solidFill>
              </a:rPr>
              <a:t> ở </a:t>
            </a:r>
            <a:r>
              <a:rPr lang="en-US" sz="2600" b="1" u="sng" dirty="0" err="1">
                <a:solidFill>
                  <a:srgbClr val="133FF9"/>
                </a:solidFill>
              </a:rPr>
              <a:t>tiết</a:t>
            </a:r>
            <a:r>
              <a:rPr lang="en-US" sz="2600" b="1" u="sng" dirty="0">
                <a:solidFill>
                  <a:srgbClr val="133FF9"/>
                </a:solidFill>
              </a:rPr>
              <a:t> </a:t>
            </a:r>
            <a:r>
              <a:rPr lang="en-US" sz="2600" b="1" u="sng" dirty="0" err="1">
                <a:solidFill>
                  <a:srgbClr val="133FF9"/>
                </a:solidFill>
              </a:rPr>
              <a:t>học</a:t>
            </a:r>
            <a:r>
              <a:rPr lang="en-US" sz="2600" b="1" u="sng" dirty="0">
                <a:solidFill>
                  <a:srgbClr val="133FF9"/>
                </a:solidFill>
              </a:rPr>
              <a:t> </a:t>
            </a:r>
            <a:r>
              <a:rPr lang="en-US" sz="2600" b="1" u="sng" dirty="0" err="1">
                <a:solidFill>
                  <a:srgbClr val="133FF9"/>
                </a:solidFill>
              </a:rPr>
              <a:t>này</a:t>
            </a:r>
            <a:r>
              <a:rPr lang="en-US" sz="2600" b="1" dirty="0">
                <a:solidFill>
                  <a:srgbClr val="133FF9"/>
                </a:solidFill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    </a:t>
            </a:r>
            <a:r>
              <a:rPr lang="en-US" sz="2600" b="1" dirty="0">
                <a:solidFill>
                  <a:srgbClr val="003300"/>
                </a:solidFill>
              </a:rPr>
              <a:t>- </a:t>
            </a:r>
            <a:r>
              <a:rPr lang="en-US" sz="2600" b="1" dirty="0" err="1">
                <a:solidFill>
                  <a:srgbClr val="003300"/>
                </a:solidFill>
              </a:rPr>
              <a:t>Xem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lại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nội</a:t>
            </a:r>
            <a:r>
              <a:rPr lang="en-US" sz="2600" b="1" dirty="0">
                <a:solidFill>
                  <a:srgbClr val="003300"/>
                </a:solidFill>
              </a:rPr>
              <a:t> dung </a:t>
            </a:r>
            <a:r>
              <a:rPr lang="en-US" sz="2600" b="1" dirty="0" err="1">
                <a:solidFill>
                  <a:srgbClr val="003300"/>
                </a:solidFill>
              </a:rPr>
              <a:t>bài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thực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hành</a:t>
            </a:r>
            <a:r>
              <a:rPr lang="en-US" sz="2600" b="1" dirty="0">
                <a:solidFill>
                  <a:srgbClr val="0033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03300"/>
                </a:solidFill>
              </a:rPr>
              <a:t>    - </a:t>
            </a:r>
            <a:r>
              <a:rPr lang="en-US" sz="2600" b="1" dirty="0" err="1">
                <a:solidFill>
                  <a:srgbClr val="003300"/>
                </a:solidFill>
              </a:rPr>
              <a:t>Có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thể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xác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định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khối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lượng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riêng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của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vật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rắn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không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thấm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nước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khác</a:t>
            </a:r>
            <a:r>
              <a:rPr lang="en-US" sz="2600" b="1" dirty="0">
                <a:solidFill>
                  <a:srgbClr val="003300"/>
                </a:solidFill>
              </a:rPr>
              <a:t> ở </a:t>
            </a:r>
            <a:r>
              <a:rPr lang="en-US" sz="2600" b="1" dirty="0" err="1">
                <a:solidFill>
                  <a:srgbClr val="003300"/>
                </a:solidFill>
              </a:rPr>
              <a:t>nhà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theo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trình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tự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các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bước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đã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làm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trên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lớp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với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các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dụng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cụ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sẵn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có</a:t>
            </a:r>
            <a:r>
              <a:rPr lang="en-US" sz="2600" b="1" dirty="0">
                <a:solidFill>
                  <a:srgbClr val="0033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03300"/>
                </a:solidFill>
              </a:rPr>
              <a:t>    - </a:t>
            </a:r>
            <a:r>
              <a:rPr lang="en-US" sz="2600" b="1" dirty="0" err="1">
                <a:solidFill>
                  <a:srgbClr val="003300"/>
                </a:solidFill>
              </a:rPr>
              <a:t>Chú</a:t>
            </a:r>
            <a:r>
              <a:rPr lang="en-US" sz="2600" b="1" dirty="0">
                <a:solidFill>
                  <a:srgbClr val="003300"/>
                </a:solidFill>
              </a:rPr>
              <a:t> ý </a:t>
            </a:r>
            <a:r>
              <a:rPr lang="en-US" sz="2600" b="1" dirty="0" err="1">
                <a:solidFill>
                  <a:srgbClr val="003300"/>
                </a:solidFill>
              </a:rPr>
              <a:t>cách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đổi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đơn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vị</a:t>
            </a:r>
            <a:r>
              <a:rPr lang="en-US" sz="2600" b="1" dirty="0">
                <a:solidFill>
                  <a:srgbClr val="003300"/>
                </a:solidFill>
              </a:rPr>
              <a:t> </a:t>
            </a:r>
            <a:r>
              <a:rPr lang="en-US" sz="2600" b="1" dirty="0" err="1">
                <a:solidFill>
                  <a:srgbClr val="003300"/>
                </a:solidFill>
              </a:rPr>
              <a:t>từ</a:t>
            </a:r>
            <a:r>
              <a:rPr lang="en-US" sz="2600" b="1" dirty="0">
                <a:solidFill>
                  <a:srgbClr val="003300"/>
                </a:solidFill>
              </a:rPr>
              <a:t>: g → kg; </a:t>
            </a:r>
            <a:r>
              <a:rPr lang="en-US" sz="2600" b="1" dirty="0" err="1">
                <a:solidFill>
                  <a:srgbClr val="003300"/>
                </a:solidFill>
              </a:rPr>
              <a:t>từ</a:t>
            </a:r>
            <a:r>
              <a:rPr lang="en-US" sz="2600" b="1" dirty="0">
                <a:solidFill>
                  <a:srgbClr val="003300"/>
                </a:solidFill>
              </a:rPr>
              <a:t> cm</a:t>
            </a:r>
            <a:r>
              <a:rPr lang="en-US" sz="2600" b="1" baseline="30000" dirty="0">
                <a:solidFill>
                  <a:srgbClr val="003300"/>
                </a:solidFill>
              </a:rPr>
              <a:t>3</a:t>
            </a:r>
            <a:r>
              <a:rPr lang="en-US" sz="2600" b="1" dirty="0">
                <a:solidFill>
                  <a:srgbClr val="003300"/>
                </a:solidFill>
              </a:rPr>
              <a:t> → m</a:t>
            </a:r>
            <a:r>
              <a:rPr lang="en-US" sz="2600" b="1" baseline="30000" dirty="0">
                <a:solidFill>
                  <a:srgbClr val="003300"/>
                </a:solidFill>
              </a:rPr>
              <a:t>3 </a:t>
            </a:r>
            <a:r>
              <a:rPr lang="en-US" sz="2600" b="1" dirty="0">
                <a:solidFill>
                  <a:srgbClr val="003300"/>
                </a:solidFill>
              </a:rPr>
              <a:t>.     </a:t>
            </a:r>
          </a:p>
        </p:txBody>
      </p:sp>
      <p:pic>
        <p:nvPicPr>
          <p:cNvPr id="21508" name="Picture 4" descr="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0425_2j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8225" y="3819525"/>
            <a:ext cx="2857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0425_2j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20025" y="3819525"/>
            <a:ext cx="2857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2362200" y="36035"/>
            <a:ext cx="4495800" cy="8001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CC"/>
          </a:solidFill>
          <a:ln w="38100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CC3300"/>
                </a:solidFill>
              </a:rPr>
              <a:t>HƯỚNG DẪN HỌC TẬP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52400" y="819150"/>
            <a:ext cx="8991600" cy="417037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b="1" dirty="0">
                <a:solidFill>
                  <a:srgbClr val="133FF9"/>
                </a:solidFill>
                <a:latin typeface="Calibri" pitchFamily="34" charset="0"/>
              </a:rPr>
              <a:t> </a:t>
            </a:r>
            <a:r>
              <a:rPr lang="en-US" sz="2000" b="1" u="sng" dirty="0" err="1">
                <a:solidFill>
                  <a:srgbClr val="133FF9"/>
                </a:solidFill>
                <a:latin typeface="Calibri" pitchFamily="34" charset="0"/>
              </a:rPr>
              <a:t>Đối</a:t>
            </a:r>
            <a:r>
              <a:rPr lang="en-US" sz="2000" b="1" u="sng" dirty="0">
                <a:solidFill>
                  <a:srgbClr val="133FF9"/>
                </a:solidFill>
                <a:latin typeface="Calibri" pitchFamily="34" charset="0"/>
              </a:rPr>
              <a:t> </a:t>
            </a:r>
            <a:r>
              <a:rPr lang="en-US" sz="2000" b="1" u="sng" dirty="0" err="1">
                <a:solidFill>
                  <a:srgbClr val="133FF9"/>
                </a:solidFill>
                <a:latin typeface="Calibri" pitchFamily="34" charset="0"/>
              </a:rPr>
              <a:t>với</a:t>
            </a:r>
            <a:r>
              <a:rPr lang="en-US" sz="2000" b="1" u="sng" dirty="0">
                <a:solidFill>
                  <a:srgbClr val="133FF9"/>
                </a:solidFill>
                <a:latin typeface="Calibri" pitchFamily="34" charset="0"/>
              </a:rPr>
              <a:t> </a:t>
            </a:r>
            <a:r>
              <a:rPr lang="en-US" sz="2000" b="1" u="sng" dirty="0" err="1">
                <a:solidFill>
                  <a:srgbClr val="133FF9"/>
                </a:solidFill>
                <a:latin typeface="Calibri" pitchFamily="34" charset="0"/>
              </a:rPr>
              <a:t>bài</a:t>
            </a:r>
            <a:r>
              <a:rPr lang="en-US" sz="2000" b="1" u="sng" dirty="0">
                <a:solidFill>
                  <a:srgbClr val="133FF9"/>
                </a:solidFill>
                <a:latin typeface="Calibri" pitchFamily="34" charset="0"/>
              </a:rPr>
              <a:t> </a:t>
            </a:r>
            <a:r>
              <a:rPr lang="en-US" sz="2000" b="1" u="sng" dirty="0" err="1">
                <a:solidFill>
                  <a:srgbClr val="133FF9"/>
                </a:solidFill>
                <a:latin typeface="Calibri" pitchFamily="34" charset="0"/>
              </a:rPr>
              <a:t>học</a:t>
            </a:r>
            <a:r>
              <a:rPr lang="en-US" sz="2000" b="1" u="sng" dirty="0">
                <a:solidFill>
                  <a:srgbClr val="133FF9"/>
                </a:solidFill>
                <a:latin typeface="Calibri" pitchFamily="34" charset="0"/>
              </a:rPr>
              <a:t> ở </a:t>
            </a:r>
            <a:r>
              <a:rPr lang="en-US" sz="2000" b="1" u="sng" dirty="0" err="1">
                <a:solidFill>
                  <a:srgbClr val="133FF9"/>
                </a:solidFill>
                <a:latin typeface="Calibri" pitchFamily="34" charset="0"/>
              </a:rPr>
              <a:t>tiết</a:t>
            </a:r>
            <a:r>
              <a:rPr lang="en-US" sz="2000" b="1" u="sng" dirty="0">
                <a:solidFill>
                  <a:srgbClr val="133FF9"/>
                </a:solidFill>
                <a:latin typeface="Calibri" pitchFamily="34" charset="0"/>
              </a:rPr>
              <a:t> </a:t>
            </a:r>
            <a:r>
              <a:rPr lang="en-US" sz="2000" b="1" u="sng" dirty="0" err="1">
                <a:solidFill>
                  <a:srgbClr val="133FF9"/>
                </a:solidFill>
                <a:latin typeface="Calibri" pitchFamily="34" charset="0"/>
              </a:rPr>
              <a:t>học</a:t>
            </a:r>
            <a:r>
              <a:rPr lang="en-US" sz="2000" b="1" u="sng" dirty="0">
                <a:solidFill>
                  <a:srgbClr val="133FF9"/>
                </a:solidFill>
                <a:latin typeface="Calibri" pitchFamily="34" charset="0"/>
              </a:rPr>
              <a:t> </a:t>
            </a:r>
            <a:r>
              <a:rPr lang="en-US" sz="2000" b="1" u="sng" dirty="0" err="1">
                <a:solidFill>
                  <a:srgbClr val="133FF9"/>
                </a:solidFill>
                <a:latin typeface="Calibri" pitchFamily="34" charset="0"/>
              </a:rPr>
              <a:t>tiếp</a:t>
            </a:r>
            <a:r>
              <a:rPr lang="en-US" sz="2000" b="1" u="sng" dirty="0">
                <a:solidFill>
                  <a:srgbClr val="133FF9"/>
                </a:solidFill>
                <a:latin typeface="Calibri" pitchFamily="34" charset="0"/>
              </a:rPr>
              <a:t> </a:t>
            </a:r>
            <a:r>
              <a:rPr lang="en-US" sz="2000" b="1" u="sng" dirty="0" err="1">
                <a:solidFill>
                  <a:srgbClr val="133FF9"/>
                </a:solidFill>
                <a:latin typeface="Calibri" pitchFamily="34" charset="0"/>
              </a:rPr>
              <a:t>theo</a:t>
            </a:r>
            <a:r>
              <a:rPr lang="en-US" sz="2000" b="1" dirty="0">
                <a:solidFill>
                  <a:srgbClr val="133FF9"/>
                </a:solidFill>
                <a:latin typeface="Calibri" pitchFamily="34" charset="0"/>
              </a:rPr>
              <a:t> :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133FF9"/>
                </a:solidFill>
                <a:latin typeface="Calibri" pitchFamily="34" charset="0"/>
              </a:rPr>
              <a:t>    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-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Chuẩn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bị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bài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“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Máy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cơ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đơn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giản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”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với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các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nội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dung :</a:t>
            </a:r>
          </a:p>
          <a:p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     +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Kéo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vật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lên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theo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phương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thẳng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đứng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</a:p>
          <a:p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     +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Tên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các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máy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cơ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đơn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giản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thường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dùng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,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tìm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các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thiết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bị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,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vật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dụng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có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sử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dụng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máy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cơ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đơn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giản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:</a:t>
            </a:r>
          </a:p>
          <a:p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       </a:t>
            </a:r>
          </a:p>
          <a:p>
            <a:endParaRPr lang="en-US" sz="2000" dirty="0">
              <a:solidFill>
                <a:srgbClr val="FF3399"/>
              </a:solidFill>
              <a:latin typeface="Calibri" pitchFamily="34" charset="0"/>
            </a:endParaRPr>
          </a:p>
          <a:p>
            <a:endParaRPr lang="en-US" sz="2000" dirty="0">
              <a:solidFill>
                <a:srgbClr val="FF3399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     +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Công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dụng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của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máy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cơ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đơn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giản</a:t>
            </a:r>
            <a:endParaRPr lang="en-US" sz="2000" dirty="0">
              <a:solidFill>
                <a:srgbClr val="FF3399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     +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Kẻ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sẵn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bảng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13.1/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nhóm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.</a:t>
            </a:r>
          </a:p>
          <a:p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   -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Xem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lại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kiến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3399"/>
                </a:solidFill>
                <a:latin typeface="Calibri" pitchFamily="34" charset="0"/>
              </a:rPr>
              <a:t>thức</a:t>
            </a:r>
            <a:r>
              <a:rPr lang="en-US" sz="2000" dirty="0" smtClean="0">
                <a:solidFill>
                  <a:srgbClr val="FF3399"/>
                </a:solidFill>
                <a:latin typeface="Calibri" pitchFamily="34" charset="0"/>
              </a:rPr>
              <a:t>: </a:t>
            </a:r>
            <a:r>
              <a:rPr lang="en-US" sz="2000" dirty="0" err="1" smtClean="0">
                <a:solidFill>
                  <a:srgbClr val="FF3399"/>
                </a:solidFill>
                <a:latin typeface="Calibri" pitchFamily="34" charset="0"/>
              </a:rPr>
              <a:t>Phương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,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chiều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của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trọng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3399"/>
                </a:solidFill>
                <a:latin typeface="Calibri" pitchFamily="34" charset="0"/>
              </a:rPr>
              <a:t>lực</a:t>
            </a:r>
            <a:r>
              <a:rPr lang="en-US" sz="2000" dirty="0" smtClean="0">
                <a:solidFill>
                  <a:srgbClr val="FF3399"/>
                </a:solidFill>
                <a:latin typeface="Calibri" pitchFamily="34" charset="0"/>
              </a:rPr>
              <a:t>. </a:t>
            </a:r>
            <a:r>
              <a:rPr lang="en-US" sz="2000" dirty="0" err="1" smtClean="0">
                <a:solidFill>
                  <a:srgbClr val="FF3399"/>
                </a:solidFill>
                <a:latin typeface="Calibri" pitchFamily="34" charset="0"/>
              </a:rPr>
              <a:t>Công</a:t>
            </a:r>
            <a:r>
              <a:rPr lang="en-US" sz="2000" dirty="0" smtClean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thức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liên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hệ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giữa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trọng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lượng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và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khối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lượng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của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cùng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một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Calibri" pitchFamily="34" charset="0"/>
              </a:rPr>
              <a:t>vật</a:t>
            </a:r>
            <a:r>
              <a:rPr lang="en-US" sz="2000" dirty="0">
                <a:solidFill>
                  <a:srgbClr val="FF3399"/>
                </a:solidFill>
                <a:latin typeface="Calibri" pitchFamily="34" charset="0"/>
              </a:rPr>
              <a:t> (P =10m). </a:t>
            </a:r>
          </a:p>
          <a:p>
            <a:pPr>
              <a:buFontTx/>
              <a:buChar char="-"/>
            </a:pPr>
            <a:endParaRPr lang="en-US" sz="2000" b="1" dirty="0">
              <a:solidFill>
                <a:srgbClr val="FF3399"/>
              </a:solidFill>
              <a:latin typeface="Calibri" pitchFamily="34" charset="0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4705350"/>
            <a:ext cx="1371600" cy="438150"/>
            <a:chOff x="0" y="3552"/>
            <a:chExt cx="1392" cy="768"/>
          </a:xfrm>
        </p:grpSpPr>
        <p:pic>
          <p:nvPicPr>
            <p:cNvPr id="22533" name="Picture 5" descr="67169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4" name="Picture 6" descr="67169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7772400" y="4705350"/>
            <a:ext cx="1371600" cy="438150"/>
            <a:chOff x="0" y="3552"/>
            <a:chExt cx="1392" cy="768"/>
          </a:xfrm>
        </p:grpSpPr>
        <p:pic>
          <p:nvPicPr>
            <p:cNvPr id="22536" name="Picture 8" descr="67169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7" name="Picture 9" descr="67169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538" name="Picture 10" descr="707654lcbnj65dt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0"/>
            <a:ext cx="10350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707654lcbnj65dt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3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84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5" y="2419350"/>
            <a:ext cx="2590800" cy="87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90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49" y="2419350"/>
            <a:ext cx="2514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86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19350"/>
            <a:ext cx="17240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5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552950"/>
            <a:ext cx="5637010" cy="43298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GV: </a:t>
            </a:r>
            <a:r>
              <a:rPr lang="en-US" sz="2800" i="1" dirty="0" err="1" smtClean="0">
                <a:solidFill>
                  <a:schemeClr val="accent1">
                    <a:lumMod val="50000"/>
                  </a:schemeClr>
                </a:solidFill>
              </a:rPr>
              <a:t>Nguyễn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50000"/>
                  </a:schemeClr>
                </a:solidFill>
              </a:rPr>
              <a:t>Hồng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50000"/>
                  </a:schemeClr>
                </a:solidFill>
              </a:rPr>
              <a:t>Nhung</a:t>
            </a:r>
            <a:endParaRPr lang="en-US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590550"/>
            <a:ext cx="8991600" cy="914400"/>
          </a:xfrm>
        </p:spPr>
        <p:txBody>
          <a:bodyPr/>
          <a:lstStyle/>
          <a:p>
            <a:r>
              <a:rPr lang="en-US" dirty="0" smtClean="0">
                <a:effectLst/>
              </a:rPr>
              <a:t>TIẾT 13_ BÀI 12:</a:t>
            </a:r>
            <a:endParaRPr lang="en-US" dirty="0"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619250"/>
            <a:ext cx="9144000" cy="134487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lnSpc>
                <a:spcPct val="150000"/>
              </a:lnSpc>
              <a:buNone/>
            </a:pPr>
            <a:r>
              <a:rPr lang="en-US" sz="4800" dirty="0" smtClean="0"/>
              <a:t>THỰC HÀNH: XÁC ĐỊNH KHỐI LƯỢNG RIÊNG CỦA SỎI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179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52400" y="209550"/>
            <a:ext cx="4419600" cy="46482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68680" y="361950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  * </a:t>
            </a:r>
            <a:r>
              <a:rPr lang="en-US" sz="2400" b="1" u="sng" dirty="0" smtClean="0">
                <a:solidFill>
                  <a:srgbClr val="0000FF"/>
                </a:solidFill>
                <a:latin typeface="Calibri" pitchFamily="34" charset="0"/>
              </a:rPr>
              <a:t>TIẾN TRÌNH </a:t>
            </a:r>
            <a:r>
              <a:rPr lang="en-US" sz="2400" b="1" u="sng" dirty="0">
                <a:solidFill>
                  <a:srgbClr val="0000FF"/>
                </a:solidFill>
                <a:latin typeface="Calibri" pitchFamily="34" charset="0"/>
              </a:rPr>
              <a:t>THỰC HÀNH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04800" y="1276350"/>
            <a:ext cx="426720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 pitchFamily="34" charset="0"/>
              </a:rPr>
              <a:t>1/ </a:t>
            </a:r>
            <a:r>
              <a:rPr lang="en-US" sz="2000" b="1" dirty="0" err="1">
                <a:latin typeface="Calibri" pitchFamily="34" charset="0"/>
              </a:rPr>
              <a:t>Xác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định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dụng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cụ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thực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hành</a:t>
            </a:r>
            <a:endParaRPr lang="en-US" sz="20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alibri" pitchFamily="34" charset="0"/>
              </a:rPr>
              <a:t>2/ </a:t>
            </a:r>
            <a:r>
              <a:rPr lang="en-US" sz="2000" b="1" dirty="0" err="1">
                <a:latin typeface="Calibri" pitchFamily="34" charset="0"/>
              </a:rPr>
              <a:t>Thực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hành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đo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khối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lượng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riêng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của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sỏi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theo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nhóm</a:t>
            </a:r>
            <a:endParaRPr lang="en-US" sz="20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alibri" pitchFamily="34" charset="0"/>
              </a:rPr>
              <a:t>3/ </a:t>
            </a:r>
            <a:r>
              <a:rPr lang="en-US" sz="2000" b="1" dirty="0" err="1">
                <a:latin typeface="Calibri" pitchFamily="34" charset="0"/>
              </a:rPr>
              <a:t>Cá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nhân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hoàn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thành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và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nộp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mẫu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báo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cáo</a:t>
            </a:r>
            <a:r>
              <a:rPr lang="en-US" sz="2000" b="1" dirty="0" smtClean="0">
                <a:latin typeface="Calibri" pitchFamily="34" charset="0"/>
              </a:rPr>
              <a:t> - </a:t>
            </a:r>
            <a:r>
              <a:rPr lang="en-US" sz="2000" b="1" dirty="0" err="1" smtClean="0">
                <a:latin typeface="Calibri" pitchFamily="34" charset="0"/>
              </a:rPr>
              <a:t>sgk</a:t>
            </a:r>
            <a:r>
              <a:rPr lang="en-US" sz="2000" b="1" dirty="0" smtClean="0">
                <a:latin typeface="Calibri" pitchFamily="34" charset="0"/>
              </a:rPr>
              <a:t>/tr.40</a:t>
            </a:r>
            <a:endParaRPr lang="en-US" sz="2000" b="1" dirty="0"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US" sz="2000" b="1" dirty="0">
              <a:solidFill>
                <a:srgbClr val="0033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800600" y="209550"/>
            <a:ext cx="4191000" cy="46482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495800" y="361950"/>
            <a:ext cx="502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     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</a:rPr>
              <a:t>*</a:t>
            </a:r>
            <a:r>
              <a:rPr lang="en-US" sz="2400" b="1" u="sng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b="1" u="sng" dirty="0" smtClean="0">
                <a:solidFill>
                  <a:srgbClr val="0000FF"/>
                </a:solidFill>
                <a:latin typeface="Calibri" pitchFamily="34" charset="0"/>
              </a:rPr>
              <a:t>ĐÁNH </a:t>
            </a:r>
            <a:r>
              <a:rPr lang="en-US" sz="2400" b="1" u="sng" dirty="0">
                <a:solidFill>
                  <a:srgbClr val="0000FF"/>
                </a:solidFill>
                <a:latin typeface="Calibri" pitchFamily="34" charset="0"/>
              </a:rPr>
              <a:t>GIÁ BÀI THỰC HÀNH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45380" y="1276350"/>
            <a:ext cx="4191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3300"/>
                </a:solidFill>
                <a:latin typeface="Calibri" pitchFamily="34" charset="0"/>
              </a:rPr>
              <a:t>- </a:t>
            </a:r>
            <a:r>
              <a:rPr lang="en-US" sz="2000" b="1" dirty="0" err="1">
                <a:solidFill>
                  <a:srgbClr val="003300"/>
                </a:solidFill>
                <a:latin typeface="Calibri" pitchFamily="34" charset="0"/>
              </a:rPr>
              <a:t>Kĩ</a:t>
            </a:r>
            <a:r>
              <a:rPr lang="en-US" sz="20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Calibri" pitchFamily="34" charset="0"/>
              </a:rPr>
              <a:t>năng</a:t>
            </a:r>
            <a:r>
              <a:rPr lang="en-US" sz="20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Calibri" pitchFamily="34" charset="0"/>
              </a:rPr>
              <a:t>thực</a:t>
            </a:r>
            <a:r>
              <a:rPr lang="en-US" sz="20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Calibri" pitchFamily="34" charset="0"/>
              </a:rPr>
              <a:t>hành</a:t>
            </a:r>
            <a:r>
              <a:rPr lang="en-US" sz="2000" b="1" dirty="0">
                <a:solidFill>
                  <a:srgbClr val="003300"/>
                </a:solidFill>
                <a:latin typeface="Calibri" pitchFamily="34" charset="0"/>
              </a:rPr>
              <a:t>: </a:t>
            </a:r>
            <a:r>
              <a:rPr lang="en-US" sz="2000" b="1" dirty="0" smtClean="0">
                <a:solidFill>
                  <a:srgbClr val="003300"/>
                </a:solidFill>
                <a:latin typeface="Calibri" pitchFamily="34" charset="0"/>
              </a:rPr>
              <a:t>2 </a:t>
            </a:r>
            <a:r>
              <a:rPr lang="en-US" sz="2000" b="1" dirty="0" err="1">
                <a:solidFill>
                  <a:srgbClr val="003300"/>
                </a:solidFill>
                <a:latin typeface="Calibri" pitchFamily="34" charset="0"/>
              </a:rPr>
              <a:t>điểm</a:t>
            </a:r>
            <a:endParaRPr lang="en-US" sz="2000" b="1" dirty="0">
              <a:solidFill>
                <a:srgbClr val="0033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3300"/>
                </a:solidFill>
                <a:latin typeface="Calibri" pitchFamily="34" charset="0"/>
              </a:rPr>
              <a:t> - </a:t>
            </a:r>
            <a:r>
              <a:rPr lang="en-US" sz="2000" b="1" dirty="0" err="1">
                <a:solidFill>
                  <a:srgbClr val="003300"/>
                </a:solidFill>
                <a:latin typeface="Calibri" pitchFamily="34" charset="0"/>
              </a:rPr>
              <a:t>Kết</a:t>
            </a:r>
            <a:r>
              <a:rPr lang="en-US" sz="20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Calibri" pitchFamily="34" charset="0"/>
              </a:rPr>
              <a:t>quả</a:t>
            </a:r>
            <a:r>
              <a:rPr lang="en-US" sz="20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Calibri" pitchFamily="34" charset="0"/>
              </a:rPr>
              <a:t>thực</a:t>
            </a:r>
            <a:r>
              <a:rPr lang="en-US" sz="20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Calibri" pitchFamily="34" charset="0"/>
              </a:rPr>
              <a:t>hành</a:t>
            </a:r>
            <a:r>
              <a:rPr lang="en-US" sz="2000" b="1" dirty="0">
                <a:solidFill>
                  <a:srgbClr val="003300"/>
                </a:solidFill>
                <a:latin typeface="Calibri" pitchFamily="34" charset="0"/>
              </a:rPr>
              <a:t>: </a:t>
            </a:r>
            <a:r>
              <a:rPr lang="en-US" sz="2000" b="1" dirty="0" smtClean="0">
                <a:solidFill>
                  <a:srgbClr val="003300"/>
                </a:solidFill>
                <a:latin typeface="Calibri" pitchFamily="34" charset="0"/>
              </a:rPr>
              <a:t>6 </a:t>
            </a:r>
            <a:r>
              <a:rPr lang="en-US" sz="2000" b="1" dirty="0" err="1">
                <a:solidFill>
                  <a:srgbClr val="003300"/>
                </a:solidFill>
                <a:latin typeface="Calibri" pitchFamily="34" charset="0"/>
              </a:rPr>
              <a:t>điểm</a:t>
            </a:r>
            <a:endParaRPr lang="en-US" sz="2000" b="1" dirty="0">
              <a:solidFill>
                <a:srgbClr val="0033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3300"/>
                </a:solidFill>
                <a:latin typeface="Calibri" pitchFamily="34" charset="0"/>
              </a:rPr>
              <a:t> - </a:t>
            </a:r>
            <a:r>
              <a:rPr lang="en-US" sz="2000" b="1" dirty="0" err="1">
                <a:solidFill>
                  <a:srgbClr val="003300"/>
                </a:solidFill>
                <a:latin typeface="Calibri" pitchFamily="34" charset="0"/>
              </a:rPr>
              <a:t>Thái</a:t>
            </a:r>
            <a:r>
              <a:rPr lang="en-US" sz="20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Calibri" pitchFamily="34" charset="0"/>
              </a:rPr>
              <a:t>độ</a:t>
            </a:r>
            <a:r>
              <a:rPr lang="en-US" sz="2000" b="1" dirty="0">
                <a:solidFill>
                  <a:srgbClr val="003300"/>
                </a:solidFill>
                <a:latin typeface="Calibri" pitchFamily="34" charset="0"/>
              </a:rPr>
              <a:t>, </a:t>
            </a:r>
            <a:r>
              <a:rPr lang="en-US" sz="2000" b="1" dirty="0" err="1">
                <a:solidFill>
                  <a:srgbClr val="003300"/>
                </a:solidFill>
                <a:latin typeface="Calibri" pitchFamily="34" charset="0"/>
              </a:rPr>
              <a:t>tác</a:t>
            </a:r>
            <a:r>
              <a:rPr lang="en-US" sz="20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Calibri" pitchFamily="34" charset="0"/>
              </a:rPr>
              <a:t>phong</a:t>
            </a:r>
            <a:r>
              <a:rPr lang="en-US" sz="2000" b="1" dirty="0">
                <a:solidFill>
                  <a:srgbClr val="003300"/>
                </a:solidFill>
                <a:latin typeface="Calibri" pitchFamily="34" charset="0"/>
              </a:rPr>
              <a:t>: </a:t>
            </a:r>
            <a:r>
              <a:rPr lang="en-US" sz="2000" b="1" dirty="0" smtClean="0">
                <a:solidFill>
                  <a:srgbClr val="003300"/>
                </a:solidFill>
                <a:latin typeface="Calibri" pitchFamily="34" charset="0"/>
              </a:rPr>
              <a:t>2 </a:t>
            </a:r>
            <a:r>
              <a:rPr lang="en-US" sz="2000" b="1" dirty="0" err="1" smtClean="0">
                <a:solidFill>
                  <a:srgbClr val="003300"/>
                </a:solidFill>
                <a:latin typeface="Calibri" pitchFamily="34" charset="0"/>
              </a:rPr>
              <a:t>điểm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6153" name="Picture 9" descr="butterfly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28950"/>
            <a:ext cx="857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oa qu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"/>
            <a:ext cx="1066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200709100131477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4950" y="2628900"/>
            <a:ext cx="5715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3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/>
      <p:bldP spid="6149" grpId="0"/>
      <p:bldP spid="6150" grpId="0" animBg="1"/>
      <p:bldP spid="6151" grpId="0"/>
      <p:bldP spid="6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752600" y="40166"/>
            <a:ext cx="5724525" cy="60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Bài 12. THỰC HÀNH: </a:t>
            </a:r>
          </a:p>
          <a:p>
            <a:pPr algn="ctr"/>
            <a:r>
              <a:rPr lang="vi-VN" sz="2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XÁC ĐỊNH KHỐI LƯỢNG RIÊNG CỦA SỎI</a:t>
            </a:r>
            <a:endParaRPr lang="en-US" sz="24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71" name="Picture 3" descr="natures1%20(12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"/>
            <a:ext cx="1066800" cy="58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385">
            <a:off x="-6350" y="0"/>
            <a:ext cx="1301750" cy="68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76200" y="800100"/>
            <a:ext cx="2438400" cy="42291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6200" y="85725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en-US" sz="2800" b="1" u="sng" dirty="0">
                <a:solidFill>
                  <a:srgbClr val="0000FF"/>
                </a:solidFill>
                <a:latin typeface="Calibri" pitchFamily="34" charset="0"/>
              </a:rPr>
              <a:t>.THỰC HÀNH:</a:t>
            </a:r>
            <a:endParaRPr lang="en-US" sz="2800" u="sng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76200" y="1362338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1</a:t>
            </a:r>
            <a:r>
              <a:rPr lang="en-US" sz="2800" b="1" u="sng" dirty="0">
                <a:solidFill>
                  <a:srgbClr val="0000FF"/>
                </a:solidFill>
                <a:latin typeface="Calibri" pitchFamily="34" charset="0"/>
              </a:rPr>
              <a:t>.Dụng </a:t>
            </a:r>
            <a:r>
              <a:rPr lang="en-US" sz="2800" b="1" u="sng" dirty="0" err="1">
                <a:solidFill>
                  <a:srgbClr val="0000FF"/>
                </a:solidFill>
                <a:latin typeface="Calibri" pitchFamily="34" charset="0"/>
              </a:rPr>
              <a:t>cụ</a:t>
            </a:r>
            <a:r>
              <a:rPr lang="en-US" sz="2800" b="1" u="sng" dirty="0">
                <a:solidFill>
                  <a:srgbClr val="0000FF"/>
                </a:solidFill>
                <a:latin typeface="Calibri" pitchFamily="34" charset="0"/>
              </a:rPr>
              <a:t>:</a:t>
            </a:r>
            <a:endParaRPr lang="en-US" sz="2800" u="sng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19150"/>
            <a:ext cx="2133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 descr="IMG201411021132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19150"/>
            <a:ext cx="2057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G201411021131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19150"/>
            <a:ext cx="2057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2895600" y="2748936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3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hòn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sỏi</a:t>
            </a:r>
            <a:endParaRPr lang="en-US" b="1" u="sng" dirty="0">
              <a:solidFill>
                <a:schemeClr val="tx2"/>
              </a:solidFill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334000" y="2743201"/>
            <a:ext cx="137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  </a:t>
            </a:r>
            <a:r>
              <a:rPr lang="en-US" sz="2000" b="1">
                <a:solidFill>
                  <a:schemeClr val="tx2"/>
                </a:solidFill>
              </a:rPr>
              <a:t>Lực kế</a:t>
            </a:r>
            <a:endParaRPr lang="en-US" sz="2000" b="1" u="sng">
              <a:solidFill>
                <a:schemeClr val="tx2"/>
              </a:solidFill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7086600" y="2751549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tx2"/>
                </a:solidFill>
              </a:rPr>
              <a:t>Bình</a:t>
            </a:r>
            <a:r>
              <a:rPr lang="en-US" sz="2000" b="1" dirty="0">
                <a:solidFill>
                  <a:schemeClr val="tx2"/>
                </a:solidFill>
              </a:rPr>
              <a:t> chia </a:t>
            </a:r>
            <a:r>
              <a:rPr lang="en-US" sz="2000" b="1" dirty="0" err="1">
                <a:solidFill>
                  <a:schemeClr val="tx2"/>
                </a:solidFill>
              </a:rPr>
              <a:t>độ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5791200" y="3543301"/>
            <a:ext cx="312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</a:rPr>
              <a:t>Giá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thí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nghiệm</a:t>
            </a:r>
            <a:r>
              <a:rPr lang="en-US" sz="2000" b="1" dirty="0" smtClean="0">
                <a:solidFill>
                  <a:schemeClr val="tx2"/>
                </a:solidFill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</a:rPr>
              <a:t>cốc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đựng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nước</a:t>
            </a:r>
            <a:r>
              <a:rPr lang="en-US" sz="2000" b="1" dirty="0" smtClean="0">
                <a:solidFill>
                  <a:schemeClr val="tx2"/>
                </a:solidFill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</a:rPr>
              <a:t>khay</a:t>
            </a:r>
            <a:r>
              <a:rPr lang="en-US" sz="2000" b="1" dirty="0" smtClean="0">
                <a:solidFill>
                  <a:schemeClr val="tx2"/>
                </a:solidFill>
              </a:rPr>
              <a:t>, </a:t>
            </a:r>
            <a:r>
              <a:rPr lang="en-US" sz="2000" b="1" dirty="0" err="1">
                <a:solidFill>
                  <a:schemeClr val="tx2"/>
                </a:solidFill>
              </a:rPr>
              <a:t>khăn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7184" name="Picture 16" descr="IMG201411051501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95650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0425_2j_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43825" y="3743325"/>
            <a:ext cx="4381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38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9" grpId="0"/>
      <p:bldP spid="7180" grpId="0"/>
      <p:bldP spid="7181" grpId="0"/>
      <p:bldP spid="71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76200" y="800100"/>
            <a:ext cx="2438400" cy="42291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6200" y="85725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en-US" sz="2800" b="1" u="sng" dirty="0">
                <a:solidFill>
                  <a:srgbClr val="0000FF"/>
                </a:solidFill>
                <a:latin typeface="Calibri" pitchFamily="34" charset="0"/>
              </a:rPr>
              <a:t>.THỰC HÀNH:</a:t>
            </a:r>
            <a:endParaRPr lang="en-US" sz="2800" u="sng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6200" y="1362338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1</a:t>
            </a:r>
            <a:r>
              <a:rPr lang="en-US" sz="2800" b="1" u="sng" dirty="0">
                <a:solidFill>
                  <a:srgbClr val="0000FF"/>
                </a:solidFill>
                <a:latin typeface="Calibri" pitchFamily="34" charset="0"/>
              </a:rPr>
              <a:t>.Dụng </a:t>
            </a:r>
            <a:r>
              <a:rPr lang="en-US" sz="2800" b="1" u="sng" dirty="0" err="1">
                <a:solidFill>
                  <a:srgbClr val="0000FF"/>
                </a:solidFill>
                <a:latin typeface="Calibri" pitchFamily="34" charset="0"/>
              </a:rPr>
              <a:t>cụ</a:t>
            </a:r>
            <a:r>
              <a:rPr lang="en-US" sz="2800" b="1" u="sng" dirty="0">
                <a:solidFill>
                  <a:srgbClr val="0000FF"/>
                </a:solidFill>
                <a:latin typeface="Calibri" pitchFamily="34" charset="0"/>
              </a:rPr>
              <a:t>:</a:t>
            </a:r>
            <a:endParaRPr lang="en-US" sz="2800" u="sng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1666875" y="40166"/>
            <a:ext cx="5724525" cy="60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Bài 12. THỰC HÀNH: </a:t>
            </a:r>
          </a:p>
          <a:p>
            <a:pPr algn="ctr"/>
            <a:r>
              <a:rPr lang="vi-VN" sz="2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XÁC ĐỊNH KHỐI LƯỢNG RIÊNG CỦA SỎI</a:t>
            </a:r>
            <a:endParaRPr lang="en-US" sz="24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0" y="0"/>
          <a:ext cx="1066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" name="Clip" r:id="rId3" imgW="702000" imgH="738360" progId="MS_ClipArt_Gallery.2">
                  <p:embed/>
                </p:oleObj>
              </mc:Choice>
              <mc:Fallback>
                <p:oleObj name="Clip" r:id="rId3" imgW="702000" imgH="738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8077200" y="0"/>
          <a:ext cx="1066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" name="Clip" r:id="rId5" imgW="702000" imgH="738360" progId="MS_ClipArt_Gallery.2">
                  <p:embed/>
                </p:oleObj>
              </mc:Choice>
              <mc:Fallback>
                <p:oleObj name="Clip" r:id="rId5" imgW="702000" imgH="738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0"/>
                        <a:ext cx="1066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9" descr="726986tyvhi3urb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77100" y="3276600"/>
            <a:ext cx="685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667000" y="931451"/>
            <a:ext cx="6629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?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xác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định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khối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lượng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riêng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sỏi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tiến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như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thế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?</a:t>
            </a:r>
            <a:endParaRPr lang="en-US" sz="2800" b="1" u="sng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324100" y="1885558"/>
            <a:ext cx="71247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Calibri" pitchFamily="34" charset="0"/>
              </a:rPr>
              <a:t>                          </a:t>
            </a:r>
            <a:r>
              <a:rPr lang="en-US" sz="2800" b="1" u="sng" dirty="0" err="1" smtClean="0">
                <a:solidFill>
                  <a:srgbClr val="0000FF"/>
                </a:solidFill>
                <a:latin typeface="Calibri" pitchFamily="34" charset="0"/>
              </a:rPr>
              <a:t>Trả</a:t>
            </a:r>
            <a:r>
              <a:rPr lang="en-US" sz="2800" b="1" u="sng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Calibri" pitchFamily="34" charset="0"/>
              </a:rPr>
              <a:t>lời</a:t>
            </a:r>
            <a:r>
              <a:rPr lang="en-US" sz="2800" b="1" u="sng" dirty="0">
                <a:solidFill>
                  <a:srgbClr val="0000FF"/>
                </a:solidFill>
                <a:latin typeface="Calibri" pitchFamily="34" charset="0"/>
              </a:rPr>
              <a:t>: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Đo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sỏi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kế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Đo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sỏi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chia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riêng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sỏi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  D 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= </a:t>
            </a:r>
            <a:endParaRPr lang="en-US" sz="28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4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752319952"/>
              </p:ext>
            </p:extLst>
          </p:nvPr>
        </p:nvGraphicFramePr>
        <p:xfrm>
          <a:off x="7368540" y="3543291"/>
          <a:ext cx="708660" cy="905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2" name="Equation" r:id="rId7" imgW="177480" imgH="393480" progId="Equation.DSMT4">
                  <p:embed/>
                </p:oleObj>
              </mc:Choice>
              <mc:Fallback>
                <p:oleObj name="Equation" r:id="rId7" imgW="177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8540" y="3543291"/>
                        <a:ext cx="708660" cy="905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9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4"/>
          <p:cNvSpPr>
            <a:spLocks/>
          </p:cNvSpPr>
          <p:nvPr/>
        </p:nvSpPr>
        <p:spPr bwMode="auto">
          <a:xfrm>
            <a:off x="2527300" y="3433762"/>
            <a:ext cx="2790825" cy="1271588"/>
          </a:xfrm>
          <a:custGeom>
            <a:avLst/>
            <a:gdLst>
              <a:gd name="T0" fmla="*/ 252 w 1758"/>
              <a:gd name="T1" fmla="*/ 465 h 1068"/>
              <a:gd name="T2" fmla="*/ 730 w 1758"/>
              <a:gd name="T3" fmla="*/ 55 h 1068"/>
              <a:gd name="T4" fmla="*/ 1287 w 1758"/>
              <a:gd name="T5" fmla="*/ 137 h 1068"/>
              <a:gd name="T6" fmla="*/ 1752 w 1758"/>
              <a:gd name="T7" fmla="*/ 536 h 1068"/>
              <a:gd name="T8" fmla="*/ 1248 w 1758"/>
              <a:gd name="T9" fmla="*/ 936 h 1068"/>
              <a:gd name="T10" fmla="*/ 808 w 1758"/>
              <a:gd name="T11" fmla="*/ 1064 h 1068"/>
              <a:gd name="T12" fmla="*/ 93 w 1758"/>
              <a:gd name="T13" fmla="*/ 958 h 1068"/>
              <a:gd name="T14" fmla="*/ 252 w 1758"/>
              <a:gd name="T15" fmla="*/ 465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8" h="1068">
                <a:moveTo>
                  <a:pt x="252" y="465"/>
                </a:moveTo>
                <a:cubicBezTo>
                  <a:pt x="358" y="315"/>
                  <a:pt x="557" y="109"/>
                  <a:pt x="730" y="55"/>
                </a:cubicBezTo>
                <a:cubicBezTo>
                  <a:pt x="902" y="0"/>
                  <a:pt x="1117" y="57"/>
                  <a:pt x="1287" y="137"/>
                </a:cubicBezTo>
                <a:cubicBezTo>
                  <a:pt x="1457" y="217"/>
                  <a:pt x="1758" y="403"/>
                  <a:pt x="1752" y="536"/>
                </a:cubicBezTo>
                <a:cubicBezTo>
                  <a:pt x="1746" y="669"/>
                  <a:pt x="1405" y="848"/>
                  <a:pt x="1248" y="936"/>
                </a:cubicBezTo>
                <a:cubicBezTo>
                  <a:pt x="1091" y="1024"/>
                  <a:pt x="1000" y="1060"/>
                  <a:pt x="808" y="1064"/>
                </a:cubicBezTo>
                <a:cubicBezTo>
                  <a:pt x="616" y="1068"/>
                  <a:pt x="186" y="1058"/>
                  <a:pt x="93" y="958"/>
                </a:cubicBezTo>
                <a:cubicBezTo>
                  <a:pt x="0" y="858"/>
                  <a:pt x="146" y="616"/>
                  <a:pt x="252" y="465"/>
                </a:cubicBezTo>
                <a:close/>
              </a:path>
            </a:pathLst>
          </a:cu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838200" y="1960961"/>
            <a:ext cx="1905000" cy="1282302"/>
            <a:chOff x="816" y="1464"/>
            <a:chExt cx="1083" cy="888"/>
          </a:xfrm>
        </p:grpSpPr>
        <p:sp>
          <p:nvSpPr>
            <p:cNvPr id="2054" name="Rectangle 6" descr="Oak"/>
            <p:cNvSpPr>
              <a:spLocks noChangeArrowheads="1"/>
            </p:cNvSpPr>
            <p:nvPr/>
          </p:nvSpPr>
          <p:spPr bwMode="auto">
            <a:xfrm rot="-89426448">
              <a:off x="952" y="1404"/>
              <a:ext cx="816" cy="1079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1299999" lon="20099999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 rot="2471558">
              <a:off x="871" y="1582"/>
              <a:ext cx="912" cy="624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 rot="18688154" flipH="1">
              <a:off x="927" y="1729"/>
              <a:ext cx="360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1000" b="1" i="1">
                  <a:solidFill>
                    <a:srgbClr val="000099"/>
                  </a:solidFill>
                </a:rPr>
                <a:t>m = </a:t>
              </a:r>
              <a:endParaRPr lang="en-US" sz="1000" b="1" i="1" baseline="-25000">
                <a:solidFill>
                  <a:srgbClr val="000099"/>
                </a:solidFill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 rot="18688154" flipH="1">
              <a:off x="1019" y="1814"/>
              <a:ext cx="360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1000" b="1" i="1">
                  <a:solidFill>
                    <a:srgbClr val="000099"/>
                  </a:solidFill>
                </a:rPr>
                <a:t>V = </a:t>
              </a:r>
              <a:endParaRPr lang="en-US" sz="1000" b="1" i="1" baseline="-25000">
                <a:solidFill>
                  <a:srgbClr val="000099"/>
                </a:solidFill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 rot="18688154" flipH="1">
              <a:off x="1255" y="1881"/>
              <a:ext cx="360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1000" b="1" i="1">
                  <a:solidFill>
                    <a:srgbClr val="000099"/>
                  </a:solidFill>
                </a:rPr>
                <a:t>D = </a:t>
              </a:r>
              <a:endParaRPr lang="en-US" sz="1000" b="1" i="1" baseline="-25000">
                <a:solidFill>
                  <a:srgbClr val="000099"/>
                </a:solidFill>
              </a:endParaRPr>
            </a:p>
          </p:txBody>
        </p:sp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 rot="-3052345">
              <a:off x="828" y="1452"/>
              <a:ext cx="192" cy="216"/>
              <a:chOff x="3408" y="3576"/>
              <a:chExt cx="288" cy="312"/>
            </a:xfrm>
          </p:grpSpPr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408" y="3576"/>
                <a:ext cx="288" cy="312"/>
              </a:xfrm>
              <a:custGeom>
                <a:avLst/>
                <a:gdLst>
                  <a:gd name="T0" fmla="*/ 8 w 288"/>
                  <a:gd name="T1" fmla="*/ 304 h 312"/>
                  <a:gd name="T2" fmla="*/ 288 w 288"/>
                  <a:gd name="T3" fmla="*/ 312 h 312"/>
                  <a:gd name="T4" fmla="*/ 288 w 288"/>
                  <a:gd name="T5" fmla="*/ 216 h 312"/>
                  <a:gd name="T6" fmla="*/ 192 w 288"/>
                  <a:gd name="T7" fmla="*/ 216 h 312"/>
                  <a:gd name="T8" fmla="*/ 232 w 288"/>
                  <a:gd name="T9" fmla="*/ 104 h 312"/>
                  <a:gd name="T10" fmla="*/ 152 w 288"/>
                  <a:gd name="T11" fmla="*/ 8 h 312"/>
                  <a:gd name="T12" fmla="*/ 56 w 288"/>
                  <a:gd name="T13" fmla="*/ 96 h 312"/>
                  <a:gd name="T14" fmla="*/ 80 w 288"/>
                  <a:gd name="T15" fmla="*/ 208 h 312"/>
                  <a:gd name="T16" fmla="*/ 0 w 288"/>
                  <a:gd name="T17" fmla="*/ 216 h 312"/>
                  <a:gd name="T18" fmla="*/ 8 w 288"/>
                  <a:gd name="T19" fmla="*/ 30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312">
                    <a:moveTo>
                      <a:pt x="8" y="304"/>
                    </a:moveTo>
                    <a:lnTo>
                      <a:pt x="288" y="312"/>
                    </a:lnTo>
                    <a:lnTo>
                      <a:pt x="288" y="216"/>
                    </a:lnTo>
                    <a:lnTo>
                      <a:pt x="192" y="216"/>
                    </a:lnTo>
                    <a:lnTo>
                      <a:pt x="232" y="104"/>
                    </a:lnTo>
                    <a:cubicBezTo>
                      <a:pt x="225" y="69"/>
                      <a:pt x="208" y="16"/>
                      <a:pt x="152" y="8"/>
                    </a:cubicBezTo>
                    <a:cubicBezTo>
                      <a:pt x="96" y="0"/>
                      <a:pt x="68" y="63"/>
                      <a:pt x="56" y="96"/>
                    </a:cubicBezTo>
                    <a:lnTo>
                      <a:pt x="80" y="208"/>
                    </a:lnTo>
                    <a:lnTo>
                      <a:pt x="0" y="216"/>
                    </a:lnTo>
                    <a:lnTo>
                      <a:pt x="8" y="304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3504" y="362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 rot="18688154" flipH="1">
              <a:off x="1357" y="1817"/>
              <a:ext cx="12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1000" b="1" i="1">
                  <a:solidFill>
                    <a:srgbClr val="000099"/>
                  </a:solidFill>
                </a:rPr>
                <a:t>m </a:t>
              </a:r>
              <a:endParaRPr lang="en-US" sz="1000" b="1" i="1" baseline="-25000">
                <a:solidFill>
                  <a:srgbClr val="000099"/>
                </a:solidFill>
              </a:endParaRPr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 rot="18688154" flipH="1">
              <a:off x="1429" y="1895"/>
              <a:ext cx="12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1000" b="1" i="1">
                  <a:solidFill>
                    <a:srgbClr val="000099"/>
                  </a:solidFill>
                </a:rPr>
                <a:t>V </a:t>
              </a:r>
              <a:endParaRPr lang="en-US" sz="1000" b="1" i="1" baseline="-25000">
                <a:solidFill>
                  <a:srgbClr val="000099"/>
                </a:solidFill>
              </a:endParaRPr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 flipV="1">
              <a:off x="1383" y="1881"/>
              <a:ext cx="96" cy="96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6" name="Freeform 18"/>
          <p:cNvSpPr>
            <a:spLocks/>
          </p:cNvSpPr>
          <p:nvPr/>
        </p:nvSpPr>
        <p:spPr bwMode="auto">
          <a:xfrm>
            <a:off x="5362575" y="3043237"/>
            <a:ext cx="2790825" cy="1271588"/>
          </a:xfrm>
          <a:custGeom>
            <a:avLst/>
            <a:gdLst>
              <a:gd name="T0" fmla="*/ 252 w 1758"/>
              <a:gd name="T1" fmla="*/ 465 h 1068"/>
              <a:gd name="T2" fmla="*/ 730 w 1758"/>
              <a:gd name="T3" fmla="*/ 55 h 1068"/>
              <a:gd name="T4" fmla="*/ 1287 w 1758"/>
              <a:gd name="T5" fmla="*/ 137 h 1068"/>
              <a:gd name="T6" fmla="*/ 1752 w 1758"/>
              <a:gd name="T7" fmla="*/ 536 h 1068"/>
              <a:gd name="T8" fmla="*/ 1248 w 1758"/>
              <a:gd name="T9" fmla="*/ 936 h 1068"/>
              <a:gd name="T10" fmla="*/ 808 w 1758"/>
              <a:gd name="T11" fmla="*/ 1064 h 1068"/>
              <a:gd name="T12" fmla="*/ 93 w 1758"/>
              <a:gd name="T13" fmla="*/ 958 h 1068"/>
              <a:gd name="T14" fmla="*/ 252 w 1758"/>
              <a:gd name="T15" fmla="*/ 465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8" h="1068">
                <a:moveTo>
                  <a:pt x="252" y="465"/>
                </a:moveTo>
                <a:cubicBezTo>
                  <a:pt x="358" y="315"/>
                  <a:pt x="557" y="109"/>
                  <a:pt x="730" y="55"/>
                </a:cubicBezTo>
                <a:cubicBezTo>
                  <a:pt x="902" y="0"/>
                  <a:pt x="1117" y="57"/>
                  <a:pt x="1287" y="137"/>
                </a:cubicBezTo>
                <a:cubicBezTo>
                  <a:pt x="1457" y="217"/>
                  <a:pt x="1758" y="403"/>
                  <a:pt x="1752" y="536"/>
                </a:cubicBezTo>
                <a:cubicBezTo>
                  <a:pt x="1746" y="669"/>
                  <a:pt x="1405" y="848"/>
                  <a:pt x="1248" y="936"/>
                </a:cubicBezTo>
                <a:cubicBezTo>
                  <a:pt x="1091" y="1024"/>
                  <a:pt x="1000" y="1060"/>
                  <a:pt x="808" y="1064"/>
                </a:cubicBezTo>
                <a:cubicBezTo>
                  <a:pt x="616" y="1068"/>
                  <a:pt x="186" y="1058"/>
                  <a:pt x="93" y="958"/>
                </a:cubicBezTo>
                <a:cubicBezTo>
                  <a:pt x="0" y="858"/>
                  <a:pt x="146" y="616"/>
                  <a:pt x="252" y="465"/>
                </a:cubicBez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67" name="Group 19"/>
          <p:cNvGrpSpPr>
            <a:grpSpLocks/>
          </p:cNvGrpSpPr>
          <p:nvPr/>
        </p:nvGrpSpPr>
        <p:grpSpPr bwMode="auto">
          <a:xfrm>
            <a:off x="5572124" y="1343025"/>
            <a:ext cx="185738" cy="675085"/>
            <a:chOff x="4236" y="2052"/>
            <a:chExt cx="117" cy="567"/>
          </a:xfrm>
        </p:grpSpPr>
        <p:sp>
          <p:nvSpPr>
            <p:cNvPr id="2068" name="AutoShape 20"/>
            <p:cNvSpPr>
              <a:spLocks noChangeArrowheads="1"/>
            </p:cNvSpPr>
            <p:nvPr/>
          </p:nvSpPr>
          <p:spPr bwMode="auto">
            <a:xfrm>
              <a:off x="4236" y="2052"/>
              <a:ext cx="96" cy="480"/>
            </a:xfrm>
            <a:prstGeom prst="can">
              <a:avLst>
                <a:gd name="adj" fmla="val 5937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4269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4269" y="2397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>
              <a:off x="4269" y="2496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4269" y="2421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4269" y="2448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>
              <a:off x="4269" y="2448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4269" y="2475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>
              <a:off x="4269" y="2298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>
              <a:off x="4269" y="2322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4269" y="2349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Line 31"/>
            <p:cNvSpPr>
              <a:spLocks noChangeShapeType="1"/>
            </p:cNvSpPr>
            <p:nvPr/>
          </p:nvSpPr>
          <p:spPr bwMode="auto">
            <a:xfrm>
              <a:off x="4269" y="2349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>
              <a:off x="4269" y="2376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4269" y="2274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>
              <a:off x="4269" y="2250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Text Box 35"/>
            <p:cNvSpPr txBox="1">
              <a:spLocks noChangeArrowheads="1"/>
            </p:cNvSpPr>
            <p:nvPr/>
          </p:nvSpPr>
          <p:spPr bwMode="auto">
            <a:xfrm>
              <a:off x="4287" y="2356"/>
              <a:ext cx="50" cy="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400" b="1">
                  <a:solidFill>
                    <a:srgbClr val="CC0000"/>
                  </a:solidFill>
                </a:rPr>
                <a:t>10</a:t>
              </a:r>
            </a:p>
          </p:txBody>
        </p:sp>
        <p:sp>
          <p:nvSpPr>
            <p:cNvPr id="2084" name="Text Box 36"/>
            <p:cNvSpPr txBox="1">
              <a:spLocks noChangeArrowheads="1"/>
            </p:cNvSpPr>
            <p:nvPr/>
          </p:nvSpPr>
          <p:spPr bwMode="auto">
            <a:xfrm>
              <a:off x="4287" y="2256"/>
              <a:ext cx="48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400" b="1">
                  <a:solidFill>
                    <a:srgbClr val="CC0000"/>
                  </a:solidFill>
                </a:rPr>
                <a:t>20</a:t>
              </a:r>
            </a:p>
          </p:txBody>
        </p:sp>
        <p:sp>
          <p:nvSpPr>
            <p:cNvPr id="2085" name="Text Box 37"/>
            <p:cNvSpPr txBox="1">
              <a:spLocks noChangeArrowheads="1"/>
            </p:cNvSpPr>
            <p:nvPr/>
          </p:nvSpPr>
          <p:spPr bwMode="auto">
            <a:xfrm>
              <a:off x="4305" y="2460"/>
              <a:ext cx="48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400" b="1">
                  <a:solidFill>
                    <a:srgbClr val="CC0000"/>
                  </a:solidFill>
                </a:rPr>
                <a:t>0</a:t>
              </a: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auto">
            <a:xfrm flipV="1">
              <a:off x="4257" y="2523"/>
              <a:ext cx="48" cy="96"/>
            </a:xfrm>
            <a:custGeom>
              <a:avLst/>
              <a:gdLst>
                <a:gd name="T0" fmla="*/ 0 w 336"/>
                <a:gd name="T1" fmla="*/ 133 h 550"/>
                <a:gd name="T2" fmla="*/ 168 w 336"/>
                <a:gd name="T3" fmla="*/ 3 h 550"/>
                <a:gd name="T4" fmla="*/ 336 w 336"/>
                <a:gd name="T5" fmla="*/ 151 h 550"/>
                <a:gd name="T6" fmla="*/ 168 w 336"/>
                <a:gd name="T7" fmla="*/ 359 h 550"/>
                <a:gd name="T8" fmla="*/ 168 w 336"/>
                <a:gd name="T9" fmla="*/ 498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50">
                  <a:moveTo>
                    <a:pt x="0" y="133"/>
                  </a:moveTo>
                  <a:cubicBezTo>
                    <a:pt x="40" y="38"/>
                    <a:pt x="112" y="0"/>
                    <a:pt x="168" y="3"/>
                  </a:cubicBezTo>
                  <a:cubicBezTo>
                    <a:pt x="224" y="6"/>
                    <a:pt x="336" y="29"/>
                    <a:pt x="336" y="151"/>
                  </a:cubicBezTo>
                  <a:cubicBezTo>
                    <a:pt x="336" y="272"/>
                    <a:pt x="209" y="261"/>
                    <a:pt x="168" y="359"/>
                  </a:cubicBezTo>
                  <a:cubicBezTo>
                    <a:pt x="168" y="550"/>
                    <a:pt x="168" y="420"/>
                    <a:pt x="168" y="49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87" name="Group 39"/>
          <p:cNvGrpSpPr>
            <a:grpSpLocks/>
          </p:cNvGrpSpPr>
          <p:nvPr/>
        </p:nvGrpSpPr>
        <p:grpSpPr bwMode="auto">
          <a:xfrm>
            <a:off x="5464174" y="357187"/>
            <a:ext cx="584200" cy="1514475"/>
            <a:chOff x="3634" y="480"/>
            <a:chExt cx="368" cy="1272"/>
          </a:xfrm>
        </p:grpSpPr>
        <p:sp>
          <p:nvSpPr>
            <p:cNvPr id="2088" name="AutoShape 40"/>
            <p:cNvSpPr>
              <a:spLocks noChangeArrowheads="1"/>
            </p:cNvSpPr>
            <p:nvPr/>
          </p:nvSpPr>
          <p:spPr bwMode="auto">
            <a:xfrm>
              <a:off x="3691" y="1272"/>
              <a:ext cx="121" cy="480"/>
            </a:xfrm>
            <a:prstGeom prst="can">
              <a:avLst>
                <a:gd name="adj" fmla="val 47107"/>
              </a:avLst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" name="Oval 41"/>
            <p:cNvSpPr>
              <a:spLocks noChangeArrowheads="1"/>
            </p:cNvSpPr>
            <p:nvPr/>
          </p:nvSpPr>
          <p:spPr bwMode="auto">
            <a:xfrm>
              <a:off x="3709" y="1272"/>
              <a:ext cx="86" cy="4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90" name="Group 42"/>
            <p:cNvGrpSpPr>
              <a:grpSpLocks/>
            </p:cNvGrpSpPr>
            <p:nvPr/>
          </p:nvGrpSpPr>
          <p:grpSpPr bwMode="auto">
            <a:xfrm rot="5400000">
              <a:off x="3441" y="673"/>
              <a:ext cx="753" cy="368"/>
              <a:chOff x="957" y="1034"/>
              <a:chExt cx="837" cy="409"/>
            </a:xfrm>
          </p:grpSpPr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1100" y="1034"/>
                <a:ext cx="694" cy="409"/>
              </a:xfrm>
              <a:custGeom>
                <a:avLst/>
                <a:gdLst>
                  <a:gd name="T0" fmla="*/ 395 w 694"/>
                  <a:gd name="T1" fmla="*/ 307 h 409"/>
                  <a:gd name="T2" fmla="*/ 435 w 694"/>
                  <a:gd name="T3" fmla="*/ 326 h 409"/>
                  <a:gd name="T4" fmla="*/ 480 w 694"/>
                  <a:gd name="T5" fmla="*/ 336 h 409"/>
                  <a:gd name="T6" fmla="*/ 543 w 694"/>
                  <a:gd name="T7" fmla="*/ 338 h 409"/>
                  <a:gd name="T8" fmla="*/ 570 w 694"/>
                  <a:gd name="T9" fmla="*/ 365 h 409"/>
                  <a:gd name="T10" fmla="*/ 530 w 694"/>
                  <a:gd name="T11" fmla="*/ 383 h 409"/>
                  <a:gd name="T12" fmla="*/ 464 w 694"/>
                  <a:gd name="T13" fmla="*/ 409 h 409"/>
                  <a:gd name="T14" fmla="*/ 398 w 694"/>
                  <a:gd name="T15" fmla="*/ 405 h 409"/>
                  <a:gd name="T16" fmla="*/ 303 w 694"/>
                  <a:gd name="T17" fmla="*/ 395 h 409"/>
                  <a:gd name="T18" fmla="*/ 246 w 694"/>
                  <a:gd name="T19" fmla="*/ 374 h 409"/>
                  <a:gd name="T20" fmla="*/ 211 w 694"/>
                  <a:gd name="T21" fmla="*/ 364 h 409"/>
                  <a:gd name="T22" fmla="*/ 174 w 694"/>
                  <a:gd name="T23" fmla="*/ 352 h 409"/>
                  <a:gd name="T24" fmla="*/ 141 w 694"/>
                  <a:gd name="T25" fmla="*/ 345 h 409"/>
                  <a:gd name="T26" fmla="*/ 91 w 694"/>
                  <a:gd name="T27" fmla="*/ 344 h 409"/>
                  <a:gd name="T28" fmla="*/ 51 w 694"/>
                  <a:gd name="T29" fmla="*/ 351 h 409"/>
                  <a:gd name="T30" fmla="*/ 11 w 694"/>
                  <a:gd name="T31" fmla="*/ 345 h 409"/>
                  <a:gd name="T32" fmla="*/ 8 w 694"/>
                  <a:gd name="T33" fmla="*/ 328 h 409"/>
                  <a:gd name="T34" fmla="*/ 27 w 694"/>
                  <a:gd name="T35" fmla="*/ 285 h 409"/>
                  <a:gd name="T36" fmla="*/ 27 w 694"/>
                  <a:gd name="T37" fmla="*/ 223 h 409"/>
                  <a:gd name="T38" fmla="*/ 33 w 694"/>
                  <a:gd name="T39" fmla="*/ 157 h 409"/>
                  <a:gd name="T40" fmla="*/ 41 w 694"/>
                  <a:gd name="T41" fmla="*/ 122 h 409"/>
                  <a:gd name="T42" fmla="*/ 75 w 694"/>
                  <a:gd name="T43" fmla="*/ 117 h 409"/>
                  <a:gd name="T44" fmla="*/ 111 w 694"/>
                  <a:gd name="T45" fmla="*/ 125 h 409"/>
                  <a:gd name="T46" fmla="*/ 137 w 694"/>
                  <a:gd name="T47" fmla="*/ 125 h 409"/>
                  <a:gd name="T48" fmla="*/ 235 w 694"/>
                  <a:gd name="T49" fmla="*/ 74 h 409"/>
                  <a:gd name="T50" fmla="*/ 312 w 694"/>
                  <a:gd name="T51" fmla="*/ 38 h 409"/>
                  <a:gd name="T52" fmla="*/ 359 w 694"/>
                  <a:gd name="T53" fmla="*/ 25 h 409"/>
                  <a:gd name="T54" fmla="*/ 400 w 694"/>
                  <a:gd name="T55" fmla="*/ 3 h 409"/>
                  <a:gd name="T56" fmla="*/ 430 w 694"/>
                  <a:gd name="T57" fmla="*/ 3 h 409"/>
                  <a:gd name="T58" fmla="*/ 472 w 694"/>
                  <a:gd name="T59" fmla="*/ 19 h 409"/>
                  <a:gd name="T60" fmla="*/ 530 w 694"/>
                  <a:gd name="T61" fmla="*/ 50 h 409"/>
                  <a:gd name="T62" fmla="*/ 575 w 694"/>
                  <a:gd name="T63" fmla="*/ 76 h 409"/>
                  <a:gd name="T64" fmla="*/ 607 w 694"/>
                  <a:gd name="T65" fmla="*/ 88 h 409"/>
                  <a:gd name="T66" fmla="*/ 636 w 694"/>
                  <a:gd name="T67" fmla="*/ 128 h 409"/>
                  <a:gd name="T68" fmla="*/ 655 w 694"/>
                  <a:gd name="T69" fmla="*/ 155 h 409"/>
                  <a:gd name="T70" fmla="*/ 671 w 694"/>
                  <a:gd name="T71" fmla="*/ 185 h 409"/>
                  <a:gd name="T72" fmla="*/ 692 w 694"/>
                  <a:gd name="T73" fmla="*/ 247 h 409"/>
                  <a:gd name="T74" fmla="*/ 694 w 694"/>
                  <a:gd name="T75" fmla="*/ 299 h 409"/>
                  <a:gd name="T76" fmla="*/ 687 w 694"/>
                  <a:gd name="T77" fmla="*/ 328 h 409"/>
                  <a:gd name="T78" fmla="*/ 655 w 694"/>
                  <a:gd name="T79" fmla="*/ 320 h 409"/>
                  <a:gd name="T80" fmla="*/ 641 w 694"/>
                  <a:gd name="T81" fmla="*/ 293 h 409"/>
                  <a:gd name="T82" fmla="*/ 636 w 694"/>
                  <a:gd name="T83" fmla="*/ 256 h 409"/>
                  <a:gd name="T84" fmla="*/ 590 w 694"/>
                  <a:gd name="T85" fmla="*/ 207 h 409"/>
                  <a:gd name="T86" fmla="*/ 570 w 694"/>
                  <a:gd name="T87" fmla="*/ 179 h 409"/>
                  <a:gd name="T88" fmla="*/ 536 w 694"/>
                  <a:gd name="T89" fmla="*/ 176 h 409"/>
                  <a:gd name="T90" fmla="*/ 501 w 694"/>
                  <a:gd name="T91" fmla="*/ 169 h 409"/>
                  <a:gd name="T92" fmla="*/ 470 w 694"/>
                  <a:gd name="T93" fmla="*/ 175 h 409"/>
                  <a:gd name="T94" fmla="*/ 434 w 694"/>
                  <a:gd name="T95" fmla="*/ 201 h 409"/>
                  <a:gd name="T96" fmla="*/ 397 w 694"/>
                  <a:gd name="T97" fmla="*/ 236 h 409"/>
                  <a:gd name="T98" fmla="*/ 385 w 694"/>
                  <a:gd name="T99" fmla="*/ 287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4" h="409">
                    <a:moveTo>
                      <a:pt x="385" y="287"/>
                    </a:moveTo>
                    <a:lnTo>
                      <a:pt x="395" y="307"/>
                    </a:lnTo>
                    <a:lnTo>
                      <a:pt x="409" y="317"/>
                    </a:lnTo>
                    <a:lnTo>
                      <a:pt x="435" y="326"/>
                    </a:lnTo>
                    <a:lnTo>
                      <a:pt x="457" y="339"/>
                    </a:lnTo>
                    <a:lnTo>
                      <a:pt x="480" y="336"/>
                    </a:lnTo>
                    <a:lnTo>
                      <a:pt x="516" y="331"/>
                    </a:lnTo>
                    <a:lnTo>
                      <a:pt x="543" y="338"/>
                    </a:lnTo>
                    <a:lnTo>
                      <a:pt x="563" y="351"/>
                    </a:lnTo>
                    <a:lnTo>
                      <a:pt x="570" y="365"/>
                    </a:lnTo>
                    <a:lnTo>
                      <a:pt x="553" y="374"/>
                    </a:lnTo>
                    <a:lnTo>
                      <a:pt x="530" y="383"/>
                    </a:lnTo>
                    <a:lnTo>
                      <a:pt x="493" y="396"/>
                    </a:lnTo>
                    <a:lnTo>
                      <a:pt x="464" y="409"/>
                    </a:lnTo>
                    <a:lnTo>
                      <a:pt x="428" y="406"/>
                    </a:lnTo>
                    <a:lnTo>
                      <a:pt x="398" y="405"/>
                    </a:lnTo>
                    <a:lnTo>
                      <a:pt x="375" y="403"/>
                    </a:lnTo>
                    <a:lnTo>
                      <a:pt x="303" y="395"/>
                    </a:lnTo>
                    <a:lnTo>
                      <a:pt x="276" y="383"/>
                    </a:lnTo>
                    <a:lnTo>
                      <a:pt x="246" y="374"/>
                    </a:lnTo>
                    <a:lnTo>
                      <a:pt x="231" y="368"/>
                    </a:lnTo>
                    <a:lnTo>
                      <a:pt x="211" y="364"/>
                    </a:lnTo>
                    <a:lnTo>
                      <a:pt x="190" y="356"/>
                    </a:lnTo>
                    <a:lnTo>
                      <a:pt x="174" y="352"/>
                    </a:lnTo>
                    <a:lnTo>
                      <a:pt x="157" y="346"/>
                    </a:lnTo>
                    <a:lnTo>
                      <a:pt x="141" y="345"/>
                    </a:lnTo>
                    <a:lnTo>
                      <a:pt x="120" y="342"/>
                    </a:lnTo>
                    <a:lnTo>
                      <a:pt x="91" y="344"/>
                    </a:lnTo>
                    <a:lnTo>
                      <a:pt x="70" y="348"/>
                    </a:lnTo>
                    <a:lnTo>
                      <a:pt x="51" y="351"/>
                    </a:lnTo>
                    <a:lnTo>
                      <a:pt x="32" y="349"/>
                    </a:lnTo>
                    <a:lnTo>
                      <a:pt x="11" y="345"/>
                    </a:lnTo>
                    <a:lnTo>
                      <a:pt x="0" y="343"/>
                    </a:lnTo>
                    <a:lnTo>
                      <a:pt x="8" y="328"/>
                    </a:lnTo>
                    <a:lnTo>
                      <a:pt x="16" y="313"/>
                    </a:lnTo>
                    <a:lnTo>
                      <a:pt x="27" y="285"/>
                    </a:lnTo>
                    <a:lnTo>
                      <a:pt x="26" y="244"/>
                    </a:lnTo>
                    <a:lnTo>
                      <a:pt x="27" y="223"/>
                    </a:lnTo>
                    <a:lnTo>
                      <a:pt x="31" y="181"/>
                    </a:lnTo>
                    <a:lnTo>
                      <a:pt x="33" y="157"/>
                    </a:lnTo>
                    <a:lnTo>
                      <a:pt x="35" y="134"/>
                    </a:lnTo>
                    <a:lnTo>
                      <a:pt x="41" y="122"/>
                    </a:lnTo>
                    <a:lnTo>
                      <a:pt x="31" y="109"/>
                    </a:lnTo>
                    <a:lnTo>
                      <a:pt x="75" y="117"/>
                    </a:lnTo>
                    <a:lnTo>
                      <a:pt x="91" y="118"/>
                    </a:lnTo>
                    <a:lnTo>
                      <a:pt x="111" y="125"/>
                    </a:lnTo>
                    <a:lnTo>
                      <a:pt x="125" y="126"/>
                    </a:lnTo>
                    <a:lnTo>
                      <a:pt x="137" y="125"/>
                    </a:lnTo>
                    <a:lnTo>
                      <a:pt x="161" y="113"/>
                    </a:lnTo>
                    <a:lnTo>
                      <a:pt x="235" y="74"/>
                    </a:lnTo>
                    <a:lnTo>
                      <a:pt x="275" y="54"/>
                    </a:lnTo>
                    <a:lnTo>
                      <a:pt x="312" y="38"/>
                    </a:lnTo>
                    <a:lnTo>
                      <a:pt x="334" y="33"/>
                    </a:lnTo>
                    <a:lnTo>
                      <a:pt x="359" y="25"/>
                    </a:lnTo>
                    <a:lnTo>
                      <a:pt x="379" y="15"/>
                    </a:lnTo>
                    <a:lnTo>
                      <a:pt x="400" y="3"/>
                    </a:lnTo>
                    <a:lnTo>
                      <a:pt x="416" y="0"/>
                    </a:lnTo>
                    <a:lnTo>
                      <a:pt x="430" y="3"/>
                    </a:lnTo>
                    <a:lnTo>
                      <a:pt x="452" y="14"/>
                    </a:lnTo>
                    <a:lnTo>
                      <a:pt x="472" y="19"/>
                    </a:lnTo>
                    <a:lnTo>
                      <a:pt x="490" y="25"/>
                    </a:lnTo>
                    <a:lnTo>
                      <a:pt x="530" y="50"/>
                    </a:lnTo>
                    <a:lnTo>
                      <a:pt x="551" y="59"/>
                    </a:lnTo>
                    <a:lnTo>
                      <a:pt x="575" y="76"/>
                    </a:lnTo>
                    <a:lnTo>
                      <a:pt x="595" y="83"/>
                    </a:lnTo>
                    <a:lnTo>
                      <a:pt x="607" y="88"/>
                    </a:lnTo>
                    <a:lnTo>
                      <a:pt x="622" y="109"/>
                    </a:lnTo>
                    <a:lnTo>
                      <a:pt x="636" y="128"/>
                    </a:lnTo>
                    <a:lnTo>
                      <a:pt x="649" y="144"/>
                    </a:lnTo>
                    <a:lnTo>
                      <a:pt x="655" y="155"/>
                    </a:lnTo>
                    <a:lnTo>
                      <a:pt x="664" y="170"/>
                    </a:lnTo>
                    <a:lnTo>
                      <a:pt x="671" y="185"/>
                    </a:lnTo>
                    <a:lnTo>
                      <a:pt x="689" y="220"/>
                    </a:lnTo>
                    <a:lnTo>
                      <a:pt x="692" y="247"/>
                    </a:lnTo>
                    <a:lnTo>
                      <a:pt x="692" y="276"/>
                    </a:lnTo>
                    <a:lnTo>
                      <a:pt x="694" y="299"/>
                    </a:lnTo>
                    <a:lnTo>
                      <a:pt x="692" y="317"/>
                    </a:lnTo>
                    <a:lnTo>
                      <a:pt x="687" y="328"/>
                    </a:lnTo>
                    <a:lnTo>
                      <a:pt x="675" y="331"/>
                    </a:lnTo>
                    <a:lnTo>
                      <a:pt x="655" y="320"/>
                    </a:lnTo>
                    <a:lnTo>
                      <a:pt x="645" y="306"/>
                    </a:lnTo>
                    <a:lnTo>
                      <a:pt x="641" y="293"/>
                    </a:lnTo>
                    <a:lnTo>
                      <a:pt x="636" y="275"/>
                    </a:lnTo>
                    <a:lnTo>
                      <a:pt x="636" y="256"/>
                    </a:lnTo>
                    <a:lnTo>
                      <a:pt x="612" y="231"/>
                    </a:lnTo>
                    <a:lnTo>
                      <a:pt x="590" y="207"/>
                    </a:lnTo>
                    <a:lnTo>
                      <a:pt x="580" y="190"/>
                    </a:lnTo>
                    <a:lnTo>
                      <a:pt x="570" y="179"/>
                    </a:lnTo>
                    <a:lnTo>
                      <a:pt x="553" y="180"/>
                    </a:lnTo>
                    <a:lnTo>
                      <a:pt x="536" y="176"/>
                    </a:lnTo>
                    <a:lnTo>
                      <a:pt x="515" y="175"/>
                    </a:lnTo>
                    <a:lnTo>
                      <a:pt x="501" y="169"/>
                    </a:lnTo>
                    <a:lnTo>
                      <a:pt x="482" y="171"/>
                    </a:lnTo>
                    <a:lnTo>
                      <a:pt x="470" y="175"/>
                    </a:lnTo>
                    <a:lnTo>
                      <a:pt x="453" y="188"/>
                    </a:lnTo>
                    <a:lnTo>
                      <a:pt x="434" y="201"/>
                    </a:lnTo>
                    <a:lnTo>
                      <a:pt x="412" y="215"/>
                    </a:lnTo>
                    <a:lnTo>
                      <a:pt x="397" y="236"/>
                    </a:lnTo>
                    <a:lnTo>
                      <a:pt x="381" y="252"/>
                    </a:lnTo>
                    <a:lnTo>
                      <a:pt x="385" y="287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 rot="2180584" flipH="1">
                <a:off x="1590" y="1083"/>
                <a:ext cx="111" cy="53"/>
              </a:xfrm>
              <a:custGeom>
                <a:avLst/>
                <a:gdLst>
                  <a:gd name="T0" fmla="*/ 0 w 138"/>
                  <a:gd name="T1" fmla="*/ 0 h 66"/>
                  <a:gd name="T2" fmla="*/ 66 w 138"/>
                  <a:gd name="T3" fmla="*/ 27 h 66"/>
                  <a:gd name="T4" fmla="*/ 138 w 138"/>
                  <a:gd name="T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66">
                    <a:moveTo>
                      <a:pt x="0" y="0"/>
                    </a:moveTo>
                    <a:lnTo>
                      <a:pt x="66" y="27"/>
                    </a:lnTo>
                    <a:lnTo>
                      <a:pt x="138" y="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 rot="3423405" flipH="1">
                <a:off x="1629" y="1374"/>
                <a:ext cx="16" cy="54"/>
              </a:xfrm>
              <a:custGeom>
                <a:avLst/>
                <a:gdLst>
                  <a:gd name="T0" fmla="*/ 23 w 70"/>
                  <a:gd name="T1" fmla="*/ 0 h 169"/>
                  <a:gd name="T2" fmla="*/ 53 w 70"/>
                  <a:gd name="T3" fmla="*/ 52 h 169"/>
                  <a:gd name="T4" fmla="*/ 69 w 70"/>
                  <a:gd name="T5" fmla="*/ 83 h 169"/>
                  <a:gd name="T6" fmla="*/ 70 w 70"/>
                  <a:gd name="T7" fmla="*/ 113 h 169"/>
                  <a:gd name="T8" fmla="*/ 58 w 70"/>
                  <a:gd name="T9" fmla="*/ 140 h 169"/>
                  <a:gd name="T10" fmla="*/ 27 w 70"/>
                  <a:gd name="T11" fmla="*/ 158 h 169"/>
                  <a:gd name="T12" fmla="*/ 0 w 70"/>
                  <a:gd name="T13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 rot="3012925" flipH="1">
                <a:off x="1676" y="1190"/>
                <a:ext cx="13" cy="33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32 h 93"/>
                  <a:gd name="T4" fmla="*/ 6 w 50"/>
                  <a:gd name="T5" fmla="*/ 57 h 93"/>
                  <a:gd name="T6" fmla="*/ 25 w 50"/>
                  <a:gd name="T7" fmla="*/ 82 h 93"/>
                  <a:gd name="T8" fmla="*/ 50 w 50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 rot="3892858" flipH="1">
                <a:off x="1736" y="1271"/>
                <a:ext cx="10" cy="25"/>
              </a:xfrm>
              <a:custGeom>
                <a:avLst/>
                <a:gdLst>
                  <a:gd name="T0" fmla="*/ 0 w 19"/>
                  <a:gd name="T1" fmla="*/ 0 h 43"/>
                  <a:gd name="T2" fmla="*/ 0 w 19"/>
                  <a:gd name="T3" fmla="*/ 14 h 43"/>
                  <a:gd name="T4" fmla="*/ 4 w 19"/>
                  <a:gd name="T5" fmla="*/ 28 h 43"/>
                  <a:gd name="T6" fmla="*/ 19 w 19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3">
                    <a:moveTo>
                      <a:pt x="0" y="0"/>
                    </a:moveTo>
                    <a:lnTo>
                      <a:pt x="0" y="14"/>
                    </a:lnTo>
                    <a:lnTo>
                      <a:pt x="4" y="28"/>
                    </a:lnTo>
                    <a:lnTo>
                      <a:pt x="19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6" name="Group 48"/>
              <p:cNvGrpSpPr>
                <a:grpSpLocks/>
              </p:cNvGrpSpPr>
              <p:nvPr/>
            </p:nvGrpSpPr>
            <p:grpSpPr bwMode="auto">
              <a:xfrm rot="11405476" flipH="1">
                <a:off x="957" y="1115"/>
                <a:ext cx="261" cy="307"/>
                <a:chOff x="2457" y="2549"/>
                <a:chExt cx="557" cy="547"/>
              </a:xfrm>
            </p:grpSpPr>
            <p:sp>
              <p:nvSpPr>
                <p:cNvPr id="2097" name="Freeform 49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1112 w 1112"/>
                    <a:gd name="T1" fmla="*/ 140 h 1094"/>
                    <a:gd name="T2" fmla="*/ 1056 w 1112"/>
                    <a:gd name="T3" fmla="*/ 271 h 1094"/>
                    <a:gd name="T4" fmla="*/ 1017 w 1112"/>
                    <a:gd name="T5" fmla="*/ 373 h 1094"/>
                    <a:gd name="T6" fmla="*/ 971 w 1112"/>
                    <a:gd name="T7" fmla="*/ 476 h 1094"/>
                    <a:gd name="T8" fmla="*/ 943 w 1112"/>
                    <a:gd name="T9" fmla="*/ 588 h 1094"/>
                    <a:gd name="T10" fmla="*/ 924 w 1112"/>
                    <a:gd name="T11" fmla="*/ 702 h 1094"/>
                    <a:gd name="T12" fmla="*/ 905 w 1112"/>
                    <a:gd name="T13" fmla="*/ 814 h 1094"/>
                    <a:gd name="T14" fmla="*/ 905 w 1112"/>
                    <a:gd name="T15" fmla="*/ 916 h 1094"/>
                    <a:gd name="T16" fmla="*/ 905 w 1112"/>
                    <a:gd name="T17" fmla="*/ 1001 h 1094"/>
                    <a:gd name="T18" fmla="*/ 905 w 1112"/>
                    <a:gd name="T19" fmla="*/ 1038 h 1094"/>
                    <a:gd name="T20" fmla="*/ 242 w 1112"/>
                    <a:gd name="T21" fmla="*/ 1094 h 1094"/>
                    <a:gd name="T22" fmla="*/ 130 w 1112"/>
                    <a:gd name="T23" fmla="*/ 448 h 1094"/>
                    <a:gd name="T24" fmla="*/ 28 w 1112"/>
                    <a:gd name="T25" fmla="*/ 65 h 1094"/>
                    <a:gd name="T26" fmla="*/ 0 w 1112"/>
                    <a:gd name="T27" fmla="*/ 0 h 1094"/>
                    <a:gd name="T28" fmla="*/ 420 w 1112"/>
                    <a:gd name="T29" fmla="*/ 75 h 1094"/>
                    <a:gd name="T30" fmla="*/ 765 w 1112"/>
                    <a:gd name="T31" fmla="*/ 103 h 1094"/>
                    <a:gd name="T32" fmla="*/ 989 w 1112"/>
                    <a:gd name="T33" fmla="*/ 103 h 1094"/>
                    <a:gd name="T34" fmla="*/ 1112 w 1112"/>
                    <a:gd name="T35" fmla="*/ 140 h 10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8" name="Oval 50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 rot="8068401" flipH="1">
                <a:off x="1546" y="1379"/>
                <a:ext cx="15" cy="10"/>
              </a:xfrm>
              <a:custGeom>
                <a:avLst/>
                <a:gdLst>
                  <a:gd name="T0" fmla="*/ 55 w 55"/>
                  <a:gd name="T1" fmla="*/ 33 h 33"/>
                  <a:gd name="T2" fmla="*/ 26 w 55"/>
                  <a:gd name="T3" fmla="*/ 22 h 33"/>
                  <a:gd name="T4" fmla="*/ 7 w 55"/>
                  <a:gd name="T5" fmla="*/ 8 h 33"/>
                  <a:gd name="T6" fmla="*/ 0 w 55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 rot="2668401" flipH="1">
                <a:off x="1554" y="1050"/>
                <a:ext cx="51" cy="32"/>
              </a:xfrm>
              <a:custGeom>
                <a:avLst/>
                <a:gdLst>
                  <a:gd name="T0" fmla="*/ 0 w 53"/>
                  <a:gd name="T1" fmla="*/ 0 h 34"/>
                  <a:gd name="T2" fmla="*/ 17 w 53"/>
                  <a:gd name="T3" fmla="*/ 8 h 34"/>
                  <a:gd name="T4" fmla="*/ 53 w 53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3749" y="1167"/>
              <a:ext cx="46" cy="144"/>
            </a:xfrm>
            <a:custGeom>
              <a:avLst/>
              <a:gdLst>
                <a:gd name="T0" fmla="*/ 0 w 183"/>
                <a:gd name="T1" fmla="*/ 44 h 440"/>
                <a:gd name="T2" fmla="*/ 99 w 183"/>
                <a:gd name="T3" fmla="*/ 14 h 440"/>
                <a:gd name="T4" fmla="*/ 174 w 183"/>
                <a:gd name="T5" fmla="*/ 131 h 440"/>
                <a:gd name="T6" fmla="*/ 20 w 183"/>
                <a:gd name="T7" fmla="*/ 299 h 440"/>
                <a:gd name="T8" fmla="*/ 20 w 183"/>
                <a:gd name="T9" fmla="*/ 40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440">
                  <a:moveTo>
                    <a:pt x="0" y="44"/>
                  </a:moveTo>
                  <a:cubicBezTo>
                    <a:pt x="18" y="17"/>
                    <a:pt x="70" y="0"/>
                    <a:pt x="99" y="14"/>
                  </a:cubicBezTo>
                  <a:cubicBezTo>
                    <a:pt x="128" y="28"/>
                    <a:pt x="183" y="50"/>
                    <a:pt x="174" y="131"/>
                  </a:cubicBezTo>
                  <a:cubicBezTo>
                    <a:pt x="165" y="212"/>
                    <a:pt x="58" y="229"/>
                    <a:pt x="20" y="299"/>
                  </a:cubicBezTo>
                  <a:cubicBezTo>
                    <a:pt x="20" y="440"/>
                    <a:pt x="20" y="344"/>
                    <a:pt x="20" y="402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02" name="AutoShape 54"/>
          <p:cNvSpPr>
            <a:spLocks noChangeArrowheads="1"/>
          </p:cNvSpPr>
          <p:nvPr/>
        </p:nvSpPr>
        <p:spPr bwMode="auto">
          <a:xfrm flipV="1">
            <a:off x="3514725" y="3189684"/>
            <a:ext cx="868363" cy="1003697"/>
          </a:xfrm>
          <a:prstGeom prst="can">
            <a:avLst>
              <a:gd name="adj" fmla="val 32271"/>
            </a:avLst>
          </a:prstGeom>
          <a:gradFill rotWithShape="1">
            <a:gsLst>
              <a:gs pos="0">
                <a:srgbClr val="66CCFF">
                  <a:alpha val="80000"/>
                </a:srgbClr>
              </a:gs>
              <a:gs pos="50000">
                <a:srgbClr val="FFFFFF"/>
              </a:gs>
              <a:gs pos="100000">
                <a:srgbClr val="66CCFF">
                  <a:alpha val="8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Oval 55"/>
          <p:cNvSpPr>
            <a:spLocks noChangeArrowheads="1"/>
          </p:cNvSpPr>
          <p:nvPr/>
        </p:nvSpPr>
        <p:spPr bwMode="auto">
          <a:xfrm>
            <a:off x="3451224" y="3171825"/>
            <a:ext cx="996950" cy="273844"/>
          </a:xfrm>
          <a:prstGeom prst="ellipse">
            <a:avLst/>
          </a:pr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Oval 56"/>
          <p:cNvSpPr>
            <a:spLocks noChangeArrowheads="1"/>
          </p:cNvSpPr>
          <p:nvPr/>
        </p:nvSpPr>
        <p:spPr bwMode="auto">
          <a:xfrm>
            <a:off x="3509962" y="3196829"/>
            <a:ext cx="881062" cy="24050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66CCFF">
                  <a:alpha val="80000"/>
                </a:srgb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5" name="Oval 57"/>
          <p:cNvSpPr>
            <a:spLocks noChangeArrowheads="1"/>
          </p:cNvSpPr>
          <p:nvPr/>
        </p:nvSpPr>
        <p:spPr bwMode="auto">
          <a:xfrm>
            <a:off x="3594099" y="3987403"/>
            <a:ext cx="719138" cy="19645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6" name="Arc 58"/>
          <p:cNvSpPr>
            <a:spLocks/>
          </p:cNvSpPr>
          <p:nvPr/>
        </p:nvSpPr>
        <p:spPr bwMode="auto">
          <a:xfrm>
            <a:off x="3546474" y="3970735"/>
            <a:ext cx="814388" cy="116681"/>
          </a:xfrm>
          <a:custGeom>
            <a:avLst/>
            <a:gdLst>
              <a:gd name="G0" fmla="+- 21519 0 0"/>
              <a:gd name="G1" fmla="+- 21600 0 0"/>
              <a:gd name="G2" fmla="+- 21600 0 0"/>
              <a:gd name="T0" fmla="*/ 0 w 43119"/>
              <a:gd name="T1" fmla="*/ 19735 h 22815"/>
              <a:gd name="T2" fmla="*/ 43085 w 43119"/>
              <a:gd name="T3" fmla="*/ 22815 h 22815"/>
              <a:gd name="T4" fmla="*/ 21519 w 43119"/>
              <a:gd name="T5" fmla="*/ 21600 h 22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19" h="22815" fill="none" extrusionOk="0">
                <a:moveTo>
                  <a:pt x="-1" y="19734"/>
                </a:moveTo>
                <a:cubicBezTo>
                  <a:pt x="967" y="8570"/>
                  <a:pt x="10312" y="-1"/>
                  <a:pt x="21519" y="0"/>
                </a:cubicBezTo>
                <a:cubicBezTo>
                  <a:pt x="33448" y="0"/>
                  <a:pt x="43119" y="9670"/>
                  <a:pt x="43119" y="21600"/>
                </a:cubicBezTo>
                <a:cubicBezTo>
                  <a:pt x="43119" y="22005"/>
                  <a:pt x="43107" y="22410"/>
                  <a:pt x="43084" y="22814"/>
                </a:cubicBezTo>
              </a:path>
              <a:path w="43119" h="22815" stroke="0" extrusionOk="0">
                <a:moveTo>
                  <a:pt x="-1" y="19734"/>
                </a:moveTo>
                <a:cubicBezTo>
                  <a:pt x="967" y="8570"/>
                  <a:pt x="10312" y="-1"/>
                  <a:pt x="21519" y="0"/>
                </a:cubicBezTo>
                <a:cubicBezTo>
                  <a:pt x="33448" y="0"/>
                  <a:pt x="43119" y="9670"/>
                  <a:pt x="43119" y="21600"/>
                </a:cubicBezTo>
                <a:cubicBezTo>
                  <a:pt x="43119" y="22005"/>
                  <a:pt x="43107" y="22410"/>
                  <a:pt x="43084" y="22814"/>
                </a:cubicBezTo>
                <a:lnTo>
                  <a:pt x="21519" y="2160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7" name="Oval 59"/>
          <p:cNvSpPr>
            <a:spLocks noChangeArrowheads="1"/>
          </p:cNvSpPr>
          <p:nvPr/>
        </p:nvSpPr>
        <p:spPr bwMode="auto">
          <a:xfrm>
            <a:off x="3517900" y="3488531"/>
            <a:ext cx="868363" cy="240506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8" name="Freeform 60"/>
          <p:cNvSpPr>
            <a:spLocks/>
          </p:cNvSpPr>
          <p:nvPr/>
        </p:nvSpPr>
        <p:spPr bwMode="auto">
          <a:xfrm flipH="1">
            <a:off x="3475038" y="3292078"/>
            <a:ext cx="123825" cy="833438"/>
          </a:xfrm>
          <a:custGeom>
            <a:avLst/>
            <a:gdLst>
              <a:gd name="T0" fmla="*/ 114 w 114"/>
              <a:gd name="T1" fmla="*/ 22 h 688"/>
              <a:gd name="T2" fmla="*/ 72 w 114"/>
              <a:gd name="T3" fmla="*/ 91 h 688"/>
              <a:gd name="T4" fmla="*/ 72 w 114"/>
              <a:gd name="T5" fmla="*/ 582 h 688"/>
              <a:gd name="T6" fmla="*/ 0 w 114"/>
              <a:gd name="T7" fmla="*/ 68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688">
                <a:moveTo>
                  <a:pt x="114" y="22"/>
                </a:moveTo>
                <a:cubicBezTo>
                  <a:pt x="96" y="31"/>
                  <a:pt x="85" y="0"/>
                  <a:pt x="72" y="91"/>
                </a:cubicBezTo>
                <a:lnTo>
                  <a:pt x="72" y="582"/>
                </a:lnTo>
                <a:cubicBezTo>
                  <a:pt x="60" y="681"/>
                  <a:pt x="60" y="676"/>
                  <a:pt x="0" y="688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" name="Freeform 61"/>
          <p:cNvSpPr>
            <a:spLocks/>
          </p:cNvSpPr>
          <p:nvPr/>
        </p:nvSpPr>
        <p:spPr bwMode="auto">
          <a:xfrm>
            <a:off x="4313238" y="3282553"/>
            <a:ext cx="123825" cy="833438"/>
          </a:xfrm>
          <a:custGeom>
            <a:avLst/>
            <a:gdLst>
              <a:gd name="T0" fmla="*/ 114 w 114"/>
              <a:gd name="T1" fmla="*/ 22 h 688"/>
              <a:gd name="T2" fmla="*/ 72 w 114"/>
              <a:gd name="T3" fmla="*/ 91 h 688"/>
              <a:gd name="T4" fmla="*/ 72 w 114"/>
              <a:gd name="T5" fmla="*/ 582 h 688"/>
              <a:gd name="T6" fmla="*/ 0 w 114"/>
              <a:gd name="T7" fmla="*/ 68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688">
                <a:moveTo>
                  <a:pt x="114" y="22"/>
                </a:moveTo>
                <a:cubicBezTo>
                  <a:pt x="96" y="31"/>
                  <a:pt x="85" y="0"/>
                  <a:pt x="72" y="91"/>
                </a:cubicBezTo>
                <a:lnTo>
                  <a:pt x="72" y="582"/>
                </a:lnTo>
                <a:cubicBezTo>
                  <a:pt x="60" y="681"/>
                  <a:pt x="60" y="676"/>
                  <a:pt x="0" y="688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10" name="Group 62"/>
          <p:cNvGrpSpPr>
            <a:grpSpLocks/>
          </p:cNvGrpSpPr>
          <p:nvPr/>
        </p:nvGrpSpPr>
        <p:grpSpPr bwMode="auto">
          <a:xfrm>
            <a:off x="6448424" y="2671762"/>
            <a:ext cx="609600" cy="1214438"/>
            <a:chOff x="3504" y="2202"/>
            <a:chExt cx="384" cy="1020"/>
          </a:xfrm>
        </p:grpSpPr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3546" y="2855"/>
              <a:ext cx="342" cy="367"/>
            </a:xfrm>
            <a:custGeom>
              <a:avLst/>
              <a:gdLst>
                <a:gd name="T0" fmla="*/ 14 w 342"/>
                <a:gd name="T1" fmla="*/ 94 h 367"/>
                <a:gd name="T2" fmla="*/ 62 w 342"/>
                <a:gd name="T3" fmla="*/ 34 h 367"/>
                <a:gd name="T4" fmla="*/ 153 w 342"/>
                <a:gd name="T5" fmla="*/ 9 h 367"/>
                <a:gd name="T6" fmla="*/ 312 w 342"/>
                <a:gd name="T7" fmla="*/ 92 h 367"/>
                <a:gd name="T8" fmla="*/ 335 w 342"/>
                <a:gd name="T9" fmla="*/ 200 h 367"/>
                <a:gd name="T10" fmla="*/ 301 w 342"/>
                <a:gd name="T11" fmla="*/ 285 h 367"/>
                <a:gd name="T12" fmla="*/ 201 w 342"/>
                <a:gd name="T13" fmla="*/ 305 h 367"/>
                <a:gd name="T14" fmla="*/ 158 w 342"/>
                <a:gd name="T15" fmla="*/ 345 h 367"/>
                <a:gd name="T16" fmla="*/ 54 w 342"/>
                <a:gd name="T17" fmla="*/ 360 h 367"/>
                <a:gd name="T18" fmla="*/ 14 w 342"/>
                <a:gd name="T19" fmla="*/ 300 h 367"/>
                <a:gd name="T20" fmla="*/ 0 w 342"/>
                <a:gd name="T21" fmla="*/ 179 h 367"/>
                <a:gd name="T22" fmla="*/ 14 w 342"/>
                <a:gd name="T23" fmla="*/ 9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2" h="367">
                  <a:moveTo>
                    <a:pt x="14" y="94"/>
                  </a:moveTo>
                  <a:cubicBezTo>
                    <a:pt x="32" y="68"/>
                    <a:pt x="39" y="48"/>
                    <a:pt x="62" y="34"/>
                  </a:cubicBezTo>
                  <a:cubicBezTo>
                    <a:pt x="85" y="20"/>
                    <a:pt x="112" y="0"/>
                    <a:pt x="153" y="9"/>
                  </a:cubicBezTo>
                  <a:cubicBezTo>
                    <a:pt x="195" y="18"/>
                    <a:pt x="281" y="60"/>
                    <a:pt x="312" y="92"/>
                  </a:cubicBezTo>
                  <a:cubicBezTo>
                    <a:pt x="342" y="124"/>
                    <a:pt x="336" y="168"/>
                    <a:pt x="335" y="200"/>
                  </a:cubicBezTo>
                  <a:cubicBezTo>
                    <a:pt x="333" y="231"/>
                    <a:pt x="324" y="267"/>
                    <a:pt x="301" y="285"/>
                  </a:cubicBezTo>
                  <a:cubicBezTo>
                    <a:pt x="279" y="302"/>
                    <a:pt x="225" y="295"/>
                    <a:pt x="201" y="305"/>
                  </a:cubicBezTo>
                  <a:cubicBezTo>
                    <a:pt x="177" y="315"/>
                    <a:pt x="182" y="336"/>
                    <a:pt x="158" y="345"/>
                  </a:cubicBezTo>
                  <a:cubicBezTo>
                    <a:pt x="134" y="354"/>
                    <a:pt x="78" y="367"/>
                    <a:pt x="54" y="360"/>
                  </a:cubicBezTo>
                  <a:cubicBezTo>
                    <a:pt x="30" y="353"/>
                    <a:pt x="23" y="330"/>
                    <a:pt x="14" y="300"/>
                  </a:cubicBezTo>
                  <a:cubicBezTo>
                    <a:pt x="5" y="270"/>
                    <a:pt x="0" y="214"/>
                    <a:pt x="0" y="179"/>
                  </a:cubicBezTo>
                  <a:cubicBezTo>
                    <a:pt x="0" y="145"/>
                    <a:pt x="11" y="112"/>
                    <a:pt x="14" y="94"/>
                  </a:cubicBezTo>
                  <a:close/>
                </a:path>
              </a:pathLst>
            </a:custGeom>
            <a:gradFill rotWithShape="1">
              <a:gsLst>
                <a:gs pos="0">
                  <a:srgbClr val="777777"/>
                </a:gs>
                <a:gs pos="100000">
                  <a:srgbClr val="777777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3652" y="2862"/>
              <a:ext cx="162" cy="296"/>
            </a:xfrm>
            <a:custGeom>
              <a:avLst/>
              <a:gdLst>
                <a:gd name="T0" fmla="*/ 125 w 157"/>
                <a:gd name="T1" fmla="*/ 259 h 259"/>
                <a:gd name="T2" fmla="*/ 79 w 157"/>
                <a:gd name="T3" fmla="*/ 75 h 259"/>
                <a:gd name="T4" fmla="*/ 0 w 157"/>
                <a:gd name="T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" h="259">
                  <a:moveTo>
                    <a:pt x="125" y="259"/>
                  </a:moveTo>
                  <a:cubicBezTo>
                    <a:pt x="157" y="258"/>
                    <a:pt x="100" y="118"/>
                    <a:pt x="79" y="75"/>
                  </a:cubicBezTo>
                  <a:cubicBezTo>
                    <a:pt x="58" y="32"/>
                    <a:pt x="16" y="16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3504" y="2887"/>
              <a:ext cx="281" cy="247"/>
            </a:xfrm>
            <a:custGeom>
              <a:avLst/>
              <a:gdLst>
                <a:gd name="T0" fmla="*/ 52 w 272"/>
                <a:gd name="T1" fmla="*/ 216 h 216"/>
                <a:gd name="T2" fmla="*/ 168 w 272"/>
                <a:gd name="T3" fmla="*/ 46 h 216"/>
                <a:gd name="T4" fmla="*/ 272 w 272"/>
                <a:gd name="T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16">
                  <a:moveTo>
                    <a:pt x="52" y="216"/>
                  </a:moveTo>
                  <a:cubicBezTo>
                    <a:pt x="0" y="189"/>
                    <a:pt x="131" y="82"/>
                    <a:pt x="168" y="46"/>
                  </a:cubicBezTo>
                  <a:cubicBezTo>
                    <a:pt x="205" y="10"/>
                    <a:pt x="250" y="9"/>
                    <a:pt x="272" y="0"/>
                  </a:cubicBezTo>
                </a:path>
              </a:pathLst>
            </a:custGeom>
            <a:noFill/>
            <a:ln w="9525" cmpd="sng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Line 66"/>
            <p:cNvSpPr>
              <a:spLocks noChangeShapeType="1"/>
            </p:cNvSpPr>
            <p:nvPr/>
          </p:nvSpPr>
          <p:spPr bwMode="auto">
            <a:xfrm flipH="1">
              <a:off x="3712" y="2334"/>
              <a:ext cx="0" cy="57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3695" y="2202"/>
              <a:ext cx="40" cy="132"/>
            </a:xfrm>
            <a:custGeom>
              <a:avLst/>
              <a:gdLst>
                <a:gd name="T0" fmla="*/ 25 w 55"/>
                <a:gd name="T1" fmla="*/ 156 h 156"/>
                <a:gd name="T2" fmla="*/ 52 w 55"/>
                <a:gd name="T3" fmla="*/ 24 h 156"/>
                <a:gd name="T4" fmla="*/ 4 w 55"/>
                <a:gd name="T5" fmla="*/ 24 h 156"/>
                <a:gd name="T6" fmla="*/ 25 w 55"/>
                <a:gd name="T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56">
                  <a:moveTo>
                    <a:pt x="25" y="156"/>
                  </a:moveTo>
                  <a:cubicBezTo>
                    <a:pt x="33" y="156"/>
                    <a:pt x="55" y="46"/>
                    <a:pt x="52" y="24"/>
                  </a:cubicBezTo>
                  <a:cubicBezTo>
                    <a:pt x="52" y="0"/>
                    <a:pt x="8" y="2"/>
                    <a:pt x="4" y="24"/>
                  </a:cubicBezTo>
                  <a:cubicBezTo>
                    <a:pt x="0" y="46"/>
                    <a:pt x="17" y="156"/>
                    <a:pt x="25" y="156"/>
                  </a:cubicBezTo>
                  <a:close/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16" name="Group 68"/>
          <p:cNvGrpSpPr>
            <a:grpSpLocks/>
          </p:cNvGrpSpPr>
          <p:nvPr/>
        </p:nvGrpSpPr>
        <p:grpSpPr bwMode="auto">
          <a:xfrm rot="-3886030">
            <a:off x="7010399" y="2057400"/>
            <a:ext cx="628650" cy="1143000"/>
            <a:chOff x="3990" y="432"/>
            <a:chExt cx="1099" cy="1632"/>
          </a:xfrm>
        </p:grpSpPr>
        <p:grpSp>
          <p:nvGrpSpPr>
            <p:cNvPr id="2117" name="Group 69"/>
            <p:cNvGrpSpPr>
              <a:grpSpLocks/>
            </p:cNvGrpSpPr>
            <p:nvPr/>
          </p:nvGrpSpPr>
          <p:grpSpPr bwMode="auto">
            <a:xfrm>
              <a:off x="3990" y="432"/>
              <a:ext cx="936" cy="1331"/>
              <a:chOff x="4080" y="1349"/>
              <a:chExt cx="848" cy="1029"/>
            </a:xfrm>
          </p:grpSpPr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4143" y="1444"/>
                <a:ext cx="390" cy="173"/>
              </a:xfrm>
              <a:custGeom>
                <a:avLst/>
                <a:gdLst>
                  <a:gd name="T0" fmla="*/ 37 w 779"/>
                  <a:gd name="T1" fmla="*/ 169 h 347"/>
                  <a:gd name="T2" fmla="*/ 0 w 779"/>
                  <a:gd name="T3" fmla="*/ 253 h 347"/>
                  <a:gd name="T4" fmla="*/ 18 w 779"/>
                  <a:gd name="T5" fmla="*/ 319 h 347"/>
                  <a:gd name="T6" fmla="*/ 84 w 779"/>
                  <a:gd name="T7" fmla="*/ 347 h 347"/>
                  <a:gd name="T8" fmla="*/ 158 w 779"/>
                  <a:gd name="T9" fmla="*/ 347 h 347"/>
                  <a:gd name="T10" fmla="*/ 198 w 779"/>
                  <a:gd name="T11" fmla="*/ 339 h 347"/>
                  <a:gd name="T12" fmla="*/ 234 w 779"/>
                  <a:gd name="T13" fmla="*/ 332 h 347"/>
                  <a:gd name="T14" fmla="*/ 281 w 779"/>
                  <a:gd name="T15" fmla="*/ 319 h 347"/>
                  <a:gd name="T16" fmla="*/ 327 w 779"/>
                  <a:gd name="T17" fmla="*/ 322 h 347"/>
                  <a:gd name="T18" fmla="*/ 375 w 779"/>
                  <a:gd name="T19" fmla="*/ 328 h 347"/>
                  <a:gd name="T20" fmla="*/ 430 w 779"/>
                  <a:gd name="T21" fmla="*/ 335 h 347"/>
                  <a:gd name="T22" fmla="*/ 478 w 779"/>
                  <a:gd name="T23" fmla="*/ 325 h 347"/>
                  <a:gd name="T24" fmla="*/ 519 w 779"/>
                  <a:gd name="T25" fmla="*/ 313 h 347"/>
                  <a:gd name="T26" fmla="*/ 553 w 779"/>
                  <a:gd name="T27" fmla="*/ 299 h 347"/>
                  <a:gd name="T28" fmla="*/ 583 w 779"/>
                  <a:gd name="T29" fmla="*/ 300 h 347"/>
                  <a:gd name="T30" fmla="*/ 619 w 779"/>
                  <a:gd name="T31" fmla="*/ 310 h 347"/>
                  <a:gd name="T32" fmla="*/ 653 w 779"/>
                  <a:gd name="T33" fmla="*/ 319 h 347"/>
                  <a:gd name="T34" fmla="*/ 678 w 779"/>
                  <a:gd name="T35" fmla="*/ 324 h 347"/>
                  <a:gd name="T36" fmla="*/ 713 w 779"/>
                  <a:gd name="T37" fmla="*/ 328 h 347"/>
                  <a:gd name="T38" fmla="*/ 779 w 779"/>
                  <a:gd name="T39" fmla="*/ 319 h 347"/>
                  <a:gd name="T40" fmla="*/ 750 w 779"/>
                  <a:gd name="T41" fmla="*/ 0 h 347"/>
                  <a:gd name="T42" fmla="*/ 37 w 779"/>
                  <a:gd name="T43" fmla="*/ 16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9" h="347">
                    <a:moveTo>
                      <a:pt x="37" y="169"/>
                    </a:moveTo>
                    <a:lnTo>
                      <a:pt x="0" y="253"/>
                    </a:lnTo>
                    <a:lnTo>
                      <a:pt x="18" y="319"/>
                    </a:lnTo>
                    <a:lnTo>
                      <a:pt x="84" y="347"/>
                    </a:lnTo>
                    <a:lnTo>
                      <a:pt x="158" y="347"/>
                    </a:lnTo>
                    <a:lnTo>
                      <a:pt x="198" y="339"/>
                    </a:lnTo>
                    <a:lnTo>
                      <a:pt x="234" y="332"/>
                    </a:lnTo>
                    <a:lnTo>
                      <a:pt x="281" y="319"/>
                    </a:lnTo>
                    <a:lnTo>
                      <a:pt x="327" y="322"/>
                    </a:lnTo>
                    <a:lnTo>
                      <a:pt x="375" y="328"/>
                    </a:lnTo>
                    <a:lnTo>
                      <a:pt x="430" y="335"/>
                    </a:lnTo>
                    <a:lnTo>
                      <a:pt x="478" y="325"/>
                    </a:lnTo>
                    <a:lnTo>
                      <a:pt x="519" y="313"/>
                    </a:lnTo>
                    <a:lnTo>
                      <a:pt x="553" y="299"/>
                    </a:lnTo>
                    <a:lnTo>
                      <a:pt x="583" y="300"/>
                    </a:lnTo>
                    <a:lnTo>
                      <a:pt x="619" y="310"/>
                    </a:lnTo>
                    <a:lnTo>
                      <a:pt x="653" y="319"/>
                    </a:lnTo>
                    <a:lnTo>
                      <a:pt x="678" y="324"/>
                    </a:lnTo>
                    <a:lnTo>
                      <a:pt x="713" y="328"/>
                    </a:lnTo>
                    <a:lnTo>
                      <a:pt x="779" y="319"/>
                    </a:lnTo>
                    <a:lnTo>
                      <a:pt x="750" y="0"/>
                    </a:lnTo>
                    <a:lnTo>
                      <a:pt x="37" y="169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19" name="Group 71"/>
              <p:cNvGrpSpPr>
                <a:grpSpLocks/>
              </p:cNvGrpSpPr>
              <p:nvPr/>
            </p:nvGrpSpPr>
            <p:grpSpPr bwMode="auto">
              <a:xfrm>
                <a:off x="4080" y="1349"/>
                <a:ext cx="848" cy="1029"/>
                <a:chOff x="4080" y="1349"/>
                <a:chExt cx="848" cy="1029"/>
              </a:xfrm>
            </p:grpSpPr>
            <p:sp>
              <p:nvSpPr>
                <p:cNvPr id="2120" name="Freeform 72"/>
                <p:cNvSpPr>
                  <a:spLocks/>
                </p:cNvSpPr>
                <p:nvPr/>
              </p:nvSpPr>
              <p:spPr bwMode="auto">
                <a:xfrm>
                  <a:off x="4080" y="1349"/>
                  <a:ext cx="848" cy="1029"/>
                </a:xfrm>
                <a:custGeom>
                  <a:avLst/>
                  <a:gdLst>
                    <a:gd name="T0" fmla="*/ 333 w 1695"/>
                    <a:gd name="T1" fmla="*/ 639 h 2058"/>
                    <a:gd name="T2" fmla="*/ 258 w 1695"/>
                    <a:gd name="T3" fmla="*/ 414 h 2058"/>
                    <a:gd name="T4" fmla="*/ 133 w 1695"/>
                    <a:gd name="T5" fmla="*/ 319 h 2058"/>
                    <a:gd name="T6" fmla="*/ 67 w 1695"/>
                    <a:gd name="T7" fmla="*/ 316 h 2058"/>
                    <a:gd name="T8" fmla="*/ 11 w 1695"/>
                    <a:gd name="T9" fmla="*/ 344 h 2058"/>
                    <a:gd name="T10" fmla="*/ 5 w 1695"/>
                    <a:gd name="T11" fmla="*/ 396 h 2058"/>
                    <a:gd name="T12" fmla="*/ 52 w 1695"/>
                    <a:gd name="T13" fmla="*/ 639 h 2058"/>
                    <a:gd name="T14" fmla="*/ 52 w 1695"/>
                    <a:gd name="T15" fmla="*/ 743 h 2058"/>
                    <a:gd name="T16" fmla="*/ 145 w 1695"/>
                    <a:gd name="T17" fmla="*/ 865 h 2058"/>
                    <a:gd name="T18" fmla="*/ 249 w 1695"/>
                    <a:gd name="T19" fmla="*/ 1090 h 2058"/>
                    <a:gd name="T20" fmla="*/ 324 w 1695"/>
                    <a:gd name="T21" fmla="*/ 1334 h 2058"/>
                    <a:gd name="T22" fmla="*/ 474 w 1695"/>
                    <a:gd name="T23" fmla="*/ 1532 h 2058"/>
                    <a:gd name="T24" fmla="*/ 690 w 1695"/>
                    <a:gd name="T25" fmla="*/ 1720 h 2058"/>
                    <a:gd name="T26" fmla="*/ 788 w 1695"/>
                    <a:gd name="T27" fmla="*/ 1828 h 2058"/>
                    <a:gd name="T28" fmla="*/ 830 w 1695"/>
                    <a:gd name="T29" fmla="*/ 1936 h 2058"/>
                    <a:gd name="T30" fmla="*/ 906 w 1695"/>
                    <a:gd name="T31" fmla="*/ 2031 h 2058"/>
                    <a:gd name="T32" fmla="*/ 973 w 1695"/>
                    <a:gd name="T33" fmla="*/ 2020 h 2058"/>
                    <a:gd name="T34" fmla="*/ 1093 w 1695"/>
                    <a:gd name="T35" fmla="*/ 1925 h 2058"/>
                    <a:gd name="T36" fmla="*/ 1278 w 1695"/>
                    <a:gd name="T37" fmla="*/ 1809 h 2058"/>
                    <a:gd name="T38" fmla="*/ 1469 w 1695"/>
                    <a:gd name="T39" fmla="*/ 1723 h 2058"/>
                    <a:gd name="T40" fmla="*/ 1633 w 1695"/>
                    <a:gd name="T41" fmla="*/ 1709 h 2058"/>
                    <a:gd name="T42" fmla="*/ 1602 w 1695"/>
                    <a:gd name="T43" fmla="*/ 1617 h 2058"/>
                    <a:gd name="T44" fmla="*/ 1517 w 1695"/>
                    <a:gd name="T45" fmla="*/ 1532 h 2058"/>
                    <a:gd name="T46" fmla="*/ 1480 w 1695"/>
                    <a:gd name="T47" fmla="*/ 1467 h 2058"/>
                    <a:gd name="T48" fmla="*/ 1508 w 1695"/>
                    <a:gd name="T49" fmla="*/ 1156 h 2058"/>
                    <a:gd name="T50" fmla="*/ 1480 w 1695"/>
                    <a:gd name="T51" fmla="*/ 724 h 2058"/>
                    <a:gd name="T52" fmla="*/ 1508 w 1695"/>
                    <a:gd name="T53" fmla="*/ 521 h 2058"/>
                    <a:gd name="T54" fmla="*/ 1487 w 1695"/>
                    <a:gd name="T55" fmla="*/ 460 h 2058"/>
                    <a:gd name="T56" fmla="*/ 1445 w 1695"/>
                    <a:gd name="T57" fmla="*/ 425 h 2058"/>
                    <a:gd name="T58" fmla="*/ 1367 w 1695"/>
                    <a:gd name="T59" fmla="*/ 386 h 2058"/>
                    <a:gd name="T60" fmla="*/ 1273 w 1695"/>
                    <a:gd name="T61" fmla="*/ 283 h 2058"/>
                    <a:gd name="T62" fmla="*/ 1057 w 1695"/>
                    <a:gd name="T63" fmla="*/ 180 h 2058"/>
                    <a:gd name="T64" fmla="*/ 862 w 1695"/>
                    <a:gd name="T65" fmla="*/ 48 h 2058"/>
                    <a:gd name="T66" fmla="*/ 774 w 1695"/>
                    <a:gd name="T67" fmla="*/ 0 h 2058"/>
                    <a:gd name="T68" fmla="*/ 651 w 1695"/>
                    <a:gd name="T69" fmla="*/ 39 h 2058"/>
                    <a:gd name="T70" fmla="*/ 561 w 1695"/>
                    <a:gd name="T71" fmla="*/ 75 h 2058"/>
                    <a:gd name="T72" fmla="*/ 471 w 1695"/>
                    <a:gd name="T73" fmla="*/ 81 h 2058"/>
                    <a:gd name="T74" fmla="*/ 357 w 1695"/>
                    <a:gd name="T75" fmla="*/ 119 h 2058"/>
                    <a:gd name="T76" fmla="*/ 164 w 1695"/>
                    <a:gd name="T77" fmla="*/ 180 h 2058"/>
                    <a:gd name="T78" fmla="*/ 102 w 1695"/>
                    <a:gd name="T79" fmla="*/ 198 h 2058"/>
                    <a:gd name="T80" fmla="*/ 86 w 1695"/>
                    <a:gd name="T81" fmla="*/ 247 h 2058"/>
                    <a:gd name="T82" fmla="*/ 111 w 1695"/>
                    <a:gd name="T83" fmla="*/ 300 h 2058"/>
                    <a:gd name="T84" fmla="*/ 183 w 1695"/>
                    <a:gd name="T85" fmla="*/ 349 h 2058"/>
                    <a:gd name="T86" fmla="*/ 444 w 1695"/>
                    <a:gd name="T87" fmla="*/ 350 h 2058"/>
                    <a:gd name="T88" fmla="*/ 569 w 1695"/>
                    <a:gd name="T89" fmla="*/ 352 h 2058"/>
                    <a:gd name="T90" fmla="*/ 690 w 1695"/>
                    <a:gd name="T91" fmla="*/ 311 h 2058"/>
                    <a:gd name="T92" fmla="*/ 738 w 1695"/>
                    <a:gd name="T93" fmla="*/ 338 h 2058"/>
                    <a:gd name="T94" fmla="*/ 752 w 1695"/>
                    <a:gd name="T95" fmla="*/ 408 h 2058"/>
                    <a:gd name="T96" fmla="*/ 690 w 1695"/>
                    <a:gd name="T97" fmla="*/ 658 h 2058"/>
                    <a:gd name="T98" fmla="*/ 446 w 1695"/>
                    <a:gd name="T99" fmla="*/ 733 h 20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695" h="2058">
                      <a:moveTo>
                        <a:pt x="446" y="733"/>
                      </a:moveTo>
                      <a:lnTo>
                        <a:pt x="333" y="639"/>
                      </a:lnTo>
                      <a:lnTo>
                        <a:pt x="324" y="517"/>
                      </a:lnTo>
                      <a:lnTo>
                        <a:pt x="258" y="414"/>
                      </a:lnTo>
                      <a:lnTo>
                        <a:pt x="183" y="349"/>
                      </a:lnTo>
                      <a:lnTo>
                        <a:pt x="133" y="319"/>
                      </a:lnTo>
                      <a:lnTo>
                        <a:pt x="98" y="311"/>
                      </a:lnTo>
                      <a:lnTo>
                        <a:pt x="67" y="316"/>
                      </a:lnTo>
                      <a:lnTo>
                        <a:pt x="36" y="328"/>
                      </a:lnTo>
                      <a:lnTo>
                        <a:pt x="11" y="344"/>
                      </a:lnTo>
                      <a:lnTo>
                        <a:pt x="0" y="367"/>
                      </a:lnTo>
                      <a:lnTo>
                        <a:pt x="5" y="396"/>
                      </a:lnTo>
                      <a:lnTo>
                        <a:pt x="33" y="508"/>
                      </a:lnTo>
                      <a:lnTo>
                        <a:pt x="52" y="639"/>
                      </a:lnTo>
                      <a:lnTo>
                        <a:pt x="52" y="690"/>
                      </a:lnTo>
                      <a:lnTo>
                        <a:pt x="52" y="743"/>
                      </a:lnTo>
                      <a:lnTo>
                        <a:pt x="80" y="790"/>
                      </a:lnTo>
                      <a:lnTo>
                        <a:pt x="145" y="865"/>
                      </a:lnTo>
                      <a:lnTo>
                        <a:pt x="211" y="968"/>
                      </a:lnTo>
                      <a:lnTo>
                        <a:pt x="249" y="1090"/>
                      </a:lnTo>
                      <a:lnTo>
                        <a:pt x="277" y="1259"/>
                      </a:lnTo>
                      <a:lnTo>
                        <a:pt x="324" y="1334"/>
                      </a:lnTo>
                      <a:lnTo>
                        <a:pt x="399" y="1420"/>
                      </a:lnTo>
                      <a:lnTo>
                        <a:pt x="474" y="1532"/>
                      </a:lnTo>
                      <a:lnTo>
                        <a:pt x="624" y="1673"/>
                      </a:lnTo>
                      <a:lnTo>
                        <a:pt x="690" y="1720"/>
                      </a:lnTo>
                      <a:lnTo>
                        <a:pt x="755" y="1748"/>
                      </a:lnTo>
                      <a:lnTo>
                        <a:pt x="788" y="1828"/>
                      </a:lnTo>
                      <a:lnTo>
                        <a:pt x="812" y="1883"/>
                      </a:lnTo>
                      <a:lnTo>
                        <a:pt x="830" y="1936"/>
                      </a:lnTo>
                      <a:lnTo>
                        <a:pt x="862" y="1983"/>
                      </a:lnTo>
                      <a:lnTo>
                        <a:pt x="906" y="2031"/>
                      </a:lnTo>
                      <a:lnTo>
                        <a:pt x="932" y="2058"/>
                      </a:lnTo>
                      <a:lnTo>
                        <a:pt x="973" y="2020"/>
                      </a:lnTo>
                      <a:lnTo>
                        <a:pt x="1010" y="1983"/>
                      </a:lnTo>
                      <a:lnTo>
                        <a:pt x="1093" y="1925"/>
                      </a:lnTo>
                      <a:lnTo>
                        <a:pt x="1207" y="1851"/>
                      </a:lnTo>
                      <a:lnTo>
                        <a:pt x="1278" y="1809"/>
                      </a:lnTo>
                      <a:lnTo>
                        <a:pt x="1367" y="1758"/>
                      </a:lnTo>
                      <a:lnTo>
                        <a:pt x="1469" y="1723"/>
                      </a:lnTo>
                      <a:lnTo>
                        <a:pt x="1555" y="1701"/>
                      </a:lnTo>
                      <a:lnTo>
                        <a:pt x="1633" y="1709"/>
                      </a:lnTo>
                      <a:lnTo>
                        <a:pt x="1695" y="1720"/>
                      </a:lnTo>
                      <a:lnTo>
                        <a:pt x="1602" y="1617"/>
                      </a:lnTo>
                      <a:lnTo>
                        <a:pt x="1573" y="1579"/>
                      </a:lnTo>
                      <a:lnTo>
                        <a:pt x="1517" y="1532"/>
                      </a:lnTo>
                      <a:lnTo>
                        <a:pt x="1492" y="1498"/>
                      </a:lnTo>
                      <a:lnTo>
                        <a:pt x="1480" y="1467"/>
                      </a:lnTo>
                      <a:lnTo>
                        <a:pt x="1489" y="1392"/>
                      </a:lnTo>
                      <a:lnTo>
                        <a:pt x="1508" y="1156"/>
                      </a:lnTo>
                      <a:lnTo>
                        <a:pt x="1480" y="893"/>
                      </a:lnTo>
                      <a:lnTo>
                        <a:pt x="1480" y="724"/>
                      </a:lnTo>
                      <a:lnTo>
                        <a:pt x="1498" y="586"/>
                      </a:lnTo>
                      <a:lnTo>
                        <a:pt x="1508" y="521"/>
                      </a:lnTo>
                      <a:lnTo>
                        <a:pt x="1500" y="485"/>
                      </a:lnTo>
                      <a:lnTo>
                        <a:pt x="1487" y="460"/>
                      </a:lnTo>
                      <a:lnTo>
                        <a:pt x="1467" y="438"/>
                      </a:lnTo>
                      <a:lnTo>
                        <a:pt x="1445" y="425"/>
                      </a:lnTo>
                      <a:lnTo>
                        <a:pt x="1412" y="410"/>
                      </a:lnTo>
                      <a:lnTo>
                        <a:pt x="1367" y="386"/>
                      </a:lnTo>
                      <a:lnTo>
                        <a:pt x="1339" y="349"/>
                      </a:lnTo>
                      <a:lnTo>
                        <a:pt x="1273" y="283"/>
                      </a:lnTo>
                      <a:lnTo>
                        <a:pt x="1179" y="236"/>
                      </a:lnTo>
                      <a:lnTo>
                        <a:pt x="1057" y="180"/>
                      </a:lnTo>
                      <a:lnTo>
                        <a:pt x="898" y="80"/>
                      </a:lnTo>
                      <a:lnTo>
                        <a:pt x="862" y="48"/>
                      </a:lnTo>
                      <a:lnTo>
                        <a:pt x="821" y="14"/>
                      </a:lnTo>
                      <a:lnTo>
                        <a:pt x="774" y="0"/>
                      </a:lnTo>
                      <a:lnTo>
                        <a:pt x="699" y="11"/>
                      </a:lnTo>
                      <a:lnTo>
                        <a:pt x="651" y="39"/>
                      </a:lnTo>
                      <a:lnTo>
                        <a:pt x="605" y="62"/>
                      </a:lnTo>
                      <a:lnTo>
                        <a:pt x="561" y="75"/>
                      </a:lnTo>
                      <a:lnTo>
                        <a:pt x="511" y="76"/>
                      </a:lnTo>
                      <a:lnTo>
                        <a:pt x="471" y="81"/>
                      </a:lnTo>
                      <a:lnTo>
                        <a:pt x="408" y="95"/>
                      </a:lnTo>
                      <a:lnTo>
                        <a:pt x="357" y="119"/>
                      </a:lnTo>
                      <a:lnTo>
                        <a:pt x="296" y="152"/>
                      </a:lnTo>
                      <a:lnTo>
                        <a:pt x="164" y="180"/>
                      </a:lnTo>
                      <a:lnTo>
                        <a:pt x="117" y="189"/>
                      </a:lnTo>
                      <a:lnTo>
                        <a:pt x="102" y="198"/>
                      </a:lnTo>
                      <a:lnTo>
                        <a:pt x="89" y="214"/>
                      </a:lnTo>
                      <a:lnTo>
                        <a:pt x="86" y="247"/>
                      </a:lnTo>
                      <a:lnTo>
                        <a:pt x="89" y="283"/>
                      </a:lnTo>
                      <a:lnTo>
                        <a:pt x="111" y="300"/>
                      </a:lnTo>
                      <a:lnTo>
                        <a:pt x="133" y="317"/>
                      </a:lnTo>
                      <a:lnTo>
                        <a:pt x="183" y="349"/>
                      </a:lnTo>
                      <a:lnTo>
                        <a:pt x="324" y="367"/>
                      </a:lnTo>
                      <a:lnTo>
                        <a:pt x="444" y="350"/>
                      </a:lnTo>
                      <a:lnTo>
                        <a:pt x="483" y="358"/>
                      </a:lnTo>
                      <a:lnTo>
                        <a:pt x="569" y="352"/>
                      </a:lnTo>
                      <a:lnTo>
                        <a:pt x="622" y="338"/>
                      </a:lnTo>
                      <a:lnTo>
                        <a:pt x="690" y="311"/>
                      </a:lnTo>
                      <a:lnTo>
                        <a:pt x="730" y="297"/>
                      </a:lnTo>
                      <a:lnTo>
                        <a:pt x="738" y="338"/>
                      </a:lnTo>
                      <a:lnTo>
                        <a:pt x="740" y="367"/>
                      </a:lnTo>
                      <a:lnTo>
                        <a:pt x="752" y="408"/>
                      </a:lnTo>
                      <a:lnTo>
                        <a:pt x="737" y="527"/>
                      </a:lnTo>
                      <a:lnTo>
                        <a:pt x="690" y="658"/>
                      </a:lnTo>
                      <a:lnTo>
                        <a:pt x="624" y="705"/>
                      </a:lnTo>
                      <a:lnTo>
                        <a:pt x="446" y="733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auto">
                <a:xfrm>
                  <a:off x="4264" y="1583"/>
                  <a:ext cx="27" cy="16"/>
                </a:xfrm>
                <a:custGeom>
                  <a:avLst/>
                  <a:gdLst>
                    <a:gd name="T0" fmla="*/ 55 w 55"/>
                    <a:gd name="T1" fmla="*/ 33 h 33"/>
                    <a:gd name="T2" fmla="*/ 26 w 55"/>
                    <a:gd name="T3" fmla="*/ 22 h 33"/>
                    <a:gd name="T4" fmla="*/ 7 w 55"/>
                    <a:gd name="T5" fmla="*/ 8 h 33"/>
                    <a:gd name="T6" fmla="*/ 0 w 55"/>
                    <a:gd name="T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33">
                      <a:moveTo>
                        <a:pt x="55" y="33"/>
                      </a:moveTo>
                      <a:lnTo>
                        <a:pt x="26" y="22"/>
                      </a:ln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auto">
                <a:xfrm>
                  <a:off x="4759" y="1541"/>
                  <a:ext cx="10" cy="168"/>
                </a:xfrm>
                <a:custGeom>
                  <a:avLst/>
                  <a:gdLst>
                    <a:gd name="T0" fmla="*/ 9 w 20"/>
                    <a:gd name="T1" fmla="*/ 0 h 336"/>
                    <a:gd name="T2" fmla="*/ 20 w 20"/>
                    <a:gd name="T3" fmla="*/ 52 h 336"/>
                    <a:gd name="T4" fmla="*/ 1 w 20"/>
                    <a:gd name="T5" fmla="*/ 241 h 336"/>
                    <a:gd name="T6" fmla="*/ 0 w 20"/>
                    <a:gd name="T7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336">
                      <a:moveTo>
                        <a:pt x="9" y="0"/>
                      </a:moveTo>
                      <a:lnTo>
                        <a:pt x="20" y="52"/>
                      </a:lnTo>
                      <a:lnTo>
                        <a:pt x="1" y="241"/>
                      </a:lnTo>
                      <a:lnTo>
                        <a:pt x="0" y="336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auto">
                <a:xfrm>
                  <a:off x="4112" y="1522"/>
                  <a:ext cx="35" cy="84"/>
                </a:xfrm>
                <a:custGeom>
                  <a:avLst/>
                  <a:gdLst>
                    <a:gd name="T0" fmla="*/ 23 w 70"/>
                    <a:gd name="T1" fmla="*/ 0 h 169"/>
                    <a:gd name="T2" fmla="*/ 53 w 70"/>
                    <a:gd name="T3" fmla="*/ 52 h 169"/>
                    <a:gd name="T4" fmla="*/ 69 w 70"/>
                    <a:gd name="T5" fmla="*/ 83 h 169"/>
                    <a:gd name="T6" fmla="*/ 70 w 70"/>
                    <a:gd name="T7" fmla="*/ 113 h 169"/>
                    <a:gd name="T8" fmla="*/ 58 w 70"/>
                    <a:gd name="T9" fmla="*/ 140 h 169"/>
                    <a:gd name="T10" fmla="*/ 27 w 70"/>
                    <a:gd name="T11" fmla="*/ 158 h 169"/>
                    <a:gd name="T12" fmla="*/ 0 w 70"/>
                    <a:gd name="T13" fmla="*/ 169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169">
                      <a:moveTo>
                        <a:pt x="23" y="0"/>
                      </a:moveTo>
                      <a:lnTo>
                        <a:pt x="53" y="52"/>
                      </a:lnTo>
                      <a:lnTo>
                        <a:pt x="69" y="83"/>
                      </a:lnTo>
                      <a:lnTo>
                        <a:pt x="70" y="113"/>
                      </a:lnTo>
                      <a:lnTo>
                        <a:pt x="58" y="140"/>
                      </a:lnTo>
                      <a:lnTo>
                        <a:pt x="27" y="158"/>
                      </a:lnTo>
                      <a:lnTo>
                        <a:pt x="0" y="169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auto">
                <a:xfrm>
                  <a:off x="4419" y="1448"/>
                  <a:ext cx="25" cy="46"/>
                </a:xfrm>
                <a:custGeom>
                  <a:avLst/>
                  <a:gdLst>
                    <a:gd name="T0" fmla="*/ 0 w 50"/>
                    <a:gd name="T1" fmla="*/ 0 h 93"/>
                    <a:gd name="T2" fmla="*/ 0 w 50"/>
                    <a:gd name="T3" fmla="*/ 32 h 93"/>
                    <a:gd name="T4" fmla="*/ 6 w 50"/>
                    <a:gd name="T5" fmla="*/ 57 h 93"/>
                    <a:gd name="T6" fmla="*/ 25 w 50"/>
                    <a:gd name="T7" fmla="*/ 82 h 93"/>
                    <a:gd name="T8" fmla="*/ 50 w 50"/>
                    <a:gd name="T9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93">
                      <a:moveTo>
                        <a:pt x="0" y="0"/>
                      </a:moveTo>
                      <a:lnTo>
                        <a:pt x="0" y="32"/>
                      </a:lnTo>
                      <a:lnTo>
                        <a:pt x="6" y="57"/>
                      </a:lnTo>
                      <a:lnTo>
                        <a:pt x="25" y="82"/>
                      </a:lnTo>
                      <a:lnTo>
                        <a:pt x="50" y="93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auto">
                <a:xfrm>
                  <a:off x="4257" y="1486"/>
                  <a:ext cx="52" cy="41"/>
                </a:xfrm>
                <a:custGeom>
                  <a:avLst/>
                  <a:gdLst>
                    <a:gd name="T0" fmla="*/ 0 w 105"/>
                    <a:gd name="T1" fmla="*/ 0 h 82"/>
                    <a:gd name="T2" fmla="*/ 0 w 105"/>
                    <a:gd name="T3" fmla="*/ 21 h 82"/>
                    <a:gd name="T4" fmla="*/ 8 w 105"/>
                    <a:gd name="T5" fmla="*/ 43 h 82"/>
                    <a:gd name="T6" fmla="*/ 35 w 105"/>
                    <a:gd name="T7" fmla="*/ 67 h 82"/>
                    <a:gd name="T8" fmla="*/ 55 w 105"/>
                    <a:gd name="T9" fmla="*/ 78 h 82"/>
                    <a:gd name="T10" fmla="*/ 80 w 105"/>
                    <a:gd name="T11" fmla="*/ 82 h 82"/>
                    <a:gd name="T12" fmla="*/ 105 w 105"/>
                    <a:gd name="T13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5" h="82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8" y="43"/>
                      </a:lnTo>
                      <a:lnTo>
                        <a:pt x="35" y="67"/>
                      </a:lnTo>
                      <a:lnTo>
                        <a:pt x="55" y="78"/>
                      </a:lnTo>
                      <a:lnTo>
                        <a:pt x="80" y="82"/>
                      </a:lnTo>
                      <a:lnTo>
                        <a:pt x="105" y="82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Line 78"/>
                <p:cNvSpPr>
                  <a:spLocks noChangeShapeType="1"/>
                </p:cNvSpPr>
                <p:nvPr/>
              </p:nvSpPr>
              <p:spPr bwMode="auto">
                <a:xfrm>
                  <a:off x="4302" y="1716"/>
                  <a:ext cx="16" cy="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27" name="Group 79"/>
            <p:cNvGrpSpPr>
              <a:grpSpLocks/>
            </p:cNvGrpSpPr>
            <p:nvPr/>
          </p:nvGrpSpPr>
          <p:grpSpPr bwMode="auto">
            <a:xfrm rot="14191524">
              <a:off x="4454" y="1429"/>
              <a:ext cx="597" cy="673"/>
              <a:chOff x="2457" y="2549"/>
              <a:chExt cx="557" cy="547"/>
            </a:xfrm>
          </p:grpSpPr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112 w 1112"/>
                  <a:gd name="T1" fmla="*/ 140 h 1094"/>
                  <a:gd name="T2" fmla="*/ 1056 w 1112"/>
                  <a:gd name="T3" fmla="*/ 271 h 1094"/>
                  <a:gd name="T4" fmla="*/ 1017 w 1112"/>
                  <a:gd name="T5" fmla="*/ 373 h 1094"/>
                  <a:gd name="T6" fmla="*/ 971 w 1112"/>
                  <a:gd name="T7" fmla="*/ 476 h 1094"/>
                  <a:gd name="T8" fmla="*/ 943 w 1112"/>
                  <a:gd name="T9" fmla="*/ 588 h 1094"/>
                  <a:gd name="T10" fmla="*/ 924 w 1112"/>
                  <a:gd name="T11" fmla="*/ 702 h 1094"/>
                  <a:gd name="T12" fmla="*/ 905 w 1112"/>
                  <a:gd name="T13" fmla="*/ 814 h 1094"/>
                  <a:gd name="T14" fmla="*/ 905 w 1112"/>
                  <a:gd name="T15" fmla="*/ 916 h 1094"/>
                  <a:gd name="T16" fmla="*/ 905 w 1112"/>
                  <a:gd name="T17" fmla="*/ 1001 h 1094"/>
                  <a:gd name="T18" fmla="*/ 905 w 1112"/>
                  <a:gd name="T19" fmla="*/ 1038 h 1094"/>
                  <a:gd name="T20" fmla="*/ 242 w 1112"/>
                  <a:gd name="T21" fmla="*/ 1094 h 1094"/>
                  <a:gd name="T22" fmla="*/ 130 w 1112"/>
                  <a:gd name="T23" fmla="*/ 448 h 1094"/>
                  <a:gd name="T24" fmla="*/ 28 w 1112"/>
                  <a:gd name="T25" fmla="*/ 65 h 1094"/>
                  <a:gd name="T26" fmla="*/ 0 w 1112"/>
                  <a:gd name="T27" fmla="*/ 0 h 1094"/>
                  <a:gd name="T28" fmla="*/ 420 w 1112"/>
                  <a:gd name="T29" fmla="*/ 75 h 1094"/>
                  <a:gd name="T30" fmla="*/ 765 w 1112"/>
                  <a:gd name="T31" fmla="*/ 103 h 1094"/>
                  <a:gd name="T32" fmla="*/ 989 w 1112"/>
                  <a:gd name="T33" fmla="*/ 103 h 1094"/>
                  <a:gd name="T34" fmla="*/ 1112 w 1112"/>
                  <a:gd name="T35" fmla="*/ 14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Oval 81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30" name="Arc 82"/>
          <p:cNvSpPr>
            <a:spLocks/>
          </p:cNvSpPr>
          <p:nvPr/>
        </p:nvSpPr>
        <p:spPr bwMode="auto">
          <a:xfrm flipV="1">
            <a:off x="3517900" y="3586162"/>
            <a:ext cx="866775" cy="14168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34 w 43147"/>
              <a:gd name="T1" fmla="*/ 25386 h 25386"/>
              <a:gd name="T2" fmla="*/ 43147 w 43147"/>
              <a:gd name="T3" fmla="*/ 20095 h 25386"/>
              <a:gd name="T4" fmla="*/ 21600 w 43147"/>
              <a:gd name="T5" fmla="*/ 21600 h 25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47" h="25386" fill="none" extrusionOk="0">
                <a:moveTo>
                  <a:pt x="334" y="25385"/>
                </a:moveTo>
                <a:cubicBezTo>
                  <a:pt x="111" y="24136"/>
                  <a:pt x="0" y="228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45" y="-1"/>
                  <a:pt x="42356" y="8777"/>
                  <a:pt x="43147" y="20094"/>
                </a:cubicBezTo>
              </a:path>
              <a:path w="43147" h="25386" stroke="0" extrusionOk="0">
                <a:moveTo>
                  <a:pt x="334" y="25385"/>
                </a:moveTo>
                <a:cubicBezTo>
                  <a:pt x="111" y="24136"/>
                  <a:pt x="0" y="2286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45" y="-1"/>
                  <a:pt x="42356" y="8777"/>
                  <a:pt x="43147" y="20094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1" name="Freeform 83"/>
          <p:cNvSpPr>
            <a:spLocks/>
          </p:cNvSpPr>
          <p:nvPr/>
        </p:nvSpPr>
        <p:spPr bwMode="auto">
          <a:xfrm>
            <a:off x="3533774" y="3618309"/>
            <a:ext cx="850900" cy="571500"/>
          </a:xfrm>
          <a:custGeom>
            <a:avLst/>
            <a:gdLst>
              <a:gd name="T0" fmla="*/ 0 w 547"/>
              <a:gd name="T1" fmla="*/ 0 h 780"/>
              <a:gd name="T2" fmla="*/ 547 w 547"/>
              <a:gd name="T3" fmla="*/ 0 h 780"/>
              <a:gd name="T4" fmla="*/ 547 w 547"/>
              <a:gd name="T5" fmla="*/ 639 h 780"/>
              <a:gd name="T6" fmla="*/ 0 w 547"/>
              <a:gd name="T7" fmla="*/ 639 h 780"/>
              <a:gd name="T8" fmla="*/ 0 w 547"/>
              <a:gd name="T9" fmla="*/ 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80">
                <a:moveTo>
                  <a:pt x="0" y="0"/>
                </a:moveTo>
                <a:cubicBezTo>
                  <a:pt x="27" y="132"/>
                  <a:pt x="530" y="137"/>
                  <a:pt x="547" y="0"/>
                </a:cubicBezTo>
                <a:cubicBezTo>
                  <a:pt x="547" y="319"/>
                  <a:pt x="546" y="417"/>
                  <a:pt x="547" y="639"/>
                </a:cubicBezTo>
                <a:cubicBezTo>
                  <a:pt x="483" y="780"/>
                  <a:pt x="33" y="750"/>
                  <a:pt x="0" y="639"/>
                </a:cubicBezTo>
                <a:cubicBezTo>
                  <a:pt x="0" y="639"/>
                  <a:pt x="0" y="333"/>
                  <a:pt x="0" y="0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mpd="sng">
                <a:solidFill>
                  <a:srgbClr val="33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2" name="Freeform 84"/>
          <p:cNvSpPr>
            <a:spLocks/>
          </p:cNvSpPr>
          <p:nvPr/>
        </p:nvSpPr>
        <p:spPr bwMode="auto">
          <a:xfrm>
            <a:off x="3529012" y="3328987"/>
            <a:ext cx="868362" cy="928688"/>
          </a:xfrm>
          <a:custGeom>
            <a:avLst/>
            <a:gdLst>
              <a:gd name="T0" fmla="*/ 0 w 547"/>
              <a:gd name="T1" fmla="*/ 0 h 780"/>
              <a:gd name="T2" fmla="*/ 547 w 547"/>
              <a:gd name="T3" fmla="*/ 0 h 780"/>
              <a:gd name="T4" fmla="*/ 547 w 547"/>
              <a:gd name="T5" fmla="*/ 639 h 780"/>
              <a:gd name="T6" fmla="*/ 0 w 547"/>
              <a:gd name="T7" fmla="*/ 639 h 780"/>
              <a:gd name="T8" fmla="*/ 0 w 547"/>
              <a:gd name="T9" fmla="*/ 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780">
                <a:moveTo>
                  <a:pt x="0" y="0"/>
                </a:moveTo>
                <a:cubicBezTo>
                  <a:pt x="27" y="132"/>
                  <a:pt x="530" y="137"/>
                  <a:pt x="547" y="0"/>
                </a:cubicBezTo>
                <a:cubicBezTo>
                  <a:pt x="547" y="319"/>
                  <a:pt x="546" y="417"/>
                  <a:pt x="547" y="639"/>
                </a:cubicBezTo>
                <a:cubicBezTo>
                  <a:pt x="483" y="780"/>
                  <a:pt x="33" y="750"/>
                  <a:pt x="0" y="639"/>
                </a:cubicBezTo>
                <a:cubicBezTo>
                  <a:pt x="0" y="639"/>
                  <a:pt x="0" y="33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66CCFF">
                  <a:alpha val="60001"/>
                </a:srgbClr>
              </a:gs>
              <a:gs pos="50000">
                <a:schemeClr val="bg1">
                  <a:alpha val="80000"/>
                </a:schemeClr>
              </a:gs>
              <a:gs pos="100000">
                <a:srgbClr val="66CCFF">
                  <a:alpha val="60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3" name="Arc 85"/>
          <p:cNvSpPr>
            <a:spLocks/>
          </p:cNvSpPr>
          <p:nvPr/>
        </p:nvSpPr>
        <p:spPr bwMode="auto">
          <a:xfrm flipV="1">
            <a:off x="3541712" y="4082653"/>
            <a:ext cx="811212" cy="108347"/>
          </a:xfrm>
          <a:custGeom>
            <a:avLst/>
            <a:gdLst>
              <a:gd name="G0" fmla="+- 21519 0 0"/>
              <a:gd name="G1" fmla="+- 21600 0 0"/>
              <a:gd name="G2" fmla="+- 21600 0 0"/>
              <a:gd name="T0" fmla="*/ 0 w 43005"/>
              <a:gd name="T1" fmla="*/ 19735 h 21600"/>
              <a:gd name="T2" fmla="*/ 43005 w 43005"/>
              <a:gd name="T3" fmla="*/ 19381 h 21600"/>
              <a:gd name="T4" fmla="*/ 21519 w 4300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05" h="21600" fill="none" extrusionOk="0">
                <a:moveTo>
                  <a:pt x="-1" y="19734"/>
                </a:moveTo>
                <a:cubicBezTo>
                  <a:pt x="967" y="8570"/>
                  <a:pt x="10312" y="-1"/>
                  <a:pt x="21519" y="0"/>
                </a:cubicBezTo>
                <a:cubicBezTo>
                  <a:pt x="32589" y="0"/>
                  <a:pt x="41867" y="8369"/>
                  <a:pt x="43004" y="19381"/>
                </a:cubicBezTo>
              </a:path>
              <a:path w="43005" h="21600" stroke="0" extrusionOk="0">
                <a:moveTo>
                  <a:pt x="-1" y="19734"/>
                </a:moveTo>
                <a:cubicBezTo>
                  <a:pt x="967" y="8570"/>
                  <a:pt x="10312" y="-1"/>
                  <a:pt x="21519" y="0"/>
                </a:cubicBezTo>
                <a:cubicBezTo>
                  <a:pt x="32589" y="0"/>
                  <a:pt x="41867" y="8369"/>
                  <a:pt x="43004" y="19381"/>
                </a:cubicBezTo>
                <a:lnTo>
                  <a:pt x="21519" y="21600"/>
                </a:lnTo>
                <a:close/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4" name="Arc 86"/>
          <p:cNvSpPr>
            <a:spLocks/>
          </p:cNvSpPr>
          <p:nvPr/>
        </p:nvSpPr>
        <p:spPr bwMode="auto">
          <a:xfrm flipV="1">
            <a:off x="3451224" y="3278981"/>
            <a:ext cx="996950" cy="16787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559 w 43200"/>
              <a:gd name="T1" fmla="*/ 26484 h 26484"/>
              <a:gd name="T2" fmla="*/ 42682 w 43200"/>
              <a:gd name="T3" fmla="*/ 26302 h 26484"/>
              <a:gd name="T4" fmla="*/ 21600 w 43200"/>
              <a:gd name="T5" fmla="*/ 21600 h 26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6484" fill="none" extrusionOk="0">
                <a:moveTo>
                  <a:pt x="559" y="26483"/>
                </a:moveTo>
                <a:cubicBezTo>
                  <a:pt x="187" y="24882"/>
                  <a:pt x="0" y="232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181"/>
                  <a:pt x="43026" y="24758"/>
                  <a:pt x="42682" y="26302"/>
                </a:cubicBezTo>
              </a:path>
              <a:path w="43200" h="26484" stroke="0" extrusionOk="0">
                <a:moveTo>
                  <a:pt x="559" y="26483"/>
                </a:moveTo>
                <a:cubicBezTo>
                  <a:pt x="187" y="24882"/>
                  <a:pt x="0" y="232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181"/>
                  <a:pt x="43026" y="24758"/>
                  <a:pt x="42682" y="26302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35" name="Group 87"/>
          <p:cNvGrpSpPr>
            <a:grpSpLocks/>
          </p:cNvGrpSpPr>
          <p:nvPr/>
        </p:nvGrpSpPr>
        <p:grpSpPr bwMode="auto">
          <a:xfrm>
            <a:off x="3913188" y="3509963"/>
            <a:ext cx="300037" cy="679847"/>
            <a:chOff x="2643" y="2630"/>
            <a:chExt cx="189" cy="571"/>
          </a:xfrm>
        </p:grpSpPr>
        <p:sp>
          <p:nvSpPr>
            <p:cNvPr id="2136" name="Text Box 88"/>
            <p:cNvSpPr txBox="1">
              <a:spLocks noChangeArrowheads="1"/>
            </p:cNvSpPr>
            <p:nvPr/>
          </p:nvSpPr>
          <p:spPr bwMode="auto">
            <a:xfrm>
              <a:off x="2738" y="3076"/>
              <a:ext cx="58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600" b="1">
                  <a:solidFill>
                    <a:srgbClr val="CC0000"/>
                  </a:solidFill>
                </a:rPr>
                <a:t>50</a:t>
              </a:r>
            </a:p>
          </p:txBody>
        </p:sp>
        <p:sp>
          <p:nvSpPr>
            <p:cNvPr id="2137" name="Line 89"/>
            <p:cNvSpPr>
              <a:spLocks noChangeShapeType="1"/>
            </p:cNvSpPr>
            <p:nvPr/>
          </p:nvSpPr>
          <p:spPr bwMode="auto">
            <a:xfrm>
              <a:off x="2643" y="2694"/>
              <a:ext cx="0" cy="50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Line 90"/>
            <p:cNvSpPr>
              <a:spLocks noChangeShapeType="1"/>
            </p:cNvSpPr>
            <p:nvPr/>
          </p:nvSpPr>
          <p:spPr bwMode="auto">
            <a:xfrm>
              <a:off x="2645" y="3201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Line 91"/>
            <p:cNvSpPr>
              <a:spLocks noChangeShapeType="1"/>
            </p:cNvSpPr>
            <p:nvPr/>
          </p:nvSpPr>
          <p:spPr bwMode="auto">
            <a:xfrm>
              <a:off x="2645" y="3010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Line 92"/>
            <p:cNvSpPr>
              <a:spLocks noChangeShapeType="1"/>
            </p:cNvSpPr>
            <p:nvPr/>
          </p:nvSpPr>
          <p:spPr bwMode="auto">
            <a:xfrm>
              <a:off x="2648" y="2814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Line 93"/>
            <p:cNvSpPr>
              <a:spLocks noChangeShapeType="1"/>
            </p:cNvSpPr>
            <p:nvPr/>
          </p:nvSpPr>
          <p:spPr bwMode="auto">
            <a:xfrm>
              <a:off x="2643" y="2880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Line 94"/>
            <p:cNvSpPr>
              <a:spLocks noChangeShapeType="1"/>
            </p:cNvSpPr>
            <p:nvPr/>
          </p:nvSpPr>
          <p:spPr bwMode="auto">
            <a:xfrm>
              <a:off x="2643" y="2947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Line 95"/>
            <p:cNvSpPr>
              <a:spLocks noChangeShapeType="1"/>
            </p:cNvSpPr>
            <p:nvPr/>
          </p:nvSpPr>
          <p:spPr bwMode="auto">
            <a:xfrm>
              <a:off x="2643" y="3075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Line 96"/>
            <p:cNvSpPr>
              <a:spLocks noChangeShapeType="1"/>
            </p:cNvSpPr>
            <p:nvPr/>
          </p:nvSpPr>
          <p:spPr bwMode="auto">
            <a:xfrm>
              <a:off x="2643" y="3141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Line 97"/>
            <p:cNvSpPr>
              <a:spLocks noChangeShapeType="1"/>
            </p:cNvSpPr>
            <p:nvPr/>
          </p:nvSpPr>
          <p:spPr bwMode="auto">
            <a:xfrm>
              <a:off x="2643" y="2843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Line 98"/>
            <p:cNvSpPr>
              <a:spLocks noChangeShapeType="1"/>
            </p:cNvSpPr>
            <p:nvPr/>
          </p:nvSpPr>
          <p:spPr bwMode="auto">
            <a:xfrm>
              <a:off x="2643" y="2915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Line 99"/>
            <p:cNvSpPr>
              <a:spLocks noChangeShapeType="1"/>
            </p:cNvSpPr>
            <p:nvPr/>
          </p:nvSpPr>
          <p:spPr bwMode="auto">
            <a:xfrm>
              <a:off x="2643" y="2978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Line 100"/>
            <p:cNvSpPr>
              <a:spLocks noChangeShapeType="1"/>
            </p:cNvSpPr>
            <p:nvPr/>
          </p:nvSpPr>
          <p:spPr bwMode="auto">
            <a:xfrm>
              <a:off x="2643" y="3044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Line 101"/>
            <p:cNvSpPr>
              <a:spLocks noChangeShapeType="1"/>
            </p:cNvSpPr>
            <p:nvPr/>
          </p:nvSpPr>
          <p:spPr bwMode="auto">
            <a:xfrm>
              <a:off x="2643" y="3107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Line 102"/>
            <p:cNvSpPr>
              <a:spLocks noChangeShapeType="1"/>
            </p:cNvSpPr>
            <p:nvPr/>
          </p:nvSpPr>
          <p:spPr bwMode="auto">
            <a:xfrm>
              <a:off x="2643" y="3173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Text Box 103"/>
            <p:cNvSpPr txBox="1">
              <a:spLocks noChangeArrowheads="1"/>
            </p:cNvSpPr>
            <p:nvPr/>
          </p:nvSpPr>
          <p:spPr bwMode="auto">
            <a:xfrm>
              <a:off x="2713" y="2980"/>
              <a:ext cx="86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600" b="1">
                  <a:solidFill>
                    <a:srgbClr val="CC0000"/>
                  </a:solidFill>
                </a:rPr>
                <a:t>100</a:t>
              </a:r>
            </a:p>
          </p:txBody>
        </p:sp>
        <p:sp>
          <p:nvSpPr>
            <p:cNvPr id="2152" name="Text Box 104"/>
            <p:cNvSpPr txBox="1">
              <a:spLocks noChangeArrowheads="1"/>
            </p:cNvSpPr>
            <p:nvPr/>
          </p:nvSpPr>
          <p:spPr bwMode="auto">
            <a:xfrm>
              <a:off x="2713" y="2893"/>
              <a:ext cx="86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600" b="1">
                  <a:solidFill>
                    <a:srgbClr val="CC0000"/>
                  </a:solidFill>
                </a:rPr>
                <a:t>150</a:t>
              </a:r>
            </a:p>
          </p:txBody>
        </p:sp>
        <p:sp>
          <p:nvSpPr>
            <p:cNvPr id="2153" name="Text Box 105"/>
            <p:cNvSpPr txBox="1">
              <a:spLocks noChangeArrowheads="1"/>
            </p:cNvSpPr>
            <p:nvPr/>
          </p:nvSpPr>
          <p:spPr bwMode="auto">
            <a:xfrm>
              <a:off x="2712" y="2787"/>
              <a:ext cx="86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600" b="1">
                  <a:solidFill>
                    <a:srgbClr val="CC0000"/>
                  </a:solidFill>
                </a:rPr>
                <a:t>200</a:t>
              </a:r>
            </a:p>
          </p:txBody>
        </p:sp>
        <p:sp>
          <p:nvSpPr>
            <p:cNvPr id="2154" name="Text Box 106"/>
            <p:cNvSpPr txBox="1">
              <a:spLocks noChangeArrowheads="1"/>
            </p:cNvSpPr>
            <p:nvPr/>
          </p:nvSpPr>
          <p:spPr bwMode="auto">
            <a:xfrm>
              <a:off x="2717" y="2630"/>
              <a:ext cx="11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600" b="1">
                  <a:solidFill>
                    <a:srgbClr val="CC0000"/>
                  </a:solidFill>
                </a:rPr>
                <a:t>Cm</a:t>
              </a:r>
              <a:r>
                <a:rPr lang="en-US" sz="600" b="1" baseline="30000">
                  <a:solidFill>
                    <a:srgbClr val="CC0000"/>
                  </a:solidFill>
                </a:rPr>
                <a:t>3</a:t>
              </a:r>
            </a:p>
          </p:txBody>
        </p:sp>
        <p:sp>
          <p:nvSpPr>
            <p:cNvPr id="2155" name="Line 107"/>
            <p:cNvSpPr>
              <a:spLocks noChangeShapeType="1"/>
            </p:cNvSpPr>
            <p:nvPr/>
          </p:nvSpPr>
          <p:spPr bwMode="auto">
            <a:xfrm>
              <a:off x="2643" y="2748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Line 108"/>
            <p:cNvSpPr>
              <a:spLocks noChangeShapeType="1"/>
            </p:cNvSpPr>
            <p:nvPr/>
          </p:nvSpPr>
          <p:spPr bwMode="auto">
            <a:xfrm>
              <a:off x="2643" y="2717"/>
              <a:ext cx="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Line 109"/>
            <p:cNvSpPr>
              <a:spLocks noChangeShapeType="1"/>
            </p:cNvSpPr>
            <p:nvPr/>
          </p:nvSpPr>
          <p:spPr bwMode="auto">
            <a:xfrm>
              <a:off x="2643" y="2783"/>
              <a:ext cx="2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Text Box 110"/>
            <p:cNvSpPr txBox="1">
              <a:spLocks noChangeArrowheads="1"/>
            </p:cNvSpPr>
            <p:nvPr/>
          </p:nvSpPr>
          <p:spPr bwMode="auto">
            <a:xfrm>
              <a:off x="2713" y="2690"/>
              <a:ext cx="86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600" b="1">
                  <a:solidFill>
                    <a:srgbClr val="CC0000"/>
                  </a:solidFill>
                </a:rPr>
                <a:t>250</a:t>
              </a:r>
            </a:p>
          </p:txBody>
        </p:sp>
      </p:grpSp>
      <p:sp>
        <p:nvSpPr>
          <p:cNvPr id="2159" name="Text Box 111"/>
          <p:cNvSpPr txBox="1">
            <a:spLocks noChangeArrowheads="1"/>
          </p:cNvSpPr>
          <p:nvPr/>
        </p:nvSpPr>
        <p:spPr bwMode="auto">
          <a:xfrm rot="18688154" flipH="1">
            <a:off x="1220793" y="2074939"/>
            <a:ext cx="64008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1000" b="1" i="1" dirty="0">
                <a:solidFill>
                  <a:srgbClr val="CC0000"/>
                </a:solidFill>
              </a:rPr>
              <a:t>2.10</a:t>
            </a:r>
            <a:r>
              <a:rPr lang="en-US" sz="1000" b="1" i="1" baseline="30000" dirty="0">
                <a:solidFill>
                  <a:srgbClr val="CC0000"/>
                </a:solidFill>
              </a:rPr>
              <a:t>-1</a:t>
            </a:r>
            <a:r>
              <a:rPr lang="en-US" sz="1000" b="1" i="1" dirty="0">
                <a:solidFill>
                  <a:srgbClr val="CC0000"/>
                </a:solidFill>
              </a:rPr>
              <a:t> kg</a:t>
            </a:r>
            <a:endParaRPr lang="en-US" sz="1000" b="1" i="1" baseline="-25000" dirty="0">
              <a:solidFill>
                <a:srgbClr val="CC0000"/>
              </a:solidFill>
            </a:endParaRPr>
          </a:p>
        </p:txBody>
      </p:sp>
      <p:sp>
        <p:nvSpPr>
          <p:cNvPr id="2160" name="Text Box 112"/>
          <p:cNvSpPr txBox="1">
            <a:spLocks noChangeArrowheads="1"/>
          </p:cNvSpPr>
          <p:nvPr/>
        </p:nvSpPr>
        <p:spPr bwMode="auto">
          <a:xfrm rot="18688154" flipH="1">
            <a:off x="1304325" y="2065619"/>
            <a:ext cx="100584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1000" b="1" i="1" dirty="0">
                <a:solidFill>
                  <a:srgbClr val="CC0000"/>
                </a:solidFill>
              </a:rPr>
              <a:t>5.10</a:t>
            </a:r>
            <a:r>
              <a:rPr lang="en-US" sz="1000" b="1" i="1" baseline="30000" dirty="0">
                <a:solidFill>
                  <a:srgbClr val="CC0000"/>
                </a:solidFill>
              </a:rPr>
              <a:t>-5</a:t>
            </a:r>
            <a:r>
              <a:rPr lang="en-US" sz="1000" b="1" i="1" dirty="0">
                <a:solidFill>
                  <a:srgbClr val="CC0000"/>
                </a:solidFill>
              </a:rPr>
              <a:t> m</a:t>
            </a:r>
            <a:r>
              <a:rPr lang="en-US" sz="1000" b="1" i="1" baseline="30000" dirty="0">
                <a:solidFill>
                  <a:srgbClr val="CC0000"/>
                </a:solidFill>
              </a:rPr>
              <a:t>3</a:t>
            </a:r>
          </a:p>
        </p:txBody>
      </p:sp>
      <p:grpSp>
        <p:nvGrpSpPr>
          <p:cNvPr id="2161" name="Group 113"/>
          <p:cNvGrpSpPr>
            <a:grpSpLocks/>
          </p:cNvGrpSpPr>
          <p:nvPr/>
        </p:nvGrpSpPr>
        <p:grpSpPr bwMode="auto">
          <a:xfrm rot="-1283352">
            <a:off x="1485899" y="2219325"/>
            <a:ext cx="952500" cy="857250"/>
            <a:chOff x="624" y="2496"/>
            <a:chExt cx="718" cy="952"/>
          </a:xfrm>
        </p:grpSpPr>
        <p:grpSp>
          <p:nvGrpSpPr>
            <p:cNvPr id="2162" name="Group 114"/>
            <p:cNvGrpSpPr>
              <a:grpSpLocks/>
            </p:cNvGrpSpPr>
            <p:nvPr/>
          </p:nvGrpSpPr>
          <p:grpSpPr bwMode="auto">
            <a:xfrm>
              <a:off x="624" y="2496"/>
              <a:ext cx="603" cy="765"/>
              <a:chOff x="3988" y="1349"/>
              <a:chExt cx="940" cy="1029"/>
            </a:xfrm>
          </p:grpSpPr>
          <p:grpSp>
            <p:nvGrpSpPr>
              <p:cNvPr id="2163" name="Group 115"/>
              <p:cNvGrpSpPr>
                <a:grpSpLocks/>
              </p:cNvGrpSpPr>
              <p:nvPr/>
            </p:nvGrpSpPr>
            <p:grpSpPr bwMode="auto">
              <a:xfrm>
                <a:off x="4080" y="1349"/>
                <a:ext cx="848" cy="1029"/>
                <a:chOff x="4080" y="1349"/>
                <a:chExt cx="848" cy="1029"/>
              </a:xfrm>
            </p:grpSpPr>
            <p:sp>
              <p:nvSpPr>
                <p:cNvPr id="2164" name="Freeform 116"/>
                <p:cNvSpPr>
                  <a:spLocks/>
                </p:cNvSpPr>
                <p:nvPr/>
              </p:nvSpPr>
              <p:spPr bwMode="auto">
                <a:xfrm>
                  <a:off x="4143" y="1444"/>
                  <a:ext cx="390" cy="173"/>
                </a:xfrm>
                <a:custGeom>
                  <a:avLst/>
                  <a:gdLst>
                    <a:gd name="T0" fmla="*/ 37 w 779"/>
                    <a:gd name="T1" fmla="*/ 169 h 347"/>
                    <a:gd name="T2" fmla="*/ 0 w 779"/>
                    <a:gd name="T3" fmla="*/ 253 h 347"/>
                    <a:gd name="T4" fmla="*/ 18 w 779"/>
                    <a:gd name="T5" fmla="*/ 319 h 347"/>
                    <a:gd name="T6" fmla="*/ 84 w 779"/>
                    <a:gd name="T7" fmla="*/ 347 h 347"/>
                    <a:gd name="T8" fmla="*/ 158 w 779"/>
                    <a:gd name="T9" fmla="*/ 347 h 347"/>
                    <a:gd name="T10" fmla="*/ 198 w 779"/>
                    <a:gd name="T11" fmla="*/ 339 h 347"/>
                    <a:gd name="T12" fmla="*/ 234 w 779"/>
                    <a:gd name="T13" fmla="*/ 332 h 347"/>
                    <a:gd name="T14" fmla="*/ 281 w 779"/>
                    <a:gd name="T15" fmla="*/ 319 h 347"/>
                    <a:gd name="T16" fmla="*/ 327 w 779"/>
                    <a:gd name="T17" fmla="*/ 322 h 347"/>
                    <a:gd name="T18" fmla="*/ 375 w 779"/>
                    <a:gd name="T19" fmla="*/ 328 h 347"/>
                    <a:gd name="T20" fmla="*/ 430 w 779"/>
                    <a:gd name="T21" fmla="*/ 335 h 347"/>
                    <a:gd name="T22" fmla="*/ 478 w 779"/>
                    <a:gd name="T23" fmla="*/ 325 h 347"/>
                    <a:gd name="T24" fmla="*/ 519 w 779"/>
                    <a:gd name="T25" fmla="*/ 313 h 347"/>
                    <a:gd name="T26" fmla="*/ 553 w 779"/>
                    <a:gd name="T27" fmla="*/ 299 h 347"/>
                    <a:gd name="T28" fmla="*/ 583 w 779"/>
                    <a:gd name="T29" fmla="*/ 300 h 347"/>
                    <a:gd name="T30" fmla="*/ 619 w 779"/>
                    <a:gd name="T31" fmla="*/ 310 h 347"/>
                    <a:gd name="T32" fmla="*/ 653 w 779"/>
                    <a:gd name="T33" fmla="*/ 319 h 347"/>
                    <a:gd name="T34" fmla="*/ 678 w 779"/>
                    <a:gd name="T35" fmla="*/ 324 h 347"/>
                    <a:gd name="T36" fmla="*/ 713 w 779"/>
                    <a:gd name="T37" fmla="*/ 328 h 347"/>
                    <a:gd name="T38" fmla="*/ 779 w 779"/>
                    <a:gd name="T39" fmla="*/ 319 h 347"/>
                    <a:gd name="T40" fmla="*/ 750 w 779"/>
                    <a:gd name="T41" fmla="*/ 0 h 347"/>
                    <a:gd name="T42" fmla="*/ 37 w 779"/>
                    <a:gd name="T43" fmla="*/ 169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79" h="347">
                      <a:moveTo>
                        <a:pt x="37" y="169"/>
                      </a:moveTo>
                      <a:lnTo>
                        <a:pt x="0" y="253"/>
                      </a:lnTo>
                      <a:lnTo>
                        <a:pt x="18" y="319"/>
                      </a:lnTo>
                      <a:lnTo>
                        <a:pt x="84" y="347"/>
                      </a:lnTo>
                      <a:lnTo>
                        <a:pt x="158" y="347"/>
                      </a:lnTo>
                      <a:lnTo>
                        <a:pt x="198" y="339"/>
                      </a:lnTo>
                      <a:lnTo>
                        <a:pt x="234" y="332"/>
                      </a:lnTo>
                      <a:lnTo>
                        <a:pt x="281" y="319"/>
                      </a:lnTo>
                      <a:lnTo>
                        <a:pt x="327" y="322"/>
                      </a:lnTo>
                      <a:lnTo>
                        <a:pt x="375" y="328"/>
                      </a:lnTo>
                      <a:lnTo>
                        <a:pt x="430" y="335"/>
                      </a:lnTo>
                      <a:lnTo>
                        <a:pt x="478" y="325"/>
                      </a:lnTo>
                      <a:lnTo>
                        <a:pt x="519" y="313"/>
                      </a:lnTo>
                      <a:lnTo>
                        <a:pt x="553" y="299"/>
                      </a:lnTo>
                      <a:lnTo>
                        <a:pt x="583" y="300"/>
                      </a:lnTo>
                      <a:lnTo>
                        <a:pt x="619" y="310"/>
                      </a:lnTo>
                      <a:lnTo>
                        <a:pt x="653" y="319"/>
                      </a:lnTo>
                      <a:lnTo>
                        <a:pt x="678" y="324"/>
                      </a:lnTo>
                      <a:lnTo>
                        <a:pt x="713" y="328"/>
                      </a:lnTo>
                      <a:lnTo>
                        <a:pt x="779" y="319"/>
                      </a:lnTo>
                      <a:lnTo>
                        <a:pt x="750" y="0"/>
                      </a:lnTo>
                      <a:lnTo>
                        <a:pt x="37" y="169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65" name="Group 117"/>
                <p:cNvGrpSpPr>
                  <a:grpSpLocks/>
                </p:cNvGrpSpPr>
                <p:nvPr/>
              </p:nvGrpSpPr>
              <p:grpSpPr bwMode="auto">
                <a:xfrm>
                  <a:off x="4080" y="1349"/>
                  <a:ext cx="848" cy="1029"/>
                  <a:chOff x="4080" y="1349"/>
                  <a:chExt cx="848" cy="1029"/>
                </a:xfrm>
              </p:grpSpPr>
              <p:sp>
                <p:nvSpPr>
                  <p:cNvPr id="2166" name="Freeform 118"/>
                  <p:cNvSpPr>
                    <a:spLocks/>
                  </p:cNvSpPr>
                  <p:nvPr/>
                </p:nvSpPr>
                <p:spPr bwMode="auto">
                  <a:xfrm>
                    <a:off x="4080" y="1349"/>
                    <a:ext cx="848" cy="1029"/>
                  </a:xfrm>
                  <a:custGeom>
                    <a:avLst/>
                    <a:gdLst>
                      <a:gd name="T0" fmla="*/ 333 w 1695"/>
                      <a:gd name="T1" fmla="*/ 639 h 2058"/>
                      <a:gd name="T2" fmla="*/ 258 w 1695"/>
                      <a:gd name="T3" fmla="*/ 414 h 2058"/>
                      <a:gd name="T4" fmla="*/ 133 w 1695"/>
                      <a:gd name="T5" fmla="*/ 319 h 2058"/>
                      <a:gd name="T6" fmla="*/ 67 w 1695"/>
                      <a:gd name="T7" fmla="*/ 316 h 2058"/>
                      <a:gd name="T8" fmla="*/ 11 w 1695"/>
                      <a:gd name="T9" fmla="*/ 344 h 2058"/>
                      <a:gd name="T10" fmla="*/ 5 w 1695"/>
                      <a:gd name="T11" fmla="*/ 396 h 2058"/>
                      <a:gd name="T12" fmla="*/ 52 w 1695"/>
                      <a:gd name="T13" fmla="*/ 639 h 2058"/>
                      <a:gd name="T14" fmla="*/ 52 w 1695"/>
                      <a:gd name="T15" fmla="*/ 743 h 2058"/>
                      <a:gd name="T16" fmla="*/ 145 w 1695"/>
                      <a:gd name="T17" fmla="*/ 865 h 2058"/>
                      <a:gd name="T18" fmla="*/ 249 w 1695"/>
                      <a:gd name="T19" fmla="*/ 1090 h 2058"/>
                      <a:gd name="T20" fmla="*/ 324 w 1695"/>
                      <a:gd name="T21" fmla="*/ 1334 h 2058"/>
                      <a:gd name="T22" fmla="*/ 474 w 1695"/>
                      <a:gd name="T23" fmla="*/ 1532 h 2058"/>
                      <a:gd name="T24" fmla="*/ 690 w 1695"/>
                      <a:gd name="T25" fmla="*/ 1720 h 2058"/>
                      <a:gd name="T26" fmla="*/ 788 w 1695"/>
                      <a:gd name="T27" fmla="*/ 1828 h 2058"/>
                      <a:gd name="T28" fmla="*/ 830 w 1695"/>
                      <a:gd name="T29" fmla="*/ 1936 h 2058"/>
                      <a:gd name="T30" fmla="*/ 906 w 1695"/>
                      <a:gd name="T31" fmla="*/ 2031 h 2058"/>
                      <a:gd name="T32" fmla="*/ 973 w 1695"/>
                      <a:gd name="T33" fmla="*/ 2020 h 2058"/>
                      <a:gd name="T34" fmla="*/ 1093 w 1695"/>
                      <a:gd name="T35" fmla="*/ 1925 h 2058"/>
                      <a:gd name="T36" fmla="*/ 1278 w 1695"/>
                      <a:gd name="T37" fmla="*/ 1809 h 2058"/>
                      <a:gd name="T38" fmla="*/ 1469 w 1695"/>
                      <a:gd name="T39" fmla="*/ 1723 h 2058"/>
                      <a:gd name="T40" fmla="*/ 1633 w 1695"/>
                      <a:gd name="T41" fmla="*/ 1709 h 2058"/>
                      <a:gd name="T42" fmla="*/ 1602 w 1695"/>
                      <a:gd name="T43" fmla="*/ 1617 h 2058"/>
                      <a:gd name="T44" fmla="*/ 1517 w 1695"/>
                      <a:gd name="T45" fmla="*/ 1532 h 2058"/>
                      <a:gd name="T46" fmla="*/ 1480 w 1695"/>
                      <a:gd name="T47" fmla="*/ 1467 h 2058"/>
                      <a:gd name="T48" fmla="*/ 1508 w 1695"/>
                      <a:gd name="T49" fmla="*/ 1156 h 2058"/>
                      <a:gd name="T50" fmla="*/ 1480 w 1695"/>
                      <a:gd name="T51" fmla="*/ 724 h 2058"/>
                      <a:gd name="T52" fmla="*/ 1508 w 1695"/>
                      <a:gd name="T53" fmla="*/ 521 h 2058"/>
                      <a:gd name="T54" fmla="*/ 1487 w 1695"/>
                      <a:gd name="T55" fmla="*/ 460 h 2058"/>
                      <a:gd name="T56" fmla="*/ 1445 w 1695"/>
                      <a:gd name="T57" fmla="*/ 425 h 2058"/>
                      <a:gd name="T58" fmla="*/ 1367 w 1695"/>
                      <a:gd name="T59" fmla="*/ 386 h 2058"/>
                      <a:gd name="T60" fmla="*/ 1273 w 1695"/>
                      <a:gd name="T61" fmla="*/ 283 h 2058"/>
                      <a:gd name="T62" fmla="*/ 1057 w 1695"/>
                      <a:gd name="T63" fmla="*/ 180 h 2058"/>
                      <a:gd name="T64" fmla="*/ 862 w 1695"/>
                      <a:gd name="T65" fmla="*/ 48 h 2058"/>
                      <a:gd name="T66" fmla="*/ 774 w 1695"/>
                      <a:gd name="T67" fmla="*/ 0 h 2058"/>
                      <a:gd name="T68" fmla="*/ 651 w 1695"/>
                      <a:gd name="T69" fmla="*/ 39 h 2058"/>
                      <a:gd name="T70" fmla="*/ 561 w 1695"/>
                      <a:gd name="T71" fmla="*/ 75 h 2058"/>
                      <a:gd name="T72" fmla="*/ 471 w 1695"/>
                      <a:gd name="T73" fmla="*/ 81 h 2058"/>
                      <a:gd name="T74" fmla="*/ 357 w 1695"/>
                      <a:gd name="T75" fmla="*/ 119 h 2058"/>
                      <a:gd name="T76" fmla="*/ 164 w 1695"/>
                      <a:gd name="T77" fmla="*/ 180 h 2058"/>
                      <a:gd name="T78" fmla="*/ 102 w 1695"/>
                      <a:gd name="T79" fmla="*/ 198 h 2058"/>
                      <a:gd name="T80" fmla="*/ 86 w 1695"/>
                      <a:gd name="T81" fmla="*/ 247 h 2058"/>
                      <a:gd name="T82" fmla="*/ 111 w 1695"/>
                      <a:gd name="T83" fmla="*/ 300 h 2058"/>
                      <a:gd name="T84" fmla="*/ 183 w 1695"/>
                      <a:gd name="T85" fmla="*/ 349 h 2058"/>
                      <a:gd name="T86" fmla="*/ 444 w 1695"/>
                      <a:gd name="T87" fmla="*/ 350 h 2058"/>
                      <a:gd name="T88" fmla="*/ 569 w 1695"/>
                      <a:gd name="T89" fmla="*/ 352 h 2058"/>
                      <a:gd name="T90" fmla="*/ 690 w 1695"/>
                      <a:gd name="T91" fmla="*/ 311 h 2058"/>
                      <a:gd name="T92" fmla="*/ 738 w 1695"/>
                      <a:gd name="T93" fmla="*/ 338 h 2058"/>
                      <a:gd name="T94" fmla="*/ 752 w 1695"/>
                      <a:gd name="T95" fmla="*/ 408 h 2058"/>
                      <a:gd name="T96" fmla="*/ 690 w 1695"/>
                      <a:gd name="T97" fmla="*/ 658 h 2058"/>
                      <a:gd name="T98" fmla="*/ 446 w 1695"/>
                      <a:gd name="T99" fmla="*/ 733 h 20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695" h="2058">
                        <a:moveTo>
                          <a:pt x="446" y="733"/>
                        </a:moveTo>
                        <a:lnTo>
                          <a:pt x="333" y="639"/>
                        </a:lnTo>
                        <a:lnTo>
                          <a:pt x="324" y="517"/>
                        </a:lnTo>
                        <a:lnTo>
                          <a:pt x="258" y="414"/>
                        </a:lnTo>
                        <a:lnTo>
                          <a:pt x="183" y="349"/>
                        </a:lnTo>
                        <a:lnTo>
                          <a:pt x="133" y="319"/>
                        </a:lnTo>
                        <a:lnTo>
                          <a:pt x="98" y="311"/>
                        </a:lnTo>
                        <a:lnTo>
                          <a:pt x="67" y="316"/>
                        </a:lnTo>
                        <a:lnTo>
                          <a:pt x="36" y="328"/>
                        </a:lnTo>
                        <a:lnTo>
                          <a:pt x="11" y="344"/>
                        </a:lnTo>
                        <a:lnTo>
                          <a:pt x="0" y="367"/>
                        </a:lnTo>
                        <a:lnTo>
                          <a:pt x="5" y="396"/>
                        </a:lnTo>
                        <a:lnTo>
                          <a:pt x="33" y="508"/>
                        </a:lnTo>
                        <a:lnTo>
                          <a:pt x="52" y="639"/>
                        </a:lnTo>
                        <a:lnTo>
                          <a:pt x="52" y="690"/>
                        </a:lnTo>
                        <a:lnTo>
                          <a:pt x="52" y="743"/>
                        </a:lnTo>
                        <a:lnTo>
                          <a:pt x="80" y="790"/>
                        </a:lnTo>
                        <a:lnTo>
                          <a:pt x="145" y="865"/>
                        </a:lnTo>
                        <a:lnTo>
                          <a:pt x="211" y="968"/>
                        </a:lnTo>
                        <a:lnTo>
                          <a:pt x="249" y="1090"/>
                        </a:lnTo>
                        <a:lnTo>
                          <a:pt x="277" y="1259"/>
                        </a:lnTo>
                        <a:lnTo>
                          <a:pt x="324" y="1334"/>
                        </a:lnTo>
                        <a:lnTo>
                          <a:pt x="399" y="1420"/>
                        </a:lnTo>
                        <a:lnTo>
                          <a:pt x="474" y="1532"/>
                        </a:lnTo>
                        <a:lnTo>
                          <a:pt x="624" y="1673"/>
                        </a:lnTo>
                        <a:lnTo>
                          <a:pt x="690" y="1720"/>
                        </a:lnTo>
                        <a:lnTo>
                          <a:pt x="755" y="1748"/>
                        </a:lnTo>
                        <a:lnTo>
                          <a:pt x="788" y="1828"/>
                        </a:lnTo>
                        <a:lnTo>
                          <a:pt x="812" y="1883"/>
                        </a:lnTo>
                        <a:lnTo>
                          <a:pt x="830" y="1936"/>
                        </a:lnTo>
                        <a:lnTo>
                          <a:pt x="862" y="1983"/>
                        </a:lnTo>
                        <a:lnTo>
                          <a:pt x="906" y="2031"/>
                        </a:lnTo>
                        <a:lnTo>
                          <a:pt x="932" y="2058"/>
                        </a:lnTo>
                        <a:lnTo>
                          <a:pt x="973" y="2020"/>
                        </a:lnTo>
                        <a:lnTo>
                          <a:pt x="1010" y="1983"/>
                        </a:lnTo>
                        <a:lnTo>
                          <a:pt x="1093" y="1925"/>
                        </a:lnTo>
                        <a:lnTo>
                          <a:pt x="1207" y="1851"/>
                        </a:lnTo>
                        <a:lnTo>
                          <a:pt x="1278" y="1809"/>
                        </a:lnTo>
                        <a:lnTo>
                          <a:pt x="1367" y="1758"/>
                        </a:lnTo>
                        <a:lnTo>
                          <a:pt x="1469" y="1723"/>
                        </a:lnTo>
                        <a:lnTo>
                          <a:pt x="1555" y="1701"/>
                        </a:lnTo>
                        <a:lnTo>
                          <a:pt x="1633" y="1709"/>
                        </a:lnTo>
                        <a:lnTo>
                          <a:pt x="1695" y="1720"/>
                        </a:lnTo>
                        <a:lnTo>
                          <a:pt x="1602" y="1617"/>
                        </a:lnTo>
                        <a:lnTo>
                          <a:pt x="1573" y="1579"/>
                        </a:lnTo>
                        <a:lnTo>
                          <a:pt x="1517" y="1532"/>
                        </a:lnTo>
                        <a:lnTo>
                          <a:pt x="1492" y="1498"/>
                        </a:lnTo>
                        <a:lnTo>
                          <a:pt x="1480" y="1467"/>
                        </a:lnTo>
                        <a:lnTo>
                          <a:pt x="1489" y="1392"/>
                        </a:lnTo>
                        <a:lnTo>
                          <a:pt x="1508" y="1156"/>
                        </a:lnTo>
                        <a:lnTo>
                          <a:pt x="1480" y="893"/>
                        </a:lnTo>
                        <a:lnTo>
                          <a:pt x="1480" y="724"/>
                        </a:lnTo>
                        <a:lnTo>
                          <a:pt x="1498" y="586"/>
                        </a:lnTo>
                        <a:lnTo>
                          <a:pt x="1508" y="521"/>
                        </a:lnTo>
                        <a:lnTo>
                          <a:pt x="1500" y="485"/>
                        </a:lnTo>
                        <a:lnTo>
                          <a:pt x="1487" y="460"/>
                        </a:lnTo>
                        <a:lnTo>
                          <a:pt x="1467" y="438"/>
                        </a:lnTo>
                        <a:lnTo>
                          <a:pt x="1445" y="425"/>
                        </a:lnTo>
                        <a:lnTo>
                          <a:pt x="1412" y="410"/>
                        </a:lnTo>
                        <a:lnTo>
                          <a:pt x="1367" y="386"/>
                        </a:lnTo>
                        <a:lnTo>
                          <a:pt x="1339" y="349"/>
                        </a:lnTo>
                        <a:lnTo>
                          <a:pt x="1273" y="283"/>
                        </a:lnTo>
                        <a:lnTo>
                          <a:pt x="1179" y="236"/>
                        </a:lnTo>
                        <a:lnTo>
                          <a:pt x="1057" y="180"/>
                        </a:lnTo>
                        <a:lnTo>
                          <a:pt x="898" y="80"/>
                        </a:lnTo>
                        <a:lnTo>
                          <a:pt x="862" y="48"/>
                        </a:lnTo>
                        <a:lnTo>
                          <a:pt x="821" y="14"/>
                        </a:lnTo>
                        <a:lnTo>
                          <a:pt x="774" y="0"/>
                        </a:lnTo>
                        <a:lnTo>
                          <a:pt x="699" y="11"/>
                        </a:lnTo>
                        <a:lnTo>
                          <a:pt x="651" y="39"/>
                        </a:lnTo>
                        <a:lnTo>
                          <a:pt x="605" y="62"/>
                        </a:lnTo>
                        <a:lnTo>
                          <a:pt x="561" y="75"/>
                        </a:lnTo>
                        <a:lnTo>
                          <a:pt x="511" y="76"/>
                        </a:lnTo>
                        <a:lnTo>
                          <a:pt x="471" y="81"/>
                        </a:lnTo>
                        <a:lnTo>
                          <a:pt x="408" y="95"/>
                        </a:lnTo>
                        <a:lnTo>
                          <a:pt x="357" y="119"/>
                        </a:lnTo>
                        <a:lnTo>
                          <a:pt x="296" y="152"/>
                        </a:lnTo>
                        <a:lnTo>
                          <a:pt x="164" y="180"/>
                        </a:lnTo>
                        <a:lnTo>
                          <a:pt x="117" y="189"/>
                        </a:lnTo>
                        <a:lnTo>
                          <a:pt x="102" y="198"/>
                        </a:lnTo>
                        <a:lnTo>
                          <a:pt x="89" y="214"/>
                        </a:lnTo>
                        <a:lnTo>
                          <a:pt x="86" y="247"/>
                        </a:lnTo>
                        <a:lnTo>
                          <a:pt x="89" y="283"/>
                        </a:lnTo>
                        <a:lnTo>
                          <a:pt x="111" y="300"/>
                        </a:lnTo>
                        <a:lnTo>
                          <a:pt x="133" y="317"/>
                        </a:lnTo>
                        <a:lnTo>
                          <a:pt x="183" y="349"/>
                        </a:lnTo>
                        <a:lnTo>
                          <a:pt x="324" y="367"/>
                        </a:lnTo>
                        <a:lnTo>
                          <a:pt x="444" y="350"/>
                        </a:lnTo>
                        <a:lnTo>
                          <a:pt x="483" y="358"/>
                        </a:lnTo>
                        <a:lnTo>
                          <a:pt x="569" y="352"/>
                        </a:lnTo>
                        <a:lnTo>
                          <a:pt x="622" y="338"/>
                        </a:lnTo>
                        <a:lnTo>
                          <a:pt x="690" y="311"/>
                        </a:lnTo>
                        <a:lnTo>
                          <a:pt x="730" y="297"/>
                        </a:lnTo>
                        <a:lnTo>
                          <a:pt x="738" y="338"/>
                        </a:lnTo>
                        <a:lnTo>
                          <a:pt x="740" y="367"/>
                        </a:lnTo>
                        <a:lnTo>
                          <a:pt x="752" y="408"/>
                        </a:lnTo>
                        <a:lnTo>
                          <a:pt x="737" y="527"/>
                        </a:lnTo>
                        <a:lnTo>
                          <a:pt x="690" y="658"/>
                        </a:lnTo>
                        <a:lnTo>
                          <a:pt x="624" y="705"/>
                        </a:lnTo>
                        <a:lnTo>
                          <a:pt x="446" y="733"/>
                        </a:lnTo>
                        <a:close/>
                      </a:path>
                    </a:pathLst>
                  </a:custGeom>
                  <a:solidFill>
                    <a:srgbClr val="FFBFBF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7" name="Freeform 119"/>
                  <p:cNvSpPr>
                    <a:spLocks/>
                  </p:cNvSpPr>
                  <p:nvPr/>
                </p:nvSpPr>
                <p:spPr bwMode="auto">
                  <a:xfrm>
                    <a:off x="4264" y="1583"/>
                    <a:ext cx="27" cy="16"/>
                  </a:xfrm>
                  <a:custGeom>
                    <a:avLst/>
                    <a:gdLst>
                      <a:gd name="T0" fmla="*/ 55 w 55"/>
                      <a:gd name="T1" fmla="*/ 33 h 33"/>
                      <a:gd name="T2" fmla="*/ 26 w 55"/>
                      <a:gd name="T3" fmla="*/ 22 h 33"/>
                      <a:gd name="T4" fmla="*/ 7 w 55"/>
                      <a:gd name="T5" fmla="*/ 8 h 33"/>
                      <a:gd name="T6" fmla="*/ 0 w 55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5" h="33">
                        <a:moveTo>
                          <a:pt x="55" y="33"/>
                        </a:moveTo>
                        <a:lnTo>
                          <a:pt x="26" y="22"/>
                        </a:lnTo>
                        <a:lnTo>
                          <a:pt x="7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8" name="Freeform 120"/>
                  <p:cNvSpPr>
                    <a:spLocks/>
                  </p:cNvSpPr>
                  <p:nvPr/>
                </p:nvSpPr>
                <p:spPr bwMode="auto">
                  <a:xfrm>
                    <a:off x="4759" y="1541"/>
                    <a:ext cx="10" cy="168"/>
                  </a:xfrm>
                  <a:custGeom>
                    <a:avLst/>
                    <a:gdLst>
                      <a:gd name="T0" fmla="*/ 9 w 20"/>
                      <a:gd name="T1" fmla="*/ 0 h 336"/>
                      <a:gd name="T2" fmla="*/ 20 w 20"/>
                      <a:gd name="T3" fmla="*/ 52 h 336"/>
                      <a:gd name="T4" fmla="*/ 1 w 20"/>
                      <a:gd name="T5" fmla="*/ 241 h 336"/>
                      <a:gd name="T6" fmla="*/ 0 w 20"/>
                      <a:gd name="T7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336">
                        <a:moveTo>
                          <a:pt x="9" y="0"/>
                        </a:moveTo>
                        <a:lnTo>
                          <a:pt x="20" y="52"/>
                        </a:lnTo>
                        <a:lnTo>
                          <a:pt x="1" y="241"/>
                        </a:lnTo>
                        <a:lnTo>
                          <a:pt x="0" y="33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" name="Freeform 121"/>
                  <p:cNvSpPr>
                    <a:spLocks/>
                  </p:cNvSpPr>
                  <p:nvPr/>
                </p:nvSpPr>
                <p:spPr bwMode="auto">
                  <a:xfrm>
                    <a:off x="4112" y="1522"/>
                    <a:ext cx="35" cy="84"/>
                  </a:xfrm>
                  <a:custGeom>
                    <a:avLst/>
                    <a:gdLst>
                      <a:gd name="T0" fmla="*/ 23 w 70"/>
                      <a:gd name="T1" fmla="*/ 0 h 169"/>
                      <a:gd name="T2" fmla="*/ 53 w 70"/>
                      <a:gd name="T3" fmla="*/ 52 h 169"/>
                      <a:gd name="T4" fmla="*/ 69 w 70"/>
                      <a:gd name="T5" fmla="*/ 83 h 169"/>
                      <a:gd name="T6" fmla="*/ 70 w 70"/>
                      <a:gd name="T7" fmla="*/ 113 h 169"/>
                      <a:gd name="T8" fmla="*/ 58 w 70"/>
                      <a:gd name="T9" fmla="*/ 140 h 169"/>
                      <a:gd name="T10" fmla="*/ 27 w 70"/>
                      <a:gd name="T11" fmla="*/ 158 h 169"/>
                      <a:gd name="T12" fmla="*/ 0 w 70"/>
                      <a:gd name="T13" fmla="*/ 169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169">
                        <a:moveTo>
                          <a:pt x="23" y="0"/>
                        </a:moveTo>
                        <a:lnTo>
                          <a:pt x="53" y="52"/>
                        </a:lnTo>
                        <a:lnTo>
                          <a:pt x="69" y="83"/>
                        </a:lnTo>
                        <a:lnTo>
                          <a:pt x="70" y="113"/>
                        </a:lnTo>
                        <a:lnTo>
                          <a:pt x="58" y="140"/>
                        </a:lnTo>
                        <a:lnTo>
                          <a:pt x="27" y="158"/>
                        </a:lnTo>
                        <a:lnTo>
                          <a:pt x="0" y="16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0" name="Freeform 122"/>
                  <p:cNvSpPr>
                    <a:spLocks/>
                  </p:cNvSpPr>
                  <p:nvPr/>
                </p:nvSpPr>
                <p:spPr bwMode="auto">
                  <a:xfrm>
                    <a:off x="4419" y="1448"/>
                    <a:ext cx="25" cy="46"/>
                  </a:xfrm>
                  <a:custGeom>
                    <a:avLst/>
                    <a:gdLst>
                      <a:gd name="T0" fmla="*/ 0 w 50"/>
                      <a:gd name="T1" fmla="*/ 0 h 93"/>
                      <a:gd name="T2" fmla="*/ 0 w 50"/>
                      <a:gd name="T3" fmla="*/ 32 h 93"/>
                      <a:gd name="T4" fmla="*/ 6 w 50"/>
                      <a:gd name="T5" fmla="*/ 57 h 93"/>
                      <a:gd name="T6" fmla="*/ 25 w 50"/>
                      <a:gd name="T7" fmla="*/ 82 h 93"/>
                      <a:gd name="T8" fmla="*/ 50 w 50"/>
                      <a:gd name="T9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93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6" y="57"/>
                        </a:lnTo>
                        <a:lnTo>
                          <a:pt x="25" y="82"/>
                        </a:lnTo>
                        <a:lnTo>
                          <a:pt x="50" y="9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" name="Freeform 123"/>
                  <p:cNvSpPr>
                    <a:spLocks/>
                  </p:cNvSpPr>
                  <p:nvPr/>
                </p:nvSpPr>
                <p:spPr bwMode="auto">
                  <a:xfrm>
                    <a:off x="4257" y="1486"/>
                    <a:ext cx="52" cy="41"/>
                  </a:xfrm>
                  <a:custGeom>
                    <a:avLst/>
                    <a:gdLst>
                      <a:gd name="T0" fmla="*/ 0 w 105"/>
                      <a:gd name="T1" fmla="*/ 0 h 82"/>
                      <a:gd name="T2" fmla="*/ 0 w 105"/>
                      <a:gd name="T3" fmla="*/ 21 h 82"/>
                      <a:gd name="T4" fmla="*/ 8 w 105"/>
                      <a:gd name="T5" fmla="*/ 43 h 82"/>
                      <a:gd name="T6" fmla="*/ 35 w 105"/>
                      <a:gd name="T7" fmla="*/ 67 h 82"/>
                      <a:gd name="T8" fmla="*/ 55 w 105"/>
                      <a:gd name="T9" fmla="*/ 78 h 82"/>
                      <a:gd name="T10" fmla="*/ 80 w 105"/>
                      <a:gd name="T11" fmla="*/ 82 h 82"/>
                      <a:gd name="T12" fmla="*/ 105 w 105"/>
                      <a:gd name="T13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5" h="82">
                        <a:moveTo>
                          <a:pt x="0" y="0"/>
                        </a:moveTo>
                        <a:lnTo>
                          <a:pt x="0" y="21"/>
                        </a:lnTo>
                        <a:lnTo>
                          <a:pt x="8" y="43"/>
                        </a:lnTo>
                        <a:lnTo>
                          <a:pt x="35" y="67"/>
                        </a:lnTo>
                        <a:lnTo>
                          <a:pt x="55" y="78"/>
                        </a:lnTo>
                        <a:lnTo>
                          <a:pt x="80" y="82"/>
                        </a:lnTo>
                        <a:lnTo>
                          <a:pt x="105" y="8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2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1716"/>
                    <a:ext cx="16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73" name="Group 125"/>
              <p:cNvGrpSpPr>
                <a:grpSpLocks/>
              </p:cNvGrpSpPr>
              <p:nvPr/>
            </p:nvGrpSpPr>
            <p:grpSpPr bwMode="auto">
              <a:xfrm>
                <a:off x="3988" y="1469"/>
                <a:ext cx="861" cy="111"/>
                <a:chOff x="3988" y="1469"/>
                <a:chExt cx="861" cy="111"/>
              </a:xfrm>
            </p:grpSpPr>
            <p:grpSp>
              <p:nvGrpSpPr>
                <p:cNvPr id="2174" name="Group 126"/>
                <p:cNvGrpSpPr>
                  <a:grpSpLocks/>
                </p:cNvGrpSpPr>
                <p:nvPr/>
              </p:nvGrpSpPr>
              <p:grpSpPr bwMode="auto">
                <a:xfrm>
                  <a:off x="3988" y="1530"/>
                  <a:ext cx="107" cy="50"/>
                  <a:chOff x="3988" y="1530"/>
                  <a:chExt cx="107" cy="50"/>
                </a:xfrm>
              </p:grpSpPr>
              <p:sp>
                <p:nvSpPr>
                  <p:cNvPr id="2175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8" y="1561"/>
                    <a:ext cx="20" cy="2"/>
                  </a:xfrm>
                  <a:prstGeom prst="line">
                    <a:avLst/>
                  </a:prstGeom>
                  <a:noFill/>
                  <a:ln w="206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" name="Freeform 128"/>
                  <p:cNvSpPr>
                    <a:spLocks/>
                  </p:cNvSpPr>
                  <p:nvPr/>
                </p:nvSpPr>
                <p:spPr bwMode="auto">
                  <a:xfrm>
                    <a:off x="3993" y="1532"/>
                    <a:ext cx="102" cy="47"/>
                  </a:xfrm>
                  <a:custGeom>
                    <a:avLst/>
                    <a:gdLst>
                      <a:gd name="T0" fmla="*/ 175 w 204"/>
                      <a:gd name="T1" fmla="*/ 0 h 94"/>
                      <a:gd name="T2" fmla="*/ 152 w 204"/>
                      <a:gd name="T3" fmla="*/ 1 h 94"/>
                      <a:gd name="T4" fmla="*/ 119 w 204"/>
                      <a:gd name="T5" fmla="*/ 6 h 94"/>
                      <a:gd name="T6" fmla="*/ 100 w 204"/>
                      <a:gd name="T7" fmla="*/ 9 h 94"/>
                      <a:gd name="T8" fmla="*/ 68 w 204"/>
                      <a:gd name="T9" fmla="*/ 19 h 94"/>
                      <a:gd name="T10" fmla="*/ 44 w 204"/>
                      <a:gd name="T11" fmla="*/ 28 h 94"/>
                      <a:gd name="T12" fmla="*/ 30 w 204"/>
                      <a:gd name="T13" fmla="*/ 34 h 94"/>
                      <a:gd name="T14" fmla="*/ 17 w 204"/>
                      <a:gd name="T15" fmla="*/ 44 h 94"/>
                      <a:gd name="T16" fmla="*/ 0 w 204"/>
                      <a:gd name="T17" fmla="*/ 56 h 94"/>
                      <a:gd name="T18" fmla="*/ 11 w 204"/>
                      <a:gd name="T19" fmla="*/ 65 h 94"/>
                      <a:gd name="T20" fmla="*/ 27 w 204"/>
                      <a:gd name="T21" fmla="*/ 78 h 94"/>
                      <a:gd name="T22" fmla="*/ 53 w 204"/>
                      <a:gd name="T23" fmla="*/ 86 h 94"/>
                      <a:gd name="T24" fmla="*/ 77 w 204"/>
                      <a:gd name="T25" fmla="*/ 89 h 94"/>
                      <a:gd name="T26" fmla="*/ 100 w 204"/>
                      <a:gd name="T27" fmla="*/ 91 h 94"/>
                      <a:gd name="T28" fmla="*/ 133 w 204"/>
                      <a:gd name="T29" fmla="*/ 94 h 94"/>
                      <a:gd name="T30" fmla="*/ 171 w 204"/>
                      <a:gd name="T31" fmla="*/ 94 h 94"/>
                      <a:gd name="T32" fmla="*/ 204 w 204"/>
                      <a:gd name="T33" fmla="*/ 89 h 94"/>
                      <a:gd name="T34" fmla="*/ 182 w 204"/>
                      <a:gd name="T35" fmla="*/ 51 h 94"/>
                      <a:gd name="T36" fmla="*/ 175 w 204"/>
                      <a:gd name="T37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04" h="94">
                        <a:moveTo>
                          <a:pt x="175" y="0"/>
                        </a:moveTo>
                        <a:lnTo>
                          <a:pt x="152" y="1"/>
                        </a:lnTo>
                        <a:lnTo>
                          <a:pt x="119" y="6"/>
                        </a:lnTo>
                        <a:lnTo>
                          <a:pt x="100" y="9"/>
                        </a:lnTo>
                        <a:lnTo>
                          <a:pt x="68" y="19"/>
                        </a:lnTo>
                        <a:lnTo>
                          <a:pt x="44" y="28"/>
                        </a:lnTo>
                        <a:lnTo>
                          <a:pt x="30" y="34"/>
                        </a:lnTo>
                        <a:lnTo>
                          <a:pt x="17" y="44"/>
                        </a:lnTo>
                        <a:lnTo>
                          <a:pt x="0" y="56"/>
                        </a:lnTo>
                        <a:lnTo>
                          <a:pt x="11" y="65"/>
                        </a:lnTo>
                        <a:lnTo>
                          <a:pt x="27" y="78"/>
                        </a:lnTo>
                        <a:lnTo>
                          <a:pt x="53" y="86"/>
                        </a:lnTo>
                        <a:lnTo>
                          <a:pt x="77" y="89"/>
                        </a:lnTo>
                        <a:lnTo>
                          <a:pt x="100" y="91"/>
                        </a:lnTo>
                        <a:lnTo>
                          <a:pt x="133" y="94"/>
                        </a:lnTo>
                        <a:lnTo>
                          <a:pt x="171" y="94"/>
                        </a:lnTo>
                        <a:lnTo>
                          <a:pt x="204" y="89"/>
                        </a:lnTo>
                        <a:lnTo>
                          <a:pt x="182" y="51"/>
                        </a:lnTo>
                        <a:lnTo>
                          <a:pt x="175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" name="Freeform 129"/>
                  <p:cNvSpPr>
                    <a:spLocks/>
                  </p:cNvSpPr>
                  <p:nvPr/>
                </p:nvSpPr>
                <p:spPr bwMode="auto">
                  <a:xfrm>
                    <a:off x="4053" y="1530"/>
                    <a:ext cx="36" cy="50"/>
                  </a:xfrm>
                  <a:custGeom>
                    <a:avLst/>
                    <a:gdLst>
                      <a:gd name="T0" fmla="*/ 0 w 70"/>
                      <a:gd name="T1" fmla="*/ 11 h 100"/>
                      <a:gd name="T2" fmla="*/ 56 w 70"/>
                      <a:gd name="T3" fmla="*/ 0 h 100"/>
                      <a:gd name="T4" fmla="*/ 51 w 70"/>
                      <a:gd name="T5" fmla="*/ 24 h 100"/>
                      <a:gd name="T6" fmla="*/ 61 w 70"/>
                      <a:gd name="T7" fmla="*/ 53 h 100"/>
                      <a:gd name="T8" fmla="*/ 69 w 70"/>
                      <a:gd name="T9" fmla="*/ 89 h 100"/>
                      <a:gd name="T10" fmla="*/ 70 w 70"/>
                      <a:gd name="T11" fmla="*/ 99 h 100"/>
                      <a:gd name="T12" fmla="*/ 45 w 70"/>
                      <a:gd name="T13" fmla="*/ 100 h 100"/>
                      <a:gd name="T14" fmla="*/ 0 w 70"/>
                      <a:gd name="T15" fmla="*/ 99 h 100"/>
                      <a:gd name="T16" fmla="*/ 12 w 70"/>
                      <a:gd name="T17" fmla="*/ 75 h 100"/>
                      <a:gd name="T18" fmla="*/ 14 w 70"/>
                      <a:gd name="T19" fmla="*/ 52 h 100"/>
                      <a:gd name="T20" fmla="*/ 9 w 70"/>
                      <a:gd name="T21" fmla="*/ 28 h 100"/>
                      <a:gd name="T22" fmla="*/ 0 w 70"/>
                      <a:gd name="T23" fmla="*/ 11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0" h="100">
                        <a:moveTo>
                          <a:pt x="0" y="11"/>
                        </a:moveTo>
                        <a:lnTo>
                          <a:pt x="56" y="0"/>
                        </a:lnTo>
                        <a:lnTo>
                          <a:pt x="51" y="24"/>
                        </a:lnTo>
                        <a:lnTo>
                          <a:pt x="61" y="53"/>
                        </a:lnTo>
                        <a:lnTo>
                          <a:pt x="69" y="89"/>
                        </a:lnTo>
                        <a:lnTo>
                          <a:pt x="70" y="99"/>
                        </a:lnTo>
                        <a:lnTo>
                          <a:pt x="45" y="100"/>
                        </a:lnTo>
                        <a:lnTo>
                          <a:pt x="0" y="99"/>
                        </a:lnTo>
                        <a:lnTo>
                          <a:pt x="12" y="75"/>
                        </a:lnTo>
                        <a:lnTo>
                          <a:pt x="14" y="52"/>
                        </a:lnTo>
                        <a:lnTo>
                          <a:pt x="9" y="2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7F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8" name="Group 130"/>
                <p:cNvGrpSpPr>
                  <a:grpSpLocks/>
                </p:cNvGrpSpPr>
                <p:nvPr/>
              </p:nvGrpSpPr>
              <p:grpSpPr bwMode="auto">
                <a:xfrm>
                  <a:off x="4053" y="1469"/>
                  <a:ext cx="796" cy="110"/>
                  <a:chOff x="4053" y="1469"/>
                  <a:chExt cx="796" cy="110"/>
                </a:xfrm>
              </p:grpSpPr>
              <p:grpSp>
                <p:nvGrpSpPr>
                  <p:cNvPr id="2179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4166" y="1469"/>
                    <a:ext cx="683" cy="106"/>
                    <a:chOff x="4166" y="1469"/>
                    <a:chExt cx="683" cy="106"/>
                  </a:xfrm>
                </p:grpSpPr>
                <p:sp>
                  <p:nvSpPr>
                    <p:cNvPr id="2180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4466" y="1469"/>
                      <a:ext cx="287" cy="27"/>
                    </a:xfrm>
                    <a:custGeom>
                      <a:avLst/>
                      <a:gdLst>
                        <a:gd name="T0" fmla="*/ 574 w 574"/>
                        <a:gd name="T1" fmla="*/ 37 h 53"/>
                        <a:gd name="T2" fmla="*/ 574 w 574"/>
                        <a:gd name="T3" fmla="*/ 17 h 53"/>
                        <a:gd name="T4" fmla="*/ 561 w 574"/>
                        <a:gd name="T5" fmla="*/ 4 h 53"/>
                        <a:gd name="T6" fmla="*/ 542 w 574"/>
                        <a:gd name="T7" fmla="*/ 0 h 53"/>
                        <a:gd name="T8" fmla="*/ 516 w 574"/>
                        <a:gd name="T9" fmla="*/ 1 h 53"/>
                        <a:gd name="T10" fmla="*/ 455 w 574"/>
                        <a:gd name="T11" fmla="*/ 0 h 53"/>
                        <a:gd name="T12" fmla="*/ 366 w 574"/>
                        <a:gd name="T13" fmla="*/ 3 h 53"/>
                        <a:gd name="T14" fmla="*/ 276 w 574"/>
                        <a:gd name="T15" fmla="*/ 8 h 53"/>
                        <a:gd name="T16" fmla="*/ 214 w 574"/>
                        <a:gd name="T17" fmla="*/ 9 h 53"/>
                        <a:gd name="T18" fmla="*/ 134 w 574"/>
                        <a:gd name="T19" fmla="*/ 12 h 53"/>
                        <a:gd name="T20" fmla="*/ 75 w 574"/>
                        <a:gd name="T21" fmla="*/ 15 h 53"/>
                        <a:gd name="T22" fmla="*/ 15 w 574"/>
                        <a:gd name="T23" fmla="*/ 23 h 53"/>
                        <a:gd name="T24" fmla="*/ 40 w 574"/>
                        <a:gd name="T25" fmla="*/ 17 h 53"/>
                        <a:gd name="T26" fmla="*/ 6 w 574"/>
                        <a:gd name="T27" fmla="*/ 29 h 53"/>
                        <a:gd name="T28" fmla="*/ 0 w 574"/>
                        <a:gd name="T29" fmla="*/ 53 h 53"/>
                        <a:gd name="T30" fmla="*/ 574 w 574"/>
                        <a:gd name="T31" fmla="*/ 37 h 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574" h="53">
                          <a:moveTo>
                            <a:pt x="574" y="37"/>
                          </a:moveTo>
                          <a:lnTo>
                            <a:pt x="574" y="17"/>
                          </a:lnTo>
                          <a:lnTo>
                            <a:pt x="561" y="4"/>
                          </a:lnTo>
                          <a:lnTo>
                            <a:pt x="542" y="0"/>
                          </a:lnTo>
                          <a:lnTo>
                            <a:pt x="516" y="1"/>
                          </a:lnTo>
                          <a:lnTo>
                            <a:pt x="455" y="0"/>
                          </a:lnTo>
                          <a:lnTo>
                            <a:pt x="366" y="3"/>
                          </a:lnTo>
                          <a:lnTo>
                            <a:pt x="276" y="8"/>
                          </a:lnTo>
                          <a:lnTo>
                            <a:pt x="214" y="9"/>
                          </a:lnTo>
                          <a:lnTo>
                            <a:pt x="134" y="12"/>
                          </a:lnTo>
                          <a:lnTo>
                            <a:pt x="75" y="15"/>
                          </a:lnTo>
                          <a:lnTo>
                            <a:pt x="15" y="23"/>
                          </a:lnTo>
                          <a:lnTo>
                            <a:pt x="40" y="17"/>
                          </a:lnTo>
                          <a:lnTo>
                            <a:pt x="6" y="29"/>
                          </a:lnTo>
                          <a:lnTo>
                            <a:pt x="0" y="53"/>
                          </a:lnTo>
                          <a:lnTo>
                            <a:pt x="574" y="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BFBFB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1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4828" y="1480"/>
                      <a:ext cx="21" cy="21"/>
                    </a:xfrm>
                    <a:custGeom>
                      <a:avLst/>
                      <a:gdLst>
                        <a:gd name="T0" fmla="*/ 0 w 43"/>
                        <a:gd name="T1" fmla="*/ 4 h 40"/>
                        <a:gd name="T2" fmla="*/ 39 w 43"/>
                        <a:gd name="T3" fmla="*/ 0 h 40"/>
                        <a:gd name="T4" fmla="*/ 43 w 43"/>
                        <a:gd name="T5" fmla="*/ 29 h 40"/>
                        <a:gd name="T6" fmla="*/ 2 w 43"/>
                        <a:gd name="T7" fmla="*/ 40 h 40"/>
                        <a:gd name="T8" fmla="*/ 0 w 43"/>
                        <a:gd name="T9" fmla="*/ 4 h 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3" h="40">
                          <a:moveTo>
                            <a:pt x="0" y="4"/>
                          </a:moveTo>
                          <a:lnTo>
                            <a:pt x="39" y="0"/>
                          </a:lnTo>
                          <a:lnTo>
                            <a:pt x="43" y="29"/>
                          </a:lnTo>
                          <a:lnTo>
                            <a:pt x="2" y="4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2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4166" y="1481"/>
                      <a:ext cx="624" cy="94"/>
                    </a:xfrm>
                    <a:custGeom>
                      <a:avLst/>
                      <a:gdLst>
                        <a:gd name="T0" fmla="*/ 80 w 1248"/>
                        <a:gd name="T1" fmla="*/ 71 h 188"/>
                        <a:gd name="T2" fmla="*/ 192 w 1248"/>
                        <a:gd name="T3" fmla="*/ 60 h 188"/>
                        <a:gd name="T4" fmla="*/ 358 w 1248"/>
                        <a:gd name="T5" fmla="*/ 44 h 188"/>
                        <a:gd name="T6" fmla="*/ 488 w 1248"/>
                        <a:gd name="T7" fmla="*/ 30 h 188"/>
                        <a:gd name="T8" fmla="*/ 624 w 1248"/>
                        <a:gd name="T9" fmla="*/ 20 h 188"/>
                        <a:gd name="T10" fmla="*/ 734 w 1248"/>
                        <a:gd name="T11" fmla="*/ 17 h 188"/>
                        <a:gd name="T12" fmla="*/ 818 w 1248"/>
                        <a:gd name="T13" fmla="*/ 14 h 188"/>
                        <a:gd name="T14" fmla="*/ 902 w 1248"/>
                        <a:gd name="T15" fmla="*/ 13 h 188"/>
                        <a:gd name="T16" fmla="*/ 1034 w 1248"/>
                        <a:gd name="T17" fmla="*/ 2 h 188"/>
                        <a:gd name="T18" fmla="*/ 1143 w 1248"/>
                        <a:gd name="T19" fmla="*/ 0 h 188"/>
                        <a:gd name="T20" fmla="*/ 1209 w 1248"/>
                        <a:gd name="T21" fmla="*/ 0 h 188"/>
                        <a:gd name="T22" fmla="*/ 1228 w 1248"/>
                        <a:gd name="T23" fmla="*/ 10 h 188"/>
                        <a:gd name="T24" fmla="*/ 1242 w 1248"/>
                        <a:gd name="T25" fmla="*/ 24 h 188"/>
                        <a:gd name="T26" fmla="*/ 1248 w 1248"/>
                        <a:gd name="T27" fmla="*/ 41 h 188"/>
                        <a:gd name="T28" fmla="*/ 1243 w 1248"/>
                        <a:gd name="T29" fmla="*/ 69 h 188"/>
                        <a:gd name="T30" fmla="*/ 1211 w 1248"/>
                        <a:gd name="T31" fmla="*/ 83 h 188"/>
                        <a:gd name="T32" fmla="*/ 1156 w 1248"/>
                        <a:gd name="T33" fmla="*/ 91 h 188"/>
                        <a:gd name="T34" fmla="*/ 1073 w 1248"/>
                        <a:gd name="T35" fmla="*/ 105 h 188"/>
                        <a:gd name="T36" fmla="*/ 960 w 1248"/>
                        <a:gd name="T37" fmla="*/ 122 h 188"/>
                        <a:gd name="T38" fmla="*/ 859 w 1248"/>
                        <a:gd name="T39" fmla="*/ 135 h 188"/>
                        <a:gd name="T40" fmla="*/ 743 w 1248"/>
                        <a:gd name="T41" fmla="*/ 149 h 188"/>
                        <a:gd name="T42" fmla="*/ 626 w 1248"/>
                        <a:gd name="T43" fmla="*/ 157 h 188"/>
                        <a:gd name="T44" fmla="*/ 571 w 1248"/>
                        <a:gd name="T45" fmla="*/ 163 h 188"/>
                        <a:gd name="T46" fmla="*/ 516 w 1248"/>
                        <a:gd name="T47" fmla="*/ 164 h 188"/>
                        <a:gd name="T48" fmla="*/ 458 w 1248"/>
                        <a:gd name="T49" fmla="*/ 167 h 188"/>
                        <a:gd name="T50" fmla="*/ 389 w 1248"/>
                        <a:gd name="T51" fmla="*/ 174 h 188"/>
                        <a:gd name="T52" fmla="*/ 327 w 1248"/>
                        <a:gd name="T53" fmla="*/ 178 h 188"/>
                        <a:gd name="T54" fmla="*/ 260 w 1248"/>
                        <a:gd name="T55" fmla="*/ 183 h 188"/>
                        <a:gd name="T56" fmla="*/ 163 w 1248"/>
                        <a:gd name="T57" fmla="*/ 188 h 188"/>
                        <a:gd name="T58" fmla="*/ 114 w 1248"/>
                        <a:gd name="T59" fmla="*/ 186 h 188"/>
                        <a:gd name="T60" fmla="*/ 95 w 1248"/>
                        <a:gd name="T61" fmla="*/ 166 h 188"/>
                        <a:gd name="T62" fmla="*/ 75 w 1248"/>
                        <a:gd name="T63" fmla="*/ 136 h 188"/>
                        <a:gd name="T64" fmla="*/ 52 w 1248"/>
                        <a:gd name="T65" fmla="*/ 116 h 188"/>
                        <a:gd name="T66" fmla="*/ 0 w 1248"/>
                        <a:gd name="T67" fmla="*/ 75 h 188"/>
                        <a:gd name="T68" fmla="*/ 80 w 1248"/>
                        <a:gd name="T69" fmla="*/ 71 h 1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248" h="188">
                          <a:moveTo>
                            <a:pt x="80" y="71"/>
                          </a:moveTo>
                          <a:lnTo>
                            <a:pt x="192" y="60"/>
                          </a:lnTo>
                          <a:lnTo>
                            <a:pt x="358" y="44"/>
                          </a:lnTo>
                          <a:lnTo>
                            <a:pt x="488" y="30"/>
                          </a:lnTo>
                          <a:lnTo>
                            <a:pt x="624" y="20"/>
                          </a:lnTo>
                          <a:lnTo>
                            <a:pt x="734" y="17"/>
                          </a:lnTo>
                          <a:lnTo>
                            <a:pt x="818" y="14"/>
                          </a:lnTo>
                          <a:lnTo>
                            <a:pt x="902" y="13"/>
                          </a:lnTo>
                          <a:lnTo>
                            <a:pt x="1034" y="2"/>
                          </a:lnTo>
                          <a:lnTo>
                            <a:pt x="1143" y="0"/>
                          </a:lnTo>
                          <a:lnTo>
                            <a:pt x="1209" y="0"/>
                          </a:lnTo>
                          <a:lnTo>
                            <a:pt x="1228" y="10"/>
                          </a:lnTo>
                          <a:lnTo>
                            <a:pt x="1242" y="24"/>
                          </a:lnTo>
                          <a:lnTo>
                            <a:pt x="1248" y="41"/>
                          </a:lnTo>
                          <a:lnTo>
                            <a:pt x="1243" y="69"/>
                          </a:lnTo>
                          <a:lnTo>
                            <a:pt x="1211" y="83"/>
                          </a:lnTo>
                          <a:lnTo>
                            <a:pt x="1156" y="91"/>
                          </a:lnTo>
                          <a:lnTo>
                            <a:pt x="1073" y="105"/>
                          </a:lnTo>
                          <a:lnTo>
                            <a:pt x="960" y="122"/>
                          </a:lnTo>
                          <a:lnTo>
                            <a:pt x="859" y="135"/>
                          </a:lnTo>
                          <a:lnTo>
                            <a:pt x="743" y="149"/>
                          </a:lnTo>
                          <a:lnTo>
                            <a:pt x="626" y="157"/>
                          </a:lnTo>
                          <a:lnTo>
                            <a:pt x="571" y="163"/>
                          </a:lnTo>
                          <a:lnTo>
                            <a:pt x="516" y="164"/>
                          </a:lnTo>
                          <a:lnTo>
                            <a:pt x="458" y="167"/>
                          </a:lnTo>
                          <a:lnTo>
                            <a:pt x="389" y="174"/>
                          </a:lnTo>
                          <a:lnTo>
                            <a:pt x="327" y="178"/>
                          </a:lnTo>
                          <a:lnTo>
                            <a:pt x="260" y="183"/>
                          </a:lnTo>
                          <a:lnTo>
                            <a:pt x="163" y="188"/>
                          </a:lnTo>
                          <a:lnTo>
                            <a:pt x="114" y="186"/>
                          </a:lnTo>
                          <a:lnTo>
                            <a:pt x="95" y="166"/>
                          </a:lnTo>
                          <a:lnTo>
                            <a:pt x="75" y="136"/>
                          </a:lnTo>
                          <a:lnTo>
                            <a:pt x="52" y="116"/>
                          </a:lnTo>
                          <a:lnTo>
                            <a:pt x="0" y="75"/>
                          </a:lnTo>
                          <a:lnTo>
                            <a:pt x="80" y="71"/>
                          </a:lnTo>
                          <a:close/>
                        </a:path>
                      </a:pathLst>
                    </a:custGeom>
                    <a:solidFill>
                      <a:srgbClr val="00007F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3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4763" y="1478"/>
                      <a:ext cx="70" cy="41"/>
                    </a:xfrm>
                    <a:custGeom>
                      <a:avLst/>
                      <a:gdLst>
                        <a:gd name="T0" fmla="*/ 11 w 141"/>
                        <a:gd name="T1" fmla="*/ 5 h 83"/>
                        <a:gd name="T2" fmla="*/ 0 w 141"/>
                        <a:gd name="T3" fmla="*/ 31 h 83"/>
                        <a:gd name="T4" fmla="*/ 2 w 141"/>
                        <a:gd name="T5" fmla="*/ 55 h 83"/>
                        <a:gd name="T6" fmla="*/ 7 w 141"/>
                        <a:gd name="T7" fmla="*/ 69 h 83"/>
                        <a:gd name="T8" fmla="*/ 15 w 141"/>
                        <a:gd name="T9" fmla="*/ 83 h 83"/>
                        <a:gd name="T10" fmla="*/ 52 w 141"/>
                        <a:gd name="T11" fmla="*/ 78 h 83"/>
                        <a:gd name="T12" fmla="*/ 85 w 141"/>
                        <a:gd name="T13" fmla="*/ 69 h 83"/>
                        <a:gd name="T14" fmla="*/ 110 w 141"/>
                        <a:gd name="T15" fmla="*/ 59 h 83"/>
                        <a:gd name="T16" fmla="*/ 129 w 141"/>
                        <a:gd name="T17" fmla="*/ 52 h 83"/>
                        <a:gd name="T18" fmla="*/ 141 w 141"/>
                        <a:gd name="T19" fmla="*/ 41 h 83"/>
                        <a:gd name="T20" fmla="*/ 132 w 141"/>
                        <a:gd name="T21" fmla="*/ 31 h 83"/>
                        <a:gd name="T22" fmla="*/ 129 w 141"/>
                        <a:gd name="T23" fmla="*/ 14 h 83"/>
                        <a:gd name="T24" fmla="*/ 137 w 141"/>
                        <a:gd name="T25" fmla="*/ 5 h 83"/>
                        <a:gd name="T26" fmla="*/ 118 w 141"/>
                        <a:gd name="T27" fmla="*/ 0 h 83"/>
                        <a:gd name="T28" fmla="*/ 77 w 141"/>
                        <a:gd name="T29" fmla="*/ 0 h 83"/>
                        <a:gd name="T30" fmla="*/ 11 w 141"/>
                        <a:gd name="T31" fmla="*/ 5 h 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1" h="83">
                          <a:moveTo>
                            <a:pt x="11" y="5"/>
                          </a:moveTo>
                          <a:lnTo>
                            <a:pt x="0" y="31"/>
                          </a:lnTo>
                          <a:lnTo>
                            <a:pt x="2" y="55"/>
                          </a:lnTo>
                          <a:lnTo>
                            <a:pt x="7" y="69"/>
                          </a:lnTo>
                          <a:lnTo>
                            <a:pt x="15" y="83"/>
                          </a:lnTo>
                          <a:lnTo>
                            <a:pt x="52" y="78"/>
                          </a:lnTo>
                          <a:lnTo>
                            <a:pt x="85" y="69"/>
                          </a:lnTo>
                          <a:lnTo>
                            <a:pt x="110" y="59"/>
                          </a:lnTo>
                          <a:lnTo>
                            <a:pt x="129" y="52"/>
                          </a:lnTo>
                          <a:lnTo>
                            <a:pt x="141" y="41"/>
                          </a:lnTo>
                          <a:lnTo>
                            <a:pt x="132" y="31"/>
                          </a:lnTo>
                          <a:lnTo>
                            <a:pt x="129" y="14"/>
                          </a:lnTo>
                          <a:lnTo>
                            <a:pt x="137" y="5"/>
                          </a:lnTo>
                          <a:lnTo>
                            <a:pt x="118" y="0"/>
                          </a:lnTo>
                          <a:lnTo>
                            <a:pt x="77" y="0"/>
                          </a:lnTo>
                          <a:lnTo>
                            <a:pt x="11" y="5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4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4748" y="1483"/>
                      <a:ext cx="8" cy="40"/>
                    </a:xfrm>
                    <a:custGeom>
                      <a:avLst/>
                      <a:gdLst>
                        <a:gd name="T0" fmla="*/ 11 w 15"/>
                        <a:gd name="T1" fmla="*/ 0 h 82"/>
                        <a:gd name="T2" fmla="*/ 0 w 15"/>
                        <a:gd name="T3" fmla="*/ 25 h 82"/>
                        <a:gd name="T4" fmla="*/ 0 w 15"/>
                        <a:gd name="T5" fmla="*/ 44 h 82"/>
                        <a:gd name="T6" fmla="*/ 6 w 15"/>
                        <a:gd name="T7" fmla="*/ 66 h 82"/>
                        <a:gd name="T8" fmla="*/ 15 w 15"/>
                        <a:gd name="T9" fmla="*/ 82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5" h="82">
                          <a:moveTo>
                            <a:pt x="11" y="0"/>
                          </a:moveTo>
                          <a:lnTo>
                            <a:pt x="0" y="25"/>
                          </a:lnTo>
                          <a:lnTo>
                            <a:pt x="0" y="44"/>
                          </a:lnTo>
                          <a:lnTo>
                            <a:pt x="6" y="66"/>
                          </a:lnTo>
                          <a:lnTo>
                            <a:pt x="15" y="82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85" name="Freeform 137"/>
                  <p:cNvSpPr>
                    <a:spLocks/>
                  </p:cNvSpPr>
                  <p:nvPr/>
                </p:nvSpPr>
                <p:spPr bwMode="auto">
                  <a:xfrm>
                    <a:off x="4053" y="1537"/>
                    <a:ext cx="8" cy="42"/>
                  </a:xfrm>
                  <a:custGeom>
                    <a:avLst/>
                    <a:gdLst>
                      <a:gd name="T0" fmla="*/ 0 w 17"/>
                      <a:gd name="T1" fmla="*/ 0 h 85"/>
                      <a:gd name="T2" fmla="*/ 11 w 17"/>
                      <a:gd name="T3" fmla="*/ 14 h 85"/>
                      <a:gd name="T4" fmla="*/ 17 w 17"/>
                      <a:gd name="T5" fmla="*/ 35 h 85"/>
                      <a:gd name="T6" fmla="*/ 17 w 17"/>
                      <a:gd name="T7" fmla="*/ 52 h 85"/>
                      <a:gd name="T8" fmla="*/ 13 w 17"/>
                      <a:gd name="T9" fmla="*/ 72 h 85"/>
                      <a:gd name="T10" fmla="*/ 6 w 17"/>
                      <a:gd name="T11" fmla="*/ 85 h 85"/>
                      <a:gd name="T12" fmla="*/ 10 w 17"/>
                      <a:gd name="T13" fmla="*/ 77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" h="85">
                        <a:moveTo>
                          <a:pt x="0" y="0"/>
                        </a:moveTo>
                        <a:lnTo>
                          <a:pt x="11" y="14"/>
                        </a:lnTo>
                        <a:lnTo>
                          <a:pt x="17" y="35"/>
                        </a:lnTo>
                        <a:lnTo>
                          <a:pt x="17" y="52"/>
                        </a:lnTo>
                        <a:lnTo>
                          <a:pt x="13" y="72"/>
                        </a:lnTo>
                        <a:lnTo>
                          <a:pt x="6" y="85"/>
                        </a:lnTo>
                        <a:lnTo>
                          <a:pt x="10" y="77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186" name="Group 138"/>
            <p:cNvGrpSpPr>
              <a:grpSpLocks/>
            </p:cNvGrpSpPr>
            <p:nvPr/>
          </p:nvGrpSpPr>
          <p:grpSpPr bwMode="auto">
            <a:xfrm rot="14191524">
              <a:off x="975" y="3081"/>
              <a:ext cx="343" cy="391"/>
              <a:chOff x="2457" y="2549"/>
              <a:chExt cx="557" cy="547"/>
            </a:xfrm>
          </p:grpSpPr>
          <p:sp>
            <p:nvSpPr>
              <p:cNvPr id="2187" name="Freeform 139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112 w 1112"/>
                  <a:gd name="T1" fmla="*/ 140 h 1094"/>
                  <a:gd name="T2" fmla="*/ 1056 w 1112"/>
                  <a:gd name="T3" fmla="*/ 271 h 1094"/>
                  <a:gd name="T4" fmla="*/ 1017 w 1112"/>
                  <a:gd name="T5" fmla="*/ 373 h 1094"/>
                  <a:gd name="T6" fmla="*/ 971 w 1112"/>
                  <a:gd name="T7" fmla="*/ 476 h 1094"/>
                  <a:gd name="T8" fmla="*/ 943 w 1112"/>
                  <a:gd name="T9" fmla="*/ 588 h 1094"/>
                  <a:gd name="T10" fmla="*/ 924 w 1112"/>
                  <a:gd name="T11" fmla="*/ 702 h 1094"/>
                  <a:gd name="T12" fmla="*/ 905 w 1112"/>
                  <a:gd name="T13" fmla="*/ 814 h 1094"/>
                  <a:gd name="T14" fmla="*/ 905 w 1112"/>
                  <a:gd name="T15" fmla="*/ 916 h 1094"/>
                  <a:gd name="T16" fmla="*/ 905 w 1112"/>
                  <a:gd name="T17" fmla="*/ 1001 h 1094"/>
                  <a:gd name="T18" fmla="*/ 905 w 1112"/>
                  <a:gd name="T19" fmla="*/ 1038 h 1094"/>
                  <a:gd name="T20" fmla="*/ 242 w 1112"/>
                  <a:gd name="T21" fmla="*/ 1094 h 1094"/>
                  <a:gd name="T22" fmla="*/ 130 w 1112"/>
                  <a:gd name="T23" fmla="*/ 448 h 1094"/>
                  <a:gd name="T24" fmla="*/ 28 w 1112"/>
                  <a:gd name="T25" fmla="*/ 65 h 1094"/>
                  <a:gd name="T26" fmla="*/ 0 w 1112"/>
                  <a:gd name="T27" fmla="*/ 0 h 1094"/>
                  <a:gd name="T28" fmla="*/ 420 w 1112"/>
                  <a:gd name="T29" fmla="*/ 75 h 1094"/>
                  <a:gd name="T30" fmla="*/ 765 w 1112"/>
                  <a:gd name="T31" fmla="*/ 103 h 1094"/>
                  <a:gd name="T32" fmla="*/ 989 w 1112"/>
                  <a:gd name="T33" fmla="*/ 103 h 1094"/>
                  <a:gd name="T34" fmla="*/ 1112 w 1112"/>
                  <a:gd name="T35" fmla="*/ 14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Oval 140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88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3663 -0.01412 -0.07309 -0.02801 -0.09531 -0.05 C -0.11753 -0.07199 -0.12899 -0.11852 -0.13333 -0.13194 C -0.13767 -0.14537 -0.12986 -0.13843 -0.12187 -0.13125 " pathEditMode="relative" ptsTypes="aaaA">
                                      <p:cBhvr>
                                        <p:cTn id="6" dur="10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3663 -0.01412 -0.07309 -0.02801 -0.09531 -0.05 C -0.11753 -0.07199 -0.12899 -0.11852 -0.13333 -0.13194 C -0.13767 -0.14537 -0.12986 -0.13843 -0.12187 -0.13125 " pathEditMode="relative" ptsTypes="aaaA">
                                      <p:cBhvr>
                                        <p:cTn id="8" dur="1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8 -0.13125 L -0.06354 -0.17569 " pathEditMode="relative" ptsTypes="AA">
                                      <p:cBhvr>
                                        <p:cTn id="13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-0.13055 L -0.12396 -0.08611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04444 " pathEditMode="relative" ptsTypes="AA">
                                      <p:cBhvr>
                                        <p:cTn id="1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2 L 0.02188 -0.0201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16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-0.1757 L -0.12292 -0.08611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92 -0.08403 C -0.14826 -0.11088 -0.17361 -0.13773 -0.19375 -0.1507 C -0.21389 -0.16366 -0.2283 -0.1676 -0.24375 -0.16181 C -0.2592 -0.15602 -0.27708 -0.13125 -0.28681 -0.11551 C -0.29653 -0.09977 -0.29861 -0.09491 -0.30208 -0.06736 C -0.30556 -0.03982 -0.3066 0.00463 -0.30764 0.0493 " pathEditMode="relative" rAng="0" ptsTypes="aaaaaA">
                                      <p:cBhvr>
                                        <p:cTn id="30" dur="2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24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92 -0.08403 C -0.14826 -0.11088 -0.17361 -0.13773 -0.19375 -0.1507 C -0.21389 -0.16366 -0.2283 -0.16759 -0.24375 -0.16181 C -0.2592 -0.15602 -0.27708 -0.13125 -0.28681 -0.11551 C -0.29653 -0.09977 -0.29861 -0.09491 -0.30208 -0.06736 C -0.30556 -0.03982 -0.3066 0.00463 -0.30764 0.0493 " pathEditMode="relative" rAng="0" ptsTypes="aaaaaA">
                                      <p:cBhvr>
                                        <p:cTn id="32" dur="20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247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421 L 0.00052 -0.00023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2223 " pathEditMode="relative" ptsTypes="AA">
                                      <p:cBhvr>
                                        <p:cTn id="37" dur="6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2223 " pathEditMode="relative" ptsTypes="AA">
                                      <p:cBhvr>
                                        <p:cTn id="39" dur="6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5 0.03334 L 0.03855 -4.44444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1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107" grpId="0" animBg="1"/>
      <p:bldP spid="2130" grpId="0" animBg="1"/>
      <p:bldP spid="2159" grpId="0"/>
      <p:bldP spid="21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28600" y="133350"/>
            <a:ext cx="67817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6600CC"/>
                </a:solidFill>
                <a:latin typeface="Calibri" pitchFamily="34" charset="0"/>
              </a:rPr>
              <a:t>- </a:t>
            </a:r>
            <a:r>
              <a:rPr lang="en-US" sz="2400" b="1" u="sng" dirty="0" err="1" smtClean="0">
                <a:solidFill>
                  <a:srgbClr val="6600CC"/>
                </a:solidFill>
                <a:latin typeface="Calibri" pitchFamily="34" charset="0"/>
              </a:rPr>
              <a:t>Bước</a:t>
            </a:r>
            <a:r>
              <a:rPr lang="en-US" sz="2400" b="1" u="sng" dirty="0" smtClean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b="1" u="sng" dirty="0">
                <a:solidFill>
                  <a:srgbClr val="6600CC"/>
                </a:solidFill>
                <a:latin typeface="Calibri" pitchFamily="34" charset="0"/>
              </a:rPr>
              <a:t>1</a:t>
            </a:r>
            <a:r>
              <a:rPr lang="en-US" sz="2400" b="1" dirty="0">
                <a:solidFill>
                  <a:srgbClr val="6600CC"/>
                </a:solidFill>
                <a:latin typeface="Calibri" pitchFamily="34" charset="0"/>
              </a:rPr>
              <a:t>: </a:t>
            </a:r>
            <a:r>
              <a:rPr lang="en-US" sz="2400" b="1" dirty="0" err="1">
                <a:solidFill>
                  <a:srgbClr val="6600CC"/>
                </a:solidFill>
                <a:latin typeface="Calibri" pitchFamily="34" charset="0"/>
              </a:rPr>
              <a:t>Đo</a:t>
            </a:r>
            <a:r>
              <a:rPr lang="en-US" sz="2400" b="1" dirty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Calibri" pitchFamily="34" charset="0"/>
              </a:rPr>
              <a:t>khối</a:t>
            </a:r>
            <a:r>
              <a:rPr lang="en-US" sz="2400" b="1" dirty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Calibri" pitchFamily="34" charset="0"/>
              </a:rPr>
              <a:t>lượng</a:t>
            </a:r>
            <a:r>
              <a:rPr lang="en-US" sz="2400" b="1" dirty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Calibri" pitchFamily="34" charset="0"/>
              </a:rPr>
              <a:t>mỗi</a:t>
            </a:r>
            <a:r>
              <a:rPr lang="en-US" sz="2400" b="1" dirty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Calibri" pitchFamily="34" charset="0"/>
              </a:rPr>
              <a:t>phần</a:t>
            </a:r>
            <a:r>
              <a:rPr lang="en-US" sz="2400" b="1" dirty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6600CC"/>
                </a:solidFill>
                <a:latin typeface="Calibri" pitchFamily="34" charset="0"/>
              </a:rPr>
              <a:t>sỏi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</a:rPr>
              <a:t>: </a:t>
            </a:r>
            <a:r>
              <a:rPr lang="en-US" sz="2400" dirty="0" err="1" smtClean="0">
                <a:solidFill>
                  <a:srgbClr val="800080"/>
                </a:solidFill>
                <a:latin typeface="Calibri" pitchFamily="34" charset="0"/>
              </a:rPr>
              <a:t>dùng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  <a:latin typeface="Calibri" pitchFamily="34" charset="0"/>
              </a:rPr>
              <a:t>dây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  <a:latin typeface="Calibri" pitchFamily="34" charset="0"/>
              </a:rPr>
              <a:t>buộc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  <a:latin typeface="Calibri" pitchFamily="34" charset="0"/>
              </a:rPr>
              <a:t>hòn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sỏi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mắc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vào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móc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lực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kế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treo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lên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giá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thí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  <a:latin typeface="Calibri" pitchFamily="34" charset="0"/>
              </a:rPr>
              <a:t>nghiệm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</a:rPr>
              <a:t>,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ghi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kết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quả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vào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cột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2 -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mục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6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bảng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kết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quả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đo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ở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bảng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nhóm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28600" y="1775758"/>
            <a:ext cx="678179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6600CC"/>
                </a:solidFill>
                <a:latin typeface="Calibri" pitchFamily="34" charset="0"/>
              </a:rPr>
              <a:t>- </a:t>
            </a:r>
            <a:r>
              <a:rPr lang="en-US" sz="2400" b="1" u="sng" dirty="0" err="1" smtClean="0">
                <a:solidFill>
                  <a:srgbClr val="6600CC"/>
                </a:solidFill>
                <a:latin typeface="Calibri" pitchFamily="34" charset="0"/>
              </a:rPr>
              <a:t>Bước</a:t>
            </a:r>
            <a:r>
              <a:rPr lang="en-US" sz="2400" b="1" u="sng" dirty="0" smtClean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b="1" u="sng" dirty="0">
                <a:solidFill>
                  <a:srgbClr val="6600CC"/>
                </a:solidFill>
                <a:latin typeface="Calibri" pitchFamily="34" charset="0"/>
              </a:rPr>
              <a:t>2</a:t>
            </a:r>
            <a:r>
              <a:rPr lang="en-US" sz="2400" b="1" dirty="0">
                <a:solidFill>
                  <a:srgbClr val="6600CC"/>
                </a:solidFill>
                <a:latin typeface="Calibri" pitchFamily="34" charset="0"/>
              </a:rPr>
              <a:t>: </a:t>
            </a:r>
            <a:r>
              <a:rPr lang="en-US" sz="2400" b="1" dirty="0" err="1">
                <a:solidFill>
                  <a:srgbClr val="6600CC"/>
                </a:solidFill>
                <a:latin typeface="Calibri" pitchFamily="34" charset="0"/>
              </a:rPr>
              <a:t>Đo</a:t>
            </a:r>
            <a:r>
              <a:rPr lang="en-US" sz="2400" b="1" dirty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Calibri" pitchFamily="34" charset="0"/>
              </a:rPr>
              <a:t>thể</a:t>
            </a:r>
            <a:r>
              <a:rPr lang="en-US" sz="2400" b="1" dirty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Calibri" pitchFamily="34" charset="0"/>
              </a:rPr>
              <a:t>tích</a:t>
            </a:r>
            <a:r>
              <a:rPr lang="en-US" sz="2400" b="1" dirty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Calibri" pitchFamily="34" charset="0"/>
              </a:rPr>
              <a:t>sỏi</a:t>
            </a:r>
            <a:r>
              <a:rPr lang="en-US" sz="2400" b="1" dirty="0">
                <a:solidFill>
                  <a:srgbClr val="660033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bằng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cách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    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800080"/>
                </a:solidFill>
                <a:latin typeface="Calibri" pitchFamily="34" charset="0"/>
              </a:rPr>
              <a:t>Đổ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khoảng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50cm</a:t>
            </a:r>
            <a:r>
              <a:rPr lang="en-US" sz="2400" baseline="30000" dirty="0">
                <a:solidFill>
                  <a:srgbClr val="800080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nước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vào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bình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chia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độ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    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800080"/>
                </a:solidFill>
                <a:latin typeface="Calibri" pitchFamily="34" charset="0"/>
              </a:rPr>
              <a:t>Nghiêng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bình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, </a:t>
            </a:r>
            <a:r>
              <a:rPr lang="en-US" sz="2400" dirty="0" err="1" smtClean="0">
                <a:solidFill>
                  <a:srgbClr val="800080"/>
                </a:solidFill>
                <a:latin typeface="Calibri" pitchFamily="34" charset="0"/>
              </a:rPr>
              <a:t>thả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  <a:latin typeface="Calibri" pitchFamily="34" charset="0"/>
              </a:rPr>
              <a:t>từ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  <a:latin typeface="Calibri" pitchFamily="34" charset="0"/>
              </a:rPr>
              <a:t>từ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  <a:latin typeface="Calibri" pitchFamily="34" charset="0"/>
              </a:rPr>
              <a:t>sỏi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vào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bình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,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đo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thể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tích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từng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phần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sỏi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, </a:t>
            </a:r>
            <a:r>
              <a:rPr lang="en-US" sz="2400" dirty="0" err="1" smtClean="0">
                <a:solidFill>
                  <a:srgbClr val="800080"/>
                </a:solidFill>
                <a:latin typeface="Calibri" pitchFamily="34" charset="0"/>
              </a:rPr>
              <a:t>ghi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kết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quả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vào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cột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</a:rPr>
              <a:t>4 -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mục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6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bảng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kết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quả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đo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ở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bảng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nhóm</a:t>
            </a:r>
            <a:r>
              <a:rPr lang="en-US" sz="2400" dirty="0" smtClean="0">
                <a:solidFill>
                  <a:srgbClr val="800080"/>
                </a:solidFill>
                <a:latin typeface="Calibri" pitchFamily="34" charset="0"/>
              </a:rPr>
              <a:t>.</a:t>
            </a:r>
            <a:endParaRPr lang="en-US" sz="2400" dirty="0">
              <a:solidFill>
                <a:srgbClr val="800080"/>
              </a:solidFill>
              <a:latin typeface="Calibri" pitchFamily="34" charset="0"/>
            </a:endParaRPr>
          </a:p>
        </p:txBody>
      </p:sp>
      <p:pic>
        <p:nvPicPr>
          <p:cNvPr id="13324" name="Picture 12" descr="IMG201411031405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84259"/>
            <a:ext cx="12954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IMG20141103085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634" y="2584259"/>
            <a:ext cx="1066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IMG201411051458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634" y="237470"/>
            <a:ext cx="1981200" cy="202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228600" y="3867150"/>
            <a:ext cx="67817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6600CC"/>
                </a:solidFill>
                <a:latin typeface="Calibri" pitchFamily="34" charset="0"/>
              </a:rPr>
              <a:t>- </a:t>
            </a:r>
            <a:r>
              <a:rPr lang="en-US" sz="2400" b="1" dirty="0" err="1" smtClean="0">
                <a:solidFill>
                  <a:srgbClr val="6600CC"/>
                </a:solidFill>
                <a:latin typeface="Calibri" pitchFamily="34" charset="0"/>
              </a:rPr>
              <a:t>Bước</a:t>
            </a:r>
            <a:r>
              <a:rPr lang="en-US" sz="2400" b="1" dirty="0" smtClean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6600CC"/>
                </a:solidFill>
                <a:latin typeface="Calibri" pitchFamily="34" charset="0"/>
              </a:rPr>
              <a:t>3.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Nghiêng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bình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,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đổ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nước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vào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cốc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thủy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tinh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,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lấy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hết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sỏi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ra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;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tương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tự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thực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hiện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2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phần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sỏi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còn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Calibri" pitchFamily="34" charset="0"/>
              </a:rPr>
              <a:t>lại</a:t>
            </a:r>
            <a:r>
              <a:rPr lang="en-US" sz="2400" dirty="0">
                <a:solidFill>
                  <a:srgbClr val="800080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35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natures1%20(12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"/>
            <a:ext cx="1066800" cy="58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385">
            <a:off x="-6350" y="0"/>
            <a:ext cx="1301750" cy="68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76200" y="800100"/>
            <a:ext cx="2438400" cy="42291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pic>
        <p:nvPicPr>
          <p:cNvPr id="9224" name="Picture 8" descr="IMG201411021132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671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IMG201411021131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26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113862"/>
              </p:ext>
            </p:extLst>
          </p:nvPr>
        </p:nvGraphicFramePr>
        <p:xfrm>
          <a:off x="3124200" y="2343150"/>
          <a:ext cx="5486400" cy="2183606"/>
        </p:xfrm>
        <a:graphic>
          <a:graphicData uri="http://schemas.openxmlformats.org/drawingml/2006/table">
            <a:tbl>
              <a:tblPr/>
              <a:tblGrid>
                <a:gridCol w="2914650"/>
                <a:gridCol w="1123950"/>
                <a:gridCol w="1447800"/>
              </a:tblGrid>
              <a:tr h="545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Dụng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cụ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GHĐ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ĐCNN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Lực kế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3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Bình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chia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độ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30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2688115" y="955024"/>
            <a:ext cx="6477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 smtClean="0">
                <a:solidFill>
                  <a:srgbClr val="6600CC"/>
                </a:solidFill>
                <a:latin typeface="Calibri" pitchFamily="34" charset="0"/>
              </a:rPr>
              <a:t>Khi</a:t>
            </a:r>
            <a:r>
              <a:rPr lang="en-US" sz="2400" i="1" dirty="0" smtClean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i="1" dirty="0" err="1">
                <a:solidFill>
                  <a:srgbClr val="6600CC"/>
                </a:solidFill>
                <a:latin typeface="Calibri" pitchFamily="34" charset="0"/>
              </a:rPr>
              <a:t>dùng</a:t>
            </a:r>
            <a:r>
              <a:rPr lang="en-US" sz="2400" i="1" dirty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i="1" dirty="0" err="1">
                <a:solidFill>
                  <a:srgbClr val="6600CC"/>
                </a:solidFill>
                <a:latin typeface="Calibri" pitchFamily="34" charset="0"/>
              </a:rPr>
              <a:t>dụng</a:t>
            </a:r>
            <a:r>
              <a:rPr lang="en-US" sz="2400" i="1" dirty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i="1" dirty="0" err="1">
                <a:solidFill>
                  <a:srgbClr val="6600CC"/>
                </a:solidFill>
                <a:latin typeface="Calibri" pitchFamily="34" charset="0"/>
              </a:rPr>
              <a:t>cụ</a:t>
            </a:r>
            <a:r>
              <a:rPr lang="en-US" sz="2400" i="1" dirty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i="1" dirty="0" err="1">
                <a:solidFill>
                  <a:srgbClr val="6600CC"/>
                </a:solidFill>
                <a:latin typeface="Calibri" pitchFamily="34" charset="0"/>
              </a:rPr>
              <a:t>đo</a:t>
            </a:r>
            <a:r>
              <a:rPr lang="en-US" sz="2400" i="1" dirty="0">
                <a:solidFill>
                  <a:srgbClr val="6600CC"/>
                </a:solidFill>
                <a:latin typeface="Calibri" pitchFamily="34" charset="0"/>
              </a:rPr>
              <a:t>, </a:t>
            </a:r>
            <a:r>
              <a:rPr lang="en-US" sz="2400" i="1" dirty="0" err="1">
                <a:solidFill>
                  <a:srgbClr val="6600CC"/>
                </a:solidFill>
                <a:latin typeface="Calibri" pitchFamily="34" charset="0"/>
              </a:rPr>
              <a:t>em</a:t>
            </a:r>
            <a:r>
              <a:rPr lang="en-US" sz="2400" i="1" dirty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i="1" dirty="0" err="1">
                <a:solidFill>
                  <a:srgbClr val="6600CC"/>
                </a:solidFill>
                <a:latin typeface="Calibri" pitchFamily="34" charset="0"/>
              </a:rPr>
              <a:t>cần</a:t>
            </a:r>
            <a:r>
              <a:rPr lang="en-US" sz="2400" i="1" dirty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i="1" dirty="0" err="1">
                <a:solidFill>
                  <a:srgbClr val="6600CC"/>
                </a:solidFill>
                <a:latin typeface="Calibri" pitchFamily="34" charset="0"/>
              </a:rPr>
              <a:t>biết</a:t>
            </a:r>
            <a:r>
              <a:rPr lang="en-US" sz="2400" i="1" dirty="0">
                <a:solidFill>
                  <a:srgbClr val="6600CC"/>
                </a:solidFill>
                <a:latin typeface="Calibri" pitchFamily="34" charset="0"/>
              </a:rPr>
              <a:t>: GHĐ </a:t>
            </a:r>
            <a:r>
              <a:rPr lang="en-US" sz="2400" i="1" dirty="0" err="1">
                <a:solidFill>
                  <a:srgbClr val="6600CC"/>
                </a:solidFill>
                <a:latin typeface="Calibri" pitchFamily="34" charset="0"/>
              </a:rPr>
              <a:t>và</a:t>
            </a:r>
            <a:r>
              <a:rPr lang="en-US" sz="2400" i="1" dirty="0">
                <a:solidFill>
                  <a:srgbClr val="6600CC"/>
                </a:solidFill>
                <a:latin typeface="Calibri" pitchFamily="34" charset="0"/>
              </a:rPr>
              <a:t> ĐCNN </a:t>
            </a:r>
            <a:r>
              <a:rPr lang="en-US" sz="2400" i="1" dirty="0" err="1">
                <a:solidFill>
                  <a:srgbClr val="6600CC"/>
                </a:solidFill>
                <a:latin typeface="Calibri" pitchFamily="34" charset="0"/>
              </a:rPr>
              <a:t>của</a:t>
            </a:r>
            <a:r>
              <a:rPr lang="en-US" sz="2400" i="1" dirty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i="1" dirty="0" err="1">
                <a:solidFill>
                  <a:srgbClr val="6600CC"/>
                </a:solidFill>
                <a:latin typeface="Calibri" pitchFamily="34" charset="0"/>
              </a:rPr>
              <a:t>dụng</a:t>
            </a:r>
            <a:r>
              <a:rPr lang="en-US" sz="2400" i="1" dirty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i="1" dirty="0" err="1">
                <a:solidFill>
                  <a:srgbClr val="6600CC"/>
                </a:solidFill>
                <a:latin typeface="Calibri" pitchFamily="34" charset="0"/>
              </a:rPr>
              <a:t>cụ</a:t>
            </a:r>
            <a:r>
              <a:rPr lang="en-US" sz="2400" i="1" dirty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en-US" sz="2400" i="1" dirty="0" err="1">
                <a:solidFill>
                  <a:srgbClr val="6600CC"/>
                </a:solidFill>
                <a:latin typeface="Calibri" pitchFamily="34" charset="0"/>
              </a:rPr>
              <a:t>đó</a:t>
            </a:r>
            <a:r>
              <a:rPr lang="en-US" sz="2400" i="1" dirty="0">
                <a:solidFill>
                  <a:srgbClr val="6600CC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6019800" y="3467100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A50021"/>
                </a:solidFill>
                <a:latin typeface="Times New Roman" pitchFamily="18" charset="0"/>
              </a:rPr>
              <a:t>100cm</a:t>
            </a:r>
            <a:r>
              <a:rPr lang="en-US" sz="2300" b="1" baseline="30000" dirty="0" smtClean="0">
                <a:solidFill>
                  <a:srgbClr val="A50021"/>
                </a:solidFill>
                <a:latin typeface="Times New Roman" pitchFamily="18" charset="0"/>
              </a:rPr>
              <a:t>3</a:t>
            </a:r>
            <a:r>
              <a:rPr lang="en-US" sz="23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endParaRPr lang="en-US" sz="23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7391400" y="3486150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A50021"/>
                </a:solidFill>
                <a:latin typeface="Times New Roman" pitchFamily="18" charset="0"/>
              </a:rPr>
              <a:t>1cm</a:t>
            </a:r>
            <a:r>
              <a:rPr lang="en-US" sz="2300" b="1" baseline="30000" dirty="0" smtClean="0">
                <a:solidFill>
                  <a:srgbClr val="A50021"/>
                </a:solidFill>
                <a:latin typeface="Times New Roman" pitchFamily="18" charset="0"/>
              </a:rPr>
              <a:t>3</a:t>
            </a:r>
            <a:endParaRPr lang="en-US" sz="23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6400800" y="2879347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3366"/>
                </a:solidFill>
                <a:latin typeface="Times New Roman" pitchFamily="18" charset="0"/>
              </a:rPr>
              <a:t>5N</a:t>
            </a:r>
            <a:endParaRPr lang="en-US" sz="2400" u="sng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7543800" y="2879347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3366"/>
                </a:solidFill>
                <a:latin typeface="Times New Roman" pitchFamily="18" charset="0"/>
              </a:rPr>
              <a:t>0,1N</a:t>
            </a:r>
            <a:endParaRPr lang="en-US" sz="2400" u="sng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pic>
        <p:nvPicPr>
          <p:cNvPr id="9250" name="Picture 34" descr="0425_2j_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77150" y="3676650"/>
            <a:ext cx="342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1" name="Picture 35" descr="0425_2j_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9975" y="3648075"/>
            <a:ext cx="4000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6200" y="85725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en-US" sz="2800" b="1" u="sng" dirty="0">
                <a:solidFill>
                  <a:srgbClr val="0000FF"/>
                </a:solidFill>
                <a:latin typeface="Calibri" pitchFamily="34" charset="0"/>
              </a:rPr>
              <a:t>.THỰC HÀNH:</a:t>
            </a:r>
            <a:endParaRPr lang="en-US" sz="2800" u="sng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76200" y="1362338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1</a:t>
            </a:r>
            <a:r>
              <a:rPr lang="en-US" sz="2800" b="1" u="sng" dirty="0">
                <a:solidFill>
                  <a:srgbClr val="0000FF"/>
                </a:solidFill>
                <a:latin typeface="Calibri" pitchFamily="34" charset="0"/>
              </a:rPr>
              <a:t>.Dụng </a:t>
            </a:r>
            <a:r>
              <a:rPr lang="en-US" sz="2800" b="1" u="sng" dirty="0" err="1">
                <a:solidFill>
                  <a:srgbClr val="0000FF"/>
                </a:solidFill>
                <a:latin typeface="Calibri" pitchFamily="34" charset="0"/>
              </a:rPr>
              <a:t>cụ</a:t>
            </a:r>
            <a:r>
              <a:rPr lang="en-US" sz="2800" b="1" u="sng" dirty="0">
                <a:solidFill>
                  <a:srgbClr val="0000FF"/>
                </a:solidFill>
                <a:latin typeface="Calibri" pitchFamily="34" charset="0"/>
              </a:rPr>
              <a:t>:</a:t>
            </a:r>
            <a:endParaRPr lang="en-US" sz="2800" u="sng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1" name="WordArt 2"/>
          <p:cNvSpPr>
            <a:spLocks noChangeArrowheads="1" noChangeShapeType="1" noTextEdit="1"/>
          </p:cNvSpPr>
          <p:nvPr/>
        </p:nvSpPr>
        <p:spPr bwMode="auto">
          <a:xfrm>
            <a:off x="1666875" y="40166"/>
            <a:ext cx="5724525" cy="60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Bài 12. THỰC HÀNH: </a:t>
            </a:r>
          </a:p>
          <a:p>
            <a:pPr algn="ctr"/>
            <a:r>
              <a:rPr lang="vi-VN" sz="2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XÁC ĐỊNH KHỐI LƯỢNG RIÊNG CỦA SỎI</a:t>
            </a:r>
            <a:endParaRPr lang="en-US" sz="24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019800" y="4019550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A50021"/>
                </a:solidFill>
                <a:latin typeface="Times New Roman" pitchFamily="18" charset="0"/>
              </a:rPr>
              <a:t>250cm</a:t>
            </a:r>
            <a:r>
              <a:rPr lang="en-US" sz="2300" b="1" baseline="30000" dirty="0" smtClean="0">
                <a:solidFill>
                  <a:srgbClr val="A50021"/>
                </a:solidFill>
                <a:latin typeface="Times New Roman" pitchFamily="18" charset="0"/>
              </a:rPr>
              <a:t>3</a:t>
            </a:r>
            <a:r>
              <a:rPr lang="en-US" sz="23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endParaRPr lang="en-US" sz="23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7391400" y="4012310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A50021"/>
                </a:solidFill>
                <a:latin typeface="Times New Roman" pitchFamily="18" charset="0"/>
              </a:rPr>
              <a:t>50cm</a:t>
            </a:r>
            <a:r>
              <a:rPr lang="en-US" sz="2300" b="1" baseline="30000" dirty="0" smtClean="0">
                <a:solidFill>
                  <a:srgbClr val="A50021"/>
                </a:solidFill>
                <a:latin typeface="Times New Roman" pitchFamily="18" charset="0"/>
              </a:rPr>
              <a:t>3</a:t>
            </a:r>
            <a:endParaRPr lang="en-US" sz="23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5" grpId="0"/>
      <p:bldP spid="9246" grpId="0"/>
      <p:bldP spid="9247" grpId="0"/>
      <p:bldP spid="9248" grpId="0"/>
      <p:bldP spid="9249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natures1%20(12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"/>
            <a:ext cx="1066800" cy="58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385">
            <a:off x="-6350" y="0"/>
            <a:ext cx="1301750" cy="68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76200" y="800100"/>
            <a:ext cx="2438400" cy="42291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743200" y="931451"/>
            <a:ext cx="632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*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Khi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dùng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lực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kế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đo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phải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điều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chỉnh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số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0.</a:t>
            </a:r>
          </a:p>
        </p:txBody>
      </p:sp>
      <p:pic>
        <p:nvPicPr>
          <p:cNvPr id="10250" name="Picture 10" descr="0425_2j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77150" y="3676650"/>
            <a:ext cx="342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0425_2j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9975" y="3648075"/>
            <a:ext cx="4000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IMG201411021132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52" y="2343150"/>
            <a:ext cx="3064410" cy="27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5635356" y="3028950"/>
            <a:ext cx="2022743" cy="74295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7467600" y="2571750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Số</a:t>
            </a:r>
            <a:r>
              <a:rPr lang="en-US" sz="2400" b="1" dirty="0">
                <a:solidFill>
                  <a:srgbClr val="0000FF"/>
                </a:solidFill>
              </a:rPr>
              <a:t> 0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6200" y="85725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en-US" sz="2800" b="1" u="sng" dirty="0">
                <a:solidFill>
                  <a:srgbClr val="0000FF"/>
                </a:solidFill>
                <a:latin typeface="Calibri" pitchFamily="34" charset="0"/>
              </a:rPr>
              <a:t>.THỰC HÀNH:</a:t>
            </a:r>
            <a:endParaRPr lang="en-US" sz="2800" u="sng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6200" y="1362338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1</a:t>
            </a:r>
            <a:r>
              <a:rPr lang="en-US" sz="2800" b="1" u="sng" dirty="0">
                <a:solidFill>
                  <a:srgbClr val="0000FF"/>
                </a:solidFill>
                <a:latin typeface="Calibri" pitchFamily="34" charset="0"/>
              </a:rPr>
              <a:t>.Dụng </a:t>
            </a:r>
            <a:r>
              <a:rPr lang="en-US" sz="2800" b="1" u="sng" dirty="0" err="1">
                <a:solidFill>
                  <a:srgbClr val="0000FF"/>
                </a:solidFill>
                <a:latin typeface="Calibri" pitchFamily="34" charset="0"/>
              </a:rPr>
              <a:t>cụ</a:t>
            </a:r>
            <a:r>
              <a:rPr lang="en-US" sz="2800" b="1" u="sng" dirty="0">
                <a:solidFill>
                  <a:srgbClr val="0000FF"/>
                </a:solidFill>
                <a:latin typeface="Calibri" pitchFamily="34" charset="0"/>
              </a:rPr>
              <a:t>:</a:t>
            </a:r>
            <a:endParaRPr lang="en-US" sz="2800" u="sng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8" name="WordArt 2"/>
          <p:cNvSpPr>
            <a:spLocks noChangeArrowheads="1" noChangeShapeType="1" noTextEdit="1"/>
          </p:cNvSpPr>
          <p:nvPr/>
        </p:nvSpPr>
        <p:spPr bwMode="auto">
          <a:xfrm>
            <a:off x="1666875" y="40166"/>
            <a:ext cx="5724525" cy="60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Bài 12. THỰC HÀNH: </a:t>
            </a:r>
          </a:p>
          <a:p>
            <a:pPr algn="ctr"/>
            <a:r>
              <a:rPr lang="vi-VN" sz="2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XÁC ĐỊNH KHỐI LƯỢNG RIÊNG CỦA SỎI</a:t>
            </a:r>
            <a:endParaRPr lang="en-US" sz="24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95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3" grpId="0" animBg="1"/>
      <p:bldP spid="102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242&quot;&gt;&lt;/object&gt;&lt;object type=&quot;2&quot; unique_id=&quot;10243&quot;&gt;&lt;object type=&quot;3&quot; unique_id=&quot;10244&quot;&gt;&lt;property id=&quot;20148&quot; value=&quot;5&quot;/&gt;&lt;property id=&quot;20300&quot; value=&quot;Slide 2 - &amp;quot;TIẾT 13_ BÀI 12:&amp;quot;&quot;/&gt;&lt;property id=&quot;20307&quot; value=&quot;256&quot;/&gt;&lt;/object&gt;&lt;object type=&quot;3&quot; unique_id=&quot;10245&quot;&gt;&lt;property id=&quot;20148&quot; value=&quot;5&quot;/&gt;&lt;property id=&quot;20300&quot; value=&quot;Slide 1 - &amp;quot; ÔN LẠI KIẾN THỨC CŨ&amp;quot;&quot;/&gt;&lt;property id=&quot;20307&quot; value=&quot;257&quot;/&gt;&lt;/object&gt;&lt;object type=&quot;3&quot; unique_id=&quot;14943&quot;&gt;&lt;property id=&quot;20148&quot; value=&quot;5&quot;/&gt;&lt;property id=&quot;20300&quot; value=&quot;Slide 3&quot;/&gt;&lt;property id=&quot;20307&quot; value=&quot;261&quot;/&gt;&lt;/object&gt;&lt;object type=&quot;3&quot; unique_id=&quot;14944&quot;&gt;&lt;property id=&quot;20148&quot; value=&quot;5&quot;/&gt;&lt;property id=&quot;20300&quot; value=&quot;Slide 4&quot;/&gt;&lt;property id=&quot;20307&quot; value=&quot;262&quot;/&gt;&lt;/object&gt;&lt;object type=&quot;3&quot; unique_id=&quot;14945&quot;&gt;&lt;property id=&quot;20148&quot; value=&quot;5&quot;/&gt;&lt;property id=&quot;20300&quot; value=&quot;Slide 5&quot;/&gt;&lt;property id=&quot;20307&quot; value=&quot;263&quot;/&gt;&lt;/object&gt;&lt;object type=&quot;3&quot; unique_id=&quot;14946&quot;&gt;&lt;property id=&quot;20148&quot; value=&quot;5&quot;/&gt;&lt;property id=&quot;20300&quot; value=&quot;Slide 8&quot;/&gt;&lt;property id=&quot;20307&quot; value=&quot;264&quot;/&gt;&lt;/object&gt;&lt;object type=&quot;3&quot; unique_id=&quot;14947&quot;&gt;&lt;property id=&quot;20148&quot; value=&quot;5&quot;/&gt;&lt;property id=&quot;20300&quot; value=&quot;Slide 9&quot;/&gt;&lt;property id=&quot;20307&quot; value=&quot;265&quot;/&gt;&lt;/object&gt;&lt;object type=&quot;3&quot; unique_id=&quot;14948&quot;&gt;&lt;property id=&quot;20148&quot; value=&quot;5&quot;/&gt;&lt;property id=&quot;20300&quot; value=&quot;Slide 10&quot;/&gt;&lt;property id=&quot;20307&quot; value=&quot;266&quot;/&gt;&lt;/object&gt;&lt;object type=&quot;3&quot; unique_id=&quot;14949&quot;&gt;&lt;property id=&quot;20148&quot; value=&quot;5&quot;/&gt;&lt;property id=&quot;20300&quot; value=&quot;Slide 11&quot;/&gt;&lt;property id=&quot;20307&quot; value=&quot;267&quot;/&gt;&lt;/object&gt;&lt;object type=&quot;3&quot; unique_id=&quot;14950&quot;&gt;&lt;property id=&quot;20148&quot; value=&quot;5&quot;/&gt;&lt;property id=&quot;20300&quot; value=&quot;Slide 7&quot;/&gt;&lt;property id=&quot;20307&quot; value=&quot;268&quot;/&gt;&lt;/object&gt;&lt;object type=&quot;3&quot; unique_id=&quot;14951&quot;&gt;&lt;property id=&quot;20148&quot; value=&quot;5&quot;/&gt;&lt;property id=&quot;20300&quot; value=&quot;Slide 12&quot;/&gt;&lt;property id=&quot;20307&quot; value=&quot;269&quot;/&gt;&lt;/object&gt;&lt;object type=&quot;3&quot; unique_id=&quot;14954&quot;&gt;&lt;property id=&quot;20148&quot; value=&quot;5&quot;/&gt;&lt;property id=&quot;20300&quot; value=&quot;Slide 13&quot;/&gt;&lt;property id=&quot;20307&quot; value=&quot;272&quot;/&gt;&lt;/object&gt;&lt;object type=&quot;3&quot; unique_id=&quot;14957&quot;&gt;&lt;property id=&quot;20148&quot; value=&quot;5&quot;/&gt;&lt;property id=&quot;20300&quot; value=&quot;Slide 14&quot;/&gt;&lt;property id=&quot;20307&quot; value=&quot;275&quot;/&gt;&lt;/object&gt;&lt;object type=&quot;3&quot; unique_id=&quot;14960&quot;&gt;&lt;property id=&quot;20148&quot; value=&quot;5&quot;/&gt;&lt;property id=&quot;20300&quot; value=&quot;Slide 15&quot;/&gt;&lt;property id=&quot;20307&quot; value=&quot;278&quot;/&gt;&lt;/object&gt;&lt;object type=&quot;3&quot; unique_id=&quot;14961&quot;&gt;&lt;property id=&quot;20148&quot; value=&quot;5&quot;/&gt;&lt;property id=&quot;20300&quot; value=&quot;Slide 16&quot;/&gt;&lt;property id=&quot;20307&quot; value=&quot;279&quot;/&gt;&lt;/object&gt;&lt;object type=&quot;3&quot; unique_id=&quot;17030&quot;&gt;&lt;property id=&quot;20148&quot; value=&quot;5&quot;/&gt;&lt;property id=&quot;20300&quot; value=&quot;Slide 6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432</TotalTime>
  <Words>1222</Words>
  <Application>Microsoft Office PowerPoint</Application>
  <PresentationFormat>On-screen Show (16:9)</PresentationFormat>
  <Paragraphs>187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Slipstream</vt:lpstr>
      <vt:lpstr>Equation</vt:lpstr>
      <vt:lpstr>Clip</vt:lpstr>
      <vt:lpstr> ÔN LẠI KIẾN THỨC CŨ</vt:lpstr>
      <vt:lpstr>TIẾT 13_ BÀI 12: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13_ BÀI 12:</dc:title>
  <dc:creator>MTC</dc:creator>
  <cp:lastModifiedBy>MTC</cp:lastModifiedBy>
  <cp:revision>64</cp:revision>
  <dcterms:created xsi:type="dcterms:W3CDTF">2018-11-06T09:19:18Z</dcterms:created>
  <dcterms:modified xsi:type="dcterms:W3CDTF">2018-11-06T16:35:24Z</dcterms:modified>
</cp:coreProperties>
</file>