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9" r:id="rId4"/>
    <p:sldId id="257" r:id="rId5"/>
    <p:sldId id="272" r:id="rId6"/>
    <p:sldId id="275" r:id="rId7"/>
    <p:sldId id="277" r:id="rId8"/>
    <p:sldId id="279" r:id="rId9"/>
    <p:sldId id="281" r:id="rId10"/>
    <p:sldId id="283" r:id="rId11"/>
    <p:sldId id="285" r:id="rId12"/>
    <p:sldId id="289" r:id="rId13"/>
    <p:sldId id="292" r:id="rId14"/>
    <p:sldId id="294" r:id="rId15"/>
    <p:sldId id="296" r:id="rId16"/>
    <p:sldId id="298" r:id="rId17"/>
    <p:sldId id="300" r:id="rId18"/>
    <p:sldId id="303" r:id="rId19"/>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6699FF"/>
    <a:srgbClr val="0000FF"/>
    <a:srgbClr val="FF3300"/>
    <a:srgbClr val="FF9900"/>
    <a:srgbClr val="CCFFCC"/>
    <a:srgbClr val="333333"/>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11" autoAdjust="0"/>
    <p:restoredTop sz="91116" autoAdjust="0"/>
  </p:normalViewPr>
  <p:slideViewPr>
    <p:cSldViewPr>
      <p:cViewPr>
        <p:scale>
          <a:sx n="80" d="100"/>
          <a:sy n="80" d="100"/>
        </p:scale>
        <p:origin x="-1554"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8C189F-130E-4B19-9E00-B1E5F789BF0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CFE44B-86D1-4F87-871B-BE5D3A7DC43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919772-13E5-440F-91A1-F0D7C99F63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803643-22A7-4BA1-A503-0B6D839C545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982606-3179-4273-A585-E3DBB3677A0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10FEC1-FF42-4E1F-86DB-74349DFE624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2EBD3C-4ED9-4E38-B5F3-53AE262A467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56054D6-9AB6-481A-AC0D-4B5DCB6C10D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C3AC9B-7B0C-4D90-ACBA-D9B35F0E259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3B7697-F37E-4458-9C14-D85F12138C0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565C81-607C-4AEB-AB54-D70E77A70E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1333ED-91FE-4A4D-8B60-97ABEC7D96E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129" name="Picture 2"/>
          <p:cNvPicPr>
            <a:picLocks noChangeAspect="1" noChangeArrowheads="1"/>
          </p:cNvPicPr>
          <p:nvPr/>
        </p:nvPicPr>
        <p:blipFill>
          <a:blip r:embed="rId2"/>
          <a:srcRect/>
          <a:stretch>
            <a:fillRect/>
          </a:stretch>
        </p:blipFill>
        <p:spPr bwMode="auto">
          <a:xfrm>
            <a:off x="19050" y="0"/>
            <a:ext cx="9144000" cy="6858000"/>
          </a:xfrm>
          <a:prstGeom prst="rect">
            <a:avLst/>
          </a:prstGeom>
          <a:noFill/>
          <a:ln w="9525">
            <a:noFill/>
            <a:miter lim="800000"/>
            <a:headEnd/>
            <a:tailEnd/>
          </a:ln>
        </p:spPr>
      </p:pic>
      <p:sp>
        <p:nvSpPr>
          <p:cNvPr id="2053" name="WordArt 5"/>
          <p:cNvSpPr>
            <a:spLocks noChangeArrowheads="1" noChangeShapeType="1" noTextEdit="1"/>
          </p:cNvSpPr>
          <p:nvPr/>
        </p:nvSpPr>
        <p:spPr bwMode="auto">
          <a:xfrm>
            <a:off x="2057400" y="1962150"/>
            <a:ext cx="6705600" cy="2305050"/>
          </a:xfrm>
          <a:prstGeom prst="rect">
            <a:avLst/>
          </a:prstGeom>
        </p:spPr>
        <p:txBody>
          <a:bodyPr wrap="none" fromWordArt="1">
            <a:prstTxWarp prst="textPlain">
              <a:avLst>
                <a:gd name="adj" fmla="val 50000"/>
              </a:avLst>
            </a:prstTxWarp>
          </a:bodyPr>
          <a:lstStyle/>
          <a:p>
            <a:pPr algn="ctr"/>
            <a:r>
              <a:rPr lang="en-US" sz="3600" b="1" kern="10">
                <a:ln w="9525">
                  <a:solidFill>
                    <a:srgbClr val="FF9900"/>
                  </a:solidFill>
                  <a:round/>
                  <a:headEnd/>
                  <a:tailEnd/>
                </a:ln>
                <a:solidFill>
                  <a:srgbClr val="FFFF00"/>
                </a:solidFill>
                <a:effectLst>
                  <a:outerShdw dist="35921" dir="2700000" algn="ctr" rotWithShape="0">
                    <a:srgbClr val="C0C0C0">
                      <a:alpha val="80000"/>
                    </a:srgbClr>
                  </a:outerShdw>
                </a:effectLst>
                <a:latin typeface="Times New Roman"/>
                <a:cs typeface="Times New Roman"/>
              </a:rPr>
              <a:t>SỰ NỞ VÌ NHIỆT CỦA CHẤT RẮN</a:t>
            </a:r>
          </a:p>
        </p:txBody>
      </p:sp>
      <p:sp>
        <p:nvSpPr>
          <p:cNvPr id="2056" name="Text Box 8"/>
          <p:cNvSpPr txBox="1">
            <a:spLocks noChangeArrowheads="1"/>
          </p:cNvSpPr>
          <p:nvPr/>
        </p:nvSpPr>
        <p:spPr bwMode="auto">
          <a:xfrm>
            <a:off x="381000" y="1752600"/>
            <a:ext cx="15240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3300"/>
                </a:solidFill>
              </a:rPr>
              <a:t>TIẾT </a:t>
            </a:r>
            <a:r>
              <a:rPr lang="en-US" sz="2400" b="1" dirty="0" smtClean="0">
                <a:solidFill>
                  <a:srgbClr val="FF3300"/>
                </a:solidFill>
              </a:rPr>
              <a:t>21</a:t>
            </a:r>
            <a:endParaRPr lang="en-US" sz="2400" b="1" dirty="0">
              <a:solidFill>
                <a:srgbClr val="FF3300"/>
              </a:solidFill>
            </a:endParaRPr>
          </a:p>
        </p:txBody>
      </p:sp>
      <p:sp>
        <p:nvSpPr>
          <p:cNvPr id="2057" name="Text Box 9"/>
          <p:cNvSpPr txBox="1">
            <a:spLocks noChangeArrowheads="1"/>
          </p:cNvSpPr>
          <p:nvPr/>
        </p:nvSpPr>
        <p:spPr bwMode="auto">
          <a:xfrm>
            <a:off x="381000" y="2286000"/>
            <a:ext cx="1676400" cy="579438"/>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BÀI 18.</a:t>
            </a:r>
          </a:p>
        </p:txBody>
      </p:sp>
      <p:sp>
        <p:nvSpPr>
          <p:cNvPr id="2058" name="Text Box 10"/>
          <p:cNvSpPr txBox="1">
            <a:spLocks noChangeArrowheads="1"/>
          </p:cNvSpPr>
          <p:nvPr/>
        </p:nvSpPr>
        <p:spPr bwMode="auto">
          <a:xfrm>
            <a:off x="2209800" y="563563"/>
            <a:ext cx="3886200" cy="701675"/>
          </a:xfrm>
          <a:prstGeom prst="rect">
            <a:avLst/>
          </a:prstGeom>
          <a:noFill/>
          <a:ln w="9525">
            <a:noFill/>
            <a:miter lim="800000"/>
            <a:headEnd/>
            <a:tailEnd/>
          </a:ln>
          <a:effectLst/>
        </p:spPr>
        <p:txBody>
          <a:bodyPr>
            <a:spAutoFit/>
          </a:bodyPr>
          <a:lstStyle/>
          <a:p>
            <a:pPr>
              <a:spcBef>
                <a:spcPct val="50000"/>
              </a:spcBef>
            </a:pPr>
            <a:r>
              <a:rPr lang="en-US" sz="3200" b="1"/>
              <a:t>     </a:t>
            </a:r>
            <a:r>
              <a:rPr lang="en-US" sz="4000" b="1">
                <a:solidFill>
                  <a:srgbClr val="0066FF"/>
                </a:solidFill>
              </a:rPr>
              <a:t>VẬT LÍ LỚP</a:t>
            </a:r>
            <a:r>
              <a:rPr lang="en-US" sz="3200"/>
              <a:t> </a:t>
            </a:r>
          </a:p>
        </p:txBody>
      </p:sp>
      <p:pic>
        <p:nvPicPr>
          <p:cNvPr id="2059" name="Picture 11" descr="6_md_whtn"/>
          <p:cNvPicPr>
            <a:picLocks noChangeAspect="1" noChangeArrowheads="1" noCrop="1"/>
          </p:cNvPicPr>
          <p:nvPr/>
        </p:nvPicPr>
        <p:blipFill>
          <a:blip r:embed="rId3"/>
          <a:srcRect/>
          <a:stretch>
            <a:fillRect/>
          </a:stretch>
        </p:blipFill>
        <p:spPr bwMode="auto">
          <a:xfrm>
            <a:off x="5943600" y="533400"/>
            <a:ext cx="514350" cy="685800"/>
          </a:xfrm>
          <a:prstGeom prst="rect">
            <a:avLst/>
          </a:prstGeom>
          <a:noFill/>
        </p:spPr>
      </p:pic>
      <p:pic>
        <p:nvPicPr>
          <p:cNvPr id="2133" name="Picture 85" descr="atom1"/>
          <p:cNvPicPr>
            <a:picLocks noChangeAspect="1" noChangeArrowheads="1" noCrop="1"/>
          </p:cNvPicPr>
          <p:nvPr/>
        </p:nvPicPr>
        <p:blipFill>
          <a:blip r:embed="rId4"/>
          <a:srcRect/>
          <a:stretch>
            <a:fillRect/>
          </a:stretch>
        </p:blipFill>
        <p:spPr bwMode="auto">
          <a:xfrm>
            <a:off x="3581400" y="4114800"/>
            <a:ext cx="1763713" cy="1322388"/>
          </a:xfrm>
          <a:prstGeom prst="rect">
            <a:avLst/>
          </a:prstGeom>
          <a:noFill/>
        </p:spPr>
      </p:pic>
      <p:sp>
        <p:nvSpPr>
          <p:cNvPr id="2134" name="WordArt 86"/>
          <p:cNvSpPr>
            <a:spLocks noChangeArrowheads="1" noChangeShapeType="1" noTextEdit="1"/>
          </p:cNvSpPr>
          <p:nvPr/>
        </p:nvSpPr>
        <p:spPr bwMode="auto">
          <a:xfrm>
            <a:off x="2038350" y="1371600"/>
            <a:ext cx="5067300" cy="523875"/>
          </a:xfrm>
          <a:prstGeom prst="rect">
            <a:avLst/>
          </a:prstGeom>
        </p:spPr>
        <p:txBody>
          <a:bodyPr wrap="none" fromWordArt="1">
            <a:prstTxWarp prst="textPlain">
              <a:avLst>
                <a:gd name="adj" fmla="val 50000"/>
              </a:avLst>
            </a:prstTxWarp>
          </a:bodyPr>
          <a:lstStyle/>
          <a:p>
            <a:pPr algn="ctr"/>
            <a:r>
              <a:rPr lang="vi-VN" sz="3600" kern="10">
                <a:ln w="9525">
                  <a:noFill/>
                  <a:round/>
                  <a:headEnd/>
                  <a:tailEnd/>
                </a:ln>
                <a:solidFill>
                  <a:srgbClr val="0000FF"/>
                </a:solidFill>
                <a:effectLst>
                  <a:outerShdw dist="35921" dir="2700000" algn="ctr" rotWithShape="0">
                    <a:srgbClr val="C0C0C0">
                      <a:alpha val="80000"/>
                    </a:srgbClr>
                  </a:outerShdw>
                </a:effectLst>
                <a:latin typeface="Times New Roman"/>
                <a:cs typeface="Times New Roman"/>
              </a:rPr>
              <a:t>CHƯƠNG II. NHIỆT HỌC</a:t>
            </a:r>
            <a:endParaRPr lang="en-US" sz="3600" kern="10">
              <a:ln w="9525">
                <a:noFill/>
                <a:round/>
                <a:headEnd/>
                <a:tailEnd/>
              </a:ln>
              <a:solidFill>
                <a:srgbClr val="0000FF"/>
              </a:solidFill>
              <a:effectLst>
                <a:outerShdw dist="35921" dir="2700000" algn="ctr" rotWithShape="0">
                  <a:srgbClr val="C0C0C0">
                    <a:alpha val="80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33795" name="Rectangle 3"/>
          <p:cNvSpPr>
            <a:spLocks noGrp="1" noChangeArrowheads="1"/>
          </p:cNvSpPr>
          <p:nvPr>
            <p:ph type="body" sz="half" idx="1"/>
          </p:nvPr>
        </p:nvSpPr>
        <p:spPr>
          <a:xfrm>
            <a:off x="38100" y="590550"/>
            <a:ext cx="2209800" cy="6229350"/>
          </a:xfrm>
          <a:ln>
            <a:solidFill>
              <a:srgbClr val="0066FF"/>
            </a:solidFill>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p:txBody>
      </p:sp>
      <p:sp>
        <p:nvSpPr>
          <p:cNvPr id="33796" name="Rectangle 4"/>
          <p:cNvSpPr>
            <a:spLocks noGrp="1" noChangeArrowheads="1"/>
          </p:cNvSpPr>
          <p:nvPr>
            <p:ph type="body" sz="half" idx="2"/>
          </p:nvPr>
        </p:nvSpPr>
        <p:spPr>
          <a:xfrm>
            <a:off x="2362200" y="590550"/>
            <a:ext cx="6629400" cy="6229350"/>
          </a:xfrm>
          <a:ln>
            <a:solidFill>
              <a:srgbClr val="0066FF"/>
            </a:solidFill>
          </a:ln>
        </p:spPr>
        <p:txBody>
          <a:bodyPr/>
          <a:lstStyle/>
          <a:p>
            <a:pPr>
              <a:buFontTx/>
              <a:buNone/>
            </a:pPr>
            <a:r>
              <a:rPr lang="en-US" sz="2400" b="1" u="sng">
                <a:solidFill>
                  <a:srgbClr val="0066FF"/>
                </a:solidFill>
              </a:rPr>
              <a:t>1. Làm thí nghiệm</a:t>
            </a:r>
          </a:p>
          <a:p>
            <a:pPr>
              <a:spcBef>
                <a:spcPct val="15000"/>
              </a:spcBef>
              <a:buFontTx/>
              <a:buNone/>
            </a:pPr>
            <a:r>
              <a:rPr lang="en-US" sz="2400" b="1">
                <a:sym typeface="Wingdings" pitchFamily="2" charset="2"/>
              </a:rPr>
              <a:t>2. Trả lời câu hỏi</a:t>
            </a:r>
            <a:r>
              <a:rPr lang="en-US" sz="2000" b="1">
                <a:sym typeface="Wingdings" pitchFamily="2" charset="2"/>
              </a:rPr>
              <a:t> </a:t>
            </a:r>
          </a:p>
          <a:p>
            <a:pPr>
              <a:spcBef>
                <a:spcPct val="15000"/>
              </a:spcBef>
              <a:buFontTx/>
              <a:buNone/>
            </a:pPr>
            <a:r>
              <a:rPr lang="en-US" sz="2400" b="1">
                <a:sym typeface="Wingdings" pitchFamily="2" charset="2"/>
              </a:rPr>
              <a:t>3. Rút ra kết luận</a:t>
            </a:r>
          </a:p>
          <a:p>
            <a:pPr>
              <a:spcBef>
                <a:spcPct val="15000"/>
              </a:spcBef>
              <a:buFontTx/>
              <a:buNone/>
            </a:pPr>
            <a:r>
              <a:rPr lang="en-US" sz="2400" b="1">
                <a:sym typeface="Wingdings" pitchFamily="2" charset="2"/>
              </a:rPr>
              <a:t>  </a:t>
            </a:r>
          </a:p>
        </p:txBody>
      </p:sp>
      <p:sp>
        <p:nvSpPr>
          <p:cNvPr id="33797" name="Rectangle 5"/>
          <p:cNvSpPr>
            <a:spLocks noChangeArrowheads="1"/>
          </p:cNvSpPr>
          <p:nvPr/>
        </p:nvSpPr>
        <p:spPr bwMode="auto">
          <a:xfrm>
            <a:off x="0" y="4205288"/>
            <a:ext cx="9144000" cy="0"/>
          </a:xfrm>
          <a:prstGeom prst="rect">
            <a:avLst/>
          </a:prstGeom>
          <a:noFill/>
          <a:ln w="9525">
            <a:noFill/>
            <a:miter lim="800000"/>
            <a:headEnd/>
            <a:tailEnd/>
          </a:ln>
          <a:effectLst/>
        </p:spPr>
        <p:txBody>
          <a:bodyPr wrap="none" anchor="ctr">
            <a:spAutoFit/>
          </a:bodyPr>
          <a:lstStyle/>
          <a:p>
            <a:endParaRPr lang="en-US"/>
          </a:p>
        </p:txBody>
      </p:sp>
      <p:sp>
        <p:nvSpPr>
          <p:cNvPr id="33838" name="Text Box 46"/>
          <p:cNvSpPr txBox="1">
            <a:spLocks noChangeArrowheads="1"/>
          </p:cNvSpPr>
          <p:nvPr/>
        </p:nvSpPr>
        <p:spPr bwMode="auto">
          <a:xfrm>
            <a:off x="2819400" y="2057400"/>
            <a:ext cx="5943600" cy="822325"/>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sym typeface="Wingdings" pitchFamily="2" charset="2"/>
              </a:rPr>
              <a:t></a:t>
            </a:r>
            <a:r>
              <a:rPr lang="en-US" sz="2400">
                <a:solidFill>
                  <a:srgbClr val="0000FF"/>
                </a:solidFill>
                <a:sym typeface="Wingdings 2" pitchFamily="18" charset="2"/>
              </a:rPr>
              <a:t> </a:t>
            </a:r>
            <a:r>
              <a:rPr lang="en-US" sz="2400">
                <a:solidFill>
                  <a:srgbClr val="0000FF"/>
                </a:solidFill>
              </a:rPr>
              <a:t>Chất rắn </a:t>
            </a:r>
            <a:r>
              <a:rPr lang="en-US" sz="2400">
                <a:solidFill>
                  <a:srgbClr val="FF3300"/>
                </a:solidFill>
              </a:rPr>
              <a:t>nở ra</a:t>
            </a:r>
            <a:r>
              <a:rPr lang="en-US" sz="2400">
                <a:solidFill>
                  <a:srgbClr val="0000FF"/>
                </a:solidFill>
              </a:rPr>
              <a:t> khi nóng lên, </a:t>
            </a:r>
            <a:r>
              <a:rPr lang="en-US" sz="2400">
                <a:solidFill>
                  <a:srgbClr val="FF3300"/>
                </a:solidFill>
              </a:rPr>
              <a:t>co lại</a:t>
            </a:r>
            <a:r>
              <a:rPr lang="en-US" sz="2400">
                <a:solidFill>
                  <a:srgbClr val="0000FF"/>
                </a:solidFill>
              </a:rPr>
              <a:t> khi lạnh đi.</a:t>
            </a:r>
          </a:p>
        </p:txBody>
      </p:sp>
      <p:sp>
        <p:nvSpPr>
          <p:cNvPr id="33839" name="Text Box 47"/>
          <p:cNvSpPr txBox="1">
            <a:spLocks noChangeArrowheads="1"/>
          </p:cNvSpPr>
          <p:nvPr/>
        </p:nvSpPr>
        <p:spPr bwMode="auto">
          <a:xfrm>
            <a:off x="2819400" y="2835275"/>
            <a:ext cx="5943600" cy="822325"/>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sym typeface="Wingdings" pitchFamily="2" charset="2"/>
              </a:rPr>
              <a:t></a:t>
            </a:r>
            <a:r>
              <a:rPr lang="en-US" sz="2400">
                <a:solidFill>
                  <a:srgbClr val="0000FF"/>
                </a:solidFill>
                <a:sym typeface="Wingdings 2" pitchFamily="18" charset="2"/>
              </a:rPr>
              <a:t> Các chất rắn khác nhau nở vì nhiệt </a:t>
            </a:r>
            <a:r>
              <a:rPr lang="en-US" sz="2400">
                <a:solidFill>
                  <a:srgbClr val="FF3300"/>
                </a:solidFill>
                <a:sym typeface="Wingdings 2" pitchFamily="18" charset="2"/>
              </a:rPr>
              <a:t>khác nhau</a:t>
            </a:r>
            <a:r>
              <a:rPr lang="en-US" sz="2400">
                <a:solidFill>
                  <a:srgbClr val="0000FF"/>
                </a:solidFill>
                <a:sym typeface="Wingdings 2" pitchFamily="18" charset="2"/>
              </a:rPr>
              <a:t>.</a:t>
            </a:r>
            <a:endParaRPr lang="en-US" sz="2400">
              <a:solidFill>
                <a:srgbClr val="0000FF"/>
              </a:solidFill>
            </a:endParaRPr>
          </a:p>
        </p:txBody>
      </p:sp>
      <p:sp>
        <p:nvSpPr>
          <p:cNvPr id="33840" name="Text Box 48"/>
          <p:cNvSpPr txBox="1">
            <a:spLocks noChangeArrowheads="1"/>
          </p:cNvSpPr>
          <p:nvPr/>
        </p:nvSpPr>
        <p:spPr bwMode="auto">
          <a:xfrm>
            <a:off x="228600" y="1524000"/>
            <a:ext cx="16764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a:t>
            </a:r>
            <a:r>
              <a:rPr lang="en-US">
                <a:solidFill>
                  <a:srgbClr val="0000FF"/>
                </a:solidFill>
              </a:rPr>
              <a:t>Chất rắn </a:t>
            </a:r>
            <a:r>
              <a:rPr lang="en-US">
                <a:solidFill>
                  <a:srgbClr val="FF3300"/>
                </a:solidFill>
              </a:rPr>
              <a:t>nở</a:t>
            </a:r>
            <a:r>
              <a:rPr lang="en-US">
                <a:solidFill>
                  <a:srgbClr val="0000FF"/>
                </a:solidFill>
              </a:rPr>
              <a:t> </a:t>
            </a:r>
            <a:r>
              <a:rPr lang="en-US">
                <a:solidFill>
                  <a:srgbClr val="FF3300"/>
                </a:solidFill>
              </a:rPr>
              <a:t>ra</a:t>
            </a:r>
            <a:r>
              <a:rPr lang="en-US">
                <a:solidFill>
                  <a:srgbClr val="0000FF"/>
                </a:solidFill>
              </a:rPr>
              <a:t> khi nóng </a:t>
            </a:r>
            <a:r>
              <a:rPr lang="en-US">
                <a:solidFill>
                  <a:srgbClr val="FF3300"/>
                </a:solidFill>
              </a:rPr>
              <a:t>l</a:t>
            </a:r>
            <a:r>
              <a:rPr lang="en-US">
                <a:solidFill>
                  <a:srgbClr val="0000FF"/>
                </a:solidFill>
              </a:rPr>
              <a:t>ên, </a:t>
            </a:r>
            <a:r>
              <a:rPr lang="en-US">
                <a:solidFill>
                  <a:srgbClr val="FF3300"/>
                </a:solidFill>
              </a:rPr>
              <a:t>co lại</a:t>
            </a:r>
            <a:r>
              <a:rPr lang="en-US">
                <a:solidFill>
                  <a:srgbClr val="0000FF"/>
                </a:solidFill>
              </a:rPr>
              <a:t> khi lạnh đi.</a:t>
            </a:r>
          </a:p>
        </p:txBody>
      </p:sp>
      <p:sp>
        <p:nvSpPr>
          <p:cNvPr id="33841" name="Text Box 49"/>
          <p:cNvSpPr txBox="1">
            <a:spLocks noChangeArrowheads="1"/>
          </p:cNvSpPr>
          <p:nvPr/>
        </p:nvSpPr>
        <p:spPr bwMode="auto">
          <a:xfrm>
            <a:off x="228600" y="2819400"/>
            <a:ext cx="17526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Các chất rắn khác nhau nở vì nhiệt </a:t>
            </a:r>
            <a:r>
              <a:rPr lang="en-US">
                <a:solidFill>
                  <a:srgbClr val="FF3300"/>
                </a:solidFill>
                <a:sym typeface="Wingdings 2" pitchFamily="18" charset="2"/>
              </a:rPr>
              <a:t>khác nhau</a:t>
            </a:r>
            <a:r>
              <a:rPr lang="en-US">
                <a:solidFill>
                  <a:srgbClr val="0000FF"/>
                </a:solidFill>
                <a:sym typeface="Wingdings 2" pitchFamily="18" charset="2"/>
              </a:rPr>
              <a:t>.</a:t>
            </a:r>
            <a:endParaRPr lang="en-US">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38"/>
                                        </p:tgtEl>
                                        <p:attrNameLst>
                                          <p:attrName>style.visibility</p:attrName>
                                        </p:attrNameLst>
                                      </p:cBhvr>
                                      <p:to>
                                        <p:strVal val="visible"/>
                                      </p:to>
                                    </p:set>
                                    <p:animEffect transition="in" filter="box(in)">
                                      <p:cBhvr>
                                        <p:cTn id="7" dur="500"/>
                                        <p:tgtEl>
                                          <p:spTgt spid="338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840"/>
                                        </p:tgtEl>
                                        <p:attrNameLst>
                                          <p:attrName>style.visibility</p:attrName>
                                        </p:attrNameLst>
                                      </p:cBhvr>
                                      <p:to>
                                        <p:strVal val="visible"/>
                                      </p:to>
                                    </p:set>
                                    <p:animEffect transition="in" filter="box(in)">
                                      <p:cBhvr>
                                        <p:cTn id="12" dur="500"/>
                                        <p:tgtEl>
                                          <p:spTgt spid="338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839"/>
                                        </p:tgtEl>
                                        <p:attrNameLst>
                                          <p:attrName>style.visibility</p:attrName>
                                        </p:attrNameLst>
                                      </p:cBhvr>
                                      <p:to>
                                        <p:strVal val="visible"/>
                                      </p:to>
                                    </p:set>
                                    <p:animEffect transition="in" filter="box(in)">
                                      <p:cBhvr>
                                        <p:cTn id="17" dur="500"/>
                                        <p:tgtEl>
                                          <p:spTgt spid="338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841"/>
                                        </p:tgtEl>
                                        <p:attrNameLst>
                                          <p:attrName>style.visibility</p:attrName>
                                        </p:attrNameLst>
                                      </p:cBhvr>
                                      <p:to>
                                        <p:strVal val="visible"/>
                                      </p:to>
                                    </p:set>
                                    <p:animEffect transition="in" filter="box(in)">
                                      <p:cBhvr>
                                        <p:cTn id="22" dur="500"/>
                                        <p:tgtEl>
                                          <p:spTgt spid="33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8" grpId="0"/>
      <p:bldP spid="33839" grpId="0"/>
      <p:bldP spid="33840" grpId="0"/>
      <p:bldP spid="338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5" name="Text Box 15"/>
          <p:cNvSpPr txBox="1">
            <a:spLocks noChangeArrowheads="1"/>
          </p:cNvSpPr>
          <p:nvPr/>
        </p:nvSpPr>
        <p:spPr bwMode="auto">
          <a:xfrm>
            <a:off x="2514600" y="1219200"/>
            <a:ext cx="6324600" cy="1616075"/>
          </a:xfrm>
          <a:prstGeom prst="rect">
            <a:avLst/>
          </a:prstGeom>
          <a:noFill/>
          <a:ln w="9525">
            <a:noFill/>
            <a:miter lim="800000"/>
            <a:headEnd/>
            <a:tailEnd/>
          </a:ln>
          <a:effectLst/>
        </p:spPr>
        <p:txBody>
          <a:bodyPr>
            <a:spAutoFit/>
          </a:bodyPr>
          <a:lstStyle/>
          <a:p>
            <a:pPr>
              <a:spcBef>
                <a:spcPct val="50000"/>
              </a:spcBef>
            </a:pPr>
            <a:r>
              <a:rPr lang="en-US" sz="2000"/>
              <a:t>        Ở đầu cán (chuôi) dao, liềm bằng gỗ, thường có một đai bằng sắt, gọi là cái khâu (H. 18.2) dùng để giữ chặt lưỡi dao hay lưỡi liềm. Tại sao khi lắp khâu, người thợ rèn phải nung nóng khâu rồi mới tra vào cán ?</a:t>
            </a:r>
          </a:p>
        </p:txBody>
      </p:sp>
      <p:sp>
        <p:nvSpPr>
          <p:cNvPr id="35842" name="Rectangle 2"/>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35843" name="Rectangle 3"/>
          <p:cNvSpPr>
            <a:spLocks noGrp="1" noChangeArrowheads="1"/>
          </p:cNvSpPr>
          <p:nvPr>
            <p:ph type="body" sz="half" idx="1"/>
          </p:nvPr>
        </p:nvSpPr>
        <p:spPr>
          <a:xfrm>
            <a:off x="38100" y="590550"/>
            <a:ext cx="2209800" cy="6229350"/>
          </a:xfrm>
          <a:ln>
            <a:solidFill>
              <a:srgbClr val="0066FF"/>
            </a:solidFill>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p:txBody>
      </p:sp>
      <p:sp>
        <p:nvSpPr>
          <p:cNvPr id="35844" name="Rectangle 4"/>
          <p:cNvSpPr>
            <a:spLocks noGrp="1" noChangeArrowheads="1"/>
          </p:cNvSpPr>
          <p:nvPr>
            <p:ph type="body" sz="half" idx="2"/>
          </p:nvPr>
        </p:nvSpPr>
        <p:spPr>
          <a:xfrm>
            <a:off x="2362200" y="590550"/>
            <a:ext cx="6629400" cy="6229350"/>
          </a:xfrm>
          <a:ln>
            <a:solidFill>
              <a:srgbClr val="0066FF"/>
            </a:solidFill>
          </a:ln>
        </p:spPr>
        <p:txBody>
          <a:bodyPr/>
          <a:lstStyle/>
          <a:p>
            <a:pPr>
              <a:buFontTx/>
              <a:buNone/>
            </a:pPr>
            <a:endParaRPr lang="en-US" sz="2400" b="1">
              <a:sym typeface="Wingdings" pitchFamily="2" charset="2"/>
            </a:endParaRPr>
          </a:p>
          <a:p>
            <a:pPr>
              <a:spcBef>
                <a:spcPct val="15000"/>
              </a:spcBef>
              <a:buFontTx/>
              <a:buNone/>
            </a:pPr>
            <a:r>
              <a:rPr lang="en-US" sz="2400" b="1">
                <a:sym typeface="Wingdings" pitchFamily="2" charset="2"/>
              </a:rPr>
              <a:t>  </a:t>
            </a:r>
          </a:p>
        </p:txBody>
      </p:sp>
      <p:sp>
        <p:nvSpPr>
          <p:cNvPr id="35848" name="Text Box 8"/>
          <p:cNvSpPr txBox="1">
            <a:spLocks noChangeArrowheads="1"/>
          </p:cNvSpPr>
          <p:nvPr/>
        </p:nvSpPr>
        <p:spPr bwMode="auto">
          <a:xfrm>
            <a:off x="228600" y="1524000"/>
            <a:ext cx="16764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a:t>
            </a:r>
            <a:r>
              <a:rPr lang="en-US">
                <a:solidFill>
                  <a:srgbClr val="0000FF"/>
                </a:solidFill>
              </a:rPr>
              <a:t>Chất rắn </a:t>
            </a:r>
            <a:r>
              <a:rPr lang="en-US">
                <a:solidFill>
                  <a:srgbClr val="FF3300"/>
                </a:solidFill>
              </a:rPr>
              <a:t>nở</a:t>
            </a:r>
            <a:r>
              <a:rPr lang="en-US">
                <a:solidFill>
                  <a:srgbClr val="0000FF"/>
                </a:solidFill>
              </a:rPr>
              <a:t> </a:t>
            </a:r>
            <a:r>
              <a:rPr lang="en-US">
                <a:solidFill>
                  <a:srgbClr val="FF3300"/>
                </a:solidFill>
              </a:rPr>
              <a:t>ra</a:t>
            </a:r>
            <a:r>
              <a:rPr lang="en-US">
                <a:solidFill>
                  <a:srgbClr val="0000FF"/>
                </a:solidFill>
              </a:rPr>
              <a:t> khi nóng </a:t>
            </a:r>
            <a:r>
              <a:rPr lang="en-US">
                <a:solidFill>
                  <a:srgbClr val="FF3300"/>
                </a:solidFill>
              </a:rPr>
              <a:t>l</a:t>
            </a:r>
            <a:r>
              <a:rPr lang="en-US">
                <a:solidFill>
                  <a:srgbClr val="0000FF"/>
                </a:solidFill>
              </a:rPr>
              <a:t>ên, </a:t>
            </a:r>
            <a:r>
              <a:rPr lang="en-US">
                <a:solidFill>
                  <a:srgbClr val="FF3300"/>
                </a:solidFill>
              </a:rPr>
              <a:t>co lại</a:t>
            </a:r>
            <a:r>
              <a:rPr lang="en-US">
                <a:solidFill>
                  <a:srgbClr val="0000FF"/>
                </a:solidFill>
              </a:rPr>
              <a:t> khi lạnh đi.</a:t>
            </a:r>
          </a:p>
        </p:txBody>
      </p:sp>
      <p:sp>
        <p:nvSpPr>
          <p:cNvPr id="35849" name="Text Box 9"/>
          <p:cNvSpPr txBox="1">
            <a:spLocks noChangeArrowheads="1"/>
          </p:cNvSpPr>
          <p:nvPr/>
        </p:nvSpPr>
        <p:spPr bwMode="auto">
          <a:xfrm>
            <a:off x="228600" y="2819400"/>
            <a:ext cx="17526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Các chất rắn khác nhau nở vì nhiệt </a:t>
            </a:r>
            <a:r>
              <a:rPr lang="en-US">
                <a:solidFill>
                  <a:srgbClr val="FF3300"/>
                </a:solidFill>
                <a:sym typeface="Wingdings 2" pitchFamily="18" charset="2"/>
              </a:rPr>
              <a:t>khác nhau</a:t>
            </a:r>
            <a:r>
              <a:rPr lang="en-US">
                <a:solidFill>
                  <a:srgbClr val="0000FF"/>
                </a:solidFill>
                <a:sym typeface="Wingdings 2" pitchFamily="18" charset="2"/>
              </a:rPr>
              <a:t>.</a:t>
            </a:r>
            <a:endParaRPr lang="en-US">
              <a:solidFill>
                <a:srgbClr val="0000FF"/>
              </a:solidFill>
            </a:endParaRPr>
          </a:p>
        </p:txBody>
      </p:sp>
      <p:sp>
        <p:nvSpPr>
          <p:cNvPr id="35851" name="Text Box 11"/>
          <p:cNvSpPr txBox="1">
            <a:spLocks noChangeArrowheads="1"/>
          </p:cNvSpPr>
          <p:nvPr/>
        </p:nvSpPr>
        <p:spPr bwMode="auto">
          <a:xfrm>
            <a:off x="76200" y="4038600"/>
            <a:ext cx="15240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4. Vận dụng</a:t>
            </a:r>
          </a:p>
        </p:txBody>
      </p:sp>
      <p:sp>
        <p:nvSpPr>
          <p:cNvPr id="35852" name="Text Box 12"/>
          <p:cNvSpPr txBox="1">
            <a:spLocks noChangeArrowheads="1"/>
          </p:cNvSpPr>
          <p:nvPr/>
        </p:nvSpPr>
        <p:spPr bwMode="auto">
          <a:xfrm>
            <a:off x="2552700" y="1185863"/>
            <a:ext cx="495300" cy="376237"/>
          </a:xfrm>
          <a:prstGeom prst="rect">
            <a:avLst/>
          </a:prstGeom>
          <a:solidFill>
            <a:srgbClr val="660066"/>
          </a:solidFill>
          <a:ln w="9525">
            <a:solidFill>
              <a:schemeClr val="tx1"/>
            </a:solidFill>
            <a:miter lim="800000"/>
            <a:headEnd/>
            <a:tailEnd/>
          </a:ln>
          <a:effectLst/>
        </p:spPr>
        <p:txBody>
          <a:bodyPr>
            <a:spAutoFit/>
          </a:bodyPr>
          <a:lstStyle/>
          <a:p>
            <a:pPr>
              <a:spcBef>
                <a:spcPct val="50000"/>
              </a:spcBef>
            </a:pPr>
            <a:r>
              <a:rPr lang="en-US" b="1">
                <a:solidFill>
                  <a:schemeClr val="bg1"/>
                </a:solidFill>
              </a:rPr>
              <a:t>C5</a:t>
            </a:r>
          </a:p>
        </p:txBody>
      </p:sp>
      <p:sp>
        <p:nvSpPr>
          <p:cNvPr id="35854" name="Text Box 14"/>
          <p:cNvSpPr txBox="1">
            <a:spLocks noChangeArrowheads="1"/>
          </p:cNvSpPr>
          <p:nvPr/>
        </p:nvSpPr>
        <p:spPr bwMode="auto">
          <a:xfrm>
            <a:off x="2362200" y="628650"/>
            <a:ext cx="2667000" cy="457200"/>
          </a:xfrm>
          <a:prstGeom prst="rect">
            <a:avLst/>
          </a:prstGeom>
          <a:noFill/>
          <a:ln w="9525">
            <a:noFill/>
            <a:miter lim="800000"/>
            <a:headEnd/>
            <a:tailEnd/>
          </a:ln>
          <a:effectLst/>
        </p:spPr>
        <p:txBody>
          <a:bodyPr>
            <a:spAutoFit/>
          </a:bodyPr>
          <a:lstStyle/>
          <a:p>
            <a:pPr>
              <a:spcBef>
                <a:spcPct val="50000"/>
              </a:spcBef>
            </a:pPr>
            <a:r>
              <a:rPr lang="en-US" sz="2400" b="1">
                <a:sym typeface="Wingdings" pitchFamily="2" charset="2"/>
              </a:rPr>
              <a:t>4. Vận dụng</a:t>
            </a:r>
          </a:p>
        </p:txBody>
      </p:sp>
      <p:grpSp>
        <p:nvGrpSpPr>
          <p:cNvPr id="35856" name="Group 16"/>
          <p:cNvGrpSpPr>
            <a:grpSpLocks/>
          </p:cNvGrpSpPr>
          <p:nvPr/>
        </p:nvGrpSpPr>
        <p:grpSpPr bwMode="auto">
          <a:xfrm>
            <a:off x="3048000" y="3962400"/>
            <a:ext cx="3962400" cy="1022350"/>
            <a:chOff x="480" y="1584"/>
            <a:chExt cx="2496" cy="644"/>
          </a:xfrm>
        </p:grpSpPr>
        <p:grpSp>
          <p:nvGrpSpPr>
            <p:cNvPr id="35857" name="Group 17"/>
            <p:cNvGrpSpPr>
              <a:grpSpLocks/>
            </p:cNvGrpSpPr>
            <p:nvPr/>
          </p:nvGrpSpPr>
          <p:grpSpPr bwMode="auto">
            <a:xfrm rot="-313692">
              <a:off x="480" y="1584"/>
              <a:ext cx="1680" cy="614"/>
              <a:chOff x="433" y="1052"/>
              <a:chExt cx="4293" cy="1862"/>
            </a:xfrm>
          </p:grpSpPr>
          <p:sp>
            <p:nvSpPr>
              <p:cNvPr id="35858" name="AutoShape 18"/>
              <p:cNvSpPr>
                <a:spLocks noChangeArrowheads="1"/>
              </p:cNvSpPr>
              <p:nvPr/>
            </p:nvSpPr>
            <p:spPr bwMode="auto">
              <a:xfrm rot="5609785">
                <a:off x="1130" y="355"/>
                <a:ext cx="1719" cy="3113"/>
              </a:xfrm>
              <a:prstGeom prst="moon">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sp>
            <p:nvSpPr>
              <p:cNvPr id="35859" name="AutoShape 19"/>
              <p:cNvSpPr>
                <a:spLocks noChangeArrowheads="1"/>
              </p:cNvSpPr>
              <p:nvPr/>
            </p:nvSpPr>
            <p:spPr bwMode="auto">
              <a:xfrm rot="-5115569">
                <a:off x="4045" y="2233"/>
                <a:ext cx="128" cy="123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p:spPr>
            <p:txBody>
              <a:bodyPr wrap="none" anchor="ctr"/>
              <a:lstStyle/>
              <a:p>
                <a:endParaRPr lang="en-US"/>
              </a:p>
            </p:txBody>
          </p:sp>
          <p:sp>
            <p:nvSpPr>
              <p:cNvPr id="35860" name="AutoShape 20"/>
              <p:cNvSpPr>
                <a:spLocks noChangeArrowheads="1"/>
              </p:cNvSpPr>
              <p:nvPr/>
            </p:nvSpPr>
            <p:spPr bwMode="auto">
              <a:xfrm rot="934216">
                <a:off x="3456" y="2592"/>
                <a:ext cx="144" cy="144"/>
              </a:xfrm>
              <a:prstGeom prst="rtTriangle">
                <a:avLst/>
              </a:prstGeom>
              <a:solidFill>
                <a:schemeClr val="tx1"/>
              </a:solidFill>
              <a:ln w="9525">
                <a:solidFill>
                  <a:schemeClr val="tx1"/>
                </a:solidFill>
                <a:miter lim="800000"/>
                <a:headEnd/>
                <a:tailEnd/>
              </a:ln>
              <a:effectLst/>
            </p:spPr>
            <p:txBody>
              <a:bodyPr wrap="none" anchor="ctr"/>
              <a:lstStyle/>
              <a:p>
                <a:endParaRPr lang="en-US"/>
              </a:p>
            </p:txBody>
          </p:sp>
        </p:grpSp>
        <p:grpSp>
          <p:nvGrpSpPr>
            <p:cNvPr id="35861" name="Group 21"/>
            <p:cNvGrpSpPr>
              <a:grpSpLocks/>
            </p:cNvGrpSpPr>
            <p:nvPr/>
          </p:nvGrpSpPr>
          <p:grpSpPr bwMode="auto">
            <a:xfrm>
              <a:off x="1728" y="2036"/>
              <a:ext cx="1248" cy="192"/>
              <a:chOff x="2928" y="2024"/>
              <a:chExt cx="1248" cy="192"/>
            </a:xfrm>
          </p:grpSpPr>
          <p:sp>
            <p:nvSpPr>
              <p:cNvPr id="35862" name="AutoShape 22"/>
              <p:cNvSpPr>
                <a:spLocks noChangeArrowheads="1"/>
              </p:cNvSpPr>
              <p:nvPr/>
            </p:nvSpPr>
            <p:spPr bwMode="auto">
              <a:xfrm>
                <a:off x="3216" y="2024"/>
                <a:ext cx="912" cy="192"/>
              </a:xfrm>
              <a:prstGeom prst="flowChartProcess">
                <a:avLst/>
              </a:prstGeom>
              <a:solidFill>
                <a:srgbClr val="3399FF"/>
              </a:solidFill>
              <a:ln w="9525">
                <a:noFill/>
                <a:miter lim="800000"/>
                <a:headEnd/>
                <a:tailEnd/>
              </a:ln>
              <a:effectLst/>
            </p:spPr>
            <p:txBody>
              <a:bodyPr wrap="none" anchor="ctr"/>
              <a:lstStyle/>
              <a:p>
                <a:endParaRPr lang="en-US"/>
              </a:p>
            </p:txBody>
          </p:sp>
          <p:sp>
            <p:nvSpPr>
              <p:cNvPr id="35863" name="AutoShape 23"/>
              <p:cNvSpPr>
                <a:spLocks noChangeArrowheads="1"/>
              </p:cNvSpPr>
              <p:nvPr/>
            </p:nvSpPr>
            <p:spPr bwMode="auto">
              <a:xfrm rot="-5400000">
                <a:off x="3064" y="2024"/>
                <a:ext cx="144" cy="192"/>
              </a:xfrm>
              <a:prstGeom prst="can">
                <a:avLst>
                  <a:gd name="adj" fmla="val 33333"/>
                </a:avLst>
              </a:prstGeom>
              <a:solidFill>
                <a:srgbClr val="3399FF"/>
              </a:solidFill>
              <a:ln w="9525">
                <a:noFill/>
                <a:round/>
                <a:headEnd/>
                <a:tailEnd/>
              </a:ln>
              <a:effectLst/>
            </p:spPr>
            <p:txBody>
              <a:bodyPr wrap="none" anchor="ctr"/>
              <a:lstStyle/>
              <a:p>
                <a:endParaRPr lang="en-US"/>
              </a:p>
            </p:txBody>
          </p:sp>
          <p:sp>
            <p:nvSpPr>
              <p:cNvPr id="35864" name="AutoShape 24"/>
              <p:cNvSpPr>
                <a:spLocks noChangeArrowheads="1"/>
              </p:cNvSpPr>
              <p:nvPr/>
            </p:nvSpPr>
            <p:spPr bwMode="auto">
              <a:xfrm rot="-5400000">
                <a:off x="3048" y="2024"/>
                <a:ext cx="176" cy="192"/>
              </a:xfrm>
              <a:prstGeom prst="can">
                <a:avLst>
                  <a:gd name="adj" fmla="val 27273"/>
                </a:avLst>
              </a:prstGeom>
              <a:solidFill>
                <a:srgbClr val="CC6600"/>
              </a:solidFill>
              <a:ln w="9525">
                <a:noFill/>
                <a:round/>
                <a:headEnd/>
                <a:tailEnd/>
              </a:ln>
              <a:effectLst/>
            </p:spPr>
            <p:txBody>
              <a:bodyPr wrap="none" anchor="ctr"/>
              <a:lstStyle/>
              <a:p>
                <a:endParaRPr lang="en-US"/>
              </a:p>
            </p:txBody>
          </p:sp>
          <p:sp>
            <p:nvSpPr>
              <p:cNvPr id="35865" name="AutoShape 25"/>
              <p:cNvSpPr>
                <a:spLocks noChangeArrowheads="1"/>
              </p:cNvSpPr>
              <p:nvPr/>
            </p:nvSpPr>
            <p:spPr bwMode="auto">
              <a:xfrm rot="5400000" flipH="1">
                <a:off x="3992" y="2024"/>
                <a:ext cx="176" cy="192"/>
              </a:xfrm>
              <a:prstGeom prst="can">
                <a:avLst>
                  <a:gd name="adj" fmla="val 27273"/>
                </a:avLst>
              </a:prstGeom>
              <a:solidFill>
                <a:srgbClr val="3399FF"/>
              </a:solidFill>
              <a:ln w="9525">
                <a:noFill/>
                <a:round/>
                <a:headEnd/>
                <a:tailEnd/>
              </a:ln>
              <a:effectLst/>
            </p:spPr>
            <p:txBody>
              <a:bodyPr wrap="none" anchor="ctr"/>
              <a:lstStyle/>
              <a:p>
                <a:endParaRPr lang="en-US"/>
              </a:p>
            </p:txBody>
          </p:sp>
          <p:sp>
            <p:nvSpPr>
              <p:cNvPr id="35866" name="Oval 26"/>
              <p:cNvSpPr>
                <a:spLocks noChangeArrowheads="1"/>
              </p:cNvSpPr>
              <p:nvPr/>
            </p:nvSpPr>
            <p:spPr bwMode="auto">
              <a:xfrm>
                <a:off x="3040" y="2048"/>
                <a:ext cx="48" cy="144"/>
              </a:xfrm>
              <a:prstGeom prst="ellipse">
                <a:avLst/>
              </a:prstGeom>
              <a:solidFill>
                <a:srgbClr val="3399FF"/>
              </a:solidFill>
              <a:ln w="9525">
                <a:noFill/>
                <a:round/>
                <a:headEnd/>
                <a:tailEnd/>
              </a:ln>
              <a:effectLst/>
            </p:spPr>
            <p:txBody>
              <a:bodyPr wrap="none" anchor="ctr"/>
              <a:lstStyle/>
              <a:p>
                <a:endParaRPr lang="en-US"/>
              </a:p>
            </p:txBody>
          </p:sp>
          <p:sp>
            <p:nvSpPr>
              <p:cNvPr id="35867" name="Line 27"/>
              <p:cNvSpPr>
                <a:spLocks noChangeShapeType="1"/>
              </p:cNvSpPr>
              <p:nvPr/>
            </p:nvSpPr>
            <p:spPr bwMode="auto">
              <a:xfrm>
                <a:off x="2928" y="2112"/>
                <a:ext cx="144" cy="0"/>
              </a:xfrm>
              <a:prstGeom prst="line">
                <a:avLst/>
              </a:prstGeom>
              <a:noFill/>
              <a:ln w="76200">
                <a:solidFill>
                  <a:schemeClr val="tx1"/>
                </a:solidFill>
                <a:round/>
                <a:headEnd/>
                <a:tailEnd/>
              </a:ln>
              <a:effectLst/>
            </p:spPr>
            <p:txBody>
              <a:bodyPr/>
              <a:lstStyle/>
              <a:p>
                <a:endParaRPr lang="en-US"/>
              </a:p>
            </p:txBody>
          </p:sp>
        </p:grpSp>
      </p:grpSp>
      <p:sp>
        <p:nvSpPr>
          <p:cNvPr id="35868" name="Text Box 28"/>
          <p:cNvSpPr txBox="1">
            <a:spLocks noChangeArrowheads="1"/>
          </p:cNvSpPr>
          <p:nvPr/>
        </p:nvSpPr>
        <p:spPr bwMode="auto">
          <a:xfrm>
            <a:off x="6324600" y="3276600"/>
            <a:ext cx="1905000" cy="366713"/>
          </a:xfrm>
          <a:prstGeom prst="rect">
            <a:avLst/>
          </a:prstGeom>
          <a:noFill/>
          <a:ln w="9525">
            <a:noFill/>
            <a:miter lim="800000"/>
            <a:headEnd/>
            <a:tailEnd/>
          </a:ln>
          <a:effectLst/>
        </p:spPr>
        <p:txBody>
          <a:bodyPr>
            <a:spAutoFit/>
          </a:bodyPr>
          <a:lstStyle/>
          <a:p>
            <a:pPr>
              <a:spcBef>
                <a:spcPct val="50000"/>
              </a:spcBef>
            </a:pPr>
            <a:r>
              <a:rPr lang="en-US"/>
              <a:t>cán (chuôi) dao</a:t>
            </a:r>
          </a:p>
        </p:txBody>
      </p:sp>
      <p:sp>
        <p:nvSpPr>
          <p:cNvPr id="35869" name="Text Box 29"/>
          <p:cNvSpPr txBox="1">
            <a:spLocks noChangeArrowheads="1"/>
          </p:cNvSpPr>
          <p:nvPr/>
        </p:nvSpPr>
        <p:spPr bwMode="auto">
          <a:xfrm>
            <a:off x="4876800" y="3748088"/>
            <a:ext cx="1143000" cy="366712"/>
          </a:xfrm>
          <a:prstGeom prst="rect">
            <a:avLst/>
          </a:prstGeom>
          <a:noFill/>
          <a:ln w="9525">
            <a:noFill/>
            <a:miter lim="800000"/>
            <a:headEnd/>
            <a:tailEnd/>
          </a:ln>
          <a:effectLst/>
        </p:spPr>
        <p:txBody>
          <a:bodyPr>
            <a:spAutoFit/>
          </a:bodyPr>
          <a:lstStyle/>
          <a:p>
            <a:pPr>
              <a:spcBef>
                <a:spcPct val="50000"/>
              </a:spcBef>
            </a:pPr>
            <a:r>
              <a:rPr lang="en-US"/>
              <a:t>cái khâu</a:t>
            </a:r>
          </a:p>
        </p:txBody>
      </p:sp>
      <p:sp>
        <p:nvSpPr>
          <p:cNvPr id="35870" name="Text Box 30"/>
          <p:cNvSpPr txBox="1">
            <a:spLocks noChangeArrowheads="1"/>
          </p:cNvSpPr>
          <p:nvPr/>
        </p:nvSpPr>
        <p:spPr bwMode="auto">
          <a:xfrm>
            <a:off x="2971800" y="3295650"/>
            <a:ext cx="1295400" cy="366713"/>
          </a:xfrm>
          <a:prstGeom prst="rect">
            <a:avLst/>
          </a:prstGeom>
          <a:noFill/>
          <a:ln w="9525">
            <a:noFill/>
            <a:miter lim="800000"/>
            <a:headEnd/>
            <a:tailEnd/>
          </a:ln>
          <a:effectLst/>
        </p:spPr>
        <p:txBody>
          <a:bodyPr>
            <a:spAutoFit/>
          </a:bodyPr>
          <a:lstStyle/>
          <a:p>
            <a:pPr>
              <a:spcBef>
                <a:spcPct val="50000"/>
              </a:spcBef>
            </a:pPr>
            <a:r>
              <a:rPr lang="en-US"/>
              <a:t>lưỡi liềm</a:t>
            </a:r>
          </a:p>
        </p:txBody>
      </p:sp>
      <p:sp>
        <p:nvSpPr>
          <p:cNvPr id="35871" name="Line 31"/>
          <p:cNvSpPr>
            <a:spLocks noChangeShapeType="1"/>
          </p:cNvSpPr>
          <p:nvPr/>
        </p:nvSpPr>
        <p:spPr bwMode="auto">
          <a:xfrm>
            <a:off x="3581400" y="3657600"/>
            <a:ext cx="228600" cy="228600"/>
          </a:xfrm>
          <a:prstGeom prst="line">
            <a:avLst/>
          </a:prstGeom>
          <a:noFill/>
          <a:ln w="9525">
            <a:solidFill>
              <a:schemeClr val="tx1"/>
            </a:solidFill>
            <a:round/>
            <a:headEnd/>
            <a:tailEnd type="triangle" w="med" len="med"/>
          </a:ln>
          <a:effectLst/>
        </p:spPr>
        <p:txBody>
          <a:bodyPr/>
          <a:lstStyle/>
          <a:p>
            <a:endParaRPr lang="en-US"/>
          </a:p>
        </p:txBody>
      </p:sp>
      <p:sp>
        <p:nvSpPr>
          <p:cNvPr id="35873" name="Line 33"/>
          <p:cNvSpPr>
            <a:spLocks noChangeShapeType="1"/>
          </p:cNvSpPr>
          <p:nvPr/>
        </p:nvSpPr>
        <p:spPr bwMode="auto">
          <a:xfrm>
            <a:off x="5372100" y="4191000"/>
            <a:ext cx="0" cy="381000"/>
          </a:xfrm>
          <a:prstGeom prst="line">
            <a:avLst/>
          </a:prstGeom>
          <a:noFill/>
          <a:ln w="9525">
            <a:solidFill>
              <a:schemeClr val="tx1"/>
            </a:solidFill>
            <a:round/>
            <a:headEnd/>
            <a:tailEnd type="triangle" w="med" len="med"/>
          </a:ln>
          <a:effectLst/>
        </p:spPr>
        <p:txBody>
          <a:bodyPr/>
          <a:lstStyle/>
          <a:p>
            <a:endParaRPr lang="en-US"/>
          </a:p>
        </p:txBody>
      </p:sp>
      <p:sp>
        <p:nvSpPr>
          <p:cNvPr id="35874" name="Line 34"/>
          <p:cNvSpPr>
            <a:spLocks noChangeShapeType="1"/>
          </p:cNvSpPr>
          <p:nvPr/>
        </p:nvSpPr>
        <p:spPr bwMode="auto">
          <a:xfrm flipH="1">
            <a:off x="6629400" y="3733800"/>
            <a:ext cx="457200" cy="838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514600" y="1219200"/>
            <a:ext cx="6324600" cy="1616075"/>
          </a:xfrm>
          <a:prstGeom prst="rect">
            <a:avLst/>
          </a:prstGeom>
          <a:noFill/>
          <a:ln w="9525">
            <a:noFill/>
            <a:miter lim="800000"/>
            <a:headEnd/>
            <a:tailEnd/>
          </a:ln>
          <a:effectLst/>
        </p:spPr>
        <p:txBody>
          <a:bodyPr>
            <a:spAutoFit/>
          </a:bodyPr>
          <a:lstStyle/>
          <a:p>
            <a:pPr>
              <a:spcBef>
                <a:spcPct val="50000"/>
              </a:spcBef>
            </a:pPr>
            <a:r>
              <a:rPr lang="en-US" sz="2000"/>
              <a:t>        Ở đầu cán (chuôi) dao, liềm bằng gỗ, thường có một đai bằng sắt, gọi là cái khâu (H. 18.2) dùng để giữ chặt lưỡi dao hay lưỡi liềm. Tại sao khi lắp khâu, người thợ rèn phải nung nóng khâu rồi mới tra vào cán ?</a:t>
            </a:r>
          </a:p>
        </p:txBody>
      </p:sp>
      <p:sp>
        <p:nvSpPr>
          <p:cNvPr id="40963" name="Rectangle 3"/>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40964" name="Rectangle 4"/>
          <p:cNvSpPr>
            <a:spLocks noGrp="1" noChangeArrowheads="1"/>
          </p:cNvSpPr>
          <p:nvPr>
            <p:ph type="body" sz="half" idx="1"/>
          </p:nvPr>
        </p:nvSpPr>
        <p:spPr>
          <a:xfrm>
            <a:off x="38100" y="647700"/>
            <a:ext cx="2247900" cy="2000250"/>
          </a:xfrm>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p:txBody>
      </p:sp>
      <p:sp>
        <p:nvSpPr>
          <p:cNvPr id="40965" name="Rectangle 5"/>
          <p:cNvSpPr>
            <a:spLocks noGrp="1" noChangeArrowheads="1"/>
          </p:cNvSpPr>
          <p:nvPr>
            <p:ph type="body" sz="half" idx="2"/>
          </p:nvPr>
        </p:nvSpPr>
        <p:spPr>
          <a:xfrm>
            <a:off x="2362200" y="590550"/>
            <a:ext cx="6629400" cy="2533650"/>
          </a:xfrm>
          <a:ln/>
        </p:spPr>
        <p:txBody>
          <a:bodyPr/>
          <a:lstStyle/>
          <a:p>
            <a:pPr>
              <a:buFontTx/>
              <a:buNone/>
            </a:pPr>
            <a:endParaRPr lang="en-US" sz="2400" b="1">
              <a:sym typeface="Wingdings" pitchFamily="2" charset="2"/>
            </a:endParaRPr>
          </a:p>
          <a:p>
            <a:pPr>
              <a:spcBef>
                <a:spcPct val="15000"/>
              </a:spcBef>
              <a:buFontTx/>
              <a:buNone/>
            </a:pPr>
            <a:r>
              <a:rPr lang="en-US" sz="2400" b="1">
                <a:sym typeface="Wingdings" pitchFamily="2" charset="2"/>
              </a:rPr>
              <a:t>  </a:t>
            </a:r>
          </a:p>
        </p:txBody>
      </p:sp>
      <p:sp>
        <p:nvSpPr>
          <p:cNvPr id="40968" name="Text Box 8"/>
          <p:cNvSpPr txBox="1">
            <a:spLocks noChangeArrowheads="1"/>
          </p:cNvSpPr>
          <p:nvPr/>
        </p:nvSpPr>
        <p:spPr bwMode="auto">
          <a:xfrm>
            <a:off x="0" y="1600200"/>
            <a:ext cx="15240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4. Vận dụng</a:t>
            </a:r>
          </a:p>
        </p:txBody>
      </p:sp>
      <p:sp>
        <p:nvSpPr>
          <p:cNvPr id="40969" name="Text Box 9"/>
          <p:cNvSpPr txBox="1">
            <a:spLocks noChangeArrowheads="1"/>
          </p:cNvSpPr>
          <p:nvPr/>
        </p:nvSpPr>
        <p:spPr bwMode="auto">
          <a:xfrm>
            <a:off x="2552700" y="1185863"/>
            <a:ext cx="495300" cy="376237"/>
          </a:xfrm>
          <a:prstGeom prst="rect">
            <a:avLst/>
          </a:prstGeom>
          <a:solidFill>
            <a:srgbClr val="660066"/>
          </a:solidFill>
          <a:ln w="9525">
            <a:solidFill>
              <a:schemeClr val="tx1"/>
            </a:solidFill>
            <a:miter lim="800000"/>
            <a:headEnd/>
            <a:tailEnd/>
          </a:ln>
          <a:effectLst/>
        </p:spPr>
        <p:txBody>
          <a:bodyPr>
            <a:spAutoFit/>
          </a:bodyPr>
          <a:lstStyle/>
          <a:p>
            <a:pPr>
              <a:spcBef>
                <a:spcPct val="50000"/>
              </a:spcBef>
            </a:pPr>
            <a:r>
              <a:rPr lang="en-US" b="1">
                <a:solidFill>
                  <a:schemeClr val="bg1"/>
                </a:solidFill>
              </a:rPr>
              <a:t>C5</a:t>
            </a:r>
          </a:p>
        </p:txBody>
      </p:sp>
      <p:sp>
        <p:nvSpPr>
          <p:cNvPr id="40970" name="Text Box 10"/>
          <p:cNvSpPr txBox="1">
            <a:spLocks noChangeArrowheads="1"/>
          </p:cNvSpPr>
          <p:nvPr/>
        </p:nvSpPr>
        <p:spPr bwMode="auto">
          <a:xfrm>
            <a:off x="2362200" y="628650"/>
            <a:ext cx="2667000" cy="457200"/>
          </a:xfrm>
          <a:prstGeom prst="rect">
            <a:avLst/>
          </a:prstGeom>
          <a:noFill/>
          <a:ln w="9525">
            <a:noFill/>
            <a:miter lim="800000"/>
            <a:headEnd/>
            <a:tailEnd/>
          </a:ln>
          <a:effectLst/>
        </p:spPr>
        <p:txBody>
          <a:bodyPr>
            <a:spAutoFit/>
          </a:bodyPr>
          <a:lstStyle/>
          <a:p>
            <a:pPr>
              <a:spcBef>
                <a:spcPct val="50000"/>
              </a:spcBef>
            </a:pPr>
            <a:r>
              <a:rPr lang="en-US" sz="2400" b="1">
                <a:sym typeface="Wingdings" pitchFamily="2" charset="2"/>
              </a:rPr>
              <a:t>4. Vận dụng</a:t>
            </a:r>
          </a:p>
        </p:txBody>
      </p:sp>
      <p:grpSp>
        <p:nvGrpSpPr>
          <p:cNvPr id="40989" name="Group 29"/>
          <p:cNvGrpSpPr>
            <a:grpSpLocks/>
          </p:cNvGrpSpPr>
          <p:nvPr/>
        </p:nvGrpSpPr>
        <p:grpSpPr bwMode="auto">
          <a:xfrm rot="-313692">
            <a:off x="1384300" y="3025775"/>
            <a:ext cx="2667000" cy="974725"/>
            <a:chOff x="433" y="1052"/>
            <a:chExt cx="4293" cy="1862"/>
          </a:xfrm>
        </p:grpSpPr>
        <p:sp>
          <p:nvSpPr>
            <p:cNvPr id="40990" name="AutoShape 30"/>
            <p:cNvSpPr>
              <a:spLocks noChangeArrowheads="1"/>
            </p:cNvSpPr>
            <p:nvPr/>
          </p:nvSpPr>
          <p:spPr bwMode="auto">
            <a:xfrm rot="5609785">
              <a:off x="1130" y="355"/>
              <a:ext cx="1719" cy="3113"/>
            </a:xfrm>
            <a:prstGeom prst="moon">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sp>
          <p:nvSpPr>
            <p:cNvPr id="40991" name="AutoShape 31"/>
            <p:cNvSpPr>
              <a:spLocks noChangeArrowheads="1"/>
            </p:cNvSpPr>
            <p:nvPr/>
          </p:nvSpPr>
          <p:spPr bwMode="auto">
            <a:xfrm rot="-5115569">
              <a:off x="4045" y="2233"/>
              <a:ext cx="128" cy="123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p:spPr>
          <p:txBody>
            <a:bodyPr wrap="none" anchor="ctr"/>
            <a:lstStyle/>
            <a:p>
              <a:endParaRPr lang="en-US"/>
            </a:p>
          </p:txBody>
        </p:sp>
        <p:sp>
          <p:nvSpPr>
            <p:cNvPr id="40992" name="AutoShape 32"/>
            <p:cNvSpPr>
              <a:spLocks noChangeArrowheads="1"/>
            </p:cNvSpPr>
            <p:nvPr/>
          </p:nvSpPr>
          <p:spPr bwMode="auto">
            <a:xfrm rot="934216">
              <a:off x="3456" y="2592"/>
              <a:ext cx="144" cy="144"/>
            </a:xfrm>
            <a:prstGeom prst="rtTriangle">
              <a:avLst/>
            </a:prstGeom>
            <a:solidFill>
              <a:schemeClr val="tx1"/>
            </a:solidFill>
            <a:ln w="9525">
              <a:solidFill>
                <a:schemeClr val="tx1"/>
              </a:solidFill>
              <a:miter lim="800000"/>
              <a:headEnd/>
              <a:tailEnd/>
            </a:ln>
            <a:effectLst/>
          </p:spPr>
          <p:txBody>
            <a:bodyPr wrap="none" anchor="ctr"/>
            <a:lstStyle/>
            <a:p>
              <a:endParaRPr lang="en-US"/>
            </a:p>
          </p:txBody>
        </p:sp>
      </p:grpSp>
      <p:sp>
        <p:nvSpPr>
          <p:cNvPr id="40993" name="AutoShape 33"/>
          <p:cNvSpPr>
            <a:spLocks noChangeArrowheads="1"/>
          </p:cNvSpPr>
          <p:nvPr/>
        </p:nvSpPr>
        <p:spPr bwMode="auto">
          <a:xfrm>
            <a:off x="5727700" y="3724275"/>
            <a:ext cx="1447800" cy="304800"/>
          </a:xfrm>
          <a:prstGeom prst="flowChartProcess">
            <a:avLst/>
          </a:prstGeom>
          <a:solidFill>
            <a:srgbClr val="3399FF"/>
          </a:solidFill>
          <a:ln w="9525">
            <a:noFill/>
            <a:miter lim="800000"/>
            <a:headEnd/>
            <a:tailEnd/>
          </a:ln>
          <a:effectLst/>
        </p:spPr>
        <p:txBody>
          <a:bodyPr wrap="none" anchor="ctr"/>
          <a:lstStyle/>
          <a:p>
            <a:endParaRPr lang="en-US"/>
          </a:p>
        </p:txBody>
      </p:sp>
      <p:sp>
        <p:nvSpPr>
          <p:cNvPr id="40994" name="AutoShape 34"/>
          <p:cNvSpPr>
            <a:spLocks noChangeArrowheads="1"/>
          </p:cNvSpPr>
          <p:nvPr/>
        </p:nvSpPr>
        <p:spPr bwMode="auto">
          <a:xfrm rot="-5400000">
            <a:off x="5486400" y="3724275"/>
            <a:ext cx="228600" cy="304800"/>
          </a:xfrm>
          <a:prstGeom prst="can">
            <a:avLst>
              <a:gd name="adj" fmla="val 33333"/>
            </a:avLst>
          </a:prstGeom>
          <a:solidFill>
            <a:srgbClr val="333333"/>
          </a:solidFill>
          <a:ln w="9525">
            <a:noFill/>
            <a:round/>
            <a:headEnd/>
            <a:tailEnd/>
          </a:ln>
          <a:effectLst/>
        </p:spPr>
        <p:txBody>
          <a:bodyPr wrap="none" anchor="ctr"/>
          <a:lstStyle/>
          <a:p>
            <a:endParaRPr lang="en-US"/>
          </a:p>
        </p:txBody>
      </p:sp>
      <p:sp>
        <p:nvSpPr>
          <p:cNvPr id="40995" name="AutoShape 35"/>
          <p:cNvSpPr>
            <a:spLocks noChangeArrowheads="1"/>
          </p:cNvSpPr>
          <p:nvPr/>
        </p:nvSpPr>
        <p:spPr bwMode="auto">
          <a:xfrm rot="-5400000">
            <a:off x="7632700" y="2997200"/>
            <a:ext cx="279400" cy="304800"/>
          </a:xfrm>
          <a:prstGeom prst="can">
            <a:avLst>
              <a:gd name="adj" fmla="val 27273"/>
            </a:avLst>
          </a:prstGeom>
          <a:solidFill>
            <a:srgbClr val="333333"/>
          </a:solidFill>
          <a:ln w="9525">
            <a:solidFill>
              <a:schemeClr val="tx1"/>
            </a:solidFill>
            <a:round/>
            <a:headEnd/>
            <a:tailEnd/>
          </a:ln>
          <a:effectLst/>
        </p:spPr>
        <p:txBody>
          <a:bodyPr wrap="none" anchor="ctr"/>
          <a:lstStyle/>
          <a:p>
            <a:endParaRPr lang="en-US"/>
          </a:p>
        </p:txBody>
      </p:sp>
      <p:grpSp>
        <p:nvGrpSpPr>
          <p:cNvPr id="40996" name="Group 36"/>
          <p:cNvGrpSpPr>
            <a:grpSpLocks/>
          </p:cNvGrpSpPr>
          <p:nvPr/>
        </p:nvGrpSpPr>
        <p:grpSpPr bwMode="auto">
          <a:xfrm>
            <a:off x="8166100" y="4016375"/>
            <a:ext cx="749300" cy="1279525"/>
            <a:chOff x="4236" y="2935"/>
            <a:chExt cx="472" cy="806"/>
          </a:xfrm>
        </p:grpSpPr>
        <p:sp>
          <p:nvSpPr>
            <p:cNvPr id="40997" name="Oval 37"/>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a:effectLst/>
          </p:spPr>
          <p:txBody>
            <a:bodyPr wrap="none" anchor="ctr"/>
            <a:lstStyle/>
            <a:p>
              <a:endParaRPr lang="en-US"/>
            </a:p>
          </p:txBody>
        </p:sp>
        <p:sp>
          <p:nvSpPr>
            <p:cNvPr id="40998" name="AutoShape 38"/>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a:effectLst/>
          </p:spPr>
          <p:txBody>
            <a:bodyPr wrap="none" anchor="ctr"/>
            <a:lstStyle/>
            <a:p>
              <a:endParaRPr lang="en-US"/>
            </a:p>
          </p:txBody>
        </p:sp>
        <p:sp>
          <p:nvSpPr>
            <p:cNvPr id="40999" name="Oval 39"/>
            <p:cNvSpPr>
              <a:spLocks noChangeArrowheads="1"/>
            </p:cNvSpPr>
            <p:nvPr/>
          </p:nvSpPr>
          <p:spPr bwMode="auto">
            <a:xfrm>
              <a:off x="4328" y="3616"/>
              <a:ext cx="298" cy="123"/>
            </a:xfrm>
            <a:prstGeom prst="ellipse">
              <a:avLst/>
            </a:prstGeom>
            <a:solidFill>
              <a:srgbClr val="3399FF">
                <a:alpha val="45000"/>
              </a:srgbClr>
            </a:solidFill>
            <a:ln w="9525">
              <a:solidFill>
                <a:schemeClr val="bg2"/>
              </a:solidFill>
              <a:round/>
              <a:headEnd/>
              <a:tailEnd/>
            </a:ln>
            <a:effectLst/>
          </p:spPr>
          <p:txBody>
            <a:bodyPr wrap="none" anchor="ctr"/>
            <a:lstStyle/>
            <a:p>
              <a:endParaRPr lang="en-US"/>
            </a:p>
          </p:txBody>
        </p:sp>
        <p:sp>
          <p:nvSpPr>
            <p:cNvPr id="41000" name="Oval 40"/>
            <p:cNvSpPr>
              <a:spLocks noChangeArrowheads="1"/>
            </p:cNvSpPr>
            <p:nvPr/>
          </p:nvSpPr>
          <p:spPr bwMode="auto">
            <a:xfrm>
              <a:off x="4241" y="3470"/>
              <a:ext cx="462" cy="174"/>
            </a:xfrm>
            <a:prstGeom prst="ellipse">
              <a:avLst/>
            </a:prstGeom>
            <a:solidFill>
              <a:srgbClr val="FFCC00">
                <a:alpha val="30000"/>
              </a:srgbClr>
            </a:solidFill>
            <a:ln w="9525">
              <a:solidFill>
                <a:schemeClr val="bg2"/>
              </a:solidFill>
              <a:round/>
              <a:headEnd/>
              <a:tailEnd/>
            </a:ln>
            <a:effectLst/>
          </p:spPr>
          <p:txBody>
            <a:bodyPr wrap="none" anchor="ctr"/>
            <a:lstStyle/>
            <a:p>
              <a:endParaRPr lang="en-US"/>
            </a:p>
          </p:txBody>
        </p:sp>
        <p:sp>
          <p:nvSpPr>
            <p:cNvPr id="41001" name="Freeform 41"/>
            <p:cNvSpPr>
              <a:spLocks/>
            </p:cNvSpPr>
            <p:nvPr/>
          </p:nvSpPr>
          <p:spPr bwMode="auto">
            <a:xfrm flipH="1">
              <a:off x="4532" y="3344"/>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41002" name="Freeform 42"/>
            <p:cNvSpPr>
              <a:spLocks/>
            </p:cNvSpPr>
            <p:nvPr/>
          </p:nvSpPr>
          <p:spPr bwMode="auto">
            <a:xfrm>
              <a:off x="4356" y="3345"/>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41003" name="AutoShape 43"/>
            <p:cNvSpPr>
              <a:spLocks noChangeArrowheads="1"/>
            </p:cNvSpPr>
            <p:nvPr/>
          </p:nvSpPr>
          <p:spPr bwMode="auto">
            <a:xfrm rot="16200000" flipV="1">
              <a:off x="4376" y="3409"/>
              <a:ext cx="192" cy="472"/>
            </a:xfrm>
            <a:prstGeom prst="moon">
              <a:avLst>
                <a:gd name="adj" fmla="val 50833"/>
              </a:avLst>
            </a:prstGeom>
            <a:solidFill>
              <a:srgbClr val="FFCC00">
                <a:alpha val="30000"/>
              </a:srgbClr>
            </a:solidFill>
            <a:ln w="9525">
              <a:noFill/>
              <a:miter lim="800000"/>
              <a:headEnd/>
              <a:tailEnd/>
            </a:ln>
            <a:effectLst/>
          </p:spPr>
          <p:txBody>
            <a:bodyPr wrap="none" anchor="ctr"/>
            <a:lstStyle/>
            <a:p>
              <a:endParaRPr lang="en-US"/>
            </a:p>
          </p:txBody>
        </p:sp>
        <p:sp>
          <p:nvSpPr>
            <p:cNvPr id="41004" name="Freeform 44"/>
            <p:cNvSpPr>
              <a:spLocks/>
            </p:cNvSpPr>
            <p:nvPr/>
          </p:nvSpPr>
          <p:spPr bwMode="auto">
            <a:xfrm>
              <a:off x="4371" y="3357"/>
              <a:ext cx="231" cy="370"/>
            </a:xfrm>
            <a:custGeom>
              <a:avLst/>
              <a:gdLst/>
              <a:ahLst/>
              <a:cxnLst>
                <a:cxn ang="0">
                  <a:pos x="114" y="0"/>
                </a:cxn>
                <a:cxn ang="0">
                  <a:pos x="126" y="96"/>
                </a:cxn>
                <a:cxn ang="0">
                  <a:pos x="150" y="204"/>
                </a:cxn>
                <a:cxn ang="0">
                  <a:pos x="276" y="354"/>
                </a:cxn>
                <a:cxn ang="0">
                  <a:pos x="108" y="438"/>
                </a:cxn>
                <a:cxn ang="0">
                  <a:pos x="18" y="372"/>
                </a:cxn>
              </a:cxnLst>
              <a:rect l="0" t="0" r="r" b="b"/>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cmpd="sng">
              <a:solidFill>
                <a:schemeClr val="bg2">
                  <a:alpha val="30000"/>
                </a:schemeClr>
              </a:solidFill>
              <a:round/>
              <a:headEnd/>
              <a:tailEnd/>
            </a:ln>
            <a:effectLst/>
          </p:spPr>
          <p:txBody>
            <a:bodyPr/>
            <a:lstStyle/>
            <a:p>
              <a:endParaRPr lang="en-US"/>
            </a:p>
          </p:txBody>
        </p:sp>
        <p:sp>
          <p:nvSpPr>
            <p:cNvPr id="41005" name="Arc 45"/>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endParaRPr lang="en-US"/>
            </a:p>
          </p:txBody>
        </p:sp>
        <p:sp>
          <p:nvSpPr>
            <p:cNvPr id="41006" name="Arc 46"/>
            <p:cNvSpPr>
              <a:spLocks/>
            </p:cNvSpPr>
            <p:nvPr/>
          </p:nvSpPr>
          <p:spPr bwMode="auto">
            <a:xfrm flipV="1">
              <a:off x="4380" y="3288"/>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solidFill>
              <a:schemeClr val="bg1"/>
            </a:solidFill>
            <a:ln w="9525">
              <a:noFill/>
              <a:round/>
              <a:headEnd/>
              <a:tailEnd/>
            </a:ln>
            <a:effectLst/>
          </p:spPr>
          <p:txBody>
            <a:bodyPr wrap="none" anchor="ctr"/>
            <a:lstStyle/>
            <a:p>
              <a:endParaRPr lang="en-US"/>
            </a:p>
          </p:txBody>
        </p:sp>
        <p:sp>
          <p:nvSpPr>
            <p:cNvPr id="41007" name="Oval 47"/>
            <p:cNvSpPr>
              <a:spLocks noChangeArrowheads="1"/>
            </p:cNvSpPr>
            <p:nvPr/>
          </p:nvSpPr>
          <p:spPr bwMode="auto">
            <a:xfrm>
              <a:off x="4394" y="3258"/>
              <a:ext cx="149" cy="72"/>
            </a:xfrm>
            <a:prstGeom prst="ellipse">
              <a:avLst/>
            </a:prstGeom>
            <a:solidFill>
              <a:schemeClr val="bg1"/>
            </a:solidFill>
            <a:ln w="9525">
              <a:noFill/>
              <a:round/>
              <a:headEnd/>
              <a:tailEnd/>
            </a:ln>
            <a:effectLst/>
          </p:spPr>
          <p:txBody>
            <a:bodyPr wrap="none" anchor="ctr"/>
            <a:lstStyle/>
            <a:p>
              <a:endParaRPr lang="en-US"/>
            </a:p>
          </p:txBody>
        </p:sp>
        <p:sp>
          <p:nvSpPr>
            <p:cNvPr id="41008" name="Arc 48"/>
            <p:cNvSpPr>
              <a:spLocks/>
            </p:cNvSpPr>
            <p:nvPr/>
          </p:nvSpPr>
          <p:spPr bwMode="auto">
            <a:xfrm flipV="1">
              <a:off x="4379" y="3250"/>
              <a:ext cx="184" cy="92"/>
            </a:xfrm>
            <a:custGeom>
              <a:avLst/>
              <a:gdLst>
                <a:gd name="G0" fmla="+- 21600 0 0"/>
                <a:gd name="G1" fmla="+- 21600 0 0"/>
                <a:gd name="G2" fmla="+- 21600 0 0"/>
                <a:gd name="T0" fmla="*/ 17618 w 43200"/>
                <a:gd name="T1" fmla="*/ 42830 h 42883"/>
                <a:gd name="T2" fmla="*/ 25285 w 43200"/>
                <a:gd name="T3" fmla="*/ 42883 h 42883"/>
                <a:gd name="T4" fmla="*/ 21600 w 43200"/>
                <a:gd name="T5" fmla="*/ 21600 h 42883"/>
              </a:gdLst>
              <a:ahLst/>
              <a:cxnLst>
                <a:cxn ang="0">
                  <a:pos x="T0" y="T1"/>
                </a:cxn>
                <a:cxn ang="0">
                  <a:pos x="T2" y="T3"/>
                </a:cxn>
                <a:cxn ang="0">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41009" name="Arc 49"/>
            <p:cNvSpPr>
              <a:spLocks/>
            </p:cNvSpPr>
            <p:nvPr/>
          </p:nvSpPr>
          <p:spPr bwMode="auto">
            <a:xfrm flipV="1">
              <a:off x="4393" y="3254"/>
              <a:ext cx="150" cy="75"/>
            </a:xfrm>
            <a:custGeom>
              <a:avLst/>
              <a:gdLst>
                <a:gd name="G0" fmla="+- 21600 0 0"/>
                <a:gd name="G1" fmla="+- 21600 0 0"/>
                <a:gd name="G2" fmla="+- 21600 0 0"/>
                <a:gd name="T0" fmla="*/ 19378 w 43200"/>
                <a:gd name="T1" fmla="*/ 43085 h 43085"/>
                <a:gd name="T2" fmla="*/ 25696 w 43200"/>
                <a:gd name="T3" fmla="*/ 42808 h 43085"/>
                <a:gd name="T4" fmla="*/ 21600 w 43200"/>
                <a:gd name="T5" fmla="*/ 21600 h 43085"/>
              </a:gdLst>
              <a:ahLst/>
              <a:cxnLst>
                <a:cxn ang="0">
                  <a:pos x="T0" y="T1"/>
                </a:cxn>
                <a:cxn ang="0">
                  <a:pos x="T2" y="T3"/>
                </a:cxn>
                <a:cxn ang="0">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41010" name="Arc 50"/>
            <p:cNvSpPr>
              <a:spLocks/>
            </p:cNvSpPr>
            <p:nvPr/>
          </p:nvSpPr>
          <p:spPr bwMode="auto">
            <a:xfrm flipV="1">
              <a:off x="4423" y="3258"/>
              <a:ext cx="92" cy="40"/>
            </a:xfrm>
            <a:custGeom>
              <a:avLst/>
              <a:gdLst>
                <a:gd name="G0" fmla="+- 21600 0 0"/>
                <a:gd name="G1" fmla="+- 21600 0 0"/>
                <a:gd name="G2" fmla="+- 21600 0 0"/>
                <a:gd name="T0" fmla="*/ 7746 w 43200"/>
                <a:gd name="T1" fmla="*/ 38171 h 41744"/>
                <a:gd name="T2" fmla="*/ 29396 w 43200"/>
                <a:gd name="T3" fmla="*/ 41744 h 41744"/>
                <a:gd name="T4" fmla="*/ 21600 w 43200"/>
                <a:gd name="T5" fmla="*/ 21600 h 41744"/>
              </a:gdLst>
              <a:ahLst/>
              <a:cxnLst>
                <a:cxn ang="0">
                  <a:pos x="T0" y="T1"/>
                </a:cxn>
                <a:cxn ang="0">
                  <a:pos x="T2" y="T3"/>
                </a:cxn>
                <a:cxn ang="0">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41011" name="Arc 51"/>
            <p:cNvSpPr>
              <a:spLocks/>
            </p:cNvSpPr>
            <p:nvPr/>
          </p:nvSpPr>
          <p:spPr bwMode="auto">
            <a:xfrm flipV="1">
              <a:off x="4438" y="3265"/>
              <a:ext cx="58" cy="23"/>
            </a:xfrm>
            <a:custGeom>
              <a:avLst/>
              <a:gdLst>
                <a:gd name="G0" fmla="+- 21600 0 0"/>
                <a:gd name="G1" fmla="+- 21600 0 0"/>
                <a:gd name="G2" fmla="+- 21600 0 0"/>
                <a:gd name="T0" fmla="*/ 3296 w 43200"/>
                <a:gd name="T1" fmla="*/ 33068 h 35592"/>
                <a:gd name="T2" fmla="*/ 38056 w 43200"/>
                <a:gd name="T3" fmla="*/ 35592 h 35592"/>
                <a:gd name="T4" fmla="*/ 21600 w 43200"/>
                <a:gd name="T5" fmla="*/ 21600 h 35592"/>
              </a:gdLst>
              <a:ahLst/>
              <a:cxnLst>
                <a:cxn ang="0">
                  <a:pos x="T0" y="T1"/>
                </a:cxn>
                <a:cxn ang="0">
                  <a:pos x="T2" y="T3"/>
                </a:cxn>
                <a:cxn ang="0">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41012" name="AutoShape 52"/>
            <p:cNvSpPr>
              <a:spLocks noChangeArrowheads="1"/>
            </p:cNvSpPr>
            <p:nvPr/>
          </p:nvSpPr>
          <p:spPr bwMode="auto">
            <a:xfrm flipV="1">
              <a:off x="4420" y="3247"/>
              <a:ext cx="92" cy="48"/>
            </a:xfrm>
            <a:custGeom>
              <a:avLst/>
              <a:gdLst>
                <a:gd name="G0" fmla="+- 8147 0 0"/>
                <a:gd name="G1" fmla="+- -10305911 0 0"/>
                <a:gd name="G2" fmla="+- 0 0 -10305911"/>
                <a:gd name="T0" fmla="*/ 0 256 1"/>
                <a:gd name="T1" fmla="*/ 180 256 1"/>
                <a:gd name="G3" fmla="+- -10305911 T0 T1"/>
                <a:gd name="T2" fmla="*/ 0 256 1"/>
                <a:gd name="T3" fmla="*/ 90 256 1"/>
                <a:gd name="G4" fmla="+- -10305911 T2 T3"/>
                <a:gd name="G5" fmla="*/ G4 2 1"/>
                <a:gd name="T4" fmla="*/ 90 256 1"/>
                <a:gd name="T5" fmla="*/ 0 256 1"/>
                <a:gd name="G6" fmla="+- -10305911 T4 T5"/>
                <a:gd name="G7" fmla="*/ G6 2 1"/>
                <a:gd name="G8" fmla="abs -1030591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47"/>
                <a:gd name="G18" fmla="*/ 8147 1 2"/>
                <a:gd name="G19" fmla="+- G18 5400 0"/>
                <a:gd name="G20" fmla="cos G19 -10305911"/>
                <a:gd name="G21" fmla="sin G19 -10305911"/>
                <a:gd name="G22" fmla="+- G20 10800 0"/>
                <a:gd name="G23" fmla="+- G21 10800 0"/>
                <a:gd name="G24" fmla="+- 10800 0 G20"/>
                <a:gd name="G25" fmla="+- 8147 10800 0"/>
                <a:gd name="G26" fmla="?: G9 G17 G25"/>
                <a:gd name="G27" fmla="?: G9 0 21600"/>
                <a:gd name="G28" fmla="cos 10800 -10305911"/>
                <a:gd name="G29" fmla="sin 10800 -10305911"/>
                <a:gd name="G30" fmla="sin 8147 -10305911"/>
                <a:gd name="G31" fmla="+- G28 10800 0"/>
                <a:gd name="G32" fmla="+- G29 10800 0"/>
                <a:gd name="G33" fmla="+- G30 10800 0"/>
                <a:gd name="G34" fmla="?: G4 0 G31"/>
                <a:gd name="G35" fmla="?: -10305911 G34 0"/>
                <a:gd name="G36" fmla="?: G6 G35 G31"/>
                <a:gd name="G37" fmla="+- 21600 0 G36"/>
                <a:gd name="G38" fmla="?: G4 0 G33"/>
                <a:gd name="G39" fmla="?: -10305911 G38 G32"/>
                <a:gd name="G40" fmla="?: G6 G39 0"/>
                <a:gd name="G41" fmla="?: G4 G32 21600"/>
                <a:gd name="G42" fmla="?: G6 G41 G33"/>
                <a:gd name="T12" fmla="*/ 10800 w 21600"/>
                <a:gd name="T13" fmla="*/ 0 h 21600"/>
                <a:gd name="T14" fmla="*/ 2062 w 21600"/>
                <a:gd name="T15" fmla="*/ 7137 h 21600"/>
                <a:gd name="T16" fmla="*/ 10800 w 21600"/>
                <a:gd name="T17" fmla="*/ 2653 h 21600"/>
                <a:gd name="T18" fmla="*/ 19538 w 21600"/>
                <a:gd name="T19" fmla="*/ 71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close/>
                </a:path>
              </a:pathLst>
            </a:custGeom>
            <a:solidFill>
              <a:schemeClr val="bg1"/>
            </a:solidFill>
            <a:ln w="9525">
              <a:noFill/>
              <a:miter lim="800000"/>
              <a:headEnd/>
              <a:tailEnd/>
            </a:ln>
            <a:effectLst/>
          </p:spPr>
          <p:txBody>
            <a:bodyPr wrap="none" anchor="ctr"/>
            <a:lstStyle/>
            <a:p>
              <a:endParaRPr lang="en-US"/>
            </a:p>
          </p:txBody>
        </p:sp>
        <p:sp>
          <p:nvSpPr>
            <p:cNvPr id="41013" name="Arc 53"/>
            <p:cNvSpPr>
              <a:spLocks/>
            </p:cNvSpPr>
            <p:nvPr/>
          </p:nvSpPr>
          <p:spPr bwMode="auto">
            <a:xfrm flipV="1">
              <a:off x="4422" y="3292"/>
              <a:ext cx="92" cy="26"/>
            </a:xfrm>
            <a:custGeom>
              <a:avLst/>
              <a:gdLst>
                <a:gd name="G0" fmla="+- 21371 0 0"/>
                <a:gd name="G1" fmla="+- 21600 0 0"/>
                <a:gd name="G2" fmla="+- 21600 0 0"/>
                <a:gd name="T0" fmla="*/ 0 w 42971"/>
                <a:gd name="T1" fmla="*/ 18466 h 26832"/>
                <a:gd name="T2" fmla="*/ 42328 w 42971"/>
                <a:gd name="T3" fmla="*/ 26832 h 26832"/>
                <a:gd name="T4" fmla="*/ 21371 w 42971"/>
                <a:gd name="T5" fmla="*/ 21600 h 26832"/>
              </a:gdLst>
              <a:ahLst/>
              <a:cxnLst>
                <a:cxn ang="0">
                  <a:pos x="T0" y="T1"/>
                </a:cxn>
                <a:cxn ang="0">
                  <a:pos x="T2" y="T3"/>
                </a:cxn>
                <a:cxn ang="0">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close/>
                </a:path>
              </a:pathLst>
            </a:custGeom>
            <a:noFill/>
            <a:ln w="9525">
              <a:solidFill>
                <a:schemeClr val="tx1"/>
              </a:solidFill>
              <a:round/>
              <a:headEnd/>
              <a:tailEnd/>
            </a:ln>
            <a:effectLst/>
          </p:spPr>
          <p:txBody>
            <a:bodyPr wrap="none" anchor="ctr"/>
            <a:lstStyle/>
            <a:p>
              <a:endParaRPr lang="en-US"/>
            </a:p>
          </p:txBody>
        </p:sp>
        <p:sp>
          <p:nvSpPr>
            <p:cNvPr id="41014" name="Line 54"/>
            <p:cNvSpPr>
              <a:spLocks noChangeShapeType="1"/>
            </p:cNvSpPr>
            <p:nvPr/>
          </p:nvSpPr>
          <p:spPr bwMode="auto">
            <a:xfrm>
              <a:off x="4422" y="3282"/>
              <a:ext cx="0" cy="17"/>
            </a:xfrm>
            <a:prstGeom prst="line">
              <a:avLst/>
            </a:prstGeom>
            <a:noFill/>
            <a:ln w="9525">
              <a:solidFill>
                <a:schemeClr val="tx1"/>
              </a:solidFill>
              <a:round/>
              <a:headEnd/>
              <a:tailEnd/>
            </a:ln>
            <a:effectLst/>
          </p:spPr>
          <p:txBody>
            <a:bodyPr/>
            <a:lstStyle/>
            <a:p>
              <a:endParaRPr lang="en-US"/>
            </a:p>
          </p:txBody>
        </p:sp>
        <p:sp>
          <p:nvSpPr>
            <p:cNvPr id="41015" name="Line 55"/>
            <p:cNvSpPr>
              <a:spLocks noChangeShapeType="1"/>
            </p:cNvSpPr>
            <p:nvPr/>
          </p:nvSpPr>
          <p:spPr bwMode="auto">
            <a:xfrm>
              <a:off x="4514" y="3280"/>
              <a:ext cx="0" cy="17"/>
            </a:xfrm>
            <a:prstGeom prst="line">
              <a:avLst/>
            </a:prstGeom>
            <a:noFill/>
            <a:ln w="9525">
              <a:solidFill>
                <a:schemeClr val="tx1"/>
              </a:solidFill>
              <a:round/>
              <a:headEnd/>
              <a:tailEnd/>
            </a:ln>
            <a:effectLst/>
          </p:spPr>
          <p:txBody>
            <a:bodyPr/>
            <a:lstStyle/>
            <a:p>
              <a:endParaRPr lang="en-US"/>
            </a:p>
          </p:txBody>
        </p:sp>
        <p:sp>
          <p:nvSpPr>
            <p:cNvPr id="41016" name="Freeform 56"/>
            <p:cNvSpPr>
              <a:spLocks/>
            </p:cNvSpPr>
            <p:nvPr/>
          </p:nvSpPr>
          <p:spPr bwMode="auto">
            <a:xfrm>
              <a:off x="4421" y="3285"/>
              <a:ext cx="91" cy="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endParaRPr lang="en-US"/>
            </a:p>
          </p:txBody>
        </p:sp>
        <p:pic>
          <p:nvPicPr>
            <p:cNvPr id="41017" name="Picture 57" descr="Lua do clear"/>
            <p:cNvPicPr>
              <a:picLocks noChangeAspect="1" noChangeArrowheads="1" noCrop="1"/>
            </p:cNvPicPr>
            <p:nvPr/>
          </p:nvPicPr>
          <p:blipFill>
            <a:blip r:embed="rId2"/>
            <a:srcRect/>
            <a:stretch>
              <a:fillRect/>
            </a:stretch>
          </p:blipFill>
          <p:spPr bwMode="auto">
            <a:xfrm>
              <a:off x="4383" y="2935"/>
              <a:ext cx="174" cy="386"/>
            </a:xfrm>
            <a:prstGeom prst="rect">
              <a:avLst/>
            </a:prstGeom>
            <a:noFill/>
            <a:ln w="9525">
              <a:noFill/>
              <a:miter lim="800000"/>
              <a:headEnd/>
              <a:tailEnd/>
            </a:ln>
            <a:effectLst/>
          </p:spPr>
        </p:pic>
      </p:grpSp>
      <p:sp>
        <p:nvSpPr>
          <p:cNvPr id="41018" name="AutoShape 58"/>
          <p:cNvSpPr>
            <a:spLocks noChangeArrowheads="1"/>
          </p:cNvSpPr>
          <p:nvPr/>
        </p:nvSpPr>
        <p:spPr bwMode="auto">
          <a:xfrm rot="-5400000">
            <a:off x="5461000" y="3724275"/>
            <a:ext cx="279400" cy="304800"/>
          </a:xfrm>
          <a:prstGeom prst="can">
            <a:avLst>
              <a:gd name="adj" fmla="val 27273"/>
            </a:avLst>
          </a:prstGeom>
          <a:solidFill>
            <a:srgbClr val="333333"/>
          </a:solidFill>
          <a:ln w="9525">
            <a:noFill/>
            <a:round/>
            <a:headEnd/>
            <a:tailEnd/>
          </a:ln>
          <a:effectLst/>
        </p:spPr>
        <p:txBody>
          <a:bodyPr wrap="none" anchor="ctr"/>
          <a:lstStyle/>
          <a:p>
            <a:endParaRPr lang="en-US"/>
          </a:p>
        </p:txBody>
      </p:sp>
      <p:sp>
        <p:nvSpPr>
          <p:cNvPr id="41019" name="AutoShape 59"/>
          <p:cNvSpPr>
            <a:spLocks noChangeArrowheads="1"/>
          </p:cNvSpPr>
          <p:nvPr/>
        </p:nvSpPr>
        <p:spPr bwMode="auto">
          <a:xfrm rot="5400000" flipH="1">
            <a:off x="6959600" y="3724275"/>
            <a:ext cx="279400" cy="304800"/>
          </a:xfrm>
          <a:prstGeom prst="can">
            <a:avLst>
              <a:gd name="adj" fmla="val 27273"/>
            </a:avLst>
          </a:prstGeom>
          <a:solidFill>
            <a:srgbClr val="3399FF"/>
          </a:solidFill>
          <a:ln w="9525">
            <a:noFill/>
            <a:round/>
            <a:headEnd/>
            <a:tailEnd/>
          </a:ln>
          <a:effectLst/>
        </p:spPr>
        <p:txBody>
          <a:bodyPr wrap="none" anchor="ctr"/>
          <a:lstStyle/>
          <a:p>
            <a:endParaRPr lang="en-US"/>
          </a:p>
        </p:txBody>
      </p:sp>
      <p:sp>
        <p:nvSpPr>
          <p:cNvPr id="41020" name="Oval 60"/>
          <p:cNvSpPr>
            <a:spLocks noChangeArrowheads="1"/>
          </p:cNvSpPr>
          <p:nvPr/>
        </p:nvSpPr>
        <p:spPr bwMode="auto">
          <a:xfrm>
            <a:off x="5448300" y="3762375"/>
            <a:ext cx="76200" cy="228600"/>
          </a:xfrm>
          <a:prstGeom prst="ellipse">
            <a:avLst/>
          </a:prstGeom>
          <a:solidFill>
            <a:srgbClr val="333333"/>
          </a:solidFill>
          <a:ln w="9525">
            <a:noFill/>
            <a:round/>
            <a:headEnd/>
            <a:tailEnd/>
          </a:ln>
          <a:effectLst/>
        </p:spPr>
        <p:txBody>
          <a:bodyPr wrap="none" anchor="ctr"/>
          <a:lstStyle/>
          <a:p>
            <a:endParaRPr lang="en-US"/>
          </a:p>
        </p:txBody>
      </p:sp>
      <p:sp>
        <p:nvSpPr>
          <p:cNvPr id="41021" name="Line 61"/>
          <p:cNvSpPr>
            <a:spLocks noChangeShapeType="1"/>
          </p:cNvSpPr>
          <p:nvPr/>
        </p:nvSpPr>
        <p:spPr bwMode="auto">
          <a:xfrm>
            <a:off x="5270500" y="3863975"/>
            <a:ext cx="228600" cy="0"/>
          </a:xfrm>
          <a:prstGeom prst="line">
            <a:avLst/>
          </a:prstGeom>
          <a:noFill/>
          <a:ln w="76200">
            <a:solidFill>
              <a:schemeClr val="tx1"/>
            </a:solidFill>
            <a:round/>
            <a:headEnd/>
            <a:tailEnd/>
          </a:ln>
          <a:effectLst/>
        </p:spPr>
        <p:txBody>
          <a:bodyPr/>
          <a:lstStyle/>
          <a:p>
            <a:endParaRPr lang="en-US"/>
          </a:p>
        </p:txBody>
      </p:sp>
      <p:grpSp>
        <p:nvGrpSpPr>
          <p:cNvPr id="41022" name="Group 62"/>
          <p:cNvGrpSpPr>
            <a:grpSpLocks/>
          </p:cNvGrpSpPr>
          <p:nvPr/>
        </p:nvGrpSpPr>
        <p:grpSpPr bwMode="auto">
          <a:xfrm rot="18331844">
            <a:off x="3568700" y="3309938"/>
            <a:ext cx="808037" cy="1062038"/>
            <a:chOff x="3990" y="432"/>
            <a:chExt cx="1099" cy="1632"/>
          </a:xfrm>
        </p:grpSpPr>
        <p:grpSp>
          <p:nvGrpSpPr>
            <p:cNvPr id="41023" name="Group 63"/>
            <p:cNvGrpSpPr>
              <a:grpSpLocks/>
            </p:cNvGrpSpPr>
            <p:nvPr/>
          </p:nvGrpSpPr>
          <p:grpSpPr bwMode="auto">
            <a:xfrm>
              <a:off x="3990" y="432"/>
              <a:ext cx="936" cy="1331"/>
              <a:chOff x="4080" y="1349"/>
              <a:chExt cx="848" cy="1029"/>
            </a:xfrm>
          </p:grpSpPr>
          <p:sp>
            <p:nvSpPr>
              <p:cNvPr id="41024" name="Freeform 64"/>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41025" name="Group 65"/>
              <p:cNvGrpSpPr>
                <a:grpSpLocks/>
              </p:cNvGrpSpPr>
              <p:nvPr/>
            </p:nvGrpSpPr>
            <p:grpSpPr bwMode="auto">
              <a:xfrm>
                <a:off x="4080" y="1349"/>
                <a:ext cx="848" cy="1029"/>
                <a:chOff x="4080" y="1349"/>
                <a:chExt cx="848" cy="1029"/>
              </a:xfrm>
            </p:grpSpPr>
            <p:sp>
              <p:nvSpPr>
                <p:cNvPr id="41026" name="Freeform 66"/>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41027" name="Freeform 67"/>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41028" name="Freeform 68"/>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41029" name="Freeform 69"/>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41030" name="Freeform 70"/>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41031" name="Freeform 71"/>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41032" name="Line 72"/>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41033" name="Group 73"/>
            <p:cNvGrpSpPr>
              <a:grpSpLocks/>
            </p:cNvGrpSpPr>
            <p:nvPr/>
          </p:nvGrpSpPr>
          <p:grpSpPr bwMode="auto">
            <a:xfrm rot="14191524">
              <a:off x="4454" y="1429"/>
              <a:ext cx="597" cy="673"/>
              <a:chOff x="2457" y="2549"/>
              <a:chExt cx="557" cy="547"/>
            </a:xfrm>
          </p:grpSpPr>
          <p:sp>
            <p:nvSpPr>
              <p:cNvPr id="41034" name="Freeform 74"/>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41035" name="Oval 75"/>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41036" name="Text Box 76"/>
          <p:cNvSpPr txBox="1">
            <a:spLocks noChangeArrowheads="1"/>
          </p:cNvSpPr>
          <p:nvPr/>
        </p:nvSpPr>
        <p:spPr bwMode="auto">
          <a:xfrm>
            <a:off x="2667000" y="4876800"/>
            <a:ext cx="5334000" cy="1006475"/>
          </a:xfrm>
          <a:prstGeom prst="rect">
            <a:avLst/>
          </a:prstGeom>
          <a:noFill/>
          <a:ln w="9525">
            <a:noFill/>
            <a:miter lim="800000"/>
            <a:headEnd/>
            <a:tailEnd/>
          </a:ln>
          <a:effectLst/>
        </p:spPr>
        <p:txBody>
          <a:bodyPr>
            <a:spAutoFit/>
          </a:bodyPr>
          <a:lstStyle/>
          <a:p>
            <a:pPr>
              <a:spcBef>
                <a:spcPct val="50000"/>
              </a:spcBef>
            </a:pPr>
            <a:r>
              <a:rPr lang="en-US" sz="2000">
                <a:solidFill>
                  <a:srgbClr val="0000FF"/>
                </a:solidFill>
              </a:rPr>
              <a:t>Phải nung nóng khâu dao, liềm vì khi được </a:t>
            </a:r>
            <a:r>
              <a:rPr lang="en-US" sz="2000">
                <a:solidFill>
                  <a:srgbClr val="FF3300"/>
                </a:solidFill>
              </a:rPr>
              <a:t>nung nóng,</a:t>
            </a:r>
            <a:r>
              <a:rPr lang="en-US" sz="2000">
                <a:solidFill>
                  <a:srgbClr val="0000FF"/>
                </a:solidFill>
              </a:rPr>
              <a:t> khâu </a:t>
            </a:r>
            <a:r>
              <a:rPr lang="en-US" sz="2000">
                <a:solidFill>
                  <a:srgbClr val="FF3300"/>
                </a:solidFill>
              </a:rPr>
              <a:t>nở ra</a:t>
            </a:r>
            <a:r>
              <a:rPr lang="en-US" sz="2000">
                <a:solidFill>
                  <a:srgbClr val="0000FF"/>
                </a:solidFill>
              </a:rPr>
              <a:t> dễ lắp vào cán, khi </a:t>
            </a:r>
            <a:r>
              <a:rPr lang="en-US" sz="2000">
                <a:solidFill>
                  <a:srgbClr val="FF3300"/>
                </a:solidFill>
              </a:rPr>
              <a:t>nguội đi</a:t>
            </a:r>
            <a:r>
              <a:rPr lang="en-US" sz="2000">
                <a:solidFill>
                  <a:srgbClr val="0000FF"/>
                </a:solidFill>
              </a:rPr>
              <a:t> khâu </a:t>
            </a:r>
            <a:r>
              <a:rPr lang="en-US" sz="2000">
                <a:solidFill>
                  <a:srgbClr val="FF3300"/>
                </a:solidFill>
              </a:rPr>
              <a:t>co lại</a:t>
            </a:r>
            <a:r>
              <a:rPr lang="en-US" sz="2000">
                <a:solidFill>
                  <a:srgbClr val="0000FF"/>
                </a:solidFill>
              </a:rPr>
              <a:t> xiết chặt vào cán.</a:t>
            </a:r>
          </a:p>
        </p:txBody>
      </p:sp>
      <p:sp>
        <p:nvSpPr>
          <p:cNvPr id="41038" name="Text Box 78"/>
          <p:cNvSpPr txBox="1">
            <a:spLocks noChangeArrowheads="1"/>
          </p:cNvSpPr>
          <p:nvPr/>
        </p:nvSpPr>
        <p:spPr bwMode="auto">
          <a:xfrm>
            <a:off x="2743200" y="4495800"/>
            <a:ext cx="990600" cy="366713"/>
          </a:xfrm>
          <a:prstGeom prst="rect">
            <a:avLst/>
          </a:prstGeom>
          <a:noFill/>
          <a:ln w="9525">
            <a:noFill/>
            <a:miter lim="800000"/>
            <a:headEnd/>
            <a:tailEnd/>
          </a:ln>
          <a:effectLst/>
        </p:spPr>
        <p:txBody>
          <a:bodyPr>
            <a:spAutoFit/>
          </a:bodyPr>
          <a:lstStyle/>
          <a:p>
            <a:pPr>
              <a:spcBef>
                <a:spcPct val="50000"/>
              </a:spcBef>
            </a:pPr>
            <a:r>
              <a:rPr lang="en-US"/>
              <a:t>Trả lời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996"/>
                                        </p:tgtEl>
                                        <p:attrNameLst>
                                          <p:attrName>style.visibility</p:attrName>
                                        </p:attrNameLst>
                                      </p:cBhvr>
                                      <p:to>
                                        <p:strVal val="visible"/>
                                      </p:to>
                                    </p:set>
                                    <p:animEffect transition="in" filter="blinds(horizontal)">
                                      <p:cBhvr>
                                        <p:cTn id="7" dur="500"/>
                                        <p:tgtEl>
                                          <p:spTgt spid="4099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11022E-16 -0.00093 C 0.01563 -0.00787 0.03212 -0.00231 0.04792 0.00185 C 0.05 0.00463 0.05278 0.00671 0.05417 0.01019 C 0.05677 0.01713 0.05573 0.02546 0.05833 0.03241 C 0.06372 0.04653 0.06701 0.05903 0.07083 0.07407 C 0.0717 0.07732 0.07396 0.0794 0.075 0.08241 C 0.07934 0.09537 0.08125 0.10509 0.08125 0.11852 " pathEditMode="relative" ptsTypes="ffffffA">
                                      <p:cBhvr>
                                        <p:cTn id="11" dur="2000" fill="hold"/>
                                        <p:tgtEl>
                                          <p:spTgt spid="40995"/>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0995"/>
                                        </p:tgtEl>
                                        <p:attrNameLst>
                                          <p:attrName>fillcolor</p:attrName>
                                        </p:attrNameLst>
                                      </p:cBhvr>
                                      <p:to>
                                        <a:srgbClr val="FF9900"/>
                                      </p:to>
                                    </p:animClr>
                                    <p:set>
                                      <p:cBhvr>
                                        <p:cTn id="16" dur="2000" fill="hold"/>
                                        <p:tgtEl>
                                          <p:spTgt spid="40995"/>
                                        </p:tgtEl>
                                        <p:attrNameLst>
                                          <p:attrName>fill.type</p:attrName>
                                        </p:attrNameLst>
                                      </p:cBhvr>
                                      <p:to>
                                        <p:strVal val="solid"/>
                                      </p:to>
                                    </p:set>
                                    <p:set>
                                      <p:cBhvr>
                                        <p:cTn id="17" dur="2000" fill="hold"/>
                                        <p:tgtEl>
                                          <p:spTgt spid="40995"/>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038"/>
                                        </p:tgtEl>
                                        <p:attrNameLst>
                                          <p:attrName>style.visibility</p:attrName>
                                        </p:attrNameLst>
                                      </p:cBhvr>
                                      <p:to>
                                        <p:strVal val="visible"/>
                                      </p:to>
                                    </p:set>
                                    <p:animEffect transition="in" filter="box(in)">
                                      <p:cBhvr>
                                        <p:cTn id="22" dur="500"/>
                                        <p:tgtEl>
                                          <p:spTgt spid="4103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036"/>
                                        </p:tgtEl>
                                        <p:attrNameLst>
                                          <p:attrName>style.visibility</p:attrName>
                                        </p:attrNameLst>
                                      </p:cBhvr>
                                      <p:to>
                                        <p:strVal val="visible"/>
                                      </p:to>
                                    </p:set>
                                    <p:animEffect transition="in" filter="box(in)">
                                      <p:cBhvr>
                                        <p:cTn id="27" dur="500"/>
                                        <p:tgtEl>
                                          <p:spTgt spid="41036"/>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0.07708 0.11019 C 0.0375 0.04676 -0.00191 -0.01667 -0.05208 -0.04167 C -0.10226 -0.06667 -0.19306 -0.06458 -0.22431 -0.03981 C -0.25556 -0.01505 -0.23733 0.08241 -0.23958 0.10648 " pathEditMode="relative" rAng="0" ptsTypes="aaaA">
                                      <p:cBhvr>
                                        <p:cTn id="31" dur="2000" fill="hold"/>
                                        <p:tgtEl>
                                          <p:spTgt spid="40995"/>
                                        </p:tgtEl>
                                        <p:attrNameLst>
                                          <p:attrName>ppt_x</p:attrName>
                                          <p:attrName>ppt_y</p:attrName>
                                        </p:attrNameLst>
                                      </p:cBhvr>
                                      <p:rCtr x="-166" y="-88"/>
                                    </p:animMotion>
                                  </p:childTnLst>
                                </p:cTn>
                              </p:par>
                            </p:childTnLst>
                          </p:cTn>
                        </p:par>
                      </p:childTnLst>
                    </p:cTn>
                  </p:par>
                  <p:par>
                    <p:cTn id="32" fill="hold">
                      <p:stCondLst>
                        <p:cond delay="indefinite"/>
                      </p:stCondLst>
                      <p:childTnLst>
                        <p:par>
                          <p:cTn id="33" fill="hold">
                            <p:stCondLst>
                              <p:cond delay="0"/>
                            </p:stCondLst>
                            <p:childTnLst>
                              <p:par>
                                <p:cTn id="34" presetID="4" presetClass="exit" presetSubtype="32" fill="hold" grpId="2" nodeType="clickEffect">
                                  <p:stCondLst>
                                    <p:cond delay="0"/>
                                  </p:stCondLst>
                                  <p:childTnLst>
                                    <p:animEffect transition="out" filter="box(out)">
                                      <p:cBhvr>
                                        <p:cTn id="35" dur="500"/>
                                        <p:tgtEl>
                                          <p:spTgt spid="40995"/>
                                        </p:tgtEl>
                                      </p:cBhvr>
                                    </p:animEffect>
                                    <p:set>
                                      <p:cBhvr>
                                        <p:cTn id="36" dur="1" fill="hold">
                                          <p:stCondLst>
                                            <p:cond delay="499"/>
                                          </p:stCondLst>
                                        </p:cTn>
                                        <p:tgtEl>
                                          <p:spTgt spid="40995"/>
                                        </p:tgtEl>
                                        <p:attrNameLst>
                                          <p:attrName>style.visibility</p:attrName>
                                        </p:attrNameLst>
                                      </p:cBhvr>
                                      <p:to>
                                        <p:strVal val="hidden"/>
                                      </p:to>
                                    </p:set>
                                  </p:childTnLst>
                                </p:cTn>
                              </p:par>
                              <p:par>
                                <p:cTn id="37" presetID="4" presetClass="entr" presetSubtype="16" fill="hold" grpId="0" nodeType="withEffect">
                                  <p:stCondLst>
                                    <p:cond delay="0"/>
                                  </p:stCondLst>
                                  <p:childTnLst>
                                    <p:set>
                                      <p:cBhvr>
                                        <p:cTn id="38" dur="1" fill="hold">
                                          <p:stCondLst>
                                            <p:cond delay="0"/>
                                          </p:stCondLst>
                                        </p:cTn>
                                        <p:tgtEl>
                                          <p:spTgt spid="41018"/>
                                        </p:tgtEl>
                                        <p:attrNameLst>
                                          <p:attrName>style.visibility</p:attrName>
                                        </p:attrNameLst>
                                      </p:cBhvr>
                                      <p:to>
                                        <p:strVal val="visible"/>
                                      </p:to>
                                    </p:set>
                                    <p:animEffect transition="in" filter="box(in)">
                                      <p:cBhvr>
                                        <p:cTn id="39" dur="500"/>
                                        <p:tgtEl>
                                          <p:spTgt spid="4101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41022"/>
                                        </p:tgtEl>
                                        <p:attrNameLst>
                                          <p:attrName>style.visibility</p:attrName>
                                        </p:attrNameLst>
                                      </p:cBhvr>
                                      <p:to>
                                        <p:strVal val="visible"/>
                                      </p:to>
                                    </p:set>
                                    <p:animEffect transition="in" filter="box(in)">
                                      <p:cBhvr>
                                        <p:cTn id="44" dur="500"/>
                                        <p:tgtEl>
                                          <p:spTgt spid="41022"/>
                                        </p:tgtEl>
                                      </p:cBhvr>
                                    </p:animEffec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5E-6 -4.81481E-6 L 0.22396 -4.81481E-6 " pathEditMode="relative" rAng="0" ptsTypes="AA">
                                      <p:cBhvr>
                                        <p:cTn id="48" dur="2000" fill="hold"/>
                                        <p:tgtEl>
                                          <p:spTgt spid="41022"/>
                                        </p:tgtEl>
                                        <p:attrNameLst>
                                          <p:attrName>ppt_x</p:attrName>
                                          <p:attrName>ppt_y</p:attrName>
                                        </p:attrNameLst>
                                      </p:cBhvr>
                                      <p:rCtr x="112" y="0"/>
                                    </p:animMotion>
                                  </p:childTnLst>
                                </p:cTn>
                              </p:par>
                              <p:par>
                                <p:cTn id="49" presetID="63" presetClass="path" presetSubtype="0" accel="50000" decel="50000" fill="hold" nodeType="withEffect">
                                  <p:stCondLst>
                                    <p:cond delay="0"/>
                                  </p:stCondLst>
                                  <p:childTnLst>
                                    <p:animMotion origin="layout" path="M 3.33333E-6 -1.48148E-6 L 0.2125 -1.48148E-6 " pathEditMode="relative" rAng="0" ptsTypes="AA">
                                      <p:cBhvr>
                                        <p:cTn id="50" dur="2000" fill="hold"/>
                                        <p:tgtEl>
                                          <p:spTgt spid="40989"/>
                                        </p:tgtEl>
                                        <p:attrNameLst>
                                          <p:attrName>ppt_x</p:attrName>
                                          <p:attrName>ppt_y</p:attrName>
                                        </p:attrNameLst>
                                      </p:cBhvr>
                                      <p:rCtr x="106" y="0"/>
                                    </p:animMotion>
                                  </p:childTnLst>
                                </p:cTn>
                              </p:par>
                            </p:childTnLst>
                          </p:cTn>
                        </p:par>
                        <p:par>
                          <p:cTn id="51" fill="hold">
                            <p:stCondLst>
                              <p:cond delay="2000"/>
                            </p:stCondLst>
                            <p:childTnLst>
                              <p:par>
                                <p:cTn id="52" presetID="4" presetClass="entr" presetSubtype="16" fill="hold" grpId="0" nodeType="afterEffect">
                                  <p:stCondLst>
                                    <p:cond delay="0"/>
                                  </p:stCondLst>
                                  <p:childTnLst>
                                    <p:set>
                                      <p:cBhvr>
                                        <p:cTn id="53" dur="1" fill="hold">
                                          <p:stCondLst>
                                            <p:cond delay="0"/>
                                          </p:stCondLst>
                                        </p:cTn>
                                        <p:tgtEl>
                                          <p:spTgt spid="41021"/>
                                        </p:tgtEl>
                                        <p:attrNameLst>
                                          <p:attrName>style.visibility</p:attrName>
                                        </p:attrNameLst>
                                      </p:cBhvr>
                                      <p:to>
                                        <p:strVal val="visible"/>
                                      </p:to>
                                    </p:set>
                                    <p:animEffect transition="in" filter="box(in)">
                                      <p:cBhvr>
                                        <p:cTn id="54" dur="500"/>
                                        <p:tgtEl>
                                          <p:spTgt spid="41021"/>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xit" presetSubtype="16" fill="hold" nodeType="clickEffect">
                                  <p:stCondLst>
                                    <p:cond delay="0"/>
                                  </p:stCondLst>
                                  <p:childTnLst>
                                    <p:animEffect transition="out" filter="box(in)">
                                      <p:cBhvr>
                                        <p:cTn id="58" dur="500"/>
                                        <p:tgtEl>
                                          <p:spTgt spid="41022"/>
                                        </p:tgtEl>
                                      </p:cBhvr>
                                    </p:animEffect>
                                    <p:set>
                                      <p:cBhvr>
                                        <p:cTn id="59" dur="1" fill="hold">
                                          <p:stCondLst>
                                            <p:cond delay="499"/>
                                          </p:stCondLst>
                                        </p:cTn>
                                        <p:tgtEl>
                                          <p:spTgt spid="410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5" grpId="0" animBg="1"/>
      <p:bldP spid="40995" grpId="1" animBg="1"/>
      <p:bldP spid="40995" grpId="2" animBg="1"/>
      <p:bldP spid="41018" grpId="0" animBg="1"/>
      <p:bldP spid="41021" grpId="0" animBg="1"/>
      <p:bldP spid="41036" grpId="0"/>
      <p:bldP spid="410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514600" y="1219200"/>
            <a:ext cx="6324600" cy="1006475"/>
          </a:xfrm>
          <a:prstGeom prst="rect">
            <a:avLst/>
          </a:prstGeom>
          <a:noFill/>
          <a:ln w="9525">
            <a:noFill/>
            <a:miter lim="800000"/>
            <a:headEnd/>
            <a:tailEnd/>
          </a:ln>
          <a:effectLst/>
        </p:spPr>
        <p:txBody>
          <a:bodyPr>
            <a:spAutoFit/>
          </a:bodyPr>
          <a:lstStyle/>
          <a:p>
            <a:pPr>
              <a:spcBef>
                <a:spcPct val="50000"/>
              </a:spcBef>
            </a:pPr>
            <a:r>
              <a:rPr lang="en-US" sz="2000"/>
              <a:t>        Hãy nghĩ cách làm cho quả cầu trong thí nghiệm ở hình 18.1, dù đang nóng vẫn có thể lọt qua vòng kim loại. Hãy làm thí nghiệm kiểm chứng.</a:t>
            </a:r>
          </a:p>
        </p:txBody>
      </p:sp>
      <p:sp>
        <p:nvSpPr>
          <p:cNvPr id="44035" name="Rectangle 3"/>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44036" name="Rectangle 4"/>
          <p:cNvSpPr>
            <a:spLocks noGrp="1" noChangeArrowheads="1"/>
          </p:cNvSpPr>
          <p:nvPr>
            <p:ph type="body" sz="half" idx="1"/>
          </p:nvPr>
        </p:nvSpPr>
        <p:spPr>
          <a:xfrm>
            <a:off x="38100" y="590550"/>
            <a:ext cx="2209800" cy="6229350"/>
          </a:xfrm>
          <a:ln>
            <a:solidFill>
              <a:srgbClr val="0066FF"/>
            </a:solidFill>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p:txBody>
      </p:sp>
      <p:sp>
        <p:nvSpPr>
          <p:cNvPr id="44037" name="Rectangle 5"/>
          <p:cNvSpPr>
            <a:spLocks noGrp="1" noChangeArrowheads="1"/>
          </p:cNvSpPr>
          <p:nvPr>
            <p:ph type="body" sz="half" idx="2"/>
          </p:nvPr>
        </p:nvSpPr>
        <p:spPr>
          <a:xfrm>
            <a:off x="2362200" y="590550"/>
            <a:ext cx="6629400" cy="6229350"/>
          </a:xfrm>
          <a:ln>
            <a:solidFill>
              <a:srgbClr val="0066FF"/>
            </a:solidFill>
          </a:ln>
        </p:spPr>
        <p:txBody>
          <a:bodyPr/>
          <a:lstStyle/>
          <a:p>
            <a:pPr>
              <a:buFontTx/>
              <a:buNone/>
            </a:pPr>
            <a:endParaRPr lang="en-US" sz="2400" b="1">
              <a:sym typeface="Wingdings" pitchFamily="2" charset="2"/>
            </a:endParaRPr>
          </a:p>
          <a:p>
            <a:pPr>
              <a:spcBef>
                <a:spcPct val="15000"/>
              </a:spcBef>
              <a:buFontTx/>
              <a:buNone/>
            </a:pPr>
            <a:r>
              <a:rPr lang="en-US" sz="2400" b="1">
                <a:sym typeface="Wingdings" pitchFamily="2" charset="2"/>
              </a:rPr>
              <a:t>  </a:t>
            </a:r>
          </a:p>
        </p:txBody>
      </p:sp>
      <p:sp>
        <p:nvSpPr>
          <p:cNvPr id="44038" name="Text Box 6"/>
          <p:cNvSpPr txBox="1">
            <a:spLocks noChangeArrowheads="1"/>
          </p:cNvSpPr>
          <p:nvPr/>
        </p:nvSpPr>
        <p:spPr bwMode="auto">
          <a:xfrm>
            <a:off x="228600" y="1524000"/>
            <a:ext cx="16764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a:t>
            </a:r>
            <a:r>
              <a:rPr lang="en-US">
                <a:solidFill>
                  <a:srgbClr val="0000FF"/>
                </a:solidFill>
              </a:rPr>
              <a:t>Chất rắn </a:t>
            </a:r>
            <a:r>
              <a:rPr lang="en-US">
                <a:solidFill>
                  <a:srgbClr val="FF3300"/>
                </a:solidFill>
              </a:rPr>
              <a:t>nở</a:t>
            </a:r>
            <a:r>
              <a:rPr lang="en-US">
                <a:solidFill>
                  <a:srgbClr val="0000FF"/>
                </a:solidFill>
              </a:rPr>
              <a:t> </a:t>
            </a:r>
            <a:r>
              <a:rPr lang="en-US">
                <a:solidFill>
                  <a:srgbClr val="FF3300"/>
                </a:solidFill>
              </a:rPr>
              <a:t>ra</a:t>
            </a:r>
            <a:r>
              <a:rPr lang="en-US">
                <a:solidFill>
                  <a:srgbClr val="0000FF"/>
                </a:solidFill>
              </a:rPr>
              <a:t> khi nóng </a:t>
            </a:r>
            <a:r>
              <a:rPr lang="en-US">
                <a:solidFill>
                  <a:srgbClr val="FF3300"/>
                </a:solidFill>
              </a:rPr>
              <a:t>l</a:t>
            </a:r>
            <a:r>
              <a:rPr lang="en-US">
                <a:solidFill>
                  <a:srgbClr val="0000FF"/>
                </a:solidFill>
              </a:rPr>
              <a:t>ên, </a:t>
            </a:r>
            <a:r>
              <a:rPr lang="en-US">
                <a:solidFill>
                  <a:srgbClr val="FF3300"/>
                </a:solidFill>
              </a:rPr>
              <a:t>co lại</a:t>
            </a:r>
            <a:r>
              <a:rPr lang="en-US">
                <a:solidFill>
                  <a:srgbClr val="0000FF"/>
                </a:solidFill>
              </a:rPr>
              <a:t> khi lạnh đi.</a:t>
            </a:r>
          </a:p>
        </p:txBody>
      </p:sp>
      <p:sp>
        <p:nvSpPr>
          <p:cNvPr id="44039" name="Text Box 7"/>
          <p:cNvSpPr txBox="1">
            <a:spLocks noChangeArrowheads="1"/>
          </p:cNvSpPr>
          <p:nvPr/>
        </p:nvSpPr>
        <p:spPr bwMode="auto">
          <a:xfrm>
            <a:off x="228600" y="2819400"/>
            <a:ext cx="17526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Các chất rắn khác nhau nở vì nhiệt </a:t>
            </a:r>
            <a:r>
              <a:rPr lang="en-US">
                <a:solidFill>
                  <a:srgbClr val="FF3300"/>
                </a:solidFill>
                <a:sym typeface="Wingdings 2" pitchFamily="18" charset="2"/>
              </a:rPr>
              <a:t>khác nhau</a:t>
            </a:r>
            <a:r>
              <a:rPr lang="en-US">
                <a:solidFill>
                  <a:srgbClr val="0000FF"/>
                </a:solidFill>
                <a:sym typeface="Wingdings 2" pitchFamily="18" charset="2"/>
              </a:rPr>
              <a:t>.</a:t>
            </a:r>
            <a:endParaRPr lang="en-US">
              <a:solidFill>
                <a:srgbClr val="0000FF"/>
              </a:solidFill>
            </a:endParaRPr>
          </a:p>
        </p:txBody>
      </p:sp>
      <p:sp>
        <p:nvSpPr>
          <p:cNvPr id="44040" name="Text Box 8"/>
          <p:cNvSpPr txBox="1">
            <a:spLocks noChangeArrowheads="1"/>
          </p:cNvSpPr>
          <p:nvPr/>
        </p:nvSpPr>
        <p:spPr bwMode="auto">
          <a:xfrm>
            <a:off x="76200" y="4038600"/>
            <a:ext cx="15240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4. Vận dụng</a:t>
            </a:r>
          </a:p>
        </p:txBody>
      </p:sp>
      <p:sp>
        <p:nvSpPr>
          <p:cNvPr id="44041" name="Text Box 9"/>
          <p:cNvSpPr txBox="1">
            <a:spLocks noChangeArrowheads="1"/>
          </p:cNvSpPr>
          <p:nvPr/>
        </p:nvSpPr>
        <p:spPr bwMode="auto">
          <a:xfrm>
            <a:off x="2552700" y="1185863"/>
            <a:ext cx="495300" cy="376237"/>
          </a:xfrm>
          <a:prstGeom prst="rect">
            <a:avLst/>
          </a:prstGeom>
          <a:solidFill>
            <a:srgbClr val="660066"/>
          </a:solidFill>
          <a:ln w="9525">
            <a:solidFill>
              <a:schemeClr val="tx1"/>
            </a:solidFill>
            <a:miter lim="800000"/>
            <a:headEnd/>
            <a:tailEnd/>
          </a:ln>
          <a:effectLst/>
        </p:spPr>
        <p:txBody>
          <a:bodyPr>
            <a:spAutoFit/>
          </a:bodyPr>
          <a:lstStyle/>
          <a:p>
            <a:pPr>
              <a:spcBef>
                <a:spcPct val="50000"/>
              </a:spcBef>
            </a:pPr>
            <a:r>
              <a:rPr lang="en-US" b="1">
                <a:solidFill>
                  <a:schemeClr val="bg1"/>
                </a:solidFill>
              </a:rPr>
              <a:t>C6</a:t>
            </a:r>
          </a:p>
        </p:txBody>
      </p:sp>
      <p:sp>
        <p:nvSpPr>
          <p:cNvPr id="44042" name="Text Box 10"/>
          <p:cNvSpPr txBox="1">
            <a:spLocks noChangeArrowheads="1"/>
          </p:cNvSpPr>
          <p:nvPr/>
        </p:nvSpPr>
        <p:spPr bwMode="auto">
          <a:xfrm>
            <a:off x="2362200" y="628650"/>
            <a:ext cx="2667000" cy="457200"/>
          </a:xfrm>
          <a:prstGeom prst="rect">
            <a:avLst/>
          </a:prstGeom>
          <a:noFill/>
          <a:ln w="9525">
            <a:noFill/>
            <a:miter lim="800000"/>
            <a:headEnd/>
            <a:tailEnd/>
          </a:ln>
          <a:effectLst/>
        </p:spPr>
        <p:txBody>
          <a:bodyPr>
            <a:spAutoFit/>
          </a:bodyPr>
          <a:lstStyle/>
          <a:p>
            <a:pPr>
              <a:spcBef>
                <a:spcPct val="50000"/>
              </a:spcBef>
            </a:pPr>
            <a:r>
              <a:rPr lang="en-US" sz="2400" b="1">
                <a:sym typeface="Wingdings" pitchFamily="2" charset="2"/>
              </a:rPr>
              <a:t>4. Vận dụng</a:t>
            </a:r>
          </a:p>
        </p:txBody>
      </p:sp>
      <p:sp>
        <p:nvSpPr>
          <p:cNvPr id="44061" name="Text Box 29"/>
          <p:cNvSpPr txBox="1">
            <a:spLocks noChangeArrowheads="1"/>
          </p:cNvSpPr>
          <p:nvPr/>
        </p:nvSpPr>
        <p:spPr bwMode="auto">
          <a:xfrm>
            <a:off x="4572000" y="4572000"/>
            <a:ext cx="4191000" cy="396875"/>
          </a:xfrm>
          <a:prstGeom prst="rect">
            <a:avLst/>
          </a:prstGeom>
          <a:noFill/>
          <a:ln w="9525">
            <a:noFill/>
            <a:miter lim="800000"/>
            <a:headEnd/>
            <a:tailEnd/>
          </a:ln>
          <a:effectLst/>
        </p:spPr>
        <p:txBody>
          <a:bodyPr>
            <a:spAutoFit/>
          </a:bodyPr>
          <a:lstStyle/>
          <a:p>
            <a:pPr>
              <a:spcBef>
                <a:spcPct val="50000"/>
              </a:spcBef>
            </a:pPr>
            <a:r>
              <a:rPr lang="en-US" sz="2000"/>
              <a:t>Trả lời : Nung nóng vòng kim loại.</a:t>
            </a:r>
          </a:p>
        </p:txBody>
      </p:sp>
      <p:grpSp>
        <p:nvGrpSpPr>
          <p:cNvPr id="44119" name="Group 87"/>
          <p:cNvGrpSpPr>
            <a:grpSpLocks/>
          </p:cNvGrpSpPr>
          <p:nvPr/>
        </p:nvGrpSpPr>
        <p:grpSpPr bwMode="auto">
          <a:xfrm>
            <a:off x="2686050" y="2446338"/>
            <a:ext cx="3527425" cy="3516312"/>
            <a:chOff x="1692" y="1541"/>
            <a:chExt cx="2222" cy="2215"/>
          </a:xfrm>
        </p:grpSpPr>
        <p:grpSp>
          <p:nvGrpSpPr>
            <p:cNvPr id="44089" name="Group 57"/>
            <p:cNvGrpSpPr>
              <a:grpSpLocks/>
            </p:cNvGrpSpPr>
            <p:nvPr/>
          </p:nvGrpSpPr>
          <p:grpSpPr bwMode="auto">
            <a:xfrm rot="-343777">
              <a:off x="1692" y="2576"/>
              <a:ext cx="1057" cy="206"/>
              <a:chOff x="1463" y="3474"/>
              <a:chExt cx="1293" cy="240"/>
            </a:xfrm>
          </p:grpSpPr>
          <p:sp>
            <p:nvSpPr>
              <p:cNvPr id="44090" name="AutoShape 58"/>
              <p:cNvSpPr>
                <a:spLocks noChangeArrowheads="1"/>
              </p:cNvSpPr>
              <p:nvPr/>
            </p:nvSpPr>
            <p:spPr bwMode="auto">
              <a:xfrm rot="344995">
                <a:off x="2228" y="3474"/>
                <a:ext cx="528" cy="24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FF"/>
              </a:solidFill>
              <a:ln w="9525">
                <a:solidFill>
                  <a:schemeClr val="tx1"/>
                </a:solidFill>
                <a:round/>
                <a:headEnd/>
                <a:tailEnd/>
              </a:ln>
              <a:effectLst/>
            </p:spPr>
            <p:txBody>
              <a:bodyPr wrap="none" anchor="ctr"/>
              <a:lstStyle/>
              <a:p>
                <a:endParaRPr lang="en-US"/>
              </a:p>
            </p:txBody>
          </p:sp>
          <p:sp>
            <p:nvSpPr>
              <p:cNvPr id="44091" name="Rectangle 59"/>
              <p:cNvSpPr>
                <a:spLocks noChangeArrowheads="1"/>
              </p:cNvSpPr>
              <p:nvPr/>
            </p:nvSpPr>
            <p:spPr bwMode="auto">
              <a:xfrm rot="344995">
                <a:off x="1463" y="3507"/>
                <a:ext cx="816" cy="48"/>
              </a:xfrm>
              <a:prstGeom prst="rect">
                <a:avLst/>
              </a:prstGeom>
              <a:solidFill>
                <a:srgbClr val="3333FF"/>
              </a:solidFill>
              <a:ln w="9525">
                <a:solidFill>
                  <a:schemeClr val="tx1"/>
                </a:solidFill>
                <a:miter lim="800000"/>
                <a:headEnd/>
                <a:tailEnd/>
              </a:ln>
              <a:effectLst/>
            </p:spPr>
            <p:txBody>
              <a:bodyPr wrap="none" anchor="ctr"/>
              <a:lstStyle/>
              <a:p>
                <a:endParaRPr lang="en-US"/>
              </a:p>
            </p:txBody>
          </p:sp>
        </p:grpSp>
        <p:grpSp>
          <p:nvGrpSpPr>
            <p:cNvPr id="44092" name="Group 60"/>
            <p:cNvGrpSpPr>
              <a:grpSpLocks/>
            </p:cNvGrpSpPr>
            <p:nvPr/>
          </p:nvGrpSpPr>
          <p:grpSpPr bwMode="auto">
            <a:xfrm>
              <a:off x="1722" y="1541"/>
              <a:ext cx="784" cy="2215"/>
              <a:chOff x="1920" y="1008"/>
              <a:chExt cx="1704" cy="2832"/>
            </a:xfrm>
          </p:grpSpPr>
          <p:pic>
            <p:nvPicPr>
              <p:cNvPr id="44093" name="Picture 61" descr="chan de"/>
              <p:cNvPicPr>
                <a:picLocks noChangeAspect="1" noChangeArrowheads="1"/>
              </p:cNvPicPr>
              <p:nvPr/>
            </p:nvPicPr>
            <p:blipFill>
              <a:blip r:embed="rId2"/>
              <a:srcRect/>
              <a:stretch>
                <a:fillRect/>
              </a:stretch>
            </p:blipFill>
            <p:spPr bwMode="auto">
              <a:xfrm>
                <a:off x="1920" y="2956"/>
                <a:ext cx="1704" cy="884"/>
              </a:xfrm>
              <a:prstGeom prst="rect">
                <a:avLst/>
              </a:prstGeom>
              <a:noFill/>
            </p:spPr>
          </p:pic>
          <p:sp>
            <p:nvSpPr>
              <p:cNvPr id="44094" name="AutoShape 62"/>
              <p:cNvSpPr>
                <a:spLocks noChangeArrowheads="1"/>
              </p:cNvSpPr>
              <p:nvPr/>
            </p:nvSpPr>
            <p:spPr bwMode="auto">
              <a:xfrm>
                <a:off x="2555" y="2503"/>
                <a:ext cx="119" cy="554"/>
              </a:xfrm>
              <a:prstGeom prst="can">
                <a:avLst>
                  <a:gd name="adj" fmla="val 2698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44095" name="Rectangle 63"/>
              <p:cNvSpPr>
                <a:spLocks noChangeArrowheads="1"/>
              </p:cNvSpPr>
              <p:nvPr/>
            </p:nvSpPr>
            <p:spPr bwMode="auto">
              <a:xfrm rot="21554297" flipV="1">
                <a:off x="2449" y="2302"/>
                <a:ext cx="328" cy="148"/>
              </a:xfrm>
              <a:prstGeom prst="rect">
                <a:avLst/>
              </a:prstGeom>
              <a:solidFill>
                <a:srgbClr val="5F5F5F"/>
              </a:solidFill>
              <a:ln w="9525">
                <a:miter lim="800000"/>
                <a:headEnd/>
                <a:tailEnd/>
              </a:ln>
              <a:effectLst/>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p>
            </p:txBody>
          </p:sp>
          <p:sp>
            <p:nvSpPr>
              <p:cNvPr id="44096" name="AutoShape 64"/>
              <p:cNvSpPr>
                <a:spLocks noChangeArrowheads="1"/>
              </p:cNvSpPr>
              <p:nvPr/>
            </p:nvSpPr>
            <p:spPr bwMode="auto">
              <a:xfrm>
                <a:off x="2544" y="1008"/>
                <a:ext cx="119" cy="1389"/>
              </a:xfrm>
              <a:prstGeom prst="can">
                <a:avLst>
                  <a:gd name="adj" fmla="val 29721"/>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44097" name="AutoShape 65"/>
              <p:cNvSpPr>
                <a:spLocks noChangeArrowheads="1"/>
              </p:cNvSpPr>
              <p:nvPr/>
            </p:nvSpPr>
            <p:spPr bwMode="auto">
              <a:xfrm rot="12944304">
                <a:off x="2530" y="2388"/>
                <a:ext cx="86" cy="202"/>
              </a:xfrm>
              <a:prstGeom prst="can">
                <a:avLst>
                  <a:gd name="adj" fmla="val 117442"/>
                </a:avLst>
              </a:prstGeom>
              <a:solidFill>
                <a:srgbClr val="FF0000"/>
              </a:solidFill>
              <a:ln w="9525">
                <a:solidFill>
                  <a:srgbClr val="333333"/>
                </a:solidFill>
                <a:round/>
                <a:headEnd/>
                <a:tailEnd/>
              </a:ln>
              <a:effectLst/>
            </p:spPr>
            <p:txBody>
              <a:bodyPr wrap="none" anchor="ctr"/>
              <a:lstStyle/>
              <a:p>
                <a:endParaRPr lang="en-US"/>
              </a:p>
            </p:txBody>
          </p:sp>
        </p:grpSp>
        <p:grpSp>
          <p:nvGrpSpPr>
            <p:cNvPr id="44098" name="Group 66"/>
            <p:cNvGrpSpPr>
              <a:grpSpLocks/>
            </p:cNvGrpSpPr>
            <p:nvPr/>
          </p:nvGrpSpPr>
          <p:grpSpPr bwMode="auto">
            <a:xfrm>
              <a:off x="2406" y="1788"/>
              <a:ext cx="1508" cy="910"/>
              <a:chOff x="384" y="2402"/>
              <a:chExt cx="1508" cy="910"/>
            </a:xfrm>
          </p:grpSpPr>
          <p:sp>
            <p:nvSpPr>
              <p:cNvPr id="44099" name="Oval 67"/>
              <p:cNvSpPr>
                <a:spLocks noChangeArrowheads="1"/>
              </p:cNvSpPr>
              <p:nvPr/>
            </p:nvSpPr>
            <p:spPr bwMode="auto">
              <a:xfrm>
                <a:off x="384" y="3084"/>
                <a:ext cx="240" cy="228"/>
              </a:xfrm>
              <a:prstGeom prst="ellipse">
                <a:avLst/>
              </a:prstGeom>
              <a:solidFill>
                <a:srgbClr val="CC9900"/>
              </a:solidFill>
              <a:ln w="9525">
                <a:solidFill>
                  <a:schemeClr val="accent1"/>
                </a:solidFill>
                <a:round/>
                <a:headEnd/>
                <a:tailEnd/>
              </a:ln>
              <a:effectLst/>
            </p:spPr>
            <p:txBody>
              <a:bodyPr wrap="none" anchor="ctr"/>
              <a:lstStyle/>
              <a:p>
                <a:endParaRPr lang="en-US"/>
              </a:p>
            </p:txBody>
          </p:sp>
          <p:grpSp>
            <p:nvGrpSpPr>
              <p:cNvPr id="44100" name="Group 68"/>
              <p:cNvGrpSpPr>
                <a:grpSpLocks/>
              </p:cNvGrpSpPr>
              <p:nvPr/>
            </p:nvGrpSpPr>
            <p:grpSpPr bwMode="auto">
              <a:xfrm>
                <a:off x="454" y="2402"/>
                <a:ext cx="1438" cy="434"/>
                <a:chOff x="454" y="2018"/>
                <a:chExt cx="1438" cy="434"/>
              </a:xfrm>
            </p:grpSpPr>
            <p:sp>
              <p:nvSpPr>
                <p:cNvPr id="44101" name="Rectangle 69"/>
                <p:cNvSpPr>
                  <a:spLocks noChangeArrowheads="1"/>
                </p:cNvSpPr>
                <p:nvPr/>
              </p:nvSpPr>
              <p:spPr bwMode="auto">
                <a:xfrm>
                  <a:off x="454" y="2296"/>
                  <a:ext cx="773" cy="3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44102" name="Rectangle 70"/>
                <p:cNvSpPr>
                  <a:spLocks noChangeArrowheads="1"/>
                </p:cNvSpPr>
                <p:nvPr/>
              </p:nvSpPr>
              <p:spPr bwMode="auto">
                <a:xfrm>
                  <a:off x="986" y="2265"/>
                  <a:ext cx="482" cy="92"/>
                </a:xfrm>
                <a:prstGeom prst="rect">
                  <a:avLst/>
                </a:prstGeom>
                <a:solidFill>
                  <a:schemeClr val="tx1"/>
                </a:solidFill>
                <a:ln w="9525">
                  <a:noFill/>
                  <a:miter lim="800000"/>
                  <a:headEnd/>
                  <a:tailEnd/>
                </a:ln>
                <a:effectLst/>
              </p:spPr>
              <p:txBody>
                <a:bodyPr wrap="none" anchor="ctr"/>
                <a:lstStyle/>
                <a:p>
                  <a:endParaRPr lang="en-US"/>
                </a:p>
              </p:txBody>
            </p:sp>
            <p:grpSp>
              <p:nvGrpSpPr>
                <p:cNvPr id="44103" name="Group 71"/>
                <p:cNvGrpSpPr>
                  <a:grpSpLocks/>
                </p:cNvGrpSpPr>
                <p:nvPr/>
              </p:nvGrpSpPr>
              <p:grpSpPr bwMode="auto">
                <a:xfrm rot="16587891">
                  <a:off x="1303" y="1863"/>
                  <a:ext cx="434" cy="744"/>
                  <a:chOff x="3990" y="432"/>
                  <a:chExt cx="1099" cy="1632"/>
                </a:xfrm>
              </p:grpSpPr>
              <p:grpSp>
                <p:nvGrpSpPr>
                  <p:cNvPr id="44104" name="Group 72"/>
                  <p:cNvGrpSpPr>
                    <a:grpSpLocks/>
                  </p:cNvGrpSpPr>
                  <p:nvPr/>
                </p:nvGrpSpPr>
                <p:grpSpPr bwMode="auto">
                  <a:xfrm>
                    <a:off x="3990" y="432"/>
                    <a:ext cx="936" cy="1331"/>
                    <a:chOff x="4080" y="1349"/>
                    <a:chExt cx="848" cy="1029"/>
                  </a:xfrm>
                </p:grpSpPr>
                <p:sp>
                  <p:nvSpPr>
                    <p:cNvPr id="44105" name="Freeform 73"/>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44106" name="Group 74"/>
                    <p:cNvGrpSpPr>
                      <a:grpSpLocks/>
                    </p:cNvGrpSpPr>
                    <p:nvPr/>
                  </p:nvGrpSpPr>
                  <p:grpSpPr bwMode="auto">
                    <a:xfrm>
                      <a:off x="4080" y="1349"/>
                      <a:ext cx="848" cy="1029"/>
                      <a:chOff x="4080" y="1349"/>
                      <a:chExt cx="848" cy="1029"/>
                    </a:xfrm>
                  </p:grpSpPr>
                  <p:sp>
                    <p:nvSpPr>
                      <p:cNvPr id="44107" name="Freeform 75"/>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44108" name="Freeform 76"/>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44109" name="Freeform 77"/>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44110" name="Freeform 78"/>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44111" name="Freeform 79"/>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44112" name="Freeform 80"/>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44113" name="Line 81"/>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44114" name="Group 82"/>
                  <p:cNvGrpSpPr>
                    <a:grpSpLocks/>
                  </p:cNvGrpSpPr>
                  <p:nvPr/>
                </p:nvGrpSpPr>
                <p:grpSpPr bwMode="auto">
                  <a:xfrm rot="14191524">
                    <a:off x="4454" y="1429"/>
                    <a:ext cx="597" cy="673"/>
                    <a:chOff x="2457" y="2549"/>
                    <a:chExt cx="557" cy="547"/>
                  </a:xfrm>
                </p:grpSpPr>
                <p:sp>
                  <p:nvSpPr>
                    <p:cNvPr id="44115" name="Freeform 83"/>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44116" name="Oval 84"/>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44117" name="Rectangle 85"/>
                <p:cNvSpPr>
                  <a:spLocks noChangeArrowheads="1"/>
                </p:cNvSpPr>
                <p:nvPr/>
              </p:nvSpPr>
              <p:spPr bwMode="auto">
                <a:xfrm>
                  <a:off x="1092" y="2265"/>
                  <a:ext cx="216" cy="92"/>
                </a:xfrm>
                <a:prstGeom prst="rect">
                  <a:avLst/>
                </a:prstGeom>
                <a:solidFill>
                  <a:schemeClr val="tx1"/>
                </a:solidFill>
                <a:ln w="9525">
                  <a:noFill/>
                  <a:miter lim="800000"/>
                  <a:headEnd/>
                  <a:tailEnd/>
                </a:ln>
                <a:effectLst/>
              </p:spPr>
              <p:txBody>
                <a:bodyPr wrap="none" anchor="ctr"/>
                <a:lstStyle/>
                <a:p>
                  <a:endParaRPr lang="en-US"/>
                </a:p>
              </p:txBody>
            </p:sp>
          </p:grpSp>
          <p:sp>
            <p:nvSpPr>
              <p:cNvPr id="44118" name="Freeform 86"/>
              <p:cNvSpPr>
                <a:spLocks/>
              </p:cNvSpPr>
              <p:nvPr/>
            </p:nvSpPr>
            <p:spPr bwMode="auto">
              <a:xfrm>
                <a:off x="480" y="2688"/>
                <a:ext cx="248" cy="480"/>
              </a:xfrm>
              <a:custGeom>
                <a:avLst/>
                <a:gdLst/>
                <a:ahLst/>
                <a:cxnLst>
                  <a:cxn ang="0">
                    <a:pos x="48" y="480"/>
                  </a:cxn>
                  <a:cxn ang="0">
                    <a:pos x="240" y="240"/>
                  </a:cxn>
                  <a:cxn ang="0">
                    <a:pos x="0" y="0"/>
                  </a:cxn>
                </a:cxnLst>
                <a:rect l="0" t="0" r="r" b="b"/>
                <a:pathLst>
                  <a:path w="248" h="480">
                    <a:moveTo>
                      <a:pt x="48" y="480"/>
                    </a:moveTo>
                    <a:cubicBezTo>
                      <a:pt x="148" y="400"/>
                      <a:pt x="248" y="320"/>
                      <a:pt x="240" y="240"/>
                    </a:cubicBezTo>
                    <a:cubicBezTo>
                      <a:pt x="232" y="160"/>
                      <a:pt x="40" y="40"/>
                      <a:pt x="0" y="0"/>
                    </a:cubicBezTo>
                  </a:path>
                </a:pathLst>
              </a:custGeom>
              <a:noFill/>
              <a:ln w="9525">
                <a:solidFill>
                  <a:schemeClr val="tx1"/>
                </a:solidFill>
                <a:round/>
                <a:headEnd/>
                <a:tailEnd/>
              </a:ln>
              <a:effectLst/>
            </p:spPr>
            <p:txBody>
              <a:bodyPr/>
              <a:lstStyle/>
              <a:p>
                <a:endParaRPr lang="en-US"/>
              </a:p>
            </p:txBody>
          </p:sp>
        </p:grpSp>
      </p:grpSp>
      <p:sp>
        <p:nvSpPr>
          <p:cNvPr id="44120" name="Line 88"/>
          <p:cNvSpPr>
            <a:spLocks noChangeShapeType="1"/>
          </p:cNvSpPr>
          <p:nvPr/>
        </p:nvSpPr>
        <p:spPr bwMode="auto">
          <a:xfrm flipH="1" flipV="1">
            <a:off x="4343400" y="4286250"/>
            <a:ext cx="1905000" cy="28575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61"/>
                                        </p:tgtEl>
                                        <p:attrNameLst>
                                          <p:attrName>style.visibility</p:attrName>
                                        </p:attrNameLst>
                                      </p:cBhvr>
                                      <p:to>
                                        <p:strVal val="visible"/>
                                      </p:to>
                                    </p:set>
                                    <p:animEffect transition="in" filter="box(in)">
                                      <p:cBhvr>
                                        <p:cTn id="7" dur="500"/>
                                        <p:tgtEl>
                                          <p:spTgt spid="4406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4120"/>
                                        </p:tgtEl>
                                        <p:attrNameLst>
                                          <p:attrName>style.visibility</p:attrName>
                                        </p:attrNameLst>
                                      </p:cBhvr>
                                      <p:to>
                                        <p:strVal val="visible"/>
                                      </p:to>
                                    </p:set>
                                    <p:animEffect transition="in" filter="strips(downLeft)">
                                      <p:cBhvr>
                                        <p:cTn id="12" dur="500"/>
                                        <p:tgtEl>
                                          <p:spTgt spid="4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1" grpId="0"/>
      <p:bldP spid="441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514600" y="1219200"/>
            <a:ext cx="6324600" cy="1006475"/>
          </a:xfrm>
          <a:prstGeom prst="rect">
            <a:avLst/>
          </a:prstGeom>
          <a:noFill/>
          <a:ln w="9525">
            <a:noFill/>
            <a:miter lim="800000"/>
            <a:headEnd/>
            <a:tailEnd/>
          </a:ln>
          <a:effectLst/>
        </p:spPr>
        <p:txBody>
          <a:bodyPr>
            <a:spAutoFit/>
          </a:bodyPr>
          <a:lstStyle/>
          <a:p>
            <a:pPr>
              <a:spcBef>
                <a:spcPct val="50000"/>
              </a:spcBef>
            </a:pPr>
            <a:r>
              <a:rPr lang="en-US" sz="2000"/>
              <a:t>        Hãy tự trả lời câu hỏi đã nêu ra ở đầu bài học. Biết rằng, ở Pháp tháng Một đang là mùa Đông, còn tháng Bảy đang là mùa Hạ.</a:t>
            </a:r>
          </a:p>
        </p:txBody>
      </p:sp>
      <p:sp>
        <p:nvSpPr>
          <p:cNvPr id="46083" name="Rectangle 3"/>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46084" name="Rectangle 4"/>
          <p:cNvSpPr>
            <a:spLocks noGrp="1" noChangeArrowheads="1"/>
          </p:cNvSpPr>
          <p:nvPr>
            <p:ph type="body" sz="half" idx="1"/>
          </p:nvPr>
        </p:nvSpPr>
        <p:spPr>
          <a:xfrm>
            <a:off x="38100" y="590550"/>
            <a:ext cx="2209800" cy="6229350"/>
          </a:xfrm>
          <a:ln>
            <a:solidFill>
              <a:srgbClr val="0066FF"/>
            </a:solidFill>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p:txBody>
      </p:sp>
      <p:sp>
        <p:nvSpPr>
          <p:cNvPr id="46085" name="Rectangle 5"/>
          <p:cNvSpPr>
            <a:spLocks noGrp="1" noChangeArrowheads="1"/>
          </p:cNvSpPr>
          <p:nvPr>
            <p:ph type="body" sz="half" idx="2"/>
          </p:nvPr>
        </p:nvSpPr>
        <p:spPr>
          <a:xfrm>
            <a:off x="2362200" y="590550"/>
            <a:ext cx="6629400" cy="6229350"/>
          </a:xfrm>
          <a:ln>
            <a:solidFill>
              <a:srgbClr val="0066FF"/>
            </a:solidFill>
          </a:ln>
        </p:spPr>
        <p:txBody>
          <a:bodyPr/>
          <a:lstStyle/>
          <a:p>
            <a:pPr>
              <a:buFontTx/>
              <a:buNone/>
            </a:pPr>
            <a:endParaRPr lang="en-US" sz="2400" b="1">
              <a:sym typeface="Wingdings" pitchFamily="2" charset="2"/>
            </a:endParaRPr>
          </a:p>
          <a:p>
            <a:pPr>
              <a:spcBef>
                <a:spcPct val="15000"/>
              </a:spcBef>
              <a:buFontTx/>
              <a:buNone/>
            </a:pPr>
            <a:r>
              <a:rPr lang="en-US" sz="2400" b="1">
                <a:sym typeface="Wingdings" pitchFamily="2" charset="2"/>
              </a:rPr>
              <a:t>  </a:t>
            </a:r>
          </a:p>
        </p:txBody>
      </p:sp>
      <p:sp>
        <p:nvSpPr>
          <p:cNvPr id="46086" name="Text Box 6"/>
          <p:cNvSpPr txBox="1">
            <a:spLocks noChangeArrowheads="1"/>
          </p:cNvSpPr>
          <p:nvPr/>
        </p:nvSpPr>
        <p:spPr bwMode="auto">
          <a:xfrm>
            <a:off x="228600" y="1524000"/>
            <a:ext cx="16764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a:t>
            </a:r>
            <a:r>
              <a:rPr lang="en-US">
                <a:solidFill>
                  <a:srgbClr val="0000FF"/>
                </a:solidFill>
              </a:rPr>
              <a:t>Chất rắn </a:t>
            </a:r>
            <a:r>
              <a:rPr lang="en-US">
                <a:solidFill>
                  <a:srgbClr val="FF3300"/>
                </a:solidFill>
              </a:rPr>
              <a:t>nở</a:t>
            </a:r>
            <a:r>
              <a:rPr lang="en-US">
                <a:solidFill>
                  <a:srgbClr val="0000FF"/>
                </a:solidFill>
              </a:rPr>
              <a:t> </a:t>
            </a:r>
            <a:r>
              <a:rPr lang="en-US">
                <a:solidFill>
                  <a:srgbClr val="FF3300"/>
                </a:solidFill>
              </a:rPr>
              <a:t>ra</a:t>
            </a:r>
            <a:r>
              <a:rPr lang="en-US">
                <a:solidFill>
                  <a:srgbClr val="0000FF"/>
                </a:solidFill>
              </a:rPr>
              <a:t> khi nóng </a:t>
            </a:r>
            <a:r>
              <a:rPr lang="en-US">
                <a:solidFill>
                  <a:srgbClr val="FF3300"/>
                </a:solidFill>
              </a:rPr>
              <a:t>l</a:t>
            </a:r>
            <a:r>
              <a:rPr lang="en-US">
                <a:solidFill>
                  <a:srgbClr val="0000FF"/>
                </a:solidFill>
              </a:rPr>
              <a:t>ên, </a:t>
            </a:r>
            <a:r>
              <a:rPr lang="en-US">
                <a:solidFill>
                  <a:srgbClr val="FF3300"/>
                </a:solidFill>
              </a:rPr>
              <a:t>co lại</a:t>
            </a:r>
            <a:r>
              <a:rPr lang="en-US">
                <a:solidFill>
                  <a:srgbClr val="0000FF"/>
                </a:solidFill>
              </a:rPr>
              <a:t> khi lạnh đi.</a:t>
            </a:r>
          </a:p>
        </p:txBody>
      </p:sp>
      <p:sp>
        <p:nvSpPr>
          <p:cNvPr id="46087" name="Text Box 7"/>
          <p:cNvSpPr txBox="1">
            <a:spLocks noChangeArrowheads="1"/>
          </p:cNvSpPr>
          <p:nvPr/>
        </p:nvSpPr>
        <p:spPr bwMode="auto">
          <a:xfrm>
            <a:off x="228600" y="2819400"/>
            <a:ext cx="17526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Các chất rắn khác nhau nở vì nhiệt </a:t>
            </a:r>
            <a:r>
              <a:rPr lang="en-US">
                <a:solidFill>
                  <a:srgbClr val="FF3300"/>
                </a:solidFill>
                <a:sym typeface="Wingdings 2" pitchFamily="18" charset="2"/>
              </a:rPr>
              <a:t>khác nhau</a:t>
            </a:r>
            <a:r>
              <a:rPr lang="en-US">
                <a:solidFill>
                  <a:srgbClr val="0000FF"/>
                </a:solidFill>
                <a:sym typeface="Wingdings 2" pitchFamily="18" charset="2"/>
              </a:rPr>
              <a:t>.</a:t>
            </a:r>
            <a:endParaRPr lang="en-US">
              <a:solidFill>
                <a:srgbClr val="0000FF"/>
              </a:solidFill>
            </a:endParaRPr>
          </a:p>
        </p:txBody>
      </p:sp>
      <p:sp>
        <p:nvSpPr>
          <p:cNvPr id="46088" name="Text Box 8"/>
          <p:cNvSpPr txBox="1">
            <a:spLocks noChangeArrowheads="1"/>
          </p:cNvSpPr>
          <p:nvPr/>
        </p:nvSpPr>
        <p:spPr bwMode="auto">
          <a:xfrm>
            <a:off x="76200" y="4038600"/>
            <a:ext cx="15240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4. Vận dụng</a:t>
            </a:r>
          </a:p>
        </p:txBody>
      </p:sp>
      <p:sp>
        <p:nvSpPr>
          <p:cNvPr id="46089" name="Text Box 9"/>
          <p:cNvSpPr txBox="1">
            <a:spLocks noChangeArrowheads="1"/>
          </p:cNvSpPr>
          <p:nvPr/>
        </p:nvSpPr>
        <p:spPr bwMode="auto">
          <a:xfrm>
            <a:off x="2552700" y="1185863"/>
            <a:ext cx="495300" cy="376237"/>
          </a:xfrm>
          <a:prstGeom prst="rect">
            <a:avLst/>
          </a:prstGeom>
          <a:solidFill>
            <a:srgbClr val="660066"/>
          </a:solidFill>
          <a:ln w="9525">
            <a:solidFill>
              <a:schemeClr val="tx1"/>
            </a:solidFill>
            <a:miter lim="800000"/>
            <a:headEnd/>
            <a:tailEnd/>
          </a:ln>
          <a:effectLst/>
        </p:spPr>
        <p:txBody>
          <a:bodyPr>
            <a:spAutoFit/>
          </a:bodyPr>
          <a:lstStyle/>
          <a:p>
            <a:pPr>
              <a:spcBef>
                <a:spcPct val="50000"/>
              </a:spcBef>
            </a:pPr>
            <a:r>
              <a:rPr lang="en-US" b="1">
                <a:solidFill>
                  <a:schemeClr val="bg1"/>
                </a:solidFill>
              </a:rPr>
              <a:t>C7</a:t>
            </a:r>
          </a:p>
        </p:txBody>
      </p:sp>
      <p:sp>
        <p:nvSpPr>
          <p:cNvPr id="46090" name="Text Box 10"/>
          <p:cNvSpPr txBox="1">
            <a:spLocks noChangeArrowheads="1"/>
          </p:cNvSpPr>
          <p:nvPr/>
        </p:nvSpPr>
        <p:spPr bwMode="auto">
          <a:xfrm>
            <a:off x="2362200" y="628650"/>
            <a:ext cx="2667000" cy="457200"/>
          </a:xfrm>
          <a:prstGeom prst="rect">
            <a:avLst/>
          </a:prstGeom>
          <a:noFill/>
          <a:ln w="9525">
            <a:noFill/>
            <a:miter lim="800000"/>
            <a:headEnd/>
            <a:tailEnd/>
          </a:ln>
          <a:effectLst/>
        </p:spPr>
        <p:txBody>
          <a:bodyPr>
            <a:spAutoFit/>
          </a:bodyPr>
          <a:lstStyle/>
          <a:p>
            <a:pPr>
              <a:spcBef>
                <a:spcPct val="50000"/>
              </a:spcBef>
            </a:pPr>
            <a:r>
              <a:rPr lang="en-US" sz="2400" b="1">
                <a:sym typeface="Wingdings" pitchFamily="2" charset="2"/>
              </a:rPr>
              <a:t>4. Vận dụng</a:t>
            </a:r>
          </a:p>
        </p:txBody>
      </p:sp>
      <p:sp>
        <p:nvSpPr>
          <p:cNvPr id="46109" name="Text Box 29"/>
          <p:cNvSpPr txBox="1">
            <a:spLocks noChangeArrowheads="1"/>
          </p:cNvSpPr>
          <p:nvPr/>
        </p:nvSpPr>
        <p:spPr bwMode="auto">
          <a:xfrm>
            <a:off x="2743200" y="5870575"/>
            <a:ext cx="5562600" cy="701675"/>
          </a:xfrm>
          <a:prstGeom prst="rect">
            <a:avLst/>
          </a:prstGeom>
          <a:noFill/>
          <a:ln w="9525">
            <a:noFill/>
            <a:miter lim="800000"/>
            <a:headEnd/>
            <a:tailEnd/>
          </a:ln>
          <a:effectLst/>
        </p:spPr>
        <p:txBody>
          <a:bodyPr>
            <a:spAutoFit/>
          </a:bodyPr>
          <a:lstStyle/>
          <a:p>
            <a:pPr>
              <a:spcBef>
                <a:spcPct val="50000"/>
              </a:spcBef>
            </a:pPr>
            <a:r>
              <a:rPr lang="en-US" sz="2000"/>
              <a:t>Trả lời : Vào mùa Hạ nhiệt độ tăng lên, thép nở ra, làm cho tháp cao lên.</a:t>
            </a:r>
          </a:p>
        </p:txBody>
      </p:sp>
      <p:pic>
        <p:nvPicPr>
          <p:cNvPr id="46110" name="Picture 30"/>
          <p:cNvPicPr>
            <a:picLocks noChangeAspect="1" noChangeArrowheads="1"/>
          </p:cNvPicPr>
          <p:nvPr/>
        </p:nvPicPr>
        <p:blipFill>
          <a:blip r:embed="rId2"/>
          <a:srcRect/>
          <a:stretch>
            <a:fillRect/>
          </a:stretch>
        </p:blipFill>
        <p:spPr bwMode="auto">
          <a:xfrm>
            <a:off x="4038600" y="2797175"/>
            <a:ext cx="3124200" cy="2994025"/>
          </a:xfrm>
          <a:prstGeom prst="rect">
            <a:avLst/>
          </a:prstGeom>
          <a:noFill/>
          <a:ln w="9525">
            <a:noFill/>
            <a:miter lim="800000"/>
            <a:headEnd/>
            <a:tailEnd/>
          </a:ln>
        </p:spPr>
      </p:pic>
      <p:sp>
        <p:nvSpPr>
          <p:cNvPr id="46111" name="Text Box 31"/>
          <p:cNvSpPr txBox="1">
            <a:spLocks noChangeArrowheads="1"/>
          </p:cNvSpPr>
          <p:nvPr/>
        </p:nvSpPr>
        <p:spPr bwMode="auto">
          <a:xfrm>
            <a:off x="7239000" y="2286000"/>
            <a:ext cx="1295400" cy="366713"/>
          </a:xfrm>
          <a:prstGeom prst="rect">
            <a:avLst/>
          </a:prstGeom>
          <a:noFill/>
          <a:ln w="9525">
            <a:noFill/>
            <a:miter lim="800000"/>
            <a:headEnd/>
            <a:tailEnd/>
          </a:ln>
          <a:effectLst/>
        </p:spPr>
        <p:txBody>
          <a:bodyPr>
            <a:spAutoFit/>
          </a:bodyPr>
          <a:lstStyle/>
          <a:p>
            <a:pPr>
              <a:spcBef>
                <a:spcPct val="50000"/>
              </a:spcBef>
            </a:pPr>
            <a:r>
              <a:rPr lang="en-US"/>
              <a:t>Mùa đông</a:t>
            </a:r>
          </a:p>
        </p:txBody>
      </p:sp>
      <p:sp>
        <p:nvSpPr>
          <p:cNvPr id="46112" name="Text Box 32"/>
          <p:cNvSpPr txBox="1">
            <a:spLocks noChangeArrowheads="1"/>
          </p:cNvSpPr>
          <p:nvPr/>
        </p:nvSpPr>
        <p:spPr bwMode="auto">
          <a:xfrm>
            <a:off x="2514600" y="2286000"/>
            <a:ext cx="1066800" cy="366713"/>
          </a:xfrm>
          <a:prstGeom prst="rect">
            <a:avLst/>
          </a:prstGeom>
          <a:noFill/>
          <a:ln w="9525">
            <a:noFill/>
            <a:miter lim="800000"/>
            <a:headEnd/>
            <a:tailEnd/>
          </a:ln>
          <a:effectLst/>
        </p:spPr>
        <p:txBody>
          <a:bodyPr>
            <a:spAutoFit/>
          </a:bodyPr>
          <a:lstStyle/>
          <a:p>
            <a:pPr>
              <a:spcBef>
                <a:spcPct val="50000"/>
              </a:spcBef>
            </a:pPr>
            <a:r>
              <a:rPr lang="en-US"/>
              <a:t>Mùa hè</a:t>
            </a:r>
          </a:p>
        </p:txBody>
      </p:sp>
      <p:sp>
        <p:nvSpPr>
          <p:cNvPr id="46119" name="Line 39"/>
          <p:cNvSpPr>
            <a:spLocks noChangeShapeType="1"/>
          </p:cNvSpPr>
          <p:nvPr/>
        </p:nvSpPr>
        <p:spPr bwMode="auto">
          <a:xfrm>
            <a:off x="2971800" y="2590800"/>
            <a:ext cx="1676400" cy="228600"/>
          </a:xfrm>
          <a:prstGeom prst="line">
            <a:avLst/>
          </a:prstGeom>
          <a:noFill/>
          <a:ln w="9525">
            <a:solidFill>
              <a:schemeClr val="tx1"/>
            </a:solidFill>
            <a:prstDash val="dash"/>
            <a:round/>
            <a:headEnd/>
            <a:tailEnd type="triangle" w="med" len="med"/>
          </a:ln>
          <a:effectLst/>
        </p:spPr>
        <p:txBody>
          <a:bodyPr/>
          <a:lstStyle/>
          <a:p>
            <a:endParaRPr lang="en-US"/>
          </a:p>
        </p:txBody>
      </p:sp>
      <p:sp>
        <p:nvSpPr>
          <p:cNvPr id="46120" name="Line 40"/>
          <p:cNvSpPr>
            <a:spLocks noChangeShapeType="1"/>
          </p:cNvSpPr>
          <p:nvPr/>
        </p:nvSpPr>
        <p:spPr bwMode="auto">
          <a:xfrm flipH="1">
            <a:off x="6400800" y="2590800"/>
            <a:ext cx="1295400" cy="533400"/>
          </a:xfrm>
          <a:prstGeom prst="line">
            <a:avLst/>
          </a:prstGeom>
          <a:noFill/>
          <a:ln w="9525">
            <a:solidFill>
              <a:schemeClr val="tx1"/>
            </a:solidFill>
            <a:prstDash val="dash"/>
            <a:round/>
            <a:headEnd/>
            <a:tailEnd type="triangle" w="med" len="med"/>
          </a:ln>
          <a:effectLst/>
        </p:spPr>
        <p:txBody>
          <a:bodyPr/>
          <a:lstStyle/>
          <a:p>
            <a:endParaRPr lang="en-US"/>
          </a:p>
        </p:txBody>
      </p:sp>
      <p:sp>
        <p:nvSpPr>
          <p:cNvPr id="46121" name="AutoShape 41"/>
          <p:cNvSpPr>
            <a:spLocks noChangeArrowheads="1"/>
          </p:cNvSpPr>
          <p:nvPr/>
        </p:nvSpPr>
        <p:spPr bwMode="auto">
          <a:xfrm flipH="1">
            <a:off x="4267200" y="2209800"/>
            <a:ext cx="2362200" cy="533400"/>
          </a:xfrm>
          <a:prstGeom prst="curvedDownArrow">
            <a:avLst>
              <a:gd name="adj1" fmla="val 88571"/>
              <a:gd name="adj2" fmla="val 177143"/>
              <a:gd name="adj3" fmla="val 33333"/>
            </a:avLst>
          </a:prstGeom>
          <a:noFill/>
          <a:ln w="9525">
            <a:solidFill>
              <a:schemeClr val="tx1"/>
            </a:solidFill>
            <a:prstDash val="dash"/>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112"/>
                                        </p:tgtEl>
                                        <p:attrNameLst>
                                          <p:attrName>style.visibility</p:attrName>
                                        </p:attrNameLst>
                                      </p:cBhvr>
                                      <p:to>
                                        <p:strVal val="visible"/>
                                      </p:to>
                                    </p:set>
                                    <p:animEffect transition="in" filter="box(in)">
                                      <p:cBhvr>
                                        <p:cTn id="7" dur="500"/>
                                        <p:tgtEl>
                                          <p:spTgt spid="461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6119"/>
                                        </p:tgtEl>
                                        <p:attrNameLst>
                                          <p:attrName>style.visibility</p:attrName>
                                        </p:attrNameLst>
                                      </p:cBhvr>
                                      <p:to>
                                        <p:strVal val="visible"/>
                                      </p:to>
                                    </p:set>
                                    <p:animEffect transition="in" filter="strips(downRight)">
                                      <p:cBhvr>
                                        <p:cTn id="12" dur="500"/>
                                        <p:tgtEl>
                                          <p:spTgt spid="461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111"/>
                                        </p:tgtEl>
                                        <p:attrNameLst>
                                          <p:attrName>style.visibility</p:attrName>
                                        </p:attrNameLst>
                                      </p:cBhvr>
                                      <p:to>
                                        <p:strVal val="visible"/>
                                      </p:to>
                                    </p:set>
                                    <p:animEffect transition="in" filter="box(in)">
                                      <p:cBhvr>
                                        <p:cTn id="17" dur="500"/>
                                        <p:tgtEl>
                                          <p:spTgt spid="461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6120"/>
                                        </p:tgtEl>
                                        <p:attrNameLst>
                                          <p:attrName>style.visibility</p:attrName>
                                        </p:attrNameLst>
                                      </p:cBhvr>
                                      <p:to>
                                        <p:strVal val="visible"/>
                                      </p:to>
                                    </p:set>
                                    <p:animEffect transition="in" filter="strips(downLeft)">
                                      <p:cBhvr>
                                        <p:cTn id="22" dur="500"/>
                                        <p:tgtEl>
                                          <p:spTgt spid="461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6121"/>
                                        </p:tgtEl>
                                        <p:attrNameLst>
                                          <p:attrName>style.visibility</p:attrName>
                                        </p:attrNameLst>
                                      </p:cBhvr>
                                      <p:to>
                                        <p:strVal val="visible"/>
                                      </p:to>
                                    </p:set>
                                    <p:animEffect transition="in" filter="strips(downLeft)">
                                      <p:cBhvr>
                                        <p:cTn id="27" dur="500"/>
                                        <p:tgtEl>
                                          <p:spTgt spid="461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6109"/>
                                        </p:tgtEl>
                                        <p:attrNameLst>
                                          <p:attrName>style.visibility</p:attrName>
                                        </p:attrNameLst>
                                      </p:cBhvr>
                                      <p:to>
                                        <p:strVal val="visible"/>
                                      </p:to>
                                    </p:set>
                                    <p:animEffect transition="in" filter="box(in)">
                                      <p:cBhvr>
                                        <p:cTn id="32" dur="500"/>
                                        <p:tgtEl>
                                          <p:spTgt spid="46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9" grpId="0"/>
      <p:bldP spid="46111" grpId="0"/>
      <p:bldP spid="46112" grpId="0"/>
      <p:bldP spid="46119" grpId="0" animBg="1"/>
      <p:bldP spid="46120" grpId="0" animBg="1"/>
      <p:bldP spid="461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48132" name="Rectangle 4"/>
          <p:cNvSpPr>
            <a:spLocks noGrp="1" noChangeArrowheads="1"/>
          </p:cNvSpPr>
          <p:nvPr>
            <p:ph type="body" sz="half" idx="1"/>
          </p:nvPr>
        </p:nvSpPr>
        <p:spPr>
          <a:xfrm>
            <a:off x="38100" y="590550"/>
            <a:ext cx="2209800" cy="6229350"/>
          </a:xfrm>
          <a:ln>
            <a:solidFill>
              <a:srgbClr val="0066FF"/>
            </a:solidFill>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p:txBody>
      </p:sp>
      <p:sp>
        <p:nvSpPr>
          <p:cNvPr id="48133" name="Rectangle 5"/>
          <p:cNvSpPr>
            <a:spLocks noGrp="1" noChangeArrowheads="1"/>
          </p:cNvSpPr>
          <p:nvPr>
            <p:ph type="body" sz="half" idx="2"/>
          </p:nvPr>
        </p:nvSpPr>
        <p:spPr>
          <a:xfrm>
            <a:off x="2362200" y="590550"/>
            <a:ext cx="6629400" cy="6229350"/>
          </a:xfrm>
          <a:ln>
            <a:solidFill>
              <a:srgbClr val="0066FF"/>
            </a:solidFill>
          </a:ln>
        </p:spPr>
        <p:txBody>
          <a:bodyPr/>
          <a:lstStyle/>
          <a:p>
            <a:pPr>
              <a:buFontTx/>
              <a:buNone/>
            </a:pPr>
            <a:endParaRPr lang="en-US" sz="2400" b="1">
              <a:sym typeface="Wingdings" pitchFamily="2" charset="2"/>
            </a:endParaRPr>
          </a:p>
          <a:p>
            <a:pPr>
              <a:spcBef>
                <a:spcPct val="15000"/>
              </a:spcBef>
              <a:buFontTx/>
              <a:buNone/>
            </a:pPr>
            <a:r>
              <a:rPr lang="en-US" sz="2400" b="1">
                <a:sym typeface="Wingdings" pitchFamily="2" charset="2"/>
              </a:rPr>
              <a:t>  </a:t>
            </a:r>
          </a:p>
        </p:txBody>
      </p:sp>
      <p:sp>
        <p:nvSpPr>
          <p:cNvPr id="48134" name="Text Box 6"/>
          <p:cNvSpPr txBox="1">
            <a:spLocks noChangeArrowheads="1"/>
          </p:cNvSpPr>
          <p:nvPr/>
        </p:nvSpPr>
        <p:spPr bwMode="auto">
          <a:xfrm>
            <a:off x="228600" y="1524000"/>
            <a:ext cx="16764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a:t>
            </a:r>
            <a:r>
              <a:rPr lang="en-US">
                <a:solidFill>
                  <a:srgbClr val="0000FF"/>
                </a:solidFill>
              </a:rPr>
              <a:t>Chất rắn </a:t>
            </a:r>
            <a:r>
              <a:rPr lang="en-US">
                <a:solidFill>
                  <a:srgbClr val="FF3300"/>
                </a:solidFill>
              </a:rPr>
              <a:t>nở</a:t>
            </a:r>
            <a:r>
              <a:rPr lang="en-US">
                <a:solidFill>
                  <a:srgbClr val="0000FF"/>
                </a:solidFill>
              </a:rPr>
              <a:t> </a:t>
            </a:r>
            <a:r>
              <a:rPr lang="en-US">
                <a:solidFill>
                  <a:srgbClr val="FF3300"/>
                </a:solidFill>
              </a:rPr>
              <a:t>ra</a:t>
            </a:r>
            <a:r>
              <a:rPr lang="en-US">
                <a:solidFill>
                  <a:srgbClr val="0000FF"/>
                </a:solidFill>
              </a:rPr>
              <a:t> khi nóng </a:t>
            </a:r>
            <a:r>
              <a:rPr lang="en-US">
                <a:solidFill>
                  <a:srgbClr val="FF3300"/>
                </a:solidFill>
              </a:rPr>
              <a:t>l</a:t>
            </a:r>
            <a:r>
              <a:rPr lang="en-US">
                <a:solidFill>
                  <a:srgbClr val="0000FF"/>
                </a:solidFill>
              </a:rPr>
              <a:t>ên, </a:t>
            </a:r>
            <a:r>
              <a:rPr lang="en-US">
                <a:solidFill>
                  <a:srgbClr val="FF3300"/>
                </a:solidFill>
              </a:rPr>
              <a:t>co lại</a:t>
            </a:r>
            <a:r>
              <a:rPr lang="en-US">
                <a:solidFill>
                  <a:srgbClr val="0000FF"/>
                </a:solidFill>
              </a:rPr>
              <a:t> khi lạnh đi.</a:t>
            </a:r>
          </a:p>
        </p:txBody>
      </p:sp>
      <p:sp>
        <p:nvSpPr>
          <p:cNvPr id="48135" name="Text Box 7"/>
          <p:cNvSpPr txBox="1">
            <a:spLocks noChangeArrowheads="1"/>
          </p:cNvSpPr>
          <p:nvPr/>
        </p:nvSpPr>
        <p:spPr bwMode="auto">
          <a:xfrm>
            <a:off x="228600" y="2819400"/>
            <a:ext cx="17526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Các chất rắn khác nhau nở vì nhiệt </a:t>
            </a:r>
            <a:r>
              <a:rPr lang="en-US">
                <a:solidFill>
                  <a:srgbClr val="FF3300"/>
                </a:solidFill>
                <a:sym typeface="Wingdings 2" pitchFamily="18" charset="2"/>
              </a:rPr>
              <a:t>khác nhau</a:t>
            </a:r>
            <a:r>
              <a:rPr lang="en-US">
                <a:solidFill>
                  <a:srgbClr val="0000FF"/>
                </a:solidFill>
                <a:sym typeface="Wingdings 2" pitchFamily="18" charset="2"/>
              </a:rPr>
              <a:t>.</a:t>
            </a:r>
            <a:endParaRPr lang="en-US">
              <a:solidFill>
                <a:srgbClr val="0000FF"/>
              </a:solidFill>
            </a:endParaRPr>
          </a:p>
        </p:txBody>
      </p:sp>
      <p:sp>
        <p:nvSpPr>
          <p:cNvPr id="48136" name="Text Box 8"/>
          <p:cNvSpPr txBox="1">
            <a:spLocks noChangeArrowheads="1"/>
          </p:cNvSpPr>
          <p:nvPr/>
        </p:nvSpPr>
        <p:spPr bwMode="auto">
          <a:xfrm>
            <a:off x="76200" y="4038600"/>
            <a:ext cx="15240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4. Vận dụng</a:t>
            </a:r>
          </a:p>
        </p:txBody>
      </p:sp>
      <p:sp>
        <p:nvSpPr>
          <p:cNvPr id="48138" name="Text Box 10"/>
          <p:cNvSpPr txBox="1">
            <a:spLocks noChangeArrowheads="1"/>
          </p:cNvSpPr>
          <p:nvPr/>
        </p:nvSpPr>
        <p:spPr bwMode="auto">
          <a:xfrm>
            <a:off x="2743200" y="628650"/>
            <a:ext cx="20574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sym typeface="Wingdings 2" pitchFamily="18" charset="2"/>
              </a:rPr>
              <a:t> </a:t>
            </a:r>
            <a:r>
              <a:rPr lang="en-US" sz="2400" b="1">
                <a:solidFill>
                  <a:srgbClr val="0000FF"/>
                </a:solidFill>
                <a:sym typeface="Wingdings" pitchFamily="2" charset="2"/>
              </a:rPr>
              <a:t>Ghi nhớ :</a:t>
            </a:r>
          </a:p>
        </p:txBody>
      </p:sp>
      <p:sp>
        <p:nvSpPr>
          <p:cNvPr id="48158" name="Text Box 30"/>
          <p:cNvSpPr txBox="1">
            <a:spLocks noChangeArrowheads="1"/>
          </p:cNvSpPr>
          <p:nvPr/>
        </p:nvSpPr>
        <p:spPr bwMode="auto">
          <a:xfrm>
            <a:off x="2438400" y="1219200"/>
            <a:ext cx="6400800" cy="822325"/>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sym typeface="Wingdings" pitchFamily="2" charset="2"/>
              </a:rPr>
              <a:t> Chất rắn </a:t>
            </a:r>
            <a:r>
              <a:rPr lang="en-US" sz="2400">
                <a:solidFill>
                  <a:srgbClr val="FF3300"/>
                </a:solidFill>
                <a:sym typeface="Wingdings" pitchFamily="2" charset="2"/>
              </a:rPr>
              <a:t>nở ra</a:t>
            </a:r>
            <a:r>
              <a:rPr lang="en-US" sz="2400">
                <a:solidFill>
                  <a:srgbClr val="0000FF"/>
                </a:solidFill>
                <a:sym typeface="Wingdings" pitchFamily="2" charset="2"/>
              </a:rPr>
              <a:t> khi </a:t>
            </a:r>
            <a:r>
              <a:rPr lang="en-US" sz="2400">
                <a:solidFill>
                  <a:srgbClr val="FF3300"/>
                </a:solidFill>
                <a:sym typeface="Wingdings" pitchFamily="2" charset="2"/>
              </a:rPr>
              <a:t>nóng lên, co</a:t>
            </a:r>
            <a:r>
              <a:rPr lang="en-US" sz="2400">
                <a:solidFill>
                  <a:srgbClr val="0000FF"/>
                </a:solidFill>
                <a:sym typeface="Wingdings" pitchFamily="2" charset="2"/>
              </a:rPr>
              <a:t> </a:t>
            </a:r>
            <a:r>
              <a:rPr lang="en-US" sz="2400">
                <a:solidFill>
                  <a:srgbClr val="FF3300"/>
                </a:solidFill>
                <a:sym typeface="Wingdings" pitchFamily="2" charset="2"/>
              </a:rPr>
              <a:t>lại</a:t>
            </a:r>
            <a:r>
              <a:rPr lang="en-US" sz="2400">
                <a:solidFill>
                  <a:srgbClr val="0000FF"/>
                </a:solidFill>
                <a:sym typeface="Wingdings" pitchFamily="2" charset="2"/>
              </a:rPr>
              <a:t> khi</a:t>
            </a:r>
            <a:r>
              <a:rPr lang="en-US" sz="2400">
                <a:solidFill>
                  <a:srgbClr val="FF3300"/>
                </a:solidFill>
                <a:sym typeface="Wingdings" pitchFamily="2" charset="2"/>
              </a:rPr>
              <a:t> lạnh đi.</a:t>
            </a:r>
          </a:p>
        </p:txBody>
      </p:sp>
      <p:sp>
        <p:nvSpPr>
          <p:cNvPr id="48159" name="Text Box 31"/>
          <p:cNvSpPr txBox="1">
            <a:spLocks noChangeArrowheads="1"/>
          </p:cNvSpPr>
          <p:nvPr/>
        </p:nvSpPr>
        <p:spPr bwMode="auto">
          <a:xfrm>
            <a:off x="2438400" y="2133600"/>
            <a:ext cx="6096000" cy="822325"/>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sym typeface="Wingdings" pitchFamily="2" charset="2"/>
              </a:rPr>
              <a:t> Các chất rắn </a:t>
            </a:r>
            <a:r>
              <a:rPr lang="en-US" sz="2400">
                <a:solidFill>
                  <a:srgbClr val="FF3300"/>
                </a:solidFill>
                <a:sym typeface="Wingdings" pitchFamily="2" charset="2"/>
              </a:rPr>
              <a:t>khác nhau</a:t>
            </a:r>
            <a:r>
              <a:rPr lang="en-US" sz="2400">
                <a:solidFill>
                  <a:srgbClr val="0000FF"/>
                </a:solidFill>
                <a:sym typeface="Wingdings" pitchFamily="2" charset="2"/>
              </a:rPr>
              <a:t> nở vì nhiệt </a:t>
            </a:r>
            <a:r>
              <a:rPr lang="en-US" sz="2400">
                <a:solidFill>
                  <a:srgbClr val="FF3300"/>
                </a:solidFill>
                <a:sym typeface="Wingdings" pitchFamily="2" charset="2"/>
              </a:rPr>
              <a:t>khác nhau</a:t>
            </a:r>
            <a:r>
              <a:rPr lang="en-US" sz="240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8158"/>
                                        </p:tgtEl>
                                        <p:attrNameLst>
                                          <p:attrName>style.visibility</p:attrName>
                                        </p:attrNameLst>
                                      </p:cBhvr>
                                      <p:to>
                                        <p:strVal val="visible"/>
                                      </p:to>
                                    </p:set>
                                    <p:anim calcmode="lin" valueType="num">
                                      <p:cBhvr>
                                        <p:cTn id="7" dur="500" fill="hold"/>
                                        <p:tgtEl>
                                          <p:spTgt spid="481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158"/>
                                        </p:tgtEl>
                                        <p:attrNameLst>
                                          <p:attrName>ppt_y</p:attrName>
                                        </p:attrNameLst>
                                      </p:cBhvr>
                                      <p:tavLst>
                                        <p:tav tm="0">
                                          <p:val>
                                            <p:strVal val="#ppt_y"/>
                                          </p:val>
                                        </p:tav>
                                        <p:tav tm="100000">
                                          <p:val>
                                            <p:strVal val="#ppt_y"/>
                                          </p:val>
                                        </p:tav>
                                      </p:tavLst>
                                    </p:anim>
                                    <p:anim calcmode="lin" valueType="num">
                                      <p:cBhvr>
                                        <p:cTn id="9" dur="500" fill="hold"/>
                                        <p:tgtEl>
                                          <p:spTgt spid="481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1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15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8159"/>
                                        </p:tgtEl>
                                        <p:attrNameLst>
                                          <p:attrName>style.visibility</p:attrName>
                                        </p:attrNameLst>
                                      </p:cBhvr>
                                      <p:to>
                                        <p:strVal val="visible"/>
                                      </p:to>
                                    </p:set>
                                    <p:anim calcmode="lin" valueType="num">
                                      <p:cBhvr>
                                        <p:cTn id="16" dur="500" fill="hold"/>
                                        <p:tgtEl>
                                          <p:spTgt spid="4815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8159"/>
                                        </p:tgtEl>
                                        <p:attrNameLst>
                                          <p:attrName>ppt_y</p:attrName>
                                        </p:attrNameLst>
                                      </p:cBhvr>
                                      <p:tavLst>
                                        <p:tav tm="0">
                                          <p:val>
                                            <p:strVal val="#ppt_y"/>
                                          </p:val>
                                        </p:tav>
                                        <p:tav tm="100000">
                                          <p:val>
                                            <p:strVal val="#ppt_y"/>
                                          </p:val>
                                        </p:tav>
                                      </p:tavLst>
                                    </p:anim>
                                    <p:anim calcmode="lin" valueType="num">
                                      <p:cBhvr>
                                        <p:cTn id="18" dur="500" fill="hold"/>
                                        <p:tgtEl>
                                          <p:spTgt spid="4815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815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8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8" grpId="0"/>
      <p:bldP spid="481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50179" name="Rectangle 3"/>
          <p:cNvSpPr>
            <a:spLocks noGrp="1" noChangeArrowheads="1"/>
          </p:cNvSpPr>
          <p:nvPr>
            <p:ph type="body" sz="half" idx="1"/>
          </p:nvPr>
        </p:nvSpPr>
        <p:spPr>
          <a:xfrm>
            <a:off x="38100" y="590550"/>
            <a:ext cx="2209800" cy="6229350"/>
          </a:xfrm>
          <a:ln>
            <a:solidFill>
              <a:srgbClr val="0066FF"/>
            </a:solidFill>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p:txBody>
      </p:sp>
      <p:sp>
        <p:nvSpPr>
          <p:cNvPr id="50180" name="Rectangle 4"/>
          <p:cNvSpPr>
            <a:spLocks noGrp="1" noChangeArrowheads="1"/>
          </p:cNvSpPr>
          <p:nvPr>
            <p:ph type="body" sz="half" idx="2"/>
          </p:nvPr>
        </p:nvSpPr>
        <p:spPr>
          <a:xfrm>
            <a:off x="2362200" y="590550"/>
            <a:ext cx="6629400" cy="6229350"/>
          </a:xfrm>
          <a:ln>
            <a:solidFill>
              <a:srgbClr val="0066FF"/>
            </a:solidFill>
          </a:ln>
        </p:spPr>
        <p:txBody>
          <a:bodyPr/>
          <a:lstStyle/>
          <a:p>
            <a:pPr>
              <a:buFontTx/>
              <a:buNone/>
            </a:pPr>
            <a:endParaRPr lang="en-US" sz="2400" b="1">
              <a:sym typeface="Wingdings" pitchFamily="2" charset="2"/>
            </a:endParaRPr>
          </a:p>
          <a:p>
            <a:pPr>
              <a:spcBef>
                <a:spcPct val="15000"/>
              </a:spcBef>
              <a:buFontTx/>
              <a:buNone/>
            </a:pPr>
            <a:r>
              <a:rPr lang="en-US" sz="2400" b="1">
                <a:sym typeface="Wingdings" pitchFamily="2" charset="2"/>
              </a:rPr>
              <a:t>  </a:t>
            </a:r>
          </a:p>
        </p:txBody>
      </p:sp>
      <p:sp>
        <p:nvSpPr>
          <p:cNvPr id="50181" name="Text Box 5"/>
          <p:cNvSpPr txBox="1">
            <a:spLocks noChangeArrowheads="1"/>
          </p:cNvSpPr>
          <p:nvPr/>
        </p:nvSpPr>
        <p:spPr bwMode="auto">
          <a:xfrm>
            <a:off x="228600" y="1524000"/>
            <a:ext cx="16764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a:t>
            </a:r>
            <a:r>
              <a:rPr lang="en-US">
                <a:solidFill>
                  <a:srgbClr val="0000FF"/>
                </a:solidFill>
              </a:rPr>
              <a:t>Chất rắn </a:t>
            </a:r>
            <a:r>
              <a:rPr lang="en-US">
                <a:solidFill>
                  <a:srgbClr val="FF3300"/>
                </a:solidFill>
              </a:rPr>
              <a:t>nở</a:t>
            </a:r>
            <a:r>
              <a:rPr lang="en-US">
                <a:solidFill>
                  <a:srgbClr val="0000FF"/>
                </a:solidFill>
              </a:rPr>
              <a:t> </a:t>
            </a:r>
            <a:r>
              <a:rPr lang="en-US">
                <a:solidFill>
                  <a:srgbClr val="FF3300"/>
                </a:solidFill>
              </a:rPr>
              <a:t>ra</a:t>
            </a:r>
            <a:r>
              <a:rPr lang="en-US">
                <a:solidFill>
                  <a:srgbClr val="0000FF"/>
                </a:solidFill>
              </a:rPr>
              <a:t> khi nóng </a:t>
            </a:r>
            <a:r>
              <a:rPr lang="en-US">
                <a:solidFill>
                  <a:srgbClr val="FF3300"/>
                </a:solidFill>
              </a:rPr>
              <a:t>l</a:t>
            </a:r>
            <a:r>
              <a:rPr lang="en-US">
                <a:solidFill>
                  <a:srgbClr val="0000FF"/>
                </a:solidFill>
              </a:rPr>
              <a:t>ên, </a:t>
            </a:r>
            <a:r>
              <a:rPr lang="en-US">
                <a:solidFill>
                  <a:srgbClr val="FF3300"/>
                </a:solidFill>
              </a:rPr>
              <a:t>co lại</a:t>
            </a:r>
            <a:r>
              <a:rPr lang="en-US">
                <a:solidFill>
                  <a:srgbClr val="0000FF"/>
                </a:solidFill>
              </a:rPr>
              <a:t> khi lạnh đi.</a:t>
            </a:r>
          </a:p>
        </p:txBody>
      </p:sp>
      <p:sp>
        <p:nvSpPr>
          <p:cNvPr id="50182" name="Text Box 6"/>
          <p:cNvSpPr txBox="1">
            <a:spLocks noChangeArrowheads="1"/>
          </p:cNvSpPr>
          <p:nvPr/>
        </p:nvSpPr>
        <p:spPr bwMode="auto">
          <a:xfrm>
            <a:off x="228600" y="2819400"/>
            <a:ext cx="17526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Các chất rắn khác nhau nở vì nhiệt </a:t>
            </a:r>
            <a:r>
              <a:rPr lang="en-US">
                <a:solidFill>
                  <a:srgbClr val="FF3300"/>
                </a:solidFill>
                <a:sym typeface="Wingdings 2" pitchFamily="18" charset="2"/>
              </a:rPr>
              <a:t>khác nhau</a:t>
            </a:r>
            <a:r>
              <a:rPr lang="en-US">
                <a:solidFill>
                  <a:srgbClr val="0000FF"/>
                </a:solidFill>
                <a:sym typeface="Wingdings 2" pitchFamily="18" charset="2"/>
              </a:rPr>
              <a:t>.</a:t>
            </a:r>
            <a:endParaRPr lang="en-US">
              <a:solidFill>
                <a:srgbClr val="0000FF"/>
              </a:solidFill>
            </a:endParaRPr>
          </a:p>
        </p:txBody>
      </p:sp>
      <p:sp>
        <p:nvSpPr>
          <p:cNvPr id="50183" name="Text Box 7"/>
          <p:cNvSpPr txBox="1">
            <a:spLocks noChangeArrowheads="1"/>
          </p:cNvSpPr>
          <p:nvPr/>
        </p:nvSpPr>
        <p:spPr bwMode="auto">
          <a:xfrm>
            <a:off x="76200" y="4038600"/>
            <a:ext cx="15240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4. Vận dụng</a:t>
            </a:r>
          </a:p>
        </p:txBody>
      </p:sp>
      <p:sp>
        <p:nvSpPr>
          <p:cNvPr id="50184" name="Text Box 8"/>
          <p:cNvSpPr txBox="1">
            <a:spLocks noChangeArrowheads="1"/>
          </p:cNvSpPr>
          <p:nvPr/>
        </p:nvSpPr>
        <p:spPr bwMode="auto">
          <a:xfrm>
            <a:off x="2743200" y="628650"/>
            <a:ext cx="2057400" cy="457200"/>
          </a:xfrm>
          <a:prstGeom prst="rect">
            <a:avLst/>
          </a:prstGeom>
          <a:noFill/>
          <a:ln w="9525">
            <a:noFill/>
            <a:miter lim="800000"/>
            <a:headEnd/>
            <a:tailEnd/>
          </a:ln>
          <a:effectLst/>
        </p:spPr>
        <p:txBody>
          <a:bodyPr>
            <a:spAutoFit/>
          </a:bodyPr>
          <a:lstStyle/>
          <a:p>
            <a:pPr>
              <a:spcBef>
                <a:spcPct val="50000"/>
              </a:spcBef>
            </a:pPr>
            <a:r>
              <a:rPr lang="en-US" sz="2400" b="1">
                <a:sym typeface="Wingdings" pitchFamily="2" charset="2"/>
              </a:rPr>
              <a:t>Bài tập</a:t>
            </a:r>
          </a:p>
        </p:txBody>
      </p:sp>
      <p:sp>
        <p:nvSpPr>
          <p:cNvPr id="50185" name="Text Box 9"/>
          <p:cNvSpPr txBox="1">
            <a:spLocks noChangeArrowheads="1"/>
          </p:cNvSpPr>
          <p:nvPr/>
        </p:nvSpPr>
        <p:spPr bwMode="auto">
          <a:xfrm>
            <a:off x="2438400" y="1219200"/>
            <a:ext cx="6400800" cy="3013075"/>
          </a:xfrm>
          <a:prstGeom prst="rect">
            <a:avLst/>
          </a:prstGeom>
          <a:noFill/>
          <a:ln w="9525">
            <a:noFill/>
            <a:miter lim="800000"/>
            <a:headEnd/>
            <a:tailEnd/>
          </a:ln>
          <a:effectLst/>
        </p:spPr>
        <p:txBody>
          <a:bodyPr>
            <a:spAutoFit/>
          </a:bodyPr>
          <a:lstStyle/>
          <a:p>
            <a:pPr marL="342900" indent="-342900">
              <a:spcBef>
                <a:spcPct val="50000"/>
              </a:spcBef>
            </a:pPr>
            <a:r>
              <a:rPr lang="en-US" sz="2400">
                <a:sym typeface="Wingdings" pitchFamily="2" charset="2"/>
              </a:rPr>
              <a:t>18.1. Hiện tượng nào sau đây sẽ xảy ra khi nung nóng một vật rắn ?</a:t>
            </a:r>
          </a:p>
          <a:p>
            <a:pPr marL="342900" indent="-342900">
              <a:spcBef>
                <a:spcPct val="50000"/>
              </a:spcBef>
              <a:buFontTx/>
              <a:buAutoNum type="alphaUcPeriod"/>
            </a:pPr>
            <a:r>
              <a:rPr lang="en-US" sz="2400">
                <a:sym typeface="Wingdings" pitchFamily="2" charset="2"/>
              </a:rPr>
              <a:t>Khối lượng của vật tăng.</a:t>
            </a:r>
          </a:p>
          <a:p>
            <a:pPr marL="342900" indent="-342900">
              <a:spcBef>
                <a:spcPct val="50000"/>
              </a:spcBef>
              <a:buFontTx/>
              <a:buAutoNum type="alphaUcPeriod"/>
            </a:pPr>
            <a:r>
              <a:rPr lang="en-US" sz="2400">
                <a:sym typeface="Wingdings" pitchFamily="2" charset="2"/>
              </a:rPr>
              <a:t>Khối lượng của vật giảm.</a:t>
            </a:r>
          </a:p>
          <a:p>
            <a:pPr marL="342900" indent="-342900">
              <a:spcBef>
                <a:spcPct val="50000"/>
              </a:spcBef>
              <a:buFontTx/>
              <a:buAutoNum type="alphaUcPeriod"/>
            </a:pPr>
            <a:r>
              <a:rPr lang="en-US" sz="2400">
                <a:sym typeface="Wingdings" pitchFamily="2" charset="2"/>
              </a:rPr>
              <a:t>Khối lượng riêng của vật tăng.</a:t>
            </a:r>
          </a:p>
          <a:p>
            <a:pPr marL="342900" indent="-342900">
              <a:spcBef>
                <a:spcPct val="50000"/>
              </a:spcBef>
              <a:buFontTx/>
              <a:buAutoNum type="alphaUcPeriod"/>
            </a:pPr>
            <a:r>
              <a:rPr lang="en-US" sz="2400">
                <a:sym typeface="Wingdings" pitchFamily="2" charset="2"/>
              </a:rPr>
              <a:t>Khối lượng riêng của vật giảm.</a:t>
            </a:r>
          </a:p>
        </p:txBody>
      </p:sp>
      <p:sp>
        <p:nvSpPr>
          <p:cNvPr id="50187" name="Text Box 11"/>
          <p:cNvSpPr txBox="1">
            <a:spLocks noChangeArrowheads="1"/>
          </p:cNvSpPr>
          <p:nvPr/>
        </p:nvSpPr>
        <p:spPr bwMode="auto">
          <a:xfrm>
            <a:off x="0" y="4419600"/>
            <a:ext cx="1447800" cy="366713"/>
          </a:xfrm>
          <a:prstGeom prst="rect">
            <a:avLst/>
          </a:prstGeom>
          <a:noFill/>
          <a:ln w="9525">
            <a:noFill/>
            <a:miter lim="800000"/>
            <a:headEnd/>
            <a:tailEnd/>
          </a:ln>
          <a:effectLst/>
        </p:spPr>
        <p:txBody>
          <a:bodyPr>
            <a:spAutoFit/>
          </a:bodyPr>
          <a:lstStyle/>
          <a:p>
            <a:pPr>
              <a:spcBef>
                <a:spcPct val="50000"/>
              </a:spcBef>
            </a:pPr>
            <a:r>
              <a:rPr lang="en-US">
                <a:sym typeface="Wingdings 2" pitchFamily="18" charset="2"/>
              </a:rPr>
              <a:t> Ghi nhớ</a:t>
            </a:r>
          </a:p>
        </p:txBody>
      </p:sp>
      <p:sp>
        <p:nvSpPr>
          <p:cNvPr id="50188" name="Oval 12"/>
          <p:cNvSpPr>
            <a:spLocks noChangeArrowheads="1"/>
          </p:cNvSpPr>
          <p:nvPr/>
        </p:nvSpPr>
        <p:spPr bwMode="auto">
          <a:xfrm>
            <a:off x="2438400" y="3810000"/>
            <a:ext cx="381000" cy="381000"/>
          </a:xfrm>
          <a:prstGeom prst="ellipse">
            <a:avLst/>
          </a:prstGeom>
          <a:noFill/>
          <a:ln w="38100">
            <a:solidFill>
              <a:srgbClr val="FF3300"/>
            </a:solidFill>
            <a:round/>
            <a:headEnd/>
            <a:tailEnd/>
          </a:ln>
          <a:effec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0185"/>
                                        </p:tgtEl>
                                        <p:attrNameLst>
                                          <p:attrName>style.visibility</p:attrName>
                                        </p:attrNameLst>
                                      </p:cBhvr>
                                      <p:to>
                                        <p:strVal val="visible"/>
                                      </p:to>
                                    </p:set>
                                    <p:anim calcmode="lin" valueType="num">
                                      <p:cBhvr>
                                        <p:cTn id="7" dur="500" fill="hold"/>
                                        <p:tgtEl>
                                          <p:spTgt spid="5018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185"/>
                                        </p:tgtEl>
                                        <p:attrNameLst>
                                          <p:attrName>ppt_y</p:attrName>
                                        </p:attrNameLst>
                                      </p:cBhvr>
                                      <p:tavLst>
                                        <p:tav tm="0">
                                          <p:val>
                                            <p:strVal val="#ppt_y"/>
                                          </p:val>
                                        </p:tav>
                                        <p:tav tm="100000">
                                          <p:val>
                                            <p:strVal val="#ppt_y"/>
                                          </p:val>
                                        </p:tav>
                                      </p:tavLst>
                                    </p:anim>
                                    <p:anim calcmode="lin" valueType="num">
                                      <p:cBhvr>
                                        <p:cTn id="9" dur="500" fill="hold"/>
                                        <p:tgtEl>
                                          <p:spTgt spid="5018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18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18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0188"/>
                                        </p:tgtEl>
                                        <p:attrNameLst>
                                          <p:attrName>style.visibility</p:attrName>
                                        </p:attrNameLst>
                                      </p:cBhvr>
                                      <p:to>
                                        <p:strVal val="visible"/>
                                      </p:to>
                                    </p:set>
                                    <p:animEffect transition="in" filter="box(in)">
                                      <p:cBhvr>
                                        <p:cTn id="16" dur="500"/>
                                        <p:tgtEl>
                                          <p:spTgt spid="50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P spid="50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52227" name="Rectangle 3"/>
          <p:cNvSpPr>
            <a:spLocks noGrp="1" noChangeArrowheads="1"/>
          </p:cNvSpPr>
          <p:nvPr>
            <p:ph type="body" sz="half" idx="1"/>
          </p:nvPr>
        </p:nvSpPr>
        <p:spPr>
          <a:xfrm>
            <a:off x="38100" y="590550"/>
            <a:ext cx="2209800" cy="6229350"/>
          </a:xfrm>
          <a:ln>
            <a:solidFill>
              <a:srgbClr val="0066FF"/>
            </a:solidFill>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a:p>
            <a:pPr>
              <a:buFontTx/>
              <a:buNone/>
            </a:pPr>
            <a:endParaRPr lang="en-US" sz="1600" b="1" u="sng">
              <a:latin typeface="Times New Roman" pitchFamily="18" charset="0"/>
            </a:endParaRPr>
          </a:p>
        </p:txBody>
      </p:sp>
      <p:sp>
        <p:nvSpPr>
          <p:cNvPr id="52228" name="Rectangle 4"/>
          <p:cNvSpPr>
            <a:spLocks noGrp="1" noChangeArrowheads="1"/>
          </p:cNvSpPr>
          <p:nvPr>
            <p:ph type="body" sz="half" idx="2"/>
          </p:nvPr>
        </p:nvSpPr>
        <p:spPr>
          <a:xfrm>
            <a:off x="2362200" y="590550"/>
            <a:ext cx="6629400" cy="6229350"/>
          </a:xfrm>
          <a:ln>
            <a:solidFill>
              <a:srgbClr val="0066FF"/>
            </a:solidFill>
          </a:ln>
        </p:spPr>
        <p:txBody>
          <a:bodyPr/>
          <a:lstStyle/>
          <a:p>
            <a:pPr>
              <a:buFontTx/>
              <a:buNone/>
            </a:pPr>
            <a:endParaRPr lang="en-US" sz="2400" b="1">
              <a:sym typeface="Wingdings" pitchFamily="2" charset="2"/>
            </a:endParaRPr>
          </a:p>
          <a:p>
            <a:pPr>
              <a:spcBef>
                <a:spcPct val="15000"/>
              </a:spcBef>
              <a:buFontTx/>
              <a:buNone/>
            </a:pPr>
            <a:r>
              <a:rPr lang="en-US" sz="2400" b="1">
                <a:sym typeface="Wingdings" pitchFamily="2" charset="2"/>
              </a:rPr>
              <a:t>  </a:t>
            </a:r>
          </a:p>
        </p:txBody>
      </p:sp>
      <p:sp>
        <p:nvSpPr>
          <p:cNvPr id="52229" name="Text Box 5"/>
          <p:cNvSpPr txBox="1">
            <a:spLocks noChangeArrowheads="1"/>
          </p:cNvSpPr>
          <p:nvPr/>
        </p:nvSpPr>
        <p:spPr bwMode="auto">
          <a:xfrm>
            <a:off x="228600" y="1524000"/>
            <a:ext cx="16764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a:t>
            </a:r>
            <a:r>
              <a:rPr lang="en-US">
                <a:solidFill>
                  <a:srgbClr val="0000FF"/>
                </a:solidFill>
              </a:rPr>
              <a:t>Chất rắn </a:t>
            </a:r>
            <a:r>
              <a:rPr lang="en-US">
                <a:solidFill>
                  <a:srgbClr val="FF3300"/>
                </a:solidFill>
              </a:rPr>
              <a:t>nở</a:t>
            </a:r>
            <a:r>
              <a:rPr lang="en-US">
                <a:solidFill>
                  <a:srgbClr val="0000FF"/>
                </a:solidFill>
              </a:rPr>
              <a:t> </a:t>
            </a:r>
            <a:r>
              <a:rPr lang="en-US">
                <a:solidFill>
                  <a:srgbClr val="FF3300"/>
                </a:solidFill>
              </a:rPr>
              <a:t>ra</a:t>
            </a:r>
            <a:r>
              <a:rPr lang="en-US">
                <a:solidFill>
                  <a:srgbClr val="0000FF"/>
                </a:solidFill>
              </a:rPr>
              <a:t> khi nóng </a:t>
            </a:r>
            <a:r>
              <a:rPr lang="en-US">
                <a:solidFill>
                  <a:srgbClr val="FF3300"/>
                </a:solidFill>
              </a:rPr>
              <a:t>l</a:t>
            </a:r>
            <a:r>
              <a:rPr lang="en-US">
                <a:solidFill>
                  <a:srgbClr val="0000FF"/>
                </a:solidFill>
              </a:rPr>
              <a:t>ên, </a:t>
            </a:r>
            <a:r>
              <a:rPr lang="en-US">
                <a:solidFill>
                  <a:srgbClr val="FF3300"/>
                </a:solidFill>
              </a:rPr>
              <a:t>co lại</a:t>
            </a:r>
            <a:r>
              <a:rPr lang="en-US">
                <a:solidFill>
                  <a:srgbClr val="0000FF"/>
                </a:solidFill>
              </a:rPr>
              <a:t> khi lạnh đi.</a:t>
            </a:r>
          </a:p>
        </p:txBody>
      </p:sp>
      <p:sp>
        <p:nvSpPr>
          <p:cNvPr id="52230" name="Text Box 6"/>
          <p:cNvSpPr txBox="1">
            <a:spLocks noChangeArrowheads="1"/>
          </p:cNvSpPr>
          <p:nvPr/>
        </p:nvSpPr>
        <p:spPr bwMode="auto">
          <a:xfrm>
            <a:off x="228600" y="2819400"/>
            <a:ext cx="1752600" cy="1190625"/>
          </a:xfrm>
          <a:prstGeom prst="rect">
            <a:avLst/>
          </a:prstGeom>
          <a:noFill/>
          <a:ln w="9525">
            <a:noFill/>
            <a:miter lim="800000"/>
            <a:headEnd/>
            <a:tailEnd/>
          </a:ln>
          <a:effectLst/>
        </p:spPr>
        <p:txBody>
          <a:bodyPr>
            <a:spAutoFit/>
          </a:bodyPr>
          <a:lstStyle/>
          <a:p>
            <a:pPr>
              <a:spcBef>
                <a:spcPct val="50000"/>
              </a:spcBef>
            </a:pPr>
            <a:r>
              <a:rPr lang="en-US">
                <a:solidFill>
                  <a:srgbClr val="0000FF"/>
                </a:solidFill>
                <a:sym typeface="Wingdings" pitchFamily="2" charset="2"/>
              </a:rPr>
              <a:t></a:t>
            </a:r>
            <a:r>
              <a:rPr lang="en-US">
                <a:solidFill>
                  <a:srgbClr val="0000FF"/>
                </a:solidFill>
                <a:sym typeface="Wingdings 2" pitchFamily="18" charset="2"/>
              </a:rPr>
              <a:t> Các chất rắn khác nhau nở vì nhiệt </a:t>
            </a:r>
            <a:r>
              <a:rPr lang="en-US">
                <a:solidFill>
                  <a:srgbClr val="FF3300"/>
                </a:solidFill>
                <a:sym typeface="Wingdings 2" pitchFamily="18" charset="2"/>
              </a:rPr>
              <a:t>khác nhau</a:t>
            </a:r>
            <a:r>
              <a:rPr lang="en-US">
                <a:solidFill>
                  <a:srgbClr val="0000FF"/>
                </a:solidFill>
                <a:sym typeface="Wingdings 2" pitchFamily="18" charset="2"/>
              </a:rPr>
              <a:t>.</a:t>
            </a:r>
            <a:endParaRPr lang="en-US">
              <a:solidFill>
                <a:srgbClr val="0000FF"/>
              </a:solidFill>
            </a:endParaRPr>
          </a:p>
        </p:txBody>
      </p:sp>
      <p:sp>
        <p:nvSpPr>
          <p:cNvPr id="52231" name="Text Box 7"/>
          <p:cNvSpPr txBox="1">
            <a:spLocks noChangeArrowheads="1"/>
          </p:cNvSpPr>
          <p:nvPr/>
        </p:nvSpPr>
        <p:spPr bwMode="auto">
          <a:xfrm>
            <a:off x="76200" y="4038600"/>
            <a:ext cx="15240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4. Vận dụng</a:t>
            </a:r>
          </a:p>
        </p:txBody>
      </p:sp>
      <p:sp>
        <p:nvSpPr>
          <p:cNvPr id="52232" name="Text Box 8"/>
          <p:cNvSpPr txBox="1">
            <a:spLocks noChangeArrowheads="1"/>
          </p:cNvSpPr>
          <p:nvPr/>
        </p:nvSpPr>
        <p:spPr bwMode="auto">
          <a:xfrm>
            <a:off x="2743200" y="628650"/>
            <a:ext cx="20574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sym typeface="Wingdings" pitchFamily="2" charset="2"/>
              </a:rPr>
              <a:t>Bài tập</a:t>
            </a:r>
          </a:p>
        </p:txBody>
      </p:sp>
      <p:sp>
        <p:nvSpPr>
          <p:cNvPr id="52233" name="Text Box 9"/>
          <p:cNvSpPr txBox="1">
            <a:spLocks noChangeArrowheads="1"/>
          </p:cNvSpPr>
          <p:nvPr/>
        </p:nvSpPr>
        <p:spPr bwMode="auto">
          <a:xfrm>
            <a:off x="2438400" y="1219200"/>
            <a:ext cx="6400800" cy="3378200"/>
          </a:xfrm>
          <a:prstGeom prst="rect">
            <a:avLst/>
          </a:prstGeom>
          <a:noFill/>
          <a:ln w="9525">
            <a:noFill/>
            <a:miter lim="800000"/>
            <a:headEnd/>
            <a:tailEnd/>
          </a:ln>
          <a:effectLst/>
        </p:spPr>
        <p:txBody>
          <a:bodyPr>
            <a:spAutoFit/>
          </a:bodyPr>
          <a:lstStyle/>
          <a:p>
            <a:pPr marL="342900" indent="-342900">
              <a:spcBef>
                <a:spcPct val="50000"/>
              </a:spcBef>
            </a:pPr>
            <a:r>
              <a:rPr lang="en-US" sz="2400">
                <a:sym typeface="Wingdings" pitchFamily="2" charset="2"/>
              </a:rPr>
              <a:t>18.2. Một lọ thủy tinh được đậy bằng nút thủy tinh. Nút bị kẹt. Hỏi phải mở nút bằng cách nào trong các cách sau đây ?</a:t>
            </a:r>
          </a:p>
          <a:p>
            <a:pPr marL="342900" indent="-342900">
              <a:spcBef>
                <a:spcPct val="50000"/>
              </a:spcBef>
              <a:buFontTx/>
              <a:buAutoNum type="alphaUcPeriod"/>
            </a:pPr>
            <a:r>
              <a:rPr lang="en-US" sz="2400">
                <a:sym typeface="Wingdings" pitchFamily="2" charset="2"/>
              </a:rPr>
              <a:t>Hơ nóng nút.</a:t>
            </a:r>
          </a:p>
          <a:p>
            <a:pPr marL="342900" indent="-342900">
              <a:spcBef>
                <a:spcPct val="50000"/>
              </a:spcBef>
              <a:buFontTx/>
              <a:buAutoNum type="alphaUcPeriod"/>
            </a:pPr>
            <a:r>
              <a:rPr lang="en-US" sz="2400">
                <a:sym typeface="Wingdings" pitchFamily="2" charset="2"/>
              </a:rPr>
              <a:t>Hơ nóng cổ lọ.</a:t>
            </a:r>
          </a:p>
          <a:p>
            <a:pPr marL="342900" indent="-342900">
              <a:spcBef>
                <a:spcPct val="50000"/>
              </a:spcBef>
              <a:buFontTx/>
              <a:buAutoNum type="alphaUcPeriod"/>
            </a:pPr>
            <a:r>
              <a:rPr lang="en-US" sz="2400">
                <a:sym typeface="Wingdings" pitchFamily="2" charset="2"/>
              </a:rPr>
              <a:t>Hơ nóng cả nút và cổ lọ.</a:t>
            </a:r>
          </a:p>
          <a:p>
            <a:pPr marL="342900" indent="-342900">
              <a:spcBef>
                <a:spcPct val="50000"/>
              </a:spcBef>
              <a:buFontTx/>
              <a:buAutoNum type="alphaUcPeriod"/>
            </a:pPr>
            <a:r>
              <a:rPr lang="en-US" sz="2400">
                <a:sym typeface="Wingdings" pitchFamily="2" charset="2"/>
              </a:rPr>
              <a:t>Hơ nóng đáy lọ.</a:t>
            </a:r>
          </a:p>
        </p:txBody>
      </p:sp>
      <p:sp>
        <p:nvSpPr>
          <p:cNvPr id="52234" name="Text Box 10"/>
          <p:cNvSpPr txBox="1">
            <a:spLocks noChangeArrowheads="1"/>
          </p:cNvSpPr>
          <p:nvPr/>
        </p:nvSpPr>
        <p:spPr bwMode="auto">
          <a:xfrm>
            <a:off x="0" y="4419600"/>
            <a:ext cx="1447800" cy="366713"/>
          </a:xfrm>
          <a:prstGeom prst="rect">
            <a:avLst/>
          </a:prstGeom>
          <a:noFill/>
          <a:ln w="9525">
            <a:noFill/>
            <a:miter lim="800000"/>
            <a:headEnd/>
            <a:tailEnd/>
          </a:ln>
          <a:effectLst/>
        </p:spPr>
        <p:txBody>
          <a:bodyPr>
            <a:spAutoFit/>
          </a:bodyPr>
          <a:lstStyle/>
          <a:p>
            <a:pPr>
              <a:spcBef>
                <a:spcPct val="50000"/>
              </a:spcBef>
            </a:pPr>
            <a:r>
              <a:rPr lang="en-US">
                <a:sym typeface="Wingdings 2" pitchFamily="18" charset="2"/>
              </a:rPr>
              <a:t> Ghi nhớ</a:t>
            </a:r>
          </a:p>
        </p:txBody>
      </p:sp>
      <p:sp>
        <p:nvSpPr>
          <p:cNvPr id="52235" name="Oval 11"/>
          <p:cNvSpPr>
            <a:spLocks noChangeArrowheads="1"/>
          </p:cNvSpPr>
          <p:nvPr/>
        </p:nvSpPr>
        <p:spPr bwMode="auto">
          <a:xfrm>
            <a:off x="2438400" y="3067050"/>
            <a:ext cx="381000" cy="381000"/>
          </a:xfrm>
          <a:prstGeom prst="ellipse">
            <a:avLst/>
          </a:prstGeom>
          <a:noFill/>
          <a:ln w="38100">
            <a:solidFill>
              <a:srgbClr val="FF33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2233"/>
                                        </p:tgtEl>
                                        <p:attrNameLst>
                                          <p:attrName>style.visibility</p:attrName>
                                        </p:attrNameLst>
                                      </p:cBhvr>
                                      <p:to>
                                        <p:strVal val="visible"/>
                                      </p:to>
                                    </p:set>
                                    <p:anim calcmode="lin" valueType="num">
                                      <p:cBhvr>
                                        <p:cTn id="7" dur="500" fill="hold"/>
                                        <p:tgtEl>
                                          <p:spTgt spid="522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233"/>
                                        </p:tgtEl>
                                        <p:attrNameLst>
                                          <p:attrName>ppt_y</p:attrName>
                                        </p:attrNameLst>
                                      </p:cBhvr>
                                      <p:tavLst>
                                        <p:tav tm="0">
                                          <p:val>
                                            <p:strVal val="#ppt_y"/>
                                          </p:val>
                                        </p:tav>
                                        <p:tav tm="100000">
                                          <p:val>
                                            <p:strVal val="#ppt_y"/>
                                          </p:val>
                                        </p:tav>
                                      </p:tavLst>
                                    </p:anim>
                                    <p:anim calcmode="lin" valueType="num">
                                      <p:cBhvr>
                                        <p:cTn id="9" dur="500" fill="hold"/>
                                        <p:tgtEl>
                                          <p:spTgt spid="522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2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23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2235"/>
                                        </p:tgtEl>
                                        <p:attrNameLst>
                                          <p:attrName>style.visibility</p:attrName>
                                        </p:attrNameLst>
                                      </p:cBhvr>
                                      <p:to>
                                        <p:strVal val="visible"/>
                                      </p:to>
                                    </p:set>
                                    <p:animEffect transition="in" filter="box(in)">
                                      <p:cBhvr>
                                        <p:cTn id="16" dur="5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522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Dặn dò</a:t>
            </a:r>
          </a:p>
        </p:txBody>
      </p:sp>
      <p:sp>
        <p:nvSpPr>
          <p:cNvPr id="55299" name="Rectangle 3"/>
          <p:cNvSpPr>
            <a:spLocks noGrp="1" noChangeArrowheads="1"/>
          </p:cNvSpPr>
          <p:nvPr>
            <p:ph type="body" idx="1"/>
          </p:nvPr>
        </p:nvSpPr>
        <p:spPr/>
        <p:txBody>
          <a:bodyPr/>
          <a:lstStyle/>
          <a:p>
            <a:r>
              <a:rPr lang="en-US"/>
              <a:t>Về nhà học bài, đọc phần có thể em chưa biết.</a:t>
            </a:r>
          </a:p>
          <a:p>
            <a:r>
              <a:rPr lang="en-US"/>
              <a:t>Làm các bài tập 18.1 – 18.5 SBT.</a:t>
            </a:r>
          </a:p>
          <a:p>
            <a:r>
              <a:rPr lang="en-US"/>
              <a:t>Xem trước </a:t>
            </a:r>
            <a:r>
              <a:rPr lang="en-US">
                <a:solidFill>
                  <a:srgbClr val="0000FF"/>
                </a:solidFill>
              </a:rPr>
              <a:t>Bài 19. Sự nở vì nhiệt của chất lỏng</a:t>
            </a:r>
            <a:r>
              <a:rPr lang="en-US"/>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419600" y="304800"/>
            <a:ext cx="4724400" cy="366713"/>
          </a:xfrm>
          <a:prstGeom prst="rect">
            <a:avLst/>
          </a:prstGeom>
          <a:noFill/>
          <a:ln w="9525">
            <a:noFill/>
            <a:miter lim="800000"/>
            <a:headEnd/>
            <a:tailEnd/>
          </a:ln>
          <a:effectLst/>
        </p:spPr>
        <p:txBody>
          <a:bodyPr>
            <a:spAutoFit/>
          </a:bodyPr>
          <a:lstStyle/>
          <a:p>
            <a:pPr algn="ctr" eaLnBrk="0" hangingPunct="0">
              <a:spcBef>
                <a:spcPct val="50000"/>
              </a:spcBef>
            </a:pPr>
            <a:endParaRPr lang="en-US"/>
          </a:p>
        </p:txBody>
      </p:sp>
      <p:sp>
        <p:nvSpPr>
          <p:cNvPr id="18437" name="WordArt 5"/>
          <p:cNvSpPr>
            <a:spLocks noChangeArrowheads="1" noChangeShapeType="1" noTextEdit="1"/>
          </p:cNvSpPr>
          <p:nvPr/>
        </p:nvSpPr>
        <p:spPr bwMode="auto">
          <a:xfrm>
            <a:off x="2038350" y="152400"/>
            <a:ext cx="5067300" cy="523875"/>
          </a:xfrm>
          <a:prstGeom prst="rect">
            <a:avLst/>
          </a:prstGeom>
        </p:spPr>
        <p:txBody>
          <a:bodyPr wrap="none" fromWordArt="1">
            <a:prstTxWarp prst="textPlain">
              <a:avLst>
                <a:gd name="adj" fmla="val 50000"/>
              </a:avLst>
            </a:prstTxWarp>
          </a:bodyPr>
          <a:lstStyle/>
          <a:p>
            <a:pPr algn="ctr"/>
            <a:r>
              <a:rPr lang="vi-VN" sz="3600" kern="10">
                <a:ln w="9525">
                  <a:noFill/>
                  <a:round/>
                  <a:headEnd/>
                  <a:tailEnd/>
                </a:ln>
                <a:solidFill>
                  <a:srgbClr val="0000FF"/>
                </a:solidFill>
                <a:effectLst>
                  <a:outerShdw dist="35921" dir="2700000" algn="ctr" rotWithShape="0">
                    <a:srgbClr val="C0C0C0">
                      <a:alpha val="80000"/>
                    </a:srgbClr>
                  </a:outerShdw>
                </a:effectLst>
                <a:latin typeface="Times New Roman"/>
                <a:cs typeface="Times New Roman"/>
              </a:rPr>
              <a:t>CHƯƠNG II. NHIỆT HỌC</a:t>
            </a:r>
            <a:endParaRPr lang="en-US" sz="3600" kern="10">
              <a:ln w="9525">
                <a:noFill/>
                <a:round/>
                <a:headEnd/>
                <a:tailEnd/>
              </a:ln>
              <a:solidFill>
                <a:srgbClr val="0000FF"/>
              </a:solidFill>
              <a:effectLst>
                <a:outerShdw dist="35921" dir="2700000" algn="ctr" rotWithShape="0">
                  <a:srgbClr val="C0C0C0">
                    <a:alpha val="80000"/>
                  </a:srgbClr>
                </a:outerShdw>
              </a:effectLst>
              <a:latin typeface="Times New Roman"/>
              <a:cs typeface="Times New Roman"/>
            </a:endParaRPr>
          </a:p>
        </p:txBody>
      </p:sp>
      <p:sp>
        <p:nvSpPr>
          <p:cNvPr id="18438" name="Text Box 6"/>
          <p:cNvSpPr txBox="1">
            <a:spLocks noChangeArrowheads="1"/>
          </p:cNvSpPr>
          <p:nvPr/>
        </p:nvSpPr>
        <p:spPr bwMode="auto">
          <a:xfrm>
            <a:off x="171450" y="762000"/>
            <a:ext cx="8839200" cy="6035675"/>
          </a:xfrm>
          <a:prstGeom prst="rect">
            <a:avLst/>
          </a:prstGeom>
          <a:noFill/>
          <a:ln w="9525">
            <a:noFill/>
            <a:miter lim="800000"/>
            <a:headEnd/>
            <a:tailEnd/>
          </a:ln>
          <a:effectLst/>
        </p:spPr>
        <p:txBody>
          <a:bodyPr>
            <a:spAutoFit/>
          </a:bodyPr>
          <a:lstStyle/>
          <a:p>
            <a:pPr>
              <a:spcBef>
                <a:spcPct val="50000"/>
              </a:spcBef>
              <a:buFont typeface="Webdings" pitchFamily="18" charset="2"/>
              <a:buChar char="&lt;"/>
            </a:pPr>
            <a:r>
              <a:rPr lang="en-US" sz="3000">
                <a:sym typeface="Webdings" pitchFamily="18" charset="2"/>
              </a:rPr>
              <a:t>Các chất </a:t>
            </a:r>
            <a:r>
              <a:rPr lang="en-US" sz="3000">
                <a:solidFill>
                  <a:srgbClr val="FF3300"/>
                </a:solidFill>
                <a:sym typeface="Webdings" pitchFamily="18" charset="2"/>
              </a:rPr>
              <a:t>dãn nở vì nhiệt</a:t>
            </a:r>
            <a:r>
              <a:rPr lang="en-US" sz="3000">
                <a:sym typeface="Webdings" pitchFamily="18" charset="2"/>
              </a:rPr>
              <a:t> như thế nào ?</a:t>
            </a:r>
          </a:p>
          <a:p>
            <a:pPr>
              <a:spcBef>
                <a:spcPct val="50000"/>
              </a:spcBef>
              <a:buFont typeface="Webdings" pitchFamily="18" charset="2"/>
              <a:buChar char="&lt;"/>
            </a:pPr>
            <a:endParaRPr lang="en-US" sz="3000">
              <a:sym typeface="Webdings" pitchFamily="18" charset="2"/>
            </a:endParaRPr>
          </a:p>
          <a:p>
            <a:pPr>
              <a:spcBef>
                <a:spcPct val="50000"/>
              </a:spcBef>
              <a:buFont typeface="Webdings" pitchFamily="18" charset="2"/>
              <a:buChar char="&lt;"/>
            </a:pPr>
            <a:r>
              <a:rPr lang="en-US" sz="3000">
                <a:sym typeface="Webdings" pitchFamily="18" charset="2"/>
              </a:rPr>
              <a:t>Sự </a:t>
            </a:r>
            <a:r>
              <a:rPr lang="en-US" sz="3000">
                <a:solidFill>
                  <a:srgbClr val="FF3300"/>
                </a:solidFill>
                <a:sym typeface="Webdings" pitchFamily="18" charset="2"/>
              </a:rPr>
              <a:t>nóng chảy</a:t>
            </a:r>
            <a:r>
              <a:rPr lang="en-US" sz="3000">
                <a:sym typeface="Webdings" pitchFamily="18" charset="2"/>
              </a:rPr>
              <a:t>, </a:t>
            </a:r>
            <a:r>
              <a:rPr lang="en-US" sz="3000">
                <a:solidFill>
                  <a:srgbClr val="FF3300"/>
                </a:solidFill>
                <a:sym typeface="Webdings" pitchFamily="18" charset="2"/>
              </a:rPr>
              <a:t>sự đông đặc</a:t>
            </a:r>
            <a:r>
              <a:rPr lang="en-US" sz="3000">
                <a:sym typeface="Webdings" pitchFamily="18" charset="2"/>
              </a:rPr>
              <a:t>, </a:t>
            </a:r>
            <a:r>
              <a:rPr lang="en-US" sz="3000">
                <a:solidFill>
                  <a:srgbClr val="FF3300"/>
                </a:solidFill>
                <a:sym typeface="Webdings" pitchFamily="18" charset="2"/>
              </a:rPr>
              <a:t>sự bay hơi</a:t>
            </a:r>
            <a:r>
              <a:rPr lang="en-US" sz="3000">
                <a:sym typeface="Webdings" pitchFamily="18" charset="2"/>
              </a:rPr>
              <a:t>, </a:t>
            </a:r>
            <a:r>
              <a:rPr lang="en-US" sz="3000">
                <a:solidFill>
                  <a:srgbClr val="FF3300"/>
                </a:solidFill>
                <a:sym typeface="Webdings" pitchFamily="18" charset="2"/>
              </a:rPr>
              <a:t>sự ngưng tụ</a:t>
            </a:r>
            <a:r>
              <a:rPr lang="en-US" sz="3000">
                <a:sym typeface="Webdings" pitchFamily="18" charset="2"/>
              </a:rPr>
              <a:t> là gì ?</a:t>
            </a:r>
          </a:p>
          <a:p>
            <a:pPr>
              <a:spcBef>
                <a:spcPct val="50000"/>
              </a:spcBef>
              <a:buFont typeface="Webdings" pitchFamily="18" charset="2"/>
              <a:buChar char="&lt;"/>
            </a:pPr>
            <a:endParaRPr lang="en-US" sz="3000">
              <a:sym typeface="Webdings" pitchFamily="18" charset="2"/>
            </a:endParaRPr>
          </a:p>
          <a:p>
            <a:pPr>
              <a:spcBef>
                <a:spcPct val="50000"/>
              </a:spcBef>
              <a:buFont typeface="Webdings" pitchFamily="18" charset="2"/>
              <a:buChar char="&lt;"/>
            </a:pPr>
            <a:r>
              <a:rPr lang="en-US" sz="3000">
                <a:sym typeface="Webdings" pitchFamily="18" charset="2"/>
              </a:rPr>
              <a:t>Làm thế nào để </a:t>
            </a:r>
            <a:r>
              <a:rPr lang="en-US" sz="3000">
                <a:solidFill>
                  <a:srgbClr val="FF3300"/>
                </a:solidFill>
                <a:sym typeface="Webdings" pitchFamily="18" charset="2"/>
              </a:rPr>
              <a:t>tìm hiểu tác động</a:t>
            </a:r>
            <a:r>
              <a:rPr lang="en-US" sz="3000">
                <a:sym typeface="Webdings" pitchFamily="18" charset="2"/>
              </a:rPr>
              <a:t> của </a:t>
            </a:r>
            <a:r>
              <a:rPr lang="en-US" sz="3000">
                <a:solidFill>
                  <a:srgbClr val="FF3300"/>
                </a:solidFill>
                <a:sym typeface="Webdings" pitchFamily="18" charset="2"/>
              </a:rPr>
              <a:t>một yếu tố</a:t>
            </a:r>
            <a:r>
              <a:rPr lang="en-US" sz="3000">
                <a:sym typeface="Webdings" pitchFamily="18" charset="2"/>
              </a:rPr>
              <a:t> lên một hiện tượng </a:t>
            </a:r>
            <a:r>
              <a:rPr lang="en-US" sz="3000">
                <a:solidFill>
                  <a:srgbClr val="FF3300"/>
                </a:solidFill>
                <a:sym typeface="Webdings" pitchFamily="18" charset="2"/>
              </a:rPr>
              <a:t>khi có nhiều yếu tố</a:t>
            </a:r>
            <a:r>
              <a:rPr lang="en-US" sz="3000">
                <a:sym typeface="Webdings" pitchFamily="18" charset="2"/>
              </a:rPr>
              <a:t> cùng tác động một lúc.</a:t>
            </a:r>
          </a:p>
          <a:p>
            <a:pPr>
              <a:spcBef>
                <a:spcPct val="50000"/>
              </a:spcBef>
              <a:buFont typeface="Webdings" pitchFamily="18" charset="2"/>
              <a:buChar char="&lt;"/>
            </a:pPr>
            <a:r>
              <a:rPr lang="en-US" sz="3000">
                <a:sym typeface="Webdings" pitchFamily="18" charset="2"/>
              </a:rPr>
              <a:t>Làm thế nào để </a:t>
            </a:r>
            <a:r>
              <a:rPr lang="en-US" sz="3000">
                <a:solidFill>
                  <a:srgbClr val="FF3300"/>
                </a:solidFill>
                <a:sym typeface="Webdings" pitchFamily="18" charset="2"/>
              </a:rPr>
              <a:t>kiểm tra</a:t>
            </a:r>
            <a:r>
              <a:rPr lang="en-US" sz="3000">
                <a:sym typeface="Webdings" pitchFamily="18" charset="2"/>
              </a:rPr>
              <a:t> một dự đoán.</a:t>
            </a:r>
          </a:p>
          <a:p>
            <a:pPr>
              <a:spcBef>
                <a:spcPct val="50000"/>
              </a:spcBef>
              <a:buFont typeface="Webdings" pitchFamily="18" charset="2"/>
              <a:buChar char="&lt;"/>
            </a:pPr>
            <a:endParaRPr lang="en-US" sz="3000">
              <a:sym typeface="Webdings" pitchFamily="18" charset="2"/>
            </a:endParaRPr>
          </a:p>
        </p:txBody>
      </p:sp>
      <p:pic>
        <p:nvPicPr>
          <p:cNvPr id="18439" name="Picture 7" descr="RAIN"/>
          <p:cNvPicPr>
            <a:picLocks noChangeAspect="1" noChangeArrowheads="1" noCrop="1"/>
          </p:cNvPicPr>
          <p:nvPr/>
        </p:nvPicPr>
        <p:blipFill>
          <a:blip r:embed="rId2"/>
          <a:srcRect/>
          <a:stretch>
            <a:fillRect/>
          </a:stretch>
        </p:blipFill>
        <p:spPr bwMode="auto">
          <a:xfrm>
            <a:off x="5486400" y="2533650"/>
            <a:ext cx="1524000" cy="1524000"/>
          </a:xfrm>
          <a:prstGeom prst="rect">
            <a:avLst/>
          </a:prstGeom>
          <a:noFill/>
        </p:spPr>
      </p:pic>
      <p:pic>
        <p:nvPicPr>
          <p:cNvPr id="18440" name="Picture 8" descr="WIN12"/>
          <p:cNvPicPr>
            <a:picLocks noChangeAspect="1" noChangeArrowheads="1"/>
          </p:cNvPicPr>
          <p:nvPr/>
        </p:nvPicPr>
        <p:blipFill>
          <a:blip r:embed="rId3"/>
          <a:srcRect/>
          <a:stretch>
            <a:fillRect/>
          </a:stretch>
        </p:blipFill>
        <p:spPr bwMode="auto">
          <a:xfrm>
            <a:off x="3429000" y="2971800"/>
            <a:ext cx="838200" cy="838200"/>
          </a:xfrm>
          <a:prstGeom prst="rect">
            <a:avLst/>
          </a:prstGeom>
          <a:noFill/>
        </p:spPr>
      </p:pic>
      <p:pic>
        <p:nvPicPr>
          <p:cNvPr id="18441" name="Picture 9" descr="WIN10"/>
          <p:cNvPicPr>
            <a:picLocks noChangeAspect="1" noChangeArrowheads="1"/>
          </p:cNvPicPr>
          <p:nvPr/>
        </p:nvPicPr>
        <p:blipFill>
          <a:blip r:embed="rId4"/>
          <a:srcRect/>
          <a:stretch>
            <a:fillRect/>
          </a:stretch>
        </p:blipFill>
        <p:spPr bwMode="auto">
          <a:xfrm>
            <a:off x="3505200" y="1600200"/>
            <a:ext cx="762000" cy="762000"/>
          </a:xfrm>
          <a:prstGeom prst="rect">
            <a:avLst/>
          </a:prstGeom>
          <a:noFill/>
        </p:spPr>
      </p:pic>
      <p:pic>
        <p:nvPicPr>
          <p:cNvPr id="18442" name="Picture 10" descr="WIN39"/>
          <p:cNvPicPr>
            <a:picLocks noChangeAspect="1" noChangeArrowheads="1"/>
          </p:cNvPicPr>
          <p:nvPr/>
        </p:nvPicPr>
        <p:blipFill>
          <a:blip r:embed="rId5"/>
          <a:srcRect/>
          <a:stretch>
            <a:fillRect/>
          </a:stretch>
        </p:blipFill>
        <p:spPr bwMode="auto">
          <a:xfrm>
            <a:off x="5715000" y="1295400"/>
            <a:ext cx="914400" cy="914400"/>
          </a:xfrm>
          <a:prstGeom prst="rect">
            <a:avLst/>
          </a:prstGeom>
          <a:noFill/>
        </p:spPr>
      </p:pic>
      <p:pic>
        <p:nvPicPr>
          <p:cNvPr id="18443" name="Picture 11" descr="WIN231"/>
          <p:cNvPicPr>
            <a:picLocks noChangeAspect="1" noChangeArrowheads="1"/>
          </p:cNvPicPr>
          <p:nvPr/>
        </p:nvPicPr>
        <p:blipFill>
          <a:blip r:embed="rId6"/>
          <a:srcRect/>
          <a:stretch>
            <a:fillRect/>
          </a:stretch>
        </p:blipFill>
        <p:spPr bwMode="auto">
          <a:xfrm>
            <a:off x="3486150" y="4953000"/>
            <a:ext cx="990600" cy="990600"/>
          </a:xfrm>
          <a:prstGeom prst="rect">
            <a:avLst/>
          </a:prstGeom>
          <a:noFill/>
        </p:spPr>
      </p:pic>
      <p:pic>
        <p:nvPicPr>
          <p:cNvPr id="18444" name="Picture 12" descr="RIDDLER"/>
          <p:cNvPicPr>
            <a:picLocks noChangeAspect="1" noChangeArrowheads="1" noCrop="1"/>
          </p:cNvPicPr>
          <p:nvPr/>
        </p:nvPicPr>
        <p:blipFill>
          <a:blip r:embed="rId7"/>
          <a:srcRect/>
          <a:stretch>
            <a:fillRect/>
          </a:stretch>
        </p:blipFill>
        <p:spPr bwMode="auto">
          <a:xfrm>
            <a:off x="7467600" y="5334000"/>
            <a:ext cx="990600" cy="9906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4" name="Picture 16"/>
          <p:cNvPicPr>
            <a:picLocks noChangeAspect="1" noChangeArrowheads="1"/>
          </p:cNvPicPr>
          <p:nvPr/>
        </p:nvPicPr>
        <p:blipFill>
          <a:blip r:embed="rId2"/>
          <a:srcRect/>
          <a:stretch>
            <a:fillRect/>
          </a:stretch>
        </p:blipFill>
        <p:spPr bwMode="auto">
          <a:xfrm>
            <a:off x="5205413" y="1066800"/>
            <a:ext cx="3786187" cy="5561013"/>
          </a:xfrm>
          <a:prstGeom prst="rect">
            <a:avLst/>
          </a:prstGeom>
          <a:noFill/>
        </p:spPr>
      </p:pic>
      <p:sp>
        <p:nvSpPr>
          <p:cNvPr id="17422" name="Text Box 14"/>
          <p:cNvSpPr txBox="1">
            <a:spLocks noChangeArrowheads="1"/>
          </p:cNvSpPr>
          <p:nvPr/>
        </p:nvSpPr>
        <p:spPr bwMode="auto">
          <a:xfrm>
            <a:off x="3810000" y="1600200"/>
            <a:ext cx="5334000" cy="3416320"/>
          </a:xfrm>
          <a:prstGeom prst="rect">
            <a:avLst/>
          </a:prstGeom>
          <a:noFill/>
          <a:ln w="9525">
            <a:noFill/>
            <a:miter lim="800000"/>
            <a:headEnd/>
            <a:tailEnd/>
          </a:ln>
          <a:effectLst/>
        </p:spPr>
        <p:txBody>
          <a:bodyPr>
            <a:spAutoFit/>
          </a:bodyPr>
          <a:lstStyle/>
          <a:p>
            <a:pPr>
              <a:spcBef>
                <a:spcPct val="50000"/>
              </a:spcBef>
            </a:pPr>
            <a:r>
              <a:rPr lang="en-US" sz="2400" dirty="0" err="1">
                <a:solidFill>
                  <a:srgbClr val="00CC00"/>
                </a:solidFill>
              </a:rPr>
              <a:t>Épphen</a:t>
            </a:r>
            <a:r>
              <a:rPr lang="en-US" sz="2400" dirty="0">
                <a:solidFill>
                  <a:srgbClr val="00CC00"/>
                </a:solidFill>
              </a:rPr>
              <a:t> là </a:t>
            </a:r>
            <a:r>
              <a:rPr lang="en-US" sz="2400" dirty="0" err="1">
                <a:solidFill>
                  <a:srgbClr val="00CC00"/>
                </a:solidFill>
              </a:rPr>
              <a:t>tháp</a:t>
            </a:r>
            <a:r>
              <a:rPr lang="en-US" sz="2400" dirty="0">
                <a:solidFill>
                  <a:srgbClr val="00CC00"/>
                </a:solidFill>
              </a:rPr>
              <a:t> </a:t>
            </a:r>
            <a:r>
              <a:rPr lang="en-US" sz="2400" dirty="0" err="1">
                <a:solidFill>
                  <a:srgbClr val="00CC00"/>
                </a:solidFill>
              </a:rPr>
              <a:t>bằng</a:t>
            </a:r>
            <a:r>
              <a:rPr lang="en-US" sz="2400" dirty="0">
                <a:solidFill>
                  <a:srgbClr val="00CC00"/>
                </a:solidFill>
              </a:rPr>
              <a:t> </a:t>
            </a:r>
            <a:r>
              <a:rPr lang="en-US" sz="2400" dirty="0" err="1">
                <a:solidFill>
                  <a:srgbClr val="00CC00"/>
                </a:solidFill>
              </a:rPr>
              <a:t>thép</a:t>
            </a:r>
            <a:r>
              <a:rPr lang="en-US" sz="2400" dirty="0">
                <a:solidFill>
                  <a:srgbClr val="00CC00"/>
                </a:solidFill>
              </a:rPr>
              <a:t> </a:t>
            </a:r>
            <a:r>
              <a:rPr lang="en-US" sz="2400" dirty="0" err="1">
                <a:solidFill>
                  <a:srgbClr val="00CC00"/>
                </a:solidFill>
              </a:rPr>
              <a:t>cao</a:t>
            </a:r>
            <a:r>
              <a:rPr lang="en-US" sz="2400" dirty="0">
                <a:solidFill>
                  <a:srgbClr val="00CC00"/>
                </a:solidFill>
              </a:rPr>
              <a:t> 320m do </a:t>
            </a:r>
            <a:r>
              <a:rPr lang="en-US" sz="2400" dirty="0" err="1">
                <a:solidFill>
                  <a:srgbClr val="00CC00"/>
                </a:solidFill>
              </a:rPr>
              <a:t>ki</a:t>
            </a:r>
            <a:r>
              <a:rPr lang="en-US" sz="2400" dirty="0">
                <a:solidFill>
                  <a:srgbClr val="00CC00"/>
                </a:solidFill>
              </a:rPr>
              <a:t>̃ </a:t>
            </a:r>
            <a:r>
              <a:rPr lang="en-US" sz="2400" dirty="0" err="1">
                <a:solidFill>
                  <a:srgbClr val="00CC00"/>
                </a:solidFill>
              </a:rPr>
              <a:t>sư</a:t>
            </a:r>
            <a:r>
              <a:rPr lang="en-US" sz="2400" dirty="0">
                <a:solidFill>
                  <a:srgbClr val="00CC00"/>
                </a:solidFill>
              </a:rPr>
              <a:t> </a:t>
            </a:r>
            <a:r>
              <a:rPr lang="en-US" sz="2400" dirty="0" err="1">
                <a:solidFill>
                  <a:srgbClr val="00CC00"/>
                </a:solidFill>
              </a:rPr>
              <a:t>người</a:t>
            </a:r>
            <a:r>
              <a:rPr lang="en-US" sz="2400" dirty="0">
                <a:solidFill>
                  <a:srgbClr val="00CC00"/>
                </a:solidFill>
              </a:rPr>
              <a:t> </a:t>
            </a:r>
            <a:r>
              <a:rPr lang="en-US" sz="2400" dirty="0" err="1">
                <a:solidFill>
                  <a:srgbClr val="00CC00"/>
                </a:solidFill>
              </a:rPr>
              <a:t>Pháp</a:t>
            </a:r>
            <a:r>
              <a:rPr lang="en-US" sz="2400" dirty="0">
                <a:solidFill>
                  <a:srgbClr val="00CC00"/>
                </a:solidFill>
              </a:rPr>
              <a:t> </a:t>
            </a:r>
            <a:r>
              <a:rPr lang="en-US" sz="2400" dirty="0" err="1">
                <a:solidFill>
                  <a:srgbClr val="00CC00"/>
                </a:solidFill>
              </a:rPr>
              <a:t>Épphen</a:t>
            </a:r>
            <a:r>
              <a:rPr lang="en-US" sz="2400" dirty="0">
                <a:solidFill>
                  <a:srgbClr val="00CC00"/>
                </a:solidFill>
              </a:rPr>
              <a:t> (Eiffel, 1832 – 1923) </a:t>
            </a:r>
            <a:r>
              <a:rPr lang="en-US" sz="2400" dirty="0" err="1">
                <a:solidFill>
                  <a:srgbClr val="00CC00"/>
                </a:solidFill>
              </a:rPr>
              <a:t>thiết</a:t>
            </a:r>
            <a:r>
              <a:rPr lang="en-US" sz="2400" dirty="0">
                <a:solidFill>
                  <a:srgbClr val="00CC00"/>
                </a:solidFill>
              </a:rPr>
              <a:t> </a:t>
            </a:r>
            <a:r>
              <a:rPr lang="en-US" sz="2400" dirty="0" err="1">
                <a:solidFill>
                  <a:srgbClr val="00CC00"/>
                </a:solidFill>
              </a:rPr>
              <a:t>kê</a:t>
            </a:r>
            <a:r>
              <a:rPr lang="en-US" sz="2400" dirty="0">
                <a:solidFill>
                  <a:srgbClr val="00CC00"/>
                </a:solidFill>
              </a:rPr>
              <a:t>́. </a:t>
            </a:r>
            <a:r>
              <a:rPr lang="en-US" sz="2400" dirty="0" err="1">
                <a:solidFill>
                  <a:srgbClr val="00CC00"/>
                </a:solidFill>
              </a:rPr>
              <a:t>Tháp</a:t>
            </a:r>
            <a:r>
              <a:rPr lang="en-US" sz="2400" dirty="0">
                <a:solidFill>
                  <a:srgbClr val="00CC00"/>
                </a:solidFill>
              </a:rPr>
              <a:t> </a:t>
            </a:r>
            <a:r>
              <a:rPr lang="en-US" sz="2400" dirty="0" err="1">
                <a:solidFill>
                  <a:srgbClr val="00CC00"/>
                </a:solidFill>
              </a:rPr>
              <a:t>được</a:t>
            </a:r>
            <a:r>
              <a:rPr lang="en-US" sz="2400" dirty="0">
                <a:solidFill>
                  <a:srgbClr val="00CC00"/>
                </a:solidFill>
              </a:rPr>
              <a:t> </a:t>
            </a:r>
            <a:r>
              <a:rPr lang="en-US" sz="2400" dirty="0" err="1">
                <a:solidFill>
                  <a:srgbClr val="00CC00"/>
                </a:solidFill>
              </a:rPr>
              <a:t>xây</a:t>
            </a:r>
            <a:r>
              <a:rPr lang="en-US" sz="2400" dirty="0">
                <a:solidFill>
                  <a:srgbClr val="00CC00"/>
                </a:solidFill>
              </a:rPr>
              <a:t> </a:t>
            </a:r>
            <a:r>
              <a:rPr lang="en-US" sz="2400" dirty="0" err="1">
                <a:solidFill>
                  <a:srgbClr val="00CC00"/>
                </a:solidFill>
              </a:rPr>
              <a:t>dựng</a:t>
            </a:r>
            <a:r>
              <a:rPr lang="en-US" sz="2400" dirty="0">
                <a:solidFill>
                  <a:srgbClr val="00CC00"/>
                </a:solidFill>
              </a:rPr>
              <a:t> </a:t>
            </a:r>
            <a:r>
              <a:rPr lang="en-US" sz="2400" dirty="0" err="1">
                <a:solidFill>
                  <a:srgbClr val="00CC00"/>
                </a:solidFill>
              </a:rPr>
              <a:t>vào</a:t>
            </a:r>
            <a:r>
              <a:rPr lang="en-US" sz="2400" dirty="0">
                <a:solidFill>
                  <a:srgbClr val="00CC00"/>
                </a:solidFill>
              </a:rPr>
              <a:t> </a:t>
            </a:r>
            <a:r>
              <a:rPr lang="en-US" sz="2400" dirty="0" err="1">
                <a:solidFill>
                  <a:srgbClr val="00CC00"/>
                </a:solidFill>
              </a:rPr>
              <a:t>năm</a:t>
            </a:r>
            <a:r>
              <a:rPr lang="en-US" sz="2400" dirty="0">
                <a:solidFill>
                  <a:srgbClr val="00CC00"/>
                </a:solidFill>
              </a:rPr>
              <a:t> 1889 </a:t>
            </a:r>
            <a:r>
              <a:rPr lang="en-US" sz="2400" dirty="0" err="1">
                <a:solidFill>
                  <a:srgbClr val="00CC00"/>
                </a:solidFill>
              </a:rPr>
              <a:t>tại</a:t>
            </a:r>
            <a:r>
              <a:rPr lang="en-US" sz="2400" dirty="0">
                <a:solidFill>
                  <a:srgbClr val="00CC00"/>
                </a:solidFill>
              </a:rPr>
              <a:t> </a:t>
            </a:r>
            <a:r>
              <a:rPr lang="en-US" sz="2400" dirty="0" err="1">
                <a:solidFill>
                  <a:srgbClr val="00CC00"/>
                </a:solidFill>
              </a:rPr>
              <a:t>quảng</a:t>
            </a:r>
            <a:r>
              <a:rPr lang="en-US" sz="2400" dirty="0">
                <a:solidFill>
                  <a:srgbClr val="00CC00"/>
                </a:solidFill>
              </a:rPr>
              <a:t> </a:t>
            </a:r>
            <a:r>
              <a:rPr lang="en-US" sz="2400" dirty="0" err="1">
                <a:solidFill>
                  <a:srgbClr val="00CC00"/>
                </a:solidFill>
              </a:rPr>
              <a:t>trường</a:t>
            </a:r>
            <a:r>
              <a:rPr lang="en-US" sz="2400" dirty="0">
                <a:solidFill>
                  <a:srgbClr val="00CC00"/>
                </a:solidFill>
              </a:rPr>
              <a:t> Mars, </a:t>
            </a:r>
            <a:r>
              <a:rPr lang="en-US" sz="2400" dirty="0" err="1">
                <a:solidFill>
                  <a:srgbClr val="00CC00"/>
                </a:solidFill>
              </a:rPr>
              <a:t>nhân</a:t>
            </a:r>
            <a:r>
              <a:rPr lang="en-US" sz="2400" dirty="0">
                <a:solidFill>
                  <a:srgbClr val="00CC00"/>
                </a:solidFill>
              </a:rPr>
              <a:t> </a:t>
            </a:r>
            <a:r>
              <a:rPr lang="en-US" sz="2400" dirty="0" err="1">
                <a:solidFill>
                  <a:srgbClr val="00CC00"/>
                </a:solidFill>
              </a:rPr>
              <a:t>dịp</a:t>
            </a:r>
            <a:r>
              <a:rPr lang="en-US" sz="2400" dirty="0">
                <a:solidFill>
                  <a:srgbClr val="00CC00"/>
                </a:solidFill>
              </a:rPr>
              <a:t> </a:t>
            </a:r>
            <a:r>
              <a:rPr lang="en-US" sz="2400" dirty="0" err="1">
                <a:solidFill>
                  <a:srgbClr val="00CC00"/>
                </a:solidFill>
              </a:rPr>
              <a:t>Hội</a:t>
            </a:r>
            <a:r>
              <a:rPr lang="en-US" sz="2400" dirty="0">
                <a:solidFill>
                  <a:srgbClr val="00CC00"/>
                </a:solidFill>
              </a:rPr>
              <a:t> </a:t>
            </a:r>
            <a:r>
              <a:rPr lang="en-US" sz="2400" dirty="0" err="1">
                <a:solidFill>
                  <a:srgbClr val="00CC00"/>
                </a:solidFill>
              </a:rPr>
              <a:t>chơ</a:t>
            </a:r>
            <a:r>
              <a:rPr lang="en-US" sz="2400" dirty="0">
                <a:solidFill>
                  <a:srgbClr val="00CC00"/>
                </a:solidFill>
              </a:rPr>
              <a:t>̣ </a:t>
            </a:r>
            <a:r>
              <a:rPr lang="en-US" sz="2400" dirty="0" err="1">
                <a:solidFill>
                  <a:srgbClr val="00CC00"/>
                </a:solidFill>
              </a:rPr>
              <a:t>quốc</a:t>
            </a:r>
            <a:r>
              <a:rPr lang="en-US" sz="2400" dirty="0">
                <a:solidFill>
                  <a:srgbClr val="00CC00"/>
                </a:solidFill>
              </a:rPr>
              <a:t> </a:t>
            </a:r>
            <a:r>
              <a:rPr lang="en-US" sz="2400" dirty="0" err="1">
                <a:solidFill>
                  <a:srgbClr val="00CC00"/>
                </a:solidFill>
              </a:rPr>
              <a:t>tê</a:t>
            </a:r>
            <a:r>
              <a:rPr lang="en-US" sz="2400" dirty="0">
                <a:solidFill>
                  <a:srgbClr val="00CC00"/>
                </a:solidFill>
              </a:rPr>
              <a:t>́ </a:t>
            </a:r>
            <a:r>
              <a:rPr lang="en-US" sz="2400" dirty="0" err="1">
                <a:solidFill>
                  <a:srgbClr val="00CC00"/>
                </a:solidFill>
              </a:rPr>
              <a:t>lần</a:t>
            </a:r>
            <a:r>
              <a:rPr lang="en-US" sz="2400" dirty="0">
                <a:solidFill>
                  <a:srgbClr val="00CC00"/>
                </a:solidFill>
              </a:rPr>
              <a:t> </a:t>
            </a:r>
            <a:r>
              <a:rPr lang="en-US" sz="2400" dirty="0" err="1">
                <a:solidFill>
                  <a:srgbClr val="00CC00"/>
                </a:solidFill>
              </a:rPr>
              <a:t>thư</a:t>
            </a:r>
            <a:r>
              <a:rPr lang="en-US" sz="2400" dirty="0">
                <a:solidFill>
                  <a:srgbClr val="00CC00"/>
                </a:solidFill>
              </a:rPr>
              <a:t>́ </a:t>
            </a:r>
            <a:r>
              <a:rPr lang="en-US" sz="2400" dirty="0" err="1">
                <a:solidFill>
                  <a:srgbClr val="00CC00"/>
                </a:solidFill>
              </a:rPr>
              <a:t>nhất</a:t>
            </a:r>
            <a:r>
              <a:rPr lang="en-US" sz="2400" dirty="0">
                <a:solidFill>
                  <a:srgbClr val="00CC00"/>
                </a:solidFill>
              </a:rPr>
              <a:t> </a:t>
            </a:r>
            <a:r>
              <a:rPr lang="en-US" sz="2400" dirty="0" err="1">
                <a:solidFill>
                  <a:srgbClr val="00CC00"/>
                </a:solidFill>
              </a:rPr>
              <a:t>tại</a:t>
            </a:r>
            <a:r>
              <a:rPr lang="en-US" sz="2400" dirty="0">
                <a:solidFill>
                  <a:srgbClr val="00CC00"/>
                </a:solidFill>
              </a:rPr>
              <a:t> </a:t>
            </a:r>
            <a:r>
              <a:rPr lang="en-US" sz="2400" dirty="0" err="1">
                <a:solidFill>
                  <a:srgbClr val="00CC00"/>
                </a:solidFill>
              </a:rPr>
              <a:t>Pari</a:t>
            </a:r>
            <a:r>
              <a:rPr lang="en-US" sz="2400" dirty="0">
                <a:solidFill>
                  <a:srgbClr val="00CC00"/>
                </a:solidFill>
              </a:rPr>
              <a:t>. </a:t>
            </a:r>
            <a:r>
              <a:rPr lang="en-US" sz="2400" dirty="0" err="1">
                <a:solidFill>
                  <a:srgbClr val="00CC00"/>
                </a:solidFill>
              </a:rPr>
              <a:t>Hiện</a:t>
            </a:r>
            <a:r>
              <a:rPr lang="en-US" sz="2400" dirty="0">
                <a:solidFill>
                  <a:srgbClr val="00CC00"/>
                </a:solidFill>
              </a:rPr>
              <a:t> nay </a:t>
            </a:r>
            <a:r>
              <a:rPr lang="en-US" sz="2400" dirty="0" err="1">
                <a:solidFill>
                  <a:srgbClr val="00CC00"/>
                </a:solidFill>
              </a:rPr>
              <a:t>tháp</a:t>
            </a:r>
            <a:r>
              <a:rPr lang="en-US" sz="2400" dirty="0">
                <a:solidFill>
                  <a:srgbClr val="00CC00"/>
                </a:solidFill>
              </a:rPr>
              <a:t> </a:t>
            </a:r>
            <a:r>
              <a:rPr lang="en-US" sz="2400" dirty="0" err="1">
                <a:solidFill>
                  <a:srgbClr val="00CC00"/>
                </a:solidFill>
              </a:rPr>
              <a:t>được</a:t>
            </a:r>
            <a:r>
              <a:rPr lang="en-US" sz="2400" dirty="0">
                <a:solidFill>
                  <a:srgbClr val="00CC00"/>
                </a:solidFill>
              </a:rPr>
              <a:t> </a:t>
            </a:r>
            <a:r>
              <a:rPr lang="en-US" sz="2400" dirty="0" err="1">
                <a:solidFill>
                  <a:srgbClr val="00CC00"/>
                </a:solidFill>
              </a:rPr>
              <a:t>dùng</a:t>
            </a:r>
            <a:r>
              <a:rPr lang="en-US" sz="2400" dirty="0">
                <a:solidFill>
                  <a:srgbClr val="00CC00"/>
                </a:solidFill>
              </a:rPr>
              <a:t> </a:t>
            </a:r>
            <a:r>
              <a:rPr lang="en-US" sz="2400" dirty="0" err="1">
                <a:solidFill>
                  <a:srgbClr val="00CC00"/>
                </a:solidFill>
              </a:rPr>
              <a:t>làm</a:t>
            </a:r>
            <a:r>
              <a:rPr lang="en-US" sz="2400" dirty="0">
                <a:solidFill>
                  <a:srgbClr val="00CC00"/>
                </a:solidFill>
              </a:rPr>
              <a:t> </a:t>
            </a:r>
            <a:r>
              <a:rPr lang="en-US" sz="2400" dirty="0" err="1">
                <a:solidFill>
                  <a:srgbClr val="00CC00"/>
                </a:solidFill>
              </a:rPr>
              <a:t>Trung</a:t>
            </a:r>
            <a:r>
              <a:rPr lang="en-US" sz="2400" dirty="0">
                <a:solidFill>
                  <a:srgbClr val="00CC00"/>
                </a:solidFill>
              </a:rPr>
              <a:t> </a:t>
            </a:r>
            <a:r>
              <a:rPr lang="en-US" sz="2400" dirty="0" err="1">
                <a:solidFill>
                  <a:srgbClr val="00CC00"/>
                </a:solidFill>
              </a:rPr>
              <a:t>tâm</a:t>
            </a:r>
            <a:r>
              <a:rPr lang="en-US" sz="2400" dirty="0">
                <a:solidFill>
                  <a:srgbClr val="00CC00"/>
                </a:solidFill>
              </a:rPr>
              <a:t> </a:t>
            </a:r>
            <a:r>
              <a:rPr lang="en-US" sz="2400" dirty="0" err="1">
                <a:solidFill>
                  <a:srgbClr val="00CC00"/>
                </a:solidFill>
              </a:rPr>
              <a:t>Phát</a:t>
            </a:r>
            <a:r>
              <a:rPr lang="en-US" sz="2400" dirty="0">
                <a:solidFill>
                  <a:srgbClr val="00CC00"/>
                </a:solidFill>
              </a:rPr>
              <a:t> </a:t>
            </a:r>
            <a:r>
              <a:rPr lang="en-US" sz="2400" dirty="0" err="1">
                <a:solidFill>
                  <a:srgbClr val="00CC00"/>
                </a:solidFill>
              </a:rPr>
              <a:t>thanh</a:t>
            </a:r>
            <a:r>
              <a:rPr lang="en-US" sz="2400" dirty="0">
                <a:solidFill>
                  <a:srgbClr val="00CC00"/>
                </a:solidFill>
              </a:rPr>
              <a:t> </a:t>
            </a:r>
            <a:r>
              <a:rPr lang="en-US" sz="2400" dirty="0" err="1">
                <a:solidFill>
                  <a:srgbClr val="00CC00"/>
                </a:solidFill>
              </a:rPr>
              <a:t>va</a:t>
            </a:r>
            <a:r>
              <a:rPr lang="en-US" sz="2400" dirty="0">
                <a:solidFill>
                  <a:srgbClr val="00CC00"/>
                </a:solidFill>
              </a:rPr>
              <a:t>̀ </a:t>
            </a:r>
            <a:r>
              <a:rPr lang="en-US" sz="2400" dirty="0" err="1">
                <a:solidFill>
                  <a:srgbClr val="00CC00"/>
                </a:solidFill>
              </a:rPr>
              <a:t>truyền</a:t>
            </a:r>
            <a:r>
              <a:rPr lang="en-US" sz="2400" dirty="0">
                <a:solidFill>
                  <a:srgbClr val="00CC00"/>
                </a:solidFill>
              </a:rPr>
              <a:t> </a:t>
            </a:r>
            <a:r>
              <a:rPr lang="en-US" sz="2400" dirty="0" err="1">
                <a:solidFill>
                  <a:srgbClr val="00CC00"/>
                </a:solidFill>
              </a:rPr>
              <a:t>hình</a:t>
            </a:r>
            <a:r>
              <a:rPr lang="en-US" sz="2400" dirty="0">
                <a:solidFill>
                  <a:srgbClr val="00CC00"/>
                </a:solidFill>
              </a:rPr>
              <a:t> </a:t>
            </a:r>
            <a:r>
              <a:rPr lang="en-US" sz="2400" dirty="0" err="1">
                <a:solidFill>
                  <a:srgbClr val="00CC00"/>
                </a:solidFill>
              </a:rPr>
              <a:t>va</a:t>
            </a:r>
            <a:r>
              <a:rPr lang="en-US" sz="2400" dirty="0">
                <a:solidFill>
                  <a:srgbClr val="00CC00"/>
                </a:solidFill>
              </a:rPr>
              <a:t>̀ là </a:t>
            </a:r>
            <a:r>
              <a:rPr lang="en-US" sz="2400" dirty="0" err="1">
                <a:solidFill>
                  <a:srgbClr val="00CC00"/>
                </a:solidFill>
              </a:rPr>
              <a:t>điểm</a:t>
            </a:r>
            <a:r>
              <a:rPr lang="en-US" sz="2400" dirty="0">
                <a:solidFill>
                  <a:srgbClr val="00CC00"/>
                </a:solidFill>
              </a:rPr>
              <a:t> du </a:t>
            </a:r>
            <a:r>
              <a:rPr lang="en-US" sz="2400" dirty="0" err="1">
                <a:solidFill>
                  <a:srgbClr val="00CC00"/>
                </a:solidFill>
              </a:rPr>
              <a:t>lịch</a:t>
            </a:r>
            <a:r>
              <a:rPr lang="en-US" sz="2400" dirty="0">
                <a:solidFill>
                  <a:srgbClr val="00CC00"/>
                </a:solidFill>
              </a:rPr>
              <a:t> </a:t>
            </a:r>
            <a:r>
              <a:rPr lang="en-US" sz="2400" dirty="0" err="1">
                <a:solidFill>
                  <a:srgbClr val="00CC00"/>
                </a:solidFill>
              </a:rPr>
              <a:t>nổi</a:t>
            </a:r>
            <a:r>
              <a:rPr lang="en-US" sz="2400" dirty="0">
                <a:solidFill>
                  <a:srgbClr val="00CC00"/>
                </a:solidFill>
              </a:rPr>
              <a:t> </a:t>
            </a:r>
            <a:r>
              <a:rPr lang="en-US" sz="2400" dirty="0" err="1">
                <a:solidFill>
                  <a:srgbClr val="00CC00"/>
                </a:solidFill>
              </a:rPr>
              <a:t>tiếng</a:t>
            </a:r>
            <a:r>
              <a:rPr lang="en-US" sz="2400" dirty="0">
                <a:solidFill>
                  <a:srgbClr val="00CC00"/>
                </a:solidFill>
              </a:rPr>
              <a:t> </a:t>
            </a:r>
            <a:r>
              <a:rPr lang="en-US" sz="2400" dirty="0" err="1">
                <a:solidFill>
                  <a:srgbClr val="00CC00"/>
                </a:solidFill>
              </a:rPr>
              <a:t>của</a:t>
            </a:r>
            <a:r>
              <a:rPr lang="en-US" sz="2400" dirty="0">
                <a:solidFill>
                  <a:srgbClr val="00CC00"/>
                </a:solidFill>
              </a:rPr>
              <a:t> </a:t>
            </a:r>
            <a:r>
              <a:rPr lang="en-US" sz="2400" dirty="0" err="1">
                <a:solidFill>
                  <a:srgbClr val="00CC00"/>
                </a:solidFill>
              </a:rPr>
              <a:t>nước</a:t>
            </a:r>
            <a:r>
              <a:rPr lang="en-US" sz="2400" dirty="0">
                <a:solidFill>
                  <a:srgbClr val="00CC00"/>
                </a:solidFill>
              </a:rPr>
              <a:t> </a:t>
            </a:r>
            <a:r>
              <a:rPr lang="en-US" sz="2400" dirty="0" err="1">
                <a:solidFill>
                  <a:srgbClr val="00CC00"/>
                </a:solidFill>
              </a:rPr>
              <a:t>Pháp</a:t>
            </a:r>
            <a:r>
              <a:rPr lang="en-US" sz="2400" dirty="0">
                <a:solidFill>
                  <a:srgbClr val="00CC00"/>
                </a:solidFill>
              </a:rPr>
              <a:t>.</a:t>
            </a:r>
          </a:p>
        </p:txBody>
      </p:sp>
      <p:pic>
        <p:nvPicPr>
          <p:cNvPr id="17412" name="Picture 4" descr="eiffel-tower-day[1]"/>
          <p:cNvPicPr>
            <a:picLocks noChangeAspect="1" noChangeArrowheads="1"/>
          </p:cNvPicPr>
          <p:nvPr/>
        </p:nvPicPr>
        <p:blipFill>
          <a:blip r:embed="rId3"/>
          <a:srcRect/>
          <a:stretch>
            <a:fillRect/>
          </a:stretch>
        </p:blipFill>
        <p:spPr bwMode="auto">
          <a:xfrm>
            <a:off x="19050" y="1066800"/>
            <a:ext cx="3524250" cy="5562600"/>
          </a:xfrm>
          <a:prstGeom prst="rect">
            <a:avLst/>
          </a:prstGeom>
          <a:noFill/>
        </p:spPr>
      </p:pic>
      <p:sp>
        <p:nvSpPr>
          <p:cNvPr id="17413" name="Rectangle 5"/>
          <p:cNvSpPr>
            <a:spLocks noGrp="1" noChangeArrowheads="1"/>
          </p:cNvSpPr>
          <p:nvPr>
            <p:ph type="title"/>
          </p:nvPr>
        </p:nvSpPr>
        <p:spPr>
          <a:xfrm>
            <a:off x="381000" y="76200"/>
            <a:ext cx="8305800" cy="533400"/>
          </a:xfrm>
          <a:noFill/>
          <a:ln/>
        </p:spPr>
        <p:txBody>
          <a:bodyPr/>
          <a:lstStyle/>
          <a:p>
            <a:r>
              <a:rPr lang="en-US" sz="3200" b="1"/>
              <a:t>BÀI 18. SỰ NỞ VÌ NHIỆT CỦA CHẤT RẮN</a:t>
            </a:r>
          </a:p>
        </p:txBody>
      </p:sp>
      <p:sp>
        <p:nvSpPr>
          <p:cNvPr id="17415" name="Text Box 7"/>
          <p:cNvSpPr txBox="1">
            <a:spLocks noChangeArrowheads="1"/>
          </p:cNvSpPr>
          <p:nvPr/>
        </p:nvSpPr>
        <p:spPr bwMode="auto">
          <a:xfrm>
            <a:off x="533400" y="1066800"/>
            <a:ext cx="2743200" cy="3046988"/>
          </a:xfrm>
          <a:prstGeom prst="rect">
            <a:avLst/>
          </a:prstGeom>
          <a:noFill/>
          <a:ln w="9525">
            <a:noFill/>
            <a:miter lim="800000"/>
            <a:headEnd/>
            <a:tailEnd/>
          </a:ln>
          <a:effectLst/>
        </p:spPr>
        <p:txBody>
          <a:bodyPr>
            <a:spAutoFit/>
          </a:bodyPr>
          <a:lstStyle/>
          <a:p>
            <a:pPr>
              <a:spcBef>
                <a:spcPct val="50000"/>
              </a:spcBef>
            </a:pPr>
            <a:r>
              <a:rPr lang="en-US" sz="2400" dirty="0" err="1">
                <a:solidFill>
                  <a:srgbClr val="00CC00"/>
                </a:solidFill>
              </a:rPr>
              <a:t>Các</a:t>
            </a:r>
            <a:r>
              <a:rPr lang="en-US" sz="2400" dirty="0">
                <a:solidFill>
                  <a:srgbClr val="00CC00"/>
                </a:solidFill>
              </a:rPr>
              <a:t> </a:t>
            </a:r>
            <a:r>
              <a:rPr lang="en-US" sz="2400" dirty="0" err="1">
                <a:solidFill>
                  <a:srgbClr val="00CC00"/>
                </a:solidFill>
              </a:rPr>
              <a:t>phép</a:t>
            </a:r>
            <a:r>
              <a:rPr lang="en-US" sz="2400" dirty="0">
                <a:solidFill>
                  <a:srgbClr val="00CC00"/>
                </a:solidFill>
              </a:rPr>
              <a:t> </a:t>
            </a:r>
            <a:r>
              <a:rPr lang="en-US" sz="2400" dirty="0" err="1">
                <a:solidFill>
                  <a:srgbClr val="00CC00"/>
                </a:solidFill>
              </a:rPr>
              <a:t>đo</a:t>
            </a:r>
            <a:r>
              <a:rPr lang="en-US" sz="2400" dirty="0">
                <a:solidFill>
                  <a:srgbClr val="00CC00"/>
                </a:solidFill>
              </a:rPr>
              <a:t> </a:t>
            </a:r>
            <a:r>
              <a:rPr lang="en-US" sz="2400" dirty="0" err="1">
                <a:solidFill>
                  <a:srgbClr val="00CC00"/>
                </a:solidFill>
              </a:rPr>
              <a:t>chiều</a:t>
            </a:r>
            <a:r>
              <a:rPr lang="en-US" sz="2400" dirty="0">
                <a:solidFill>
                  <a:srgbClr val="00CC00"/>
                </a:solidFill>
              </a:rPr>
              <a:t> </a:t>
            </a:r>
            <a:r>
              <a:rPr lang="en-US" sz="2400" dirty="0" err="1">
                <a:solidFill>
                  <a:srgbClr val="00CC00"/>
                </a:solidFill>
              </a:rPr>
              <a:t>cao</a:t>
            </a:r>
            <a:r>
              <a:rPr lang="en-US" sz="2400" dirty="0">
                <a:solidFill>
                  <a:srgbClr val="00CC00"/>
                </a:solidFill>
              </a:rPr>
              <a:t> </a:t>
            </a:r>
            <a:r>
              <a:rPr lang="en-US" sz="2400" dirty="0" err="1">
                <a:solidFill>
                  <a:srgbClr val="00CC00"/>
                </a:solidFill>
              </a:rPr>
              <a:t>tháp</a:t>
            </a:r>
            <a:r>
              <a:rPr lang="en-US" sz="2400" dirty="0">
                <a:solidFill>
                  <a:srgbClr val="00CC00"/>
                </a:solidFill>
              </a:rPr>
              <a:t> </a:t>
            </a:r>
            <a:r>
              <a:rPr lang="en-US" sz="2400" dirty="0" err="1">
                <a:solidFill>
                  <a:srgbClr val="00CC00"/>
                </a:solidFill>
              </a:rPr>
              <a:t>vào</a:t>
            </a:r>
            <a:r>
              <a:rPr lang="en-US" sz="2400" dirty="0">
                <a:solidFill>
                  <a:srgbClr val="00CC00"/>
                </a:solidFill>
              </a:rPr>
              <a:t> </a:t>
            </a:r>
            <a:r>
              <a:rPr lang="en-US" sz="2400" dirty="0" err="1">
                <a:solidFill>
                  <a:srgbClr val="00CC00"/>
                </a:solidFill>
              </a:rPr>
              <a:t>ngày</a:t>
            </a:r>
            <a:r>
              <a:rPr lang="en-US" sz="2400" dirty="0">
                <a:solidFill>
                  <a:srgbClr val="00CC00"/>
                </a:solidFill>
              </a:rPr>
              <a:t> </a:t>
            </a:r>
            <a:r>
              <a:rPr lang="en-US" sz="2400" b="1" dirty="0">
                <a:solidFill>
                  <a:srgbClr val="FF0000"/>
                </a:solidFill>
              </a:rPr>
              <a:t>01/01/1890</a:t>
            </a:r>
            <a:r>
              <a:rPr lang="en-US" sz="2400" dirty="0">
                <a:solidFill>
                  <a:srgbClr val="00CC00"/>
                </a:solidFill>
              </a:rPr>
              <a:t> </a:t>
            </a:r>
            <a:r>
              <a:rPr lang="en-US" sz="2400" dirty="0" err="1">
                <a:solidFill>
                  <a:srgbClr val="00CC00"/>
                </a:solidFill>
              </a:rPr>
              <a:t>va</a:t>
            </a:r>
            <a:r>
              <a:rPr lang="en-US" sz="2400" dirty="0">
                <a:solidFill>
                  <a:srgbClr val="00CC00"/>
                </a:solidFill>
              </a:rPr>
              <a:t>̀ </a:t>
            </a:r>
            <a:r>
              <a:rPr lang="en-US" sz="2400" dirty="0" err="1">
                <a:solidFill>
                  <a:srgbClr val="00CC00"/>
                </a:solidFill>
              </a:rPr>
              <a:t>ngày</a:t>
            </a:r>
            <a:r>
              <a:rPr lang="en-US" sz="2400" dirty="0">
                <a:solidFill>
                  <a:srgbClr val="00CC00"/>
                </a:solidFill>
              </a:rPr>
              <a:t> </a:t>
            </a:r>
            <a:r>
              <a:rPr lang="en-US" sz="2400" b="1" dirty="0">
                <a:solidFill>
                  <a:srgbClr val="FF0000"/>
                </a:solidFill>
              </a:rPr>
              <a:t>01/07/1890 </a:t>
            </a:r>
            <a:r>
              <a:rPr lang="en-US" sz="2400" dirty="0" err="1">
                <a:solidFill>
                  <a:srgbClr val="00CC00"/>
                </a:solidFill>
              </a:rPr>
              <a:t>cho</a:t>
            </a:r>
            <a:r>
              <a:rPr lang="en-US" sz="2400" dirty="0">
                <a:solidFill>
                  <a:srgbClr val="00CC00"/>
                </a:solidFill>
              </a:rPr>
              <a:t> </a:t>
            </a:r>
            <a:r>
              <a:rPr lang="en-US" sz="2400" dirty="0" err="1">
                <a:solidFill>
                  <a:srgbClr val="00CC00"/>
                </a:solidFill>
              </a:rPr>
              <a:t>thấy</a:t>
            </a:r>
            <a:r>
              <a:rPr lang="en-US" sz="2400" dirty="0">
                <a:solidFill>
                  <a:srgbClr val="00CC00"/>
                </a:solidFill>
              </a:rPr>
              <a:t>, </a:t>
            </a:r>
            <a:r>
              <a:rPr lang="en-US" sz="2400" dirty="0" err="1">
                <a:solidFill>
                  <a:srgbClr val="00CC00"/>
                </a:solidFill>
              </a:rPr>
              <a:t>trong</a:t>
            </a:r>
            <a:r>
              <a:rPr lang="en-US" sz="2400" dirty="0">
                <a:solidFill>
                  <a:srgbClr val="00CC00"/>
                </a:solidFill>
              </a:rPr>
              <a:t> </a:t>
            </a:r>
            <a:r>
              <a:rPr lang="en-US" sz="2400" dirty="0" err="1">
                <a:solidFill>
                  <a:srgbClr val="00CC00"/>
                </a:solidFill>
              </a:rPr>
              <a:t>vòng</a:t>
            </a:r>
            <a:r>
              <a:rPr lang="en-US" sz="2400" dirty="0">
                <a:solidFill>
                  <a:srgbClr val="00CC00"/>
                </a:solidFill>
              </a:rPr>
              <a:t> </a:t>
            </a:r>
            <a:r>
              <a:rPr lang="en-US" sz="2400" b="1" dirty="0">
                <a:solidFill>
                  <a:srgbClr val="FF0000"/>
                </a:solidFill>
              </a:rPr>
              <a:t>6 </a:t>
            </a:r>
            <a:r>
              <a:rPr lang="en-US" sz="2400" b="1" dirty="0" err="1">
                <a:solidFill>
                  <a:srgbClr val="FF0000"/>
                </a:solidFill>
              </a:rPr>
              <a:t>tháng</a:t>
            </a:r>
            <a:r>
              <a:rPr lang="en-US" sz="2400" b="1" dirty="0">
                <a:solidFill>
                  <a:srgbClr val="FF0000"/>
                </a:solidFill>
              </a:rPr>
              <a:t> </a:t>
            </a:r>
            <a:r>
              <a:rPr lang="en-US" sz="2400" dirty="0" err="1">
                <a:solidFill>
                  <a:srgbClr val="00CC00"/>
                </a:solidFill>
              </a:rPr>
              <a:t>tháp</a:t>
            </a:r>
            <a:r>
              <a:rPr lang="en-US" sz="2400" dirty="0">
                <a:solidFill>
                  <a:srgbClr val="00CC00"/>
                </a:solidFill>
              </a:rPr>
              <a:t> </a:t>
            </a:r>
            <a:r>
              <a:rPr lang="en-US" sz="2400" dirty="0" err="1">
                <a:solidFill>
                  <a:srgbClr val="00CC00"/>
                </a:solidFill>
              </a:rPr>
              <a:t>cao</a:t>
            </a:r>
            <a:r>
              <a:rPr lang="en-US" sz="2400" dirty="0">
                <a:solidFill>
                  <a:srgbClr val="00CC00"/>
                </a:solidFill>
              </a:rPr>
              <a:t> </a:t>
            </a:r>
            <a:r>
              <a:rPr lang="en-US" sz="2400" dirty="0" err="1">
                <a:solidFill>
                  <a:srgbClr val="00CC00"/>
                </a:solidFill>
              </a:rPr>
              <a:t>thêm</a:t>
            </a:r>
            <a:r>
              <a:rPr lang="en-US" sz="2400" dirty="0">
                <a:solidFill>
                  <a:srgbClr val="00CC00"/>
                </a:solidFill>
              </a:rPr>
              <a:t> </a:t>
            </a:r>
            <a:r>
              <a:rPr lang="en-US" sz="2400" dirty="0" err="1">
                <a:solidFill>
                  <a:srgbClr val="00CC00"/>
                </a:solidFill>
              </a:rPr>
              <a:t>hơn</a:t>
            </a:r>
            <a:r>
              <a:rPr lang="en-US" sz="2400" dirty="0">
                <a:solidFill>
                  <a:srgbClr val="00CC00"/>
                </a:solidFill>
              </a:rPr>
              <a:t> </a:t>
            </a:r>
            <a:r>
              <a:rPr lang="en-US" sz="2400" b="1" dirty="0">
                <a:solidFill>
                  <a:srgbClr val="FF0000"/>
                </a:solidFill>
              </a:rPr>
              <a:t>10cm.</a:t>
            </a:r>
          </a:p>
        </p:txBody>
      </p:sp>
      <p:pic>
        <p:nvPicPr>
          <p:cNvPr id="17417" name="Picture 9" descr="SO02958_"/>
          <p:cNvPicPr>
            <a:picLocks noChangeAspect="1" noChangeArrowheads="1"/>
          </p:cNvPicPr>
          <p:nvPr/>
        </p:nvPicPr>
        <p:blipFill>
          <a:blip r:embed="rId4"/>
          <a:srcRect/>
          <a:stretch>
            <a:fillRect/>
          </a:stretch>
        </p:blipFill>
        <p:spPr bwMode="auto">
          <a:xfrm>
            <a:off x="3810000" y="1276350"/>
            <a:ext cx="1549400" cy="1841500"/>
          </a:xfrm>
          <a:prstGeom prst="rect">
            <a:avLst/>
          </a:prstGeom>
          <a:noFill/>
        </p:spPr>
      </p:pic>
      <p:sp>
        <p:nvSpPr>
          <p:cNvPr id="17421" name="Text Box 13"/>
          <p:cNvSpPr txBox="1">
            <a:spLocks noChangeArrowheads="1"/>
          </p:cNvSpPr>
          <p:nvPr/>
        </p:nvSpPr>
        <p:spPr bwMode="auto">
          <a:xfrm>
            <a:off x="3810000" y="838200"/>
            <a:ext cx="4724400" cy="822325"/>
          </a:xfrm>
          <a:prstGeom prst="rect">
            <a:avLst/>
          </a:prstGeom>
          <a:noFill/>
          <a:ln w="9525">
            <a:noFill/>
            <a:miter lim="800000"/>
            <a:headEnd/>
            <a:tailEnd/>
          </a:ln>
          <a:effectLst/>
        </p:spPr>
        <p:txBody>
          <a:bodyPr>
            <a:spAutoFit/>
          </a:bodyPr>
          <a:lstStyle/>
          <a:p>
            <a:pPr algn="just">
              <a:spcBef>
                <a:spcPct val="20000"/>
              </a:spcBef>
            </a:pPr>
            <a:r>
              <a:rPr lang="en-US" sz="2400">
                <a:solidFill>
                  <a:srgbClr val="0000FF"/>
                </a:solidFill>
              </a:rPr>
              <a:t>Đây là công trình nổi tiếng nào ? Ở đâu ?</a:t>
            </a:r>
            <a:endParaRPr lang="en-US" sz="2400"/>
          </a:p>
        </p:txBody>
      </p:sp>
      <p:pic>
        <p:nvPicPr>
          <p:cNvPr id="17423" name="Picture 15" descr="SO02958_"/>
          <p:cNvPicPr>
            <a:picLocks noChangeAspect="1" noChangeArrowheads="1"/>
          </p:cNvPicPr>
          <p:nvPr/>
        </p:nvPicPr>
        <p:blipFill>
          <a:blip r:embed="rId4"/>
          <a:srcRect/>
          <a:stretch>
            <a:fillRect/>
          </a:stretch>
        </p:blipFill>
        <p:spPr bwMode="auto">
          <a:xfrm flipH="1">
            <a:off x="3581400" y="1282700"/>
            <a:ext cx="1549400" cy="1841500"/>
          </a:xfrm>
          <a:prstGeom prst="rect">
            <a:avLst/>
          </a:prstGeom>
          <a:noFill/>
        </p:spPr>
      </p:pic>
      <p:sp>
        <p:nvSpPr>
          <p:cNvPr id="17425" name="Text Box 17"/>
          <p:cNvSpPr txBox="1">
            <a:spLocks noChangeArrowheads="1"/>
          </p:cNvSpPr>
          <p:nvPr/>
        </p:nvSpPr>
        <p:spPr bwMode="auto">
          <a:xfrm>
            <a:off x="762000" y="4143375"/>
            <a:ext cx="3657600" cy="915988"/>
          </a:xfrm>
          <a:prstGeom prst="rect">
            <a:avLst/>
          </a:prstGeom>
          <a:noFill/>
          <a:ln w="9525">
            <a:noFill/>
            <a:miter lim="800000"/>
            <a:headEnd/>
            <a:tailEnd/>
          </a:ln>
          <a:effectLst/>
        </p:spPr>
        <p:txBody>
          <a:bodyPr>
            <a:spAutoFit/>
          </a:bodyPr>
          <a:lstStyle/>
          <a:p>
            <a:pPr>
              <a:spcBef>
                <a:spcPct val="50000"/>
              </a:spcBef>
            </a:pPr>
            <a:r>
              <a:rPr lang="en-US" dirty="0" err="1"/>
              <a:t>Tại</a:t>
            </a:r>
            <a:r>
              <a:rPr lang="en-US" dirty="0"/>
              <a:t> </a:t>
            </a:r>
            <a:r>
              <a:rPr lang="en-US" dirty="0" err="1"/>
              <a:t>sao</a:t>
            </a:r>
            <a:r>
              <a:rPr lang="en-US" dirty="0"/>
              <a:t> </a:t>
            </a:r>
            <a:r>
              <a:rPr lang="en-US" dirty="0" err="1"/>
              <a:t>lại</a:t>
            </a:r>
            <a:r>
              <a:rPr lang="en-US" dirty="0"/>
              <a:t> </a:t>
            </a:r>
            <a:r>
              <a:rPr lang="en-US" dirty="0" err="1"/>
              <a:t>có</a:t>
            </a:r>
            <a:r>
              <a:rPr lang="en-US" dirty="0"/>
              <a:t> </a:t>
            </a:r>
            <a:r>
              <a:rPr lang="en-US" dirty="0" err="1"/>
              <a:t>sự</a:t>
            </a:r>
            <a:r>
              <a:rPr lang="en-US" dirty="0"/>
              <a:t> </a:t>
            </a:r>
            <a:r>
              <a:rPr lang="en-US" dirty="0" err="1"/>
              <a:t>kì</a:t>
            </a:r>
            <a:r>
              <a:rPr lang="en-US" dirty="0"/>
              <a:t> </a:t>
            </a:r>
            <a:r>
              <a:rPr lang="en-US" dirty="0" err="1"/>
              <a:t>lạ</a:t>
            </a:r>
            <a:r>
              <a:rPr lang="en-US" dirty="0"/>
              <a:t> </a:t>
            </a:r>
            <a:r>
              <a:rPr lang="en-US" dirty="0" err="1"/>
              <a:t>đó</a:t>
            </a:r>
            <a:r>
              <a:rPr lang="en-US" dirty="0"/>
              <a:t> ? </a:t>
            </a:r>
            <a:r>
              <a:rPr lang="en-US" dirty="0" err="1"/>
              <a:t>Chẳng</a:t>
            </a:r>
            <a:r>
              <a:rPr lang="en-US" dirty="0"/>
              <a:t> </a:t>
            </a:r>
            <a:r>
              <a:rPr lang="en-US" dirty="0" err="1"/>
              <a:t>lẽ</a:t>
            </a:r>
            <a:r>
              <a:rPr lang="en-US" dirty="0"/>
              <a:t> </a:t>
            </a:r>
            <a:r>
              <a:rPr lang="en-US" dirty="0" err="1"/>
              <a:t>một</a:t>
            </a:r>
            <a:r>
              <a:rPr lang="en-US" dirty="0"/>
              <a:t> </a:t>
            </a:r>
            <a:r>
              <a:rPr lang="en-US" dirty="0" err="1"/>
              <a:t>cái</a:t>
            </a:r>
            <a:r>
              <a:rPr lang="en-US" dirty="0"/>
              <a:t> </a:t>
            </a:r>
            <a:r>
              <a:rPr lang="en-US" dirty="0" err="1"/>
              <a:t>tháp</a:t>
            </a:r>
            <a:r>
              <a:rPr lang="en-US" dirty="0"/>
              <a:t> </a:t>
            </a:r>
            <a:r>
              <a:rPr lang="en-US" dirty="0" err="1"/>
              <a:t>bằng</a:t>
            </a:r>
            <a:r>
              <a:rPr lang="en-US" dirty="0"/>
              <a:t> </a:t>
            </a:r>
            <a:r>
              <a:rPr lang="en-US" dirty="0" err="1"/>
              <a:t>thép</a:t>
            </a:r>
            <a:r>
              <a:rPr lang="en-US" dirty="0"/>
              <a:t> </a:t>
            </a:r>
            <a:r>
              <a:rPr lang="en-US" dirty="0" err="1"/>
              <a:t>lại</a:t>
            </a:r>
            <a:r>
              <a:rPr lang="en-US" dirty="0"/>
              <a:t> </a:t>
            </a:r>
            <a:r>
              <a:rPr lang="en-US" dirty="0" err="1"/>
              <a:t>có</a:t>
            </a:r>
            <a:r>
              <a:rPr lang="en-US" dirty="0"/>
              <a:t> </a:t>
            </a:r>
            <a:r>
              <a:rPr lang="en-US" dirty="0" err="1"/>
              <a:t>thể</a:t>
            </a:r>
            <a:r>
              <a:rPr lang="en-US" dirty="0"/>
              <a:t> “</a:t>
            </a:r>
            <a:r>
              <a:rPr lang="en-US" dirty="0" err="1"/>
              <a:t>lớn</a:t>
            </a:r>
            <a:r>
              <a:rPr lang="en-US" dirty="0"/>
              <a:t> </a:t>
            </a:r>
            <a:r>
              <a:rPr lang="en-US" dirty="0" err="1"/>
              <a:t>lên</a:t>
            </a:r>
            <a:r>
              <a:rPr lang="en-US" dirty="0"/>
              <a:t>” </a:t>
            </a:r>
            <a:r>
              <a:rPr lang="en-US" dirty="0" err="1"/>
              <a:t>được</a:t>
            </a:r>
            <a:r>
              <a:rPr lang="en-US" dirty="0"/>
              <a:t> hay </a:t>
            </a:r>
            <a:r>
              <a:rPr lang="en-US" dirty="0" err="1"/>
              <a:t>sao</a:t>
            </a:r>
            <a:r>
              <a:rPr lang="en-US" dirty="0"/>
              <a:t> ?</a:t>
            </a:r>
          </a:p>
        </p:txBody>
      </p:sp>
      <p:sp>
        <p:nvSpPr>
          <p:cNvPr id="17426" name="Text Box 18"/>
          <p:cNvSpPr txBox="1">
            <a:spLocks noChangeArrowheads="1"/>
          </p:cNvSpPr>
          <p:nvPr/>
        </p:nvSpPr>
        <p:spPr bwMode="auto">
          <a:xfrm>
            <a:off x="838200" y="5562600"/>
            <a:ext cx="3962400" cy="641350"/>
          </a:xfrm>
          <a:prstGeom prst="rect">
            <a:avLst/>
          </a:prstGeom>
          <a:noFill/>
          <a:ln w="9525">
            <a:noFill/>
            <a:miter lim="800000"/>
            <a:headEnd/>
            <a:tailEnd/>
          </a:ln>
          <a:effectLst/>
        </p:spPr>
        <p:txBody>
          <a:bodyPr>
            <a:spAutoFit/>
          </a:bodyPr>
          <a:lstStyle/>
          <a:p>
            <a:pPr>
              <a:spcBef>
                <a:spcPct val="50000"/>
              </a:spcBef>
            </a:pPr>
            <a:r>
              <a:rPr lang="en-US" dirty="0" err="1"/>
              <a:t>Bài</a:t>
            </a:r>
            <a:r>
              <a:rPr lang="en-US" dirty="0"/>
              <a:t> </a:t>
            </a:r>
            <a:r>
              <a:rPr lang="en-US" dirty="0" err="1"/>
              <a:t>này</a:t>
            </a:r>
            <a:r>
              <a:rPr lang="en-US" dirty="0"/>
              <a:t> </a:t>
            </a:r>
            <a:r>
              <a:rPr lang="en-US" dirty="0" err="1"/>
              <a:t>sẽ</a:t>
            </a:r>
            <a:r>
              <a:rPr lang="en-US" dirty="0"/>
              <a:t> </a:t>
            </a:r>
            <a:r>
              <a:rPr lang="en-US" dirty="0" err="1"/>
              <a:t>giúp</a:t>
            </a:r>
            <a:r>
              <a:rPr lang="en-US" dirty="0"/>
              <a:t> </a:t>
            </a:r>
            <a:r>
              <a:rPr lang="en-US" dirty="0" err="1"/>
              <a:t>em</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trên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ox(in)">
                                      <p:cBhvr>
                                        <p:cTn id="7" dur="500"/>
                                        <p:tgtEl>
                                          <p:spTgt spid="174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22"/>
                                        </p:tgtEl>
                                        <p:attrNameLst>
                                          <p:attrName>style.visibility</p:attrName>
                                        </p:attrNameLst>
                                      </p:cBhvr>
                                      <p:to>
                                        <p:strVal val="visible"/>
                                      </p:to>
                                    </p:set>
                                    <p:animEffect transition="in" filter="wipe(left)">
                                      <p:cBhvr>
                                        <p:cTn id="12" dur="500"/>
                                        <p:tgtEl>
                                          <p:spTgt spid="174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17421"/>
                                        </p:tgtEl>
                                      </p:cBhvr>
                                    </p:animEffect>
                                    <p:set>
                                      <p:cBhvr>
                                        <p:cTn id="17" dur="1" fill="hold">
                                          <p:stCondLst>
                                            <p:cond delay="499"/>
                                          </p:stCondLst>
                                        </p:cTn>
                                        <p:tgtEl>
                                          <p:spTgt spid="17421"/>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17422"/>
                                        </p:tgtEl>
                                      </p:cBhvr>
                                    </p:animEffect>
                                    <p:set>
                                      <p:cBhvr>
                                        <p:cTn id="20" dur="1" fill="hold">
                                          <p:stCondLst>
                                            <p:cond delay="499"/>
                                          </p:stCondLst>
                                        </p:cTn>
                                        <p:tgtEl>
                                          <p:spTgt spid="174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17417"/>
                                        </p:tgtEl>
                                        <p:attrNameLst>
                                          <p:attrName>style.visibility</p:attrName>
                                        </p:attrNameLst>
                                      </p:cBhvr>
                                      <p:to>
                                        <p:strVal val="visible"/>
                                      </p:to>
                                    </p:set>
                                    <p:animEffect transition="in" filter="box(out)">
                                      <p:cBhvr>
                                        <p:cTn id="25" dur="500"/>
                                        <p:tgtEl>
                                          <p:spTgt spid="174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415"/>
                                        </p:tgtEl>
                                        <p:attrNameLst>
                                          <p:attrName>style.visibility</p:attrName>
                                        </p:attrNameLst>
                                      </p:cBhvr>
                                      <p:to>
                                        <p:strVal val="visible"/>
                                      </p:to>
                                    </p:set>
                                    <p:animEffect transition="in" filter="wipe(left)">
                                      <p:cBhvr>
                                        <p:cTn id="30" dur="500"/>
                                        <p:tgtEl>
                                          <p:spTgt spid="1741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17412"/>
                                        </p:tgtEl>
                                      </p:cBhvr>
                                    </p:animEffect>
                                    <p:set>
                                      <p:cBhvr>
                                        <p:cTn id="35" dur="1" fill="hold">
                                          <p:stCondLst>
                                            <p:cond delay="499"/>
                                          </p:stCondLst>
                                        </p:cTn>
                                        <p:tgtEl>
                                          <p:spTgt spid="174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17417"/>
                                        </p:tgtEl>
                                      </p:cBhvr>
                                    </p:animEffect>
                                    <p:set>
                                      <p:cBhvr>
                                        <p:cTn id="40" dur="1" fill="hold">
                                          <p:stCondLst>
                                            <p:cond delay="499"/>
                                          </p:stCondLst>
                                        </p:cTn>
                                        <p:tgtEl>
                                          <p:spTgt spid="174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nodeType="clickEffect">
                                  <p:stCondLst>
                                    <p:cond delay="0"/>
                                  </p:stCondLst>
                                  <p:childTnLst>
                                    <p:set>
                                      <p:cBhvr>
                                        <p:cTn id="44" dur="1" fill="hold">
                                          <p:stCondLst>
                                            <p:cond delay="0"/>
                                          </p:stCondLst>
                                        </p:cTn>
                                        <p:tgtEl>
                                          <p:spTgt spid="17423"/>
                                        </p:tgtEl>
                                        <p:attrNameLst>
                                          <p:attrName>style.visibility</p:attrName>
                                        </p:attrNameLst>
                                      </p:cBhvr>
                                      <p:to>
                                        <p:strVal val="visible"/>
                                      </p:to>
                                    </p:set>
                                    <p:animEffect transition="in" filter="box(out)">
                                      <p:cBhvr>
                                        <p:cTn id="45" dur="500"/>
                                        <p:tgtEl>
                                          <p:spTgt spid="17423"/>
                                        </p:tgtEl>
                                      </p:cBhvr>
                                    </p:animEffect>
                                  </p:childTnLst>
                                </p:cTn>
                              </p:par>
                              <p:par>
                                <p:cTn id="46" presetID="4" presetClass="entr" presetSubtype="32" fill="hold" nodeType="withEffect">
                                  <p:stCondLst>
                                    <p:cond delay="0"/>
                                  </p:stCondLst>
                                  <p:childTnLst>
                                    <p:set>
                                      <p:cBhvr>
                                        <p:cTn id="47" dur="1" fill="hold">
                                          <p:stCondLst>
                                            <p:cond delay="0"/>
                                          </p:stCondLst>
                                        </p:cTn>
                                        <p:tgtEl>
                                          <p:spTgt spid="17424"/>
                                        </p:tgtEl>
                                        <p:attrNameLst>
                                          <p:attrName>style.visibility</p:attrName>
                                        </p:attrNameLst>
                                      </p:cBhvr>
                                      <p:to>
                                        <p:strVal val="visible"/>
                                      </p:to>
                                    </p:set>
                                    <p:animEffect transition="in" filter="box(out)">
                                      <p:cBhvr>
                                        <p:cTn id="48" dur="500"/>
                                        <p:tgtEl>
                                          <p:spTgt spid="1742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7425"/>
                                        </p:tgtEl>
                                        <p:attrNameLst>
                                          <p:attrName>style.visibility</p:attrName>
                                        </p:attrNameLst>
                                      </p:cBhvr>
                                      <p:to>
                                        <p:strVal val="visible"/>
                                      </p:to>
                                    </p:set>
                                    <p:animEffect transition="in" filter="box(in)">
                                      <p:cBhvr>
                                        <p:cTn id="53" dur="500"/>
                                        <p:tgtEl>
                                          <p:spTgt spid="1742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7426"/>
                                        </p:tgtEl>
                                        <p:attrNameLst>
                                          <p:attrName>style.visibility</p:attrName>
                                        </p:attrNameLst>
                                      </p:cBhvr>
                                      <p:to>
                                        <p:strVal val="visible"/>
                                      </p:to>
                                    </p:set>
                                    <p:animEffect transition="in" filter="box(in)">
                                      <p:cBhvr>
                                        <p:cTn id="58" dur="5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P spid="17422" grpId="1"/>
      <p:bldP spid="17415" grpId="0"/>
      <p:bldP spid="17421" grpId="0"/>
      <p:bldP spid="17421" grpId="1"/>
      <p:bldP spid="17425" grpId="0"/>
      <p:bldP spid="174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76200"/>
            <a:ext cx="8305800" cy="533400"/>
          </a:xfrm>
        </p:spPr>
        <p:txBody>
          <a:bodyPr/>
          <a:lstStyle/>
          <a:p>
            <a:r>
              <a:rPr lang="en-US" sz="3200" b="1"/>
              <a:t>BÀI 18. SỰ NỞ VÌ NHIỆT CỦA CHẤT RẮN</a:t>
            </a:r>
          </a:p>
        </p:txBody>
      </p:sp>
      <p:sp>
        <p:nvSpPr>
          <p:cNvPr id="3076" name="Rectangle 4"/>
          <p:cNvSpPr>
            <a:spLocks noGrp="1" noChangeArrowheads="1"/>
          </p:cNvSpPr>
          <p:nvPr>
            <p:ph type="body" sz="half" idx="1"/>
          </p:nvPr>
        </p:nvSpPr>
        <p:spPr>
          <a:xfrm>
            <a:off x="38100" y="571500"/>
            <a:ext cx="2209800" cy="6229350"/>
          </a:xfrm>
          <a:ln>
            <a:solidFill>
              <a:srgbClr val="0066FF"/>
            </a:solidFill>
          </a:ln>
        </p:spPr>
        <p:txBody>
          <a:bodyPr/>
          <a:lstStyle/>
          <a:p>
            <a:pPr>
              <a:buFontTx/>
              <a:buNone/>
            </a:pPr>
            <a:r>
              <a:rPr lang="en-US" sz="1600" b="1" u="sng">
                <a:latin typeface="Times New Roman" pitchFamily="18" charset="0"/>
              </a:rPr>
              <a:t>1. Làm thí nghiệm</a:t>
            </a:r>
          </a:p>
        </p:txBody>
      </p:sp>
      <p:sp>
        <p:nvSpPr>
          <p:cNvPr id="3077" name="Rectangle 5"/>
          <p:cNvSpPr>
            <a:spLocks noGrp="1" noChangeArrowheads="1"/>
          </p:cNvSpPr>
          <p:nvPr>
            <p:ph type="body" sz="half" idx="2"/>
          </p:nvPr>
        </p:nvSpPr>
        <p:spPr>
          <a:xfrm>
            <a:off x="2362200" y="628650"/>
            <a:ext cx="6629400" cy="6229350"/>
          </a:xfrm>
          <a:ln>
            <a:solidFill>
              <a:srgbClr val="0066FF"/>
            </a:solidFill>
          </a:ln>
        </p:spPr>
        <p:txBody>
          <a:bodyPr/>
          <a:lstStyle/>
          <a:p>
            <a:pPr>
              <a:buFontTx/>
              <a:buNone/>
            </a:pPr>
            <a:r>
              <a:rPr lang="en-US" sz="2400" b="1" u="sng">
                <a:solidFill>
                  <a:srgbClr val="0066FF"/>
                </a:solidFill>
              </a:rPr>
              <a:t>1. Làm thí nghiệm</a:t>
            </a:r>
          </a:p>
          <a:p>
            <a:pPr>
              <a:spcBef>
                <a:spcPct val="15000"/>
              </a:spcBef>
              <a:buFontTx/>
              <a:buNone/>
            </a:pPr>
            <a:r>
              <a:rPr lang="en-US" sz="2000" b="1">
                <a:sym typeface="Wingdings" pitchFamily="2" charset="2"/>
              </a:rPr>
              <a:t>  Dùng dụng cụ vẽ ở hình 18.1.</a:t>
            </a:r>
          </a:p>
        </p:txBody>
      </p:sp>
      <p:sp>
        <p:nvSpPr>
          <p:cNvPr id="3264" name="Rectangle 192"/>
          <p:cNvSpPr>
            <a:spLocks noChangeArrowheads="1"/>
          </p:cNvSpPr>
          <p:nvPr/>
        </p:nvSpPr>
        <p:spPr bwMode="auto">
          <a:xfrm>
            <a:off x="0" y="4205288"/>
            <a:ext cx="9144000" cy="0"/>
          </a:xfrm>
          <a:prstGeom prst="rect">
            <a:avLst/>
          </a:prstGeom>
          <a:noFill/>
          <a:ln w="9525">
            <a:noFill/>
            <a:miter lim="800000"/>
            <a:headEnd/>
            <a:tailEnd/>
          </a:ln>
          <a:effectLst/>
        </p:spPr>
        <p:txBody>
          <a:bodyPr wrap="none" anchor="ctr">
            <a:spAutoFit/>
          </a:bodyPr>
          <a:lstStyle/>
          <a:p>
            <a:endParaRPr lang="en-US"/>
          </a:p>
        </p:txBody>
      </p:sp>
      <p:grpSp>
        <p:nvGrpSpPr>
          <p:cNvPr id="3280" name="Group 208"/>
          <p:cNvGrpSpPr>
            <a:grpSpLocks/>
          </p:cNvGrpSpPr>
          <p:nvPr/>
        </p:nvGrpSpPr>
        <p:grpSpPr bwMode="auto">
          <a:xfrm rot="-343777">
            <a:off x="2533650" y="4362450"/>
            <a:ext cx="2052638" cy="381000"/>
            <a:chOff x="1463" y="3474"/>
            <a:chExt cx="1293" cy="240"/>
          </a:xfrm>
        </p:grpSpPr>
        <p:sp>
          <p:nvSpPr>
            <p:cNvPr id="3269" name="AutoShape 197"/>
            <p:cNvSpPr>
              <a:spLocks noChangeArrowheads="1"/>
            </p:cNvSpPr>
            <p:nvPr/>
          </p:nvSpPr>
          <p:spPr bwMode="auto">
            <a:xfrm rot="344995">
              <a:off x="2228" y="3474"/>
              <a:ext cx="528" cy="24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lstStyle/>
            <a:p>
              <a:endParaRPr lang="en-US"/>
            </a:p>
          </p:txBody>
        </p:sp>
        <p:sp>
          <p:nvSpPr>
            <p:cNvPr id="3270" name="Rectangle 198"/>
            <p:cNvSpPr>
              <a:spLocks noChangeArrowheads="1"/>
            </p:cNvSpPr>
            <p:nvPr/>
          </p:nvSpPr>
          <p:spPr bwMode="auto">
            <a:xfrm rot="344995">
              <a:off x="1463" y="3507"/>
              <a:ext cx="816"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3282" name="Group 210"/>
          <p:cNvGrpSpPr>
            <a:grpSpLocks/>
          </p:cNvGrpSpPr>
          <p:nvPr/>
        </p:nvGrpSpPr>
        <p:grpSpPr bwMode="auto">
          <a:xfrm>
            <a:off x="2590800" y="2438400"/>
            <a:ext cx="1524000" cy="4114800"/>
            <a:chOff x="1920" y="1008"/>
            <a:chExt cx="1704" cy="2832"/>
          </a:xfrm>
        </p:grpSpPr>
        <p:pic>
          <p:nvPicPr>
            <p:cNvPr id="3273" name="Picture 201" descr="chan de"/>
            <p:cNvPicPr>
              <a:picLocks noChangeAspect="1" noChangeArrowheads="1"/>
            </p:cNvPicPr>
            <p:nvPr/>
          </p:nvPicPr>
          <p:blipFill>
            <a:blip r:embed="rId2"/>
            <a:srcRect/>
            <a:stretch>
              <a:fillRect/>
            </a:stretch>
          </p:blipFill>
          <p:spPr bwMode="auto">
            <a:xfrm>
              <a:off x="1920" y="2956"/>
              <a:ext cx="1704" cy="884"/>
            </a:xfrm>
            <a:prstGeom prst="rect">
              <a:avLst/>
            </a:prstGeom>
            <a:noFill/>
          </p:spPr>
        </p:pic>
        <p:sp>
          <p:nvSpPr>
            <p:cNvPr id="3275" name="AutoShape 203"/>
            <p:cNvSpPr>
              <a:spLocks noChangeArrowheads="1"/>
            </p:cNvSpPr>
            <p:nvPr/>
          </p:nvSpPr>
          <p:spPr bwMode="auto">
            <a:xfrm>
              <a:off x="2555" y="2503"/>
              <a:ext cx="119" cy="554"/>
            </a:xfrm>
            <a:prstGeom prst="can">
              <a:avLst>
                <a:gd name="adj" fmla="val 2698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3276" name="Rectangle 204"/>
            <p:cNvSpPr>
              <a:spLocks noChangeArrowheads="1"/>
            </p:cNvSpPr>
            <p:nvPr/>
          </p:nvSpPr>
          <p:spPr bwMode="auto">
            <a:xfrm rot="21554297" flipV="1">
              <a:off x="2449" y="2302"/>
              <a:ext cx="328" cy="148"/>
            </a:xfrm>
            <a:prstGeom prst="rect">
              <a:avLst/>
            </a:prstGeom>
            <a:solidFill>
              <a:srgbClr val="5F5F5F"/>
            </a:solidFill>
            <a:ln w="9525">
              <a:miter lim="800000"/>
              <a:headEnd/>
              <a:tailEnd/>
            </a:ln>
            <a:effectLst/>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p>
          </p:txBody>
        </p:sp>
        <p:sp>
          <p:nvSpPr>
            <p:cNvPr id="3278" name="AutoShape 206"/>
            <p:cNvSpPr>
              <a:spLocks noChangeArrowheads="1"/>
            </p:cNvSpPr>
            <p:nvPr/>
          </p:nvSpPr>
          <p:spPr bwMode="auto">
            <a:xfrm>
              <a:off x="2544" y="1008"/>
              <a:ext cx="119" cy="1389"/>
            </a:xfrm>
            <a:prstGeom prst="can">
              <a:avLst>
                <a:gd name="adj" fmla="val 29721"/>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3279" name="AutoShape 207"/>
            <p:cNvSpPr>
              <a:spLocks noChangeArrowheads="1"/>
            </p:cNvSpPr>
            <p:nvPr/>
          </p:nvSpPr>
          <p:spPr bwMode="auto">
            <a:xfrm rot="12944304">
              <a:off x="2530" y="2388"/>
              <a:ext cx="86" cy="202"/>
            </a:xfrm>
            <a:prstGeom prst="can">
              <a:avLst>
                <a:gd name="adj" fmla="val 117442"/>
              </a:avLst>
            </a:prstGeom>
            <a:solidFill>
              <a:srgbClr val="FF0000"/>
            </a:solidFill>
            <a:ln w="9525">
              <a:solidFill>
                <a:srgbClr val="333333"/>
              </a:solidFill>
              <a:round/>
              <a:headEnd/>
              <a:tailEnd/>
            </a:ln>
            <a:effectLst/>
          </p:spPr>
          <p:txBody>
            <a:bodyPr wrap="none" anchor="ctr"/>
            <a:lstStyle/>
            <a:p>
              <a:endParaRPr lang="en-US"/>
            </a:p>
          </p:txBody>
        </p:sp>
      </p:grpSp>
      <p:grpSp>
        <p:nvGrpSpPr>
          <p:cNvPr id="3303" name="Group 231"/>
          <p:cNvGrpSpPr>
            <a:grpSpLocks/>
          </p:cNvGrpSpPr>
          <p:nvPr/>
        </p:nvGrpSpPr>
        <p:grpSpPr bwMode="auto">
          <a:xfrm>
            <a:off x="4343400" y="5181600"/>
            <a:ext cx="749300" cy="1279525"/>
            <a:chOff x="4236" y="2935"/>
            <a:chExt cx="472" cy="806"/>
          </a:xfrm>
        </p:grpSpPr>
        <p:sp>
          <p:nvSpPr>
            <p:cNvPr id="3304" name="Oval 232"/>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a:effectLst/>
          </p:spPr>
          <p:txBody>
            <a:bodyPr wrap="none" anchor="ctr"/>
            <a:lstStyle/>
            <a:p>
              <a:endParaRPr lang="en-US"/>
            </a:p>
          </p:txBody>
        </p:sp>
        <p:sp>
          <p:nvSpPr>
            <p:cNvPr id="3305" name="AutoShape 233"/>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a:effectLst/>
          </p:spPr>
          <p:txBody>
            <a:bodyPr wrap="none" anchor="ctr"/>
            <a:lstStyle/>
            <a:p>
              <a:endParaRPr lang="en-US"/>
            </a:p>
          </p:txBody>
        </p:sp>
        <p:sp>
          <p:nvSpPr>
            <p:cNvPr id="3306" name="Oval 234"/>
            <p:cNvSpPr>
              <a:spLocks noChangeArrowheads="1"/>
            </p:cNvSpPr>
            <p:nvPr/>
          </p:nvSpPr>
          <p:spPr bwMode="auto">
            <a:xfrm>
              <a:off x="4328" y="3616"/>
              <a:ext cx="298" cy="123"/>
            </a:xfrm>
            <a:prstGeom prst="ellipse">
              <a:avLst/>
            </a:prstGeom>
            <a:solidFill>
              <a:srgbClr val="3399FF">
                <a:alpha val="45000"/>
              </a:srgbClr>
            </a:solidFill>
            <a:ln w="9525">
              <a:solidFill>
                <a:schemeClr val="bg2"/>
              </a:solidFill>
              <a:round/>
              <a:headEnd/>
              <a:tailEnd/>
            </a:ln>
            <a:effectLst/>
          </p:spPr>
          <p:txBody>
            <a:bodyPr wrap="none" anchor="ctr"/>
            <a:lstStyle/>
            <a:p>
              <a:endParaRPr lang="en-US"/>
            </a:p>
          </p:txBody>
        </p:sp>
        <p:sp>
          <p:nvSpPr>
            <p:cNvPr id="3307" name="Oval 235"/>
            <p:cNvSpPr>
              <a:spLocks noChangeArrowheads="1"/>
            </p:cNvSpPr>
            <p:nvPr/>
          </p:nvSpPr>
          <p:spPr bwMode="auto">
            <a:xfrm>
              <a:off x="4241" y="3470"/>
              <a:ext cx="462" cy="174"/>
            </a:xfrm>
            <a:prstGeom prst="ellipse">
              <a:avLst/>
            </a:prstGeom>
            <a:solidFill>
              <a:srgbClr val="FFCC00">
                <a:alpha val="30000"/>
              </a:srgbClr>
            </a:solidFill>
            <a:ln w="9525">
              <a:solidFill>
                <a:schemeClr val="bg2"/>
              </a:solidFill>
              <a:round/>
              <a:headEnd/>
              <a:tailEnd/>
            </a:ln>
            <a:effectLst/>
          </p:spPr>
          <p:txBody>
            <a:bodyPr wrap="none" anchor="ctr"/>
            <a:lstStyle/>
            <a:p>
              <a:endParaRPr lang="en-US"/>
            </a:p>
          </p:txBody>
        </p:sp>
        <p:sp>
          <p:nvSpPr>
            <p:cNvPr id="3308" name="Freeform 236"/>
            <p:cNvSpPr>
              <a:spLocks/>
            </p:cNvSpPr>
            <p:nvPr/>
          </p:nvSpPr>
          <p:spPr bwMode="auto">
            <a:xfrm flipH="1">
              <a:off x="4532" y="3344"/>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3309" name="Freeform 237"/>
            <p:cNvSpPr>
              <a:spLocks/>
            </p:cNvSpPr>
            <p:nvPr/>
          </p:nvSpPr>
          <p:spPr bwMode="auto">
            <a:xfrm>
              <a:off x="4356" y="3345"/>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3310" name="AutoShape 238"/>
            <p:cNvSpPr>
              <a:spLocks noChangeArrowheads="1"/>
            </p:cNvSpPr>
            <p:nvPr/>
          </p:nvSpPr>
          <p:spPr bwMode="auto">
            <a:xfrm rot="16200000" flipV="1">
              <a:off x="4376" y="3409"/>
              <a:ext cx="192" cy="472"/>
            </a:xfrm>
            <a:prstGeom prst="moon">
              <a:avLst>
                <a:gd name="adj" fmla="val 50833"/>
              </a:avLst>
            </a:prstGeom>
            <a:solidFill>
              <a:srgbClr val="FFCC00">
                <a:alpha val="30000"/>
              </a:srgbClr>
            </a:solidFill>
            <a:ln w="9525">
              <a:noFill/>
              <a:miter lim="800000"/>
              <a:headEnd/>
              <a:tailEnd/>
            </a:ln>
            <a:effectLst/>
          </p:spPr>
          <p:txBody>
            <a:bodyPr wrap="none" anchor="ctr"/>
            <a:lstStyle/>
            <a:p>
              <a:endParaRPr lang="en-US"/>
            </a:p>
          </p:txBody>
        </p:sp>
        <p:sp>
          <p:nvSpPr>
            <p:cNvPr id="3311" name="Freeform 239"/>
            <p:cNvSpPr>
              <a:spLocks/>
            </p:cNvSpPr>
            <p:nvPr/>
          </p:nvSpPr>
          <p:spPr bwMode="auto">
            <a:xfrm>
              <a:off x="4371" y="3357"/>
              <a:ext cx="231" cy="370"/>
            </a:xfrm>
            <a:custGeom>
              <a:avLst/>
              <a:gdLst/>
              <a:ahLst/>
              <a:cxnLst>
                <a:cxn ang="0">
                  <a:pos x="114" y="0"/>
                </a:cxn>
                <a:cxn ang="0">
                  <a:pos x="126" y="96"/>
                </a:cxn>
                <a:cxn ang="0">
                  <a:pos x="150" y="204"/>
                </a:cxn>
                <a:cxn ang="0">
                  <a:pos x="276" y="354"/>
                </a:cxn>
                <a:cxn ang="0">
                  <a:pos x="108" y="438"/>
                </a:cxn>
                <a:cxn ang="0">
                  <a:pos x="18" y="372"/>
                </a:cxn>
              </a:cxnLst>
              <a:rect l="0" t="0" r="r" b="b"/>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cmpd="sng">
              <a:solidFill>
                <a:schemeClr val="bg2">
                  <a:alpha val="30000"/>
                </a:schemeClr>
              </a:solidFill>
              <a:round/>
              <a:headEnd/>
              <a:tailEnd/>
            </a:ln>
            <a:effectLst/>
          </p:spPr>
          <p:txBody>
            <a:bodyPr/>
            <a:lstStyle/>
            <a:p>
              <a:endParaRPr lang="en-US"/>
            </a:p>
          </p:txBody>
        </p:sp>
        <p:sp>
          <p:nvSpPr>
            <p:cNvPr id="3312" name="Arc 240"/>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endParaRPr lang="en-US"/>
            </a:p>
          </p:txBody>
        </p:sp>
        <p:sp>
          <p:nvSpPr>
            <p:cNvPr id="3313" name="Arc 241"/>
            <p:cNvSpPr>
              <a:spLocks/>
            </p:cNvSpPr>
            <p:nvPr/>
          </p:nvSpPr>
          <p:spPr bwMode="auto">
            <a:xfrm flipV="1">
              <a:off x="4380" y="3288"/>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solidFill>
              <a:schemeClr val="bg1"/>
            </a:solidFill>
            <a:ln w="9525">
              <a:noFill/>
              <a:round/>
              <a:headEnd/>
              <a:tailEnd/>
            </a:ln>
            <a:effectLst/>
          </p:spPr>
          <p:txBody>
            <a:bodyPr wrap="none" anchor="ctr"/>
            <a:lstStyle/>
            <a:p>
              <a:endParaRPr lang="en-US"/>
            </a:p>
          </p:txBody>
        </p:sp>
        <p:sp>
          <p:nvSpPr>
            <p:cNvPr id="3314" name="Oval 242"/>
            <p:cNvSpPr>
              <a:spLocks noChangeArrowheads="1"/>
            </p:cNvSpPr>
            <p:nvPr/>
          </p:nvSpPr>
          <p:spPr bwMode="auto">
            <a:xfrm>
              <a:off x="4394" y="3258"/>
              <a:ext cx="149" cy="72"/>
            </a:xfrm>
            <a:prstGeom prst="ellipse">
              <a:avLst/>
            </a:prstGeom>
            <a:solidFill>
              <a:schemeClr val="bg1"/>
            </a:solidFill>
            <a:ln w="9525">
              <a:noFill/>
              <a:round/>
              <a:headEnd/>
              <a:tailEnd/>
            </a:ln>
            <a:effectLst/>
          </p:spPr>
          <p:txBody>
            <a:bodyPr wrap="none" anchor="ctr"/>
            <a:lstStyle/>
            <a:p>
              <a:endParaRPr lang="en-US"/>
            </a:p>
          </p:txBody>
        </p:sp>
        <p:sp>
          <p:nvSpPr>
            <p:cNvPr id="3315" name="Arc 243"/>
            <p:cNvSpPr>
              <a:spLocks/>
            </p:cNvSpPr>
            <p:nvPr/>
          </p:nvSpPr>
          <p:spPr bwMode="auto">
            <a:xfrm flipV="1">
              <a:off x="4379" y="3250"/>
              <a:ext cx="184" cy="92"/>
            </a:xfrm>
            <a:custGeom>
              <a:avLst/>
              <a:gdLst>
                <a:gd name="G0" fmla="+- 21600 0 0"/>
                <a:gd name="G1" fmla="+- 21600 0 0"/>
                <a:gd name="G2" fmla="+- 21600 0 0"/>
                <a:gd name="T0" fmla="*/ 17618 w 43200"/>
                <a:gd name="T1" fmla="*/ 42830 h 42883"/>
                <a:gd name="T2" fmla="*/ 25285 w 43200"/>
                <a:gd name="T3" fmla="*/ 42883 h 42883"/>
                <a:gd name="T4" fmla="*/ 21600 w 43200"/>
                <a:gd name="T5" fmla="*/ 21600 h 42883"/>
              </a:gdLst>
              <a:ahLst/>
              <a:cxnLst>
                <a:cxn ang="0">
                  <a:pos x="T0" y="T1"/>
                </a:cxn>
                <a:cxn ang="0">
                  <a:pos x="T2" y="T3"/>
                </a:cxn>
                <a:cxn ang="0">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3316" name="Arc 244"/>
            <p:cNvSpPr>
              <a:spLocks/>
            </p:cNvSpPr>
            <p:nvPr/>
          </p:nvSpPr>
          <p:spPr bwMode="auto">
            <a:xfrm flipV="1">
              <a:off x="4393" y="3254"/>
              <a:ext cx="150" cy="75"/>
            </a:xfrm>
            <a:custGeom>
              <a:avLst/>
              <a:gdLst>
                <a:gd name="G0" fmla="+- 21600 0 0"/>
                <a:gd name="G1" fmla="+- 21600 0 0"/>
                <a:gd name="G2" fmla="+- 21600 0 0"/>
                <a:gd name="T0" fmla="*/ 19378 w 43200"/>
                <a:gd name="T1" fmla="*/ 43085 h 43085"/>
                <a:gd name="T2" fmla="*/ 25696 w 43200"/>
                <a:gd name="T3" fmla="*/ 42808 h 43085"/>
                <a:gd name="T4" fmla="*/ 21600 w 43200"/>
                <a:gd name="T5" fmla="*/ 21600 h 43085"/>
              </a:gdLst>
              <a:ahLst/>
              <a:cxnLst>
                <a:cxn ang="0">
                  <a:pos x="T0" y="T1"/>
                </a:cxn>
                <a:cxn ang="0">
                  <a:pos x="T2" y="T3"/>
                </a:cxn>
                <a:cxn ang="0">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3317" name="Arc 245"/>
            <p:cNvSpPr>
              <a:spLocks/>
            </p:cNvSpPr>
            <p:nvPr/>
          </p:nvSpPr>
          <p:spPr bwMode="auto">
            <a:xfrm flipV="1">
              <a:off x="4423" y="3258"/>
              <a:ext cx="92" cy="40"/>
            </a:xfrm>
            <a:custGeom>
              <a:avLst/>
              <a:gdLst>
                <a:gd name="G0" fmla="+- 21600 0 0"/>
                <a:gd name="G1" fmla="+- 21600 0 0"/>
                <a:gd name="G2" fmla="+- 21600 0 0"/>
                <a:gd name="T0" fmla="*/ 7746 w 43200"/>
                <a:gd name="T1" fmla="*/ 38171 h 41744"/>
                <a:gd name="T2" fmla="*/ 29396 w 43200"/>
                <a:gd name="T3" fmla="*/ 41744 h 41744"/>
                <a:gd name="T4" fmla="*/ 21600 w 43200"/>
                <a:gd name="T5" fmla="*/ 21600 h 41744"/>
              </a:gdLst>
              <a:ahLst/>
              <a:cxnLst>
                <a:cxn ang="0">
                  <a:pos x="T0" y="T1"/>
                </a:cxn>
                <a:cxn ang="0">
                  <a:pos x="T2" y="T3"/>
                </a:cxn>
                <a:cxn ang="0">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3318" name="Arc 246"/>
            <p:cNvSpPr>
              <a:spLocks/>
            </p:cNvSpPr>
            <p:nvPr/>
          </p:nvSpPr>
          <p:spPr bwMode="auto">
            <a:xfrm flipV="1">
              <a:off x="4438" y="3265"/>
              <a:ext cx="58" cy="23"/>
            </a:xfrm>
            <a:custGeom>
              <a:avLst/>
              <a:gdLst>
                <a:gd name="G0" fmla="+- 21600 0 0"/>
                <a:gd name="G1" fmla="+- 21600 0 0"/>
                <a:gd name="G2" fmla="+- 21600 0 0"/>
                <a:gd name="T0" fmla="*/ 3296 w 43200"/>
                <a:gd name="T1" fmla="*/ 33068 h 35592"/>
                <a:gd name="T2" fmla="*/ 38056 w 43200"/>
                <a:gd name="T3" fmla="*/ 35592 h 35592"/>
                <a:gd name="T4" fmla="*/ 21600 w 43200"/>
                <a:gd name="T5" fmla="*/ 21600 h 35592"/>
              </a:gdLst>
              <a:ahLst/>
              <a:cxnLst>
                <a:cxn ang="0">
                  <a:pos x="T0" y="T1"/>
                </a:cxn>
                <a:cxn ang="0">
                  <a:pos x="T2" y="T3"/>
                </a:cxn>
                <a:cxn ang="0">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3319" name="AutoShape 247"/>
            <p:cNvSpPr>
              <a:spLocks noChangeArrowheads="1"/>
            </p:cNvSpPr>
            <p:nvPr/>
          </p:nvSpPr>
          <p:spPr bwMode="auto">
            <a:xfrm flipV="1">
              <a:off x="4420" y="3247"/>
              <a:ext cx="92" cy="48"/>
            </a:xfrm>
            <a:custGeom>
              <a:avLst/>
              <a:gdLst>
                <a:gd name="G0" fmla="+- 8147 0 0"/>
                <a:gd name="G1" fmla="+- -10305911 0 0"/>
                <a:gd name="G2" fmla="+- 0 0 -10305911"/>
                <a:gd name="T0" fmla="*/ 0 256 1"/>
                <a:gd name="T1" fmla="*/ 180 256 1"/>
                <a:gd name="G3" fmla="+- -10305911 T0 T1"/>
                <a:gd name="T2" fmla="*/ 0 256 1"/>
                <a:gd name="T3" fmla="*/ 90 256 1"/>
                <a:gd name="G4" fmla="+- -10305911 T2 T3"/>
                <a:gd name="G5" fmla="*/ G4 2 1"/>
                <a:gd name="T4" fmla="*/ 90 256 1"/>
                <a:gd name="T5" fmla="*/ 0 256 1"/>
                <a:gd name="G6" fmla="+- -10305911 T4 T5"/>
                <a:gd name="G7" fmla="*/ G6 2 1"/>
                <a:gd name="G8" fmla="abs -1030591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47"/>
                <a:gd name="G18" fmla="*/ 8147 1 2"/>
                <a:gd name="G19" fmla="+- G18 5400 0"/>
                <a:gd name="G20" fmla="cos G19 -10305911"/>
                <a:gd name="G21" fmla="sin G19 -10305911"/>
                <a:gd name="G22" fmla="+- G20 10800 0"/>
                <a:gd name="G23" fmla="+- G21 10800 0"/>
                <a:gd name="G24" fmla="+- 10800 0 G20"/>
                <a:gd name="G25" fmla="+- 8147 10800 0"/>
                <a:gd name="G26" fmla="?: G9 G17 G25"/>
                <a:gd name="G27" fmla="?: G9 0 21600"/>
                <a:gd name="G28" fmla="cos 10800 -10305911"/>
                <a:gd name="G29" fmla="sin 10800 -10305911"/>
                <a:gd name="G30" fmla="sin 8147 -10305911"/>
                <a:gd name="G31" fmla="+- G28 10800 0"/>
                <a:gd name="G32" fmla="+- G29 10800 0"/>
                <a:gd name="G33" fmla="+- G30 10800 0"/>
                <a:gd name="G34" fmla="?: G4 0 G31"/>
                <a:gd name="G35" fmla="?: -10305911 G34 0"/>
                <a:gd name="G36" fmla="?: G6 G35 G31"/>
                <a:gd name="G37" fmla="+- 21600 0 G36"/>
                <a:gd name="G38" fmla="?: G4 0 G33"/>
                <a:gd name="G39" fmla="?: -10305911 G38 G32"/>
                <a:gd name="G40" fmla="?: G6 G39 0"/>
                <a:gd name="G41" fmla="?: G4 G32 21600"/>
                <a:gd name="G42" fmla="?: G6 G41 G33"/>
                <a:gd name="T12" fmla="*/ 10800 w 21600"/>
                <a:gd name="T13" fmla="*/ 0 h 21600"/>
                <a:gd name="T14" fmla="*/ 2062 w 21600"/>
                <a:gd name="T15" fmla="*/ 7137 h 21600"/>
                <a:gd name="T16" fmla="*/ 10800 w 21600"/>
                <a:gd name="T17" fmla="*/ 2653 h 21600"/>
                <a:gd name="T18" fmla="*/ 19538 w 21600"/>
                <a:gd name="T19" fmla="*/ 71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close/>
                </a:path>
              </a:pathLst>
            </a:custGeom>
            <a:solidFill>
              <a:schemeClr val="bg1"/>
            </a:solidFill>
            <a:ln w="9525">
              <a:noFill/>
              <a:miter lim="800000"/>
              <a:headEnd/>
              <a:tailEnd/>
            </a:ln>
            <a:effectLst/>
          </p:spPr>
          <p:txBody>
            <a:bodyPr wrap="none" anchor="ctr"/>
            <a:lstStyle/>
            <a:p>
              <a:endParaRPr lang="en-US"/>
            </a:p>
          </p:txBody>
        </p:sp>
        <p:sp>
          <p:nvSpPr>
            <p:cNvPr id="3320" name="Arc 248"/>
            <p:cNvSpPr>
              <a:spLocks/>
            </p:cNvSpPr>
            <p:nvPr/>
          </p:nvSpPr>
          <p:spPr bwMode="auto">
            <a:xfrm flipV="1">
              <a:off x="4422" y="3292"/>
              <a:ext cx="92" cy="26"/>
            </a:xfrm>
            <a:custGeom>
              <a:avLst/>
              <a:gdLst>
                <a:gd name="G0" fmla="+- 21371 0 0"/>
                <a:gd name="G1" fmla="+- 21600 0 0"/>
                <a:gd name="G2" fmla="+- 21600 0 0"/>
                <a:gd name="T0" fmla="*/ 0 w 42971"/>
                <a:gd name="T1" fmla="*/ 18466 h 26832"/>
                <a:gd name="T2" fmla="*/ 42328 w 42971"/>
                <a:gd name="T3" fmla="*/ 26832 h 26832"/>
                <a:gd name="T4" fmla="*/ 21371 w 42971"/>
                <a:gd name="T5" fmla="*/ 21600 h 26832"/>
              </a:gdLst>
              <a:ahLst/>
              <a:cxnLst>
                <a:cxn ang="0">
                  <a:pos x="T0" y="T1"/>
                </a:cxn>
                <a:cxn ang="0">
                  <a:pos x="T2" y="T3"/>
                </a:cxn>
                <a:cxn ang="0">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close/>
                </a:path>
              </a:pathLst>
            </a:custGeom>
            <a:noFill/>
            <a:ln w="9525">
              <a:solidFill>
                <a:schemeClr val="tx1"/>
              </a:solidFill>
              <a:round/>
              <a:headEnd/>
              <a:tailEnd/>
            </a:ln>
            <a:effectLst/>
          </p:spPr>
          <p:txBody>
            <a:bodyPr wrap="none" anchor="ctr"/>
            <a:lstStyle/>
            <a:p>
              <a:endParaRPr lang="en-US"/>
            </a:p>
          </p:txBody>
        </p:sp>
        <p:sp>
          <p:nvSpPr>
            <p:cNvPr id="3321" name="Line 249"/>
            <p:cNvSpPr>
              <a:spLocks noChangeShapeType="1"/>
            </p:cNvSpPr>
            <p:nvPr/>
          </p:nvSpPr>
          <p:spPr bwMode="auto">
            <a:xfrm>
              <a:off x="4422" y="3282"/>
              <a:ext cx="0" cy="17"/>
            </a:xfrm>
            <a:prstGeom prst="line">
              <a:avLst/>
            </a:prstGeom>
            <a:noFill/>
            <a:ln w="9525">
              <a:solidFill>
                <a:schemeClr val="tx1"/>
              </a:solidFill>
              <a:round/>
              <a:headEnd/>
              <a:tailEnd/>
            </a:ln>
            <a:effectLst/>
          </p:spPr>
          <p:txBody>
            <a:bodyPr/>
            <a:lstStyle/>
            <a:p>
              <a:endParaRPr lang="en-US"/>
            </a:p>
          </p:txBody>
        </p:sp>
        <p:sp>
          <p:nvSpPr>
            <p:cNvPr id="3322" name="Line 250"/>
            <p:cNvSpPr>
              <a:spLocks noChangeShapeType="1"/>
            </p:cNvSpPr>
            <p:nvPr/>
          </p:nvSpPr>
          <p:spPr bwMode="auto">
            <a:xfrm>
              <a:off x="4514" y="3280"/>
              <a:ext cx="0" cy="17"/>
            </a:xfrm>
            <a:prstGeom prst="line">
              <a:avLst/>
            </a:prstGeom>
            <a:noFill/>
            <a:ln w="9525">
              <a:solidFill>
                <a:schemeClr val="tx1"/>
              </a:solidFill>
              <a:round/>
              <a:headEnd/>
              <a:tailEnd/>
            </a:ln>
            <a:effectLst/>
          </p:spPr>
          <p:txBody>
            <a:bodyPr/>
            <a:lstStyle/>
            <a:p>
              <a:endParaRPr lang="en-US"/>
            </a:p>
          </p:txBody>
        </p:sp>
        <p:sp>
          <p:nvSpPr>
            <p:cNvPr id="3323" name="Freeform 251"/>
            <p:cNvSpPr>
              <a:spLocks/>
            </p:cNvSpPr>
            <p:nvPr/>
          </p:nvSpPr>
          <p:spPr bwMode="auto">
            <a:xfrm>
              <a:off x="4421" y="3285"/>
              <a:ext cx="91" cy="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endParaRPr lang="en-US"/>
            </a:p>
          </p:txBody>
        </p:sp>
        <p:pic>
          <p:nvPicPr>
            <p:cNvPr id="3324" name="Picture 252" descr="Lua do clear"/>
            <p:cNvPicPr>
              <a:picLocks noChangeAspect="1" noChangeArrowheads="1" noCrop="1"/>
            </p:cNvPicPr>
            <p:nvPr/>
          </p:nvPicPr>
          <p:blipFill>
            <a:blip r:embed="rId3"/>
            <a:srcRect/>
            <a:stretch>
              <a:fillRect/>
            </a:stretch>
          </p:blipFill>
          <p:spPr bwMode="auto">
            <a:xfrm>
              <a:off x="4383" y="2935"/>
              <a:ext cx="174" cy="386"/>
            </a:xfrm>
            <a:prstGeom prst="rect">
              <a:avLst/>
            </a:prstGeom>
            <a:noFill/>
            <a:ln w="9525">
              <a:noFill/>
              <a:miter lim="800000"/>
              <a:headEnd/>
              <a:tailEnd/>
            </a:ln>
            <a:effectLst/>
          </p:spPr>
        </p:pic>
      </p:grpSp>
      <p:sp>
        <p:nvSpPr>
          <p:cNvPr id="3325" name="Rectangle 253"/>
          <p:cNvSpPr>
            <a:spLocks noChangeArrowheads="1"/>
          </p:cNvSpPr>
          <p:nvPr/>
        </p:nvSpPr>
        <p:spPr bwMode="auto">
          <a:xfrm>
            <a:off x="5387975" y="2971800"/>
            <a:ext cx="2416175" cy="396875"/>
          </a:xfrm>
          <a:prstGeom prst="rect">
            <a:avLst/>
          </a:prstGeom>
          <a:noFill/>
          <a:ln w="9525">
            <a:noFill/>
            <a:miter lim="800000"/>
            <a:headEnd/>
            <a:tailEnd/>
          </a:ln>
          <a:effectLst/>
        </p:spPr>
        <p:txBody>
          <a:bodyPr wrap="none">
            <a:spAutoFit/>
          </a:bodyPr>
          <a:lstStyle/>
          <a:p>
            <a:pPr algn="ctr" eaLnBrk="0" hangingPunct="0"/>
            <a:r>
              <a:rPr lang="en-US" sz="2000" b="1">
                <a:solidFill>
                  <a:srgbClr val="0000FF"/>
                </a:solidFill>
              </a:rPr>
              <a:t>+ Quả cầu kim loại</a:t>
            </a:r>
          </a:p>
        </p:txBody>
      </p:sp>
      <p:sp>
        <p:nvSpPr>
          <p:cNvPr id="3326" name="Rectangle 254"/>
          <p:cNvSpPr>
            <a:spLocks noChangeArrowheads="1"/>
          </p:cNvSpPr>
          <p:nvPr/>
        </p:nvSpPr>
        <p:spPr bwMode="auto">
          <a:xfrm>
            <a:off x="5410200" y="3505200"/>
            <a:ext cx="2051050" cy="396875"/>
          </a:xfrm>
          <a:prstGeom prst="rect">
            <a:avLst/>
          </a:prstGeom>
          <a:noFill/>
          <a:ln w="9525">
            <a:noFill/>
            <a:miter lim="800000"/>
            <a:headEnd/>
            <a:tailEnd/>
          </a:ln>
          <a:effectLst/>
        </p:spPr>
        <p:txBody>
          <a:bodyPr wrap="none">
            <a:spAutoFit/>
          </a:bodyPr>
          <a:lstStyle/>
          <a:p>
            <a:pPr algn="ctr" eaLnBrk="0" hangingPunct="0"/>
            <a:r>
              <a:rPr lang="en-US" sz="2000" b="1">
                <a:solidFill>
                  <a:srgbClr val="0000FF"/>
                </a:solidFill>
              </a:rPr>
              <a:t>+ Vòng kim loại</a:t>
            </a:r>
          </a:p>
        </p:txBody>
      </p:sp>
      <p:sp>
        <p:nvSpPr>
          <p:cNvPr id="3328" name="Rectangle 256"/>
          <p:cNvSpPr>
            <a:spLocks noChangeArrowheads="1"/>
          </p:cNvSpPr>
          <p:nvPr/>
        </p:nvSpPr>
        <p:spPr bwMode="auto">
          <a:xfrm>
            <a:off x="5410200" y="3962400"/>
            <a:ext cx="1404938" cy="396875"/>
          </a:xfrm>
          <a:prstGeom prst="rect">
            <a:avLst/>
          </a:prstGeom>
          <a:noFill/>
          <a:ln w="9525">
            <a:noFill/>
            <a:miter lim="800000"/>
            <a:headEnd/>
            <a:tailEnd/>
          </a:ln>
          <a:effectLst/>
        </p:spPr>
        <p:txBody>
          <a:bodyPr wrap="none">
            <a:spAutoFit/>
          </a:bodyPr>
          <a:lstStyle/>
          <a:p>
            <a:pPr algn="ctr" eaLnBrk="0" hangingPunct="0"/>
            <a:r>
              <a:rPr lang="en-US" sz="2000" b="1">
                <a:solidFill>
                  <a:srgbClr val="0000FF"/>
                </a:solidFill>
              </a:rPr>
              <a:t>+ Đèn cồn</a:t>
            </a:r>
          </a:p>
        </p:txBody>
      </p:sp>
      <p:sp>
        <p:nvSpPr>
          <p:cNvPr id="3329" name="Line 257"/>
          <p:cNvSpPr>
            <a:spLocks noChangeShapeType="1"/>
          </p:cNvSpPr>
          <p:nvPr/>
        </p:nvSpPr>
        <p:spPr bwMode="auto">
          <a:xfrm flipH="1">
            <a:off x="4419600" y="3352800"/>
            <a:ext cx="1066800" cy="457200"/>
          </a:xfrm>
          <a:prstGeom prst="line">
            <a:avLst/>
          </a:prstGeom>
          <a:noFill/>
          <a:ln w="9525">
            <a:solidFill>
              <a:schemeClr val="tx1"/>
            </a:solidFill>
            <a:round/>
            <a:headEnd/>
            <a:tailEnd type="triangle" w="med" len="med"/>
          </a:ln>
          <a:effectLst/>
        </p:spPr>
        <p:txBody>
          <a:bodyPr/>
          <a:lstStyle/>
          <a:p>
            <a:endParaRPr lang="en-US"/>
          </a:p>
        </p:txBody>
      </p:sp>
      <p:sp>
        <p:nvSpPr>
          <p:cNvPr id="3330" name="Line 258"/>
          <p:cNvSpPr>
            <a:spLocks noChangeShapeType="1"/>
          </p:cNvSpPr>
          <p:nvPr/>
        </p:nvSpPr>
        <p:spPr bwMode="auto">
          <a:xfrm flipH="1">
            <a:off x="4572000" y="3886200"/>
            <a:ext cx="990600" cy="381000"/>
          </a:xfrm>
          <a:prstGeom prst="line">
            <a:avLst/>
          </a:prstGeom>
          <a:noFill/>
          <a:ln w="9525">
            <a:solidFill>
              <a:schemeClr val="tx1"/>
            </a:solidFill>
            <a:round/>
            <a:headEnd/>
            <a:tailEnd type="triangle" w="med" len="med"/>
          </a:ln>
          <a:effectLst/>
        </p:spPr>
        <p:txBody>
          <a:bodyPr/>
          <a:lstStyle/>
          <a:p>
            <a:endParaRPr lang="en-US"/>
          </a:p>
        </p:txBody>
      </p:sp>
      <p:sp>
        <p:nvSpPr>
          <p:cNvPr id="3331" name="Line 259"/>
          <p:cNvSpPr>
            <a:spLocks noChangeShapeType="1"/>
          </p:cNvSpPr>
          <p:nvPr/>
        </p:nvSpPr>
        <p:spPr bwMode="auto">
          <a:xfrm flipH="1">
            <a:off x="5105400" y="4343400"/>
            <a:ext cx="609600" cy="1143000"/>
          </a:xfrm>
          <a:prstGeom prst="line">
            <a:avLst/>
          </a:prstGeom>
          <a:noFill/>
          <a:ln w="9525">
            <a:solidFill>
              <a:schemeClr val="tx1"/>
            </a:solidFill>
            <a:round/>
            <a:headEnd/>
            <a:tailEnd type="triangle" w="med" len="med"/>
          </a:ln>
          <a:effectLst/>
        </p:spPr>
        <p:txBody>
          <a:bodyPr/>
          <a:lstStyle/>
          <a:p>
            <a:endParaRPr lang="en-US"/>
          </a:p>
        </p:txBody>
      </p:sp>
      <p:grpSp>
        <p:nvGrpSpPr>
          <p:cNvPr id="3332" name="Group 260"/>
          <p:cNvGrpSpPr>
            <a:grpSpLocks/>
          </p:cNvGrpSpPr>
          <p:nvPr/>
        </p:nvGrpSpPr>
        <p:grpSpPr bwMode="auto">
          <a:xfrm>
            <a:off x="3962400" y="1828800"/>
            <a:ext cx="2879725" cy="2362200"/>
            <a:chOff x="2496" y="1152"/>
            <a:chExt cx="1814" cy="1488"/>
          </a:xfrm>
        </p:grpSpPr>
        <p:sp>
          <p:nvSpPr>
            <p:cNvPr id="3283" name="Oval 211"/>
            <p:cNvSpPr>
              <a:spLocks noChangeArrowheads="1"/>
            </p:cNvSpPr>
            <p:nvPr/>
          </p:nvSpPr>
          <p:spPr bwMode="auto">
            <a:xfrm>
              <a:off x="2496" y="2399"/>
              <a:ext cx="235" cy="241"/>
            </a:xfrm>
            <a:prstGeom prst="ellipse">
              <a:avLst/>
            </a:prstGeom>
            <a:gradFill rotWithShape="1">
              <a:gsLst>
                <a:gs pos="0">
                  <a:srgbClr val="66CCFF"/>
                </a:gs>
                <a:gs pos="100000">
                  <a:srgbClr val="66CCFF">
                    <a:gamma/>
                    <a:shade val="46275"/>
                    <a:invGamma/>
                  </a:srgbClr>
                </a:gs>
              </a:gsLst>
              <a:path path="shape">
                <a:fillToRect l="50000" t="50000" r="50000" b="50000"/>
              </a:path>
            </a:gradFill>
            <a:ln w="9525">
              <a:solidFill>
                <a:schemeClr val="accent1"/>
              </a:solidFill>
              <a:round/>
              <a:headEnd/>
              <a:tailEnd/>
            </a:ln>
            <a:effectLst/>
          </p:spPr>
          <p:txBody>
            <a:bodyPr wrap="none" anchor="ctr"/>
            <a:lstStyle/>
            <a:p>
              <a:endParaRPr lang="en-US"/>
            </a:p>
          </p:txBody>
        </p:sp>
        <p:sp>
          <p:nvSpPr>
            <p:cNvPr id="3285" name="Rectangle 213"/>
            <p:cNvSpPr>
              <a:spLocks noChangeArrowheads="1"/>
            </p:cNvSpPr>
            <p:nvPr/>
          </p:nvSpPr>
          <p:spPr bwMode="auto">
            <a:xfrm>
              <a:off x="2552" y="1477"/>
              <a:ext cx="945" cy="35"/>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3286" name="Rectangle 214"/>
            <p:cNvSpPr>
              <a:spLocks noChangeArrowheads="1"/>
            </p:cNvSpPr>
            <p:nvPr/>
          </p:nvSpPr>
          <p:spPr bwMode="auto">
            <a:xfrm>
              <a:off x="3202" y="1441"/>
              <a:ext cx="590" cy="107"/>
            </a:xfrm>
            <a:prstGeom prst="rect">
              <a:avLst/>
            </a:prstGeom>
            <a:solidFill>
              <a:schemeClr val="tx1"/>
            </a:solidFill>
            <a:ln w="9525">
              <a:noFill/>
              <a:miter lim="800000"/>
              <a:headEnd/>
              <a:tailEnd/>
            </a:ln>
            <a:effectLst/>
          </p:spPr>
          <p:txBody>
            <a:bodyPr wrap="none" anchor="ctr"/>
            <a:lstStyle/>
            <a:p>
              <a:endParaRPr lang="en-US"/>
            </a:p>
          </p:txBody>
        </p:sp>
        <p:grpSp>
          <p:nvGrpSpPr>
            <p:cNvPr id="3287" name="Group 215"/>
            <p:cNvGrpSpPr>
              <a:grpSpLocks/>
            </p:cNvGrpSpPr>
            <p:nvPr/>
          </p:nvGrpSpPr>
          <p:grpSpPr bwMode="auto">
            <a:xfrm rot="16587891">
              <a:off x="3601" y="951"/>
              <a:ext cx="508" cy="910"/>
              <a:chOff x="3990" y="432"/>
              <a:chExt cx="1099" cy="1632"/>
            </a:xfrm>
          </p:grpSpPr>
          <p:grpSp>
            <p:nvGrpSpPr>
              <p:cNvPr id="3288" name="Group 216"/>
              <p:cNvGrpSpPr>
                <a:grpSpLocks/>
              </p:cNvGrpSpPr>
              <p:nvPr/>
            </p:nvGrpSpPr>
            <p:grpSpPr bwMode="auto">
              <a:xfrm>
                <a:off x="3990" y="432"/>
                <a:ext cx="936" cy="1331"/>
                <a:chOff x="4080" y="1349"/>
                <a:chExt cx="848" cy="1029"/>
              </a:xfrm>
            </p:grpSpPr>
            <p:sp>
              <p:nvSpPr>
                <p:cNvPr id="3289" name="Freeform 217"/>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3290" name="Group 218"/>
                <p:cNvGrpSpPr>
                  <a:grpSpLocks/>
                </p:cNvGrpSpPr>
                <p:nvPr/>
              </p:nvGrpSpPr>
              <p:grpSpPr bwMode="auto">
                <a:xfrm>
                  <a:off x="4080" y="1349"/>
                  <a:ext cx="848" cy="1029"/>
                  <a:chOff x="4080" y="1349"/>
                  <a:chExt cx="848" cy="1029"/>
                </a:xfrm>
              </p:grpSpPr>
              <p:sp>
                <p:nvSpPr>
                  <p:cNvPr id="3291" name="Freeform 219"/>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3292" name="Freeform 220"/>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3293" name="Freeform 221"/>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3294" name="Freeform 222"/>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3295" name="Freeform 223"/>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3296" name="Freeform 224"/>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3297" name="Line 225"/>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3298" name="Group 226"/>
              <p:cNvGrpSpPr>
                <a:grpSpLocks/>
              </p:cNvGrpSpPr>
              <p:nvPr/>
            </p:nvGrpSpPr>
            <p:grpSpPr bwMode="auto">
              <a:xfrm rot="14191524">
                <a:off x="4454" y="1429"/>
                <a:ext cx="597" cy="673"/>
                <a:chOff x="2457" y="2549"/>
                <a:chExt cx="557" cy="547"/>
              </a:xfrm>
            </p:grpSpPr>
            <p:sp>
              <p:nvSpPr>
                <p:cNvPr id="3299" name="Freeform 227"/>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3300" name="Oval 22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3301" name="Rectangle 229"/>
            <p:cNvSpPr>
              <a:spLocks noChangeArrowheads="1"/>
            </p:cNvSpPr>
            <p:nvPr/>
          </p:nvSpPr>
          <p:spPr bwMode="auto">
            <a:xfrm>
              <a:off x="3332" y="1441"/>
              <a:ext cx="264" cy="107"/>
            </a:xfrm>
            <a:prstGeom prst="rect">
              <a:avLst/>
            </a:prstGeom>
            <a:solidFill>
              <a:schemeClr val="tx1"/>
            </a:solidFill>
            <a:ln w="9525">
              <a:noFill/>
              <a:miter lim="800000"/>
              <a:headEnd/>
              <a:tailEnd/>
            </a:ln>
            <a:effectLst/>
          </p:spPr>
          <p:txBody>
            <a:bodyPr wrap="none" anchor="ctr"/>
            <a:lstStyle/>
            <a:p>
              <a:endParaRPr lang="en-US"/>
            </a:p>
          </p:txBody>
        </p:sp>
        <p:sp>
          <p:nvSpPr>
            <p:cNvPr id="3284" name="Line 212"/>
            <p:cNvSpPr>
              <a:spLocks noChangeShapeType="1"/>
            </p:cNvSpPr>
            <p:nvPr/>
          </p:nvSpPr>
          <p:spPr bwMode="auto">
            <a:xfrm flipV="1">
              <a:off x="2617" y="1472"/>
              <a:ext cx="0" cy="961"/>
            </a:xfrm>
            <a:prstGeom prst="line">
              <a:avLst/>
            </a:prstGeom>
            <a:noFill/>
            <a:ln w="9525">
              <a:solidFill>
                <a:srgbClr val="A50021"/>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25"/>
                                        </p:tgtEl>
                                        <p:attrNameLst>
                                          <p:attrName>style.visibility</p:attrName>
                                        </p:attrNameLst>
                                      </p:cBhvr>
                                      <p:to>
                                        <p:strVal val="visible"/>
                                      </p:to>
                                    </p:set>
                                    <p:animEffect transition="in" filter="box(in)">
                                      <p:cBhvr>
                                        <p:cTn id="7" dur="500"/>
                                        <p:tgtEl>
                                          <p:spTgt spid="33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329"/>
                                        </p:tgtEl>
                                        <p:attrNameLst>
                                          <p:attrName>style.visibility</p:attrName>
                                        </p:attrNameLst>
                                      </p:cBhvr>
                                      <p:to>
                                        <p:strVal val="visible"/>
                                      </p:to>
                                    </p:set>
                                    <p:animEffect transition="in" filter="strips(downLeft)">
                                      <p:cBhvr>
                                        <p:cTn id="12" dur="500"/>
                                        <p:tgtEl>
                                          <p:spTgt spid="33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26"/>
                                        </p:tgtEl>
                                        <p:attrNameLst>
                                          <p:attrName>style.visibility</p:attrName>
                                        </p:attrNameLst>
                                      </p:cBhvr>
                                      <p:to>
                                        <p:strVal val="visible"/>
                                      </p:to>
                                    </p:set>
                                    <p:animEffect transition="in" filter="box(in)">
                                      <p:cBhvr>
                                        <p:cTn id="17" dur="500"/>
                                        <p:tgtEl>
                                          <p:spTgt spid="33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330"/>
                                        </p:tgtEl>
                                        <p:attrNameLst>
                                          <p:attrName>style.visibility</p:attrName>
                                        </p:attrNameLst>
                                      </p:cBhvr>
                                      <p:to>
                                        <p:strVal val="visible"/>
                                      </p:to>
                                    </p:set>
                                    <p:animEffect transition="in" filter="strips(downLeft)">
                                      <p:cBhvr>
                                        <p:cTn id="22" dur="500"/>
                                        <p:tgtEl>
                                          <p:spTgt spid="33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28"/>
                                        </p:tgtEl>
                                        <p:attrNameLst>
                                          <p:attrName>style.visibility</p:attrName>
                                        </p:attrNameLst>
                                      </p:cBhvr>
                                      <p:to>
                                        <p:strVal val="visible"/>
                                      </p:to>
                                    </p:set>
                                    <p:animEffect transition="in" filter="box(in)">
                                      <p:cBhvr>
                                        <p:cTn id="27" dur="500"/>
                                        <p:tgtEl>
                                          <p:spTgt spid="332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331"/>
                                        </p:tgtEl>
                                        <p:attrNameLst>
                                          <p:attrName>style.visibility</p:attrName>
                                        </p:attrNameLst>
                                      </p:cBhvr>
                                      <p:to>
                                        <p:strVal val="visible"/>
                                      </p:to>
                                    </p:set>
                                    <p:animEffect transition="in" filter="strips(downLeft)">
                                      <p:cBhvr>
                                        <p:cTn id="32" dur="500"/>
                                        <p:tgtEl>
                                          <p:spTgt spid="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5" grpId="0"/>
      <p:bldP spid="3326" grpId="0"/>
      <p:bldP spid="3328" grpId="0"/>
      <p:bldP spid="3329" grpId="0" animBg="1"/>
      <p:bldP spid="3330" grpId="0" animBg="1"/>
      <p:bldP spid="33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20483" name="Rectangle 3"/>
          <p:cNvSpPr>
            <a:spLocks noGrp="1" noChangeArrowheads="1"/>
          </p:cNvSpPr>
          <p:nvPr>
            <p:ph type="body" sz="half" idx="1"/>
          </p:nvPr>
        </p:nvSpPr>
        <p:spPr>
          <a:xfrm>
            <a:off x="38100" y="571500"/>
            <a:ext cx="2209800" cy="6229350"/>
          </a:xfrm>
          <a:ln>
            <a:solidFill>
              <a:srgbClr val="0066FF"/>
            </a:solidFill>
          </a:ln>
        </p:spPr>
        <p:txBody>
          <a:bodyPr/>
          <a:lstStyle/>
          <a:p>
            <a:pPr>
              <a:buFontTx/>
              <a:buNone/>
            </a:pPr>
            <a:r>
              <a:rPr lang="en-US" sz="1600" b="1" u="sng">
                <a:latin typeface="Times New Roman" pitchFamily="18" charset="0"/>
              </a:rPr>
              <a:t>1. Làm thí nghiệm</a:t>
            </a:r>
          </a:p>
        </p:txBody>
      </p:sp>
      <p:sp>
        <p:nvSpPr>
          <p:cNvPr id="20484" name="Rectangle 4"/>
          <p:cNvSpPr>
            <a:spLocks noGrp="1" noChangeArrowheads="1"/>
          </p:cNvSpPr>
          <p:nvPr>
            <p:ph type="body" sz="half" idx="2"/>
          </p:nvPr>
        </p:nvSpPr>
        <p:spPr>
          <a:xfrm>
            <a:off x="2362200" y="590550"/>
            <a:ext cx="6629400" cy="6229350"/>
          </a:xfrm>
          <a:ln>
            <a:solidFill>
              <a:srgbClr val="0066FF"/>
            </a:solidFill>
          </a:ln>
        </p:spPr>
        <p:txBody>
          <a:bodyPr/>
          <a:lstStyle/>
          <a:p>
            <a:pPr>
              <a:buFontTx/>
              <a:buNone/>
            </a:pPr>
            <a:r>
              <a:rPr lang="en-US" sz="2400" b="1" u="sng">
                <a:solidFill>
                  <a:srgbClr val="0066FF"/>
                </a:solidFill>
              </a:rPr>
              <a:t>1. Làm thí nghiệm</a:t>
            </a:r>
          </a:p>
          <a:p>
            <a:pPr>
              <a:spcBef>
                <a:spcPct val="15000"/>
              </a:spcBef>
              <a:buFontTx/>
              <a:buNone/>
            </a:pPr>
            <a:r>
              <a:rPr lang="en-US" sz="2000" b="1">
                <a:sym typeface="Wingdings" pitchFamily="2" charset="2"/>
              </a:rPr>
              <a:t>  Dùng dụng cụ vẽ ở hình 18.1.</a:t>
            </a:r>
          </a:p>
        </p:txBody>
      </p:sp>
      <p:sp>
        <p:nvSpPr>
          <p:cNvPr id="20485" name="Rectangle 5"/>
          <p:cNvSpPr>
            <a:spLocks noChangeArrowheads="1"/>
          </p:cNvSpPr>
          <p:nvPr/>
        </p:nvSpPr>
        <p:spPr bwMode="auto">
          <a:xfrm>
            <a:off x="0" y="4205288"/>
            <a:ext cx="9144000" cy="0"/>
          </a:xfrm>
          <a:prstGeom prst="rect">
            <a:avLst/>
          </a:prstGeom>
          <a:noFill/>
          <a:ln w="9525">
            <a:noFill/>
            <a:miter lim="800000"/>
            <a:headEnd/>
            <a:tailEnd/>
          </a:ln>
          <a:effectLst/>
        </p:spPr>
        <p:txBody>
          <a:bodyPr wrap="none" anchor="ctr">
            <a:spAutoFit/>
          </a:bodyPr>
          <a:lstStyle/>
          <a:p>
            <a:endParaRPr lang="en-US"/>
          </a:p>
        </p:txBody>
      </p:sp>
      <p:grpSp>
        <p:nvGrpSpPr>
          <p:cNvPr id="20544" name="Group 64"/>
          <p:cNvGrpSpPr>
            <a:grpSpLocks/>
          </p:cNvGrpSpPr>
          <p:nvPr/>
        </p:nvGrpSpPr>
        <p:grpSpPr bwMode="auto">
          <a:xfrm>
            <a:off x="4953000" y="1066800"/>
            <a:ext cx="3962400" cy="2971800"/>
            <a:chOff x="1680" y="816"/>
            <a:chExt cx="2496" cy="1872"/>
          </a:xfrm>
        </p:grpSpPr>
        <p:grpSp>
          <p:nvGrpSpPr>
            <p:cNvPr id="20486" name="Group 6"/>
            <p:cNvGrpSpPr>
              <a:grpSpLocks/>
            </p:cNvGrpSpPr>
            <p:nvPr/>
          </p:nvGrpSpPr>
          <p:grpSpPr bwMode="auto">
            <a:xfrm rot="-343777">
              <a:off x="1680" y="1820"/>
              <a:ext cx="743" cy="151"/>
              <a:chOff x="1463" y="3474"/>
              <a:chExt cx="1293" cy="240"/>
            </a:xfrm>
          </p:grpSpPr>
          <p:sp>
            <p:nvSpPr>
              <p:cNvPr id="20487" name="AutoShape 7"/>
              <p:cNvSpPr>
                <a:spLocks noChangeArrowheads="1"/>
              </p:cNvSpPr>
              <p:nvPr/>
            </p:nvSpPr>
            <p:spPr bwMode="auto">
              <a:xfrm rot="344995">
                <a:off x="2228" y="3474"/>
                <a:ext cx="528" cy="24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lstStyle/>
              <a:p>
                <a:endParaRPr lang="en-US"/>
              </a:p>
            </p:txBody>
          </p:sp>
          <p:sp>
            <p:nvSpPr>
              <p:cNvPr id="20488" name="Rectangle 8"/>
              <p:cNvSpPr>
                <a:spLocks noChangeArrowheads="1"/>
              </p:cNvSpPr>
              <p:nvPr/>
            </p:nvSpPr>
            <p:spPr bwMode="auto">
              <a:xfrm rot="344995">
                <a:off x="1463" y="3507"/>
                <a:ext cx="816"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20489" name="Group 9"/>
            <p:cNvGrpSpPr>
              <a:grpSpLocks/>
            </p:cNvGrpSpPr>
            <p:nvPr/>
          </p:nvGrpSpPr>
          <p:grpSpPr bwMode="auto">
            <a:xfrm>
              <a:off x="1701" y="1058"/>
              <a:ext cx="551" cy="1630"/>
              <a:chOff x="1920" y="1008"/>
              <a:chExt cx="1704" cy="2832"/>
            </a:xfrm>
          </p:grpSpPr>
          <p:pic>
            <p:nvPicPr>
              <p:cNvPr id="20490" name="Picture 10" descr="chan de"/>
              <p:cNvPicPr>
                <a:picLocks noChangeAspect="1" noChangeArrowheads="1"/>
              </p:cNvPicPr>
              <p:nvPr/>
            </p:nvPicPr>
            <p:blipFill>
              <a:blip r:embed="rId2"/>
              <a:srcRect/>
              <a:stretch>
                <a:fillRect/>
              </a:stretch>
            </p:blipFill>
            <p:spPr bwMode="auto">
              <a:xfrm>
                <a:off x="1920" y="2956"/>
                <a:ext cx="1704" cy="884"/>
              </a:xfrm>
              <a:prstGeom prst="rect">
                <a:avLst/>
              </a:prstGeom>
              <a:noFill/>
            </p:spPr>
          </p:pic>
          <p:sp>
            <p:nvSpPr>
              <p:cNvPr id="20491" name="AutoShape 11"/>
              <p:cNvSpPr>
                <a:spLocks noChangeArrowheads="1"/>
              </p:cNvSpPr>
              <p:nvPr/>
            </p:nvSpPr>
            <p:spPr bwMode="auto">
              <a:xfrm>
                <a:off x="2555" y="2503"/>
                <a:ext cx="119" cy="554"/>
              </a:xfrm>
              <a:prstGeom prst="can">
                <a:avLst>
                  <a:gd name="adj" fmla="val 2698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20492" name="Rectangle 12"/>
              <p:cNvSpPr>
                <a:spLocks noChangeArrowheads="1"/>
              </p:cNvSpPr>
              <p:nvPr/>
            </p:nvSpPr>
            <p:spPr bwMode="auto">
              <a:xfrm rot="21554297" flipV="1">
                <a:off x="2449" y="2302"/>
                <a:ext cx="328" cy="148"/>
              </a:xfrm>
              <a:prstGeom prst="rect">
                <a:avLst/>
              </a:prstGeom>
              <a:solidFill>
                <a:srgbClr val="5F5F5F"/>
              </a:solidFill>
              <a:ln w="9525">
                <a:miter lim="800000"/>
                <a:headEnd/>
                <a:tailEnd/>
              </a:ln>
              <a:effectLst/>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p>
            </p:txBody>
          </p:sp>
          <p:sp>
            <p:nvSpPr>
              <p:cNvPr id="20493" name="AutoShape 13"/>
              <p:cNvSpPr>
                <a:spLocks noChangeArrowheads="1"/>
              </p:cNvSpPr>
              <p:nvPr/>
            </p:nvSpPr>
            <p:spPr bwMode="auto">
              <a:xfrm>
                <a:off x="2544" y="1008"/>
                <a:ext cx="119" cy="1389"/>
              </a:xfrm>
              <a:prstGeom prst="can">
                <a:avLst>
                  <a:gd name="adj" fmla="val 29721"/>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20494" name="AutoShape 14"/>
              <p:cNvSpPr>
                <a:spLocks noChangeArrowheads="1"/>
              </p:cNvSpPr>
              <p:nvPr/>
            </p:nvSpPr>
            <p:spPr bwMode="auto">
              <a:xfrm rot="12944304">
                <a:off x="2530" y="2388"/>
                <a:ext cx="86" cy="202"/>
              </a:xfrm>
              <a:prstGeom prst="can">
                <a:avLst>
                  <a:gd name="adj" fmla="val 117442"/>
                </a:avLst>
              </a:prstGeom>
              <a:solidFill>
                <a:srgbClr val="FF0000"/>
              </a:solidFill>
              <a:ln w="9525">
                <a:solidFill>
                  <a:srgbClr val="333333"/>
                </a:solidFill>
                <a:round/>
                <a:headEnd/>
                <a:tailEnd/>
              </a:ln>
              <a:effectLst/>
            </p:spPr>
            <p:txBody>
              <a:bodyPr wrap="none" anchor="ctr"/>
              <a:lstStyle/>
              <a:p>
                <a:endParaRPr lang="en-US"/>
              </a:p>
            </p:txBody>
          </p:sp>
        </p:grpSp>
        <p:grpSp>
          <p:nvGrpSpPr>
            <p:cNvPr id="20495" name="Group 15"/>
            <p:cNvGrpSpPr>
              <a:grpSpLocks/>
            </p:cNvGrpSpPr>
            <p:nvPr/>
          </p:nvGrpSpPr>
          <p:grpSpPr bwMode="auto">
            <a:xfrm>
              <a:off x="2335" y="2145"/>
              <a:ext cx="271" cy="507"/>
              <a:chOff x="4236" y="2935"/>
              <a:chExt cx="472" cy="806"/>
            </a:xfrm>
          </p:grpSpPr>
          <p:sp>
            <p:nvSpPr>
              <p:cNvPr id="20496" name="Oval 16"/>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a:effectLst/>
            </p:spPr>
            <p:txBody>
              <a:bodyPr wrap="none" anchor="ctr"/>
              <a:lstStyle/>
              <a:p>
                <a:endParaRPr lang="en-US"/>
              </a:p>
            </p:txBody>
          </p:sp>
          <p:sp>
            <p:nvSpPr>
              <p:cNvPr id="20497" name="AutoShape 17"/>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a:effectLst/>
            </p:spPr>
            <p:txBody>
              <a:bodyPr wrap="none" anchor="ctr"/>
              <a:lstStyle/>
              <a:p>
                <a:endParaRPr lang="en-US"/>
              </a:p>
            </p:txBody>
          </p:sp>
          <p:sp>
            <p:nvSpPr>
              <p:cNvPr id="20498" name="Oval 18"/>
              <p:cNvSpPr>
                <a:spLocks noChangeArrowheads="1"/>
              </p:cNvSpPr>
              <p:nvPr/>
            </p:nvSpPr>
            <p:spPr bwMode="auto">
              <a:xfrm>
                <a:off x="4328" y="3616"/>
                <a:ext cx="298" cy="123"/>
              </a:xfrm>
              <a:prstGeom prst="ellipse">
                <a:avLst/>
              </a:prstGeom>
              <a:solidFill>
                <a:srgbClr val="3399FF">
                  <a:alpha val="45000"/>
                </a:srgbClr>
              </a:solidFill>
              <a:ln w="9525">
                <a:solidFill>
                  <a:schemeClr val="bg2"/>
                </a:solidFill>
                <a:round/>
                <a:headEnd/>
                <a:tailEnd/>
              </a:ln>
              <a:effectLst/>
            </p:spPr>
            <p:txBody>
              <a:bodyPr wrap="none" anchor="ctr"/>
              <a:lstStyle/>
              <a:p>
                <a:endParaRPr lang="en-US"/>
              </a:p>
            </p:txBody>
          </p:sp>
          <p:sp>
            <p:nvSpPr>
              <p:cNvPr id="20499" name="Oval 19"/>
              <p:cNvSpPr>
                <a:spLocks noChangeArrowheads="1"/>
              </p:cNvSpPr>
              <p:nvPr/>
            </p:nvSpPr>
            <p:spPr bwMode="auto">
              <a:xfrm>
                <a:off x="4241" y="3470"/>
                <a:ext cx="462" cy="174"/>
              </a:xfrm>
              <a:prstGeom prst="ellipse">
                <a:avLst/>
              </a:prstGeom>
              <a:solidFill>
                <a:srgbClr val="FFCC00">
                  <a:alpha val="30000"/>
                </a:srgbClr>
              </a:solidFill>
              <a:ln w="9525">
                <a:solidFill>
                  <a:schemeClr val="bg2"/>
                </a:solidFill>
                <a:round/>
                <a:headEnd/>
                <a:tailEnd/>
              </a:ln>
              <a:effectLst/>
            </p:spPr>
            <p:txBody>
              <a:bodyPr wrap="none" anchor="ctr"/>
              <a:lstStyle/>
              <a:p>
                <a:endParaRPr lang="en-US"/>
              </a:p>
            </p:txBody>
          </p:sp>
          <p:sp>
            <p:nvSpPr>
              <p:cNvPr id="20500" name="Freeform 20"/>
              <p:cNvSpPr>
                <a:spLocks/>
              </p:cNvSpPr>
              <p:nvPr/>
            </p:nvSpPr>
            <p:spPr bwMode="auto">
              <a:xfrm flipH="1">
                <a:off x="4532" y="3344"/>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0501" name="Freeform 21"/>
              <p:cNvSpPr>
                <a:spLocks/>
              </p:cNvSpPr>
              <p:nvPr/>
            </p:nvSpPr>
            <p:spPr bwMode="auto">
              <a:xfrm>
                <a:off x="4356" y="3345"/>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0502" name="AutoShape 22"/>
              <p:cNvSpPr>
                <a:spLocks noChangeArrowheads="1"/>
              </p:cNvSpPr>
              <p:nvPr/>
            </p:nvSpPr>
            <p:spPr bwMode="auto">
              <a:xfrm rot="16200000" flipV="1">
                <a:off x="4376" y="3409"/>
                <a:ext cx="192" cy="472"/>
              </a:xfrm>
              <a:prstGeom prst="moon">
                <a:avLst>
                  <a:gd name="adj" fmla="val 50833"/>
                </a:avLst>
              </a:prstGeom>
              <a:solidFill>
                <a:srgbClr val="FFCC00">
                  <a:alpha val="30000"/>
                </a:srgbClr>
              </a:solidFill>
              <a:ln w="9525">
                <a:noFill/>
                <a:miter lim="800000"/>
                <a:headEnd/>
                <a:tailEnd/>
              </a:ln>
              <a:effectLst/>
            </p:spPr>
            <p:txBody>
              <a:bodyPr wrap="none" anchor="ctr"/>
              <a:lstStyle/>
              <a:p>
                <a:endParaRPr lang="en-US"/>
              </a:p>
            </p:txBody>
          </p:sp>
          <p:sp>
            <p:nvSpPr>
              <p:cNvPr id="20503" name="Freeform 23"/>
              <p:cNvSpPr>
                <a:spLocks/>
              </p:cNvSpPr>
              <p:nvPr/>
            </p:nvSpPr>
            <p:spPr bwMode="auto">
              <a:xfrm>
                <a:off x="4371" y="3357"/>
                <a:ext cx="231" cy="370"/>
              </a:xfrm>
              <a:custGeom>
                <a:avLst/>
                <a:gdLst/>
                <a:ahLst/>
                <a:cxnLst>
                  <a:cxn ang="0">
                    <a:pos x="114" y="0"/>
                  </a:cxn>
                  <a:cxn ang="0">
                    <a:pos x="126" y="96"/>
                  </a:cxn>
                  <a:cxn ang="0">
                    <a:pos x="150" y="204"/>
                  </a:cxn>
                  <a:cxn ang="0">
                    <a:pos x="276" y="354"/>
                  </a:cxn>
                  <a:cxn ang="0">
                    <a:pos x="108" y="438"/>
                  </a:cxn>
                  <a:cxn ang="0">
                    <a:pos x="18" y="372"/>
                  </a:cxn>
                </a:cxnLst>
                <a:rect l="0" t="0" r="r" b="b"/>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cmpd="sng">
                <a:solidFill>
                  <a:schemeClr val="bg2">
                    <a:alpha val="30000"/>
                  </a:schemeClr>
                </a:solidFill>
                <a:round/>
                <a:headEnd/>
                <a:tailEnd/>
              </a:ln>
              <a:effectLst/>
            </p:spPr>
            <p:txBody>
              <a:bodyPr/>
              <a:lstStyle/>
              <a:p>
                <a:endParaRPr lang="en-US"/>
              </a:p>
            </p:txBody>
          </p:sp>
          <p:sp>
            <p:nvSpPr>
              <p:cNvPr id="20504" name="Arc 24"/>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endParaRPr lang="en-US"/>
              </a:p>
            </p:txBody>
          </p:sp>
          <p:sp>
            <p:nvSpPr>
              <p:cNvPr id="20505" name="Arc 25"/>
              <p:cNvSpPr>
                <a:spLocks/>
              </p:cNvSpPr>
              <p:nvPr/>
            </p:nvSpPr>
            <p:spPr bwMode="auto">
              <a:xfrm flipV="1">
                <a:off x="4380" y="3288"/>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solidFill>
                <a:schemeClr val="bg1"/>
              </a:solidFill>
              <a:ln w="9525">
                <a:noFill/>
                <a:round/>
                <a:headEnd/>
                <a:tailEnd/>
              </a:ln>
              <a:effectLst/>
            </p:spPr>
            <p:txBody>
              <a:bodyPr wrap="none" anchor="ctr"/>
              <a:lstStyle/>
              <a:p>
                <a:endParaRPr lang="en-US"/>
              </a:p>
            </p:txBody>
          </p:sp>
          <p:sp>
            <p:nvSpPr>
              <p:cNvPr id="20506" name="Oval 26"/>
              <p:cNvSpPr>
                <a:spLocks noChangeArrowheads="1"/>
              </p:cNvSpPr>
              <p:nvPr/>
            </p:nvSpPr>
            <p:spPr bwMode="auto">
              <a:xfrm>
                <a:off x="4394" y="3258"/>
                <a:ext cx="149" cy="72"/>
              </a:xfrm>
              <a:prstGeom prst="ellipse">
                <a:avLst/>
              </a:prstGeom>
              <a:solidFill>
                <a:schemeClr val="bg1"/>
              </a:solidFill>
              <a:ln w="9525">
                <a:noFill/>
                <a:round/>
                <a:headEnd/>
                <a:tailEnd/>
              </a:ln>
              <a:effectLst/>
            </p:spPr>
            <p:txBody>
              <a:bodyPr wrap="none" anchor="ctr"/>
              <a:lstStyle/>
              <a:p>
                <a:endParaRPr lang="en-US"/>
              </a:p>
            </p:txBody>
          </p:sp>
          <p:sp>
            <p:nvSpPr>
              <p:cNvPr id="20507" name="Arc 27"/>
              <p:cNvSpPr>
                <a:spLocks/>
              </p:cNvSpPr>
              <p:nvPr/>
            </p:nvSpPr>
            <p:spPr bwMode="auto">
              <a:xfrm flipV="1">
                <a:off x="4379" y="3250"/>
                <a:ext cx="184" cy="92"/>
              </a:xfrm>
              <a:custGeom>
                <a:avLst/>
                <a:gdLst>
                  <a:gd name="G0" fmla="+- 21600 0 0"/>
                  <a:gd name="G1" fmla="+- 21600 0 0"/>
                  <a:gd name="G2" fmla="+- 21600 0 0"/>
                  <a:gd name="T0" fmla="*/ 17618 w 43200"/>
                  <a:gd name="T1" fmla="*/ 42830 h 42883"/>
                  <a:gd name="T2" fmla="*/ 25285 w 43200"/>
                  <a:gd name="T3" fmla="*/ 42883 h 42883"/>
                  <a:gd name="T4" fmla="*/ 21600 w 43200"/>
                  <a:gd name="T5" fmla="*/ 21600 h 42883"/>
                </a:gdLst>
                <a:ahLst/>
                <a:cxnLst>
                  <a:cxn ang="0">
                    <a:pos x="T0" y="T1"/>
                  </a:cxn>
                  <a:cxn ang="0">
                    <a:pos x="T2" y="T3"/>
                  </a:cxn>
                  <a:cxn ang="0">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0508" name="Arc 28"/>
              <p:cNvSpPr>
                <a:spLocks/>
              </p:cNvSpPr>
              <p:nvPr/>
            </p:nvSpPr>
            <p:spPr bwMode="auto">
              <a:xfrm flipV="1">
                <a:off x="4393" y="3254"/>
                <a:ext cx="150" cy="75"/>
              </a:xfrm>
              <a:custGeom>
                <a:avLst/>
                <a:gdLst>
                  <a:gd name="G0" fmla="+- 21600 0 0"/>
                  <a:gd name="G1" fmla="+- 21600 0 0"/>
                  <a:gd name="G2" fmla="+- 21600 0 0"/>
                  <a:gd name="T0" fmla="*/ 19378 w 43200"/>
                  <a:gd name="T1" fmla="*/ 43085 h 43085"/>
                  <a:gd name="T2" fmla="*/ 25696 w 43200"/>
                  <a:gd name="T3" fmla="*/ 42808 h 43085"/>
                  <a:gd name="T4" fmla="*/ 21600 w 43200"/>
                  <a:gd name="T5" fmla="*/ 21600 h 43085"/>
                </a:gdLst>
                <a:ahLst/>
                <a:cxnLst>
                  <a:cxn ang="0">
                    <a:pos x="T0" y="T1"/>
                  </a:cxn>
                  <a:cxn ang="0">
                    <a:pos x="T2" y="T3"/>
                  </a:cxn>
                  <a:cxn ang="0">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0509" name="Arc 29"/>
              <p:cNvSpPr>
                <a:spLocks/>
              </p:cNvSpPr>
              <p:nvPr/>
            </p:nvSpPr>
            <p:spPr bwMode="auto">
              <a:xfrm flipV="1">
                <a:off x="4423" y="3258"/>
                <a:ext cx="92" cy="40"/>
              </a:xfrm>
              <a:custGeom>
                <a:avLst/>
                <a:gdLst>
                  <a:gd name="G0" fmla="+- 21600 0 0"/>
                  <a:gd name="G1" fmla="+- 21600 0 0"/>
                  <a:gd name="G2" fmla="+- 21600 0 0"/>
                  <a:gd name="T0" fmla="*/ 7746 w 43200"/>
                  <a:gd name="T1" fmla="*/ 38171 h 41744"/>
                  <a:gd name="T2" fmla="*/ 29396 w 43200"/>
                  <a:gd name="T3" fmla="*/ 41744 h 41744"/>
                  <a:gd name="T4" fmla="*/ 21600 w 43200"/>
                  <a:gd name="T5" fmla="*/ 21600 h 41744"/>
                </a:gdLst>
                <a:ahLst/>
                <a:cxnLst>
                  <a:cxn ang="0">
                    <a:pos x="T0" y="T1"/>
                  </a:cxn>
                  <a:cxn ang="0">
                    <a:pos x="T2" y="T3"/>
                  </a:cxn>
                  <a:cxn ang="0">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0510" name="Arc 30"/>
              <p:cNvSpPr>
                <a:spLocks/>
              </p:cNvSpPr>
              <p:nvPr/>
            </p:nvSpPr>
            <p:spPr bwMode="auto">
              <a:xfrm flipV="1">
                <a:off x="4438" y="3265"/>
                <a:ext cx="58" cy="23"/>
              </a:xfrm>
              <a:custGeom>
                <a:avLst/>
                <a:gdLst>
                  <a:gd name="G0" fmla="+- 21600 0 0"/>
                  <a:gd name="G1" fmla="+- 21600 0 0"/>
                  <a:gd name="G2" fmla="+- 21600 0 0"/>
                  <a:gd name="T0" fmla="*/ 3296 w 43200"/>
                  <a:gd name="T1" fmla="*/ 33068 h 35592"/>
                  <a:gd name="T2" fmla="*/ 38056 w 43200"/>
                  <a:gd name="T3" fmla="*/ 35592 h 35592"/>
                  <a:gd name="T4" fmla="*/ 21600 w 43200"/>
                  <a:gd name="T5" fmla="*/ 21600 h 35592"/>
                </a:gdLst>
                <a:ahLst/>
                <a:cxnLst>
                  <a:cxn ang="0">
                    <a:pos x="T0" y="T1"/>
                  </a:cxn>
                  <a:cxn ang="0">
                    <a:pos x="T2" y="T3"/>
                  </a:cxn>
                  <a:cxn ang="0">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0511" name="AutoShape 31"/>
              <p:cNvSpPr>
                <a:spLocks noChangeArrowheads="1"/>
              </p:cNvSpPr>
              <p:nvPr/>
            </p:nvSpPr>
            <p:spPr bwMode="auto">
              <a:xfrm flipV="1">
                <a:off x="4420" y="3247"/>
                <a:ext cx="92" cy="48"/>
              </a:xfrm>
              <a:custGeom>
                <a:avLst/>
                <a:gdLst>
                  <a:gd name="G0" fmla="+- 8147 0 0"/>
                  <a:gd name="G1" fmla="+- -10305911 0 0"/>
                  <a:gd name="G2" fmla="+- 0 0 -10305911"/>
                  <a:gd name="T0" fmla="*/ 0 256 1"/>
                  <a:gd name="T1" fmla="*/ 180 256 1"/>
                  <a:gd name="G3" fmla="+- -10305911 T0 T1"/>
                  <a:gd name="T2" fmla="*/ 0 256 1"/>
                  <a:gd name="T3" fmla="*/ 90 256 1"/>
                  <a:gd name="G4" fmla="+- -10305911 T2 T3"/>
                  <a:gd name="G5" fmla="*/ G4 2 1"/>
                  <a:gd name="T4" fmla="*/ 90 256 1"/>
                  <a:gd name="T5" fmla="*/ 0 256 1"/>
                  <a:gd name="G6" fmla="+- -10305911 T4 T5"/>
                  <a:gd name="G7" fmla="*/ G6 2 1"/>
                  <a:gd name="G8" fmla="abs -1030591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47"/>
                  <a:gd name="G18" fmla="*/ 8147 1 2"/>
                  <a:gd name="G19" fmla="+- G18 5400 0"/>
                  <a:gd name="G20" fmla="cos G19 -10305911"/>
                  <a:gd name="G21" fmla="sin G19 -10305911"/>
                  <a:gd name="G22" fmla="+- G20 10800 0"/>
                  <a:gd name="G23" fmla="+- G21 10800 0"/>
                  <a:gd name="G24" fmla="+- 10800 0 G20"/>
                  <a:gd name="G25" fmla="+- 8147 10800 0"/>
                  <a:gd name="G26" fmla="?: G9 G17 G25"/>
                  <a:gd name="G27" fmla="?: G9 0 21600"/>
                  <a:gd name="G28" fmla="cos 10800 -10305911"/>
                  <a:gd name="G29" fmla="sin 10800 -10305911"/>
                  <a:gd name="G30" fmla="sin 8147 -10305911"/>
                  <a:gd name="G31" fmla="+- G28 10800 0"/>
                  <a:gd name="G32" fmla="+- G29 10800 0"/>
                  <a:gd name="G33" fmla="+- G30 10800 0"/>
                  <a:gd name="G34" fmla="?: G4 0 G31"/>
                  <a:gd name="G35" fmla="?: -10305911 G34 0"/>
                  <a:gd name="G36" fmla="?: G6 G35 G31"/>
                  <a:gd name="G37" fmla="+- 21600 0 G36"/>
                  <a:gd name="G38" fmla="?: G4 0 G33"/>
                  <a:gd name="G39" fmla="?: -10305911 G38 G32"/>
                  <a:gd name="G40" fmla="?: G6 G39 0"/>
                  <a:gd name="G41" fmla="?: G4 G32 21600"/>
                  <a:gd name="G42" fmla="?: G6 G41 G33"/>
                  <a:gd name="T12" fmla="*/ 10800 w 21600"/>
                  <a:gd name="T13" fmla="*/ 0 h 21600"/>
                  <a:gd name="T14" fmla="*/ 2062 w 21600"/>
                  <a:gd name="T15" fmla="*/ 7137 h 21600"/>
                  <a:gd name="T16" fmla="*/ 10800 w 21600"/>
                  <a:gd name="T17" fmla="*/ 2653 h 21600"/>
                  <a:gd name="T18" fmla="*/ 19538 w 21600"/>
                  <a:gd name="T19" fmla="*/ 71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close/>
                  </a:path>
                </a:pathLst>
              </a:custGeom>
              <a:solidFill>
                <a:schemeClr val="bg1"/>
              </a:solidFill>
              <a:ln w="9525">
                <a:noFill/>
                <a:miter lim="800000"/>
                <a:headEnd/>
                <a:tailEnd/>
              </a:ln>
              <a:effectLst/>
            </p:spPr>
            <p:txBody>
              <a:bodyPr wrap="none" anchor="ctr"/>
              <a:lstStyle/>
              <a:p>
                <a:endParaRPr lang="en-US"/>
              </a:p>
            </p:txBody>
          </p:sp>
          <p:sp>
            <p:nvSpPr>
              <p:cNvPr id="20512" name="Arc 32"/>
              <p:cNvSpPr>
                <a:spLocks/>
              </p:cNvSpPr>
              <p:nvPr/>
            </p:nvSpPr>
            <p:spPr bwMode="auto">
              <a:xfrm flipV="1">
                <a:off x="4422" y="3292"/>
                <a:ext cx="92" cy="26"/>
              </a:xfrm>
              <a:custGeom>
                <a:avLst/>
                <a:gdLst>
                  <a:gd name="G0" fmla="+- 21371 0 0"/>
                  <a:gd name="G1" fmla="+- 21600 0 0"/>
                  <a:gd name="G2" fmla="+- 21600 0 0"/>
                  <a:gd name="T0" fmla="*/ 0 w 42971"/>
                  <a:gd name="T1" fmla="*/ 18466 h 26832"/>
                  <a:gd name="T2" fmla="*/ 42328 w 42971"/>
                  <a:gd name="T3" fmla="*/ 26832 h 26832"/>
                  <a:gd name="T4" fmla="*/ 21371 w 42971"/>
                  <a:gd name="T5" fmla="*/ 21600 h 26832"/>
                </a:gdLst>
                <a:ahLst/>
                <a:cxnLst>
                  <a:cxn ang="0">
                    <a:pos x="T0" y="T1"/>
                  </a:cxn>
                  <a:cxn ang="0">
                    <a:pos x="T2" y="T3"/>
                  </a:cxn>
                  <a:cxn ang="0">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close/>
                  </a:path>
                </a:pathLst>
              </a:custGeom>
              <a:noFill/>
              <a:ln w="9525">
                <a:solidFill>
                  <a:schemeClr val="tx1"/>
                </a:solidFill>
                <a:round/>
                <a:headEnd/>
                <a:tailEnd/>
              </a:ln>
              <a:effectLst/>
            </p:spPr>
            <p:txBody>
              <a:bodyPr wrap="none" anchor="ctr"/>
              <a:lstStyle/>
              <a:p>
                <a:endParaRPr lang="en-US"/>
              </a:p>
            </p:txBody>
          </p:sp>
          <p:sp>
            <p:nvSpPr>
              <p:cNvPr id="20513" name="Line 33"/>
              <p:cNvSpPr>
                <a:spLocks noChangeShapeType="1"/>
              </p:cNvSpPr>
              <p:nvPr/>
            </p:nvSpPr>
            <p:spPr bwMode="auto">
              <a:xfrm>
                <a:off x="4422" y="3282"/>
                <a:ext cx="0" cy="17"/>
              </a:xfrm>
              <a:prstGeom prst="line">
                <a:avLst/>
              </a:prstGeom>
              <a:noFill/>
              <a:ln w="9525">
                <a:solidFill>
                  <a:schemeClr val="tx1"/>
                </a:solidFill>
                <a:round/>
                <a:headEnd/>
                <a:tailEnd/>
              </a:ln>
              <a:effectLst/>
            </p:spPr>
            <p:txBody>
              <a:bodyPr/>
              <a:lstStyle/>
              <a:p>
                <a:endParaRPr lang="en-US"/>
              </a:p>
            </p:txBody>
          </p:sp>
          <p:sp>
            <p:nvSpPr>
              <p:cNvPr id="20514" name="Line 34"/>
              <p:cNvSpPr>
                <a:spLocks noChangeShapeType="1"/>
              </p:cNvSpPr>
              <p:nvPr/>
            </p:nvSpPr>
            <p:spPr bwMode="auto">
              <a:xfrm>
                <a:off x="4514" y="3280"/>
                <a:ext cx="0" cy="17"/>
              </a:xfrm>
              <a:prstGeom prst="line">
                <a:avLst/>
              </a:prstGeom>
              <a:noFill/>
              <a:ln w="9525">
                <a:solidFill>
                  <a:schemeClr val="tx1"/>
                </a:solidFill>
                <a:round/>
                <a:headEnd/>
                <a:tailEnd/>
              </a:ln>
              <a:effectLst/>
            </p:spPr>
            <p:txBody>
              <a:bodyPr/>
              <a:lstStyle/>
              <a:p>
                <a:endParaRPr lang="en-US"/>
              </a:p>
            </p:txBody>
          </p:sp>
          <p:sp>
            <p:nvSpPr>
              <p:cNvPr id="20515" name="Freeform 35"/>
              <p:cNvSpPr>
                <a:spLocks/>
              </p:cNvSpPr>
              <p:nvPr/>
            </p:nvSpPr>
            <p:spPr bwMode="auto">
              <a:xfrm>
                <a:off x="4421" y="3285"/>
                <a:ext cx="91" cy="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endParaRPr lang="en-US"/>
              </a:p>
            </p:txBody>
          </p:sp>
          <p:pic>
            <p:nvPicPr>
              <p:cNvPr id="20516" name="Picture 36" descr="Lua do clear"/>
              <p:cNvPicPr>
                <a:picLocks noChangeAspect="1" noChangeArrowheads="1" noCrop="1"/>
              </p:cNvPicPr>
              <p:nvPr/>
            </p:nvPicPr>
            <p:blipFill>
              <a:blip r:embed="rId3"/>
              <a:srcRect/>
              <a:stretch>
                <a:fillRect/>
              </a:stretch>
            </p:blipFill>
            <p:spPr bwMode="auto">
              <a:xfrm>
                <a:off x="4383" y="2935"/>
                <a:ext cx="174" cy="386"/>
              </a:xfrm>
              <a:prstGeom prst="rect">
                <a:avLst/>
              </a:prstGeom>
              <a:noFill/>
              <a:ln>
                <a:noFill/>
              </a:ln>
              <a:effectLst/>
            </p:spPr>
          </p:pic>
        </p:grpSp>
        <p:sp>
          <p:nvSpPr>
            <p:cNvPr id="20517" name="Rectangle 37"/>
            <p:cNvSpPr>
              <a:spLocks noChangeArrowheads="1"/>
            </p:cNvSpPr>
            <p:nvPr/>
          </p:nvSpPr>
          <p:spPr bwMode="auto">
            <a:xfrm>
              <a:off x="2654" y="1200"/>
              <a:ext cx="1522" cy="250"/>
            </a:xfrm>
            <a:prstGeom prst="rect">
              <a:avLst/>
            </a:prstGeom>
            <a:noFill/>
            <a:ln w="9525">
              <a:noFill/>
              <a:miter lim="800000"/>
              <a:headEnd/>
              <a:tailEnd/>
            </a:ln>
            <a:effectLst/>
          </p:spPr>
          <p:txBody>
            <a:bodyPr wrap="none">
              <a:spAutoFit/>
            </a:bodyPr>
            <a:lstStyle/>
            <a:p>
              <a:pPr algn="ctr" eaLnBrk="0" hangingPunct="0"/>
              <a:r>
                <a:rPr lang="en-US" sz="2000" b="1">
                  <a:solidFill>
                    <a:srgbClr val="0000FF"/>
                  </a:solidFill>
                </a:rPr>
                <a:t>+ Quả cầu kim loại</a:t>
              </a:r>
            </a:p>
          </p:txBody>
        </p:sp>
        <p:sp>
          <p:nvSpPr>
            <p:cNvPr id="20518" name="Rectangle 38"/>
            <p:cNvSpPr>
              <a:spLocks noChangeArrowheads="1"/>
            </p:cNvSpPr>
            <p:nvPr/>
          </p:nvSpPr>
          <p:spPr bwMode="auto">
            <a:xfrm>
              <a:off x="2652" y="1440"/>
              <a:ext cx="1292" cy="250"/>
            </a:xfrm>
            <a:prstGeom prst="rect">
              <a:avLst/>
            </a:prstGeom>
            <a:noFill/>
            <a:ln w="9525">
              <a:noFill/>
              <a:miter lim="800000"/>
              <a:headEnd/>
              <a:tailEnd/>
            </a:ln>
            <a:effectLst/>
          </p:spPr>
          <p:txBody>
            <a:bodyPr wrap="none">
              <a:spAutoFit/>
            </a:bodyPr>
            <a:lstStyle/>
            <a:p>
              <a:pPr algn="ctr" eaLnBrk="0" hangingPunct="0"/>
              <a:r>
                <a:rPr lang="en-US" sz="2000" b="1">
                  <a:solidFill>
                    <a:srgbClr val="0000FF"/>
                  </a:solidFill>
                </a:rPr>
                <a:t>+ Vòng kim loại</a:t>
              </a:r>
            </a:p>
          </p:txBody>
        </p:sp>
        <p:sp>
          <p:nvSpPr>
            <p:cNvPr id="20519" name="Rectangle 39"/>
            <p:cNvSpPr>
              <a:spLocks noChangeArrowheads="1"/>
            </p:cNvSpPr>
            <p:nvPr/>
          </p:nvSpPr>
          <p:spPr bwMode="auto">
            <a:xfrm>
              <a:off x="2653" y="1661"/>
              <a:ext cx="885" cy="250"/>
            </a:xfrm>
            <a:prstGeom prst="rect">
              <a:avLst/>
            </a:prstGeom>
            <a:noFill/>
            <a:ln w="9525">
              <a:noFill/>
              <a:miter lim="800000"/>
              <a:headEnd/>
              <a:tailEnd/>
            </a:ln>
            <a:effectLst/>
          </p:spPr>
          <p:txBody>
            <a:bodyPr wrap="none">
              <a:spAutoFit/>
            </a:bodyPr>
            <a:lstStyle/>
            <a:p>
              <a:pPr algn="ctr" eaLnBrk="0" hangingPunct="0"/>
              <a:r>
                <a:rPr lang="en-US" sz="2000" b="1">
                  <a:solidFill>
                    <a:srgbClr val="0000FF"/>
                  </a:solidFill>
                </a:rPr>
                <a:t>+ Đèn cồn</a:t>
              </a:r>
            </a:p>
          </p:txBody>
        </p:sp>
        <p:sp>
          <p:nvSpPr>
            <p:cNvPr id="20520" name="Line 40"/>
            <p:cNvSpPr>
              <a:spLocks noChangeShapeType="1"/>
            </p:cNvSpPr>
            <p:nvPr/>
          </p:nvSpPr>
          <p:spPr bwMode="auto">
            <a:xfrm flipH="1">
              <a:off x="2363" y="1420"/>
              <a:ext cx="386" cy="181"/>
            </a:xfrm>
            <a:prstGeom prst="line">
              <a:avLst/>
            </a:prstGeom>
            <a:noFill/>
            <a:ln w="9525">
              <a:solidFill>
                <a:schemeClr val="tx1"/>
              </a:solidFill>
              <a:round/>
              <a:headEnd/>
              <a:tailEnd type="triangle" w="med" len="med"/>
            </a:ln>
            <a:effectLst/>
          </p:spPr>
          <p:txBody>
            <a:bodyPr/>
            <a:lstStyle/>
            <a:p>
              <a:endParaRPr lang="en-US"/>
            </a:p>
          </p:txBody>
        </p:sp>
        <p:sp>
          <p:nvSpPr>
            <p:cNvPr id="20521" name="Line 41"/>
            <p:cNvSpPr>
              <a:spLocks noChangeShapeType="1"/>
            </p:cNvSpPr>
            <p:nvPr/>
          </p:nvSpPr>
          <p:spPr bwMode="auto">
            <a:xfrm flipH="1">
              <a:off x="2418" y="1631"/>
              <a:ext cx="358" cy="151"/>
            </a:xfrm>
            <a:prstGeom prst="line">
              <a:avLst/>
            </a:prstGeom>
            <a:noFill/>
            <a:ln w="9525">
              <a:solidFill>
                <a:schemeClr val="tx1"/>
              </a:solidFill>
              <a:round/>
              <a:headEnd/>
              <a:tailEnd type="triangle" w="med" len="med"/>
            </a:ln>
            <a:effectLst/>
          </p:spPr>
          <p:txBody>
            <a:bodyPr/>
            <a:lstStyle/>
            <a:p>
              <a:endParaRPr lang="en-US"/>
            </a:p>
          </p:txBody>
        </p:sp>
        <p:sp>
          <p:nvSpPr>
            <p:cNvPr id="20522" name="Line 42"/>
            <p:cNvSpPr>
              <a:spLocks noChangeShapeType="1"/>
            </p:cNvSpPr>
            <p:nvPr/>
          </p:nvSpPr>
          <p:spPr bwMode="auto">
            <a:xfrm flipH="1">
              <a:off x="2575" y="1872"/>
              <a:ext cx="221" cy="453"/>
            </a:xfrm>
            <a:prstGeom prst="line">
              <a:avLst/>
            </a:prstGeom>
            <a:noFill/>
            <a:ln w="9525">
              <a:solidFill>
                <a:schemeClr val="tx1"/>
              </a:solidFill>
              <a:round/>
              <a:headEnd/>
              <a:tailEnd type="triangle" w="med" len="med"/>
            </a:ln>
            <a:effectLst/>
          </p:spPr>
          <p:txBody>
            <a:bodyPr/>
            <a:lstStyle/>
            <a:p>
              <a:endParaRPr lang="en-US"/>
            </a:p>
          </p:txBody>
        </p:sp>
        <p:grpSp>
          <p:nvGrpSpPr>
            <p:cNvPr id="20523" name="Group 43"/>
            <p:cNvGrpSpPr>
              <a:grpSpLocks/>
            </p:cNvGrpSpPr>
            <p:nvPr/>
          </p:nvGrpSpPr>
          <p:grpSpPr bwMode="auto">
            <a:xfrm>
              <a:off x="2197" y="816"/>
              <a:ext cx="1043" cy="936"/>
              <a:chOff x="2496" y="1152"/>
              <a:chExt cx="1814" cy="1488"/>
            </a:xfrm>
          </p:grpSpPr>
          <p:sp>
            <p:nvSpPr>
              <p:cNvPr id="20524" name="Oval 44"/>
              <p:cNvSpPr>
                <a:spLocks noChangeArrowheads="1"/>
              </p:cNvSpPr>
              <p:nvPr/>
            </p:nvSpPr>
            <p:spPr bwMode="auto">
              <a:xfrm>
                <a:off x="2496" y="2399"/>
                <a:ext cx="235" cy="241"/>
              </a:xfrm>
              <a:prstGeom prst="ellipse">
                <a:avLst/>
              </a:prstGeom>
              <a:gradFill rotWithShape="1">
                <a:gsLst>
                  <a:gs pos="0">
                    <a:srgbClr val="66CCFF"/>
                  </a:gs>
                  <a:gs pos="100000">
                    <a:srgbClr val="66CCFF">
                      <a:gamma/>
                      <a:shade val="46275"/>
                      <a:invGamma/>
                    </a:srgbClr>
                  </a:gs>
                </a:gsLst>
                <a:path path="shape">
                  <a:fillToRect l="50000" t="50000" r="50000" b="50000"/>
                </a:path>
              </a:gradFill>
              <a:ln w="9525">
                <a:solidFill>
                  <a:schemeClr val="accent1"/>
                </a:solidFill>
                <a:round/>
                <a:headEnd/>
                <a:tailEnd/>
              </a:ln>
              <a:effectLst/>
            </p:spPr>
            <p:txBody>
              <a:bodyPr wrap="none" anchor="ctr"/>
              <a:lstStyle/>
              <a:p>
                <a:endParaRPr lang="en-US"/>
              </a:p>
            </p:txBody>
          </p:sp>
          <p:sp>
            <p:nvSpPr>
              <p:cNvPr id="20525" name="Rectangle 45"/>
              <p:cNvSpPr>
                <a:spLocks noChangeArrowheads="1"/>
              </p:cNvSpPr>
              <p:nvPr/>
            </p:nvSpPr>
            <p:spPr bwMode="auto">
              <a:xfrm>
                <a:off x="2552" y="1477"/>
                <a:ext cx="945" cy="35"/>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0526" name="Rectangle 46"/>
              <p:cNvSpPr>
                <a:spLocks noChangeArrowheads="1"/>
              </p:cNvSpPr>
              <p:nvPr/>
            </p:nvSpPr>
            <p:spPr bwMode="auto">
              <a:xfrm>
                <a:off x="3202" y="1441"/>
                <a:ext cx="590" cy="107"/>
              </a:xfrm>
              <a:prstGeom prst="rect">
                <a:avLst/>
              </a:prstGeom>
              <a:solidFill>
                <a:schemeClr val="tx1"/>
              </a:solidFill>
              <a:ln w="9525">
                <a:noFill/>
                <a:miter lim="800000"/>
                <a:headEnd/>
                <a:tailEnd/>
              </a:ln>
              <a:effectLst/>
            </p:spPr>
            <p:txBody>
              <a:bodyPr wrap="none" anchor="ctr"/>
              <a:lstStyle/>
              <a:p>
                <a:endParaRPr lang="en-US"/>
              </a:p>
            </p:txBody>
          </p:sp>
          <p:grpSp>
            <p:nvGrpSpPr>
              <p:cNvPr id="20527" name="Group 47"/>
              <p:cNvGrpSpPr>
                <a:grpSpLocks/>
              </p:cNvGrpSpPr>
              <p:nvPr/>
            </p:nvGrpSpPr>
            <p:grpSpPr bwMode="auto">
              <a:xfrm rot="16587891">
                <a:off x="3601" y="951"/>
                <a:ext cx="508" cy="910"/>
                <a:chOff x="3990" y="432"/>
                <a:chExt cx="1099" cy="1632"/>
              </a:xfrm>
            </p:grpSpPr>
            <p:grpSp>
              <p:nvGrpSpPr>
                <p:cNvPr id="20528" name="Group 48"/>
                <p:cNvGrpSpPr>
                  <a:grpSpLocks/>
                </p:cNvGrpSpPr>
                <p:nvPr/>
              </p:nvGrpSpPr>
              <p:grpSpPr bwMode="auto">
                <a:xfrm>
                  <a:off x="3990" y="432"/>
                  <a:ext cx="936" cy="1331"/>
                  <a:chOff x="4080" y="1349"/>
                  <a:chExt cx="848" cy="1029"/>
                </a:xfrm>
              </p:grpSpPr>
              <p:sp>
                <p:nvSpPr>
                  <p:cNvPr id="20529" name="Freeform 49"/>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0530" name="Group 50"/>
                  <p:cNvGrpSpPr>
                    <a:grpSpLocks/>
                  </p:cNvGrpSpPr>
                  <p:nvPr/>
                </p:nvGrpSpPr>
                <p:grpSpPr bwMode="auto">
                  <a:xfrm>
                    <a:off x="4080" y="1349"/>
                    <a:ext cx="848" cy="1029"/>
                    <a:chOff x="4080" y="1349"/>
                    <a:chExt cx="848" cy="1029"/>
                  </a:xfrm>
                </p:grpSpPr>
                <p:sp>
                  <p:nvSpPr>
                    <p:cNvPr id="20531" name="Freeform 51"/>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0532" name="Freeform 52"/>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0533" name="Freeform 53"/>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0534" name="Freeform 54"/>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0535" name="Freeform 55"/>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0536" name="Freeform 56"/>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0537" name="Line 57"/>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0538" name="Group 58"/>
                <p:cNvGrpSpPr>
                  <a:grpSpLocks/>
                </p:cNvGrpSpPr>
                <p:nvPr/>
              </p:nvGrpSpPr>
              <p:grpSpPr bwMode="auto">
                <a:xfrm rot="14191524">
                  <a:off x="4454" y="1429"/>
                  <a:ext cx="597" cy="673"/>
                  <a:chOff x="2457" y="2549"/>
                  <a:chExt cx="557" cy="547"/>
                </a:xfrm>
              </p:grpSpPr>
              <p:sp>
                <p:nvSpPr>
                  <p:cNvPr id="20539" name="Freeform 59"/>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0540" name="Oval 60"/>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0541" name="Rectangle 61"/>
              <p:cNvSpPr>
                <a:spLocks noChangeArrowheads="1"/>
              </p:cNvSpPr>
              <p:nvPr/>
            </p:nvSpPr>
            <p:spPr bwMode="auto">
              <a:xfrm>
                <a:off x="3332" y="1441"/>
                <a:ext cx="264" cy="107"/>
              </a:xfrm>
              <a:prstGeom prst="rect">
                <a:avLst/>
              </a:prstGeom>
              <a:solidFill>
                <a:schemeClr val="tx1"/>
              </a:solidFill>
              <a:ln w="9525">
                <a:noFill/>
                <a:miter lim="800000"/>
                <a:headEnd/>
                <a:tailEnd/>
              </a:ln>
              <a:effectLst/>
            </p:spPr>
            <p:txBody>
              <a:bodyPr wrap="none" anchor="ctr"/>
              <a:lstStyle/>
              <a:p>
                <a:endParaRPr lang="en-US"/>
              </a:p>
            </p:txBody>
          </p:sp>
          <p:sp>
            <p:nvSpPr>
              <p:cNvPr id="20542" name="Line 62"/>
              <p:cNvSpPr>
                <a:spLocks noChangeShapeType="1"/>
              </p:cNvSpPr>
              <p:nvPr/>
            </p:nvSpPr>
            <p:spPr bwMode="auto">
              <a:xfrm flipV="1">
                <a:off x="2617" y="1472"/>
                <a:ext cx="0" cy="961"/>
              </a:xfrm>
              <a:prstGeom prst="line">
                <a:avLst/>
              </a:prstGeom>
              <a:noFill/>
              <a:ln w="9525">
                <a:solidFill>
                  <a:srgbClr val="A50021"/>
                </a:solidFill>
                <a:round/>
                <a:headEnd/>
                <a:tailEnd/>
              </a:ln>
              <a:effectLst/>
            </p:spPr>
            <p:txBody>
              <a:bodyPr/>
              <a:lstStyle/>
              <a:p>
                <a:endParaRPr lang="en-US"/>
              </a:p>
            </p:txBody>
          </p:sp>
        </p:grpSp>
      </p:grpSp>
      <p:sp>
        <p:nvSpPr>
          <p:cNvPr id="20545" name="Text Box 65"/>
          <p:cNvSpPr txBox="1">
            <a:spLocks noChangeArrowheads="1"/>
          </p:cNvSpPr>
          <p:nvPr/>
        </p:nvSpPr>
        <p:spPr bwMode="auto">
          <a:xfrm>
            <a:off x="2590800" y="1524000"/>
            <a:ext cx="2209800" cy="1739900"/>
          </a:xfrm>
          <a:prstGeom prst="rect">
            <a:avLst/>
          </a:prstGeom>
          <a:noFill/>
          <a:ln w="9525">
            <a:noFill/>
            <a:miter lim="800000"/>
            <a:headEnd/>
            <a:tailEnd/>
          </a:ln>
          <a:effectLst/>
        </p:spPr>
        <p:txBody>
          <a:bodyPr>
            <a:spAutoFit/>
          </a:bodyPr>
          <a:lstStyle/>
          <a:p>
            <a:pPr>
              <a:spcBef>
                <a:spcPct val="50000"/>
              </a:spcBef>
            </a:pPr>
            <a:r>
              <a:rPr lang="en-US"/>
              <a:t>- Trước khi hơ nóng quả cầu kim loại, thử thả xem quả cầu có lọt qua vòng kim loại không. Nhận xét.</a:t>
            </a:r>
          </a:p>
        </p:txBody>
      </p:sp>
      <p:sp>
        <p:nvSpPr>
          <p:cNvPr id="20548" name="Text Box 68"/>
          <p:cNvSpPr txBox="1">
            <a:spLocks noChangeArrowheads="1"/>
          </p:cNvSpPr>
          <p:nvPr/>
        </p:nvSpPr>
        <p:spPr bwMode="auto">
          <a:xfrm>
            <a:off x="2590800" y="4113213"/>
            <a:ext cx="6096000" cy="915987"/>
          </a:xfrm>
          <a:prstGeom prst="rect">
            <a:avLst/>
          </a:prstGeom>
          <a:noFill/>
          <a:ln w="9525">
            <a:noFill/>
            <a:miter lim="800000"/>
            <a:headEnd/>
            <a:tailEnd/>
          </a:ln>
          <a:effectLst/>
        </p:spPr>
        <p:txBody>
          <a:bodyPr>
            <a:spAutoFit/>
          </a:bodyPr>
          <a:lstStyle/>
          <a:p>
            <a:pPr>
              <a:spcBef>
                <a:spcPct val="50000"/>
              </a:spcBef>
            </a:pPr>
            <a:r>
              <a:rPr lang="en-US"/>
              <a:t>- Dùng đèn cồn hơ nóng quả cầu kim loại trong 3 phút, rồi thử thả xem quả cầu có còn lọt qua vòng kim loại nữa không. Nhận xét. </a:t>
            </a:r>
          </a:p>
        </p:txBody>
      </p:sp>
      <p:sp>
        <p:nvSpPr>
          <p:cNvPr id="20549" name="Text Box 69"/>
          <p:cNvSpPr txBox="1">
            <a:spLocks noChangeArrowheads="1"/>
          </p:cNvSpPr>
          <p:nvPr/>
        </p:nvSpPr>
        <p:spPr bwMode="auto">
          <a:xfrm>
            <a:off x="2590800" y="5149850"/>
            <a:ext cx="6019800" cy="641350"/>
          </a:xfrm>
          <a:prstGeom prst="rect">
            <a:avLst/>
          </a:prstGeom>
          <a:noFill/>
          <a:ln w="9525">
            <a:noFill/>
            <a:miter lim="800000"/>
            <a:headEnd/>
            <a:tailEnd/>
          </a:ln>
          <a:effectLst/>
        </p:spPr>
        <p:txBody>
          <a:bodyPr>
            <a:spAutoFit/>
          </a:bodyPr>
          <a:lstStyle/>
          <a:p>
            <a:pPr>
              <a:spcBef>
                <a:spcPct val="50000"/>
              </a:spcBef>
            </a:pPr>
            <a:r>
              <a:rPr lang="en-US"/>
              <a:t>- Nhúng quả cầu đã được hơ nóng vào nước lạnh rồi thử thả cho nó lọt qua vòng kim loại. Nhận xét.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48"/>
                                        </p:tgtEl>
                                        <p:attrNameLst>
                                          <p:attrName>style.visibility</p:attrName>
                                        </p:attrNameLst>
                                      </p:cBhvr>
                                      <p:to>
                                        <p:strVal val="visible"/>
                                      </p:to>
                                    </p:set>
                                    <p:animEffect transition="in" filter="box(in)">
                                      <p:cBhvr>
                                        <p:cTn id="7" dur="500"/>
                                        <p:tgtEl>
                                          <p:spTgt spid="205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49"/>
                                        </p:tgtEl>
                                        <p:attrNameLst>
                                          <p:attrName>style.visibility</p:attrName>
                                        </p:attrNameLst>
                                      </p:cBhvr>
                                      <p:to>
                                        <p:strVal val="visible"/>
                                      </p:to>
                                    </p:set>
                                    <p:animEffect transition="in" filter="box(in)">
                                      <p:cBhvr>
                                        <p:cTn id="12" dur="500"/>
                                        <p:tgtEl>
                                          <p:spTgt spid="20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8" grpId="0"/>
      <p:bldP spid="205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Freeform 2"/>
          <p:cNvSpPr>
            <a:spLocks/>
          </p:cNvSpPr>
          <p:nvPr/>
        </p:nvSpPr>
        <p:spPr bwMode="auto">
          <a:xfrm>
            <a:off x="5432425" y="4629150"/>
            <a:ext cx="2790825" cy="1695450"/>
          </a:xfrm>
          <a:custGeom>
            <a:avLst/>
            <a:gdLst/>
            <a:ahLst/>
            <a:cxnLst>
              <a:cxn ang="0">
                <a:pos x="252" y="465"/>
              </a:cxn>
              <a:cxn ang="0">
                <a:pos x="730" y="55"/>
              </a:cxn>
              <a:cxn ang="0">
                <a:pos x="1287" y="137"/>
              </a:cxn>
              <a:cxn ang="0">
                <a:pos x="1752" y="536"/>
              </a:cxn>
              <a:cxn ang="0">
                <a:pos x="1248" y="936"/>
              </a:cxn>
              <a:cxn ang="0">
                <a:pos x="808" y="1064"/>
              </a:cxn>
              <a:cxn ang="0">
                <a:pos x="93" y="958"/>
              </a:cxn>
              <a:cxn ang="0">
                <a:pos x="252" y="465"/>
              </a:cxn>
            </a:cxnLst>
            <a:rect l="0" t="0" r="r" b="b"/>
            <a:pathLst>
              <a:path w="1758" h="1068">
                <a:moveTo>
                  <a:pt x="252" y="465"/>
                </a:moveTo>
                <a:cubicBezTo>
                  <a:pt x="358" y="315"/>
                  <a:pt x="557" y="109"/>
                  <a:pt x="730" y="55"/>
                </a:cubicBezTo>
                <a:cubicBezTo>
                  <a:pt x="902" y="0"/>
                  <a:pt x="1117" y="57"/>
                  <a:pt x="1287" y="137"/>
                </a:cubicBezTo>
                <a:cubicBezTo>
                  <a:pt x="1457" y="217"/>
                  <a:pt x="1758" y="403"/>
                  <a:pt x="1752" y="536"/>
                </a:cubicBezTo>
                <a:cubicBezTo>
                  <a:pt x="1746" y="669"/>
                  <a:pt x="1405" y="848"/>
                  <a:pt x="1248" y="936"/>
                </a:cubicBezTo>
                <a:cubicBezTo>
                  <a:pt x="1091" y="1024"/>
                  <a:pt x="1000" y="1060"/>
                  <a:pt x="808" y="1064"/>
                </a:cubicBezTo>
                <a:cubicBezTo>
                  <a:pt x="616" y="1068"/>
                  <a:pt x="186" y="1058"/>
                  <a:pt x="93" y="958"/>
                </a:cubicBezTo>
                <a:cubicBezTo>
                  <a:pt x="0" y="858"/>
                  <a:pt x="146" y="616"/>
                  <a:pt x="252" y="465"/>
                </a:cubicBezTo>
                <a:close/>
              </a:path>
            </a:pathLst>
          </a:custGeom>
          <a:gradFill rotWithShape="1">
            <a:gsLst>
              <a:gs pos="0">
                <a:srgbClr val="FFCC99"/>
              </a:gs>
              <a:gs pos="100000">
                <a:schemeClr val="bg1"/>
              </a:gs>
            </a:gsLst>
            <a:path path="rect">
              <a:fillToRect l="50000" t="50000" r="50000" b="50000"/>
            </a:path>
          </a:gradFill>
          <a:ln w="9525">
            <a:noFill/>
            <a:round/>
            <a:headEnd/>
            <a:tailEnd/>
          </a:ln>
          <a:effectLst/>
        </p:spPr>
        <p:txBody>
          <a:bodyPr/>
          <a:lstStyle/>
          <a:p>
            <a:endParaRPr lang="en-US"/>
          </a:p>
        </p:txBody>
      </p:sp>
      <p:sp>
        <p:nvSpPr>
          <p:cNvPr id="25603" name="AutoShape 3"/>
          <p:cNvSpPr>
            <a:spLocks noChangeArrowheads="1"/>
          </p:cNvSpPr>
          <p:nvPr/>
        </p:nvSpPr>
        <p:spPr bwMode="auto">
          <a:xfrm>
            <a:off x="4329113" y="5418138"/>
            <a:ext cx="201612" cy="228600"/>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a:effectLst/>
        </p:spPr>
        <p:txBody>
          <a:bodyPr wrap="none" anchor="ctr"/>
          <a:lstStyle/>
          <a:p>
            <a:endParaRPr lang="en-US"/>
          </a:p>
        </p:txBody>
      </p:sp>
      <p:sp>
        <p:nvSpPr>
          <p:cNvPr id="25604" name="Freeform 4"/>
          <p:cNvSpPr>
            <a:spLocks/>
          </p:cNvSpPr>
          <p:nvPr/>
        </p:nvSpPr>
        <p:spPr bwMode="auto">
          <a:xfrm flipH="1">
            <a:off x="4530725" y="5518150"/>
            <a:ext cx="74613" cy="146050"/>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5605" name="Freeform 5"/>
          <p:cNvSpPr>
            <a:spLocks/>
          </p:cNvSpPr>
          <p:nvPr/>
        </p:nvSpPr>
        <p:spPr bwMode="auto">
          <a:xfrm>
            <a:off x="4251325" y="5519738"/>
            <a:ext cx="74613" cy="146050"/>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5606" name="Arc 6"/>
          <p:cNvSpPr>
            <a:spLocks/>
          </p:cNvSpPr>
          <p:nvPr/>
        </p:nvSpPr>
        <p:spPr bwMode="auto">
          <a:xfrm flipV="1">
            <a:off x="4286250" y="5462588"/>
            <a:ext cx="292100" cy="79375"/>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endParaRPr lang="en-US"/>
          </a:p>
        </p:txBody>
      </p:sp>
      <p:sp>
        <p:nvSpPr>
          <p:cNvPr id="25607" name="Arc 7"/>
          <p:cNvSpPr>
            <a:spLocks/>
          </p:cNvSpPr>
          <p:nvPr/>
        </p:nvSpPr>
        <p:spPr bwMode="auto">
          <a:xfrm flipV="1">
            <a:off x="4289425" y="5429250"/>
            <a:ext cx="292100" cy="79375"/>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solidFill>
            <a:schemeClr val="bg1"/>
          </a:solidFill>
          <a:ln w="9525">
            <a:noFill/>
            <a:round/>
            <a:headEnd/>
            <a:tailEnd/>
          </a:ln>
          <a:effectLst/>
        </p:spPr>
        <p:txBody>
          <a:bodyPr wrap="none" anchor="ctr"/>
          <a:lstStyle/>
          <a:p>
            <a:endParaRPr lang="en-US"/>
          </a:p>
        </p:txBody>
      </p:sp>
      <p:sp>
        <p:nvSpPr>
          <p:cNvPr id="25608" name="Oval 8"/>
          <p:cNvSpPr>
            <a:spLocks noChangeArrowheads="1"/>
          </p:cNvSpPr>
          <p:nvPr/>
        </p:nvSpPr>
        <p:spPr bwMode="auto">
          <a:xfrm>
            <a:off x="4311650" y="5381625"/>
            <a:ext cx="236538" cy="114300"/>
          </a:xfrm>
          <a:prstGeom prst="ellipse">
            <a:avLst/>
          </a:prstGeom>
          <a:solidFill>
            <a:schemeClr val="bg1"/>
          </a:solidFill>
          <a:ln w="9525">
            <a:noFill/>
            <a:round/>
            <a:headEnd/>
            <a:tailEnd/>
          </a:ln>
          <a:effectLst/>
        </p:spPr>
        <p:txBody>
          <a:bodyPr wrap="none" anchor="ctr"/>
          <a:lstStyle/>
          <a:p>
            <a:endParaRPr lang="en-US"/>
          </a:p>
        </p:txBody>
      </p:sp>
      <p:sp>
        <p:nvSpPr>
          <p:cNvPr id="25609" name="Arc 9"/>
          <p:cNvSpPr>
            <a:spLocks/>
          </p:cNvSpPr>
          <p:nvPr/>
        </p:nvSpPr>
        <p:spPr bwMode="auto">
          <a:xfrm flipV="1">
            <a:off x="4287838" y="5368925"/>
            <a:ext cx="292100" cy="146050"/>
          </a:xfrm>
          <a:custGeom>
            <a:avLst/>
            <a:gdLst>
              <a:gd name="G0" fmla="+- 21600 0 0"/>
              <a:gd name="G1" fmla="+- 21600 0 0"/>
              <a:gd name="G2" fmla="+- 21600 0 0"/>
              <a:gd name="T0" fmla="*/ 17618 w 43200"/>
              <a:gd name="T1" fmla="*/ 42830 h 42883"/>
              <a:gd name="T2" fmla="*/ 25285 w 43200"/>
              <a:gd name="T3" fmla="*/ 42883 h 42883"/>
              <a:gd name="T4" fmla="*/ 21600 w 43200"/>
              <a:gd name="T5" fmla="*/ 21600 h 42883"/>
            </a:gdLst>
            <a:ahLst/>
            <a:cxnLst>
              <a:cxn ang="0">
                <a:pos x="T0" y="T1"/>
              </a:cxn>
              <a:cxn ang="0">
                <a:pos x="T2" y="T3"/>
              </a:cxn>
              <a:cxn ang="0">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5610" name="Arc 10"/>
          <p:cNvSpPr>
            <a:spLocks/>
          </p:cNvSpPr>
          <p:nvPr/>
        </p:nvSpPr>
        <p:spPr bwMode="auto">
          <a:xfrm flipV="1">
            <a:off x="4310063" y="5375275"/>
            <a:ext cx="238125" cy="119063"/>
          </a:xfrm>
          <a:custGeom>
            <a:avLst/>
            <a:gdLst>
              <a:gd name="G0" fmla="+- 21600 0 0"/>
              <a:gd name="G1" fmla="+- 21600 0 0"/>
              <a:gd name="G2" fmla="+- 21600 0 0"/>
              <a:gd name="T0" fmla="*/ 19378 w 43200"/>
              <a:gd name="T1" fmla="*/ 43085 h 43085"/>
              <a:gd name="T2" fmla="*/ 25696 w 43200"/>
              <a:gd name="T3" fmla="*/ 42808 h 43085"/>
              <a:gd name="T4" fmla="*/ 21600 w 43200"/>
              <a:gd name="T5" fmla="*/ 21600 h 43085"/>
            </a:gdLst>
            <a:ahLst/>
            <a:cxnLst>
              <a:cxn ang="0">
                <a:pos x="T0" y="T1"/>
              </a:cxn>
              <a:cxn ang="0">
                <a:pos x="T2" y="T3"/>
              </a:cxn>
              <a:cxn ang="0">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5611" name="Arc 11"/>
          <p:cNvSpPr>
            <a:spLocks/>
          </p:cNvSpPr>
          <p:nvPr/>
        </p:nvSpPr>
        <p:spPr bwMode="auto">
          <a:xfrm flipV="1">
            <a:off x="4357688" y="5381625"/>
            <a:ext cx="146050" cy="63500"/>
          </a:xfrm>
          <a:custGeom>
            <a:avLst/>
            <a:gdLst>
              <a:gd name="G0" fmla="+- 21600 0 0"/>
              <a:gd name="G1" fmla="+- 21600 0 0"/>
              <a:gd name="G2" fmla="+- 21600 0 0"/>
              <a:gd name="T0" fmla="*/ 7746 w 43200"/>
              <a:gd name="T1" fmla="*/ 38171 h 41744"/>
              <a:gd name="T2" fmla="*/ 29396 w 43200"/>
              <a:gd name="T3" fmla="*/ 41744 h 41744"/>
              <a:gd name="T4" fmla="*/ 21600 w 43200"/>
              <a:gd name="T5" fmla="*/ 21600 h 41744"/>
            </a:gdLst>
            <a:ahLst/>
            <a:cxnLst>
              <a:cxn ang="0">
                <a:pos x="T0" y="T1"/>
              </a:cxn>
              <a:cxn ang="0">
                <a:pos x="T2" y="T3"/>
              </a:cxn>
              <a:cxn ang="0">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5612" name="Arc 12"/>
          <p:cNvSpPr>
            <a:spLocks/>
          </p:cNvSpPr>
          <p:nvPr/>
        </p:nvSpPr>
        <p:spPr bwMode="auto">
          <a:xfrm flipV="1">
            <a:off x="4381500" y="5392738"/>
            <a:ext cx="92075" cy="36512"/>
          </a:xfrm>
          <a:custGeom>
            <a:avLst/>
            <a:gdLst>
              <a:gd name="G0" fmla="+- 21600 0 0"/>
              <a:gd name="G1" fmla="+- 21600 0 0"/>
              <a:gd name="G2" fmla="+- 21600 0 0"/>
              <a:gd name="T0" fmla="*/ 3296 w 43200"/>
              <a:gd name="T1" fmla="*/ 33068 h 35592"/>
              <a:gd name="T2" fmla="*/ 38056 w 43200"/>
              <a:gd name="T3" fmla="*/ 35592 h 35592"/>
              <a:gd name="T4" fmla="*/ 21600 w 43200"/>
              <a:gd name="T5" fmla="*/ 21600 h 35592"/>
            </a:gdLst>
            <a:ahLst/>
            <a:cxnLst>
              <a:cxn ang="0">
                <a:pos x="T0" y="T1"/>
              </a:cxn>
              <a:cxn ang="0">
                <a:pos x="T2" y="T3"/>
              </a:cxn>
              <a:cxn ang="0">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5613" name="AutoShape 13"/>
          <p:cNvSpPr>
            <a:spLocks noChangeArrowheads="1"/>
          </p:cNvSpPr>
          <p:nvPr/>
        </p:nvSpPr>
        <p:spPr bwMode="auto">
          <a:xfrm flipV="1">
            <a:off x="4352925" y="5364163"/>
            <a:ext cx="146050" cy="76200"/>
          </a:xfrm>
          <a:custGeom>
            <a:avLst/>
            <a:gdLst>
              <a:gd name="G0" fmla="+- 8147 0 0"/>
              <a:gd name="G1" fmla="+- -10305911 0 0"/>
              <a:gd name="G2" fmla="+- 0 0 -10305911"/>
              <a:gd name="T0" fmla="*/ 0 256 1"/>
              <a:gd name="T1" fmla="*/ 180 256 1"/>
              <a:gd name="G3" fmla="+- -10305911 T0 T1"/>
              <a:gd name="T2" fmla="*/ 0 256 1"/>
              <a:gd name="T3" fmla="*/ 90 256 1"/>
              <a:gd name="G4" fmla="+- -10305911 T2 T3"/>
              <a:gd name="G5" fmla="*/ G4 2 1"/>
              <a:gd name="T4" fmla="*/ 90 256 1"/>
              <a:gd name="T5" fmla="*/ 0 256 1"/>
              <a:gd name="G6" fmla="+- -10305911 T4 T5"/>
              <a:gd name="G7" fmla="*/ G6 2 1"/>
              <a:gd name="G8" fmla="abs -1030591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47"/>
              <a:gd name="G18" fmla="*/ 8147 1 2"/>
              <a:gd name="G19" fmla="+- G18 5400 0"/>
              <a:gd name="G20" fmla="cos G19 -10305911"/>
              <a:gd name="G21" fmla="sin G19 -10305911"/>
              <a:gd name="G22" fmla="+- G20 10800 0"/>
              <a:gd name="G23" fmla="+- G21 10800 0"/>
              <a:gd name="G24" fmla="+- 10800 0 G20"/>
              <a:gd name="G25" fmla="+- 8147 10800 0"/>
              <a:gd name="G26" fmla="?: G9 G17 G25"/>
              <a:gd name="G27" fmla="?: G9 0 21600"/>
              <a:gd name="G28" fmla="cos 10800 -10305911"/>
              <a:gd name="G29" fmla="sin 10800 -10305911"/>
              <a:gd name="G30" fmla="sin 8147 -10305911"/>
              <a:gd name="G31" fmla="+- G28 10800 0"/>
              <a:gd name="G32" fmla="+- G29 10800 0"/>
              <a:gd name="G33" fmla="+- G30 10800 0"/>
              <a:gd name="G34" fmla="?: G4 0 G31"/>
              <a:gd name="G35" fmla="?: -10305911 G34 0"/>
              <a:gd name="G36" fmla="?: G6 G35 G31"/>
              <a:gd name="G37" fmla="+- 21600 0 G36"/>
              <a:gd name="G38" fmla="?: G4 0 G33"/>
              <a:gd name="G39" fmla="?: -10305911 G38 G32"/>
              <a:gd name="G40" fmla="?: G6 G39 0"/>
              <a:gd name="G41" fmla="?: G4 G32 21600"/>
              <a:gd name="G42" fmla="?: G6 G41 G33"/>
              <a:gd name="T12" fmla="*/ 10800 w 21600"/>
              <a:gd name="T13" fmla="*/ 0 h 21600"/>
              <a:gd name="T14" fmla="*/ 2062 w 21600"/>
              <a:gd name="T15" fmla="*/ 7137 h 21600"/>
              <a:gd name="T16" fmla="*/ 10800 w 21600"/>
              <a:gd name="T17" fmla="*/ 2653 h 21600"/>
              <a:gd name="T18" fmla="*/ 19538 w 21600"/>
              <a:gd name="T19" fmla="*/ 71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close/>
              </a:path>
            </a:pathLst>
          </a:custGeom>
          <a:solidFill>
            <a:schemeClr val="bg1"/>
          </a:solidFill>
          <a:ln w="9525">
            <a:noFill/>
            <a:miter lim="800000"/>
            <a:headEnd/>
            <a:tailEnd/>
          </a:ln>
          <a:effectLst/>
        </p:spPr>
        <p:txBody>
          <a:bodyPr wrap="none" anchor="ctr"/>
          <a:lstStyle/>
          <a:p>
            <a:endParaRPr lang="en-US"/>
          </a:p>
        </p:txBody>
      </p:sp>
      <p:sp>
        <p:nvSpPr>
          <p:cNvPr id="25614" name="Arc 14"/>
          <p:cNvSpPr>
            <a:spLocks/>
          </p:cNvSpPr>
          <p:nvPr/>
        </p:nvSpPr>
        <p:spPr bwMode="auto">
          <a:xfrm flipV="1">
            <a:off x="4356100" y="5435600"/>
            <a:ext cx="146050" cy="41275"/>
          </a:xfrm>
          <a:custGeom>
            <a:avLst/>
            <a:gdLst>
              <a:gd name="G0" fmla="+- 21371 0 0"/>
              <a:gd name="G1" fmla="+- 21600 0 0"/>
              <a:gd name="G2" fmla="+- 21600 0 0"/>
              <a:gd name="T0" fmla="*/ 0 w 42971"/>
              <a:gd name="T1" fmla="*/ 18466 h 26832"/>
              <a:gd name="T2" fmla="*/ 42328 w 42971"/>
              <a:gd name="T3" fmla="*/ 26832 h 26832"/>
              <a:gd name="T4" fmla="*/ 21371 w 42971"/>
              <a:gd name="T5" fmla="*/ 21600 h 26832"/>
            </a:gdLst>
            <a:ahLst/>
            <a:cxnLst>
              <a:cxn ang="0">
                <a:pos x="T0" y="T1"/>
              </a:cxn>
              <a:cxn ang="0">
                <a:pos x="T2" y="T3"/>
              </a:cxn>
              <a:cxn ang="0">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close/>
              </a:path>
            </a:pathLst>
          </a:custGeom>
          <a:noFill/>
          <a:ln w="9525">
            <a:solidFill>
              <a:schemeClr val="tx1"/>
            </a:solidFill>
            <a:round/>
            <a:headEnd/>
            <a:tailEnd/>
          </a:ln>
          <a:effectLst/>
        </p:spPr>
        <p:txBody>
          <a:bodyPr wrap="none" anchor="ctr"/>
          <a:lstStyle/>
          <a:p>
            <a:endParaRPr lang="en-US"/>
          </a:p>
        </p:txBody>
      </p:sp>
      <p:sp>
        <p:nvSpPr>
          <p:cNvPr id="25615" name="Line 15"/>
          <p:cNvSpPr>
            <a:spLocks noChangeShapeType="1"/>
          </p:cNvSpPr>
          <p:nvPr/>
        </p:nvSpPr>
        <p:spPr bwMode="auto">
          <a:xfrm>
            <a:off x="4356100" y="5419725"/>
            <a:ext cx="0" cy="26988"/>
          </a:xfrm>
          <a:prstGeom prst="line">
            <a:avLst/>
          </a:prstGeom>
          <a:noFill/>
          <a:ln w="9525">
            <a:solidFill>
              <a:schemeClr val="tx1"/>
            </a:solidFill>
            <a:round/>
            <a:headEnd/>
            <a:tailEnd/>
          </a:ln>
          <a:effectLst/>
        </p:spPr>
        <p:txBody>
          <a:bodyPr/>
          <a:lstStyle/>
          <a:p>
            <a:endParaRPr lang="en-US"/>
          </a:p>
        </p:txBody>
      </p:sp>
      <p:sp>
        <p:nvSpPr>
          <p:cNvPr id="25616" name="Line 16"/>
          <p:cNvSpPr>
            <a:spLocks noChangeShapeType="1"/>
          </p:cNvSpPr>
          <p:nvPr/>
        </p:nvSpPr>
        <p:spPr bwMode="auto">
          <a:xfrm>
            <a:off x="4502150" y="5416550"/>
            <a:ext cx="0" cy="26988"/>
          </a:xfrm>
          <a:prstGeom prst="line">
            <a:avLst/>
          </a:prstGeom>
          <a:noFill/>
          <a:ln w="9525">
            <a:solidFill>
              <a:schemeClr val="tx1"/>
            </a:solidFill>
            <a:round/>
            <a:headEnd/>
            <a:tailEnd/>
          </a:ln>
          <a:effectLst/>
        </p:spPr>
        <p:txBody>
          <a:bodyPr/>
          <a:lstStyle/>
          <a:p>
            <a:endParaRPr lang="en-US"/>
          </a:p>
        </p:txBody>
      </p:sp>
      <p:sp>
        <p:nvSpPr>
          <p:cNvPr id="25617" name="Freeform 17"/>
          <p:cNvSpPr>
            <a:spLocks/>
          </p:cNvSpPr>
          <p:nvPr/>
        </p:nvSpPr>
        <p:spPr bwMode="auto">
          <a:xfrm>
            <a:off x="4354513" y="5424488"/>
            <a:ext cx="144462" cy="587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endParaRPr lang="en-US"/>
          </a:p>
        </p:txBody>
      </p:sp>
      <p:pic>
        <p:nvPicPr>
          <p:cNvPr id="25618" name="Picture 18" descr="Lua do clear"/>
          <p:cNvPicPr>
            <a:picLocks noChangeAspect="1" noChangeArrowheads="1" noCrop="1"/>
          </p:cNvPicPr>
          <p:nvPr>
            <p:ph idx="4294967295"/>
          </p:nvPr>
        </p:nvPicPr>
        <p:blipFill>
          <a:blip r:embed="rId2"/>
          <a:srcRect/>
          <a:stretch>
            <a:fillRect/>
          </a:stretch>
        </p:blipFill>
        <p:spPr bwMode="auto">
          <a:xfrm>
            <a:off x="4289425" y="4891088"/>
            <a:ext cx="258763" cy="533400"/>
          </a:xfrm>
          <a:prstGeom prst="rect">
            <a:avLst/>
          </a:prstGeom>
          <a:noFill/>
          <a:ln/>
        </p:spPr>
      </p:pic>
      <p:sp>
        <p:nvSpPr>
          <p:cNvPr id="25619" name="AutoShape 19"/>
          <p:cNvSpPr>
            <a:spLocks noChangeArrowheads="1"/>
          </p:cNvSpPr>
          <p:nvPr/>
        </p:nvSpPr>
        <p:spPr bwMode="auto">
          <a:xfrm flipV="1">
            <a:off x="6400800" y="4233863"/>
            <a:ext cx="868363" cy="1338262"/>
          </a:xfrm>
          <a:prstGeom prst="can">
            <a:avLst>
              <a:gd name="adj" fmla="val 32271"/>
            </a:avLst>
          </a:prstGeom>
          <a:gradFill rotWithShape="1">
            <a:gsLst>
              <a:gs pos="0">
                <a:srgbClr val="66CCFF">
                  <a:alpha val="80000"/>
                </a:srgbClr>
              </a:gs>
              <a:gs pos="50000">
                <a:srgbClr val="FFFFFF"/>
              </a:gs>
              <a:gs pos="100000">
                <a:srgbClr val="66CCFF">
                  <a:alpha val="80000"/>
                </a:srgbClr>
              </a:gs>
            </a:gsLst>
            <a:lin ang="0" scaled="1"/>
          </a:gradFill>
          <a:ln w="9525">
            <a:noFill/>
            <a:round/>
            <a:headEnd/>
            <a:tailEnd/>
          </a:ln>
          <a:effectLst/>
        </p:spPr>
        <p:txBody>
          <a:bodyPr wrap="none" anchor="ctr"/>
          <a:lstStyle/>
          <a:p>
            <a:endParaRPr lang="en-US"/>
          </a:p>
        </p:txBody>
      </p:sp>
      <p:sp>
        <p:nvSpPr>
          <p:cNvPr id="25620" name="Oval 20"/>
          <p:cNvSpPr>
            <a:spLocks noChangeArrowheads="1"/>
          </p:cNvSpPr>
          <p:nvPr/>
        </p:nvSpPr>
        <p:spPr bwMode="auto">
          <a:xfrm>
            <a:off x="6337300" y="4210050"/>
            <a:ext cx="996950" cy="365125"/>
          </a:xfrm>
          <a:prstGeom prst="ellipse">
            <a:avLst/>
          </a:prstGeom>
          <a:noFill/>
          <a:ln w="9525">
            <a:solidFill>
              <a:srgbClr val="3399FF"/>
            </a:solidFill>
            <a:round/>
            <a:headEnd/>
            <a:tailEnd/>
          </a:ln>
          <a:effectLst/>
        </p:spPr>
        <p:txBody>
          <a:bodyPr wrap="none" anchor="ctr"/>
          <a:lstStyle/>
          <a:p>
            <a:endParaRPr lang="en-US"/>
          </a:p>
        </p:txBody>
      </p:sp>
      <p:sp>
        <p:nvSpPr>
          <p:cNvPr id="25621" name="Oval 21"/>
          <p:cNvSpPr>
            <a:spLocks noChangeArrowheads="1"/>
          </p:cNvSpPr>
          <p:nvPr/>
        </p:nvSpPr>
        <p:spPr bwMode="auto">
          <a:xfrm>
            <a:off x="6396038" y="4243388"/>
            <a:ext cx="881062" cy="320675"/>
          </a:xfrm>
          <a:prstGeom prst="ellipse">
            <a:avLst/>
          </a:prstGeom>
          <a:gradFill rotWithShape="1">
            <a:gsLst>
              <a:gs pos="0">
                <a:schemeClr val="bg1"/>
              </a:gs>
              <a:gs pos="50000">
                <a:srgbClr val="66CCFF">
                  <a:alpha val="80000"/>
                </a:srgbClr>
              </a:gs>
              <a:gs pos="100000">
                <a:schemeClr val="bg1"/>
              </a:gs>
            </a:gsLst>
            <a:lin ang="0" scaled="1"/>
          </a:gradFill>
          <a:ln w="9525">
            <a:solidFill>
              <a:srgbClr val="C0C0C0"/>
            </a:solidFill>
            <a:round/>
            <a:headEnd/>
            <a:tailEnd/>
          </a:ln>
          <a:effectLst/>
        </p:spPr>
        <p:txBody>
          <a:bodyPr wrap="none" anchor="ctr"/>
          <a:lstStyle/>
          <a:p>
            <a:endParaRPr lang="en-US"/>
          </a:p>
        </p:txBody>
      </p:sp>
      <p:sp>
        <p:nvSpPr>
          <p:cNvPr id="25622" name="Oval 22"/>
          <p:cNvSpPr>
            <a:spLocks noChangeArrowheads="1"/>
          </p:cNvSpPr>
          <p:nvPr/>
        </p:nvSpPr>
        <p:spPr bwMode="auto">
          <a:xfrm>
            <a:off x="6480175" y="5297488"/>
            <a:ext cx="719138" cy="261937"/>
          </a:xfrm>
          <a:prstGeom prst="ellipse">
            <a:avLst/>
          </a:prstGeom>
          <a:noFill/>
          <a:ln w="9525">
            <a:solidFill>
              <a:schemeClr val="bg2"/>
            </a:solidFill>
            <a:round/>
            <a:headEnd/>
            <a:tailEnd/>
          </a:ln>
          <a:effectLst/>
        </p:spPr>
        <p:txBody>
          <a:bodyPr wrap="none" anchor="ctr"/>
          <a:lstStyle/>
          <a:p>
            <a:endParaRPr lang="en-US"/>
          </a:p>
        </p:txBody>
      </p:sp>
      <p:sp>
        <p:nvSpPr>
          <p:cNvPr id="25623" name="Arc 23"/>
          <p:cNvSpPr>
            <a:spLocks/>
          </p:cNvSpPr>
          <p:nvPr/>
        </p:nvSpPr>
        <p:spPr bwMode="auto">
          <a:xfrm>
            <a:off x="6432550" y="5275263"/>
            <a:ext cx="814388" cy="155575"/>
          </a:xfrm>
          <a:custGeom>
            <a:avLst/>
            <a:gdLst>
              <a:gd name="G0" fmla="+- 21519 0 0"/>
              <a:gd name="G1" fmla="+- 21600 0 0"/>
              <a:gd name="G2" fmla="+- 21600 0 0"/>
              <a:gd name="T0" fmla="*/ 0 w 43119"/>
              <a:gd name="T1" fmla="*/ 19735 h 22815"/>
              <a:gd name="T2" fmla="*/ 43085 w 43119"/>
              <a:gd name="T3" fmla="*/ 22815 h 22815"/>
              <a:gd name="T4" fmla="*/ 21519 w 43119"/>
              <a:gd name="T5" fmla="*/ 21600 h 22815"/>
            </a:gdLst>
            <a:ahLst/>
            <a:cxnLst>
              <a:cxn ang="0">
                <a:pos x="T0" y="T1"/>
              </a:cxn>
              <a:cxn ang="0">
                <a:pos x="T2" y="T3"/>
              </a:cxn>
              <a:cxn ang="0">
                <a:pos x="T4" y="T5"/>
              </a:cxn>
            </a:cxnLst>
            <a:rect l="0" t="0" r="r" b="b"/>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close/>
              </a:path>
            </a:pathLst>
          </a:custGeom>
          <a:noFill/>
          <a:ln w="9525">
            <a:solidFill>
              <a:schemeClr val="bg2"/>
            </a:solidFill>
            <a:round/>
            <a:headEnd/>
            <a:tailEnd/>
          </a:ln>
          <a:effectLst/>
        </p:spPr>
        <p:txBody>
          <a:bodyPr wrap="none" anchor="ctr"/>
          <a:lstStyle/>
          <a:p>
            <a:endParaRPr lang="en-US"/>
          </a:p>
        </p:txBody>
      </p:sp>
      <p:sp>
        <p:nvSpPr>
          <p:cNvPr id="25624" name="Oval 24"/>
          <p:cNvSpPr>
            <a:spLocks noChangeArrowheads="1"/>
          </p:cNvSpPr>
          <p:nvPr/>
        </p:nvSpPr>
        <p:spPr bwMode="auto">
          <a:xfrm>
            <a:off x="6403975" y="4632325"/>
            <a:ext cx="868363" cy="320675"/>
          </a:xfrm>
          <a:prstGeom prst="ellipse">
            <a:avLst/>
          </a:prstGeom>
          <a:solidFill>
            <a:srgbClr val="FFFFFF">
              <a:alpha val="50000"/>
            </a:srgbClr>
          </a:solidFill>
          <a:ln w="9525">
            <a:solidFill>
              <a:srgbClr val="3399FF"/>
            </a:solidFill>
            <a:round/>
            <a:headEnd/>
            <a:tailEnd/>
          </a:ln>
          <a:effectLst/>
        </p:spPr>
        <p:txBody>
          <a:bodyPr wrap="none" anchor="ctr"/>
          <a:lstStyle/>
          <a:p>
            <a:endParaRPr lang="en-US"/>
          </a:p>
        </p:txBody>
      </p:sp>
      <p:sp>
        <p:nvSpPr>
          <p:cNvPr id="25625" name="Arc 25"/>
          <p:cNvSpPr>
            <a:spLocks/>
          </p:cNvSpPr>
          <p:nvPr/>
        </p:nvSpPr>
        <p:spPr bwMode="auto">
          <a:xfrm flipV="1">
            <a:off x="6403975" y="4762500"/>
            <a:ext cx="866775" cy="188913"/>
          </a:xfrm>
          <a:custGeom>
            <a:avLst/>
            <a:gdLst>
              <a:gd name="G0" fmla="+- 21600 0 0"/>
              <a:gd name="G1" fmla="+- 21600 0 0"/>
              <a:gd name="G2" fmla="+- 21600 0 0"/>
              <a:gd name="T0" fmla="*/ 334 w 43147"/>
              <a:gd name="T1" fmla="*/ 25386 h 25386"/>
              <a:gd name="T2" fmla="*/ 43147 w 43147"/>
              <a:gd name="T3" fmla="*/ 20095 h 25386"/>
              <a:gd name="T4" fmla="*/ 21600 w 43147"/>
              <a:gd name="T5" fmla="*/ 21600 h 25386"/>
            </a:gdLst>
            <a:ahLst/>
            <a:cxnLst>
              <a:cxn ang="0">
                <a:pos x="T0" y="T1"/>
              </a:cxn>
              <a:cxn ang="0">
                <a:pos x="T2" y="T3"/>
              </a:cxn>
              <a:cxn ang="0">
                <a:pos x="T4" y="T5"/>
              </a:cxn>
            </a:cxnLst>
            <a:rect l="0" t="0" r="r" b="b"/>
            <a:pathLst>
              <a:path w="43147" h="25386" fill="none" extrusionOk="0">
                <a:moveTo>
                  <a:pt x="334" y="25385"/>
                </a:moveTo>
                <a:cubicBezTo>
                  <a:pt x="111" y="24136"/>
                  <a:pt x="0" y="22869"/>
                  <a:pt x="0" y="21600"/>
                </a:cubicBezTo>
                <a:cubicBezTo>
                  <a:pt x="0" y="9670"/>
                  <a:pt x="9670" y="0"/>
                  <a:pt x="21600" y="0"/>
                </a:cubicBezTo>
                <a:cubicBezTo>
                  <a:pt x="32945" y="-1"/>
                  <a:pt x="42356" y="8777"/>
                  <a:pt x="43147" y="20094"/>
                </a:cubicBezTo>
              </a:path>
              <a:path w="43147" h="25386" stroke="0" extrusionOk="0">
                <a:moveTo>
                  <a:pt x="334" y="25385"/>
                </a:moveTo>
                <a:cubicBezTo>
                  <a:pt x="111" y="24136"/>
                  <a:pt x="0" y="22869"/>
                  <a:pt x="0" y="21600"/>
                </a:cubicBezTo>
                <a:cubicBezTo>
                  <a:pt x="0" y="9670"/>
                  <a:pt x="9670" y="0"/>
                  <a:pt x="21600" y="0"/>
                </a:cubicBezTo>
                <a:cubicBezTo>
                  <a:pt x="32945" y="-1"/>
                  <a:pt x="42356" y="8777"/>
                  <a:pt x="43147" y="20094"/>
                </a:cubicBezTo>
                <a:lnTo>
                  <a:pt x="21600" y="21600"/>
                </a:lnTo>
                <a:close/>
              </a:path>
            </a:pathLst>
          </a:custGeom>
          <a:noFill/>
          <a:ln w="9525">
            <a:solidFill>
              <a:srgbClr val="3399FF"/>
            </a:solidFill>
            <a:round/>
            <a:headEnd/>
            <a:tailEnd/>
          </a:ln>
          <a:effectLst/>
        </p:spPr>
        <p:txBody>
          <a:bodyPr wrap="none" anchor="ctr"/>
          <a:lstStyle/>
          <a:p>
            <a:endParaRPr lang="en-US"/>
          </a:p>
        </p:txBody>
      </p:sp>
      <p:sp>
        <p:nvSpPr>
          <p:cNvPr id="25626" name="Freeform 26"/>
          <p:cNvSpPr>
            <a:spLocks/>
          </p:cNvSpPr>
          <p:nvPr/>
        </p:nvSpPr>
        <p:spPr bwMode="auto">
          <a:xfrm>
            <a:off x="6403975" y="4400550"/>
            <a:ext cx="868363" cy="1238250"/>
          </a:xfrm>
          <a:custGeom>
            <a:avLst/>
            <a:gdLst/>
            <a:ahLst/>
            <a:cxnLst>
              <a:cxn ang="0">
                <a:pos x="0" y="0"/>
              </a:cxn>
              <a:cxn ang="0">
                <a:pos x="547" y="0"/>
              </a:cxn>
              <a:cxn ang="0">
                <a:pos x="547" y="639"/>
              </a:cxn>
              <a:cxn ang="0">
                <a:pos x="0" y="639"/>
              </a:cxn>
              <a:cxn ang="0">
                <a:pos x="0" y="0"/>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gradFill rotWithShape="1">
            <a:gsLst>
              <a:gs pos="0">
                <a:srgbClr val="66CCFF">
                  <a:alpha val="60001"/>
                </a:srgbClr>
              </a:gs>
              <a:gs pos="50000">
                <a:schemeClr val="bg1">
                  <a:alpha val="80000"/>
                </a:schemeClr>
              </a:gs>
              <a:gs pos="100000">
                <a:srgbClr val="66CCFF">
                  <a:alpha val="60001"/>
                </a:srgbClr>
              </a:gs>
            </a:gsLst>
            <a:lin ang="0" scaled="1"/>
          </a:gradFill>
          <a:ln w="3175" cmpd="sng">
            <a:noFill/>
            <a:round/>
            <a:headEnd/>
            <a:tailEnd/>
          </a:ln>
          <a:effectLst/>
        </p:spPr>
        <p:txBody>
          <a:bodyPr/>
          <a:lstStyle/>
          <a:p>
            <a:endParaRPr lang="en-US"/>
          </a:p>
        </p:txBody>
      </p:sp>
      <p:sp>
        <p:nvSpPr>
          <p:cNvPr id="25627" name="Freeform 27"/>
          <p:cNvSpPr>
            <a:spLocks/>
          </p:cNvSpPr>
          <p:nvPr/>
        </p:nvSpPr>
        <p:spPr bwMode="auto">
          <a:xfrm>
            <a:off x="6413500" y="4829175"/>
            <a:ext cx="850900" cy="762000"/>
          </a:xfrm>
          <a:custGeom>
            <a:avLst/>
            <a:gdLst/>
            <a:ahLst/>
            <a:cxnLst>
              <a:cxn ang="0">
                <a:pos x="0" y="0"/>
              </a:cxn>
              <a:cxn ang="0">
                <a:pos x="547" y="0"/>
              </a:cxn>
              <a:cxn ang="0">
                <a:pos x="547" y="639"/>
              </a:cxn>
              <a:cxn ang="0">
                <a:pos x="0" y="639"/>
              </a:cxn>
              <a:cxn ang="0">
                <a:pos x="0" y="0"/>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solidFill>
            <a:srgbClr val="FFFFFF">
              <a:alpha val="30000"/>
            </a:srgbClr>
          </a:solidFill>
          <a:ln w="3175" cmpd="sng">
            <a:noFill/>
            <a:round/>
            <a:headEnd/>
            <a:tailEnd/>
          </a:ln>
          <a:effectLst/>
        </p:spPr>
        <p:txBody>
          <a:bodyPr/>
          <a:lstStyle/>
          <a:p>
            <a:endParaRPr lang="en-US"/>
          </a:p>
        </p:txBody>
      </p:sp>
      <p:sp>
        <p:nvSpPr>
          <p:cNvPr id="25628" name="Arc 28"/>
          <p:cNvSpPr>
            <a:spLocks/>
          </p:cNvSpPr>
          <p:nvPr/>
        </p:nvSpPr>
        <p:spPr bwMode="auto">
          <a:xfrm flipV="1">
            <a:off x="6427788" y="5424488"/>
            <a:ext cx="811212" cy="144462"/>
          </a:xfrm>
          <a:custGeom>
            <a:avLst/>
            <a:gdLst>
              <a:gd name="G0" fmla="+- 21519 0 0"/>
              <a:gd name="G1" fmla="+- 21600 0 0"/>
              <a:gd name="G2" fmla="+- 21600 0 0"/>
              <a:gd name="T0" fmla="*/ 0 w 43005"/>
              <a:gd name="T1" fmla="*/ 19735 h 21600"/>
              <a:gd name="T2" fmla="*/ 43005 w 43005"/>
              <a:gd name="T3" fmla="*/ 19381 h 21600"/>
              <a:gd name="T4" fmla="*/ 21519 w 43005"/>
              <a:gd name="T5" fmla="*/ 21600 h 21600"/>
            </a:gdLst>
            <a:ahLst/>
            <a:cxnLst>
              <a:cxn ang="0">
                <a:pos x="T0" y="T1"/>
              </a:cxn>
              <a:cxn ang="0">
                <a:pos x="T2" y="T3"/>
              </a:cxn>
              <a:cxn ang="0">
                <a:pos x="T4" y="T5"/>
              </a:cxn>
            </a:cxnLst>
            <a:rect l="0" t="0" r="r" b="b"/>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close/>
              </a:path>
            </a:pathLst>
          </a:custGeom>
          <a:noFill/>
          <a:ln w="9525">
            <a:solidFill>
              <a:srgbClr val="3399FF"/>
            </a:solidFill>
            <a:round/>
            <a:headEnd/>
            <a:tailEnd/>
          </a:ln>
          <a:effectLst/>
        </p:spPr>
        <p:txBody>
          <a:bodyPr wrap="none" anchor="ctr"/>
          <a:lstStyle/>
          <a:p>
            <a:endParaRPr lang="en-US"/>
          </a:p>
        </p:txBody>
      </p:sp>
      <p:sp>
        <p:nvSpPr>
          <p:cNvPr id="25629" name="Freeform 29"/>
          <p:cNvSpPr>
            <a:spLocks/>
          </p:cNvSpPr>
          <p:nvPr/>
        </p:nvSpPr>
        <p:spPr bwMode="auto">
          <a:xfrm flipH="1">
            <a:off x="6361113" y="4370388"/>
            <a:ext cx="123825" cy="1111250"/>
          </a:xfrm>
          <a:custGeom>
            <a:avLst/>
            <a:gdLst/>
            <a:ahLst/>
            <a:cxnLst>
              <a:cxn ang="0">
                <a:pos x="114" y="22"/>
              </a:cxn>
              <a:cxn ang="0">
                <a:pos x="72" y="91"/>
              </a:cxn>
              <a:cxn ang="0">
                <a:pos x="72" y="582"/>
              </a:cxn>
              <a:cxn ang="0">
                <a:pos x="0" y="688"/>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p:spPr>
        <p:txBody>
          <a:bodyPr/>
          <a:lstStyle/>
          <a:p>
            <a:endParaRPr lang="en-US"/>
          </a:p>
        </p:txBody>
      </p:sp>
      <p:sp>
        <p:nvSpPr>
          <p:cNvPr id="25630" name="Freeform 30"/>
          <p:cNvSpPr>
            <a:spLocks/>
          </p:cNvSpPr>
          <p:nvPr/>
        </p:nvSpPr>
        <p:spPr bwMode="auto">
          <a:xfrm>
            <a:off x="7199313" y="4357688"/>
            <a:ext cx="123825" cy="1111250"/>
          </a:xfrm>
          <a:custGeom>
            <a:avLst/>
            <a:gdLst/>
            <a:ahLst/>
            <a:cxnLst>
              <a:cxn ang="0">
                <a:pos x="114" y="22"/>
              </a:cxn>
              <a:cxn ang="0">
                <a:pos x="72" y="91"/>
              </a:cxn>
              <a:cxn ang="0">
                <a:pos x="72" y="582"/>
              </a:cxn>
              <a:cxn ang="0">
                <a:pos x="0" y="688"/>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p:spPr>
        <p:txBody>
          <a:bodyPr/>
          <a:lstStyle/>
          <a:p>
            <a:endParaRPr lang="en-US"/>
          </a:p>
        </p:txBody>
      </p:sp>
      <p:sp>
        <p:nvSpPr>
          <p:cNvPr id="25631" name="Arc 31"/>
          <p:cNvSpPr>
            <a:spLocks/>
          </p:cNvSpPr>
          <p:nvPr/>
        </p:nvSpPr>
        <p:spPr bwMode="auto">
          <a:xfrm flipV="1">
            <a:off x="6337300" y="4352925"/>
            <a:ext cx="996950" cy="223838"/>
          </a:xfrm>
          <a:custGeom>
            <a:avLst/>
            <a:gdLst>
              <a:gd name="G0" fmla="+- 21600 0 0"/>
              <a:gd name="G1" fmla="+- 21600 0 0"/>
              <a:gd name="G2" fmla="+- 21600 0 0"/>
              <a:gd name="T0" fmla="*/ 559 w 43200"/>
              <a:gd name="T1" fmla="*/ 26484 h 26484"/>
              <a:gd name="T2" fmla="*/ 42682 w 43200"/>
              <a:gd name="T3" fmla="*/ 26302 h 26484"/>
              <a:gd name="T4" fmla="*/ 21600 w 43200"/>
              <a:gd name="T5" fmla="*/ 21600 h 26484"/>
            </a:gdLst>
            <a:ahLst/>
            <a:cxnLst>
              <a:cxn ang="0">
                <a:pos x="T0" y="T1"/>
              </a:cxn>
              <a:cxn ang="0">
                <a:pos x="T2" y="T3"/>
              </a:cxn>
              <a:cxn ang="0">
                <a:pos x="T4" y="T5"/>
              </a:cxn>
            </a:cxnLst>
            <a:rect l="0" t="0" r="r" b="b"/>
            <a:pathLst>
              <a:path w="43200" h="26484" fill="none"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path>
              <a:path w="43200" h="26484" stroke="0"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lnTo>
                  <a:pt x="21600" y="21600"/>
                </a:lnTo>
                <a:close/>
              </a:path>
            </a:pathLst>
          </a:custGeom>
          <a:noFill/>
          <a:ln w="9525">
            <a:solidFill>
              <a:srgbClr val="3399FF"/>
            </a:solidFill>
            <a:round/>
            <a:headEnd/>
            <a:tailEnd/>
          </a:ln>
          <a:effectLst/>
        </p:spPr>
        <p:txBody>
          <a:bodyPr wrap="none" anchor="ctr"/>
          <a:lstStyle/>
          <a:p>
            <a:endParaRPr lang="en-US"/>
          </a:p>
        </p:txBody>
      </p:sp>
      <p:grpSp>
        <p:nvGrpSpPr>
          <p:cNvPr id="25632" name="Group 32"/>
          <p:cNvGrpSpPr>
            <a:grpSpLocks/>
          </p:cNvGrpSpPr>
          <p:nvPr/>
        </p:nvGrpSpPr>
        <p:grpSpPr bwMode="auto">
          <a:xfrm>
            <a:off x="6799263" y="4651375"/>
            <a:ext cx="300037" cy="906463"/>
            <a:chOff x="2643" y="2630"/>
            <a:chExt cx="189" cy="571"/>
          </a:xfrm>
        </p:grpSpPr>
        <p:sp>
          <p:nvSpPr>
            <p:cNvPr id="25633" name="Text Box 33"/>
            <p:cNvSpPr txBox="1">
              <a:spLocks noChangeArrowheads="1"/>
            </p:cNvSpPr>
            <p:nvPr/>
          </p:nvSpPr>
          <p:spPr bwMode="auto">
            <a:xfrm>
              <a:off x="2738" y="3076"/>
              <a:ext cx="58"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50</a:t>
              </a:r>
            </a:p>
          </p:txBody>
        </p:sp>
        <p:sp>
          <p:nvSpPr>
            <p:cNvPr id="25634" name="Line 34"/>
            <p:cNvSpPr>
              <a:spLocks noChangeShapeType="1"/>
            </p:cNvSpPr>
            <p:nvPr/>
          </p:nvSpPr>
          <p:spPr bwMode="auto">
            <a:xfrm>
              <a:off x="2643" y="2694"/>
              <a:ext cx="0" cy="507"/>
            </a:xfrm>
            <a:prstGeom prst="line">
              <a:avLst/>
            </a:prstGeom>
            <a:noFill/>
            <a:ln w="9525">
              <a:solidFill>
                <a:srgbClr val="0000FF"/>
              </a:solidFill>
              <a:round/>
              <a:headEnd/>
              <a:tailEnd/>
            </a:ln>
            <a:effectLst/>
          </p:spPr>
          <p:txBody>
            <a:bodyPr/>
            <a:lstStyle/>
            <a:p>
              <a:endParaRPr lang="en-US"/>
            </a:p>
          </p:txBody>
        </p:sp>
        <p:sp>
          <p:nvSpPr>
            <p:cNvPr id="25635" name="Line 35"/>
            <p:cNvSpPr>
              <a:spLocks noChangeShapeType="1"/>
            </p:cNvSpPr>
            <p:nvPr/>
          </p:nvSpPr>
          <p:spPr bwMode="auto">
            <a:xfrm>
              <a:off x="2645" y="3201"/>
              <a:ext cx="52" cy="0"/>
            </a:xfrm>
            <a:prstGeom prst="line">
              <a:avLst/>
            </a:prstGeom>
            <a:noFill/>
            <a:ln w="9525">
              <a:solidFill>
                <a:srgbClr val="0000FF"/>
              </a:solidFill>
              <a:round/>
              <a:headEnd/>
              <a:tailEnd/>
            </a:ln>
            <a:effectLst/>
          </p:spPr>
          <p:txBody>
            <a:bodyPr/>
            <a:lstStyle/>
            <a:p>
              <a:endParaRPr lang="en-US"/>
            </a:p>
          </p:txBody>
        </p:sp>
        <p:sp>
          <p:nvSpPr>
            <p:cNvPr id="25636" name="Line 36"/>
            <p:cNvSpPr>
              <a:spLocks noChangeShapeType="1"/>
            </p:cNvSpPr>
            <p:nvPr/>
          </p:nvSpPr>
          <p:spPr bwMode="auto">
            <a:xfrm>
              <a:off x="2645" y="3010"/>
              <a:ext cx="52" cy="0"/>
            </a:xfrm>
            <a:prstGeom prst="line">
              <a:avLst/>
            </a:prstGeom>
            <a:noFill/>
            <a:ln w="9525">
              <a:solidFill>
                <a:srgbClr val="0000FF"/>
              </a:solidFill>
              <a:round/>
              <a:headEnd/>
              <a:tailEnd/>
            </a:ln>
            <a:effectLst/>
          </p:spPr>
          <p:txBody>
            <a:bodyPr/>
            <a:lstStyle/>
            <a:p>
              <a:endParaRPr lang="en-US"/>
            </a:p>
          </p:txBody>
        </p:sp>
        <p:sp>
          <p:nvSpPr>
            <p:cNvPr id="25637" name="Line 37"/>
            <p:cNvSpPr>
              <a:spLocks noChangeShapeType="1"/>
            </p:cNvSpPr>
            <p:nvPr/>
          </p:nvSpPr>
          <p:spPr bwMode="auto">
            <a:xfrm>
              <a:off x="2648" y="2814"/>
              <a:ext cx="52" cy="0"/>
            </a:xfrm>
            <a:prstGeom prst="line">
              <a:avLst/>
            </a:prstGeom>
            <a:noFill/>
            <a:ln w="9525">
              <a:solidFill>
                <a:srgbClr val="0000FF"/>
              </a:solidFill>
              <a:round/>
              <a:headEnd/>
              <a:tailEnd/>
            </a:ln>
            <a:effectLst/>
          </p:spPr>
          <p:txBody>
            <a:bodyPr/>
            <a:lstStyle/>
            <a:p>
              <a:endParaRPr lang="en-US"/>
            </a:p>
          </p:txBody>
        </p:sp>
        <p:sp>
          <p:nvSpPr>
            <p:cNvPr id="25638" name="Line 38"/>
            <p:cNvSpPr>
              <a:spLocks noChangeShapeType="1"/>
            </p:cNvSpPr>
            <p:nvPr/>
          </p:nvSpPr>
          <p:spPr bwMode="auto">
            <a:xfrm>
              <a:off x="2643" y="2880"/>
              <a:ext cx="29" cy="0"/>
            </a:xfrm>
            <a:prstGeom prst="line">
              <a:avLst/>
            </a:prstGeom>
            <a:noFill/>
            <a:ln w="9525">
              <a:solidFill>
                <a:srgbClr val="0000FF"/>
              </a:solidFill>
              <a:round/>
              <a:headEnd/>
              <a:tailEnd/>
            </a:ln>
            <a:effectLst/>
          </p:spPr>
          <p:txBody>
            <a:bodyPr/>
            <a:lstStyle/>
            <a:p>
              <a:endParaRPr lang="en-US"/>
            </a:p>
          </p:txBody>
        </p:sp>
        <p:sp>
          <p:nvSpPr>
            <p:cNvPr id="25639" name="Line 39"/>
            <p:cNvSpPr>
              <a:spLocks noChangeShapeType="1"/>
            </p:cNvSpPr>
            <p:nvPr/>
          </p:nvSpPr>
          <p:spPr bwMode="auto">
            <a:xfrm>
              <a:off x="2643" y="2947"/>
              <a:ext cx="29" cy="0"/>
            </a:xfrm>
            <a:prstGeom prst="line">
              <a:avLst/>
            </a:prstGeom>
            <a:noFill/>
            <a:ln w="9525">
              <a:solidFill>
                <a:srgbClr val="0000FF"/>
              </a:solidFill>
              <a:round/>
              <a:headEnd/>
              <a:tailEnd/>
            </a:ln>
            <a:effectLst/>
          </p:spPr>
          <p:txBody>
            <a:bodyPr/>
            <a:lstStyle/>
            <a:p>
              <a:endParaRPr lang="en-US"/>
            </a:p>
          </p:txBody>
        </p:sp>
        <p:sp>
          <p:nvSpPr>
            <p:cNvPr id="25640" name="Line 40"/>
            <p:cNvSpPr>
              <a:spLocks noChangeShapeType="1"/>
            </p:cNvSpPr>
            <p:nvPr/>
          </p:nvSpPr>
          <p:spPr bwMode="auto">
            <a:xfrm>
              <a:off x="2643" y="3075"/>
              <a:ext cx="29" cy="0"/>
            </a:xfrm>
            <a:prstGeom prst="line">
              <a:avLst/>
            </a:prstGeom>
            <a:noFill/>
            <a:ln w="9525">
              <a:solidFill>
                <a:srgbClr val="0000FF"/>
              </a:solidFill>
              <a:round/>
              <a:headEnd/>
              <a:tailEnd/>
            </a:ln>
            <a:effectLst/>
          </p:spPr>
          <p:txBody>
            <a:bodyPr/>
            <a:lstStyle/>
            <a:p>
              <a:endParaRPr lang="en-US"/>
            </a:p>
          </p:txBody>
        </p:sp>
        <p:sp>
          <p:nvSpPr>
            <p:cNvPr id="25641" name="Line 41"/>
            <p:cNvSpPr>
              <a:spLocks noChangeShapeType="1"/>
            </p:cNvSpPr>
            <p:nvPr/>
          </p:nvSpPr>
          <p:spPr bwMode="auto">
            <a:xfrm>
              <a:off x="2643" y="3141"/>
              <a:ext cx="29" cy="0"/>
            </a:xfrm>
            <a:prstGeom prst="line">
              <a:avLst/>
            </a:prstGeom>
            <a:noFill/>
            <a:ln w="9525">
              <a:solidFill>
                <a:srgbClr val="0000FF"/>
              </a:solidFill>
              <a:round/>
              <a:headEnd/>
              <a:tailEnd/>
            </a:ln>
            <a:effectLst/>
          </p:spPr>
          <p:txBody>
            <a:bodyPr/>
            <a:lstStyle/>
            <a:p>
              <a:endParaRPr lang="en-US"/>
            </a:p>
          </p:txBody>
        </p:sp>
        <p:sp>
          <p:nvSpPr>
            <p:cNvPr id="25642" name="Line 42"/>
            <p:cNvSpPr>
              <a:spLocks noChangeShapeType="1"/>
            </p:cNvSpPr>
            <p:nvPr/>
          </p:nvSpPr>
          <p:spPr bwMode="auto">
            <a:xfrm>
              <a:off x="2643" y="2843"/>
              <a:ext cx="29" cy="0"/>
            </a:xfrm>
            <a:prstGeom prst="line">
              <a:avLst/>
            </a:prstGeom>
            <a:noFill/>
            <a:ln w="9525">
              <a:solidFill>
                <a:srgbClr val="0000FF"/>
              </a:solidFill>
              <a:round/>
              <a:headEnd/>
              <a:tailEnd/>
            </a:ln>
            <a:effectLst/>
          </p:spPr>
          <p:txBody>
            <a:bodyPr/>
            <a:lstStyle/>
            <a:p>
              <a:endParaRPr lang="en-US"/>
            </a:p>
          </p:txBody>
        </p:sp>
        <p:sp>
          <p:nvSpPr>
            <p:cNvPr id="25643" name="Line 43"/>
            <p:cNvSpPr>
              <a:spLocks noChangeShapeType="1"/>
            </p:cNvSpPr>
            <p:nvPr/>
          </p:nvSpPr>
          <p:spPr bwMode="auto">
            <a:xfrm>
              <a:off x="2643" y="2915"/>
              <a:ext cx="52" cy="0"/>
            </a:xfrm>
            <a:prstGeom prst="line">
              <a:avLst/>
            </a:prstGeom>
            <a:noFill/>
            <a:ln w="9525">
              <a:solidFill>
                <a:srgbClr val="0000FF"/>
              </a:solidFill>
              <a:round/>
              <a:headEnd/>
              <a:tailEnd/>
            </a:ln>
            <a:effectLst/>
          </p:spPr>
          <p:txBody>
            <a:bodyPr/>
            <a:lstStyle/>
            <a:p>
              <a:endParaRPr lang="en-US"/>
            </a:p>
          </p:txBody>
        </p:sp>
        <p:sp>
          <p:nvSpPr>
            <p:cNvPr id="25644" name="Line 44"/>
            <p:cNvSpPr>
              <a:spLocks noChangeShapeType="1"/>
            </p:cNvSpPr>
            <p:nvPr/>
          </p:nvSpPr>
          <p:spPr bwMode="auto">
            <a:xfrm>
              <a:off x="2643" y="2978"/>
              <a:ext cx="29" cy="0"/>
            </a:xfrm>
            <a:prstGeom prst="line">
              <a:avLst/>
            </a:prstGeom>
            <a:noFill/>
            <a:ln w="9525">
              <a:solidFill>
                <a:srgbClr val="0000FF"/>
              </a:solidFill>
              <a:round/>
              <a:headEnd/>
              <a:tailEnd/>
            </a:ln>
            <a:effectLst/>
          </p:spPr>
          <p:txBody>
            <a:bodyPr/>
            <a:lstStyle/>
            <a:p>
              <a:endParaRPr lang="en-US"/>
            </a:p>
          </p:txBody>
        </p:sp>
        <p:sp>
          <p:nvSpPr>
            <p:cNvPr id="25645" name="Line 45"/>
            <p:cNvSpPr>
              <a:spLocks noChangeShapeType="1"/>
            </p:cNvSpPr>
            <p:nvPr/>
          </p:nvSpPr>
          <p:spPr bwMode="auto">
            <a:xfrm>
              <a:off x="2643" y="3044"/>
              <a:ext cx="29" cy="0"/>
            </a:xfrm>
            <a:prstGeom prst="line">
              <a:avLst/>
            </a:prstGeom>
            <a:noFill/>
            <a:ln w="9525">
              <a:solidFill>
                <a:srgbClr val="0000FF"/>
              </a:solidFill>
              <a:round/>
              <a:headEnd/>
              <a:tailEnd/>
            </a:ln>
            <a:effectLst/>
          </p:spPr>
          <p:txBody>
            <a:bodyPr/>
            <a:lstStyle/>
            <a:p>
              <a:endParaRPr lang="en-US"/>
            </a:p>
          </p:txBody>
        </p:sp>
        <p:sp>
          <p:nvSpPr>
            <p:cNvPr id="25646" name="Line 46"/>
            <p:cNvSpPr>
              <a:spLocks noChangeShapeType="1"/>
            </p:cNvSpPr>
            <p:nvPr/>
          </p:nvSpPr>
          <p:spPr bwMode="auto">
            <a:xfrm>
              <a:off x="2643" y="3107"/>
              <a:ext cx="52" cy="0"/>
            </a:xfrm>
            <a:prstGeom prst="line">
              <a:avLst/>
            </a:prstGeom>
            <a:noFill/>
            <a:ln w="9525">
              <a:solidFill>
                <a:srgbClr val="0000FF"/>
              </a:solidFill>
              <a:round/>
              <a:headEnd/>
              <a:tailEnd/>
            </a:ln>
            <a:effectLst/>
          </p:spPr>
          <p:txBody>
            <a:bodyPr/>
            <a:lstStyle/>
            <a:p>
              <a:endParaRPr lang="en-US"/>
            </a:p>
          </p:txBody>
        </p:sp>
        <p:sp>
          <p:nvSpPr>
            <p:cNvPr id="25647" name="Line 47"/>
            <p:cNvSpPr>
              <a:spLocks noChangeShapeType="1"/>
            </p:cNvSpPr>
            <p:nvPr/>
          </p:nvSpPr>
          <p:spPr bwMode="auto">
            <a:xfrm>
              <a:off x="2643" y="3173"/>
              <a:ext cx="29" cy="0"/>
            </a:xfrm>
            <a:prstGeom prst="line">
              <a:avLst/>
            </a:prstGeom>
            <a:noFill/>
            <a:ln w="9525">
              <a:solidFill>
                <a:srgbClr val="0000FF"/>
              </a:solidFill>
              <a:round/>
              <a:headEnd/>
              <a:tailEnd/>
            </a:ln>
            <a:effectLst/>
          </p:spPr>
          <p:txBody>
            <a:bodyPr/>
            <a:lstStyle/>
            <a:p>
              <a:endParaRPr lang="en-US"/>
            </a:p>
          </p:txBody>
        </p:sp>
        <p:sp>
          <p:nvSpPr>
            <p:cNvPr id="25648" name="Text Box 48"/>
            <p:cNvSpPr txBox="1">
              <a:spLocks noChangeArrowheads="1"/>
            </p:cNvSpPr>
            <p:nvPr/>
          </p:nvSpPr>
          <p:spPr bwMode="auto">
            <a:xfrm>
              <a:off x="2713" y="2980"/>
              <a:ext cx="86"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100</a:t>
              </a:r>
            </a:p>
          </p:txBody>
        </p:sp>
        <p:sp>
          <p:nvSpPr>
            <p:cNvPr id="25649" name="Text Box 49"/>
            <p:cNvSpPr txBox="1">
              <a:spLocks noChangeArrowheads="1"/>
            </p:cNvSpPr>
            <p:nvPr/>
          </p:nvSpPr>
          <p:spPr bwMode="auto">
            <a:xfrm>
              <a:off x="2713" y="2893"/>
              <a:ext cx="86"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150</a:t>
              </a:r>
            </a:p>
          </p:txBody>
        </p:sp>
        <p:sp>
          <p:nvSpPr>
            <p:cNvPr id="25650" name="Text Box 50"/>
            <p:cNvSpPr txBox="1">
              <a:spLocks noChangeArrowheads="1"/>
            </p:cNvSpPr>
            <p:nvPr/>
          </p:nvSpPr>
          <p:spPr bwMode="auto">
            <a:xfrm>
              <a:off x="2712" y="2787"/>
              <a:ext cx="86"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200</a:t>
              </a:r>
            </a:p>
          </p:txBody>
        </p:sp>
        <p:sp>
          <p:nvSpPr>
            <p:cNvPr id="25651" name="Text Box 51"/>
            <p:cNvSpPr txBox="1">
              <a:spLocks noChangeArrowheads="1"/>
            </p:cNvSpPr>
            <p:nvPr/>
          </p:nvSpPr>
          <p:spPr bwMode="auto">
            <a:xfrm>
              <a:off x="2717" y="2630"/>
              <a:ext cx="115"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Cm</a:t>
              </a:r>
              <a:r>
                <a:rPr lang="en-US" sz="600" b="1" baseline="30000">
                  <a:solidFill>
                    <a:srgbClr val="CC0000"/>
                  </a:solidFill>
                </a:rPr>
                <a:t>3</a:t>
              </a:r>
            </a:p>
          </p:txBody>
        </p:sp>
        <p:sp>
          <p:nvSpPr>
            <p:cNvPr id="25652" name="Line 52"/>
            <p:cNvSpPr>
              <a:spLocks noChangeShapeType="1"/>
            </p:cNvSpPr>
            <p:nvPr/>
          </p:nvSpPr>
          <p:spPr bwMode="auto">
            <a:xfrm>
              <a:off x="2643" y="2748"/>
              <a:ext cx="29" cy="0"/>
            </a:xfrm>
            <a:prstGeom prst="line">
              <a:avLst/>
            </a:prstGeom>
            <a:noFill/>
            <a:ln w="9525">
              <a:solidFill>
                <a:srgbClr val="0000FF"/>
              </a:solidFill>
              <a:round/>
              <a:headEnd/>
              <a:tailEnd/>
            </a:ln>
            <a:effectLst/>
          </p:spPr>
          <p:txBody>
            <a:bodyPr/>
            <a:lstStyle/>
            <a:p>
              <a:endParaRPr lang="en-US"/>
            </a:p>
          </p:txBody>
        </p:sp>
        <p:sp>
          <p:nvSpPr>
            <p:cNvPr id="25653" name="Line 53"/>
            <p:cNvSpPr>
              <a:spLocks noChangeShapeType="1"/>
            </p:cNvSpPr>
            <p:nvPr/>
          </p:nvSpPr>
          <p:spPr bwMode="auto">
            <a:xfrm>
              <a:off x="2643" y="2717"/>
              <a:ext cx="52" cy="0"/>
            </a:xfrm>
            <a:prstGeom prst="line">
              <a:avLst/>
            </a:prstGeom>
            <a:noFill/>
            <a:ln w="9525">
              <a:solidFill>
                <a:srgbClr val="0000FF"/>
              </a:solidFill>
              <a:round/>
              <a:headEnd/>
              <a:tailEnd/>
            </a:ln>
            <a:effectLst/>
          </p:spPr>
          <p:txBody>
            <a:bodyPr/>
            <a:lstStyle/>
            <a:p>
              <a:endParaRPr lang="en-US"/>
            </a:p>
          </p:txBody>
        </p:sp>
        <p:sp>
          <p:nvSpPr>
            <p:cNvPr id="25654" name="Line 54"/>
            <p:cNvSpPr>
              <a:spLocks noChangeShapeType="1"/>
            </p:cNvSpPr>
            <p:nvPr/>
          </p:nvSpPr>
          <p:spPr bwMode="auto">
            <a:xfrm>
              <a:off x="2643" y="2783"/>
              <a:ext cx="29" cy="0"/>
            </a:xfrm>
            <a:prstGeom prst="line">
              <a:avLst/>
            </a:prstGeom>
            <a:noFill/>
            <a:ln w="9525">
              <a:solidFill>
                <a:srgbClr val="0000FF"/>
              </a:solidFill>
              <a:round/>
              <a:headEnd/>
              <a:tailEnd/>
            </a:ln>
            <a:effectLst/>
          </p:spPr>
          <p:txBody>
            <a:bodyPr/>
            <a:lstStyle/>
            <a:p>
              <a:endParaRPr lang="en-US"/>
            </a:p>
          </p:txBody>
        </p:sp>
        <p:sp>
          <p:nvSpPr>
            <p:cNvPr id="25655" name="Text Box 55"/>
            <p:cNvSpPr txBox="1">
              <a:spLocks noChangeArrowheads="1"/>
            </p:cNvSpPr>
            <p:nvPr/>
          </p:nvSpPr>
          <p:spPr bwMode="auto">
            <a:xfrm>
              <a:off x="2713" y="2690"/>
              <a:ext cx="86"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250</a:t>
              </a:r>
            </a:p>
          </p:txBody>
        </p:sp>
      </p:grpSp>
      <p:sp>
        <p:nvSpPr>
          <p:cNvPr id="25656" name="Rectangle 56"/>
          <p:cNvSpPr>
            <a:spLocks noChangeArrowheads="1"/>
          </p:cNvSpPr>
          <p:nvPr/>
        </p:nvSpPr>
        <p:spPr bwMode="auto">
          <a:xfrm>
            <a:off x="76200" y="152400"/>
            <a:ext cx="7162800" cy="609600"/>
          </a:xfrm>
          <a:prstGeom prst="rect">
            <a:avLst/>
          </a:prstGeom>
          <a:noFill/>
          <a:ln w="9525">
            <a:noFill/>
            <a:miter lim="800000"/>
            <a:headEnd/>
            <a:tailEnd/>
          </a:ln>
          <a:effectLst/>
        </p:spPr>
        <p:txBody>
          <a:bodyPr/>
          <a:lstStyle/>
          <a:p>
            <a:pPr>
              <a:lnSpc>
                <a:spcPct val="80000"/>
              </a:lnSpc>
              <a:spcBef>
                <a:spcPct val="20000"/>
              </a:spcBef>
            </a:pPr>
            <a:endParaRPr lang="en-US" sz="1200" b="1">
              <a:solidFill>
                <a:srgbClr val="0000FF"/>
              </a:solidFill>
            </a:endParaRPr>
          </a:p>
        </p:txBody>
      </p:sp>
      <p:sp>
        <p:nvSpPr>
          <p:cNvPr id="25657" name="Rectangle 57"/>
          <p:cNvSpPr>
            <a:spLocks noChangeArrowheads="1"/>
          </p:cNvSpPr>
          <p:nvPr/>
        </p:nvSpPr>
        <p:spPr bwMode="auto">
          <a:xfrm>
            <a:off x="990600" y="228600"/>
            <a:ext cx="6248400" cy="457200"/>
          </a:xfrm>
          <a:prstGeom prst="rect">
            <a:avLst/>
          </a:prstGeom>
          <a:noFill/>
          <a:ln w="9525">
            <a:noFill/>
            <a:miter lim="800000"/>
            <a:headEnd/>
            <a:tailEnd/>
          </a:ln>
          <a:effectLst/>
        </p:spPr>
        <p:txBody>
          <a:bodyPr>
            <a:spAutoFit/>
          </a:bodyPr>
          <a:lstStyle/>
          <a:p>
            <a:pPr algn="ctr" eaLnBrk="0" hangingPunct="0"/>
            <a:r>
              <a:rPr lang="en-US" sz="2400" b="1">
                <a:solidFill>
                  <a:srgbClr val="0000FF"/>
                </a:solidFill>
              </a:rPr>
              <a:t>Bài 18: SỰ NỞ VÌ NHIỆT CỦA CHẤT RẮN</a:t>
            </a:r>
          </a:p>
        </p:txBody>
      </p:sp>
      <p:sp>
        <p:nvSpPr>
          <p:cNvPr id="25658" name="Rectangle 58"/>
          <p:cNvSpPr>
            <a:spLocks noChangeArrowheads="1"/>
          </p:cNvSpPr>
          <p:nvPr/>
        </p:nvSpPr>
        <p:spPr bwMode="auto">
          <a:xfrm>
            <a:off x="290513" y="838200"/>
            <a:ext cx="3055937" cy="1006475"/>
          </a:xfrm>
          <a:prstGeom prst="rect">
            <a:avLst/>
          </a:prstGeom>
          <a:noFill/>
          <a:ln w="9525">
            <a:noFill/>
            <a:miter lim="800000"/>
            <a:headEnd/>
            <a:tailEnd/>
          </a:ln>
          <a:effectLst/>
        </p:spPr>
        <p:txBody>
          <a:bodyPr wrap="none">
            <a:spAutoFit/>
          </a:bodyPr>
          <a:lstStyle/>
          <a:p>
            <a:pPr marL="342900" indent="-342900" algn="ctr" eaLnBrk="0" hangingPunct="0"/>
            <a:r>
              <a:rPr lang="en-US" sz="2400" b="1">
                <a:solidFill>
                  <a:srgbClr val="660066"/>
                </a:solidFill>
                <a:sym typeface="Webdings" pitchFamily="18" charset="2"/>
              </a:rPr>
              <a:t></a:t>
            </a:r>
            <a:r>
              <a:rPr lang="en-US" sz="2400"/>
              <a:t>1.</a:t>
            </a:r>
            <a:r>
              <a:rPr lang="en-US"/>
              <a:t> </a:t>
            </a:r>
            <a:r>
              <a:rPr lang="en-US" sz="2400" b="1" u="sng"/>
              <a:t>Làm thí nghiệm</a:t>
            </a:r>
          </a:p>
          <a:p>
            <a:pPr marL="342900" indent="-342900" algn="ctr" eaLnBrk="0" hangingPunct="0"/>
            <a:r>
              <a:rPr lang="en-US" b="1"/>
              <a:t>Tiến hành TN</a:t>
            </a:r>
          </a:p>
          <a:p>
            <a:pPr marL="342900" indent="-342900" algn="ctr" eaLnBrk="0" hangingPunct="0"/>
            <a:endParaRPr lang="en-US" b="1"/>
          </a:p>
        </p:txBody>
      </p:sp>
      <p:sp>
        <p:nvSpPr>
          <p:cNvPr id="25659" name="Text Box 59"/>
          <p:cNvSpPr txBox="1">
            <a:spLocks noChangeArrowheads="1"/>
          </p:cNvSpPr>
          <p:nvPr/>
        </p:nvSpPr>
        <p:spPr bwMode="auto">
          <a:xfrm>
            <a:off x="0" y="1600200"/>
            <a:ext cx="4343400" cy="701675"/>
          </a:xfrm>
          <a:prstGeom prst="rect">
            <a:avLst/>
          </a:prstGeom>
          <a:noFill/>
          <a:ln w="9525">
            <a:noFill/>
            <a:miter lim="800000"/>
            <a:headEnd/>
            <a:tailEnd/>
          </a:ln>
          <a:effectLst/>
        </p:spPr>
        <p:txBody>
          <a:bodyPr>
            <a:spAutoFit/>
          </a:bodyPr>
          <a:lstStyle/>
          <a:p>
            <a:pPr>
              <a:spcBef>
                <a:spcPct val="50000"/>
              </a:spcBef>
            </a:pPr>
            <a:r>
              <a:rPr lang="en-US" sz="2000"/>
              <a:t> </a:t>
            </a:r>
            <a:r>
              <a:rPr lang="en-US" sz="2000" i="1" u="sng"/>
              <a:t>Bước1</a:t>
            </a:r>
            <a:r>
              <a:rPr lang="en-US" sz="2000"/>
              <a:t>:  Trước khi hơ nóng,thử thả quả cầu vào vòng kim loại. Nhận xét</a:t>
            </a:r>
          </a:p>
        </p:txBody>
      </p:sp>
      <p:grpSp>
        <p:nvGrpSpPr>
          <p:cNvPr id="25660" name="Group 60"/>
          <p:cNvGrpSpPr>
            <a:grpSpLocks/>
          </p:cNvGrpSpPr>
          <p:nvPr/>
        </p:nvGrpSpPr>
        <p:grpSpPr bwMode="auto">
          <a:xfrm rot="-343777">
            <a:off x="3581400" y="3917950"/>
            <a:ext cx="1677988" cy="327025"/>
            <a:chOff x="1463" y="3474"/>
            <a:chExt cx="1293" cy="240"/>
          </a:xfrm>
        </p:grpSpPr>
        <p:sp>
          <p:nvSpPr>
            <p:cNvPr id="25661" name="AutoShape 61"/>
            <p:cNvSpPr>
              <a:spLocks noChangeArrowheads="1"/>
            </p:cNvSpPr>
            <p:nvPr/>
          </p:nvSpPr>
          <p:spPr bwMode="auto">
            <a:xfrm rot="344995">
              <a:off x="2228" y="3474"/>
              <a:ext cx="528" cy="24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FF"/>
            </a:solidFill>
            <a:ln w="9525">
              <a:solidFill>
                <a:schemeClr val="tx1"/>
              </a:solidFill>
              <a:round/>
              <a:headEnd/>
              <a:tailEnd/>
            </a:ln>
            <a:effectLst/>
          </p:spPr>
          <p:txBody>
            <a:bodyPr wrap="none" anchor="ctr"/>
            <a:lstStyle/>
            <a:p>
              <a:endParaRPr lang="en-US"/>
            </a:p>
          </p:txBody>
        </p:sp>
        <p:sp>
          <p:nvSpPr>
            <p:cNvPr id="25662" name="Rectangle 62"/>
            <p:cNvSpPr>
              <a:spLocks noChangeArrowheads="1"/>
            </p:cNvSpPr>
            <p:nvPr/>
          </p:nvSpPr>
          <p:spPr bwMode="auto">
            <a:xfrm rot="344995">
              <a:off x="1463" y="3507"/>
              <a:ext cx="816" cy="48"/>
            </a:xfrm>
            <a:prstGeom prst="rect">
              <a:avLst/>
            </a:prstGeom>
            <a:solidFill>
              <a:srgbClr val="3333FF"/>
            </a:solidFill>
            <a:ln w="9525">
              <a:solidFill>
                <a:schemeClr val="tx1"/>
              </a:solidFill>
              <a:miter lim="800000"/>
              <a:headEnd/>
              <a:tailEnd/>
            </a:ln>
            <a:effectLst/>
          </p:spPr>
          <p:txBody>
            <a:bodyPr wrap="none" anchor="ctr"/>
            <a:lstStyle/>
            <a:p>
              <a:endParaRPr lang="en-US"/>
            </a:p>
          </p:txBody>
        </p:sp>
      </p:grpSp>
      <p:grpSp>
        <p:nvGrpSpPr>
          <p:cNvPr id="25663" name="Group 63"/>
          <p:cNvGrpSpPr>
            <a:grpSpLocks/>
          </p:cNvGrpSpPr>
          <p:nvPr/>
        </p:nvGrpSpPr>
        <p:grpSpPr bwMode="auto">
          <a:xfrm>
            <a:off x="3629025" y="2274888"/>
            <a:ext cx="1244600" cy="3516312"/>
            <a:chOff x="1920" y="1008"/>
            <a:chExt cx="1704" cy="2832"/>
          </a:xfrm>
        </p:grpSpPr>
        <p:pic>
          <p:nvPicPr>
            <p:cNvPr id="25664" name="Picture 64" descr="chan de"/>
            <p:cNvPicPr>
              <a:picLocks noChangeAspect="1" noChangeArrowheads="1"/>
            </p:cNvPicPr>
            <p:nvPr/>
          </p:nvPicPr>
          <p:blipFill>
            <a:blip r:embed="rId3"/>
            <a:srcRect/>
            <a:stretch>
              <a:fillRect/>
            </a:stretch>
          </p:blipFill>
          <p:spPr bwMode="auto">
            <a:xfrm>
              <a:off x="1920" y="2956"/>
              <a:ext cx="1704" cy="884"/>
            </a:xfrm>
            <a:prstGeom prst="rect">
              <a:avLst/>
            </a:prstGeom>
            <a:noFill/>
          </p:spPr>
        </p:pic>
        <p:sp>
          <p:nvSpPr>
            <p:cNvPr id="25665" name="AutoShape 65"/>
            <p:cNvSpPr>
              <a:spLocks noChangeArrowheads="1"/>
            </p:cNvSpPr>
            <p:nvPr/>
          </p:nvSpPr>
          <p:spPr bwMode="auto">
            <a:xfrm>
              <a:off x="2555" y="2503"/>
              <a:ext cx="119" cy="554"/>
            </a:xfrm>
            <a:prstGeom prst="can">
              <a:avLst>
                <a:gd name="adj" fmla="val 2698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25666" name="Rectangle 66"/>
            <p:cNvSpPr>
              <a:spLocks noChangeArrowheads="1"/>
            </p:cNvSpPr>
            <p:nvPr/>
          </p:nvSpPr>
          <p:spPr bwMode="auto">
            <a:xfrm rot="21554297" flipV="1">
              <a:off x="2449" y="2302"/>
              <a:ext cx="328" cy="148"/>
            </a:xfrm>
            <a:prstGeom prst="rect">
              <a:avLst/>
            </a:prstGeom>
            <a:solidFill>
              <a:srgbClr val="5F5F5F"/>
            </a:solidFill>
            <a:ln w="9525">
              <a:miter lim="800000"/>
              <a:headEnd/>
              <a:tailEnd/>
            </a:ln>
            <a:effectLst/>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p>
          </p:txBody>
        </p:sp>
        <p:sp>
          <p:nvSpPr>
            <p:cNvPr id="25667" name="AutoShape 67"/>
            <p:cNvSpPr>
              <a:spLocks noChangeArrowheads="1"/>
            </p:cNvSpPr>
            <p:nvPr/>
          </p:nvSpPr>
          <p:spPr bwMode="auto">
            <a:xfrm>
              <a:off x="2544" y="1008"/>
              <a:ext cx="119" cy="1389"/>
            </a:xfrm>
            <a:prstGeom prst="can">
              <a:avLst>
                <a:gd name="adj" fmla="val 29721"/>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25668" name="AutoShape 68"/>
            <p:cNvSpPr>
              <a:spLocks noChangeArrowheads="1"/>
            </p:cNvSpPr>
            <p:nvPr/>
          </p:nvSpPr>
          <p:spPr bwMode="auto">
            <a:xfrm rot="12944304">
              <a:off x="2530" y="2388"/>
              <a:ext cx="86" cy="202"/>
            </a:xfrm>
            <a:prstGeom prst="can">
              <a:avLst>
                <a:gd name="adj" fmla="val 117442"/>
              </a:avLst>
            </a:prstGeom>
            <a:solidFill>
              <a:srgbClr val="FF0000"/>
            </a:solidFill>
            <a:ln w="9525">
              <a:solidFill>
                <a:srgbClr val="333333"/>
              </a:solidFill>
              <a:round/>
              <a:headEnd/>
              <a:tailEnd/>
            </a:ln>
            <a:effectLst/>
          </p:spPr>
          <p:txBody>
            <a:bodyPr wrap="none" anchor="ctr"/>
            <a:lstStyle/>
            <a:p>
              <a:endParaRPr lang="en-US"/>
            </a:p>
          </p:txBody>
        </p:sp>
      </p:grpSp>
      <p:grpSp>
        <p:nvGrpSpPr>
          <p:cNvPr id="25669" name="Group 69"/>
          <p:cNvGrpSpPr>
            <a:grpSpLocks/>
          </p:cNvGrpSpPr>
          <p:nvPr/>
        </p:nvGrpSpPr>
        <p:grpSpPr bwMode="auto">
          <a:xfrm>
            <a:off x="5432425" y="5181600"/>
            <a:ext cx="612775" cy="1093788"/>
            <a:chOff x="4236" y="2935"/>
            <a:chExt cx="472" cy="806"/>
          </a:xfrm>
        </p:grpSpPr>
        <p:sp>
          <p:nvSpPr>
            <p:cNvPr id="25670" name="Oval 70"/>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a:effectLst/>
          </p:spPr>
          <p:txBody>
            <a:bodyPr wrap="none" anchor="ctr"/>
            <a:lstStyle/>
            <a:p>
              <a:endParaRPr lang="en-US"/>
            </a:p>
          </p:txBody>
        </p:sp>
        <p:sp>
          <p:nvSpPr>
            <p:cNvPr id="25671" name="AutoShape 71"/>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a:effectLst/>
          </p:spPr>
          <p:txBody>
            <a:bodyPr wrap="none" anchor="ctr"/>
            <a:lstStyle/>
            <a:p>
              <a:endParaRPr lang="en-US"/>
            </a:p>
          </p:txBody>
        </p:sp>
        <p:sp>
          <p:nvSpPr>
            <p:cNvPr id="25672" name="Oval 72"/>
            <p:cNvSpPr>
              <a:spLocks noChangeArrowheads="1"/>
            </p:cNvSpPr>
            <p:nvPr/>
          </p:nvSpPr>
          <p:spPr bwMode="auto">
            <a:xfrm>
              <a:off x="4328" y="3616"/>
              <a:ext cx="298" cy="123"/>
            </a:xfrm>
            <a:prstGeom prst="ellipse">
              <a:avLst/>
            </a:prstGeom>
            <a:solidFill>
              <a:srgbClr val="3399FF">
                <a:alpha val="45000"/>
              </a:srgbClr>
            </a:solidFill>
            <a:ln w="9525">
              <a:solidFill>
                <a:schemeClr val="bg2"/>
              </a:solidFill>
              <a:round/>
              <a:headEnd/>
              <a:tailEnd/>
            </a:ln>
            <a:effectLst/>
          </p:spPr>
          <p:txBody>
            <a:bodyPr wrap="none" anchor="ctr"/>
            <a:lstStyle/>
            <a:p>
              <a:endParaRPr lang="en-US"/>
            </a:p>
          </p:txBody>
        </p:sp>
        <p:sp>
          <p:nvSpPr>
            <p:cNvPr id="25673" name="Oval 73"/>
            <p:cNvSpPr>
              <a:spLocks noChangeArrowheads="1"/>
            </p:cNvSpPr>
            <p:nvPr/>
          </p:nvSpPr>
          <p:spPr bwMode="auto">
            <a:xfrm>
              <a:off x="4241" y="3470"/>
              <a:ext cx="462" cy="174"/>
            </a:xfrm>
            <a:prstGeom prst="ellipse">
              <a:avLst/>
            </a:prstGeom>
            <a:solidFill>
              <a:srgbClr val="FFCC00">
                <a:alpha val="30000"/>
              </a:srgbClr>
            </a:solidFill>
            <a:ln w="9525">
              <a:solidFill>
                <a:schemeClr val="bg2"/>
              </a:solidFill>
              <a:round/>
              <a:headEnd/>
              <a:tailEnd/>
            </a:ln>
            <a:effectLst/>
          </p:spPr>
          <p:txBody>
            <a:bodyPr wrap="none" anchor="ctr"/>
            <a:lstStyle/>
            <a:p>
              <a:endParaRPr lang="en-US"/>
            </a:p>
          </p:txBody>
        </p:sp>
        <p:sp>
          <p:nvSpPr>
            <p:cNvPr id="25674" name="Freeform 74"/>
            <p:cNvSpPr>
              <a:spLocks/>
            </p:cNvSpPr>
            <p:nvPr/>
          </p:nvSpPr>
          <p:spPr bwMode="auto">
            <a:xfrm flipH="1">
              <a:off x="4532" y="3344"/>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5675" name="Freeform 75"/>
            <p:cNvSpPr>
              <a:spLocks/>
            </p:cNvSpPr>
            <p:nvPr/>
          </p:nvSpPr>
          <p:spPr bwMode="auto">
            <a:xfrm>
              <a:off x="4356" y="3345"/>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5676" name="AutoShape 76"/>
            <p:cNvSpPr>
              <a:spLocks noChangeArrowheads="1"/>
            </p:cNvSpPr>
            <p:nvPr/>
          </p:nvSpPr>
          <p:spPr bwMode="auto">
            <a:xfrm rot="16200000" flipV="1">
              <a:off x="4376" y="3409"/>
              <a:ext cx="192" cy="472"/>
            </a:xfrm>
            <a:prstGeom prst="moon">
              <a:avLst>
                <a:gd name="adj" fmla="val 50833"/>
              </a:avLst>
            </a:prstGeom>
            <a:solidFill>
              <a:srgbClr val="FFCC00">
                <a:alpha val="30000"/>
              </a:srgbClr>
            </a:solidFill>
            <a:ln w="9525">
              <a:noFill/>
              <a:miter lim="800000"/>
              <a:headEnd/>
              <a:tailEnd/>
            </a:ln>
            <a:effectLst/>
          </p:spPr>
          <p:txBody>
            <a:bodyPr wrap="none" anchor="ctr"/>
            <a:lstStyle/>
            <a:p>
              <a:endParaRPr lang="en-US"/>
            </a:p>
          </p:txBody>
        </p:sp>
        <p:sp>
          <p:nvSpPr>
            <p:cNvPr id="25677" name="Freeform 77"/>
            <p:cNvSpPr>
              <a:spLocks/>
            </p:cNvSpPr>
            <p:nvPr/>
          </p:nvSpPr>
          <p:spPr bwMode="auto">
            <a:xfrm>
              <a:off x="4371" y="3357"/>
              <a:ext cx="231" cy="370"/>
            </a:xfrm>
            <a:custGeom>
              <a:avLst/>
              <a:gdLst/>
              <a:ahLst/>
              <a:cxnLst>
                <a:cxn ang="0">
                  <a:pos x="114" y="0"/>
                </a:cxn>
                <a:cxn ang="0">
                  <a:pos x="126" y="96"/>
                </a:cxn>
                <a:cxn ang="0">
                  <a:pos x="150" y="204"/>
                </a:cxn>
                <a:cxn ang="0">
                  <a:pos x="276" y="354"/>
                </a:cxn>
                <a:cxn ang="0">
                  <a:pos x="108" y="438"/>
                </a:cxn>
                <a:cxn ang="0">
                  <a:pos x="18" y="372"/>
                </a:cxn>
              </a:cxnLst>
              <a:rect l="0" t="0" r="r" b="b"/>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cmpd="sng">
              <a:solidFill>
                <a:schemeClr val="bg2">
                  <a:alpha val="30000"/>
                </a:schemeClr>
              </a:solidFill>
              <a:round/>
              <a:headEnd/>
              <a:tailEnd/>
            </a:ln>
            <a:effectLst/>
          </p:spPr>
          <p:txBody>
            <a:bodyPr/>
            <a:lstStyle/>
            <a:p>
              <a:endParaRPr lang="en-US"/>
            </a:p>
          </p:txBody>
        </p:sp>
        <p:sp>
          <p:nvSpPr>
            <p:cNvPr id="25678" name="Arc 78"/>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endParaRPr lang="en-US"/>
            </a:p>
          </p:txBody>
        </p:sp>
        <p:sp>
          <p:nvSpPr>
            <p:cNvPr id="25679" name="Arc 79"/>
            <p:cNvSpPr>
              <a:spLocks/>
            </p:cNvSpPr>
            <p:nvPr/>
          </p:nvSpPr>
          <p:spPr bwMode="auto">
            <a:xfrm flipV="1">
              <a:off x="4380" y="3288"/>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solidFill>
              <a:schemeClr val="bg1"/>
            </a:solidFill>
            <a:ln w="9525">
              <a:noFill/>
              <a:round/>
              <a:headEnd/>
              <a:tailEnd/>
            </a:ln>
            <a:effectLst/>
          </p:spPr>
          <p:txBody>
            <a:bodyPr wrap="none" anchor="ctr"/>
            <a:lstStyle/>
            <a:p>
              <a:endParaRPr lang="en-US"/>
            </a:p>
          </p:txBody>
        </p:sp>
        <p:sp>
          <p:nvSpPr>
            <p:cNvPr id="25680" name="Oval 80"/>
            <p:cNvSpPr>
              <a:spLocks noChangeArrowheads="1"/>
            </p:cNvSpPr>
            <p:nvPr/>
          </p:nvSpPr>
          <p:spPr bwMode="auto">
            <a:xfrm>
              <a:off x="4394" y="3258"/>
              <a:ext cx="149" cy="72"/>
            </a:xfrm>
            <a:prstGeom prst="ellipse">
              <a:avLst/>
            </a:prstGeom>
            <a:solidFill>
              <a:schemeClr val="bg1"/>
            </a:solidFill>
            <a:ln w="9525">
              <a:noFill/>
              <a:round/>
              <a:headEnd/>
              <a:tailEnd/>
            </a:ln>
            <a:effectLst/>
          </p:spPr>
          <p:txBody>
            <a:bodyPr wrap="none" anchor="ctr"/>
            <a:lstStyle/>
            <a:p>
              <a:endParaRPr lang="en-US"/>
            </a:p>
          </p:txBody>
        </p:sp>
        <p:sp>
          <p:nvSpPr>
            <p:cNvPr id="25681" name="Arc 81"/>
            <p:cNvSpPr>
              <a:spLocks/>
            </p:cNvSpPr>
            <p:nvPr/>
          </p:nvSpPr>
          <p:spPr bwMode="auto">
            <a:xfrm flipV="1">
              <a:off x="4379" y="3250"/>
              <a:ext cx="184" cy="92"/>
            </a:xfrm>
            <a:custGeom>
              <a:avLst/>
              <a:gdLst>
                <a:gd name="G0" fmla="+- 21600 0 0"/>
                <a:gd name="G1" fmla="+- 21600 0 0"/>
                <a:gd name="G2" fmla="+- 21600 0 0"/>
                <a:gd name="T0" fmla="*/ 17618 w 43200"/>
                <a:gd name="T1" fmla="*/ 42830 h 42883"/>
                <a:gd name="T2" fmla="*/ 25285 w 43200"/>
                <a:gd name="T3" fmla="*/ 42883 h 42883"/>
                <a:gd name="T4" fmla="*/ 21600 w 43200"/>
                <a:gd name="T5" fmla="*/ 21600 h 42883"/>
              </a:gdLst>
              <a:ahLst/>
              <a:cxnLst>
                <a:cxn ang="0">
                  <a:pos x="T0" y="T1"/>
                </a:cxn>
                <a:cxn ang="0">
                  <a:pos x="T2" y="T3"/>
                </a:cxn>
                <a:cxn ang="0">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5682" name="Arc 82"/>
            <p:cNvSpPr>
              <a:spLocks/>
            </p:cNvSpPr>
            <p:nvPr/>
          </p:nvSpPr>
          <p:spPr bwMode="auto">
            <a:xfrm flipV="1">
              <a:off x="4393" y="3254"/>
              <a:ext cx="150" cy="75"/>
            </a:xfrm>
            <a:custGeom>
              <a:avLst/>
              <a:gdLst>
                <a:gd name="G0" fmla="+- 21600 0 0"/>
                <a:gd name="G1" fmla="+- 21600 0 0"/>
                <a:gd name="G2" fmla="+- 21600 0 0"/>
                <a:gd name="T0" fmla="*/ 19378 w 43200"/>
                <a:gd name="T1" fmla="*/ 43085 h 43085"/>
                <a:gd name="T2" fmla="*/ 25696 w 43200"/>
                <a:gd name="T3" fmla="*/ 42808 h 43085"/>
                <a:gd name="T4" fmla="*/ 21600 w 43200"/>
                <a:gd name="T5" fmla="*/ 21600 h 43085"/>
              </a:gdLst>
              <a:ahLst/>
              <a:cxnLst>
                <a:cxn ang="0">
                  <a:pos x="T0" y="T1"/>
                </a:cxn>
                <a:cxn ang="0">
                  <a:pos x="T2" y="T3"/>
                </a:cxn>
                <a:cxn ang="0">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5683" name="Arc 83"/>
            <p:cNvSpPr>
              <a:spLocks/>
            </p:cNvSpPr>
            <p:nvPr/>
          </p:nvSpPr>
          <p:spPr bwMode="auto">
            <a:xfrm flipV="1">
              <a:off x="4423" y="3258"/>
              <a:ext cx="92" cy="40"/>
            </a:xfrm>
            <a:custGeom>
              <a:avLst/>
              <a:gdLst>
                <a:gd name="G0" fmla="+- 21600 0 0"/>
                <a:gd name="G1" fmla="+- 21600 0 0"/>
                <a:gd name="G2" fmla="+- 21600 0 0"/>
                <a:gd name="T0" fmla="*/ 7746 w 43200"/>
                <a:gd name="T1" fmla="*/ 38171 h 41744"/>
                <a:gd name="T2" fmla="*/ 29396 w 43200"/>
                <a:gd name="T3" fmla="*/ 41744 h 41744"/>
                <a:gd name="T4" fmla="*/ 21600 w 43200"/>
                <a:gd name="T5" fmla="*/ 21600 h 41744"/>
              </a:gdLst>
              <a:ahLst/>
              <a:cxnLst>
                <a:cxn ang="0">
                  <a:pos x="T0" y="T1"/>
                </a:cxn>
                <a:cxn ang="0">
                  <a:pos x="T2" y="T3"/>
                </a:cxn>
                <a:cxn ang="0">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5684" name="Arc 84"/>
            <p:cNvSpPr>
              <a:spLocks/>
            </p:cNvSpPr>
            <p:nvPr/>
          </p:nvSpPr>
          <p:spPr bwMode="auto">
            <a:xfrm flipV="1">
              <a:off x="4438" y="3265"/>
              <a:ext cx="58" cy="23"/>
            </a:xfrm>
            <a:custGeom>
              <a:avLst/>
              <a:gdLst>
                <a:gd name="G0" fmla="+- 21600 0 0"/>
                <a:gd name="G1" fmla="+- 21600 0 0"/>
                <a:gd name="G2" fmla="+- 21600 0 0"/>
                <a:gd name="T0" fmla="*/ 3296 w 43200"/>
                <a:gd name="T1" fmla="*/ 33068 h 35592"/>
                <a:gd name="T2" fmla="*/ 38056 w 43200"/>
                <a:gd name="T3" fmla="*/ 35592 h 35592"/>
                <a:gd name="T4" fmla="*/ 21600 w 43200"/>
                <a:gd name="T5" fmla="*/ 21600 h 35592"/>
              </a:gdLst>
              <a:ahLst/>
              <a:cxnLst>
                <a:cxn ang="0">
                  <a:pos x="T0" y="T1"/>
                </a:cxn>
                <a:cxn ang="0">
                  <a:pos x="T2" y="T3"/>
                </a:cxn>
                <a:cxn ang="0">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5685" name="AutoShape 85"/>
            <p:cNvSpPr>
              <a:spLocks noChangeArrowheads="1"/>
            </p:cNvSpPr>
            <p:nvPr/>
          </p:nvSpPr>
          <p:spPr bwMode="auto">
            <a:xfrm flipV="1">
              <a:off x="4420" y="3247"/>
              <a:ext cx="92" cy="48"/>
            </a:xfrm>
            <a:custGeom>
              <a:avLst/>
              <a:gdLst>
                <a:gd name="G0" fmla="+- 8147 0 0"/>
                <a:gd name="G1" fmla="+- -10305911 0 0"/>
                <a:gd name="G2" fmla="+- 0 0 -10305911"/>
                <a:gd name="T0" fmla="*/ 0 256 1"/>
                <a:gd name="T1" fmla="*/ 180 256 1"/>
                <a:gd name="G3" fmla="+- -10305911 T0 T1"/>
                <a:gd name="T2" fmla="*/ 0 256 1"/>
                <a:gd name="T3" fmla="*/ 90 256 1"/>
                <a:gd name="G4" fmla="+- -10305911 T2 T3"/>
                <a:gd name="G5" fmla="*/ G4 2 1"/>
                <a:gd name="T4" fmla="*/ 90 256 1"/>
                <a:gd name="T5" fmla="*/ 0 256 1"/>
                <a:gd name="G6" fmla="+- -10305911 T4 T5"/>
                <a:gd name="G7" fmla="*/ G6 2 1"/>
                <a:gd name="G8" fmla="abs -1030591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47"/>
                <a:gd name="G18" fmla="*/ 8147 1 2"/>
                <a:gd name="G19" fmla="+- G18 5400 0"/>
                <a:gd name="G20" fmla="cos G19 -10305911"/>
                <a:gd name="G21" fmla="sin G19 -10305911"/>
                <a:gd name="G22" fmla="+- G20 10800 0"/>
                <a:gd name="G23" fmla="+- G21 10800 0"/>
                <a:gd name="G24" fmla="+- 10800 0 G20"/>
                <a:gd name="G25" fmla="+- 8147 10800 0"/>
                <a:gd name="G26" fmla="?: G9 G17 G25"/>
                <a:gd name="G27" fmla="?: G9 0 21600"/>
                <a:gd name="G28" fmla="cos 10800 -10305911"/>
                <a:gd name="G29" fmla="sin 10800 -10305911"/>
                <a:gd name="G30" fmla="sin 8147 -10305911"/>
                <a:gd name="G31" fmla="+- G28 10800 0"/>
                <a:gd name="G32" fmla="+- G29 10800 0"/>
                <a:gd name="G33" fmla="+- G30 10800 0"/>
                <a:gd name="G34" fmla="?: G4 0 G31"/>
                <a:gd name="G35" fmla="?: -10305911 G34 0"/>
                <a:gd name="G36" fmla="?: G6 G35 G31"/>
                <a:gd name="G37" fmla="+- 21600 0 G36"/>
                <a:gd name="G38" fmla="?: G4 0 G33"/>
                <a:gd name="G39" fmla="?: -10305911 G38 G32"/>
                <a:gd name="G40" fmla="?: G6 G39 0"/>
                <a:gd name="G41" fmla="?: G4 G32 21600"/>
                <a:gd name="G42" fmla="?: G6 G41 G33"/>
                <a:gd name="T12" fmla="*/ 10800 w 21600"/>
                <a:gd name="T13" fmla="*/ 0 h 21600"/>
                <a:gd name="T14" fmla="*/ 2062 w 21600"/>
                <a:gd name="T15" fmla="*/ 7137 h 21600"/>
                <a:gd name="T16" fmla="*/ 10800 w 21600"/>
                <a:gd name="T17" fmla="*/ 2653 h 21600"/>
                <a:gd name="T18" fmla="*/ 19538 w 21600"/>
                <a:gd name="T19" fmla="*/ 71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close/>
                </a:path>
              </a:pathLst>
            </a:custGeom>
            <a:solidFill>
              <a:schemeClr val="bg1"/>
            </a:solidFill>
            <a:ln w="9525">
              <a:noFill/>
              <a:miter lim="800000"/>
              <a:headEnd/>
              <a:tailEnd/>
            </a:ln>
            <a:effectLst/>
          </p:spPr>
          <p:txBody>
            <a:bodyPr wrap="none" anchor="ctr"/>
            <a:lstStyle/>
            <a:p>
              <a:endParaRPr lang="en-US"/>
            </a:p>
          </p:txBody>
        </p:sp>
        <p:sp>
          <p:nvSpPr>
            <p:cNvPr id="25686" name="Arc 86"/>
            <p:cNvSpPr>
              <a:spLocks/>
            </p:cNvSpPr>
            <p:nvPr/>
          </p:nvSpPr>
          <p:spPr bwMode="auto">
            <a:xfrm flipV="1">
              <a:off x="4422" y="3292"/>
              <a:ext cx="92" cy="26"/>
            </a:xfrm>
            <a:custGeom>
              <a:avLst/>
              <a:gdLst>
                <a:gd name="G0" fmla="+- 21371 0 0"/>
                <a:gd name="G1" fmla="+- 21600 0 0"/>
                <a:gd name="G2" fmla="+- 21600 0 0"/>
                <a:gd name="T0" fmla="*/ 0 w 42971"/>
                <a:gd name="T1" fmla="*/ 18466 h 26832"/>
                <a:gd name="T2" fmla="*/ 42328 w 42971"/>
                <a:gd name="T3" fmla="*/ 26832 h 26832"/>
                <a:gd name="T4" fmla="*/ 21371 w 42971"/>
                <a:gd name="T5" fmla="*/ 21600 h 26832"/>
              </a:gdLst>
              <a:ahLst/>
              <a:cxnLst>
                <a:cxn ang="0">
                  <a:pos x="T0" y="T1"/>
                </a:cxn>
                <a:cxn ang="0">
                  <a:pos x="T2" y="T3"/>
                </a:cxn>
                <a:cxn ang="0">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close/>
                </a:path>
              </a:pathLst>
            </a:custGeom>
            <a:noFill/>
            <a:ln w="9525">
              <a:solidFill>
                <a:schemeClr val="tx1"/>
              </a:solidFill>
              <a:round/>
              <a:headEnd/>
              <a:tailEnd/>
            </a:ln>
            <a:effectLst/>
          </p:spPr>
          <p:txBody>
            <a:bodyPr wrap="none" anchor="ctr"/>
            <a:lstStyle/>
            <a:p>
              <a:endParaRPr lang="en-US"/>
            </a:p>
          </p:txBody>
        </p:sp>
        <p:sp>
          <p:nvSpPr>
            <p:cNvPr id="25687" name="Line 87"/>
            <p:cNvSpPr>
              <a:spLocks noChangeShapeType="1"/>
            </p:cNvSpPr>
            <p:nvPr/>
          </p:nvSpPr>
          <p:spPr bwMode="auto">
            <a:xfrm>
              <a:off x="4422" y="3282"/>
              <a:ext cx="0" cy="17"/>
            </a:xfrm>
            <a:prstGeom prst="line">
              <a:avLst/>
            </a:prstGeom>
            <a:noFill/>
            <a:ln w="9525">
              <a:solidFill>
                <a:schemeClr val="tx1"/>
              </a:solidFill>
              <a:round/>
              <a:headEnd/>
              <a:tailEnd/>
            </a:ln>
            <a:effectLst/>
          </p:spPr>
          <p:txBody>
            <a:bodyPr/>
            <a:lstStyle/>
            <a:p>
              <a:endParaRPr lang="en-US"/>
            </a:p>
          </p:txBody>
        </p:sp>
        <p:sp>
          <p:nvSpPr>
            <p:cNvPr id="25688" name="Line 88"/>
            <p:cNvSpPr>
              <a:spLocks noChangeShapeType="1"/>
            </p:cNvSpPr>
            <p:nvPr/>
          </p:nvSpPr>
          <p:spPr bwMode="auto">
            <a:xfrm>
              <a:off x="4514" y="3280"/>
              <a:ext cx="0" cy="17"/>
            </a:xfrm>
            <a:prstGeom prst="line">
              <a:avLst/>
            </a:prstGeom>
            <a:noFill/>
            <a:ln w="9525">
              <a:solidFill>
                <a:schemeClr val="tx1"/>
              </a:solidFill>
              <a:round/>
              <a:headEnd/>
              <a:tailEnd/>
            </a:ln>
            <a:effectLst/>
          </p:spPr>
          <p:txBody>
            <a:bodyPr/>
            <a:lstStyle/>
            <a:p>
              <a:endParaRPr lang="en-US"/>
            </a:p>
          </p:txBody>
        </p:sp>
        <p:sp>
          <p:nvSpPr>
            <p:cNvPr id="25689" name="Freeform 89"/>
            <p:cNvSpPr>
              <a:spLocks/>
            </p:cNvSpPr>
            <p:nvPr/>
          </p:nvSpPr>
          <p:spPr bwMode="auto">
            <a:xfrm>
              <a:off x="4421" y="3285"/>
              <a:ext cx="91" cy="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endParaRPr lang="en-US"/>
            </a:p>
          </p:txBody>
        </p:sp>
        <p:pic>
          <p:nvPicPr>
            <p:cNvPr id="25690" name="Picture 90" descr="Lua do clear"/>
            <p:cNvPicPr>
              <a:picLocks noChangeAspect="1" noChangeArrowheads="1" noCrop="1"/>
            </p:cNvPicPr>
            <p:nvPr/>
          </p:nvPicPr>
          <p:blipFill>
            <a:blip r:embed="rId2"/>
            <a:srcRect/>
            <a:stretch>
              <a:fillRect/>
            </a:stretch>
          </p:blipFill>
          <p:spPr bwMode="auto">
            <a:xfrm>
              <a:off x="4383" y="2935"/>
              <a:ext cx="174" cy="386"/>
            </a:xfrm>
            <a:prstGeom prst="rect">
              <a:avLst/>
            </a:prstGeom>
            <a:noFill/>
            <a:ln>
              <a:noFill/>
            </a:ln>
            <a:effectLst/>
          </p:spPr>
        </p:pic>
      </p:grpSp>
      <p:grpSp>
        <p:nvGrpSpPr>
          <p:cNvPr id="25691" name="Group 91"/>
          <p:cNvGrpSpPr>
            <a:grpSpLocks/>
          </p:cNvGrpSpPr>
          <p:nvPr/>
        </p:nvGrpSpPr>
        <p:grpSpPr bwMode="auto">
          <a:xfrm>
            <a:off x="4752975" y="1219200"/>
            <a:ext cx="2355850" cy="2019300"/>
            <a:chOff x="2496" y="1152"/>
            <a:chExt cx="1814" cy="1488"/>
          </a:xfrm>
        </p:grpSpPr>
        <p:sp>
          <p:nvSpPr>
            <p:cNvPr id="25692" name="Oval 92"/>
            <p:cNvSpPr>
              <a:spLocks noChangeArrowheads="1"/>
            </p:cNvSpPr>
            <p:nvPr/>
          </p:nvSpPr>
          <p:spPr bwMode="auto">
            <a:xfrm>
              <a:off x="2496" y="2399"/>
              <a:ext cx="235" cy="241"/>
            </a:xfrm>
            <a:prstGeom prst="ellipse">
              <a:avLst/>
            </a:prstGeom>
            <a:gradFill rotWithShape="1">
              <a:gsLst>
                <a:gs pos="0">
                  <a:srgbClr val="66CCFF"/>
                </a:gs>
                <a:gs pos="100000">
                  <a:srgbClr val="66CCFF">
                    <a:gamma/>
                    <a:shade val="46275"/>
                    <a:invGamma/>
                  </a:srgbClr>
                </a:gs>
              </a:gsLst>
              <a:path path="shape">
                <a:fillToRect l="50000" t="50000" r="50000" b="50000"/>
              </a:path>
            </a:gradFill>
            <a:ln w="9525">
              <a:solidFill>
                <a:schemeClr val="accent1"/>
              </a:solidFill>
              <a:round/>
              <a:headEnd/>
              <a:tailEnd/>
            </a:ln>
            <a:effectLst/>
          </p:spPr>
          <p:txBody>
            <a:bodyPr wrap="none" anchor="ctr"/>
            <a:lstStyle/>
            <a:p>
              <a:endParaRPr lang="en-US"/>
            </a:p>
          </p:txBody>
        </p:sp>
        <p:sp>
          <p:nvSpPr>
            <p:cNvPr id="25693" name="Rectangle 93"/>
            <p:cNvSpPr>
              <a:spLocks noChangeArrowheads="1"/>
            </p:cNvSpPr>
            <p:nvPr/>
          </p:nvSpPr>
          <p:spPr bwMode="auto">
            <a:xfrm>
              <a:off x="2552" y="1477"/>
              <a:ext cx="945" cy="35"/>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5694" name="Rectangle 94"/>
            <p:cNvSpPr>
              <a:spLocks noChangeArrowheads="1"/>
            </p:cNvSpPr>
            <p:nvPr/>
          </p:nvSpPr>
          <p:spPr bwMode="auto">
            <a:xfrm>
              <a:off x="3202" y="1441"/>
              <a:ext cx="590" cy="107"/>
            </a:xfrm>
            <a:prstGeom prst="rect">
              <a:avLst/>
            </a:prstGeom>
            <a:solidFill>
              <a:schemeClr val="tx1"/>
            </a:solidFill>
            <a:ln w="9525">
              <a:noFill/>
              <a:miter lim="800000"/>
              <a:headEnd/>
              <a:tailEnd/>
            </a:ln>
            <a:effectLst/>
          </p:spPr>
          <p:txBody>
            <a:bodyPr wrap="none" anchor="ctr"/>
            <a:lstStyle/>
            <a:p>
              <a:endParaRPr lang="en-US"/>
            </a:p>
          </p:txBody>
        </p:sp>
        <p:grpSp>
          <p:nvGrpSpPr>
            <p:cNvPr id="25695" name="Group 95"/>
            <p:cNvGrpSpPr>
              <a:grpSpLocks/>
            </p:cNvGrpSpPr>
            <p:nvPr/>
          </p:nvGrpSpPr>
          <p:grpSpPr bwMode="auto">
            <a:xfrm rot="16587891">
              <a:off x="3601" y="951"/>
              <a:ext cx="508" cy="910"/>
              <a:chOff x="3990" y="432"/>
              <a:chExt cx="1099" cy="1632"/>
            </a:xfrm>
          </p:grpSpPr>
          <p:grpSp>
            <p:nvGrpSpPr>
              <p:cNvPr id="25696" name="Group 96"/>
              <p:cNvGrpSpPr>
                <a:grpSpLocks/>
              </p:cNvGrpSpPr>
              <p:nvPr/>
            </p:nvGrpSpPr>
            <p:grpSpPr bwMode="auto">
              <a:xfrm>
                <a:off x="3990" y="432"/>
                <a:ext cx="936" cy="1331"/>
                <a:chOff x="4080" y="1349"/>
                <a:chExt cx="848" cy="1029"/>
              </a:xfrm>
            </p:grpSpPr>
            <p:sp>
              <p:nvSpPr>
                <p:cNvPr id="25697" name="Freeform 97"/>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5698" name="Group 98"/>
                <p:cNvGrpSpPr>
                  <a:grpSpLocks/>
                </p:cNvGrpSpPr>
                <p:nvPr/>
              </p:nvGrpSpPr>
              <p:grpSpPr bwMode="auto">
                <a:xfrm>
                  <a:off x="4080" y="1349"/>
                  <a:ext cx="848" cy="1029"/>
                  <a:chOff x="4080" y="1349"/>
                  <a:chExt cx="848" cy="1029"/>
                </a:xfrm>
              </p:grpSpPr>
              <p:sp>
                <p:nvSpPr>
                  <p:cNvPr id="25699" name="Freeform 99"/>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5700" name="Freeform 100"/>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5701" name="Freeform 101"/>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5702" name="Freeform 102"/>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5703" name="Freeform 103"/>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5704" name="Freeform 104"/>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5705" name="Line 105"/>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5706" name="Group 106"/>
              <p:cNvGrpSpPr>
                <a:grpSpLocks/>
              </p:cNvGrpSpPr>
              <p:nvPr/>
            </p:nvGrpSpPr>
            <p:grpSpPr bwMode="auto">
              <a:xfrm rot="14191524">
                <a:off x="4454" y="1429"/>
                <a:ext cx="597" cy="673"/>
                <a:chOff x="2457" y="2549"/>
                <a:chExt cx="557" cy="547"/>
              </a:xfrm>
            </p:grpSpPr>
            <p:sp>
              <p:nvSpPr>
                <p:cNvPr id="25707" name="Freeform 107"/>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5708" name="Oval 10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5709" name="Rectangle 109"/>
            <p:cNvSpPr>
              <a:spLocks noChangeArrowheads="1"/>
            </p:cNvSpPr>
            <p:nvPr/>
          </p:nvSpPr>
          <p:spPr bwMode="auto">
            <a:xfrm>
              <a:off x="3332" y="1441"/>
              <a:ext cx="264" cy="107"/>
            </a:xfrm>
            <a:prstGeom prst="rect">
              <a:avLst/>
            </a:prstGeom>
            <a:solidFill>
              <a:schemeClr val="tx1"/>
            </a:solidFill>
            <a:ln w="9525">
              <a:noFill/>
              <a:miter lim="800000"/>
              <a:headEnd/>
              <a:tailEnd/>
            </a:ln>
            <a:effectLst/>
          </p:spPr>
          <p:txBody>
            <a:bodyPr wrap="none" anchor="ctr"/>
            <a:lstStyle/>
            <a:p>
              <a:endParaRPr lang="en-US"/>
            </a:p>
          </p:txBody>
        </p:sp>
        <p:sp>
          <p:nvSpPr>
            <p:cNvPr id="25710" name="Line 110"/>
            <p:cNvSpPr>
              <a:spLocks noChangeShapeType="1"/>
            </p:cNvSpPr>
            <p:nvPr/>
          </p:nvSpPr>
          <p:spPr bwMode="auto">
            <a:xfrm flipV="1">
              <a:off x="2617" y="1472"/>
              <a:ext cx="0" cy="961"/>
            </a:xfrm>
            <a:prstGeom prst="line">
              <a:avLst/>
            </a:prstGeom>
            <a:noFill/>
            <a:ln w="9525">
              <a:solidFill>
                <a:srgbClr val="A50021"/>
              </a:solidFill>
              <a:round/>
              <a:headEnd/>
              <a:tailEnd/>
            </a:ln>
            <a:effectLst/>
          </p:spPr>
          <p:txBody>
            <a:bodyPr/>
            <a:lstStyle/>
            <a:p>
              <a:endParaRPr lang="en-US"/>
            </a:p>
          </p:txBody>
        </p:sp>
      </p:grpSp>
      <p:sp>
        <p:nvSpPr>
          <p:cNvPr id="25711" name="Line 111"/>
          <p:cNvSpPr>
            <a:spLocks noChangeShapeType="1"/>
          </p:cNvSpPr>
          <p:nvPr/>
        </p:nvSpPr>
        <p:spPr bwMode="auto">
          <a:xfrm>
            <a:off x="4932363" y="4114800"/>
            <a:ext cx="0" cy="71438"/>
          </a:xfrm>
          <a:prstGeom prst="line">
            <a:avLst/>
          </a:prstGeom>
          <a:noFill/>
          <a:ln w="57150">
            <a:solidFill>
              <a:srgbClr val="0000FF"/>
            </a:solidFill>
            <a:round/>
            <a:headEnd/>
            <a:tailEnd/>
          </a:ln>
          <a:effectLst/>
        </p:spPr>
        <p:txBody>
          <a:bodyPr/>
          <a:lstStyle/>
          <a:p>
            <a:endParaRPr lang="en-US"/>
          </a:p>
        </p:txBody>
      </p:sp>
      <p:grpSp>
        <p:nvGrpSpPr>
          <p:cNvPr id="25712" name="Group 112"/>
          <p:cNvGrpSpPr>
            <a:grpSpLocks/>
          </p:cNvGrpSpPr>
          <p:nvPr/>
        </p:nvGrpSpPr>
        <p:grpSpPr bwMode="auto">
          <a:xfrm>
            <a:off x="5546725" y="3276600"/>
            <a:ext cx="2393950" cy="2054225"/>
            <a:chOff x="3096" y="2112"/>
            <a:chExt cx="1508" cy="1294"/>
          </a:xfrm>
        </p:grpSpPr>
        <p:sp>
          <p:nvSpPr>
            <p:cNvPr id="25713" name="Oval 113"/>
            <p:cNvSpPr>
              <a:spLocks noChangeArrowheads="1"/>
            </p:cNvSpPr>
            <p:nvPr/>
          </p:nvSpPr>
          <p:spPr bwMode="auto">
            <a:xfrm>
              <a:off x="3096" y="3178"/>
              <a:ext cx="240" cy="228"/>
            </a:xfrm>
            <a:prstGeom prst="ellipse">
              <a:avLst/>
            </a:prstGeom>
            <a:solidFill>
              <a:srgbClr val="CC9900"/>
            </a:solidFill>
            <a:ln w="9525">
              <a:solidFill>
                <a:schemeClr val="accent1"/>
              </a:solidFill>
              <a:round/>
              <a:headEnd/>
              <a:tailEnd/>
            </a:ln>
            <a:effectLst/>
          </p:spPr>
          <p:txBody>
            <a:bodyPr wrap="none" anchor="ctr"/>
            <a:lstStyle/>
            <a:p>
              <a:endParaRPr lang="en-US"/>
            </a:p>
          </p:txBody>
        </p:sp>
        <p:sp>
          <p:nvSpPr>
            <p:cNvPr id="25714" name="Rectangle 114"/>
            <p:cNvSpPr>
              <a:spLocks noChangeArrowheads="1"/>
            </p:cNvSpPr>
            <p:nvPr/>
          </p:nvSpPr>
          <p:spPr bwMode="auto">
            <a:xfrm>
              <a:off x="3166" y="2390"/>
              <a:ext cx="773" cy="3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5715" name="Rectangle 115"/>
            <p:cNvSpPr>
              <a:spLocks noChangeArrowheads="1"/>
            </p:cNvSpPr>
            <p:nvPr/>
          </p:nvSpPr>
          <p:spPr bwMode="auto">
            <a:xfrm>
              <a:off x="3698" y="2359"/>
              <a:ext cx="482" cy="92"/>
            </a:xfrm>
            <a:prstGeom prst="rect">
              <a:avLst/>
            </a:prstGeom>
            <a:solidFill>
              <a:schemeClr val="tx1"/>
            </a:solidFill>
            <a:ln w="9525">
              <a:noFill/>
              <a:miter lim="800000"/>
              <a:headEnd/>
              <a:tailEnd/>
            </a:ln>
            <a:effectLst/>
          </p:spPr>
          <p:txBody>
            <a:bodyPr wrap="none" anchor="ctr"/>
            <a:lstStyle/>
            <a:p>
              <a:endParaRPr lang="en-US"/>
            </a:p>
          </p:txBody>
        </p:sp>
        <p:grpSp>
          <p:nvGrpSpPr>
            <p:cNvPr id="25716" name="Group 116"/>
            <p:cNvGrpSpPr>
              <a:grpSpLocks/>
            </p:cNvGrpSpPr>
            <p:nvPr/>
          </p:nvGrpSpPr>
          <p:grpSpPr bwMode="auto">
            <a:xfrm rot="16587891">
              <a:off x="4015" y="1957"/>
              <a:ext cx="434" cy="744"/>
              <a:chOff x="3990" y="432"/>
              <a:chExt cx="1099" cy="1632"/>
            </a:xfrm>
          </p:grpSpPr>
          <p:grpSp>
            <p:nvGrpSpPr>
              <p:cNvPr id="25717" name="Group 117"/>
              <p:cNvGrpSpPr>
                <a:grpSpLocks/>
              </p:cNvGrpSpPr>
              <p:nvPr/>
            </p:nvGrpSpPr>
            <p:grpSpPr bwMode="auto">
              <a:xfrm>
                <a:off x="3990" y="432"/>
                <a:ext cx="936" cy="1331"/>
                <a:chOff x="4080" y="1349"/>
                <a:chExt cx="848" cy="1029"/>
              </a:xfrm>
            </p:grpSpPr>
            <p:sp>
              <p:nvSpPr>
                <p:cNvPr id="25718" name="Freeform 118"/>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5719" name="Group 119"/>
                <p:cNvGrpSpPr>
                  <a:grpSpLocks/>
                </p:cNvGrpSpPr>
                <p:nvPr/>
              </p:nvGrpSpPr>
              <p:grpSpPr bwMode="auto">
                <a:xfrm>
                  <a:off x="4080" y="1349"/>
                  <a:ext cx="848" cy="1029"/>
                  <a:chOff x="4080" y="1349"/>
                  <a:chExt cx="848" cy="1029"/>
                </a:xfrm>
              </p:grpSpPr>
              <p:sp>
                <p:nvSpPr>
                  <p:cNvPr id="25720" name="Freeform 120"/>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5721" name="Freeform 121"/>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5722" name="Freeform 122"/>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5723" name="Freeform 123"/>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5724" name="Freeform 124"/>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5725" name="Freeform 125"/>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5726" name="Line 126"/>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5727" name="Group 127"/>
              <p:cNvGrpSpPr>
                <a:grpSpLocks/>
              </p:cNvGrpSpPr>
              <p:nvPr/>
            </p:nvGrpSpPr>
            <p:grpSpPr bwMode="auto">
              <a:xfrm rot="14191524">
                <a:off x="4454" y="1429"/>
                <a:ext cx="597" cy="673"/>
                <a:chOff x="2457" y="2549"/>
                <a:chExt cx="557" cy="547"/>
              </a:xfrm>
            </p:grpSpPr>
            <p:sp>
              <p:nvSpPr>
                <p:cNvPr id="25728" name="Freeform 128"/>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5729" name="Oval 129"/>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5730" name="Rectangle 130"/>
            <p:cNvSpPr>
              <a:spLocks noChangeArrowheads="1"/>
            </p:cNvSpPr>
            <p:nvPr/>
          </p:nvSpPr>
          <p:spPr bwMode="auto">
            <a:xfrm>
              <a:off x="3804" y="2359"/>
              <a:ext cx="216" cy="92"/>
            </a:xfrm>
            <a:prstGeom prst="rect">
              <a:avLst/>
            </a:prstGeom>
            <a:solidFill>
              <a:schemeClr val="tx1"/>
            </a:solidFill>
            <a:ln w="9525">
              <a:noFill/>
              <a:miter lim="800000"/>
              <a:headEnd/>
              <a:tailEnd/>
            </a:ln>
            <a:effectLst/>
          </p:spPr>
          <p:txBody>
            <a:bodyPr wrap="none" anchor="ctr"/>
            <a:lstStyle/>
            <a:p>
              <a:endParaRPr lang="en-US"/>
            </a:p>
          </p:txBody>
        </p:sp>
        <p:sp>
          <p:nvSpPr>
            <p:cNvPr id="25731" name="Line 131"/>
            <p:cNvSpPr>
              <a:spLocks noChangeShapeType="1"/>
            </p:cNvSpPr>
            <p:nvPr/>
          </p:nvSpPr>
          <p:spPr bwMode="auto">
            <a:xfrm flipV="1">
              <a:off x="3219" y="2386"/>
              <a:ext cx="0" cy="821"/>
            </a:xfrm>
            <a:prstGeom prst="line">
              <a:avLst/>
            </a:prstGeom>
            <a:noFill/>
            <a:ln w="9525">
              <a:solidFill>
                <a:srgbClr val="A50021"/>
              </a:solidFill>
              <a:round/>
              <a:headEnd/>
              <a:tailEnd/>
            </a:ln>
            <a:effectLst/>
          </p:spPr>
          <p:txBody>
            <a:bodyPr/>
            <a:lstStyle/>
            <a:p>
              <a:endParaRPr lang="en-US"/>
            </a:p>
          </p:txBody>
        </p:sp>
      </p:grpSp>
      <p:grpSp>
        <p:nvGrpSpPr>
          <p:cNvPr id="25732" name="Group 132"/>
          <p:cNvGrpSpPr>
            <a:grpSpLocks/>
          </p:cNvGrpSpPr>
          <p:nvPr/>
        </p:nvGrpSpPr>
        <p:grpSpPr bwMode="auto">
          <a:xfrm>
            <a:off x="6651625" y="3429000"/>
            <a:ext cx="2355850" cy="2019300"/>
            <a:chOff x="2496" y="1152"/>
            <a:chExt cx="1814" cy="1488"/>
          </a:xfrm>
        </p:grpSpPr>
        <p:sp>
          <p:nvSpPr>
            <p:cNvPr id="25733" name="Oval 133"/>
            <p:cNvSpPr>
              <a:spLocks noChangeArrowheads="1"/>
            </p:cNvSpPr>
            <p:nvPr/>
          </p:nvSpPr>
          <p:spPr bwMode="auto">
            <a:xfrm>
              <a:off x="2496" y="2399"/>
              <a:ext cx="235" cy="241"/>
            </a:xfrm>
            <a:prstGeom prst="ellipse">
              <a:avLst/>
            </a:prstGeom>
            <a:gradFill rotWithShape="1">
              <a:gsLst>
                <a:gs pos="0">
                  <a:srgbClr val="66CCFF"/>
                </a:gs>
                <a:gs pos="100000">
                  <a:srgbClr val="66CCFF">
                    <a:gamma/>
                    <a:shade val="46275"/>
                    <a:invGamma/>
                  </a:srgbClr>
                </a:gs>
              </a:gsLst>
              <a:path path="shape">
                <a:fillToRect l="50000" t="50000" r="50000" b="50000"/>
              </a:path>
            </a:gradFill>
            <a:ln w="9525">
              <a:solidFill>
                <a:schemeClr val="accent1"/>
              </a:solidFill>
              <a:round/>
              <a:headEnd/>
              <a:tailEnd/>
            </a:ln>
            <a:effectLst/>
          </p:spPr>
          <p:txBody>
            <a:bodyPr wrap="none" anchor="ctr"/>
            <a:lstStyle/>
            <a:p>
              <a:endParaRPr lang="en-US"/>
            </a:p>
          </p:txBody>
        </p:sp>
        <p:sp>
          <p:nvSpPr>
            <p:cNvPr id="25734" name="Rectangle 134"/>
            <p:cNvSpPr>
              <a:spLocks noChangeArrowheads="1"/>
            </p:cNvSpPr>
            <p:nvPr/>
          </p:nvSpPr>
          <p:spPr bwMode="auto">
            <a:xfrm>
              <a:off x="2552" y="1477"/>
              <a:ext cx="945" cy="35"/>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5735" name="Rectangle 135"/>
            <p:cNvSpPr>
              <a:spLocks noChangeArrowheads="1"/>
            </p:cNvSpPr>
            <p:nvPr/>
          </p:nvSpPr>
          <p:spPr bwMode="auto">
            <a:xfrm>
              <a:off x="3202" y="1441"/>
              <a:ext cx="590" cy="107"/>
            </a:xfrm>
            <a:prstGeom prst="rect">
              <a:avLst/>
            </a:prstGeom>
            <a:solidFill>
              <a:schemeClr val="tx1"/>
            </a:solidFill>
            <a:ln w="9525">
              <a:noFill/>
              <a:miter lim="800000"/>
              <a:headEnd/>
              <a:tailEnd/>
            </a:ln>
            <a:effectLst/>
          </p:spPr>
          <p:txBody>
            <a:bodyPr wrap="none" anchor="ctr"/>
            <a:lstStyle/>
            <a:p>
              <a:endParaRPr lang="en-US"/>
            </a:p>
          </p:txBody>
        </p:sp>
        <p:grpSp>
          <p:nvGrpSpPr>
            <p:cNvPr id="25736" name="Group 136"/>
            <p:cNvGrpSpPr>
              <a:grpSpLocks/>
            </p:cNvGrpSpPr>
            <p:nvPr/>
          </p:nvGrpSpPr>
          <p:grpSpPr bwMode="auto">
            <a:xfrm rot="16587891">
              <a:off x="3601" y="951"/>
              <a:ext cx="508" cy="910"/>
              <a:chOff x="3990" y="432"/>
              <a:chExt cx="1099" cy="1632"/>
            </a:xfrm>
          </p:grpSpPr>
          <p:grpSp>
            <p:nvGrpSpPr>
              <p:cNvPr id="25737" name="Group 137"/>
              <p:cNvGrpSpPr>
                <a:grpSpLocks/>
              </p:cNvGrpSpPr>
              <p:nvPr/>
            </p:nvGrpSpPr>
            <p:grpSpPr bwMode="auto">
              <a:xfrm>
                <a:off x="3990" y="432"/>
                <a:ext cx="936" cy="1331"/>
                <a:chOff x="4080" y="1349"/>
                <a:chExt cx="848" cy="1029"/>
              </a:xfrm>
            </p:grpSpPr>
            <p:sp>
              <p:nvSpPr>
                <p:cNvPr id="25738" name="Freeform 138"/>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5739" name="Group 139"/>
                <p:cNvGrpSpPr>
                  <a:grpSpLocks/>
                </p:cNvGrpSpPr>
                <p:nvPr/>
              </p:nvGrpSpPr>
              <p:grpSpPr bwMode="auto">
                <a:xfrm>
                  <a:off x="4080" y="1349"/>
                  <a:ext cx="848" cy="1029"/>
                  <a:chOff x="4080" y="1349"/>
                  <a:chExt cx="848" cy="1029"/>
                </a:xfrm>
              </p:grpSpPr>
              <p:sp>
                <p:nvSpPr>
                  <p:cNvPr id="25740" name="Freeform 140"/>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5741" name="Freeform 141"/>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5742" name="Freeform 142"/>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5743" name="Freeform 143"/>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5744" name="Freeform 144"/>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5745" name="Freeform 145"/>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5746" name="Line 146"/>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5747" name="Group 147"/>
              <p:cNvGrpSpPr>
                <a:grpSpLocks/>
              </p:cNvGrpSpPr>
              <p:nvPr/>
            </p:nvGrpSpPr>
            <p:grpSpPr bwMode="auto">
              <a:xfrm rot="14191524">
                <a:off x="4454" y="1429"/>
                <a:ext cx="597" cy="673"/>
                <a:chOff x="2457" y="2549"/>
                <a:chExt cx="557" cy="547"/>
              </a:xfrm>
            </p:grpSpPr>
            <p:sp>
              <p:nvSpPr>
                <p:cNvPr id="25748" name="Freeform 148"/>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5749" name="Oval 149"/>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5750" name="Rectangle 150"/>
            <p:cNvSpPr>
              <a:spLocks noChangeArrowheads="1"/>
            </p:cNvSpPr>
            <p:nvPr/>
          </p:nvSpPr>
          <p:spPr bwMode="auto">
            <a:xfrm>
              <a:off x="3332" y="1441"/>
              <a:ext cx="264" cy="107"/>
            </a:xfrm>
            <a:prstGeom prst="rect">
              <a:avLst/>
            </a:prstGeom>
            <a:solidFill>
              <a:schemeClr val="tx1"/>
            </a:solidFill>
            <a:ln w="9525">
              <a:noFill/>
              <a:miter lim="800000"/>
              <a:headEnd/>
              <a:tailEnd/>
            </a:ln>
            <a:effectLst/>
          </p:spPr>
          <p:txBody>
            <a:bodyPr wrap="none" anchor="ctr"/>
            <a:lstStyle/>
            <a:p>
              <a:endParaRPr lang="en-US"/>
            </a:p>
          </p:txBody>
        </p:sp>
        <p:sp>
          <p:nvSpPr>
            <p:cNvPr id="25751" name="Line 151"/>
            <p:cNvSpPr>
              <a:spLocks noChangeShapeType="1"/>
            </p:cNvSpPr>
            <p:nvPr/>
          </p:nvSpPr>
          <p:spPr bwMode="auto">
            <a:xfrm flipV="1">
              <a:off x="2617" y="1472"/>
              <a:ext cx="0" cy="961"/>
            </a:xfrm>
            <a:prstGeom prst="line">
              <a:avLst/>
            </a:prstGeom>
            <a:noFill/>
            <a:ln w="9525">
              <a:solidFill>
                <a:srgbClr val="A50021"/>
              </a:solidFill>
              <a:round/>
              <a:headEnd/>
              <a:tailEnd/>
            </a:ln>
            <a:effectLst/>
          </p:spPr>
          <p:txBody>
            <a:bodyPr/>
            <a:lstStyle/>
            <a:p>
              <a:endParaRPr lang="en-US"/>
            </a:p>
          </p:txBody>
        </p:sp>
      </p:grpSp>
      <p:grpSp>
        <p:nvGrpSpPr>
          <p:cNvPr id="25752" name="Group 152"/>
          <p:cNvGrpSpPr>
            <a:grpSpLocks/>
          </p:cNvGrpSpPr>
          <p:nvPr/>
        </p:nvGrpSpPr>
        <p:grpSpPr bwMode="auto">
          <a:xfrm>
            <a:off x="4714875" y="2667000"/>
            <a:ext cx="2393950" cy="1444625"/>
            <a:chOff x="384" y="2402"/>
            <a:chExt cx="1508" cy="910"/>
          </a:xfrm>
        </p:grpSpPr>
        <p:sp>
          <p:nvSpPr>
            <p:cNvPr id="25753" name="Oval 153"/>
            <p:cNvSpPr>
              <a:spLocks noChangeArrowheads="1"/>
            </p:cNvSpPr>
            <p:nvPr/>
          </p:nvSpPr>
          <p:spPr bwMode="auto">
            <a:xfrm>
              <a:off x="384" y="3084"/>
              <a:ext cx="240" cy="228"/>
            </a:xfrm>
            <a:prstGeom prst="ellipse">
              <a:avLst/>
            </a:prstGeom>
            <a:solidFill>
              <a:srgbClr val="CC9900"/>
            </a:solidFill>
            <a:ln w="9525">
              <a:solidFill>
                <a:schemeClr val="accent1"/>
              </a:solidFill>
              <a:round/>
              <a:headEnd/>
              <a:tailEnd/>
            </a:ln>
            <a:effectLst/>
          </p:spPr>
          <p:txBody>
            <a:bodyPr wrap="none" anchor="ctr"/>
            <a:lstStyle/>
            <a:p>
              <a:endParaRPr lang="en-US"/>
            </a:p>
          </p:txBody>
        </p:sp>
        <p:grpSp>
          <p:nvGrpSpPr>
            <p:cNvPr id="25754" name="Group 154"/>
            <p:cNvGrpSpPr>
              <a:grpSpLocks/>
            </p:cNvGrpSpPr>
            <p:nvPr/>
          </p:nvGrpSpPr>
          <p:grpSpPr bwMode="auto">
            <a:xfrm>
              <a:off x="454" y="2402"/>
              <a:ext cx="1438" cy="434"/>
              <a:chOff x="454" y="2018"/>
              <a:chExt cx="1438" cy="434"/>
            </a:xfrm>
          </p:grpSpPr>
          <p:sp>
            <p:nvSpPr>
              <p:cNvPr id="25755" name="Rectangle 155"/>
              <p:cNvSpPr>
                <a:spLocks noChangeArrowheads="1"/>
              </p:cNvSpPr>
              <p:nvPr/>
            </p:nvSpPr>
            <p:spPr bwMode="auto">
              <a:xfrm>
                <a:off x="454" y="2296"/>
                <a:ext cx="773" cy="3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5756" name="Rectangle 156"/>
              <p:cNvSpPr>
                <a:spLocks noChangeArrowheads="1"/>
              </p:cNvSpPr>
              <p:nvPr/>
            </p:nvSpPr>
            <p:spPr bwMode="auto">
              <a:xfrm>
                <a:off x="986" y="2265"/>
                <a:ext cx="482" cy="92"/>
              </a:xfrm>
              <a:prstGeom prst="rect">
                <a:avLst/>
              </a:prstGeom>
              <a:solidFill>
                <a:schemeClr val="tx1"/>
              </a:solidFill>
              <a:ln w="9525">
                <a:noFill/>
                <a:miter lim="800000"/>
                <a:headEnd/>
                <a:tailEnd/>
              </a:ln>
              <a:effectLst/>
            </p:spPr>
            <p:txBody>
              <a:bodyPr wrap="none" anchor="ctr"/>
              <a:lstStyle/>
              <a:p>
                <a:endParaRPr lang="en-US"/>
              </a:p>
            </p:txBody>
          </p:sp>
          <p:grpSp>
            <p:nvGrpSpPr>
              <p:cNvPr id="25757" name="Group 157"/>
              <p:cNvGrpSpPr>
                <a:grpSpLocks/>
              </p:cNvGrpSpPr>
              <p:nvPr/>
            </p:nvGrpSpPr>
            <p:grpSpPr bwMode="auto">
              <a:xfrm rot="16587891">
                <a:off x="1303" y="1863"/>
                <a:ext cx="434" cy="744"/>
                <a:chOff x="3990" y="432"/>
                <a:chExt cx="1099" cy="1632"/>
              </a:xfrm>
            </p:grpSpPr>
            <p:grpSp>
              <p:nvGrpSpPr>
                <p:cNvPr id="25758" name="Group 158"/>
                <p:cNvGrpSpPr>
                  <a:grpSpLocks/>
                </p:cNvGrpSpPr>
                <p:nvPr/>
              </p:nvGrpSpPr>
              <p:grpSpPr bwMode="auto">
                <a:xfrm>
                  <a:off x="3990" y="432"/>
                  <a:ext cx="936" cy="1331"/>
                  <a:chOff x="4080" y="1349"/>
                  <a:chExt cx="848" cy="1029"/>
                </a:xfrm>
              </p:grpSpPr>
              <p:sp>
                <p:nvSpPr>
                  <p:cNvPr id="25759" name="Freeform 159"/>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5760" name="Group 160"/>
                  <p:cNvGrpSpPr>
                    <a:grpSpLocks/>
                  </p:cNvGrpSpPr>
                  <p:nvPr/>
                </p:nvGrpSpPr>
                <p:grpSpPr bwMode="auto">
                  <a:xfrm>
                    <a:off x="4080" y="1349"/>
                    <a:ext cx="848" cy="1029"/>
                    <a:chOff x="4080" y="1349"/>
                    <a:chExt cx="848" cy="1029"/>
                  </a:xfrm>
                </p:grpSpPr>
                <p:sp>
                  <p:nvSpPr>
                    <p:cNvPr id="25761" name="Freeform 161"/>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5762" name="Freeform 162"/>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5763" name="Freeform 163"/>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5764" name="Freeform 164"/>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5765" name="Freeform 165"/>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5766" name="Freeform 166"/>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5767" name="Line 167"/>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5768" name="Group 168"/>
                <p:cNvGrpSpPr>
                  <a:grpSpLocks/>
                </p:cNvGrpSpPr>
                <p:nvPr/>
              </p:nvGrpSpPr>
              <p:grpSpPr bwMode="auto">
                <a:xfrm rot="14191524">
                  <a:off x="4454" y="1429"/>
                  <a:ext cx="597" cy="673"/>
                  <a:chOff x="2457" y="2549"/>
                  <a:chExt cx="557" cy="547"/>
                </a:xfrm>
              </p:grpSpPr>
              <p:sp>
                <p:nvSpPr>
                  <p:cNvPr id="25769" name="Freeform 169"/>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5770" name="Oval 170"/>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5771" name="Rectangle 171"/>
              <p:cNvSpPr>
                <a:spLocks noChangeArrowheads="1"/>
              </p:cNvSpPr>
              <p:nvPr/>
            </p:nvSpPr>
            <p:spPr bwMode="auto">
              <a:xfrm>
                <a:off x="1092" y="2265"/>
                <a:ext cx="216" cy="92"/>
              </a:xfrm>
              <a:prstGeom prst="rect">
                <a:avLst/>
              </a:prstGeom>
              <a:solidFill>
                <a:schemeClr val="tx1"/>
              </a:solidFill>
              <a:ln w="9525">
                <a:noFill/>
                <a:miter lim="800000"/>
                <a:headEnd/>
                <a:tailEnd/>
              </a:ln>
              <a:effectLst/>
            </p:spPr>
            <p:txBody>
              <a:bodyPr wrap="none" anchor="ctr"/>
              <a:lstStyle/>
              <a:p>
                <a:endParaRPr lang="en-US"/>
              </a:p>
            </p:txBody>
          </p:sp>
        </p:grpSp>
        <p:sp>
          <p:nvSpPr>
            <p:cNvPr id="25772" name="Freeform 172"/>
            <p:cNvSpPr>
              <a:spLocks/>
            </p:cNvSpPr>
            <p:nvPr/>
          </p:nvSpPr>
          <p:spPr bwMode="auto">
            <a:xfrm>
              <a:off x="480" y="2688"/>
              <a:ext cx="248" cy="480"/>
            </a:xfrm>
            <a:custGeom>
              <a:avLst/>
              <a:gdLst/>
              <a:ahLst/>
              <a:cxnLst>
                <a:cxn ang="0">
                  <a:pos x="48" y="480"/>
                </a:cxn>
                <a:cxn ang="0">
                  <a:pos x="240" y="240"/>
                </a:cxn>
                <a:cxn ang="0">
                  <a:pos x="0" y="0"/>
                </a:cxn>
              </a:cxnLst>
              <a:rect l="0" t="0" r="r" b="b"/>
              <a:pathLst>
                <a:path w="248" h="480">
                  <a:moveTo>
                    <a:pt x="48" y="480"/>
                  </a:moveTo>
                  <a:cubicBezTo>
                    <a:pt x="148" y="400"/>
                    <a:pt x="248" y="320"/>
                    <a:pt x="240" y="240"/>
                  </a:cubicBezTo>
                  <a:cubicBezTo>
                    <a:pt x="232" y="160"/>
                    <a:pt x="40" y="40"/>
                    <a:pt x="0" y="0"/>
                  </a:cubicBezTo>
                </a:path>
              </a:pathLst>
            </a:custGeom>
            <a:noFill/>
            <a:ln w="9525">
              <a:solidFill>
                <a:schemeClr val="tx1"/>
              </a:solidFill>
              <a:round/>
              <a:headEnd/>
              <a:tailEnd/>
            </a:ln>
            <a:effectLst/>
          </p:spPr>
          <p:txBody>
            <a:bodyPr/>
            <a:lstStyle/>
            <a:p>
              <a:endParaRPr lang="en-US"/>
            </a:p>
          </p:txBody>
        </p:sp>
      </p:grpSp>
      <p:grpSp>
        <p:nvGrpSpPr>
          <p:cNvPr id="25773" name="Group 173"/>
          <p:cNvGrpSpPr>
            <a:grpSpLocks/>
          </p:cNvGrpSpPr>
          <p:nvPr/>
        </p:nvGrpSpPr>
        <p:grpSpPr bwMode="auto">
          <a:xfrm>
            <a:off x="4714875" y="2070100"/>
            <a:ext cx="2393950" cy="2054225"/>
            <a:chOff x="3096" y="2112"/>
            <a:chExt cx="1508" cy="1294"/>
          </a:xfrm>
        </p:grpSpPr>
        <p:sp>
          <p:nvSpPr>
            <p:cNvPr id="25774" name="Oval 174"/>
            <p:cNvSpPr>
              <a:spLocks noChangeArrowheads="1"/>
            </p:cNvSpPr>
            <p:nvPr/>
          </p:nvSpPr>
          <p:spPr bwMode="auto">
            <a:xfrm>
              <a:off x="3096" y="3178"/>
              <a:ext cx="240" cy="228"/>
            </a:xfrm>
            <a:prstGeom prst="ellipse">
              <a:avLst/>
            </a:prstGeom>
            <a:solidFill>
              <a:srgbClr val="CC9900"/>
            </a:solidFill>
            <a:ln w="9525">
              <a:solidFill>
                <a:schemeClr val="accent1"/>
              </a:solidFill>
              <a:round/>
              <a:headEnd/>
              <a:tailEnd/>
            </a:ln>
            <a:effectLst/>
          </p:spPr>
          <p:txBody>
            <a:bodyPr wrap="none" anchor="ctr"/>
            <a:lstStyle/>
            <a:p>
              <a:endParaRPr lang="en-US"/>
            </a:p>
          </p:txBody>
        </p:sp>
        <p:sp>
          <p:nvSpPr>
            <p:cNvPr id="25775" name="Rectangle 175"/>
            <p:cNvSpPr>
              <a:spLocks noChangeArrowheads="1"/>
            </p:cNvSpPr>
            <p:nvPr/>
          </p:nvSpPr>
          <p:spPr bwMode="auto">
            <a:xfrm>
              <a:off x="3166" y="2390"/>
              <a:ext cx="773" cy="3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5776" name="Rectangle 176"/>
            <p:cNvSpPr>
              <a:spLocks noChangeArrowheads="1"/>
            </p:cNvSpPr>
            <p:nvPr/>
          </p:nvSpPr>
          <p:spPr bwMode="auto">
            <a:xfrm>
              <a:off x="3698" y="2359"/>
              <a:ext cx="482" cy="92"/>
            </a:xfrm>
            <a:prstGeom prst="rect">
              <a:avLst/>
            </a:prstGeom>
            <a:solidFill>
              <a:schemeClr val="tx1"/>
            </a:solidFill>
            <a:ln w="9525">
              <a:noFill/>
              <a:miter lim="800000"/>
              <a:headEnd/>
              <a:tailEnd/>
            </a:ln>
            <a:effectLst/>
          </p:spPr>
          <p:txBody>
            <a:bodyPr wrap="none" anchor="ctr"/>
            <a:lstStyle/>
            <a:p>
              <a:endParaRPr lang="en-US"/>
            </a:p>
          </p:txBody>
        </p:sp>
        <p:grpSp>
          <p:nvGrpSpPr>
            <p:cNvPr id="25777" name="Group 177"/>
            <p:cNvGrpSpPr>
              <a:grpSpLocks/>
            </p:cNvGrpSpPr>
            <p:nvPr/>
          </p:nvGrpSpPr>
          <p:grpSpPr bwMode="auto">
            <a:xfrm rot="16587891">
              <a:off x="4015" y="1957"/>
              <a:ext cx="434" cy="744"/>
              <a:chOff x="3990" y="432"/>
              <a:chExt cx="1099" cy="1632"/>
            </a:xfrm>
          </p:grpSpPr>
          <p:grpSp>
            <p:nvGrpSpPr>
              <p:cNvPr id="25778" name="Group 178"/>
              <p:cNvGrpSpPr>
                <a:grpSpLocks/>
              </p:cNvGrpSpPr>
              <p:nvPr/>
            </p:nvGrpSpPr>
            <p:grpSpPr bwMode="auto">
              <a:xfrm>
                <a:off x="3990" y="432"/>
                <a:ext cx="936" cy="1331"/>
                <a:chOff x="4080" y="1349"/>
                <a:chExt cx="848" cy="1029"/>
              </a:xfrm>
            </p:grpSpPr>
            <p:sp>
              <p:nvSpPr>
                <p:cNvPr id="25779" name="Freeform 179"/>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5780" name="Group 180"/>
                <p:cNvGrpSpPr>
                  <a:grpSpLocks/>
                </p:cNvGrpSpPr>
                <p:nvPr/>
              </p:nvGrpSpPr>
              <p:grpSpPr bwMode="auto">
                <a:xfrm>
                  <a:off x="4080" y="1349"/>
                  <a:ext cx="848" cy="1029"/>
                  <a:chOff x="4080" y="1349"/>
                  <a:chExt cx="848" cy="1029"/>
                </a:xfrm>
              </p:grpSpPr>
              <p:sp>
                <p:nvSpPr>
                  <p:cNvPr id="25781" name="Freeform 181"/>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5782" name="Freeform 182"/>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5783" name="Freeform 183"/>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5784" name="Freeform 184"/>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5785" name="Freeform 185"/>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5786" name="Freeform 186"/>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5787" name="Line 187"/>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5788" name="Group 188"/>
              <p:cNvGrpSpPr>
                <a:grpSpLocks/>
              </p:cNvGrpSpPr>
              <p:nvPr/>
            </p:nvGrpSpPr>
            <p:grpSpPr bwMode="auto">
              <a:xfrm rot="14191524">
                <a:off x="4454" y="1429"/>
                <a:ext cx="597" cy="673"/>
                <a:chOff x="2457" y="2549"/>
                <a:chExt cx="557" cy="547"/>
              </a:xfrm>
            </p:grpSpPr>
            <p:sp>
              <p:nvSpPr>
                <p:cNvPr id="25789" name="Freeform 189"/>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5790" name="Oval 190"/>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5791" name="Rectangle 191"/>
            <p:cNvSpPr>
              <a:spLocks noChangeArrowheads="1"/>
            </p:cNvSpPr>
            <p:nvPr/>
          </p:nvSpPr>
          <p:spPr bwMode="auto">
            <a:xfrm>
              <a:off x="3804" y="2359"/>
              <a:ext cx="216" cy="92"/>
            </a:xfrm>
            <a:prstGeom prst="rect">
              <a:avLst/>
            </a:prstGeom>
            <a:solidFill>
              <a:schemeClr val="tx1"/>
            </a:solidFill>
            <a:ln w="9525">
              <a:noFill/>
              <a:miter lim="800000"/>
              <a:headEnd/>
              <a:tailEnd/>
            </a:ln>
            <a:effectLst/>
          </p:spPr>
          <p:txBody>
            <a:bodyPr wrap="none" anchor="ctr"/>
            <a:lstStyle/>
            <a:p>
              <a:endParaRPr lang="en-US"/>
            </a:p>
          </p:txBody>
        </p:sp>
        <p:sp>
          <p:nvSpPr>
            <p:cNvPr id="25792" name="Line 192"/>
            <p:cNvSpPr>
              <a:spLocks noChangeShapeType="1"/>
            </p:cNvSpPr>
            <p:nvPr/>
          </p:nvSpPr>
          <p:spPr bwMode="auto">
            <a:xfrm flipV="1">
              <a:off x="3219" y="2386"/>
              <a:ext cx="0" cy="821"/>
            </a:xfrm>
            <a:prstGeom prst="line">
              <a:avLst/>
            </a:prstGeom>
            <a:noFill/>
            <a:ln w="9525">
              <a:solidFill>
                <a:srgbClr val="A50021"/>
              </a:solidFill>
              <a:round/>
              <a:headEnd/>
              <a:tailEnd/>
            </a:ln>
            <a:effectLst/>
          </p:spPr>
          <p:txBody>
            <a:bodyPr/>
            <a:lstStyle/>
            <a:p>
              <a:endParaRPr lang="en-US"/>
            </a:p>
          </p:txBody>
        </p:sp>
      </p:grpSp>
      <p:grpSp>
        <p:nvGrpSpPr>
          <p:cNvPr id="25793" name="Group 193"/>
          <p:cNvGrpSpPr>
            <a:grpSpLocks/>
          </p:cNvGrpSpPr>
          <p:nvPr/>
        </p:nvGrpSpPr>
        <p:grpSpPr bwMode="auto">
          <a:xfrm>
            <a:off x="4752975" y="1219200"/>
            <a:ext cx="2355850" cy="2019300"/>
            <a:chOff x="2496" y="1152"/>
            <a:chExt cx="1814" cy="1488"/>
          </a:xfrm>
        </p:grpSpPr>
        <p:sp>
          <p:nvSpPr>
            <p:cNvPr id="25794" name="Oval 194"/>
            <p:cNvSpPr>
              <a:spLocks noChangeArrowheads="1"/>
            </p:cNvSpPr>
            <p:nvPr/>
          </p:nvSpPr>
          <p:spPr bwMode="auto">
            <a:xfrm>
              <a:off x="2496" y="2399"/>
              <a:ext cx="235" cy="241"/>
            </a:xfrm>
            <a:prstGeom prst="ellipse">
              <a:avLst/>
            </a:prstGeom>
            <a:gradFill rotWithShape="1">
              <a:gsLst>
                <a:gs pos="0">
                  <a:srgbClr val="66CCFF"/>
                </a:gs>
                <a:gs pos="100000">
                  <a:srgbClr val="66CCFF">
                    <a:gamma/>
                    <a:shade val="46275"/>
                    <a:invGamma/>
                  </a:srgbClr>
                </a:gs>
              </a:gsLst>
              <a:path path="shape">
                <a:fillToRect l="50000" t="50000" r="50000" b="50000"/>
              </a:path>
            </a:gradFill>
            <a:ln w="9525">
              <a:solidFill>
                <a:schemeClr val="accent1"/>
              </a:solidFill>
              <a:round/>
              <a:headEnd/>
              <a:tailEnd/>
            </a:ln>
            <a:effectLst/>
          </p:spPr>
          <p:txBody>
            <a:bodyPr wrap="none" anchor="ctr"/>
            <a:lstStyle/>
            <a:p>
              <a:endParaRPr lang="en-US"/>
            </a:p>
          </p:txBody>
        </p:sp>
        <p:sp>
          <p:nvSpPr>
            <p:cNvPr id="25795" name="Rectangle 195"/>
            <p:cNvSpPr>
              <a:spLocks noChangeArrowheads="1"/>
            </p:cNvSpPr>
            <p:nvPr/>
          </p:nvSpPr>
          <p:spPr bwMode="auto">
            <a:xfrm>
              <a:off x="2552" y="1477"/>
              <a:ext cx="945" cy="35"/>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5796" name="Rectangle 196"/>
            <p:cNvSpPr>
              <a:spLocks noChangeArrowheads="1"/>
            </p:cNvSpPr>
            <p:nvPr/>
          </p:nvSpPr>
          <p:spPr bwMode="auto">
            <a:xfrm>
              <a:off x="3202" y="1441"/>
              <a:ext cx="590" cy="107"/>
            </a:xfrm>
            <a:prstGeom prst="rect">
              <a:avLst/>
            </a:prstGeom>
            <a:solidFill>
              <a:schemeClr val="tx1"/>
            </a:solidFill>
            <a:ln w="9525">
              <a:noFill/>
              <a:miter lim="800000"/>
              <a:headEnd/>
              <a:tailEnd/>
            </a:ln>
            <a:effectLst/>
          </p:spPr>
          <p:txBody>
            <a:bodyPr wrap="none" anchor="ctr"/>
            <a:lstStyle/>
            <a:p>
              <a:endParaRPr lang="en-US"/>
            </a:p>
          </p:txBody>
        </p:sp>
        <p:grpSp>
          <p:nvGrpSpPr>
            <p:cNvPr id="25797" name="Group 197"/>
            <p:cNvGrpSpPr>
              <a:grpSpLocks/>
            </p:cNvGrpSpPr>
            <p:nvPr/>
          </p:nvGrpSpPr>
          <p:grpSpPr bwMode="auto">
            <a:xfrm rot="16587891">
              <a:off x="3601" y="951"/>
              <a:ext cx="508" cy="910"/>
              <a:chOff x="3990" y="432"/>
              <a:chExt cx="1099" cy="1632"/>
            </a:xfrm>
          </p:grpSpPr>
          <p:grpSp>
            <p:nvGrpSpPr>
              <p:cNvPr id="25798" name="Group 198"/>
              <p:cNvGrpSpPr>
                <a:grpSpLocks/>
              </p:cNvGrpSpPr>
              <p:nvPr/>
            </p:nvGrpSpPr>
            <p:grpSpPr bwMode="auto">
              <a:xfrm>
                <a:off x="3990" y="432"/>
                <a:ext cx="936" cy="1331"/>
                <a:chOff x="4080" y="1349"/>
                <a:chExt cx="848" cy="1029"/>
              </a:xfrm>
            </p:grpSpPr>
            <p:sp>
              <p:nvSpPr>
                <p:cNvPr id="25799" name="Freeform 199"/>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5800" name="Group 200"/>
                <p:cNvGrpSpPr>
                  <a:grpSpLocks/>
                </p:cNvGrpSpPr>
                <p:nvPr/>
              </p:nvGrpSpPr>
              <p:grpSpPr bwMode="auto">
                <a:xfrm>
                  <a:off x="4080" y="1349"/>
                  <a:ext cx="848" cy="1029"/>
                  <a:chOff x="4080" y="1349"/>
                  <a:chExt cx="848" cy="1029"/>
                </a:xfrm>
              </p:grpSpPr>
              <p:sp>
                <p:nvSpPr>
                  <p:cNvPr id="25801" name="Freeform 201"/>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5802" name="Freeform 202"/>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5803" name="Freeform 203"/>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5804" name="Freeform 204"/>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5805" name="Freeform 205"/>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5806" name="Freeform 206"/>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5807" name="Line 207"/>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5808" name="Group 208"/>
              <p:cNvGrpSpPr>
                <a:grpSpLocks/>
              </p:cNvGrpSpPr>
              <p:nvPr/>
            </p:nvGrpSpPr>
            <p:grpSpPr bwMode="auto">
              <a:xfrm rot="14191524">
                <a:off x="4454" y="1429"/>
                <a:ext cx="597" cy="673"/>
                <a:chOff x="2457" y="2549"/>
                <a:chExt cx="557" cy="547"/>
              </a:xfrm>
            </p:grpSpPr>
            <p:sp>
              <p:nvSpPr>
                <p:cNvPr id="25809" name="Freeform 209"/>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5810" name="Oval 210"/>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5811" name="Rectangle 211"/>
            <p:cNvSpPr>
              <a:spLocks noChangeArrowheads="1"/>
            </p:cNvSpPr>
            <p:nvPr/>
          </p:nvSpPr>
          <p:spPr bwMode="auto">
            <a:xfrm>
              <a:off x="3332" y="1441"/>
              <a:ext cx="264" cy="107"/>
            </a:xfrm>
            <a:prstGeom prst="rect">
              <a:avLst/>
            </a:prstGeom>
            <a:solidFill>
              <a:schemeClr val="tx1"/>
            </a:solidFill>
            <a:ln w="9525">
              <a:noFill/>
              <a:miter lim="800000"/>
              <a:headEnd/>
              <a:tailEnd/>
            </a:ln>
            <a:effectLst/>
          </p:spPr>
          <p:txBody>
            <a:bodyPr wrap="none" anchor="ctr"/>
            <a:lstStyle/>
            <a:p>
              <a:endParaRPr lang="en-US"/>
            </a:p>
          </p:txBody>
        </p:sp>
        <p:sp>
          <p:nvSpPr>
            <p:cNvPr id="25812" name="Line 212"/>
            <p:cNvSpPr>
              <a:spLocks noChangeShapeType="1"/>
            </p:cNvSpPr>
            <p:nvPr/>
          </p:nvSpPr>
          <p:spPr bwMode="auto">
            <a:xfrm flipV="1">
              <a:off x="2617" y="1472"/>
              <a:ext cx="0" cy="961"/>
            </a:xfrm>
            <a:prstGeom prst="line">
              <a:avLst/>
            </a:prstGeom>
            <a:noFill/>
            <a:ln w="9525">
              <a:solidFill>
                <a:srgbClr val="A50021"/>
              </a:solidFill>
              <a:round/>
              <a:headEnd/>
              <a:tailEnd/>
            </a:ln>
            <a:effectLst/>
          </p:spPr>
          <p:txBody>
            <a:bodyPr/>
            <a:lstStyle/>
            <a:p>
              <a:endParaRPr lang="en-US"/>
            </a:p>
          </p:txBody>
        </p:sp>
      </p:grpSp>
      <p:sp>
        <p:nvSpPr>
          <p:cNvPr id="25813" name="Text Box 213"/>
          <p:cNvSpPr txBox="1">
            <a:spLocks noChangeArrowheads="1"/>
          </p:cNvSpPr>
          <p:nvPr/>
        </p:nvSpPr>
        <p:spPr bwMode="auto">
          <a:xfrm>
            <a:off x="0" y="2324100"/>
            <a:ext cx="4114800" cy="641350"/>
          </a:xfrm>
          <a:prstGeom prst="rect">
            <a:avLst/>
          </a:prstGeom>
          <a:noFill/>
          <a:ln w="9525">
            <a:noFill/>
            <a:miter lim="800000"/>
            <a:headEnd/>
            <a:tailEnd/>
          </a:ln>
          <a:effectLst/>
        </p:spPr>
        <p:txBody>
          <a:bodyPr>
            <a:spAutoFit/>
          </a:bodyPr>
          <a:lstStyle/>
          <a:p>
            <a:pPr>
              <a:spcBef>
                <a:spcPct val="50000"/>
              </a:spcBef>
            </a:pPr>
            <a:r>
              <a:rPr lang="en-US">
                <a:solidFill>
                  <a:srgbClr val="0000FF"/>
                </a:solidFill>
              </a:rPr>
              <a:t>* NX :Trước khi hơ nóng quả cầu, </a:t>
            </a:r>
            <a:r>
              <a:rPr lang="en-US">
                <a:solidFill>
                  <a:srgbClr val="FF3300"/>
                </a:solidFill>
              </a:rPr>
              <a:t>quả cầu</a:t>
            </a:r>
            <a:r>
              <a:rPr lang="en-US">
                <a:solidFill>
                  <a:srgbClr val="0000FF"/>
                </a:solidFill>
              </a:rPr>
              <a:t> </a:t>
            </a:r>
            <a:r>
              <a:rPr lang="en-US">
                <a:solidFill>
                  <a:srgbClr val="FF3300"/>
                </a:solidFill>
              </a:rPr>
              <a:t>lọt qua</a:t>
            </a:r>
            <a:r>
              <a:rPr lang="en-US">
                <a:solidFill>
                  <a:srgbClr val="0000FF"/>
                </a:solidFill>
              </a:rPr>
              <a:t> vòng kim loại.</a:t>
            </a:r>
          </a:p>
        </p:txBody>
      </p:sp>
      <p:sp>
        <p:nvSpPr>
          <p:cNvPr id="25814" name="Line 214"/>
          <p:cNvSpPr>
            <a:spLocks noChangeShapeType="1"/>
          </p:cNvSpPr>
          <p:nvPr/>
        </p:nvSpPr>
        <p:spPr bwMode="auto">
          <a:xfrm>
            <a:off x="685800" y="3429000"/>
            <a:ext cx="4114800" cy="1828800"/>
          </a:xfrm>
          <a:prstGeom prst="line">
            <a:avLst/>
          </a:prstGeom>
          <a:noFill/>
          <a:ln w="9525">
            <a:solidFill>
              <a:schemeClr val="tx1"/>
            </a:solidFill>
            <a:round/>
            <a:headEnd/>
            <a:tailEnd type="triangle" w="med" len="med"/>
          </a:ln>
          <a:effectLst/>
        </p:spPr>
        <p:txBody>
          <a:bodyPr/>
          <a:lstStyle/>
          <a:p>
            <a:endParaRPr lang="en-US"/>
          </a:p>
        </p:txBody>
      </p:sp>
      <p:sp>
        <p:nvSpPr>
          <p:cNvPr id="25816" name="Text Box 216"/>
          <p:cNvSpPr txBox="1">
            <a:spLocks noChangeArrowheads="1"/>
          </p:cNvSpPr>
          <p:nvPr/>
        </p:nvSpPr>
        <p:spPr bwMode="auto">
          <a:xfrm>
            <a:off x="0" y="2895600"/>
            <a:ext cx="3886200" cy="1190625"/>
          </a:xfrm>
          <a:prstGeom prst="rect">
            <a:avLst/>
          </a:prstGeom>
          <a:noFill/>
          <a:ln w="9525">
            <a:noFill/>
            <a:miter lim="800000"/>
            <a:headEnd/>
            <a:tailEnd/>
          </a:ln>
          <a:effectLst/>
        </p:spPr>
        <p:txBody>
          <a:bodyPr>
            <a:spAutoFit/>
          </a:bodyPr>
          <a:lstStyle/>
          <a:p>
            <a:pPr>
              <a:spcBef>
                <a:spcPct val="50000"/>
              </a:spcBef>
            </a:pPr>
            <a:r>
              <a:rPr lang="en-US"/>
              <a:t>Bước 2: Dùng đèn cồn hơ nóng quả cầu kim loại trong 3 phút, rồi thử thả xem quả cầu có còn lọt qua vòng kim loại nữa không. Nhận xét. </a:t>
            </a:r>
          </a:p>
        </p:txBody>
      </p:sp>
      <p:sp>
        <p:nvSpPr>
          <p:cNvPr id="25817" name="Text Box 217"/>
          <p:cNvSpPr txBox="1">
            <a:spLocks noChangeArrowheads="1"/>
          </p:cNvSpPr>
          <p:nvPr/>
        </p:nvSpPr>
        <p:spPr bwMode="auto">
          <a:xfrm>
            <a:off x="0" y="4114800"/>
            <a:ext cx="3429000" cy="915988"/>
          </a:xfrm>
          <a:prstGeom prst="rect">
            <a:avLst/>
          </a:prstGeom>
          <a:noFill/>
          <a:ln w="9525">
            <a:noFill/>
            <a:miter lim="800000"/>
            <a:headEnd/>
            <a:tailEnd/>
          </a:ln>
          <a:effectLst/>
        </p:spPr>
        <p:txBody>
          <a:bodyPr>
            <a:spAutoFit/>
          </a:bodyPr>
          <a:lstStyle/>
          <a:p>
            <a:pPr>
              <a:spcBef>
                <a:spcPct val="50000"/>
              </a:spcBef>
            </a:pPr>
            <a:r>
              <a:rPr lang="en-US">
                <a:solidFill>
                  <a:srgbClr val="0000FF"/>
                </a:solidFill>
              </a:rPr>
              <a:t>* NX : Sau khi hơ nóng quả cầu, </a:t>
            </a:r>
            <a:r>
              <a:rPr lang="en-US">
                <a:solidFill>
                  <a:srgbClr val="FF3300"/>
                </a:solidFill>
              </a:rPr>
              <a:t>quả cầu</a:t>
            </a:r>
            <a:r>
              <a:rPr lang="en-US">
                <a:solidFill>
                  <a:srgbClr val="0000FF"/>
                </a:solidFill>
              </a:rPr>
              <a:t> </a:t>
            </a:r>
            <a:r>
              <a:rPr lang="en-US">
                <a:solidFill>
                  <a:srgbClr val="FF3300"/>
                </a:solidFill>
              </a:rPr>
              <a:t>không</a:t>
            </a:r>
            <a:r>
              <a:rPr lang="en-US">
                <a:solidFill>
                  <a:srgbClr val="0000FF"/>
                </a:solidFill>
              </a:rPr>
              <a:t> </a:t>
            </a:r>
            <a:r>
              <a:rPr lang="en-US">
                <a:solidFill>
                  <a:srgbClr val="FF3300"/>
                </a:solidFill>
              </a:rPr>
              <a:t>còn</a:t>
            </a:r>
            <a:r>
              <a:rPr lang="en-US">
                <a:solidFill>
                  <a:srgbClr val="0000FF"/>
                </a:solidFill>
              </a:rPr>
              <a:t> </a:t>
            </a:r>
            <a:r>
              <a:rPr lang="en-US">
                <a:solidFill>
                  <a:srgbClr val="FF3300"/>
                </a:solidFill>
              </a:rPr>
              <a:t>lọt qua</a:t>
            </a:r>
            <a:r>
              <a:rPr lang="en-US">
                <a:solidFill>
                  <a:srgbClr val="0000FF"/>
                </a:solidFill>
              </a:rPr>
              <a:t> vòng kim loại.</a:t>
            </a:r>
          </a:p>
        </p:txBody>
      </p:sp>
      <p:sp>
        <p:nvSpPr>
          <p:cNvPr id="25818" name="Text Box 218"/>
          <p:cNvSpPr txBox="1">
            <a:spLocks noChangeArrowheads="1"/>
          </p:cNvSpPr>
          <p:nvPr/>
        </p:nvSpPr>
        <p:spPr bwMode="auto">
          <a:xfrm>
            <a:off x="0" y="5105400"/>
            <a:ext cx="4038600" cy="915988"/>
          </a:xfrm>
          <a:prstGeom prst="rect">
            <a:avLst/>
          </a:prstGeom>
          <a:noFill/>
          <a:ln w="9525">
            <a:noFill/>
            <a:miter lim="800000"/>
            <a:headEnd/>
            <a:tailEnd/>
          </a:ln>
          <a:effectLst/>
        </p:spPr>
        <p:txBody>
          <a:bodyPr>
            <a:spAutoFit/>
          </a:bodyPr>
          <a:lstStyle/>
          <a:p>
            <a:pPr>
              <a:spcBef>
                <a:spcPct val="50000"/>
              </a:spcBef>
            </a:pPr>
            <a:r>
              <a:rPr lang="en-US"/>
              <a:t>Bước 3: Nhúng quả cầu đã được hơ nóng vào nước lạnh rồi thử thả cho nó lọt qua vòng kim loại. Nhận xét.</a:t>
            </a:r>
          </a:p>
        </p:txBody>
      </p:sp>
      <p:sp>
        <p:nvSpPr>
          <p:cNvPr id="25819" name="Text Box 219"/>
          <p:cNvSpPr txBox="1">
            <a:spLocks noChangeArrowheads="1"/>
          </p:cNvSpPr>
          <p:nvPr/>
        </p:nvSpPr>
        <p:spPr bwMode="auto">
          <a:xfrm>
            <a:off x="38100" y="5942013"/>
            <a:ext cx="4572000" cy="641350"/>
          </a:xfrm>
          <a:prstGeom prst="rect">
            <a:avLst/>
          </a:prstGeom>
          <a:noFill/>
          <a:ln w="9525">
            <a:noFill/>
            <a:miter lim="800000"/>
            <a:headEnd/>
            <a:tailEnd/>
          </a:ln>
          <a:effectLst/>
        </p:spPr>
        <p:txBody>
          <a:bodyPr>
            <a:spAutoFit/>
          </a:bodyPr>
          <a:lstStyle/>
          <a:p>
            <a:pPr>
              <a:spcBef>
                <a:spcPct val="50000"/>
              </a:spcBef>
            </a:pPr>
            <a:r>
              <a:rPr lang="en-US">
                <a:solidFill>
                  <a:srgbClr val="0000FF"/>
                </a:solidFill>
              </a:rPr>
              <a:t>* NX : Sau khi nhúng quả cầu vào nước lạnh, </a:t>
            </a:r>
            <a:r>
              <a:rPr lang="en-US">
                <a:solidFill>
                  <a:srgbClr val="FF3300"/>
                </a:solidFill>
              </a:rPr>
              <a:t>quả cầu</a:t>
            </a:r>
            <a:r>
              <a:rPr lang="en-US">
                <a:solidFill>
                  <a:srgbClr val="0000FF"/>
                </a:solidFill>
              </a:rPr>
              <a:t> </a:t>
            </a:r>
            <a:r>
              <a:rPr lang="en-US">
                <a:solidFill>
                  <a:srgbClr val="FF3300"/>
                </a:solidFill>
              </a:rPr>
              <a:t>lại</a:t>
            </a:r>
            <a:r>
              <a:rPr lang="en-US">
                <a:solidFill>
                  <a:srgbClr val="0000FF"/>
                </a:solidFill>
              </a:rPr>
              <a:t> </a:t>
            </a:r>
            <a:r>
              <a:rPr lang="en-US">
                <a:solidFill>
                  <a:srgbClr val="FF3300"/>
                </a:solidFill>
              </a:rPr>
              <a:t>lọt qua</a:t>
            </a:r>
            <a:r>
              <a:rPr lang="en-US">
                <a:solidFill>
                  <a:srgbClr val="0000FF"/>
                </a:solidFill>
              </a:rPr>
              <a:t> vòng kim loại.</a:t>
            </a:r>
          </a:p>
        </p:txBody>
      </p:sp>
      <p:sp>
        <p:nvSpPr>
          <p:cNvPr id="25821" name="Line 221"/>
          <p:cNvSpPr>
            <a:spLocks noChangeShapeType="1"/>
          </p:cNvSpPr>
          <p:nvPr/>
        </p:nvSpPr>
        <p:spPr bwMode="auto">
          <a:xfrm flipV="1">
            <a:off x="3429000" y="4038600"/>
            <a:ext cx="1219200" cy="457200"/>
          </a:xfrm>
          <a:prstGeom prst="line">
            <a:avLst/>
          </a:prstGeom>
          <a:noFill/>
          <a:ln w="9525">
            <a:solidFill>
              <a:schemeClr val="tx1"/>
            </a:solidFill>
            <a:round/>
            <a:headEnd/>
            <a:tailEnd type="triangle" w="med" len="med"/>
          </a:ln>
          <a:effectLst/>
        </p:spPr>
        <p:txBody>
          <a:bodyPr/>
          <a:lstStyle/>
          <a:p>
            <a:endParaRPr lang="en-US"/>
          </a:p>
        </p:txBody>
      </p:sp>
      <p:sp>
        <p:nvSpPr>
          <p:cNvPr id="25822" name="Line 222"/>
          <p:cNvSpPr>
            <a:spLocks noChangeShapeType="1"/>
          </p:cNvSpPr>
          <p:nvPr/>
        </p:nvSpPr>
        <p:spPr bwMode="auto">
          <a:xfrm flipV="1">
            <a:off x="2667000" y="5334000"/>
            <a:ext cx="2133600" cy="914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1.11111E-6 L 5.55556E-7 0.33056 " pathEditMode="relative" rAng="0" ptsTypes="AA">
                                      <p:cBhvr>
                                        <p:cTn id="6" dur="2000" fill="hold"/>
                                        <p:tgtEl>
                                          <p:spTgt spid="25691"/>
                                        </p:tgtEl>
                                        <p:attrNameLst>
                                          <p:attrName>ppt_x</p:attrName>
                                          <p:attrName>ppt_y</p:attrName>
                                        </p:attrNameLst>
                                      </p:cBhvr>
                                      <p:rCtr x="0" y="165"/>
                                    </p:animMotion>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5813"/>
                                        </p:tgtEl>
                                        <p:attrNameLst>
                                          <p:attrName>style.visibility</p:attrName>
                                        </p:attrNameLst>
                                      </p:cBhvr>
                                      <p:to>
                                        <p:strVal val="visible"/>
                                      </p:to>
                                    </p:set>
                                    <p:animEffect transition="in" filter="box(in)">
                                      <p:cBhvr>
                                        <p:cTn id="11" dur="500"/>
                                        <p:tgtEl>
                                          <p:spTgt spid="258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5814"/>
                                        </p:tgtEl>
                                        <p:attrNameLst>
                                          <p:attrName>style.visibility</p:attrName>
                                        </p:attrNameLst>
                                      </p:cBhvr>
                                      <p:to>
                                        <p:strVal val="visible"/>
                                      </p:to>
                                    </p:set>
                                    <p:animEffect transition="in" filter="strips(downRight)">
                                      <p:cBhvr>
                                        <p:cTn id="16" dur="500"/>
                                        <p:tgtEl>
                                          <p:spTgt spid="2581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25814"/>
                                        </p:tgtEl>
                                      </p:cBhvr>
                                    </p:animEffect>
                                    <p:set>
                                      <p:cBhvr>
                                        <p:cTn id="21" dur="1" fill="hold">
                                          <p:stCondLst>
                                            <p:cond delay="499"/>
                                          </p:stCondLst>
                                        </p:cTn>
                                        <p:tgtEl>
                                          <p:spTgt spid="258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5816"/>
                                        </p:tgtEl>
                                        <p:attrNameLst>
                                          <p:attrName>style.visibility</p:attrName>
                                        </p:attrNameLst>
                                      </p:cBhvr>
                                      <p:to>
                                        <p:strVal val="visible"/>
                                      </p:to>
                                    </p:set>
                                    <p:animEffect transition="in" filter="box(in)">
                                      <p:cBhvr>
                                        <p:cTn id="26" dur="500"/>
                                        <p:tgtEl>
                                          <p:spTgt spid="25816"/>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5.55556E-7 0 C 0.01806 0.00185 0.0342 0.00463 0.05139 0.01111 C 0.06198 0.01528 0.04878 0.01019 0.05972 0.01667 C 0.06875 0.02199 0.08281 0.02963 0.09306 0.02963 L 0.09583 0.2963 " pathEditMode="relative" ptsTypes="fffAA">
                                      <p:cBhvr>
                                        <p:cTn id="30" dur="2000" fill="hold"/>
                                        <p:tgtEl>
                                          <p:spTgt spid="25691"/>
                                        </p:tgtEl>
                                        <p:attrNameLst>
                                          <p:attrName>ppt_x</p:attrName>
                                          <p:attrName>ppt_y</p:attrName>
                                        </p:attrNameLst>
                                      </p:cBhvr>
                                    </p:animMotion>
                                  </p:childTnLst>
                                </p:cTn>
                              </p:par>
                            </p:childTnLst>
                          </p:cTn>
                        </p:par>
                        <p:par>
                          <p:cTn id="31" fill="hold">
                            <p:stCondLst>
                              <p:cond delay="2000"/>
                            </p:stCondLst>
                            <p:childTnLst>
                              <p:par>
                                <p:cTn id="32" presetID="4" presetClass="exit" presetSubtype="16" fill="hold" nodeType="afterEffect">
                                  <p:stCondLst>
                                    <p:cond delay="0"/>
                                  </p:stCondLst>
                                  <p:childTnLst>
                                    <p:animEffect transition="out" filter="box(in)">
                                      <p:cBhvr>
                                        <p:cTn id="33" dur="500"/>
                                        <p:tgtEl>
                                          <p:spTgt spid="25691"/>
                                        </p:tgtEl>
                                      </p:cBhvr>
                                    </p:animEffect>
                                    <p:set>
                                      <p:cBhvr>
                                        <p:cTn id="34" dur="1" fill="hold">
                                          <p:stCondLst>
                                            <p:cond delay="499"/>
                                          </p:stCondLst>
                                        </p:cTn>
                                        <p:tgtEl>
                                          <p:spTgt spid="25691"/>
                                        </p:tgtEl>
                                        <p:attrNameLst>
                                          <p:attrName>style.visibility</p:attrName>
                                        </p:attrNameLst>
                                      </p:cBhvr>
                                      <p:to>
                                        <p:strVal val="hidden"/>
                                      </p:to>
                                    </p:set>
                                  </p:childTnLst>
                                </p:cTn>
                              </p:par>
                              <p:par>
                                <p:cTn id="35" presetID="4" presetClass="entr" presetSubtype="16" fill="hold" nodeType="withEffect">
                                  <p:stCondLst>
                                    <p:cond delay="0"/>
                                  </p:stCondLst>
                                  <p:childTnLst>
                                    <p:set>
                                      <p:cBhvr>
                                        <p:cTn id="36" dur="1" fill="hold">
                                          <p:stCondLst>
                                            <p:cond delay="0"/>
                                          </p:stCondLst>
                                        </p:cTn>
                                        <p:tgtEl>
                                          <p:spTgt spid="25712"/>
                                        </p:tgtEl>
                                        <p:attrNameLst>
                                          <p:attrName>style.visibility</p:attrName>
                                        </p:attrNameLst>
                                      </p:cBhvr>
                                      <p:to>
                                        <p:strVal val="visible"/>
                                      </p:to>
                                    </p:set>
                                    <p:animEffect transition="in" filter="box(in)">
                                      <p:cBhvr>
                                        <p:cTn id="37" dur="500"/>
                                        <p:tgtEl>
                                          <p:spTgt spid="25712"/>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5.55556E-7 -1.85185E-6 C -0.00052 -0.02732 -0.00694 -0.10208 -5.55556E-7 -0.12963 C 0.00313 -0.18866 0.00556 -0.24375 0.00556 -0.3037 L -0.0875 -0.3037 L -0.09166 -0.17222 " pathEditMode="relative" ptsTypes="ffAAA">
                                      <p:cBhvr>
                                        <p:cTn id="41" dur="2000" fill="hold"/>
                                        <p:tgtEl>
                                          <p:spTgt spid="25712"/>
                                        </p:tgtEl>
                                        <p:attrNameLst>
                                          <p:attrName>ppt_x</p:attrName>
                                          <p:attrName>ppt_y</p:attrName>
                                        </p:attrNameLst>
                                      </p:cBhvr>
                                    </p:animMotion>
                                  </p:childTnLst>
                                </p:cTn>
                              </p:par>
                            </p:childTnLst>
                          </p:cTn>
                        </p:par>
                        <p:par>
                          <p:cTn id="42" fill="hold">
                            <p:stCondLst>
                              <p:cond delay="2000"/>
                            </p:stCondLst>
                            <p:childTnLst>
                              <p:par>
                                <p:cTn id="43" presetID="4" presetClass="exit" presetSubtype="16" fill="hold" nodeType="afterEffect">
                                  <p:stCondLst>
                                    <p:cond delay="0"/>
                                  </p:stCondLst>
                                  <p:childTnLst>
                                    <p:animEffect transition="out" filter="box(in)">
                                      <p:cBhvr>
                                        <p:cTn id="44" dur="500"/>
                                        <p:tgtEl>
                                          <p:spTgt spid="25712"/>
                                        </p:tgtEl>
                                      </p:cBhvr>
                                    </p:animEffect>
                                    <p:set>
                                      <p:cBhvr>
                                        <p:cTn id="45" dur="1" fill="hold">
                                          <p:stCondLst>
                                            <p:cond delay="499"/>
                                          </p:stCondLst>
                                        </p:cTn>
                                        <p:tgtEl>
                                          <p:spTgt spid="25712"/>
                                        </p:tgtEl>
                                        <p:attrNameLst>
                                          <p:attrName>style.visibility</p:attrName>
                                        </p:attrNameLst>
                                      </p:cBhvr>
                                      <p:to>
                                        <p:strVal val="hidden"/>
                                      </p:to>
                                    </p:set>
                                  </p:childTnLst>
                                </p:cTn>
                              </p:par>
                            </p:childTnLst>
                          </p:cTn>
                        </p:par>
                        <p:par>
                          <p:cTn id="46" fill="hold">
                            <p:stCondLst>
                              <p:cond delay="2500"/>
                            </p:stCondLst>
                            <p:childTnLst>
                              <p:par>
                                <p:cTn id="47" presetID="4" presetClass="entr" presetSubtype="16" fill="hold" nodeType="afterEffect">
                                  <p:stCondLst>
                                    <p:cond delay="0"/>
                                  </p:stCondLst>
                                  <p:childTnLst>
                                    <p:set>
                                      <p:cBhvr>
                                        <p:cTn id="48" dur="1" fill="hold">
                                          <p:stCondLst>
                                            <p:cond delay="0"/>
                                          </p:stCondLst>
                                        </p:cTn>
                                        <p:tgtEl>
                                          <p:spTgt spid="25752"/>
                                        </p:tgtEl>
                                        <p:attrNameLst>
                                          <p:attrName>style.visibility</p:attrName>
                                        </p:attrNameLst>
                                      </p:cBhvr>
                                      <p:to>
                                        <p:strVal val="visible"/>
                                      </p:to>
                                    </p:set>
                                    <p:animEffect transition="in" filter="box(in)">
                                      <p:cBhvr>
                                        <p:cTn id="49" dur="500"/>
                                        <p:tgtEl>
                                          <p:spTgt spid="25752"/>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5817"/>
                                        </p:tgtEl>
                                        <p:attrNameLst>
                                          <p:attrName>style.visibility</p:attrName>
                                        </p:attrNameLst>
                                      </p:cBhvr>
                                      <p:to>
                                        <p:strVal val="visible"/>
                                      </p:to>
                                    </p:set>
                                    <p:animEffect transition="in" filter="box(in)">
                                      <p:cBhvr>
                                        <p:cTn id="54" dur="500"/>
                                        <p:tgtEl>
                                          <p:spTgt spid="25817"/>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25821"/>
                                        </p:tgtEl>
                                        <p:attrNameLst>
                                          <p:attrName>style.visibility</p:attrName>
                                        </p:attrNameLst>
                                      </p:cBhvr>
                                      <p:to>
                                        <p:strVal val="visible"/>
                                      </p:to>
                                    </p:set>
                                    <p:animEffect transition="in" filter="strips(downRight)">
                                      <p:cBhvr>
                                        <p:cTn id="59" dur="500"/>
                                        <p:tgtEl>
                                          <p:spTgt spid="25821"/>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grpId="1" nodeType="clickEffect">
                                  <p:stCondLst>
                                    <p:cond delay="0"/>
                                  </p:stCondLst>
                                  <p:childTnLst>
                                    <p:animEffect transition="out" filter="box(in)">
                                      <p:cBhvr>
                                        <p:cTn id="63" dur="500"/>
                                        <p:tgtEl>
                                          <p:spTgt spid="25821"/>
                                        </p:tgtEl>
                                      </p:cBhvr>
                                    </p:animEffect>
                                    <p:set>
                                      <p:cBhvr>
                                        <p:cTn id="64" dur="1" fill="hold">
                                          <p:stCondLst>
                                            <p:cond delay="499"/>
                                          </p:stCondLst>
                                        </p:cTn>
                                        <p:tgtEl>
                                          <p:spTgt spid="2582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5818"/>
                                        </p:tgtEl>
                                        <p:attrNameLst>
                                          <p:attrName>style.visibility</p:attrName>
                                        </p:attrNameLst>
                                      </p:cBhvr>
                                      <p:to>
                                        <p:strVal val="visible"/>
                                      </p:to>
                                    </p:set>
                                    <p:animEffect transition="in" filter="box(in)">
                                      <p:cBhvr>
                                        <p:cTn id="69" dur="500"/>
                                        <p:tgtEl>
                                          <p:spTgt spid="25818"/>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xit" presetSubtype="16" fill="hold" nodeType="clickEffect">
                                  <p:stCondLst>
                                    <p:cond delay="0"/>
                                  </p:stCondLst>
                                  <p:childTnLst>
                                    <p:animEffect transition="out" filter="box(in)">
                                      <p:cBhvr>
                                        <p:cTn id="73" dur="500"/>
                                        <p:tgtEl>
                                          <p:spTgt spid="25752"/>
                                        </p:tgtEl>
                                      </p:cBhvr>
                                    </p:animEffect>
                                    <p:set>
                                      <p:cBhvr>
                                        <p:cTn id="74" dur="1" fill="hold">
                                          <p:stCondLst>
                                            <p:cond delay="499"/>
                                          </p:stCondLst>
                                        </p:cTn>
                                        <p:tgtEl>
                                          <p:spTgt spid="25752"/>
                                        </p:tgtEl>
                                        <p:attrNameLst>
                                          <p:attrName>style.visibility</p:attrName>
                                        </p:attrNameLst>
                                      </p:cBhvr>
                                      <p:to>
                                        <p:strVal val="hidden"/>
                                      </p:to>
                                    </p:set>
                                  </p:childTnLst>
                                </p:cTn>
                              </p:par>
                              <p:par>
                                <p:cTn id="75" presetID="4" presetClass="entr" presetSubtype="16" fill="hold" nodeType="withEffect">
                                  <p:stCondLst>
                                    <p:cond delay="0"/>
                                  </p:stCondLst>
                                  <p:childTnLst>
                                    <p:set>
                                      <p:cBhvr>
                                        <p:cTn id="76" dur="1" fill="hold">
                                          <p:stCondLst>
                                            <p:cond delay="0"/>
                                          </p:stCondLst>
                                        </p:cTn>
                                        <p:tgtEl>
                                          <p:spTgt spid="25773"/>
                                        </p:tgtEl>
                                        <p:attrNameLst>
                                          <p:attrName>style.visibility</p:attrName>
                                        </p:attrNameLst>
                                      </p:cBhvr>
                                      <p:to>
                                        <p:strVal val="visible"/>
                                      </p:to>
                                    </p:set>
                                    <p:animEffect transition="in" filter="box(in)">
                                      <p:cBhvr>
                                        <p:cTn id="77" dur="500"/>
                                        <p:tgtEl>
                                          <p:spTgt spid="25773"/>
                                        </p:tgtEl>
                                      </p:cBhvr>
                                    </p:animEffec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5.55556E-7 2.59259E-6 L -5.55556E-7 -0.11111 L 0.20833 -0.1 L 0.20833 0.17778 " pathEditMode="relative" ptsTypes="AAAA">
                                      <p:cBhvr>
                                        <p:cTn id="81" dur="2000" fill="hold"/>
                                        <p:tgtEl>
                                          <p:spTgt spid="25773"/>
                                        </p:tgtEl>
                                        <p:attrNameLst>
                                          <p:attrName>ppt_x</p:attrName>
                                          <p:attrName>ppt_y</p:attrName>
                                        </p:attrNameLst>
                                      </p:cBhvr>
                                    </p:animMotion>
                                  </p:childTnLst>
                                </p:cTn>
                              </p:par>
                            </p:childTnLst>
                          </p:cTn>
                        </p:par>
                        <p:par>
                          <p:cTn id="82" fill="hold">
                            <p:stCondLst>
                              <p:cond delay="2000"/>
                            </p:stCondLst>
                            <p:childTnLst>
                              <p:par>
                                <p:cTn id="83" presetID="4" presetClass="exit" presetSubtype="16" fill="hold" nodeType="afterEffect">
                                  <p:stCondLst>
                                    <p:cond delay="0"/>
                                  </p:stCondLst>
                                  <p:childTnLst>
                                    <p:animEffect transition="out" filter="box(in)">
                                      <p:cBhvr>
                                        <p:cTn id="84" dur="500"/>
                                        <p:tgtEl>
                                          <p:spTgt spid="25773"/>
                                        </p:tgtEl>
                                      </p:cBhvr>
                                    </p:animEffect>
                                    <p:set>
                                      <p:cBhvr>
                                        <p:cTn id="85" dur="1" fill="hold">
                                          <p:stCondLst>
                                            <p:cond delay="499"/>
                                          </p:stCondLst>
                                        </p:cTn>
                                        <p:tgtEl>
                                          <p:spTgt spid="25773"/>
                                        </p:tgtEl>
                                        <p:attrNameLst>
                                          <p:attrName>style.visibility</p:attrName>
                                        </p:attrNameLst>
                                      </p:cBhvr>
                                      <p:to>
                                        <p:strVal val="hidden"/>
                                      </p:to>
                                    </p:set>
                                  </p:childTnLst>
                                </p:cTn>
                              </p:par>
                            </p:childTnLst>
                          </p:cTn>
                        </p:par>
                        <p:par>
                          <p:cTn id="86" fill="hold">
                            <p:stCondLst>
                              <p:cond delay="2500"/>
                            </p:stCondLst>
                            <p:childTnLst>
                              <p:par>
                                <p:cTn id="87" presetID="4" presetClass="entr" presetSubtype="16" fill="hold" nodeType="afterEffect">
                                  <p:stCondLst>
                                    <p:cond delay="0"/>
                                  </p:stCondLst>
                                  <p:childTnLst>
                                    <p:set>
                                      <p:cBhvr>
                                        <p:cTn id="88" dur="1" fill="hold">
                                          <p:stCondLst>
                                            <p:cond delay="0"/>
                                          </p:stCondLst>
                                        </p:cTn>
                                        <p:tgtEl>
                                          <p:spTgt spid="25732"/>
                                        </p:tgtEl>
                                        <p:attrNameLst>
                                          <p:attrName>style.visibility</p:attrName>
                                        </p:attrNameLst>
                                      </p:cBhvr>
                                      <p:to>
                                        <p:strVal val="visible"/>
                                      </p:to>
                                    </p:set>
                                    <p:animEffect transition="in" filter="box(in)">
                                      <p:cBhvr>
                                        <p:cTn id="89" dur="500"/>
                                        <p:tgtEl>
                                          <p:spTgt spid="25732"/>
                                        </p:tgtEl>
                                      </p:cBhvr>
                                    </p:animEffect>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nodeType="clickEffect">
                                  <p:stCondLst>
                                    <p:cond delay="0"/>
                                  </p:stCondLst>
                                  <p:childTnLst>
                                    <p:animMotion origin="layout" path="M 2.77778E-6 5.55556E-6 L -0.00833 -0.29999 L -0.20833 -0.29999 " pathEditMode="relative" ptsTypes="AAA">
                                      <p:cBhvr>
                                        <p:cTn id="93" dur="2000" fill="hold"/>
                                        <p:tgtEl>
                                          <p:spTgt spid="25732"/>
                                        </p:tgtEl>
                                        <p:attrNameLst>
                                          <p:attrName>ppt_x</p:attrName>
                                          <p:attrName>ppt_y</p:attrName>
                                        </p:attrNameLst>
                                      </p:cBhvr>
                                    </p:animMotion>
                                  </p:childTnLst>
                                </p:cTn>
                              </p:par>
                            </p:childTnLst>
                          </p:cTn>
                        </p:par>
                      </p:childTnLst>
                    </p:cTn>
                  </p:par>
                  <p:par>
                    <p:cTn id="94" fill="hold">
                      <p:stCondLst>
                        <p:cond delay="indefinite"/>
                      </p:stCondLst>
                      <p:childTnLst>
                        <p:par>
                          <p:cTn id="95" fill="hold">
                            <p:stCondLst>
                              <p:cond delay="0"/>
                            </p:stCondLst>
                            <p:childTnLst>
                              <p:par>
                                <p:cTn id="96" presetID="4" presetClass="exit" presetSubtype="16" fill="hold" nodeType="clickEffect">
                                  <p:stCondLst>
                                    <p:cond delay="0"/>
                                  </p:stCondLst>
                                  <p:childTnLst>
                                    <p:animEffect transition="out" filter="box(in)">
                                      <p:cBhvr>
                                        <p:cTn id="97" dur="500"/>
                                        <p:tgtEl>
                                          <p:spTgt spid="25732"/>
                                        </p:tgtEl>
                                      </p:cBhvr>
                                    </p:animEffect>
                                    <p:set>
                                      <p:cBhvr>
                                        <p:cTn id="98" dur="1" fill="hold">
                                          <p:stCondLst>
                                            <p:cond delay="499"/>
                                          </p:stCondLst>
                                        </p:cTn>
                                        <p:tgtEl>
                                          <p:spTgt spid="25732"/>
                                        </p:tgtEl>
                                        <p:attrNameLst>
                                          <p:attrName>style.visibility</p:attrName>
                                        </p:attrNameLst>
                                      </p:cBhvr>
                                      <p:to>
                                        <p:strVal val="hidden"/>
                                      </p:to>
                                    </p:set>
                                  </p:childTnLst>
                                </p:cTn>
                              </p:par>
                              <p:par>
                                <p:cTn id="99" presetID="4" presetClass="entr" presetSubtype="16" fill="hold" nodeType="withEffect">
                                  <p:stCondLst>
                                    <p:cond delay="0"/>
                                  </p:stCondLst>
                                  <p:childTnLst>
                                    <p:set>
                                      <p:cBhvr>
                                        <p:cTn id="100" dur="1" fill="hold">
                                          <p:stCondLst>
                                            <p:cond delay="0"/>
                                          </p:stCondLst>
                                        </p:cTn>
                                        <p:tgtEl>
                                          <p:spTgt spid="25793"/>
                                        </p:tgtEl>
                                        <p:attrNameLst>
                                          <p:attrName>style.visibility</p:attrName>
                                        </p:attrNameLst>
                                      </p:cBhvr>
                                      <p:to>
                                        <p:strVal val="visible"/>
                                      </p:to>
                                    </p:set>
                                    <p:animEffect transition="in" filter="box(in)">
                                      <p:cBhvr>
                                        <p:cTn id="101" dur="500"/>
                                        <p:tgtEl>
                                          <p:spTgt spid="25793"/>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5.55556E-7 -1.11111E-6 L 5.55556E-7 0.33056 " pathEditMode="relative" rAng="0" ptsTypes="AA">
                                      <p:cBhvr>
                                        <p:cTn id="105" dur="2000" fill="hold"/>
                                        <p:tgtEl>
                                          <p:spTgt spid="25793"/>
                                        </p:tgtEl>
                                        <p:attrNameLst>
                                          <p:attrName>ppt_x</p:attrName>
                                          <p:attrName>ppt_y</p:attrName>
                                        </p:attrNameLst>
                                      </p:cBhvr>
                                      <p:rCtr x="0" y="165"/>
                                    </p:animMotion>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25819"/>
                                        </p:tgtEl>
                                        <p:attrNameLst>
                                          <p:attrName>style.visibility</p:attrName>
                                        </p:attrNameLst>
                                      </p:cBhvr>
                                      <p:to>
                                        <p:strVal val="visible"/>
                                      </p:to>
                                    </p:set>
                                    <p:animEffect transition="in" filter="box(in)">
                                      <p:cBhvr>
                                        <p:cTn id="110" dur="500"/>
                                        <p:tgtEl>
                                          <p:spTgt spid="25819"/>
                                        </p:tgtEl>
                                      </p:cBhvr>
                                    </p:animEffect>
                                  </p:childTnLst>
                                </p:cTn>
                              </p:par>
                            </p:childTnLst>
                          </p:cTn>
                        </p:par>
                      </p:childTnLst>
                    </p:cTn>
                  </p:par>
                  <p:par>
                    <p:cTn id="111" fill="hold">
                      <p:stCondLst>
                        <p:cond delay="indefinite"/>
                      </p:stCondLst>
                      <p:childTnLst>
                        <p:par>
                          <p:cTn id="112" fill="hold">
                            <p:stCondLst>
                              <p:cond delay="0"/>
                            </p:stCondLst>
                            <p:childTnLst>
                              <p:par>
                                <p:cTn id="113" presetID="18" presetClass="entr" presetSubtype="6" fill="hold" grpId="0" nodeType="clickEffect">
                                  <p:stCondLst>
                                    <p:cond delay="0"/>
                                  </p:stCondLst>
                                  <p:childTnLst>
                                    <p:set>
                                      <p:cBhvr>
                                        <p:cTn id="114" dur="1" fill="hold">
                                          <p:stCondLst>
                                            <p:cond delay="0"/>
                                          </p:stCondLst>
                                        </p:cTn>
                                        <p:tgtEl>
                                          <p:spTgt spid="25822"/>
                                        </p:tgtEl>
                                        <p:attrNameLst>
                                          <p:attrName>style.visibility</p:attrName>
                                        </p:attrNameLst>
                                      </p:cBhvr>
                                      <p:to>
                                        <p:strVal val="visible"/>
                                      </p:to>
                                    </p:set>
                                    <p:animEffect transition="in" filter="strips(downRight)">
                                      <p:cBhvr>
                                        <p:cTn id="115" dur="500"/>
                                        <p:tgtEl>
                                          <p:spTgt spid="25822"/>
                                        </p:tgtEl>
                                      </p:cBhvr>
                                    </p:animEffect>
                                  </p:childTnLst>
                                </p:cTn>
                              </p:par>
                            </p:childTnLst>
                          </p:cTn>
                        </p:par>
                      </p:childTnLst>
                    </p:cTn>
                  </p:par>
                  <p:par>
                    <p:cTn id="116" fill="hold">
                      <p:stCondLst>
                        <p:cond delay="indefinite"/>
                      </p:stCondLst>
                      <p:childTnLst>
                        <p:par>
                          <p:cTn id="117" fill="hold">
                            <p:stCondLst>
                              <p:cond delay="0"/>
                            </p:stCondLst>
                            <p:childTnLst>
                              <p:par>
                                <p:cTn id="118" presetID="4" presetClass="exit" presetSubtype="16" fill="hold" grpId="1" nodeType="clickEffect">
                                  <p:stCondLst>
                                    <p:cond delay="0"/>
                                  </p:stCondLst>
                                  <p:childTnLst>
                                    <p:animEffect transition="out" filter="box(in)">
                                      <p:cBhvr>
                                        <p:cTn id="119" dur="500"/>
                                        <p:tgtEl>
                                          <p:spTgt spid="25822"/>
                                        </p:tgtEl>
                                      </p:cBhvr>
                                    </p:animEffect>
                                    <p:set>
                                      <p:cBhvr>
                                        <p:cTn id="120" dur="1" fill="hold">
                                          <p:stCondLst>
                                            <p:cond delay="499"/>
                                          </p:stCondLst>
                                        </p:cTn>
                                        <p:tgtEl>
                                          <p:spTgt spid="258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3" grpId="0"/>
      <p:bldP spid="25814" grpId="0" animBg="1"/>
      <p:bldP spid="25814" grpId="1" animBg="1"/>
      <p:bldP spid="25816" grpId="0"/>
      <p:bldP spid="25817" grpId="0"/>
      <p:bldP spid="25818" grpId="0"/>
      <p:bldP spid="25819" grpId="0"/>
      <p:bldP spid="25821" grpId="0" animBg="1"/>
      <p:bldP spid="25821" grpId="1" animBg="1"/>
      <p:bldP spid="25822" grpId="0" animBg="1"/>
      <p:bldP spid="2582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Freeform 2"/>
          <p:cNvSpPr>
            <a:spLocks/>
          </p:cNvSpPr>
          <p:nvPr/>
        </p:nvSpPr>
        <p:spPr bwMode="auto">
          <a:xfrm>
            <a:off x="5432425" y="4171950"/>
            <a:ext cx="2790825" cy="1695450"/>
          </a:xfrm>
          <a:custGeom>
            <a:avLst/>
            <a:gdLst/>
            <a:ahLst/>
            <a:cxnLst>
              <a:cxn ang="0">
                <a:pos x="252" y="465"/>
              </a:cxn>
              <a:cxn ang="0">
                <a:pos x="730" y="55"/>
              </a:cxn>
              <a:cxn ang="0">
                <a:pos x="1287" y="137"/>
              </a:cxn>
              <a:cxn ang="0">
                <a:pos x="1752" y="536"/>
              </a:cxn>
              <a:cxn ang="0">
                <a:pos x="1248" y="936"/>
              </a:cxn>
              <a:cxn ang="0">
                <a:pos x="808" y="1064"/>
              </a:cxn>
              <a:cxn ang="0">
                <a:pos x="93" y="958"/>
              </a:cxn>
              <a:cxn ang="0">
                <a:pos x="252" y="465"/>
              </a:cxn>
            </a:cxnLst>
            <a:rect l="0" t="0" r="r" b="b"/>
            <a:pathLst>
              <a:path w="1758" h="1068">
                <a:moveTo>
                  <a:pt x="252" y="465"/>
                </a:moveTo>
                <a:cubicBezTo>
                  <a:pt x="358" y="315"/>
                  <a:pt x="557" y="109"/>
                  <a:pt x="730" y="55"/>
                </a:cubicBezTo>
                <a:cubicBezTo>
                  <a:pt x="902" y="0"/>
                  <a:pt x="1117" y="57"/>
                  <a:pt x="1287" y="137"/>
                </a:cubicBezTo>
                <a:cubicBezTo>
                  <a:pt x="1457" y="217"/>
                  <a:pt x="1758" y="403"/>
                  <a:pt x="1752" y="536"/>
                </a:cubicBezTo>
                <a:cubicBezTo>
                  <a:pt x="1746" y="669"/>
                  <a:pt x="1405" y="848"/>
                  <a:pt x="1248" y="936"/>
                </a:cubicBezTo>
                <a:cubicBezTo>
                  <a:pt x="1091" y="1024"/>
                  <a:pt x="1000" y="1060"/>
                  <a:pt x="808" y="1064"/>
                </a:cubicBezTo>
                <a:cubicBezTo>
                  <a:pt x="616" y="1068"/>
                  <a:pt x="186" y="1058"/>
                  <a:pt x="93" y="958"/>
                </a:cubicBezTo>
                <a:cubicBezTo>
                  <a:pt x="0" y="858"/>
                  <a:pt x="146" y="616"/>
                  <a:pt x="252" y="465"/>
                </a:cubicBezTo>
                <a:close/>
              </a:path>
            </a:pathLst>
          </a:custGeom>
          <a:gradFill rotWithShape="1">
            <a:gsLst>
              <a:gs pos="0">
                <a:srgbClr val="FFCC99"/>
              </a:gs>
              <a:gs pos="100000">
                <a:schemeClr val="bg1"/>
              </a:gs>
            </a:gsLst>
            <a:path path="rect">
              <a:fillToRect l="50000" t="50000" r="50000" b="50000"/>
            </a:path>
          </a:gradFill>
          <a:ln w="9525">
            <a:noFill/>
            <a:round/>
            <a:headEnd/>
            <a:tailEnd/>
          </a:ln>
          <a:effectLst/>
        </p:spPr>
        <p:txBody>
          <a:bodyPr/>
          <a:lstStyle/>
          <a:p>
            <a:endParaRPr lang="en-US"/>
          </a:p>
        </p:txBody>
      </p:sp>
      <p:sp>
        <p:nvSpPr>
          <p:cNvPr id="27651" name="AutoShape 3"/>
          <p:cNvSpPr>
            <a:spLocks noChangeArrowheads="1"/>
          </p:cNvSpPr>
          <p:nvPr/>
        </p:nvSpPr>
        <p:spPr bwMode="auto">
          <a:xfrm>
            <a:off x="4329113" y="4960938"/>
            <a:ext cx="201612" cy="228600"/>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a:effectLst/>
        </p:spPr>
        <p:txBody>
          <a:bodyPr wrap="none" anchor="ctr"/>
          <a:lstStyle/>
          <a:p>
            <a:endParaRPr lang="en-US"/>
          </a:p>
        </p:txBody>
      </p:sp>
      <p:sp>
        <p:nvSpPr>
          <p:cNvPr id="27652" name="Freeform 4"/>
          <p:cNvSpPr>
            <a:spLocks/>
          </p:cNvSpPr>
          <p:nvPr/>
        </p:nvSpPr>
        <p:spPr bwMode="auto">
          <a:xfrm flipH="1">
            <a:off x="4530725" y="5060950"/>
            <a:ext cx="74613" cy="146050"/>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7653" name="Freeform 5"/>
          <p:cNvSpPr>
            <a:spLocks/>
          </p:cNvSpPr>
          <p:nvPr/>
        </p:nvSpPr>
        <p:spPr bwMode="auto">
          <a:xfrm>
            <a:off x="4251325" y="5062538"/>
            <a:ext cx="74613" cy="146050"/>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7654" name="Arc 6"/>
          <p:cNvSpPr>
            <a:spLocks/>
          </p:cNvSpPr>
          <p:nvPr/>
        </p:nvSpPr>
        <p:spPr bwMode="auto">
          <a:xfrm flipV="1">
            <a:off x="4286250" y="5005388"/>
            <a:ext cx="292100" cy="79375"/>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endParaRPr lang="en-US"/>
          </a:p>
        </p:txBody>
      </p:sp>
      <p:sp>
        <p:nvSpPr>
          <p:cNvPr id="27655" name="Arc 7"/>
          <p:cNvSpPr>
            <a:spLocks/>
          </p:cNvSpPr>
          <p:nvPr/>
        </p:nvSpPr>
        <p:spPr bwMode="auto">
          <a:xfrm flipV="1">
            <a:off x="4289425" y="4972050"/>
            <a:ext cx="292100" cy="79375"/>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solidFill>
            <a:schemeClr val="bg1"/>
          </a:solidFill>
          <a:ln w="9525">
            <a:noFill/>
            <a:round/>
            <a:headEnd/>
            <a:tailEnd/>
          </a:ln>
          <a:effectLst/>
        </p:spPr>
        <p:txBody>
          <a:bodyPr wrap="none" anchor="ctr"/>
          <a:lstStyle/>
          <a:p>
            <a:endParaRPr lang="en-US"/>
          </a:p>
        </p:txBody>
      </p:sp>
      <p:sp>
        <p:nvSpPr>
          <p:cNvPr id="27656" name="Oval 8"/>
          <p:cNvSpPr>
            <a:spLocks noChangeArrowheads="1"/>
          </p:cNvSpPr>
          <p:nvPr/>
        </p:nvSpPr>
        <p:spPr bwMode="auto">
          <a:xfrm>
            <a:off x="4311650" y="4924425"/>
            <a:ext cx="236538" cy="114300"/>
          </a:xfrm>
          <a:prstGeom prst="ellipse">
            <a:avLst/>
          </a:prstGeom>
          <a:solidFill>
            <a:schemeClr val="bg1"/>
          </a:solidFill>
          <a:ln w="9525">
            <a:noFill/>
            <a:round/>
            <a:headEnd/>
            <a:tailEnd/>
          </a:ln>
          <a:effectLst/>
        </p:spPr>
        <p:txBody>
          <a:bodyPr wrap="none" anchor="ctr"/>
          <a:lstStyle/>
          <a:p>
            <a:endParaRPr lang="en-US"/>
          </a:p>
        </p:txBody>
      </p:sp>
      <p:sp>
        <p:nvSpPr>
          <p:cNvPr id="27657" name="Arc 9"/>
          <p:cNvSpPr>
            <a:spLocks/>
          </p:cNvSpPr>
          <p:nvPr/>
        </p:nvSpPr>
        <p:spPr bwMode="auto">
          <a:xfrm flipV="1">
            <a:off x="4287838" y="4911725"/>
            <a:ext cx="292100" cy="146050"/>
          </a:xfrm>
          <a:custGeom>
            <a:avLst/>
            <a:gdLst>
              <a:gd name="G0" fmla="+- 21600 0 0"/>
              <a:gd name="G1" fmla="+- 21600 0 0"/>
              <a:gd name="G2" fmla="+- 21600 0 0"/>
              <a:gd name="T0" fmla="*/ 17618 w 43200"/>
              <a:gd name="T1" fmla="*/ 42830 h 42883"/>
              <a:gd name="T2" fmla="*/ 25285 w 43200"/>
              <a:gd name="T3" fmla="*/ 42883 h 42883"/>
              <a:gd name="T4" fmla="*/ 21600 w 43200"/>
              <a:gd name="T5" fmla="*/ 21600 h 42883"/>
            </a:gdLst>
            <a:ahLst/>
            <a:cxnLst>
              <a:cxn ang="0">
                <a:pos x="T0" y="T1"/>
              </a:cxn>
              <a:cxn ang="0">
                <a:pos x="T2" y="T3"/>
              </a:cxn>
              <a:cxn ang="0">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7658" name="Arc 10"/>
          <p:cNvSpPr>
            <a:spLocks/>
          </p:cNvSpPr>
          <p:nvPr/>
        </p:nvSpPr>
        <p:spPr bwMode="auto">
          <a:xfrm flipV="1">
            <a:off x="4310063" y="4918075"/>
            <a:ext cx="238125" cy="119063"/>
          </a:xfrm>
          <a:custGeom>
            <a:avLst/>
            <a:gdLst>
              <a:gd name="G0" fmla="+- 21600 0 0"/>
              <a:gd name="G1" fmla="+- 21600 0 0"/>
              <a:gd name="G2" fmla="+- 21600 0 0"/>
              <a:gd name="T0" fmla="*/ 19378 w 43200"/>
              <a:gd name="T1" fmla="*/ 43085 h 43085"/>
              <a:gd name="T2" fmla="*/ 25696 w 43200"/>
              <a:gd name="T3" fmla="*/ 42808 h 43085"/>
              <a:gd name="T4" fmla="*/ 21600 w 43200"/>
              <a:gd name="T5" fmla="*/ 21600 h 43085"/>
            </a:gdLst>
            <a:ahLst/>
            <a:cxnLst>
              <a:cxn ang="0">
                <a:pos x="T0" y="T1"/>
              </a:cxn>
              <a:cxn ang="0">
                <a:pos x="T2" y="T3"/>
              </a:cxn>
              <a:cxn ang="0">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7659" name="Arc 11"/>
          <p:cNvSpPr>
            <a:spLocks/>
          </p:cNvSpPr>
          <p:nvPr/>
        </p:nvSpPr>
        <p:spPr bwMode="auto">
          <a:xfrm flipV="1">
            <a:off x="4357688" y="4924425"/>
            <a:ext cx="146050" cy="63500"/>
          </a:xfrm>
          <a:custGeom>
            <a:avLst/>
            <a:gdLst>
              <a:gd name="G0" fmla="+- 21600 0 0"/>
              <a:gd name="G1" fmla="+- 21600 0 0"/>
              <a:gd name="G2" fmla="+- 21600 0 0"/>
              <a:gd name="T0" fmla="*/ 7746 w 43200"/>
              <a:gd name="T1" fmla="*/ 38171 h 41744"/>
              <a:gd name="T2" fmla="*/ 29396 w 43200"/>
              <a:gd name="T3" fmla="*/ 41744 h 41744"/>
              <a:gd name="T4" fmla="*/ 21600 w 43200"/>
              <a:gd name="T5" fmla="*/ 21600 h 41744"/>
            </a:gdLst>
            <a:ahLst/>
            <a:cxnLst>
              <a:cxn ang="0">
                <a:pos x="T0" y="T1"/>
              </a:cxn>
              <a:cxn ang="0">
                <a:pos x="T2" y="T3"/>
              </a:cxn>
              <a:cxn ang="0">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7660" name="Arc 12"/>
          <p:cNvSpPr>
            <a:spLocks/>
          </p:cNvSpPr>
          <p:nvPr/>
        </p:nvSpPr>
        <p:spPr bwMode="auto">
          <a:xfrm flipV="1">
            <a:off x="4381500" y="4935538"/>
            <a:ext cx="92075" cy="36512"/>
          </a:xfrm>
          <a:custGeom>
            <a:avLst/>
            <a:gdLst>
              <a:gd name="G0" fmla="+- 21600 0 0"/>
              <a:gd name="G1" fmla="+- 21600 0 0"/>
              <a:gd name="G2" fmla="+- 21600 0 0"/>
              <a:gd name="T0" fmla="*/ 3296 w 43200"/>
              <a:gd name="T1" fmla="*/ 33068 h 35592"/>
              <a:gd name="T2" fmla="*/ 38056 w 43200"/>
              <a:gd name="T3" fmla="*/ 35592 h 35592"/>
              <a:gd name="T4" fmla="*/ 21600 w 43200"/>
              <a:gd name="T5" fmla="*/ 21600 h 35592"/>
            </a:gdLst>
            <a:ahLst/>
            <a:cxnLst>
              <a:cxn ang="0">
                <a:pos x="T0" y="T1"/>
              </a:cxn>
              <a:cxn ang="0">
                <a:pos x="T2" y="T3"/>
              </a:cxn>
              <a:cxn ang="0">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7661" name="AutoShape 13"/>
          <p:cNvSpPr>
            <a:spLocks noChangeArrowheads="1"/>
          </p:cNvSpPr>
          <p:nvPr/>
        </p:nvSpPr>
        <p:spPr bwMode="auto">
          <a:xfrm flipV="1">
            <a:off x="4352925" y="4906963"/>
            <a:ext cx="146050" cy="76200"/>
          </a:xfrm>
          <a:custGeom>
            <a:avLst/>
            <a:gdLst>
              <a:gd name="G0" fmla="+- 8147 0 0"/>
              <a:gd name="G1" fmla="+- -10305911 0 0"/>
              <a:gd name="G2" fmla="+- 0 0 -10305911"/>
              <a:gd name="T0" fmla="*/ 0 256 1"/>
              <a:gd name="T1" fmla="*/ 180 256 1"/>
              <a:gd name="G3" fmla="+- -10305911 T0 T1"/>
              <a:gd name="T2" fmla="*/ 0 256 1"/>
              <a:gd name="T3" fmla="*/ 90 256 1"/>
              <a:gd name="G4" fmla="+- -10305911 T2 T3"/>
              <a:gd name="G5" fmla="*/ G4 2 1"/>
              <a:gd name="T4" fmla="*/ 90 256 1"/>
              <a:gd name="T5" fmla="*/ 0 256 1"/>
              <a:gd name="G6" fmla="+- -10305911 T4 T5"/>
              <a:gd name="G7" fmla="*/ G6 2 1"/>
              <a:gd name="G8" fmla="abs -1030591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47"/>
              <a:gd name="G18" fmla="*/ 8147 1 2"/>
              <a:gd name="G19" fmla="+- G18 5400 0"/>
              <a:gd name="G20" fmla="cos G19 -10305911"/>
              <a:gd name="G21" fmla="sin G19 -10305911"/>
              <a:gd name="G22" fmla="+- G20 10800 0"/>
              <a:gd name="G23" fmla="+- G21 10800 0"/>
              <a:gd name="G24" fmla="+- 10800 0 G20"/>
              <a:gd name="G25" fmla="+- 8147 10800 0"/>
              <a:gd name="G26" fmla="?: G9 G17 G25"/>
              <a:gd name="G27" fmla="?: G9 0 21600"/>
              <a:gd name="G28" fmla="cos 10800 -10305911"/>
              <a:gd name="G29" fmla="sin 10800 -10305911"/>
              <a:gd name="G30" fmla="sin 8147 -10305911"/>
              <a:gd name="G31" fmla="+- G28 10800 0"/>
              <a:gd name="G32" fmla="+- G29 10800 0"/>
              <a:gd name="G33" fmla="+- G30 10800 0"/>
              <a:gd name="G34" fmla="?: G4 0 G31"/>
              <a:gd name="G35" fmla="?: -10305911 G34 0"/>
              <a:gd name="G36" fmla="?: G6 G35 G31"/>
              <a:gd name="G37" fmla="+- 21600 0 G36"/>
              <a:gd name="G38" fmla="?: G4 0 G33"/>
              <a:gd name="G39" fmla="?: -10305911 G38 G32"/>
              <a:gd name="G40" fmla="?: G6 G39 0"/>
              <a:gd name="G41" fmla="?: G4 G32 21600"/>
              <a:gd name="G42" fmla="?: G6 G41 G33"/>
              <a:gd name="T12" fmla="*/ 10800 w 21600"/>
              <a:gd name="T13" fmla="*/ 0 h 21600"/>
              <a:gd name="T14" fmla="*/ 2062 w 21600"/>
              <a:gd name="T15" fmla="*/ 7137 h 21600"/>
              <a:gd name="T16" fmla="*/ 10800 w 21600"/>
              <a:gd name="T17" fmla="*/ 2653 h 21600"/>
              <a:gd name="T18" fmla="*/ 19538 w 21600"/>
              <a:gd name="T19" fmla="*/ 71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close/>
              </a:path>
            </a:pathLst>
          </a:custGeom>
          <a:solidFill>
            <a:schemeClr val="bg1"/>
          </a:solidFill>
          <a:ln w="9525">
            <a:noFill/>
            <a:miter lim="800000"/>
            <a:headEnd/>
            <a:tailEnd/>
          </a:ln>
          <a:effectLst/>
        </p:spPr>
        <p:txBody>
          <a:bodyPr wrap="none" anchor="ctr"/>
          <a:lstStyle/>
          <a:p>
            <a:endParaRPr lang="en-US"/>
          </a:p>
        </p:txBody>
      </p:sp>
      <p:sp>
        <p:nvSpPr>
          <p:cNvPr id="27662" name="Arc 14"/>
          <p:cNvSpPr>
            <a:spLocks/>
          </p:cNvSpPr>
          <p:nvPr/>
        </p:nvSpPr>
        <p:spPr bwMode="auto">
          <a:xfrm flipV="1">
            <a:off x="4356100" y="4978400"/>
            <a:ext cx="146050" cy="41275"/>
          </a:xfrm>
          <a:custGeom>
            <a:avLst/>
            <a:gdLst>
              <a:gd name="G0" fmla="+- 21371 0 0"/>
              <a:gd name="G1" fmla="+- 21600 0 0"/>
              <a:gd name="G2" fmla="+- 21600 0 0"/>
              <a:gd name="T0" fmla="*/ 0 w 42971"/>
              <a:gd name="T1" fmla="*/ 18466 h 26832"/>
              <a:gd name="T2" fmla="*/ 42328 w 42971"/>
              <a:gd name="T3" fmla="*/ 26832 h 26832"/>
              <a:gd name="T4" fmla="*/ 21371 w 42971"/>
              <a:gd name="T5" fmla="*/ 21600 h 26832"/>
            </a:gdLst>
            <a:ahLst/>
            <a:cxnLst>
              <a:cxn ang="0">
                <a:pos x="T0" y="T1"/>
              </a:cxn>
              <a:cxn ang="0">
                <a:pos x="T2" y="T3"/>
              </a:cxn>
              <a:cxn ang="0">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close/>
              </a:path>
            </a:pathLst>
          </a:custGeom>
          <a:noFill/>
          <a:ln w="9525">
            <a:solidFill>
              <a:schemeClr val="tx1"/>
            </a:solidFill>
            <a:round/>
            <a:headEnd/>
            <a:tailEnd/>
          </a:ln>
          <a:effectLst/>
        </p:spPr>
        <p:txBody>
          <a:bodyPr wrap="none" anchor="ctr"/>
          <a:lstStyle/>
          <a:p>
            <a:endParaRPr lang="en-US"/>
          </a:p>
        </p:txBody>
      </p:sp>
      <p:sp>
        <p:nvSpPr>
          <p:cNvPr id="27663" name="Line 15"/>
          <p:cNvSpPr>
            <a:spLocks noChangeShapeType="1"/>
          </p:cNvSpPr>
          <p:nvPr/>
        </p:nvSpPr>
        <p:spPr bwMode="auto">
          <a:xfrm>
            <a:off x="4356100" y="4962525"/>
            <a:ext cx="0" cy="26988"/>
          </a:xfrm>
          <a:prstGeom prst="line">
            <a:avLst/>
          </a:prstGeom>
          <a:noFill/>
          <a:ln w="9525">
            <a:solidFill>
              <a:schemeClr val="tx1"/>
            </a:solidFill>
            <a:round/>
            <a:headEnd/>
            <a:tailEnd/>
          </a:ln>
          <a:effectLst/>
        </p:spPr>
        <p:txBody>
          <a:bodyPr/>
          <a:lstStyle/>
          <a:p>
            <a:endParaRPr lang="en-US"/>
          </a:p>
        </p:txBody>
      </p:sp>
      <p:sp>
        <p:nvSpPr>
          <p:cNvPr id="27664" name="Line 16"/>
          <p:cNvSpPr>
            <a:spLocks noChangeShapeType="1"/>
          </p:cNvSpPr>
          <p:nvPr/>
        </p:nvSpPr>
        <p:spPr bwMode="auto">
          <a:xfrm>
            <a:off x="4502150" y="4959350"/>
            <a:ext cx="0" cy="26988"/>
          </a:xfrm>
          <a:prstGeom prst="line">
            <a:avLst/>
          </a:prstGeom>
          <a:noFill/>
          <a:ln w="9525">
            <a:solidFill>
              <a:schemeClr val="tx1"/>
            </a:solidFill>
            <a:round/>
            <a:headEnd/>
            <a:tailEnd/>
          </a:ln>
          <a:effectLst/>
        </p:spPr>
        <p:txBody>
          <a:bodyPr/>
          <a:lstStyle/>
          <a:p>
            <a:endParaRPr lang="en-US"/>
          </a:p>
        </p:txBody>
      </p:sp>
      <p:sp>
        <p:nvSpPr>
          <p:cNvPr id="27665" name="Freeform 17"/>
          <p:cNvSpPr>
            <a:spLocks/>
          </p:cNvSpPr>
          <p:nvPr/>
        </p:nvSpPr>
        <p:spPr bwMode="auto">
          <a:xfrm>
            <a:off x="4354513" y="4967288"/>
            <a:ext cx="144462" cy="587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endParaRPr lang="en-US"/>
          </a:p>
        </p:txBody>
      </p:sp>
      <p:pic>
        <p:nvPicPr>
          <p:cNvPr id="27666" name="Picture 18" descr="Lua do clear"/>
          <p:cNvPicPr>
            <a:picLocks noChangeAspect="1" noChangeArrowheads="1" noCrop="1"/>
          </p:cNvPicPr>
          <p:nvPr>
            <p:ph idx="4294967295"/>
          </p:nvPr>
        </p:nvPicPr>
        <p:blipFill>
          <a:blip r:embed="rId2"/>
          <a:srcRect/>
          <a:stretch>
            <a:fillRect/>
          </a:stretch>
        </p:blipFill>
        <p:spPr bwMode="auto">
          <a:xfrm>
            <a:off x="4289425" y="4433888"/>
            <a:ext cx="258763" cy="533400"/>
          </a:xfrm>
          <a:prstGeom prst="rect">
            <a:avLst/>
          </a:prstGeom>
          <a:noFill/>
          <a:ln/>
        </p:spPr>
      </p:pic>
      <p:sp>
        <p:nvSpPr>
          <p:cNvPr id="27667" name="AutoShape 19"/>
          <p:cNvSpPr>
            <a:spLocks noChangeArrowheads="1"/>
          </p:cNvSpPr>
          <p:nvPr/>
        </p:nvSpPr>
        <p:spPr bwMode="auto">
          <a:xfrm flipV="1">
            <a:off x="6400800" y="3776663"/>
            <a:ext cx="868363" cy="1338262"/>
          </a:xfrm>
          <a:prstGeom prst="can">
            <a:avLst>
              <a:gd name="adj" fmla="val 32271"/>
            </a:avLst>
          </a:prstGeom>
          <a:gradFill rotWithShape="1">
            <a:gsLst>
              <a:gs pos="0">
                <a:srgbClr val="66CCFF">
                  <a:alpha val="80000"/>
                </a:srgbClr>
              </a:gs>
              <a:gs pos="50000">
                <a:srgbClr val="FFFFFF"/>
              </a:gs>
              <a:gs pos="100000">
                <a:srgbClr val="66CCFF">
                  <a:alpha val="80000"/>
                </a:srgbClr>
              </a:gs>
            </a:gsLst>
            <a:lin ang="0" scaled="1"/>
          </a:gradFill>
          <a:ln w="9525">
            <a:noFill/>
            <a:round/>
            <a:headEnd/>
            <a:tailEnd/>
          </a:ln>
          <a:effectLst/>
        </p:spPr>
        <p:txBody>
          <a:bodyPr wrap="none" anchor="ctr"/>
          <a:lstStyle/>
          <a:p>
            <a:endParaRPr lang="en-US"/>
          </a:p>
        </p:txBody>
      </p:sp>
      <p:sp>
        <p:nvSpPr>
          <p:cNvPr id="27668" name="Oval 20"/>
          <p:cNvSpPr>
            <a:spLocks noChangeArrowheads="1"/>
          </p:cNvSpPr>
          <p:nvPr/>
        </p:nvSpPr>
        <p:spPr bwMode="auto">
          <a:xfrm>
            <a:off x="6337300" y="3752850"/>
            <a:ext cx="996950" cy="365125"/>
          </a:xfrm>
          <a:prstGeom prst="ellipse">
            <a:avLst/>
          </a:prstGeom>
          <a:noFill/>
          <a:ln w="9525">
            <a:solidFill>
              <a:srgbClr val="3399FF"/>
            </a:solidFill>
            <a:round/>
            <a:headEnd/>
            <a:tailEnd/>
          </a:ln>
          <a:effectLst/>
        </p:spPr>
        <p:txBody>
          <a:bodyPr wrap="none" anchor="ctr"/>
          <a:lstStyle/>
          <a:p>
            <a:endParaRPr lang="en-US"/>
          </a:p>
        </p:txBody>
      </p:sp>
      <p:sp>
        <p:nvSpPr>
          <p:cNvPr id="27669" name="Oval 21"/>
          <p:cNvSpPr>
            <a:spLocks noChangeArrowheads="1"/>
          </p:cNvSpPr>
          <p:nvPr/>
        </p:nvSpPr>
        <p:spPr bwMode="auto">
          <a:xfrm>
            <a:off x="6396038" y="3786188"/>
            <a:ext cx="881062" cy="320675"/>
          </a:xfrm>
          <a:prstGeom prst="ellipse">
            <a:avLst/>
          </a:prstGeom>
          <a:gradFill rotWithShape="1">
            <a:gsLst>
              <a:gs pos="0">
                <a:schemeClr val="bg1"/>
              </a:gs>
              <a:gs pos="50000">
                <a:srgbClr val="66CCFF">
                  <a:alpha val="80000"/>
                </a:srgbClr>
              </a:gs>
              <a:gs pos="100000">
                <a:schemeClr val="bg1"/>
              </a:gs>
            </a:gsLst>
            <a:lin ang="0" scaled="1"/>
          </a:gradFill>
          <a:ln w="9525">
            <a:solidFill>
              <a:srgbClr val="C0C0C0"/>
            </a:solidFill>
            <a:round/>
            <a:headEnd/>
            <a:tailEnd/>
          </a:ln>
          <a:effectLst/>
        </p:spPr>
        <p:txBody>
          <a:bodyPr wrap="none" anchor="ctr"/>
          <a:lstStyle/>
          <a:p>
            <a:endParaRPr lang="en-US"/>
          </a:p>
        </p:txBody>
      </p:sp>
      <p:sp>
        <p:nvSpPr>
          <p:cNvPr id="27670" name="Oval 22"/>
          <p:cNvSpPr>
            <a:spLocks noChangeArrowheads="1"/>
          </p:cNvSpPr>
          <p:nvPr/>
        </p:nvSpPr>
        <p:spPr bwMode="auto">
          <a:xfrm>
            <a:off x="6480175" y="4840288"/>
            <a:ext cx="719138" cy="261937"/>
          </a:xfrm>
          <a:prstGeom prst="ellipse">
            <a:avLst/>
          </a:prstGeom>
          <a:noFill/>
          <a:ln w="9525">
            <a:solidFill>
              <a:schemeClr val="bg2"/>
            </a:solidFill>
            <a:round/>
            <a:headEnd/>
            <a:tailEnd/>
          </a:ln>
          <a:effectLst/>
        </p:spPr>
        <p:txBody>
          <a:bodyPr wrap="none" anchor="ctr"/>
          <a:lstStyle/>
          <a:p>
            <a:endParaRPr lang="en-US"/>
          </a:p>
        </p:txBody>
      </p:sp>
      <p:sp>
        <p:nvSpPr>
          <p:cNvPr id="27671" name="Arc 23"/>
          <p:cNvSpPr>
            <a:spLocks/>
          </p:cNvSpPr>
          <p:nvPr/>
        </p:nvSpPr>
        <p:spPr bwMode="auto">
          <a:xfrm>
            <a:off x="6432550" y="4818063"/>
            <a:ext cx="814388" cy="155575"/>
          </a:xfrm>
          <a:custGeom>
            <a:avLst/>
            <a:gdLst>
              <a:gd name="G0" fmla="+- 21519 0 0"/>
              <a:gd name="G1" fmla="+- 21600 0 0"/>
              <a:gd name="G2" fmla="+- 21600 0 0"/>
              <a:gd name="T0" fmla="*/ 0 w 43119"/>
              <a:gd name="T1" fmla="*/ 19735 h 22815"/>
              <a:gd name="T2" fmla="*/ 43085 w 43119"/>
              <a:gd name="T3" fmla="*/ 22815 h 22815"/>
              <a:gd name="T4" fmla="*/ 21519 w 43119"/>
              <a:gd name="T5" fmla="*/ 21600 h 22815"/>
            </a:gdLst>
            <a:ahLst/>
            <a:cxnLst>
              <a:cxn ang="0">
                <a:pos x="T0" y="T1"/>
              </a:cxn>
              <a:cxn ang="0">
                <a:pos x="T2" y="T3"/>
              </a:cxn>
              <a:cxn ang="0">
                <a:pos x="T4" y="T5"/>
              </a:cxn>
            </a:cxnLst>
            <a:rect l="0" t="0" r="r" b="b"/>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close/>
              </a:path>
            </a:pathLst>
          </a:custGeom>
          <a:noFill/>
          <a:ln w="9525">
            <a:solidFill>
              <a:schemeClr val="bg2"/>
            </a:solidFill>
            <a:round/>
            <a:headEnd/>
            <a:tailEnd/>
          </a:ln>
          <a:effectLst/>
        </p:spPr>
        <p:txBody>
          <a:bodyPr wrap="none" anchor="ctr"/>
          <a:lstStyle/>
          <a:p>
            <a:endParaRPr lang="en-US"/>
          </a:p>
        </p:txBody>
      </p:sp>
      <p:sp>
        <p:nvSpPr>
          <p:cNvPr id="27672" name="Oval 24"/>
          <p:cNvSpPr>
            <a:spLocks noChangeArrowheads="1"/>
          </p:cNvSpPr>
          <p:nvPr/>
        </p:nvSpPr>
        <p:spPr bwMode="auto">
          <a:xfrm>
            <a:off x="6403975" y="4175125"/>
            <a:ext cx="868363" cy="320675"/>
          </a:xfrm>
          <a:prstGeom prst="ellipse">
            <a:avLst/>
          </a:prstGeom>
          <a:solidFill>
            <a:srgbClr val="FFFFFF">
              <a:alpha val="50000"/>
            </a:srgbClr>
          </a:solidFill>
          <a:ln w="9525">
            <a:solidFill>
              <a:srgbClr val="3399FF"/>
            </a:solidFill>
            <a:round/>
            <a:headEnd/>
            <a:tailEnd/>
          </a:ln>
          <a:effectLst/>
        </p:spPr>
        <p:txBody>
          <a:bodyPr wrap="none" anchor="ctr"/>
          <a:lstStyle/>
          <a:p>
            <a:endParaRPr lang="en-US"/>
          </a:p>
        </p:txBody>
      </p:sp>
      <p:sp>
        <p:nvSpPr>
          <p:cNvPr id="27673" name="Arc 25"/>
          <p:cNvSpPr>
            <a:spLocks/>
          </p:cNvSpPr>
          <p:nvPr/>
        </p:nvSpPr>
        <p:spPr bwMode="auto">
          <a:xfrm flipV="1">
            <a:off x="6403975" y="4305300"/>
            <a:ext cx="866775" cy="188913"/>
          </a:xfrm>
          <a:custGeom>
            <a:avLst/>
            <a:gdLst>
              <a:gd name="G0" fmla="+- 21600 0 0"/>
              <a:gd name="G1" fmla="+- 21600 0 0"/>
              <a:gd name="G2" fmla="+- 21600 0 0"/>
              <a:gd name="T0" fmla="*/ 334 w 43147"/>
              <a:gd name="T1" fmla="*/ 25386 h 25386"/>
              <a:gd name="T2" fmla="*/ 43147 w 43147"/>
              <a:gd name="T3" fmla="*/ 20095 h 25386"/>
              <a:gd name="T4" fmla="*/ 21600 w 43147"/>
              <a:gd name="T5" fmla="*/ 21600 h 25386"/>
            </a:gdLst>
            <a:ahLst/>
            <a:cxnLst>
              <a:cxn ang="0">
                <a:pos x="T0" y="T1"/>
              </a:cxn>
              <a:cxn ang="0">
                <a:pos x="T2" y="T3"/>
              </a:cxn>
              <a:cxn ang="0">
                <a:pos x="T4" y="T5"/>
              </a:cxn>
            </a:cxnLst>
            <a:rect l="0" t="0" r="r" b="b"/>
            <a:pathLst>
              <a:path w="43147" h="25386" fill="none" extrusionOk="0">
                <a:moveTo>
                  <a:pt x="334" y="25385"/>
                </a:moveTo>
                <a:cubicBezTo>
                  <a:pt x="111" y="24136"/>
                  <a:pt x="0" y="22869"/>
                  <a:pt x="0" y="21600"/>
                </a:cubicBezTo>
                <a:cubicBezTo>
                  <a:pt x="0" y="9670"/>
                  <a:pt x="9670" y="0"/>
                  <a:pt x="21600" y="0"/>
                </a:cubicBezTo>
                <a:cubicBezTo>
                  <a:pt x="32945" y="-1"/>
                  <a:pt x="42356" y="8777"/>
                  <a:pt x="43147" y="20094"/>
                </a:cubicBezTo>
              </a:path>
              <a:path w="43147" h="25386" stroke="0" extrusionOk="0">
                <a:moveTo>
                  <a:pt x="334" y="25385"/>
                </a:moveTo>
                <a:cubicBezTo>
                  <a:pt x="111" y="24136"/>
                  <a:pt x="0" y="22869"/>
                  <a:pt x="0" y="21600"/>
                </a:cubicBezTo>
                <a:cubicBezTo>
                  <a:pt x="0" y="9670"/>
                  <a:pt x="9670" y="0"/>
                  <a:pt x="21600" y="0"/>
                </a:cubicBezTo>
                <a:cubicBezTo>
                  <a:pt x="32945" y="-1"/>
                  <a:pt x="42356" y="8777"/>
                  <a:pt x="43147" y="20094"/>
                </a:cubicBezTo>
                <a:lnTo>
                  <a:pt x="21600" y="21600"/>
                </a:lnTo>
                <a:close/>
              </a:path>
            </a:pathLst>
          </a:custGeom>
          <a:noFill/>
          <a:ln w="9525">
            <a:solidFill>
              <a:srgbClr val="3399FF"/>
            </a:solidFill>
            <a:round/>
            <a:headEnd/>
            <a:tailEnd/>
          </a:ln>
          <a:effectLst/>
        </p:spPr>
        <p:txBody>
          <a:bodyPr wrap="none" anchor="ctr"/>
          <a:lstStyle/>
          <a:p>
            <a:endParaRPr lang="en-US"/>
          </a:p>
        </p:txBody>
      </p:sp>
      <p:sp>
        <p:nvSpPr>
          <p:cNvPr id="27674" name="Freeform 26"/>
          <p:cNvSpPr>
            <a:spLocks/>
          </p:cNvSpPr>
          <p:nvPr/>
        </p:nvSpPr>
        <p:spPr bwMode="auto">
          <a:xfrm>
            <a:off x="6403975" y="3943350"/>
            <a:ext cx="868363" cy="1238250"/>
          </a:xfrm>
          <a:custGeom>
            <a:avLst/>
            <a:gdLst/>
            <a:ahLst/>
            <a:cxnLst>
              <a:cxn ang="0">
                <a:pos x="0" y="0"/>
              </a:cxn>
              <a:cxn ang="0">
                <a:pos x="547" y="0"/>
              </a:cxn>
              <a:cxn ang="0">
                <a:pos x="547" y="639"/>
              </a:cxn>
              <a:cxn ang="0">
                <a:pos x="0" y="639"/>
              </a:cxn>
              <a:cxn ang="0">
                <a:pos x="0" y="0"/>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gradFill rotWithShape="1">
            <a:gsLst>
              <a:gs pos="0">
                <a:srgbClr val="66CCFF">
                  <a:alpha val="60001"/>
                </a:srgbClr>
              </a:gs>
              <a:gs pos="50000">
                <a:schemeClr val="bg1">
                  <a:alpha val="80000"/>
                </a:schemeClr>
              </a:gs>
              <a:gs pos="100000">
                <a:srgbClr val="66CCFF">
                  <a:alpha val="60001"/>
                </a:srgbClr>
              </a:gs>
            </a:gsLst>
            <a:lin ang="0" scaled="1"/>
          </a:gradFill>
          <a:ln w="3175" cmpd="sng">
            <a:noFill/>
            <a:round/>
            <a:headEnd/>
            <a:tailEnd/>
          </a:ln>
          <a:effectLst/>
        </p:spPr>
        <p:txBody>
          <a:bodyPr/>
          <a:lstStyle/>
          <a:p>
            <a:endParaRPr lang="en-US"/>
          </a:p>
        </p:txBody>
      </p:sp>
      <p:sp>
        <p:nvSpPr>
          <p:cNvPr id="27675" name="Freeform 27"/>
          <p:cNvSpPr>
            <a:spLocks/>
          </p:cNvSpPr>
          <p:nvPr/>
        </p:nvSpPr>
        <p:spPr bwMode="auto">
          <a:xfrm>
            <a:off x="6413500" y="4371975"/>
            <a:ext cx="850900" cy="762000"/>
          </a:xfrm>
          <a:custGeom>
            <a:avLst/>
            <a:gdLst/>
            <a:ahLst/>
            <a:cxnLst>
              <a:cxn ang="0">
                <a:pos x="0" y="0"/>
              </a:cxn>
              <a:cxn ang="0">
                <a:pos x="547" y="0"/>
              </a:cxn>
              <a:cxn ang="0">
                <a:pos x="547" y="639"/>
              </a:cxn>
              <a:cxn ang="0">
                <a:pos x="0" y="639"/>
              </a:cxn>
              <a:cxn ang="0">
                <a:pos x="0" y="0"/>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solidFill>
            <a:srgbClr val="FFFFFF">
              <a:alpha val="30000"/>
            </a:srgbClr>
          </a:solidFill>
          <a:ln w="3175" cmpd="sng">
            <a:noFill/>
            <a:round/>
            <a:headEnd/>
            <a:tailEnd/>
          </a:ln>
          <a:effectLst/>
        </p:spPr>
        <p:txBody>
          <a:bodyPr/>
          <a:lstStyle/>
          <a:p>
            <a:endParaRPr lang="en-US"/>
          </a:p>
        </p:txBody>
      </p:sp>
      <p:sp>
        <p:nvSpPr>
          <p:cNvPr id="27676" name="Arc 28"/>
          <p:cNvSpPr>
            <a:spLocks/>
          </p:cNvSpPr>
          <p:nvPr/>
        </p:nvSpPr>
        <p:spPr bwMode="auto">
          <a:xfrm flipV="1">
            <a:off x="6427788" y="4967288"/>
            <a:ext cx="811212" cy="144462"/>
          </a:xfrm>
          <a:custGeom>
            <a:avLst/>
            <a:gdLst>
              <a:gd name="G0" fmla="+- 21519 0 0"/>
              <a:gd name="G1" fmla="+- 21600 0 0"/>
              <a:gd name="G2" fmla="+- 21600 0 0"/>
              <a:gd name="T0" fmla="*/ 0 w 43005"/>
              <a:gd name="T1" fmla="*/ 19735 h 21600"/>
              <a:gd name="T2" fmla="*/ 43005 w 43005"/>
              <a:gd name="T3" fmla="*/ 19381 h 21600"/>
              <a:gd name="T4" fmla="*/ 21519 w 43005"/>
              <a:gd name="T5" fmla="*/ 21600 h 21600"/>
            </a:gdLst>
            <a:ahLst/>
            <a:cxnLst>
              <a:cxn ang="0">
                <a:pos x="T0" y="T1"/>
              </a:cxn>
              <a:cxn ang="0">
                <a:pos x="T2" y="T3"/>
              </a:cxn>
              <a:cxn ang="0">
                <a:pos x="T4" y="T5"/>
              </a:cxn>
            </a:cxnLst>
            <a:rect l="0" t="0" r="r" b="b"/>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close/>
              </a:path>
            </a:pathLst>
          </a:custGeom>
          <a:noFill/>
          <a:ln w="9525">
            <a:solidFill>
              <a:srgbClr val="3399FF"/>
            </a:solidFill>
            <a:round/>
            <a:headEnd/>
            <a:tailEnd/>
          </a:ln>
          <a:effectLst/>
        </p:spPr>
        <p:txBody>
          <a:bodyPr wrap="none" anchor="ctr"/>
          <a:lstStyle/>
          <a:p>
            <a:endParaRPr lang="en-US"/>
          </a:p>
        </p:txBody>
      </p:sp>
      <p:sp>
        <p:nvSpPr>
          <p:cNvPr id="27677" name="Freeform 29"/>
          <p:cNvSpPr>
            <a:spLocks/>
          </p:cNvSpPr>
          <p:nvPr/>
        </p:nvSpPr>
        <p:spPr bwMode="auto">
          <a:xfrm flipH="1">
            <a:off x="6361113" y="3913188"/>
            <a:ext cx="123825" cy="1111250"/>
          </a:xfrm>
          <a:custGeom>
            <a:avLst/>
            <a:gdLst/>
            <a:ahLst/>
            <a:cxnLst>
              <a:cxn ang="0">
                <a:pos x="114" y="22"/>
              </a:cxn>
              <a:cxn ang="0">
                <a:pos x="72" y="91"/>
              </a:cxn>
              <a:cxn ang="0">
                <a:pos x="72" y="582"/>
              </a:cxn>
              <a:cxn ang="0">
                <a:pos x="0" y="688"/>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p:spPr>
        <p:txBody>
          <a:bodyPr/>
          <a:lstStyle/>
          <a:p>
            <a:endParaRPr lang="en-US"/>
          </a:p>
        </p:txBody>
      </p:sp>
      <p:sp>
        <p:nvSpPr>
          <p:cNvPr id="27678" name="Freeform 30"/>
          <p:cNvSpPr>
            <a:spLocks/>
          </p:cNvSpPr>
          <p:nvPr/>
        </p:nvSpPr>
        <p:spPr bwMode="auto">
          <a:xfrm>
            <a:off x="7199313" y="3900488"/>
            <a:ext cx="123825" cy="1111250"/>
          </a:xfrm>
          <a:custGeom>
            <a:avLst/>
            <a:gdLst/>
            <a:ahLst/>
            <a:cxnLst>
              <a:cxn ang="0">
                <a:pos x="114" y="22"/>
              </a:cxn>
              <a:cxn ang="0">
                <a:pos x="72" y="91"/>
              </a:cxn>
              <a:cxn ang="0">
                <a:pos x="72" y="582"/>
              </a:cxn>
              <a:cxn ang="0">
                <a:pos x="0" y="688"/>
              </a:cxn>
            </a:cxnLst>
            <a:rect l="0" t="0" r="r" b="b"/>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ffectLst/>
        </p:spPr>
        <p:txBody>
          <a:bodyPr/>
          <a:lstStyle/>
          <a:p>
            <a:endParaRPr lang="en-US"/>
          </a:p>
        </p:txBody>
      </p:sp>
      <p:sp>
        <p:nvSpPr>
          <p:cNvPr id="27679" name="Arc 31"/>
          <p:cNvSpPr>
            <a:spLocks/>
          </p:cNvSpPr>
          <p:nvPr/>
        </p:nvSpPr>
        <p:spPr bwMode="auto">
          <a:xfrm flipV="1">
            <a:off x="6337300" y="3895725"/>
            <a:ext cx="996950" cy="223838"/>
          </a:xfrm>
          <a:custGeom>
            <a:avLst/>
            <a:gdLst>
              <a:gd name="G0" fmla="+- 21600 0 0"/>
              <a:gd name="G1" fmla="+- 21600 0 0"/>
              <a:gd name="G2" fmla="+- 21600 0 0"/>
              <a:gd name="T0" fmla="*/ 559 w 43200"/>
              <a:gd name="T1" fmla="*/ 26484 h 26484"/>
              <a:gd name="T2" fmla="*/ 42682 w 43200"/>
              <a:gd name="T3" fmla="*/ 26302 h 26484"/>
              <a:gd name="T4" fmla="*/ 21600 w 43200"/>
              <a:gd name="T5" fmla="*/ 21600 h 26484"/>
            </a:gdLst>
            <a:ahLst/>
            <a:cxnLst>
              <a:cxn ang="0">
                <a:pos x="T0" y="T1"/>
              </a:cxn>
              <a:cxn ang="0">
                <a:pos x="T2" y="T3"/>
              </a:cxn>
              <a:cxn ang="0">
                <a:pos x="T4" y="T5"/>
              </a:cxn>
            </a:cxnLst>
            <a:rect l="0" t="0" r="r" b="b"/>
            <a:pathLst>
              <a:path w="43200" h="26484" fill="none"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path>
              <a:path w="43200" h="26484" stroke="0"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lnTo>
                  <a:pt x="21600" y="21600"/>
                </a:lnTo>
                <a:close/>
              </a:path>
            </a:pathLst>
          </a:custGeom>
          <a:noFill/>
          <a:ln w="9525">
            <a:solidFill>
              <a:srgbClr val="3399FF"/>
            </a:solidFill>
            <a:round/>
            <a:headEnd/>
            <a:tailEnd/>
          </a:ln>
          <a:effectLst/>
        </p:spPr>
        <p:txBody>
          <a:bodyPr wrap="none" anchor="ctr"/>
          <a:lstStyle/>
          <a:p>
            <a:endParaRPr lang="en-US"/>
          </a:p>
        </p:txBody>
      </p:sp>
      <p:grpSp>
        <p:nvGrpSpPr>
          <p:cNvPr id="27680" name="Group 32"/>
          <p:cNvGrpSpPr>
            <a:grpSpLocks/>
          </p:cNvGrpSpPr>
          <p:nvPr/>
        </p:nvGrpSpPr>
        <p:grpSpPr bwMode="auto">
          <a:xfrm>
            <a:off x="6799263" y="4194175"/>
            <a:ext cx="300037" cy="906463"/>
            <a:chOff x="2643" y="2630"/>
            <a:chExt cx="189" cy="571"/>
          </a:xfrm>
        </p:grpSpPr>
        <p:sp>
          <p:nvSpPr>
            <p:cNvPr id="27681" name="Text Box 33"/>
            <p:cNvSpPr txBox="1">
              <a:spLocks noChangeArrowheads="1"/>
            </p:cNvSpPr>
            <p:nvPr/>
          </p:nvSpPr>
          <p:spPr bwMode="auto">
            <a:xfrm>
              <a:off x="2738" y="3076"/>
              <a:ext cx="58"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50</a:t>
              </a:r>
            </a:p>
          </p:txBody>
        </p:sp>
        <p:sp>
          <p:nvSpPr>
            <p:cNvPr id="27682" name="Line 34"/>
            <p:cNvSpPr>
              <a:spLocks noChangeShapeType="1"/>
            </p:cNvSpPr>
            <p:nvPr/>
          </p:nvSpPr>
          <p:spPr bwMode="auto">
            <a:xfrm>
              <a:off x="2643" y="2694"/>
              <a:ext cx="0" cy="507"/>
            </a:xfrm>
            <a:prstGeom prst="line">
              <a:avLst/>
            </a:prstGeom>
            <a:noFill/>
            <a:ln w="9525">
              <a:solidFill>
                <a:srgbClr val="0000FF"/>
              </a:solidFill>
              <a:round/>
              <a:headEnd/>
              <a:tailEnd/>
            </a:ln>
            <a:effectLst/>
          </p:spPr>
          <p:txBody>
            <a:bodyPr/>
            <a:lstStyle/>
            <a:p>
              <a:endParaRPr lang="en-US"/>
            </a:p>
          </p:txBody>
        </p:sp>
        <p:sp>
          <p:nvSpPr>
            <p:cNvPr id="27683" name="Line 35"/>
            <p:cNvSpPr>
              <a:spLocks noChangeShapeType="1"/>
            </p:cNvSpPr>
            <p:nvPr/>
          </p:nvSpPr>
          <p:spPr bwMode="auto">
            <a:xfrm>
              <a:off x="2645" y="3201"/>
              <a:ext cx="52" cy="0"/>
            </a:xfrm>
            <a:prstGeom prst="line">
              <a:avLst/>
            </a:prstGeom>
            <a:noFill/>
            <a:ln w="9525">
              <a:solidFill>
                <a:srgbClr val="0000FF"/>
              </a:solidFill>
              <a:round/>
              <a:headEnd/>
              <a:tailEnd/>
            </a:ln>
            <a:effectLst/>
          </p:spPr>
          <p:txBody>
            <a:bodyPr/>
            <a:lstStyle/>
            <a:p>
              <a:endParaRPr lang="en-US"/>
            </a:p>
          </p:txBody>
        </p:sp>
        <p:sp>
          <p:nvSpPr>
            <p:cNvPr id="27684" name="Line 36"/>
            <p:cNvSpPr>
              <a:spLocks noChangeShapeType="1"/>
            </p:cNvSpPr>
            <p:nvPr/>
          </p:nvSpPr>
          <p:spPr bwMode="auto">
            <a:xfrm>
              <a:off x="2645" y="3010"/>
              <a:ext cx="52" cy="0"/>
            </a:xfrm>
            <a:prstGeom prst="line">
              <a:avLst/>
            </a:prstGeom>
            <a:noFill/>
            <a:ln w="9525">
              <a:solidFill>
                <a:srgbClr val="0000FF"/>
              </a:solidFill>
              <a:round/>
              <a:headEnd/>
              <a:tailEnd/>
            </a:ln>
            <a:effectLst/>
          </p:spPr>
          <p:txBody>
            <a:bodyPr/>
            <a:lstStyle/>
            <a:p>
              <a:endParaRPr lang="en-US"/>
            </a:p>
          </p:txBody>
        </p:sp>
        <p:sp>
          <p:nvSpPr>
            <p:cNvPr id="27685" name="Line 37"/>
            <p:cNvSpPr>
              <a:spLocks noChangeShapeType="1"/>
            </p:cNvSpPr>
            <p:nvPr/>
          </p:nvSpPr>
          <p:spPr bwMode="auto">
            <a:xfrm>
              <a:off x="2648" y="2814"/>
              <a:ext cx="52" cy="0"/>
            </a:xfrm>
            <a:prstGeom prst="line">
              <a:avLst/>
            </a:prstGeom>
            <a:noFill/>
            <a:ln w="9525">
              <a:solidFill>
                <a:srgbClr val="0000FF"/>
              </a:solidFill>
              <a:round/>
              <a:headEnd/>
              <a:tailEnd/>
            </a:ln>
            <a:effectLst/>
          </p:spPr>
          <p:txBody>
            <a:bodyPr/>
            <a:lstStyle/>
            <a:p>
              <a:endParaRPr lang="en-US"/>
            </a:p>
          </p:txBody>
        </p:sp>
        <p:sp>
          <p:nvSpPr>
            <p:cNvPr id="27686" name="Line 38"/>
            <p:cNvSpPr>
              <a:spLocks noChangeShapeType="1"/>
            </p:cNvSpPr>
            <p:nvPr/>
          </p:nvSpPr>
          <p:spPr bwMode="auto">
            <a:xfrm>
              <a:off x="2643" y="2880"/>
              <a:ext cx="29" cy="0"/>
            </a:xfrm>
            <a:prstGeom prst="line">
              <a:avLst/>
            </a:prstGeom>
            <a:noFill/>
            <a:ln w="9525">
              <a:solidFill>
                <a:srgbClr val="0000FF"/>
              </a:solidFill>
              <a:round/>
              <a:headEnd/>
              <a:tailEnd/>
            </a:ln>
            <a:effectLst/>
          </p:spPr>
          <p:txBody>
            <a:bodyPr/>
            <a:lstStyle/>
            <a:p>
              <a:endParaRPr lang="en-US"/>
            </a:p>
          </p:txBody>
        </p:sp>
        <p:sp>
          <p:nvSpPr>
            <p:cNvPr id="27687" name="Line 39"/>
            <p:cNvSpPr>
              <a:spLocks noChangeShapeType="1"/>
            </p:cNvSpPr>
            <p:nvPr/>
          </p:nvSpPr>
          <p:spPr bwMode="auto">
            <a:xfrm>
              <a:off x="2643" y="2947"/>
              <a:ext cx="29" cy="0"/>
            </a:xfrm>
            <a:prstGeom prst="line">
              <a:avLst/>
            </a:prstGeom>
            <a:noFill/>
            <a:ln w="9525">
              <a:solidFill>
                <a:srgbClr val="0000FF"/>
              </a:solidFill>
              <a:round/>
              <a:headEnd/>
              <a:tailEnd/>
            </a:ln>
            <a:effectLst/>
          </p:spPr>
          <p:txBody>
            <a:bodyPr/>
            <a:lstStyle/>
            <a:p>
              <a:endParaRPr lang="en-US"/>
            </a:p>
          </p:txBody>
        </p:sp>
        <p:sp>
          <p:nvSpPr>
            <p:cNvPr id="27688" name="Line 40"/>
            <p:cNvSpPr>
              <a:spLocks noChangeShapeType="1"/>
            </p:cNvSpPr>
            <p:nvPr/>
          </p:nvSpPr>
          <p:spPr bwMode="auto">
            <a:xfrm>
              <a:off x="2643" y="3075"/>
              <a:ext cx="29" cy="0"/>
            </a:xfrm>
            <a:prstGeom prst="line">
              <a:avLst/>
            </a:prstGeom>
            <a:noFill/>
            <a:ln w="9525">
              <a:solidFill>
                <a:srgbClr val="0000FF"/>
              </a:solidFill>
              <a:round/>
              <a:headEnd/>
              <a:tailEnd/>
            </a:ln>
            <a:effectLst/>
          </p:spPr>
          <p:txBody>
            <a:bodyPr/>
            <a:lstStyle/>
            <a:p>
              <a:endParaRPr lang="en-US"/>
            </a:p>
          </p:txBody>
        </p:sp>
        <p:sp>
          <p:nvSpPr>
            <p:cNvPr id="27689" name="Line 41"/>
            <p:cNvSpPr>
              <a:spLocks noChangeShapeType="1"/>
            </p:cNvSpPr>
            <p:nvPr/>
          </p:nvSpPr>
          <p:spPr bwMode="auto">
            <a:xfrm>
              <a:off x="2643" y="3141"/>
              <a:ext cx="29" cy="0"/>
            </a:xfrm>
            <a:prstGeom prst="line">
              <a:avLst/>
            </a:prstGeom>
            <a:noFill/>
            <a:ln w="9525">
              <a:solidFill>
                <a:srgbClr val="0000FF"/>
              </a:solidFill>
              <a:round/>
              <a:headEnd/>
              <a:tailEnd/>
            </a:ln>
            <a:effectLst/>
          </p:spPr>
          <p:txBody>
            <a:bodyPr/>
            <a:lstStyle/>
            <a:p>
              <a:endParaRPr lang="en-US"/>
            </a:p>
          </p:txBody>
        </p:sp>
        <p:sp>
          <p:nvSpPr>
            <p:cNvPr id="27690" name="Line 42"/>
            <p:cNvSpPr>
              <a:spLocks noChangeShapeType="1"/>
            </p:cNvSpPr>
            <p:nvPr/>
          </p:nvSpPr>
          <p:spPr bwMode="auto">
            <a:xfrm>
              <a:off x="2643" y="2843"/>
              <a:ext cx="29" cy="0"/>
            </a:xfrm>
            <a:prstGeom prst="line">
              <a:avLst/>
            </a:prstGeom>
            <a:noFill/>
            <a:ln w="9525">
              <a:solidFill>
                <a:srgbClr val="0000FF"/>
              </a:solidFill>
              <a:round/>
              <a:headEnd/>
              <a:tailEnd/>
            </a:ln>
            <a:effectLst/>
          </p:spPr>
          <p:txBody>
            <a:bodyPr/>
            <a:lstStyle/>
            <a:p>
              <a:endParaRPr lang="en-US"/>
            </a:p>
          </p:txBody>
        </p:sp>
        <p:sp>
          <p:nvSpPr>
            <p:cNvPr id="27691" name="Line 43"/>
            <p:cNvSpPr>
              <a:spLocks noChangeShapeType="1"/>
            </p:cNvSpPr>
            <p:nvPr/>
          </p:nvSpPr>
          <p:spPr bwMode="auto">
            <a:xfrm>
              <a:off x="2643" y="2915"/>
              <a:ext cx="52" cy="0"/>
            </a:xfrm>
            <a:prstGeom prst="line">
              <a:avLst/>
            </a:prstGeom>
            <a:noFill/>
            <a:ln w="9525">
              <a:solidFill>
                <a:srgbClr val="0000FF"/>
              </a:solidFill>
              <a:round/>
              <a:headEnd/>
              <a:tailEnd/>
            </a:ln>
            <a:effectLst/>
          </p:spPr>
          <p:txBody>
            <a:bodyPr/>
            <a:lstStyle/>
            <a:p>
              <a:endParaRPr lang="en-US"/>
            </a:p>
          </p:txBody>
        </p:sp>
        <p:sp>
          <p:nvSpPr>
            <p:cNvPr id="27692" name="Line 44"/>
            <p:cNvSpPr>
              <a:spLocks noChangeShapeType="1"/>
            </p:cNvSpPr>
            <p:nvPr/>
          </p:nvSpPr>
          <p:spPr bwMode="auto">
            <a:xfrm>
              <a:off x="2643" y="2978"/>
              <a:ext cx="29" cy="0"/>
            </a:xfrm>
            <a:prstGeom prst="line">
              <a:avLst/>
            </a:prstGeom>
            <a:noFill/>
            <a:ln w="9525">
              <a:solidFill>
                <a:srgbClr val="0000FF"/>
              </a:solidFill>
              <a:round/>
              <a:headEnd/>
              <a:tailEnd/>
            </a:ln>
            <a:effectLst/>
          </p:spPr>
          <p:txBody>
            <a:bodyPr/>
            <a:lstStyle/>
            <a:p>
              <a:endParaRPr lang="en-US"/>
            </a:p>
          </p:txBody>
        </p:sp>
        <p:sp>
          <p:nvSpPr>
            <p:cNvPr id="27693" name="Line 45"/>
            <p:cNvSpPr>
              <a:spLocks noChangeShapeType="1"/>
            </p:cNvSpPr>
            <p:nvPr/>
          </p:nvSpPr>
          <p:spPr bwMode="auto">
            <a:xfrm>
              <a:off x="2643" y="3044"/>
              <a:ext cx="29" cy="0"/>
            </a:xfrm>
            <a:prstGeom prst="line">
              <a:avLst/>
            </a:prstGeom>
            <a:noFill/>
            <a:ln w="9525">
              <a:solidFill>
                <a:srgbClr val="0000FF"/>
              </a:solidFill>
              <a:round/>
              <a:headEnd/>
              <a:tailEnd/>
            </a:ln>
            <a:effectLst/>
          </p:spPr>
          <p:txBody>
            <a:bodyPr/>
            <a:lstStyle/>
            <a:p>
              <a:endParaRPr lang="en-US"/>
            </a:p>
          </p:txBody>
        </p:sp>
        <p:sp>
          <p:nvSpPr>
            <p:cNvPr id="27694" name="Line 46"/>
            <p:cNvSpPr>
              <a:spLocks noChangeShapeType="1"/>
            </p:cNvSpPr>
            <p:nvPr/>
          </p:nvSpPr>
          <p:spPr bwMode="auto">
            <a:xfrm>
              <a:off x="2643" y="3107"/>
              <a:ext cx="52" cy="0"/>
            </a:xfrm>
            <a:prstGeom prst="line">
              <a:avLst/>
            </a:prstGeom>
            <a:noFill/>
            <a:ln w="9525">
              <a:solidFill>
                <a:srgbClr val="0000FF"/>
              </a:solidFill>
              <a:round/>
              <a:headEnd/>
              <a:tailEnd/>
            </a:ln>
            <a:effectLst/>
          </p:spPr>
          <p:txBody>
            <a:bodyPr/>
            <a:lstStyle/>
            <a:p>
              <a:endParaRPr lang="en-US"/>
            </a:p>
          </p:txBody>
        </p:sp>
        <p:sp>
          <p:nvSpPr>
            <p:cNvPr id="27695" name="Line 47"/>
            <p:cNvSpPr>
              <a:spLocks noChangeShapeType="1"/>
            </p:cNvSpPr>
            <p:nvPr/>
          </p:nvSpPr>
          <p:spPr bwMode="auto">
            <a:xfrm>
              <a:off x="2643" y="3173"/>
              <a:ext cx="29" cy="0"/>
            </a:xfrm>
            <a:prstGeom prst="line">
              <a:avLst/>
            </a:prstGeom>
            <a:noFill/>
            <a:ln w="9525">
              <a:solidFill>
                <a:srgbClr val="0000FF"/>
              </a:solidFill>
              <a:round/>
              <a:headEnd/>
              <a:tailEnd/>
            </a:ln>
            <a:effectLst/>
          </p:spPr>
          <p:txBody>
            <a:bodyPr/>
            <a:lstStyle/>
            <a:p>
              <a:endParaRPr lang="en-US"/>
            </a:p>
          </p:txBody>
        </p:sp>
        <p:sp>
          <p:nvSpPr>
            <p:cNvPr id="27696" name="Text Box 48"/>
            <p:cNvSpPr txBox="1">
              <a:spLocks noChangeArrowheads="1"/>
            </p:cNvSpPr>
            <p:nvPr/>
          </p:nvSpPr>
          <p:spPr bwMode="auto">
            <a:xfrm>
              <a:off x="2713" y="2980"/>
              <a:ext cx="86"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100</a:t>
              </a:r>
            </a:p>
          </p:txBody>
        </p:sp>
        <p:sp>
          <p:nvSpPr>
            <p:cNvPr id="27697" name="Text Box 49"/>
            <p:cNvSpPr txBox="1">
              <a:spLocks noChangeArrowheads="1"/>
            </p:cNvSpPr>
            <p:nvPr/>
          </p:nvSpPr>
          <p:spPr bwMode="auto">
            <a:xfrm>
              <a:off x="2713" y="2893"/>
              <a:ext cx="86"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150</a:t>
              </a:r>
            </a:p>
          </p:txBody>
        </p:sp>
        <p:sp>
          <p:nvSpPr>
            <p:cNvPr id="27698" name="Text Box 50"/>
            <p:cNvSpPr txBox="1">
              <a:spLocks noChangeArrowheads="1"/>
            </p:cNvSpPr>
            <p:nvPr/>
          </p:nvSpPr>
          <p:spPr bwMode="auto">
            <a:xfrm>
              <a:off x="2712" y="2787"/>
              <a:ext cx="86"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200</a:t>
              </a:r>
            </a:p>
          </p:txBody>
        </p:sp>
        <p:sp>
          <p:nvSpPr>
            <p:cNvPr id="27699" name="Text Box 51"/>
            <p:cNvSpPr txBox="1">
              <a:spLocks noChangeArrowheads="1"/>
            </p:cNvSpPr>
            <p:nvPr/>
          </p:nvSpPr>
          <p:spPr bwMode="auto">
            <a:xfrm>
              <a:off x="2717" y="2630"/>
              <a:ext cx="115"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Cm</a:t>
              </a:r>
              <a:r>
                <a:rPr lang="en-US" sz="600" b="1" baseline="30000">
                  <a:solidFill>
                    <a:srgbClr val="CC0000"/>
                  </a:solidFill>
                </a:rPr>
                <a:t>3</a:t>
              </a:r>
            </a:p>
          </p:txBody>
        </p:sp>
        <p:sp>
          <p:nvSpPr>
            <p:cNvPr id="27700" name="Line 52"/>
            <p:cNvSpPr>
              <a:spLocks noChangeShapeType="1"/>
            </p:cNvSpPr>
            <p:nvPr/>
          </p:nvSpPr>
          <p:spPr bwMode="auto">
            <a:xfrm>
              <a:off x="2643" y="2748"/>
              <a:ext cx="29" cy="0"/>
            </a:xfrm>
            <a:prstGeom prst="line">
              <a:avLst/>
            </a:prstGeom>
            <a:noFill/>
            <a:ln w="9525">
              <a:solidFill>
                <a:srgbClr val="0000FF"/>
              </a:solidFill>
              <a:round/>
              <a:headEnd/>
              <a:tailEnd/>
            </a:ln>
            <a:effectLst/>
          </p:spPr>
          <p:txBody>
            <a:bodyPr/>
            <a:lstStyle/>
            <a:p>
              <a:endParaRPr lang="en-US"/>
            </a:p>
          </p:txBody>
        </p:sp>
        <p:sp>
          <p:nvSpPr>
            <p:cNvPr id="27701" name="Line 53"/>
            <p:cNvSpPr>
              <a:spLocks noChangeShapeType="1"/>
            </p:cNvSpPr>
            <p:nvPr/>
          </p:nvSpPr>
          <p:spPr bwMode="auto">
            <a:xfrm>
              <a:off x="2643" y="2717"/>
              <a:ext cx="52" cy="0"/>
            </a:xfrm>
            <a:prstGeom prst="line">
              <a:avLst/>
            </a:prstGeom>
            <a:noFill/>
            <a:ln w="9525">
              <a:solidFill>
                <a:srgbClr val="0000FF"/>
              </a:solidFill>
              <a:round/>
              <a:headEnd/>
              <a:tailEnd/>
            </a:ln>
            <a:effectLst/>
          </p:spPr>
          <p:txBody>
            <a:bodyPr/>
            <a:lstStyle/>
            <a:p>
              <a:endParaRPr lang="en-US"/>
            </a:p>
          </p:txBody>
        </p:sp>
        <p:sp>
          <p:nvSpPr>
            <p:cNvPr id="27702" name="Line 54"/>
            <p:cNvSpPr>
              <a:spLocks noChangeShapeType="1"/>
            </p:cNvSpPr>
            <p:nvPr/>
          </p:nvSpPr>
          <p:spPr bwMode="auto">
            <a:xfrm>
              <a:off x="2643" y="2783"/>
              <a:ext cx="29" cy="0"/>
            </a:xfrm>
            <a:prstGeom prst="line">
              <a:avLst/>
            </a:prstGeom>
            <a:noFill/>
            <a:ln w="9525">
              <a:solidFill>
                <a:srgbClr val="0000FF"/>
              </a:solidFill>
              <a:round/>
              <a:headEnd/>
              <a:tailEnd/>
            </a:ln>
            <a:effectLst/>
          </p:spPr>
          <p:txBody>
            <a:bodyPr/>
            <a:lstStyle/>
            <a:p>
              <a:endParaRPr lang="en-US"/>
            </a:p>
          </p:txBody>
        </p:sp>
        <p:sp>
          <p:nvSpPr>
            <p:cNvPr id="27703" name="Text Box 55"/>
            <p:cNvSpPr txBox="1">
              <a:spLocks noChangeArrowheads="1"/>
            </p:cNvSpPr>
            <p:nvPr/>
          </p:nvSpPr>
          <p:spPr bwMode="auto">
            <a:xfrm>
              <a:off x="2713" y="2690"/>
              <a:ext cx="86" cy="58"/>
            </a:xfrm>
            <a:prstGeom prst="rect">
              <a:avLst/>
            </a:prstGeom>
            <a:noFill/>
            <a:ln w="9525">
              <a:noFill/>
              <a:miter lim="800000"/>
              <a:headEnd/>
              <a:tailEnd/>
            </a:ln>
            <a:effectLst/>
          </p:spPr>
          <p:txBody>
            <a:bodyPr lIns="0" tIns="0" rIns="0" bIns="0"/>
            <a:lstStyle/>
            <a:p>
              <a:pPr>
                <a:spcBef>
                  <a:spcPct val="50000"/>
                </a:spcBef>
              </a:pPr>
              <a:r>
                <a:rPr lang="en-US" sz="600" b="1">
                  <a:solidFill>
                    <a:srgbClr val="CC0000"/>
                  </a:solidFill>
                </a:rPr>
                <a:t>250</a:t>
              </a:r>
            </a:p>
          </p:txBody>
        </p:sp>
      </p:grpSp>
      <p:sp>
        <p:nvSpPr>
          <p:cNvPr id="27704" name="Rectangle 56"/>
          <p:cNvSpPr>
            <a:spLocks noChangeArrowheads="1"/>
          </p:cNvSpPr>
          <p:nvPr/>
        </p:nvSpPr>
        <p:spPr bwMode="auto">
          <a:xfrm>
            <a:off x="76200" y="152400"/>
            <a:ext cx="7162800" cy="609600"/>
          </a:xfrm>
          <a:prstGeom prst="rect">
            <a:avLst/>
          </a:prstGeom>
          <a:noFill/>
          <a:ln w="9525">
            <a:noFill/>
            <a:miter lim="800000"/>
            <a:headEnd/>
            <a:tailEnd/>
          </a:ln>
          <a:effectLst/>
        </p:spPr>
        <p:txBody>
          <a:bodyPr/>
          <a:lstStyle/>
          <a:p>
            <a:pPr>
              <a:lnSpc>
                <a:spcPct val="80000"/>
              </a:lnSpc>
              <a:spcBef>
                <a:spcPct val="20000"/>
              </a:spcBef>
            </a:pPr>
            <a:endParaRPr lang="en-US" sz="1200" b="1">
              <a:solidFill>
                <a:srgbClr val="0000FF"/>
              </a:solidFill>
            </a:endParaRPr>
          </a:p>
        </p:txBody>
      </p:sp>
      <p:sp>
        <p:nvSpPr>
          <p:cNvPr id="27705" name="Rectangle 57"/>
          <p:cNvSpPr>
            <a:spLocks noChangeArrowheads="1"/>
          </p:cNvSpPr>
          <p:nvPr/>
        </p:nvSpPr>
        <p:spPr bwMode="auto">
          <a:xfrm>
            <a:off x="1219200" y="228600"/>
            <a:ext cx="6248400" cy="457200"/>
          </a:xfrm>
          <a:prstGeom prst="rect">
            <a:avLst/>
          </a:prstGeom>
          <a:noFill/>
          <a:ln w="9525">
            <a:noFill/>
            <a:miter lim="800000"/>
            <a:headEnd/>
            <a:tailEnd/>
          </a:ln>
          <a:effectLst/>
        </p:spPr>
        <p:txBody>
          <a:bodyPr>
            <a:spAutoFit/>
          </a:bodyPr>
          <a:lstStyle/>
          <a:p>
            <a:pPr algn="ctr" eaLnBrk="0" hangingPunct="0"/>
            <a:r>
              <a:rPr lang="en-US" sz="2400" b="1">
                <a:solidFill>
                  <a:srgbClr val="0000FF"/>
                </a:solidFill>
              </a:rPr>
              <a:t>Bài 18: SỰ NỞ VÌ NHIỆT CỦA CHẤT RẮN</a:t>
            </a:r>
          </a:p>
        </p:txBody>
      </p:sp>
      <p:sp>
        <p:nvSpPr>
          <p:cNvPr id="27706" name="Rectangle 58"/>
          <p:cNvSpPr>
            <a:spLocks noChangeArrowheads="1"/>
          </p:cNvSpPr>
          <p:nvPr/>
        </p:nvSpPr>
        <p:spPr bwMode="auto">
          <a:xfrm>
            <a:off x="282575" y="838200"/>
            <a:ext cx="3076575" cy="457200"/>
          </a:xfrm>
          <a:prstGeom prst="rect">
            <a:avLst/>
          </a:prstGeom>
          <a:noFill/>
          <a:ln w="9525">
            <a:noFill/>
            <a:miter lim="800000"/>
            <a:headEnd/>
            <a:tailEnd/>
          </a:ln>
          <a:effectLst/>
        </p:spPr>
        <p:txBody>
          <a:bodyPr wrap="none">
            <a:spAutoFit/>
          </a:bodyPr>
          <a:lstStyle/>
          <a:p>
            <a:pPr marL="342900" indent="-342900" algn="ctr" eaLnBrk="0" hangingPunct="0"/>
            <a:r>
              <a:rPr lang="en-US" sz="2400" b="1">
                <a:solidFill>
                  <a:srgbClr val="660066"/>
                </a:solidFill>
                <a:sym typeface="Webdings" pitchFamily="18" charset="2"/>
              </a:rPr>
              <a:t>1. </a:t>
            </a:r>
            <a:r>
              <a:rPr lang="en-US" sz="2400" b="1">
                <a:solidFill>
                  <a:srgbClr val="660066"/>
                </a:solidFill>
              </a:rPr>
              <a:t>Làm thí nghiệm</a:t>
            </a:r>
            <a:endParaRPr lang="en-US" b="1">
              <a:solidFill>
                <a:srgbClr val="660066"/>
              </a:solidFill>
            </a:endParaRPr>
          </a:p>
        </p:txBody>
      </p:sp>
      <p:grpSp>
        <p:nvGrpSpPr>
          <p:cNvPr id="27708" name="Group 60"/>
          <p:cNvGrpSpPr>
            <a:grpSpLocks/>
          </p:cNvGrpSpPr>
          <p:nvPr/>
        </p:nvGrpSpPr>
        <p:grpSpPr bwMode="auto">
          <a:xfrm rot="-343777">
            <a:off x="3581400" y="3460750"/>
            <a:ext cx="1677988" cy="327025"/>
            <a:chOff x="1463" y="3474"/>
            <a:chExt cx="1293" cy="240"/>
          </a:xfrm>
        </p:grpSpPr>
        <p:sp>
          <p:nvSpPr>
            <p:cNvPr id="27709" name="AutoShape 61"/>
            <p:cNvSpPr>
              <a:spLocks noChangeArrowheads="1"/>
            </p:cNvSpPr>
            <p:nvPr/>
          </p:nvSpPr>
          <p:spPr bwMode="auto">
            <a:xfrm rot="344995">
              <a:off x="2228" y="3474"/>
              <a:ext cx="528" cy="24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FF"/>
            </a:solidFill>
            <a:ln w="9525">
              <a:solidFill>
                <a:schemeClr val="tx1"/>
              </a:solidFill>
              <a:round/>
              <a:headEnd/>
              <a:tailEnd/>
            </a:ln>
            <a:effectLst/>
          </p:spPr>
          <p:txBody>
            <a:bodyPr wrap="none" anchor="ctr"/>
            <a:lstStyle/>
            <a:p>
              <a:endParaRPr lang="en-US"/>
            </a:p>
          </p:txBody>
        </p:sp>
        <p:sp>
          <p:nvSpPr>
            <p:cNvPr id="27710" name="Rectangle 62"/>
            <p:cNvSpPr>
              <a:spLocks noChangeArrowheads="1"/>
            </p:cNvSpPr>
            <p:nvPr/>
          </p:nvSpPr>
          <p:spPr bwMode="auto">
            <a:xfrm rot="344995">
              <a:off x="1463" y="3507"/>
              <a:ext cx="816" cy="48"/>
            </a:xfrm>
            <a:prstGeom prst="rect">
              <a:avLst/>
            </a:prstGeom>
            <a:solidFill>
              <a:srgbClr val="3333FF"/>
            </a:solidFill>
            <a:ln w="9525">
              <a:solidFill>
                <a:schemeClr val="tx1"/>
              </a:solidFill>
              <a:miter lim="800000"/>
              <a:headEnd/>
              <a:tailEnd/>
            </a:ln>
            <a:effectLst/>
          </p:spPr>
          <p:txBody>
            <a:bodyPr wrap="none" anchor="ctr"/>
            <a:lstStyle/>
            <a:p>
              <a:endParaRPr lang="en-US"/>
            </a:p>
          </p:txBody>
        </p:sp>
      </p:grpSp>
      <p:grpSp>
        <p:nvGrpSpPr>
          <p:cNvPr id="27711" name="Group 63"/>
          <p:cNvGrpSpPr>
            <a:grpSpLocks/>
          </p:cNvGrpSpPr>
          <p:nvPr/>
        </p:nvGrpSpPr>
        <p:grpSpPr bwMode="auto">
          <a:xfrm>
            <a:off x="3629025" y="1817688"/>
            <a:ext cx="1244600" cy="3516312"/>
            <a:chOff x="1920" y="1008"/>
            <a:chExt cx="1704" cy="2832"/>
          </a:xfrm>
        </p:grpSpPr>
        <p:pic>
          <p:nvPicPr>
            <p:cNvPr id="27712" name="Picture 64" descr="chan de"/>
            <p:cNvPicPr>
              <a:picLocks noChangeAspect="1" noChangeArrowheads="1"/>
            </p:cNvPicPr>
            <p:nvPr/>
          </p:nvPicPr>
          <p:blipFill>
            <a:blip r:embed="rId3"/>
            <a:srcRect/>
            <a:stretch>
              <a:fillRect/>
            </a:stretch>
          </p:blipFill>
          <p:spPr bwMode="auto">
            <a:xfrm>
              <a:off x="1920" y="2956"/>
              <a:ext cx="1704" cy="884"/>
            </a:xfrm>
            <a:prstGeom prst="rect">
              <a:avLst/>
            </a:prstGeom>
            <a:noFill/>
          </p:spPr>
        </p:pic>
        <p:sp>
          <p:nvSpPr>
            <p:cNvPr id="27713" name="AutoShape 65"/>
            <p:cNvSpPr>
              <a:spLocks noChangeArrowheads="1"/>
            </p:cNvSpPr>
            <p:nvPr/>
          </p:nvSpPr>
          <p:spPr bwMode="auto">
            <a:xfrm>
              <a:off x="2555" y="2503"/>
              <a:ext cx="119" cy="554"/>
            </a:xfrm>
            <a:prstGeom prst="can">
              <a:avLst>
                <a:gd name="adj" fmla="val 2698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27714" name="Rectangle 66"/>
            <p:cNvSpPr>
              <a:spLocks noChangeArrowheads="1"/>
            </p:cNvSpPr>
            <p:nvPr/>
          </p:nvSpPr>
          <p:spPr bwMode="auto">
            <a:xfrm rot="21554297" flipV="1">
              <a:off x="2449" y="2302"/>
              <a:ext cx="328" cy="148"/>
            </a:xfrm>
            <a:prstGeom prst="rect">
              <a:avLst/>
            </a:prstGeom>
            <a:solidFill>
              <a:srgbClr val="5F5F5F"/>
            </a:solidFill>
            <a:ln w="9525">
              <a:miter lim="800000"/>
              <a:headEnd/>
              <a:tailEnd/>
            </a:ln>
            <a:effectLst/>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p>
          </p:txBody>
        </p:sp>
        <p:sp>
          <p:nvSpPr>
            <p:cNvPr id="27715" name="AutoShape 67"/>
            <p:cNvSpPr>
              <a:spLocks noChangeArrowheads="1"/>
            </p:cNvSpPr>
            <p:nvPr/>
          </p:nvSpPr>
          <p:spPr bwMode="auto">
            <a:xfrm>
              <a:off x="2544" y="1008"/>
              <a:ext cx="119" cy="1389"/>
            </a:xfrm>
            <a:prstGeom prst="can">
              <a:avLst>
                <a:gd name="adj" fmla="val 29721"/>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endParaRPr lang="en-US"/>
            </a:p>
          </p:txBody>
        </p:sp>
        <p:sp>
          <p:nvSpPr>
            <p:cNvPr id="27716" name="AutoShape 68"/>
            <p:cNvSpPr>
              <a:spLocks noChangeArrowheads="1"/>
            </p:cNvSpPr>
            <p:nvPr/>
          </p:nvSpPr>
          <p:spPr bwMode="auto">
            <a:xfrm rot="12944304">
              <a:off x="2530" y="2388"/>
              <a:ext cx="86" cy="202"/>
            </a:xfrm>
            <a:prstGeom prst="can">
              <a:avLst>
                <a:gd name="adj" fmla="val 117442"/>
              </a:avLst>
            </a:prstGeom>
            <a:solidFill>
              <a:srgbClr val="FF0000"/>
            </a:solidFill>
            <a:ln w="9525">
              <a:solidFill>
                <a:srgbClr val="333333"/>
              </a:solidFill>
              <a:round/>
              <a:headEnd/>
              <a:tailEnd/>
            </a:ln>
            <a:effectLst/>
          </p:spPr>
          <p:txBody>
            <a:bodyPr wrap="none" anchor="ctr"/>
            <a:lstStyle/>
            <a:p>
              <a:endParaRPr lang="en-US"/>
            </a:p>
          </p:txBody>
        </p:sp>
      </p:grpSp>
      <p:grpSp>
        <p:nvGrpSpPr>
          <p:cNvPr id="27717" name="Group 69"/>
          <p:cNvGrpSpPr>
            <a:grpSpLocks/>
          </p:cNvGrpSpPr>
          <p:nvPr/>
        </p:nvGrpSpPr>
        <p:grpSpPr bwMode="auto">
          <a:xfrm>
            <a:off x="5432425" y="4724400"/>
            <a:ext cx="612775" cy="1093788"/>
            <a:chOff x="4236" y="2935"/>
            <a:chExt cx="472" cy="806"/>
          </a:xfrm>
        </p:grpSpPr>
        <p:sp>
          <p:nvSpPr>
            <p:cNvPr id="27718" name="Oval 70"/>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a:effectLst/>
          </p:spPr>
          <p:txBody>
            <a:bodyPr wrap="none" anchor="ctr"/>
            <a:lstStyle/>
            <a:p>
              <a:endParaRPr lang="en-US"/>
            </a:p>
          </p:txBody>
        </p:sp>
        <p:sp>
          <p:nvSpPr>
            <p:cNvPr id="27719" name="AutoShape 71"/>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a:effectLst/>
          </p:spPr>
          <p:txBody>
            <a:bodyPr wrap="none" anchor="ctr"/>
            <a:lstStyle/>
            <a:p>
              <a:endParaRPr lang="en-US"/>
            </a:p>
          </p:txBody>
        </p:sp>
        <p:sp>
          <p:nvSpPr>
            <p:cNvPr id="27720" name="Oval 72"/>
            <p:cNvSpPr>
              <a:spLocks noChangeArrowheads="1"/>
            </p:cNvSpPr>
            <p:nvPr/>
          </p:nvSpPr>
          <p:spPr bwMode="auto">
            <a:xfrm>
              <a:off x="4328" y="3616"/>
              <a:ext cx="298" cy="123"/>
            </a:xfrm>
            <a:prstGeom prst="ellipse">
              <a:avLst/>
            </a:prstGeom>
            <a:solidFill>
              <a:srgbClr val="3399FF">
                <a:alpha val="45000"/>
              </a:srgbClr>
            </a:solidFill>
            <a:ln w="9525">
              <a:solidFill>
                <a:schemeClr val="bg2"/>
              </a:solidFill>
              <a:round/>
              <a:headEnd/>
              <a:tailEnd/>
            </a:ln>
            <a:effectLst/>
          </p:spPr>
          <p:txBody>
            <a:bodyPr wrap="none" anchor="ctr"/>
            <a:lstStyle/>
            <a:p>
              <a:endParaRPr lang="en-US"/>
            </a:p>
          </p:txBody>
        </p:sp>
        <p:sp>
          <p:nvSpPr>
            <p:cNvPr id="27721" name="Oval 73"/>
            <p:cNvSpPr>
              <a:spLocks noChangeArrowheads="1"/>
            </p:cNvSpPr>
            <p:nvPr/>
          </p:nvSpPr>
          <p:spPr bwMode="auto">
            <a:xfrm>
              <a:off x="4241" y="3470"/>
              <a:ext cx="462" cy="174"/>
            </a:xfrm>
            <a:prstGeom prst="ellipse">
              <a:avLst/>
            </a:prstGeom>
            <a:solidFill>
              <a:srgbClr val="FFCC00">
                <a:alpha val="30000"/>
              </a:srgbClr>
            </a:solidFill>
            <a:ln w="9525">
              <a:solidFill>
                <a:schemeClr val="bg2"/>
              </a:solidFill>
              <a:round/>
              <a:headEnd/>
              <a:tailEnd/>
            </a:ln>
            <a:effectLst/>
          </p:spPr>
          <p:txBody>
            <a:bodyPr wrap="none" anchor="ctr"/>
            <a:lstStyle/>
            <a:p>
              <a:endParaRPr lang="en-US"/>
            </a:p>
          </p:txBody>
        </p:sp>
        <p:sp>
          <p:nvSpPr>
            <p:cNvPr id="27722" name="Freeform 74"/>
            <p:cNvSpPr>
              <a:spLocks/>
            </p:cNvSpPr>
            <p:nvPr/>
          </p:nvSpPr>
          <p:spPr bwMode="auto">
            <a:xfrm flipH="1">
              <a:off x="4532" y="3344"/>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7723" name="Freeform 75"/>
            <p:cNvSpPr>
              <a:spLocks/>
            </p:cNvSpPr>
            <p:nvPr/>
          </p:nvSpPr>
          <p:spPr bwMode="auto">
            <a:xfrm>
              <a:off x="4356" y="3345"/>
              <a:ext cx="47" cy="92"/>
            </a:xfrm>
            <a:custGeom>
              <a:avLst/>
              <a:gdLst/>
              <a:ahLst/>
              <a:cxnLst>
                <a:cxn ang="0">
                  <a:pos x="48" y="0"/>
                </a:cxn>
                <a:cxn ang="0">
                  <a:pos x="48" y="96"/>
                </a:cxn>
                <a:cxn ang="0">
                  <a:pos x="0" y="144"/>
                </a:cxn>
              </a:cxnLst>
              <a:rect l="0" t="0" r="r" b="b"/>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ffectLst/>
          </p:spPr>
          <p:txBody>
            <a:bodyPr/>
            <a:lstStyle/>
            <a:p>
              <a:endParaRPr lang="en-US"/>
            </a:p>
          </p:txBody>
        </p:sp>
        <p:sp>
          <p:nvSpPr>
            <p:cNvPr id="27724" name="AutoShape 76"/>
            <p:cNvSpPr>
              <a:spLocks noChangeArrowheads="1"/>
            </p:cNvSpPr>
            <p:nvPr/>
          </p:nvSpPr>
          <p:spPr bwMode="auto">
            <a:xfrm rot="16200000" flipV="1">
              <a:off x="4376" y="3409"/>
              <a:ext cx="192" cy="472"/>
            </a:xfrm>
            <a:prstGeom prst="moon">
              <a:avLst>
                <a:gd name="adj" fmla="val 50833"/>
              </a:avLst>
            </a:prstGeom>
            <a:solidFill>
              <a:srgbClr val="FFCC00">
                <a:alpha val="30000"/>
              </a:srgbClr>
            </a:solidFill>
            <a:ln w="9525">
              <a:noFill/>
              <a:miter lim="800000"/>
              <a:headEnd/>
              <a:tailEnd/>
            </a:ln>
            <a:effectLst/>
          </p:spPr>
          <p:txBody>
            <a:bodyPr wrap="none" anchor="ctr"/>
            <a:lstStyle/>
            <a:p>
              <a:endParaRPr lang="en-US"/>
            </a:p>
          </p:txBody>
        </p:sp>
        <p:sp>
          <p:nvSpPr>
            <p:cNvPr id="27725" name="Freeform 77"/>
            <p:cNvSpPr>
              <a:spLocks/>
            </p:cNvSpPr>
            <p:nvPr/>
          </p:nvSpPr>
          <p:spPr bwMode="auto">
            <a:xfrm>
              <a:off x="4371" y="3357"/>
              <a:ext cx="231" cy="370"/>
            </a:xfrm>
            <a:custGeom>
              <a:avLst/>
              <a:gdLst/>
              <a:ahLst/>
              <a:cxnLst>
                <a:cxn ang="0">
                  <a:pos x="114" y="0"/>
                </a:cxn>
                <a:cxn ang="0">
                  <a:pos x="126" y="96"/>
                </a:cxn>
                <a:cxn ang="0">
                  <a:pos x="150" y="204"/>
                </a:cxn>
                <a:cxn ang="0">
                  <a:pos x="276" y="354"/>
                </a:cxn>
                <a:cxn ang="0">
                  <a:pos x="108" y="438"/>
                </a:cxn>
                <a:cxn ang="0">
                  <a:pos x="18" y="372"/>
                </a:cxn>
              </a:cxnLst>
              <a:rect l="0" t="0" r="r" b="b"/>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cmpd="sng">
              <a:solidFill>
                <a:schemeClr val="bg2">
                  <a:alpha val="30000"/>
                </a:schemeClr>
              </a:solidFill>
              <a:round/>
              <a:headEnd/>
              <a:tailEnd/>
            </a:ln>
            <a:effectLst/>
          </p:spPr>
          <p:txBody>
            <a:bodyPr/>
            <a:lstStyle/>
            <a:p>
              <a:endParaRPr lang="en-US"/>
            </a:p>
          </p:txBody>
        </p:sp>
        <p:sp>
          <p:nvSpPr>
            <p:cNvPr id="27726" name="Arc 78"/>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endParaRPr lang="en-US"/>
            </a:p>
          </p:txBody>
        </p:sp>
        <p:sp>
          <p:nvSpPr>
            <p:cNvPr id="27727" name="Arc 79"/>
            <p:cNvSpPr>
              <a:spLocks/>
            </p:cNvSpPr>
            <p:nvPr/>
          </p:nvSpPr>
          <p:spPr bwMode="auto">
            <a:xfrm flipV="1">
              <a:off x="4380" y="3288"/>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solidFill>
              <a:schemeClr val="bg1"/>
            </a:solidFill>
            <a:ln w="9525">
              <a:noFill/>
              <a:round/>
              <a:headEnd/>
              <a:tailEnd/>
            </a:ln>
            <a:effectLst/>
          </p:spPr>
          <p:txBody>
            <a:bodyPr wrap="none" anchor="ctr"/>
            <a:lstStyle/>
            <a:p>
              <a:endParaRPr lang="en-US"/>
            </a:p>
          </p:txBody>
        </p:sp>
        <p:sp>
          <p:nvSpPr>
            <p:cNvPr id="27728" name="Oval 80"/>
            <p:cNvSpPr>
              <a:spLocks noChangeArrowheads="1"/>
            </p:cNvSpPr>
            <p:nvPr/>
          </p:nvSpPr>
          <p:spPr bwMode="auto">
            <a:xfrm>
              <a:off x="4394" y="3258"/>
              <a:ext cx="149" cy="72"/>
            </a:xfrm>
            <a:prstGeom prst="ellipse">
              <a:avLst/>
            </a:prstGeom>
            <a:solidFill>
              <a:schemeClr val="bg1"/>
            </a:solidFill>
            <a:ln w="9525">
              <a:noFill/>
              <a:round/>
              <a:headEnd/>
              <a:tailEnd/>
            </a:ln>
            <a:effectLst/>
          </p:spPr>
          <p:txBody>
            <a:bodyPr wrap="none" anchor="ctr"/>
            <a:lstStyle/>
            <a:p>
              <a:endParaRPr lang="en-US"/>
            </a:p>
          </p:txBody>
        </p:sp>
        <p:sp>
          <p:nvSpPr>
            <p:cNvPr id="27729" name="Arc 81"/>
            <p:cNvSpPr>
              <a:spLocks/>
            </p:cNvSpPr>
            <p:nvPr/>
          </p:nvSpPr>
          <p:spPr bwMode="auto">
            <a:xfrm flipV="1">
              <a:off x="4379" y="3250"/>
              <a:ext cx="184" cy="92"/>
            </a:xfrm>
            <a:custGeom>
              <a:avLst/>
              <a:gdLst>
                <a:gd name="G0" fmla="+- 21600 0 0"/>
                <a:gd name="G1" fmla="+- 21600 0 0"/>
                <a:gd name="G2" fmla="+- 21600 0 0"/>
                <a:gd name="T0" fmla="*/ 17618 w 43200"/>
                <a:gd name="T1" fmla="*/ 42830 h 42883"/>
                <a:gd name="T2" fmla="*/ 25285 w 43200"/>
                <a:gd name="T3" fmla="*/ 42883 h 42883"/>
                <a:gd name="T4" fmla="*/ 21600 w 43200"/>
                <a:gd name="T5" fmla="*/ 21600 h 42883"/>
              </a:gdLst>
              <a:ahLst/>
              <a:cxnLst>
                <a:cxn ang="0">
                  <a:pos x="T0" y="T1"/>
                </a:cxn>
                <a:cxn ang="0">
                  <a:pos x="T2" y="T3"/>
                </a:cxn>
                <a:cxn ang="0">
                  <a:pos x="T4" y="T5"/>
                </a:cxn>
              </a:cxnLst>
              <a:rect l="0" t="0" r="r" b="b"/>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7730" name="Arc 82"/>
            <p:cNvSpPr>
              <a:spLocks/>
            </p:cNvSpPr>
            <p:nvPr/>
          </p:nvSpPr>
          <p:spPr bwMode="auto">
            <a:xfrm flipV="1">
              <a:off x="4393" y="3254"/>
              <a:ext cx="150" cy="75"/>
            </a:xfrm>
            <a:custGeom>
              <a:avLst/>
              <a:gdLst>
                <a:gd name="G0" fmla="+- 21600 0 0"/>
                <a:gd name="G1" fmla="+- 21600 0 0"/>
                <a:gd name="G2" fmla="+- 21600 0 0"/>
                <a:gd name="T0" fmla="*/ 19378 w 43200"/>
                <a:gd name="T1" fmla="*/ 43085 h 43085"/>
                <a:gd name="T2" fmla="*/ 25696 w 43200"/>
                <a:gd name="T3" fmla="*/ 42808 h 43085"/>
                <a:gd name="T4" fmla="*/ 21600 w 43200"/>
                <a:gd name="T5" fmla="*/ 21600 h 43085"/>
              </a:gdLst>
              <a:ahLst/>
              <a:cxnLst>
                <a:cxn ang="0">
                  <a:pos x="T0" y="T1"/>
                </a:cxn>
                <a:cxn ang="0">
                  <a:pos x="T2" y="T3"/>
                </a:cxn>
                <a:cxn ang="0">
                  <a:pos x="T4" y="T5"/>
                </a:cxn>
              </a:cxnLst>
              <a:rect l="0" t="0" r="r" b="b"/>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close/>
                </a:path>
              </a:pathLst>
            </a:custGeom>
            <a:noFill/>
            <a:ln w="9525">
              <a:solidFill>
                <a:srgbClr val="0066FF"/>
              </a:solidFill>
              <a:round/>
              <a:headEnd/>
              <a:tailEnd/>
            </a:ln>
            <a:effectLst/>
          </p:spPr>
          <p:txBody>
            <a:bodyPr wrap="none" anchor="ctr"/>
            <a:lstStyle/>
            <a:p>
              <a:endParaRPr lang="en-US"/>
            </a:p>
          </p:txBody>
        </p:sp>
        <p:sp>
          <p:nvSpPr>
            <p:cNvPr id="27731" name="Arc 83"/>
            <p:cNvSpPr>
              <a:spLocks/>
            </p:cNvSpPr>
            <p:nvPr/>
          </p:nvSpPr>
          <p:spPr bwMode="auto">
            <a:xfrm flipV="1">
              <a:off x="4423" y="3258"/>
              <a:ext cx="92" cy="40"/>
            </a:xfrm>
            <a:custGeom>
              <a:avLst/>
              <a:gdLst>
                <a:gd name="G0" fmla="+- 21600 0 0"/>
                <a:gd name="G1" fmla="+- 21600 0 0"/>
                <a:gd name="G2" fmla="+- 21600 0 0"/>
                <a:gd name="T0" fmla="*/ 7746 w 43200"/>
                <a:gd name="T1" fmla="*/ 38171 h 41744"/>
                <a:gd name="T2" fmla="*/ 29396 w 43200"/>
                <a:gd name="T3" fmla="*/ 41744 h 41744"/>
                <a:gd name="T4" fmla="*/ 21600 w 43200"/>
                <a:gd name="T5" fmla="*/ 21600 h 41744"/>
              </a:gdLst>
              <a:ahLst/>
              <a:cxnLst>
                <a:cxn ang="0">
                  <a:pos x="T0" y="T1"/>
                </a:cxn>
                <a:cxn ang="0">
                  <a:pos x="T2" y="T3"/>
                </a:cxn>
                <a:cxn ang="0">
                  <a:pos x="T4" y="T5"/>
                </a:cxn>
              </a:cxnLst>
              <a:rect l="0" t="0" r="r" b="b"/>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7732" name="Arc 84"/>
            <p:cNvSpPr>
              <a:spLocks/>
            </p:cNvSpPr>
            <p:nvPr/>
          </p:nvSpPr>
          <p:spPr bwMode="auto">
            <a:xfrm flipV="1">
              <a:off x="4438" y="3265"/>
              <a:ext cx="58" cy="23"/>
            </a:xfrm>
            <a:custGeom>
              <a:avLst/>
              <a:gdLst>
                <a:gd name="G0" fmla="+- 21600 0 0"/>
                <a:gd name="G1" fmla="+- 21600 0 0"/>
                <a:gd name="G2" fmla="+- 21600 0 0"/>
                <a:gd name="T0" fmla="*/ 3296 w 43200"/>
                <a:gd name="T1" fmla="*/ 33068 h 35592"/>
                <a:gd name="T2" fmla="*/ 38056 w 43200"/>
                <a:gd name="T3" fmla="*/ 35592 h 35592"/>
                <a:gd name="T4" fmla="*/ 21600 w 43200"/>
                <a:gd name="T5" fmla="*/ 21600 h 35592"/>
              </a:gdLst>
              <a:ahLst/>
              <a:cxnLst>
                <a:cxn ang="0">
                  <a:pos x="T0" y="T1"/>
                </a:cxn>
                <a:cxn ang="0">
                  <a:pos x="T2" y="T3"/>
                </a:cxn>
                <a:cxn ang="0">
                  <a:pos x="T4" y="T5"/>
                </a:cxn>
              </a:cxnLst>
              <a:rect l="0" t="0" r="r" b="b"/>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7733" name="AutoShape 85"/>
            <p:cNvSpPr>
              <a:spLocks noChangeArrowheads="1"/>
            </p:cNvSpPr>
            <p:nvPr/>
          </p:nvSpPr>
          <p:spPr bwMode="auto">
            <a:xfrm flipV="1">
              <a:off x="4420" y="3247"/>
              <a:ext cx="92" cy="48"/>
            </a:xfrm>
            <a:custGeom>
              <a:avLst/>
              <a:gdLst>
                <a:gd name="G0" fmla="+- 8147 0 0"/>
                <a:gd name="G1" fmla="+- -10305911 0 0"/>
                <a:gd name="G2" fmla="+- 0 0 -10305911"/>
                <a:gd name="T0" fmla="*/ 0 256 1"/>
                <a:gd name="T1" fmla="*/ 180 256 1"/>
                <a:gd name="G3" fmla="+- -10305911 T0 T1"/>
                <a:gd name="T2" fmla="*/ 0 256 1"/>
                <a:gd name="T3" fmla="*/ 90 256 1"/>
                <a:gd name="G4" fmla="+- -10305911 T2 T3"/>
                <a:gd name="G5" fmla="*/ G4 2 1"/>
                <a:gd name="T4" fmla="*/ 90 256 1"/>
                <a:gd name="T5" fmla="*/ 0 256 1"/>
                <a:gd name="G6" fmla="+- -10305911 T4 T5"/>
                <a:gd name="G7" fmla="*/ G6 2 1"/>
                <a:gd name="G8" fmla="abs -1030591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47"/>
                <a:gd name="G18" fmla="*/ 8147 1 2"/>
                <a:gd name="G19" fmla="+- G18 5400 0"/>
                <a:gd name="G20" fmla="cos G19 -10305911"/>
                <a:gd name="G21" fmla="sin G19 -10305911"/>
                <a:gd name="G22" fmla="+- G20 10800 0"/>
                <a:gd name="G23" fmla="+- G21 10800 0"/>
                <a:gd name="G24" fmla="+- 10800 0 G20"/>
                <a:gd name="G25" fmla="+- 8147 10800 0"/>
                <a:gd name="G26" fmla="?: G9 G17 G25"/>
                <a:gd name="G27" fmla="?: G9 0 21600"/>
                <a:gd name="G28" fmla="cos 10800 -10305911"/>
                <a:gd name="G29" fmla="sin 10800 -10305911"/>
                <a:gd name="G30" fmla="sin 8147 -10305911"/>
                <a:gd name="G31" fmla="+- G28 10800 0"/>
                <a:gd name="G32" fmla="+- G29 10800 0"/>
                <a:gd name="G33" fmla="+- G30 10800 0"/>
                <a:gd name="G34" fmla="?: G4 0 G31"/>
                <a:gd name="G35" fmla="?: -10305911 G34 0"/>
                <a:gd name="G36" fmla="?: G6 G35 G31"/>
                <a:gd name="G37" fmla="+- 21600 0 G36"/>
                <a:gd name="G38" fmla="?: G4 0 G33"/>
                <a:gd name="G39" fmla="?: -10305911 G38 G32"/>
                <a:gd name="G40" fmla="?: G6 G39 0"/>
                <a:gd name="G41" fmla="?: G4 G32 21600"/>
                <a:gd name="G42" fmla="?: G6 G41 G33"/>
                <a:gd name="T12" fmla="*/ 10800 w 21600"/>
                <a:gd name="T13" fmla="*/ 0 h 21600"/>
                <a:gd name="T14" fmla="*/ 2062 w 21600"/>
                <a:gd name="T15" fmla="*/ 7137 h 21600"/>
                <a:gd name="T16" fmla="*/ 10800 w 21600"/>
                <a:gd name="T17" fmla="*/ 2653 h 21600"/>
                <a:gd name="T18" fmla="*/ 19538 w 21600"/>
                <a:gd name="T19" fmla="*/ 71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close/>
                </a:path>
              </a:pathLst>
            </a:custGeom>
            <a:solidFill>
              <a:schemeClr val="bg1"/>
            </a:solidFill>
            <a:ln w="9525">
              <a:noFill/>
              <a:miter lim="800000"/>
              <a:headEnd/>
              <a:tailEnd/>
            </a:ln>
            <a:effectLst/>
          </p:spPr>
          <p:txBody>
            <a:bodyPr wrap="none" anchor="ctr"/>
            <a:lstStyle/>
            <a:p>
              <a:endParaRPr lang="en-US"/>
            </a:p>
          </p:txBody>
        </p:sp>
        <p:sp>
          <p:nvSpPr>
            <p:cNvPr id="27734" name="Arc 86"/>
            <p:cNvSpPr>
              <a:spLocks/>
            </p:cNvSpPr>
            <p:nvPr/>
          </p:nvSpPr>
          <p:spPr bwMode="auto">
            <a:xfrm flipV="1">
              <a:off x="4422" y="3292"/>
              <a:ext cx="92" cy="26"/>
            </a:xfrm>
            <a:custGeom>
              <a:avLst/>
              <a:gdLst>
                <a:gd name="G0" fmla="+- 21371 0 0"/>
                <a:gd name="G1" fmla="+- 21600 0 0"/>
                <a:gd name="G2" fmla="+- 21600 0 0"/>
                <a:gd name="T0" fmla="*/ 0 w 42971"/>
                <a:gd name="T1" fmla="*/ 18466 h 26832"/>
                <a:gd name="T2" fmla="*/ 42328 w 42971"/>
                <a:gd name="T3" fmla="*/ 26832 h 26832"/>
                <a:gd name="T4" fmla="*/ 21371 w 42971"/>
                <a:gd name="T5" fmla="*/ 21600 h 26832"/>
              </a:gdLst>
              <a:ahLst/>
              <a:cxnLst>
                <a:cxn ang="0">
                  <a:pos x="T0" y="T1"/>
                </a:cxn>
                <a:cxn ang="0">
                  <a:pos x="T2" y="T3"/>
                </a:cxn>
                <a:cxn ang="0">
                  <a:pos x="T4" y="T5"/>
                </a:cxn>
              </a:cxnLst>
              <a:rect l="0" t="0" r="r" b="b"/>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close/>
                </a:path>
              </a:pathLst>
            </a:custGeom>
            <a:noFill/>
            <a:ln w="9525">
              <a:solidFill>
                <a:schemeClr val="tx1"/>
              </a:solidFill>
              <a:round/>
              <a:headEnd/>
              <a:tailEnd/>
            </a:ln>
            <a:effectLst/>
          </p:spPr>
          <p:txBody>
            <a:bodyPr wrap="none" anchor="ctr"/>
            <a:lstStyle/>
            <a:p>
              <a:endParaRPr lang="en-US"/>
            </a:p>
          </p:txBody>
        </p:sp>
        <p:sp>
          <p:nvSpPr>
            <p:cNvPr id="27735" name="Line 87"/>
            <p:cNvSpPr>
              <a:spLocks noChangeShapeType="1"/>
            </p:cNvSpPr>
            <p:nvPr/>
          </p:nvSpPr>
          <p:spPr bwMode="auto">
            <a:xfrm>
              <a:off x="4422" y="3282"/>
              <a:ext cx="0" cy="17"/>
            </a:xfrm>
            <a:prstGeom prst="line">
              <a:avLst/>
            </a:prstGeom>
            <a:noFill/>
            <a:ln w="9525">
              <a:solidFill>
                <a:schemeClr val="tx1"/>
              </a:solidFill>
              <a:round/>
              <a:headEnd/>
              <a:tailEnd/>
            </a:ln>
            <a:effectLst/>
          </p:spPr>
          <p:txBody>
            <a:bodyPr/>
            <a:lstStyle/>
            <a:p>
              <a:endParaRPr lang="en-US"/>
            </a:p>
          </p:txBody>
        </p:sp>
        <p:sp>
          <p:nvSpPr>
            <p:cNvPr id="27736" name="Line 88"/>
            <p:cNvSpPr>
              <a:spLocks noChangeShapeType="1"/>
            </p:cNvSpPr>
            <p:nvPr/>
          </p:nvSpPr>
          <p:spPr bwMode="auto">
            <a:xfrm>
              <a:off x="4514" y="3280"/>
              <a:ext cx="0" cy="17"/>
            </a:xfrm>
            <a:prstGeom prst="line">
              <a:avLst/>
            </a:prstGeom>
            <a:noFill/>
            <a:ln w="9525">
              <a:solidFill>
                <a:schemeClr val="tx1"/>
              </a:solidFill>
              <a:round/>
              <a:headEnd/>
              <a:tailEnd/>
            </a:ln>
            <a:effectLst/>
          </p:spPr>
          <p:txBody>
            <a:bodyPr/>
            <a:lstStyle/>
            <a:p>
              <a:endParaRPr lang="en-US"/>
            </a:p>
          </p:txBody>
        </p:sp>
        <p:sp>
          <p:nvSpPr>
            <p:cNvPr id="27737" name="Freeform 89"/>
            <p:cNvSpPr>
              <a:spLocks/>
            </p:cNvSpPr>
            <p:nvPr/>
          </p:nvSpPr>
          <p:spPr bwMode="auto">
            <a:xfrm>
              <a:off x="4421" y="3285"/>
              <a:ext cx="91" cy="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endParaRPr lang="en-US"/>
            </a:p>
          </p:txBody>
        </p:sp>
        <p:pic>
          <p:nvPicPr>
            <p:cNvPr id="27738" name="Picture 90" descr="Lua do clear"/>
            <p:cNvPicPr>
              <a:picLocks noChangeAspect="1" noChangeArrowheads="1" noCrop="1"/>
            </p:cNvPicPr>
            <p:nvPr/>
          </p:nvPicPr>
          <p:blipFill>
            <a:blip r:embed="rId2"/>
            <a:srcRect/>
            <a:stretch>
              <a:fillRect/>
            </a:stretch>
          </p:blipFill>
          <p:spPr bwMode="auto">
            <a:xfrm>
              <a:off x="4383" y="2935"/>
              <a:ext cx="174" cy="386"/>
            </a:xfrm>
            <a:prstGeom prst="rect">
              <a:avLst/>
            </a:prstGeom>
            <a:noFill/>
            <a:ln>
              <a:noFill/>
            </a:ln>
            <a:effectLst/>
          </p:spPr>
        </p:pic>
      </p:grpSp>
      <p:grpSp>
        <p:nvGrpSpPr>
          <p:cNvPr id="27739" name="Group 91"/>
          <p:cNvGrpSpPr>
            <a:grpSpLocks/>
          </p:cNvGrpSpPr>
          <p:nvPr/>
        </p:nvGrpSpPr>
        <p:grpSpPr bwMode="auto">
          <a:xfrm>
            <a:off x="4752975" y="762000"/>
            <a:ext cx="2355850" cy="2019300"/>
            <a:chOff x="2496" y="1152"/>
            <a:chExt cx="1814" cy="1488"/>
          </a:xfrm>
        </p:grpSpPr>
        <p:sp>
          <p:nvSpPr>
            <p:cNvPr id="27740" name="Oval 92"/>
            <p:cNvSpPr>
              <a:spLocks noChangeArrowheads="1"/>
            </p:cNvSpPr>
            <p:nvPr/>
          </p:nvSpPr>
          <p:spPr bwMode="auto">
            <a:xfrm>
              <a:off x="2496" y="2399"/>
              <a:ext cx="235" cy="241"/>
            </a:xfrm>
            <a:prstGeom prst="ellipse">
              <a:avLst/>
            </a:prstGeom>
            <a:gradFill rotWithShape="1">
              <a:gsLst>
                <a:gs pos="0">
                  <a:srgbClr val="66CCFF"/>
                </a:gs>
                <a:gs pos="100000">
                  <a:srgbClr val="66CCFF">
                    <a:gamma/>
                    <a:shade val="46275"/>
                    <a:invGamma/>
                  </a:srgbClr>
                </a:gs>
              </a:gsLst>
              <a:path path="shape">
                <a:fillToRect l="50000" t="50000" r="50000" b="50000"/>
              </a:path>
            </a:gradFill>
            <a:ln w="9525">
              <a:solidFill>
                <a:schemeClr val="accent1"/>
              </a:solidFill>
              <a:round/>
              <a:headEnd/>
              <a:tailEnd/>
            </a:ln>
            <a:effectLst/>
          </p:spPr>
          <p:txBody>
            <a:bodyPr wrap="none" anchor="ctr"/>
            <a:lstStyle/>
            <a:p>
              <a:endParaRPr lang="en-US"/>
            </a:p>
          </p:txBody>
        </p:sp>
        <p:sp>
          <p:nvSpPr>
            <p:cNvPr id="27741" name="Rectangle 93"/>
            <p:cNvSpPr>
              <a:spLocks noChangeArrowheads="1"/>
            </p:cNvSpPr>
            <p:nvPr/>
          </p:nvSpPr>
          <p:spPr bwMode="auto">
            <a:xfrm>
              <a:off x="2552" y="1477"/>
              <a:ext cx="945" cy="35"/>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7742" name="Rectangle 94"/>
            <p:cNvSpPr>
              <a:spLocks noChangeArrowheads="1"/>
            </p:cNvSpPr>
            <p:nvPr/>
          </p:nvSpPr>
          <p:spPr bwMode="auto">
            <a:xfrm>
              <a:off x="3202" y="1441"/>
              <a:ext cx="590" cy="107"/>
            </a:xfrm>
            <a:prstGeom prst="rect">
              <a:avLst/>
            </a:prstGeom>
            <a:solidFill>
              <a:schemeClr val="tx1"/>
            </a:solidFill>
            <a:ln w="9525">
              <a:noFill/>
              <a:miter lim="800000"/>
              <a:headEnd/>
              <a:tailEnd/>
            </a:ln>
            <a:effectLst/>
          </p:spPr>
          <p:txBody>
            <a:bodyPr wrap="none" anchor="ctr"/>
            <a:lstStyle/>
            <a:p>
              <a:endParaRPr lang="en-US"/>
            </a:p>
          </p:txBody>
        </p:sp>
        <p:grpSp>
          <p:nvGrpSpPr>
            <p:cNvPr id="27743" name="Group 95"/>
            <p:cNvGrpSpPr>
              <a:grpSpLocks/>
            </p:cNvGrpSpPr>
            <p:nvPr/>
          </p:nvGrpSpPr>
          <p:grpSpPr bwMode="auto">
            <a:xfrm rot="16587891">
              <a:off x="3601" y="951"/>
              <a:ext cx="508" cy="910"/>
              <a:chOff x="3990" y="432"/>
              <a:chExt cx="1099" cy="1632"/>
            </a:xfrm>
          </p:grpSpPr>
          <p:grpSp>
            <p:nvGrpSpPr>
              <p:cNvPr id="27744" name="Group 96"/>
              <p:cNvGrpSpPr>
                <a:grpSpLocks/>
              </p:cNvGrpSpPr>
              <p:nvPr/>
            </p:nvGrpSpPr>
            <p:grpSpPr bwMode="auto">
              <a:xfrm>
                <a:off x="3990" y="432"/>
                <a:ext cx="936" cy="1331"/>
                <a:chOff x="4080" y="1349"/>
                <a:chExt cx="848" cy="1029"/>
              </a:xfrm>
            </p:grpSpPr>
            <p:sp>
              <p:nvSpPr>
                <p:cNvPr id="27745" name="Freeform 97"/>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7746" name="Group 98"/>
                <p:cNvGrpSpPr>
                  <a:grpSpLocks/>
                </p:cNvGrpSpPr>
                <p:nvPr/>
              </p:nvGrpSpPr>
              <p:grpSpPr bwMode="auto">
                <a:xfrm>
                  <a:off x="4080" y="1349"/>
                  <a:ext cx="848" cy="1029"/>
                  <a:chOff x="4080" y="1349"/>
                  <a:chExt cx="848" cy="1029"/>
                </a:xfrm>
              </p:grpSpPr>
              <p:sp>
                <p:nvSpPr>
                  <p:cNvPr id="27747" name="Freeform 99"/>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7748" name="Freeform 100"/>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7749" name="Freeform 101"/>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7750" name="Freeform 102"/>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7751" name="Freeform 103"/>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7752" name="Freeform 104"/>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7753" name="Line 105"/>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7754" name="Group 106"/>
              <p:cNvGrpSpPr>
                <a:grpSpLocks/>
              </p:cNvGrpSpPr>
              <p:nvPr/>
            </p:nvGrpSpPr>
            <p:grpSpPr bwMode="auto">
              <a:xfrm rot="14191524">
                <a:off x="4454" y="1429"/>
                <a:ext cx="597" cy="673"/>
                <a:chOff x="2457" y="2549"/>
                <a:chExt cx="557" cy="547"/>
              </a:xfrm>
            </p:grpSpPr>
            <p:sp>
              <p:nvSpPr>
                <p:cNvPr id="27755" name="Freeform 107"/>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7756" name="Oval 10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7757" name="Rectangle 109"/>
            <p:cNvSpPr>
              <a:spLocks noChangeArrowheads="1"/>
            </p:cNvSpPr>
            <p:nvPr/>
          </p:nvSpPr>
          <p:spPr bwMode="auto">
            <a:xfrm>
              <a:off x="3332" y="1441"/>
              <a:ext cx="264" cy="107"/>
            </a:xfrm>
            <a:prstGeom prst="rect">
              <a:avLst/>
            </a:prstGeom>
            <a:solidFill>
              <a:schemeClr val="tx1"/>
            </a:solidFill>
            <a:ln w="9525">
              <a:noFill/>
              <a:miter lim="800000"/>
              <a:headEnd/>
              <a:tailEnd/>
            </a:ln>
            <a:effectLst/>
          </p:spPr>
          <p:txBody>
            <a:bodyPr wrap="none" anchor="ctr"/>
            <a:lstStyle/>
            <a:p>
              <a:endParaRPr lang="en-US"/>
            </a:p>
          </p:txBody>
        </p:sp>
        <p:sp>
          <p:nvSpPr>
            <p:cNvPr id="27758" name="Line 110"/>
            <p:cNvSpPr>
              <a:spLocks noChangeShapeType="1"/>
            </p:cNvSpPr>
            <p:nvPr/>
          </p:nvSpPr>
          <p:spPr bwMode="auto">
            <a:xfrm flipV="1">
              <a:off x="2617" y="1472"/>
              <a:ext cx="0" cy="961"/>
            </a:xfrm>
            <a:prstGeom prst="line">
              <a:avLst/>
            </a:prstGeom>
            <a:noFill/>
            <a:ln w="9525">
              <a:solidFill>
                <a:srgbClr val="A50021"/>
              </a:solidFill>
              <a:round/>
              <a:headEnd/>
              <a:tailEnd/>
            </a:ln>
            <a:effectLst/>
          </p:spPr>
          <p:txBody>
            <a:bodyPr/>
            <a:lstStyle/>
            <a:p>
              <a:endParaRPr lang="en-US"/>
            </a:p>
          </p:txBody>
        </p:sp>
      </p:grpSp>
      <p:sp>
        <p:nvSpPr>
          <p:cNvPr id="27759" name="Line 111"/>
          <p:cNvSpPr>
            <a:spLocks noChangeShapeType="1"/>
          </p:cNvSpPr>
          <p:nvPr/>
        </p:nvSpPr>
        <p:spPr bwMode="auto">
          <a:xfrm>
            <a:off x="4932363" y="3657600"/>
            <a:ext cx="0" cy="71438"/>
          </a:xfrm>
          <a:prstGeom prst="line">
            <a:avLst/>
          </a:prstGeom>
          <a:noFill/>
          <a:ln w="57150">
            <a:solidFill>
              <a:srgbClr val="0000FF"/>
            </a:solidFill>
            <a:round/>
            <a:headEnd/>
            <a:tailEnd/>
          </a:ln>
          <a:effectLst/>
        </p:spPr>
        <p:txBody>
          <a:bodyPr/>
          <a:lstStyle/>
          <a:p>
            <a:endParaRPr lang="en-US"/>
          </a:p>
        </p:txBody>
      </p:sp>
      <p:grpSp>
        <p:nvGrpSpPr>
          <p:cNvPr id="27760" name="Group 112"/>
          <p:cNvGrpSpPr>
            <a:grpSpLocks/>
          </p:cNvGrpSpPr>
          <p:nvPr/>
        </p:nvGrpSpPr>
        <p:grpSpPr bwMode="auto">
          <a:xfrm>
            <a:off x="5546725" y="2819400"/>
            <a:ext cx="2393950" cy="2054225"/>
            <a:chOff x="3096" y="2112"/>
            <a:chExt cx="1508" cy="1294"/>
          </a:xfrm>
        </p:grpSpPr>
        <p:sp>
          <p:nvSpPr>
            <p:cNvPr id="27761" name="Oval 113"/>
            <p:cNvSpPr>
              <a:spLocks noChangeArrowheads="1"/>
            </p:cNvSpPr>
            <p:nvPr/>
          </p:nvSpPr>
          <p:spPr bwMode="auto">
            <a:xfrm>
              <a:off x="3096" y="3178"/>
              <a:ext cx="240" cy="228"/>
            </a:xfrm>
            <a:prstGeom prst="ellipse">
              <a:avLst/>
            </a:prstGeom>
            <a:solidFill>
              <a:srgbClr val="CC9900"/>
            </a:solidFill>
            <a:ln w="9525">
              <a:solidFill>
                <a:schemeClr val="accent1"/>
              </a:solidFill>
              <a:round/>
              <a:headEnd/>
              <a:tailEnd/>
            </a:ln>
            <a:effectLst/>
          </p:spPr>
          <p:txBody>
            <a:bodyPr wrap="none" anchor="ctr"/>
            <a:lstStyle/>
            <a:p>
              <a:endParaRPr lang="en-US"/>
            </a:p>
          </p:txBody>
        </p:sp>
        <p:sp>
          <p:nvSpPr>
            <p:cNvPr id="27762" name="Rectangle 114"/>
            <p:cNvSpPr>
              <a:spLocks noChangeArrowheads="1"/>
            </p:cNvSpPr>
            <p:nvPr/>
          </p:nvSpPr>
          <p:spPr bwMode="auto">
            <a:xfrm>
              <a:off x="3166" y="2390"/>
              <a:ext cx="773" cy="3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7763" name="Rectangle 115"/>
            <p:cNvSpPr>
              <a:spLocks noChangeArrowheads="1"/>
            </p:cNvSpPr>
            <p:nvPr/>
          </p:nvSpPr>
          <p:spPr bwMode="auto">
            <a:xfrm>
              <a:off x="3698" y="2359"/>
              <a:ext cx="482" cy="92"/>
            </a:xfrm>
            <a:prstGeom prst="rect">
              <a:avLst/>
            </a:prstGeom>
            <a:solidFill>
              <a:schemeClr val="tx1"/>
            </a:solidFill>
            <a:ln w="9525">
              <a:noFill/>
              <a:miter lim="800000"/>
              <a:headEnd/>
              <a:tailEnd/>
            </a:ln>
            <a:effectLst/>
          </p:spPr>
          <p:txBody>
            <a:bodyPr wrap="none" anchor="ctr"/>
            <a:lstStyle/>
            <a:p>
              <a:endParaRPr lang="en-US"/>
            </a:p>
          </p:txBody>
        </p:sp>
        <p:grpSp>
          <p:nvGrpSpPr>
            <p:cNvPr id="27764" name="Group 116"/>
            <p:cNvGrpSpPr>
              <a:grpSpLocks/>
            </p:cNvGrpSpPr>
            <p:nvPr/>
          </p:nvGrpSpPr>
          <p:grpSpPr bwMode="auto">
            <a:xfrm rot="16587891">
              <a:off x="4015" y="1957"/>
              <a:ext cx="434" cy="744"/>
              <a:chOff x="3990" y="432"/>
              <a:chExt cx="1099" cy="1632"/>
            </a:xfrm>
          </p:grpSpPr>
          <p:grpSp>
            <p:nvGrpSpPr>
              <p:cNvPr id="27765" name="Group 117"/>
              <p:cNvGrpSpPr>
                <a:grpSpLocks/>
              </p:cNvGrpSpPr>
              <p:nvPr/>
            </p:nvGrpSpPr>
            <p:grpSpPr bwMode="auto">
              <a:xfrm>
                <a:off x="3990" y="432"/>
                <a:ext cx="936" cy="1331"/>
                <a:chOff x="4080" y="1349"/>
                <a:chExt cx="848" cy="1029"/>
              </a:xfrm>
            </p:grpSpPr>
            <p:sp>
              <p:nvSpPr>
                <p:cNvPr id="27766" name="Freeform 118"/>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7767" name="Group 119"/>
                <p:cNvGrpSpPr>
                  <a:grpSpLocks/>
                </p:cNvGrpSpPr>
                <p:nvPr/>
              </p:nvGrpSpPr>
              <p:grpSpPr bwMode="auto">
                <a:xfrm>
                  <a:off x="4080" y="1349"/>
                  <a:ext cx="848" cy="1029"/>
                  <a:chOff x="4080" y="1349"/>
                  <a:chExt cx="848" cy="1029"/>
                </a:xfrm>
              </p:grpSpPr>
              <p:sp>
                <p:nvSpPr>
                  <p:cNvPr id="27768" name="Freeform 120"/>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7769" name="Freeform 121"/>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7770" name="Freeform 122"/>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7771" name="Freeform 123"/>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7772" name="Freeform 124"/>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7773" name="Freeform 125"/>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7774" name="Line 126"/>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7775" name="Group 127"/>
              <p:cNvGrpSpPr>
                <a:grpSpLocks/>
              </p:cNvGrpSpPr>
              <p:nvPr/>
            </p:nvGrpSpPr>
            <p:grpSpPr bwMode="auto">
              <a:xfrm rot="14191524">
                <a:off x="4454" y="1429"/>
                <a:ext cx="597" cy="673"/>
                <a:chOff x="2457" y="2549"/>
                <a:chExt cx="557" cy="547"/>
              </a:xfrm>
            </p:grpSpPr>
            <p:sp>
              <p:nvSpPr>
                <p:cNvPr id="27776" name="Freeform 128"/>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7777" name="Oval 129"/>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7778" name="Rectangle 130"/>
            <p:cNvSpPr>
              <a:spLocks noChangeArrowheads="1"/>
            </p:cNvSpPr>
            <p:nvPr/>
          </p:nvSpPr>
          <p:spPr bwMode="auto">
            <a:xfrm>
              <a:off x="3804" y="2359"/>
              <a:ext cx="216" cy="92"/>
            </a:xfrm>
            <a:prstGeom prst="rect">
              <a:avLst/>
            </a:prstGeom>
            <a:solidFill>
              <a:schemeClr val="tx1"/>
            </a:solidFill>
            <a:ln w="9525">
              <a:noFill/>
              <a:miter lim="800000"/>
              <a:headEnd/>
              <a:tailEnd/>
            </a:ln>
            <a:effectLst/>
          </p:spPr>
          <p:txBody>
            <a:bodyPr wrap="none" anchor="ctr"/>
            <a:lstStyle/>
            <a:p>
              <a:endParaRPr lang="en-US"/>
            </a:p>
          </p:txBody>
        </p:sp>
        <p:sp>
          <p:nvSpPr>
            <p:cNvPr id="27779" name="Line 131"/>
            <p:cNvSpPr>
              <a:spLocks noChangeShapeType="1"/>
            </p:cNvSpPr>
            <p:nvPr/>
          </p:nvSpPr>
          <p:spPr bwMode="auto">
            <a:xfrm flipV="1">
              <a:off x="3219" y="2386"/>
              <a:ext cx="0" cy="821"/>
            </a:xfrm>
            <a:prstGeom prst="line">
              <a:avLst/>
            </a:prstGeom>
            <a:noFill/>
            <a:ln w="9525">
              <a:solidFill>
                <a:srgbClr val="A50021"/>
              </a:solidFill>
              <a:round/>
              <a:headEnd/>
              <a:tailEnd/>
            </a:ln>
            <a:effectLst/>
          </p:spPr>
          <p:txBody>
            <a:bodyPr/>
            <a:lstStyle/>
            <a:p>
              <a:endParaRPr lang="en-US"/>
            </a:p>
          </p:txBody>
        </p:sp>
      </p:grpSp>
      <p:grpSp>
        <p:nvGrpSpPr>
          <p:cNvPr id="27780" name="Group 132"/>
          <p:cNvGrpSpPr>
            <a:grpSpLocks/>
          </p:cNvGrpSpPr>
          <p:nvPr/>
        </p:nvGrpSpPr>
        <p:grpSpPr bwMode="auto">
          <a:xfrm>
            <a:off x="6651625" y="2971800"/>
            <a:ext cx="2355850" cy="2019300"/>
            <a:chOff x="2496" y="1152"/>
            <a:chExt cx="1814" cy="1488"/>
          </a:xfrm>
        </p:grpSpPr>
        <p:sp>
          <p:nvSpPr>
            <p:cNvPr id="27781" name="Oval 133"/>
            <p:cNvSpPr>
              <a:spLocks noChangeArrowheads="1"/>
            </p:cNvSpPr>
            <p:nvPr/>
          </p:nvSpPr>
          <p:spPr bwMode="auto">
            <a:xfrm>
              <a:off x="2496" y="2399"/>
              <a:ext cx="235" cy="241"/>
            </a:xfrm>
            <a:prstGeom prst="ellipse">
              <a:avLst/>
            </a:prstGeom>
            <a:gradFill rotWithShape="1">
              <a:gsLst>
                <a:gs pos="0">
                  <a:srgbClr val="66CCFF"/>
                </a:gs>
                <a:gs pos="100000">
                  <a:srgbClr val="66CCFF">
                    <a:gamma/>
                    <a:shade val="46275"/>
                    <a:invGamma/>
                  </a:srgbClr>
                </a:gs>
              </a:gsLst>
              <a:path path="shape">
                <a:fillToRect l="50000" t="50000" r="50000" b="50000"/>
              </a:path>
            </a:gradFill>
            <a:ln w="9525">
              <a:solidFill>
                <a:schemeClr val="accent1"/>
              </a:solidFill>
              <a:round/>
              <a:headEnd/>
              <a:tailEnd/>
            </a:ln>
            <a:effectLst/>
          </p:spPr>
          <p:txBody>
            <a:bodyPr wrap="none" anchor="ctr"/>
            <a:lstStyle/>
            <a:p>
              <a:endParaRPr lang="en-US"/>
            </a:p>
          </p:txBody>
        </p:sp>
        <p:sp>
          <p:nvSpPr>
            <p:cNvPr id="27782" name="Rectangle 134"/>
            <p:cNvSpPr>
              <a:spLocks noChangeArrowheads="1"/>
            </p:cNvSpPr>
            <p:nvPr/>
          </p:nvSpPr>
          <p:spPr bwMode="auto">
            <a:xfrm>
              <a:off x="2552" y="1477"/>
              <a:ext cx="945" cy="35"/>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7783" name="Rectangle 135"/>
            <p:cNvSpPr>
              <a:spLocks noChangeArrowheads="1"/>
            </p:cNvSpPr>
            <p:nvPr/>
          </p:nvSpPr>
          <p:spPr bwMode="auto">
            <a:xfrm>
              <a:off x="3202" y="1441"/>
              <a:ext cx="590" cy="107"/>
            </a:xfrm>
            <a:prstGeom prst="rect">
              <a:avLst/>
            </a:prstGeom>
            <a:solidFill>
              <a:schemeClr val="tx1"/>
            </a:solidFill>
            <a:ln w="9525">
              <a:noFill/>
              <a:miter lim="800000"/>
              <a:headEnd/>
              <a:tailEnd/>
            </a:ln>
            <a:effectLst/>
          </p:spPr>
          <p:txBody>
            <a:bodyPr wrap="none" anchor="ctr"/>
            <a:lstStyle/>
            <a:p>
              <a:endParaRPr lang="en-US"/>
            </a:p>
          </p:txBody>
        </p:sp>
        <p:grpSp>
          <p:nvGrpSpPr>
            <p:cNvPr id="27784" name="Group 136"/>
            <p:cNvGrpSpPr>
              <a:grpSpLocks/>
            </p:cNvGrpSpPr>
            <p:nvPr/>
          </p:nvGrpSpPr>
          <p:grpSpPr bwMode="auto">
            <a:xfrm rot="16587891">
              <a:off x="3601" y="951"/>
              <a:ext cx="508" cy="910"/>
              <a:chOff x="3990" y="432"/>
              <a:chExt cx="1099" cy="1632"/>
            </a:xfrm>
          </p:grpSpPr>
          <p:grpSp>
            <p:nvGrpSpPr>
              <p:cNvPr id="27785" name="Group 137"/>
              <p:cNvGrpSpPr>
                <a:grpSpLocks/>
              </p:cNvGrpSpPr>
              <p:nvPr/>
            </p:nvGrpSpPr>
            <p:grpSpPr bwMode="auto">
              <a:xfrm>
                <a:off x="3990" y="432"/>
                <a:ext cx="936" cy="1331"/>
                <a:chOff x="4080" y="1349"/>
                <a:chExt cx="848" cy="1029"/>
              </a:xfrm>
            </p:grpSpPr>
            <p:sp>
              <p:nvSpPr>
                <p:cNvPr id="27786" name="Freeform 138"/>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7787" name="Group 139"/>
                <p:cNvGrpSpPr>
                  <a:grpSpLocks/>
                </p:cNvGrpSpPr>
                <p:nvPr/>
              </p:nvGrpSpPr>
              <p:grpSpPr bwMode="auto">
                <a:xfrm>
                  <a:off x="4080" y="1349"/>
                  <a:ext cx="848" cy="1029"/>
                  <a:chOff x="4080" y="1349"/>
                  <a:chExt cx="848" cy="1029"/>
                </a:xfrm>
              </p:grpSpPr>
              <p:sp>
                <p:nvSpPr>
                  <p:cNvPr id="27788" name="Freeform 140"/>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7789" name="Freeform 141"/>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7790" name="Freeform 142"/>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7791" name="Freeform 143"/>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7792" name="Freeform 144"/>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7793" name="Freeform 145"/>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7794" name="Line 146"/>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7795" name="Group 147"/>
              <p:cNvGrpSpPr>
                <a:grpSpLocks/>
              </p:cNvGrpSpPr>
              <p:nvPr/>
            </p:nvGrpSpPr>
            <p:grpSpPr bwMode="auto">
              <a:xfrm rot="14191524">
                <a:off x="4454" y="1429"/>
                <a:ext cx="597" cy="673"/>
                <a:chOff x="2457" y="2549"/>
                <a:chExt cx="557" cy="547"/>
              </a:xfrm>
            </p:grpSpPr>
            <p:sp>
              <p:nvSpPr>
                <p:cNvPr id="27796" name="Freeform 148"/>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7797" name="Oval 149"/>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7798" name="Rectangle 150"/>
            <p:cNvSpPr>
              <a:spLocks noChangeArrowheads="1"/>
            </p:cNvSpPr>
            <p:nvPr/>
          </p:nvSpPr>
          <p:spPr bwMode="auto">
            <a:xfrm>
              <a:off x="3332" y="1441"/>
              <a:ext cx="264" cy="107"/>
            </a:xfrm>
            <a:prstGeom prst="rect">
              <a:avLst/>
            </a:prstGeom>
            <a:solidFill>
              <a:schemeClr val="tx1"/>
            </a:solidFill>
            <a:ln w="9525">
              <a:noFill/>
              <a:miter lim="800000"/>
              <a:headEnd/>
              <a:tailEnd/>
            </a:ln>
            <a:effectLst/>
          </p:spPr>
          <p:txBody>
            <a:bodyPr wrap="none" anchor="ctr"/>
            <a:lstStyle/>
            <a:p>
              <a:endParaRPr lang="en-US"/>
            </a:p>
          </p:txBody>
        </p:sp>
        <p:sp>
          <p:nvSpPr>
            <p:cNvPr id="27799" name="Line 151"/>
            <p:cNvSpPr>
              <a:spLocks noChangeShapeType="1"/>
            </p:cNvSpPr>
            <p:nvPr/>
          </p:nvSpPr>
          <p:spPr bwMode="auto">
            <a:xfrm flipV="1">
              <a:off x="2617" y="1472"/>
              <a:ext cx="0" cy="961"/>
            </a:xfrm>
            <a:prstGeom prst="line">
              <a:avLst/>
            </a:prstGeom>
            <a:noFill/>
            <a:ln w="9525">
              <a:solidFill>
                <a:srgbClr val="A50021"/>
              </a:solidFill>
              <a:round/>
              <a:headEnd/>
              <a:tailEnd/>
            </a:ln>
            <a:effectLst/>
          </p:spPr>
          <p:txBody>
            <a:bodyPr/>
            <a:lstStyle/>
            <a:p>
              <a:endParaRPr lang="en-US"/>
            </a:p>
          </p:txBody>
        </p:sp>
      </p:grpSp>
      <p:grpSp>
        <p:nvGrpSpPr>
          <p:cNvPr id="27800" name="Group 152"/>
          <p:cNvGrpSpPr>
            <a:grpSpLocks/>
          </p:cNvGrpSpPr>
          <p:nvPr/>
        </p:nvGrpSpPr>
        <p:grpSpPr bwMode="auto">
          <a:xfrm>
            <a:off x="4714875" y="2209800"/>
            <a:ext cx="2393950" cy="1444625"/>
            <a:chOff x="384" y="2402"/>
            <a:chExt cx="1508" cy="910"/>
          </a:xfrm>
        </p:grpSpPr>
        <p:sp>
          <p:nvSpPr>
            <p:cNvPr id="27801" name="Oval 153"/>
            <p:cNvSpPr>
              <a:spLocks noChangeArrowheads="1"/>
            </p:cNvSpPr>
            <p:nvPr/>
          </p:nvSpPr>
          <p:spPr bwMode="auto">
            <a:xfrm>
              <a:off x="384" y="3084"/>
              <a:ext cx="240" cy="228"/>
            </a:xfrm>
            <a:prstGeom prst="ellipse">
              <a:avLst/>
            </a:prstGeom>
            <a:solidFill>
              <a:srgbClr val="CC9900"/>
            </a:solidFill>
            <a:ln w="9525">
              <a:solidFill>
                <a:schemeClr val="accent1"/>
              </a:solidFill>
              <a:round/>
              <a:headEnd/>
              <a:tailEnd/>
            </a:ln>
            <a:effectLst/>
          </p:spPr>
          <p:txBody>
            <a:bodyPr wrap="none" anchor="ctr"/>
            <a:lstStyle/>
            <a:p>
              <a:endParaRPr lang="en-US"/>
            </a:p>
          </p:txBody>
        </p:sp>
        <p:grpSp>
          <p:nvGrpSpPr>
            <p:cNvPr id="27802" name="Group 154"/>
            <p:cNvGrpSpPr>
              <a:grpSpLocks/>
            </p:cNvGrpSpPr>
            <p:nvPr/>
          </p:nvGrpSpPr>
          <p:grpSpPr bwMode="auto">
            <a:xfrm>
              <a:off x="454" y="2402"/>
              <a:ext cx="1438" cy="434"/>
              <a:chOff x="454" y="2018"/>
              <a:chExt cx="1438" cy="434"/>
            </a:xfrm>
          </p:grpSpPr>
          <p:sp>
            <p:nvSpPr>
              <p:cNvPr id="27803" name="Rectangle 155"/>
              <p:cNvSpPr>
                <a:spLocks noChangeArrowheads="1"/>
              </p:cNvSpPr>
              <p:nvPr/>
            </p:nvSpPr>
            <p:spPr bwMode="auto">
              <a:xfrm>
                <a:off x="454" y="2296"/>
                <a:ext cx="773" cy="3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7804" name="Rectangle 156"/>
              <p:cNvSpPr>
                <a:spLocks noChangeArrowheads="1"/>
              </p:cNvSpPr>
              <p:nvPr/>
            </p:nvSpPr>
            <p:spPr bwMode="auto">
              <a:xfrm>
                <a:off x="986" y="2265"/>
                <a:ext cx="482" cy="92"/>
              </a:xfrm>
              <a:prstGeom prst="rect">
                <a:avLst/>
              </a:prstGeom>
              <a:solidFill>
                <a:schemeClr val="tx1"/>
              </a:solidFill>
              <a:ln w="9525">
                <a:noFill/>
                <a:miter lim="800000"/>
                <a:headEnd/>
                <a:tailEnd/>
              </a:ln>
              <a:effectLst/>
            </p:spPr>
            <p:txBody>
              <a:bodyPr wrap="none" anchor="ctr"/>
              <a:lstStyle/>
              <a:p>
                <a:endParaRPr lang="en-US"/>
              </a:p>
            </p:txBody>
          </p:sp>
          <p:grpSp>
            <p:nvGrpSpPr>
              <p:cNvPr id="27805" name="Group 157"/>
              <p:cNvGrpSpPr>
                <a:grpSpLocks/>
              </p:cNvGrpSpPr>
              <p:nvPr/>
            </p:nvGrpSpPr>
            <p:grpSpPr bwMode="auto">
              <a:xfrm rot="16587891">
                <a:off x="1303" y="1863"/>
                <a:ext cx="434" cy="744"/>
                <a:chOff x="3990" y="432"/>
                <a:chExt cx="1099" cy="1632"/>
              </a:xfrm>
            </p:grpSpPr>
            <p:grpSp>
              <p:nvGrpSpPr>
                <p:cNvPr id="27806" name="Group 158"/>
                <p:cNvGrpSpPr>
                  <a:grpSpLocks/>
                </p:cNvGrpSpPr>
                <p:nvPr/>
              </p:nvGrpSpPr>
              <p:grpSpPr bwMode="auto">
                <a:xfrm>
                  <a:off x="3990" y="432"/>
                  <a:ext cx="936" cy="1331"/>
                  <a:chOff x="4080" y="1349"/>
                  <a:chExt cx="848" cy="1029"/>
                </a:xfrm>
              </p:grpSpPr>
              <p:sp>
                <p:nvSpPr>
                  <p:cNvPr id="27807" name="Freeform 159"/>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7808" name="Group 160"/>
                  <p:cNvGrpSpPr>
                    <a:grpSpLocks/>
                  </p:cNvGrpSpPr>
                  <p:nvPr/>
                </p:nvGrpSpPr>
                <p:grpSpPr bwMode="auto">
                  <a:xfrm>
                    <a:off x="4080" y="1349"/>
                    <a:ext cx="848" cy="1029"/>
                    <a:chOff x="4080" y="1349"/>
                    <a:chExt cx="848" cy="1029"/>
                  </a:xfrm>
                </p:grpSpPr>
                <p:sp>
                  <p:nvSpPr>
                    <p:cNvPr id="27809" name="Freeform 161"/>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7810" name="Freeform 162"/>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7811" name="Freeform 163"/>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7812" name="Freeform 164"/>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7813" name="Freeform 165"/>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7814" name="Freeform 166"/>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7815" name="Line 167"/>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7816" name="Group 168"/>
                <p:cNvGrpSpPr>
                  <a:grpSpLocks/>
                </p:cNvGrpSpPr>
                <p:nvPr/>
              </p:nvGrpSpPr>
              <p:grpSpPr bwMode="auto">
                <a:xfrm rot="14191524">
                  <a:off x="4454" y="1429"/>
                  <a:ext cx="597" cy="673"/>
                  <a:chOff x="2457" y="2549"/>
                  <a:chExt cx="557" cy="547"/>
                </a:xfrm>
              </p:grpSpPr>
              <p:sp>
                <p:nvSpPr>
                  <p:cNvPr id="27817" name="Freeform 169"/>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7818" name="Oval 170"/>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7819" name="Rectangle 171"/>
              <p:cNvSpPr>
                <a:spLocks noChangeArrowheads="1"/>
              </p:cNvSpPr>
              <p:nvPr/>
            </p:nvSpPr>
            <p:spPr bwMode="auto">
              <a:xfrm>
                <a:off x="1092" y="2265"/>
                <a:ext cx="216" cy="92"/>
              </a:xfrm>
              <a:prstGeom prst="rect">
                <a:avLst/>
              </a:prstGeom>
              <a:solidFill>
                <a:schemeClr val="tx1"/>
              </a:solidFill>
              <a:ln w="9525">
                <a:noFill/>
                <a:miter lim="800000"/>
                <a:headEnd/>
                <a:tailEnd/>
              </a:ln>
              <a:effectLst/>
            </p:spPr>
            <p:txBody>
              <a:bodyPr wrap="none" anchor="ctr"/>
              <a:lstStyle/>
              <a:p>
                <a:endParaRPr lang="en-US"/>
              </a:p>
            </p:txBody>
          </p:sp>
        </p:grpSp>
        <p:sp>
          <p:nvSpPr>
            <p:cNvPr id="27820" name="Freeform 172"/>
            <p:cNvSpPr>
              <a:spLocks/>
            </p:cNvSpPr>
            <p:nvPr/>
          </p:nvSpPr>
          <p:spPr bwMode="auto">
            <a:xfrm>
              <a:off x="480" y="2688"/>
              <a:ext cx="248" cy="480"/>
            </a:xfrm>
            <a:custGeom>
              <a:avLst/>
              <a:gdLst/>
              <a:ahLst/>
              <a:cxnLst>
                <a:cxn ang="0">
                  <a:pos x="48" y="480"/>
                </a:cxn>
                <a:cxn ang="0">
                  <a:pos x="240" y="240"/>
                </a:cxn>
                <a:cxn ang="0">
                  <a:pos x="0" y="0"/>
                </a:cxn>
              </a:cxnLst>
              <a:rect l="0" t="0" r="r" b="b"/>
              <a:pathLst>
                <a:path w="248" h="480">
                  <a:moveTo>
                    <a:pt x="48" y="480"/>
                  </a:moveTo>
                  <a:cubicBezTo>
                    <a:pt x="148" y="400"/>
                    <a:pt x="248" y="320"/>
                    <a:pt x="240" y="240"/>
                  </a:cubicBezTo>
                  <a:cubicBezTo>
                    <a:pt x="232" y="160"/>
                    <a:pt x="40" y="40"/>
                    <a:pt x="0" y="0"/>
                  </a:cubicBezTo>
                </a:path>
              </a:pathLst>
            </a:custGeom>
            <a:noFill/>
            <a:ln w="9525">
              <a:solidFill>
                <a:schemeClr val="tx1"/>
              </a:solidFill>
              <a:round/>
              <a:headEnd/>
              <a:tailEnd/>
            </a:ln>
            <a:effectLst/>
          </p:spPr>
          <p:txBody>
            <a:bodyPr/>
            <a:lstStyle/>
            <a:p>
              <a:endParaRPr lang="en-US"/>
            </a:p>
          </p:txBody>
        </p:sp>
      </p:grpSp>
      <p:grpSp>
        <p:nvGrpSpPr>
          <p:cNvPr id="27821" name="Group 173"/>
          <p:cNvGrpSpPr>
            <a:grpSpLocks/>
          </p:cNvGrpSpPr>
          <p:nvPr/>
        </p:nvGrpSpPr>
        <p:grpSpPr bwMode="auto">
          <a:xfrm>
            <a:off x="4714875" y="1612900"/>
            <a:ext cx="2393950" cy="2054225"/>
            <a:chOff x="3096" y="2112"/>
            <a:chExt cx="1508" cy="1294"/>
          </a:xfrm>
        </p:grpSpPr>
        <p:sp>
          <p:nvSpPr>
            <p:cNvPr id="27822" name="Oval 174"/>
            <p:cNvSpPr>
              <a:spLocks noChangeArrowheads="1"/>
            </p:cNvSpPr>
            <p:nvPr/>
          </p:nvSpPr>
          <p:spPr bwMode="auto">
            <a:xfrm>
              <a:off x="3096" y="3178"/>
              <a:ext cx="240" cy="228"/>
            </a:xfrm>
            <a:prstGeom prst="ellipse">
              <a:avLst/>
            </a:prstGeom>
            <a:solidFill>
              <a:srgbClr val="CC9900"/>
            </a:solidFill>
            <a:ln w="9525">
              <a:solidFill>
                <a:schemeClr val="accent1"/>
              </a:solidFill>
              <a:round/>
              <a:headEnd/>
              <a:tailEnd/>
            </a:ln>
            <a:effectLst/>
          </p:spPr>
          <p:txBody>
            <a:bodyPr wrap="none" anchor="ctr"/>
            <a:lstStyle/>
            <a:p>
              <a:endParaRPr lang="en-US"/>
            </a:p>
          </p:txBody>
        </p:sp>
        <p:sp>
          <p:nvSpPr>
            <p:cNvPr id="27823" name="Rectangle 175"/>
            <p:cNvSpPr>
              <a:spLocks noChangeArrowheads="1"/>
            </p:cNvSpPr>
            <p:nvPr/>
          </p:nvSpPr>
          <p:spPr bwMode="auto">
            <a:xfrm>
              <a:off x="3166" y="2390"/>
              <a:ext cx="773" cy="3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7824" name="Rectangle 176"/>
            <p:cNvSpPr>
              <a:spLocks noChangeArrowheads="1"/>
            </p:cNvSpPr>
            <p:nvPr/>
          </p:nvSpPr>
          <p:spPr bwMode="auto">
            <a:xfrm>
              <a:off x="3698" y="2359"/>
              <a:ext cx="482" cy="92"/>
            </a:xfrm>
            <a:prstGeom prst="rect">
              <a:avLst/>
            </a:prstGeom>
            <a:solidFill>
              <a:schemeClr val="tx1"/>
            </a:solidFill>
            <a:ln w="9525">
              <a:noFill/>
              <a:miter lim="800000"/>
              <a:headEnd/>
              <a:tailEnd/>
            </a:ln>
            <a:effectLst/>
          </p:spPr>
          <p:txBody>
            <a:bodyPr wrap="none" anchor="ctr"/>
            <a:lstStyle/>
            <a:p>
              <a:endParaRPr lang="en-US"/>
            </a:p>
          </p:txBody>
        </p:sp>
        <p:grpSp>
          <p:nvGrpSpPr>
            <p:cNvPr id="27825" name="Group 177"/>
            <p:cNvGrpSpPr>
              <a:grpSpLocks/>
            </p:cNvGrpSpPr>
            <p:nvPr/>
          </p:nvGrpSpPr>
          <p:grpSpPr bwMode="auto">
            <a:xfrm rot="16587891">
              <a:off x="4015" y="1957"/>
              <a:ext cx="434" cy="744"/>
              <a:chOff x="3990" y="432"/>
              <a:chExt cx="1099" cy="1632"/>
            </a:xfrm>
          </p:grpSpPr>
          <p:grpSp>
            <p:nvGrpSpPr>
              <p:cNvPr id="27826" name="Group 178"/>
              <p:cNvGrpSpPr>
                <a:grpSpLocks/>
              </p:cNvGrpSpPr>
              <p:nvPr/>
            </p:nvGrpSpPr>
            <p:grpSpPr bwMode="auto">
              <a:xfrm>
                <a:off x="3990" y="432"/>
                <a:ext cx="936" cy="1331"/>
                <a:chOff x="4080" y="1349"/>
                <a:chExt cx="848" cy="1029"/>
              </a:xfrm>
            </p:grpSpPr>
            <p:sp>
              <p:nvSpPr>
                <p:cNvPr id="27827" name="Freeform 179"/>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7828" name="Group 180"/>
                <p:cNvGrpSpPr>
                  <a:grpSpLocks/>
                </p:cNvGrpSpPr>
                <p:nvPr/>
              </p:nvGrpSpPr>
              <p:grpSpPr bwMode="auto">
                <a:xfrm>
                  <a:off x="4080" y="1349"/>
                  <a:ext cx="848" cy="1029"/>
                  <a:chOff x="4080" y="1349"/>
                  <a:chExt cx="848" cy="1029"/>
                </a:xfrm>
              </p:grpSpPr>
              <p:sp>
                <p:nvSpPr>
                  <p:cNvPr id="27829" name="Freeform 181"/>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7830" name="Freeform 182"/>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7831" name="Freeform 183"/>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7832" name="Freeform 184"/>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7833" name="Freeform 185"/>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7834" name="Freeform 186"/>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7835" name="Line 187"/>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7836" name="Group 188"/>
              <p:cNvGrpSpPr>
                <a:grpSpLocks/>
              </p:cNvGrpSpPr>
              <p:nvPr/>
            </p:nvGrpSpPr>
            <p:grpSpPr bwMode="auto">
              <a:xfrm rot="14191524">
                <a:off x="4454" y="1429"/>
                <a:ext cx="597" cy="673"/>
                <a:chOff x="2457" y="2549"/>
                <a:chExt cx="557" cy="547"/>
              </a:xfrm>
            </p:grpSpPr>
            <p:sp>
              <p:nvSpPr>
                <p:cNvPr id="27837" name="Freeform 189"/>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7838" name="Oval 190"/>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7839" name="Rectangle 191"/>
            <p:cNvSpPr>
              <a:spLocks noChangeArrowheads="1"/>
            </p:cNvSpPr>
            <p:nvPr/>
          </p:nvSpPr>
          <p:spPr bwMode="auto">
            <a:xfrm>
              <a:off x="3804" y="2359"/>
              <a:ext cx="216" cy="92"/>
            </a:xfrm>
            <a:prstGeom prst="rect">
              <a:avLst/>
            </a:prstGeom>
            <a:solidFill>
              <a:schemeClr val="tx1"/>
            </a:solidFill>
            <a:ln w="9525">
              <a:noFill/>
              <a:miter lim="800000"/>
              <a:headEnd/>
              <a:tailEnd/>
            </a:ln>
            <a:effectLst/>
          </p:spPr>
          <p:txBody>
            <a:bodyPr wrap="none" anchor="ctr"/>
            <a:lstStyle/>
            <a:p>
              <a:endParaRPr lang="en-US"/>
            </a:p>
          </p:txBody>
        </p:sp>
        <p:sp>
          <p:nvSpPr>
            <p:cNvPr id="27840" name="Line 192"/>
            <p:cNvSpPr>
              <a:spLocks noChangeShapeType="1"/>
            </p:cNvSpPr>
            <p:nvPr/>
          </p:nvSpPr>
          <p:spPr bwMode="auto">
            <a:xfrm flipV="1">
              <a:off x="3219" y="2386"/>
              <a:ext cx="0" cy="821"/>
            </a:xfrm>
            <a:prstGeom prst="line">
              <a:avLst/>
            </a:prstGeom>
            <a:noFill/>
            <a:ln w="9525">
              <a:solidFill>
                <a:srgbClr val="A50021"/>
              </a:solidFill>
              <a:round/>
              <a:headEnd/>
              <a:tailEnd/>
            </a:ln>
            <a:effectLst/>
          </p:spPr>
          <p:txBody>
            <a:bodyPr/>
            <a:lstStyle/>
            <a:p>
              <a:endParaRPr lang="en-US"/>
            </a:p>
          </p:txBody>
        </p:sp>
      </p:grpSp>
      <p:grpSp>
        <p:nvGrpSpPr>
          <p:cNvPr id="27841" name="Group 193"/>
          <p:cNvGrpSpPr>
            <a:grpSpLocks/>
          </p:cNvGrpSpPr>
          <p:nvPr/>
        </p:nvGrpSpPr>
        <p:grpSpPr bwMode="auto">
          <a:xfrm>
            <a:off x="4752975" y="762000"/>
            <a:ext cx="2355850" cy="2019300"/>
            <a:chOff x="2496" y="1152"/>
            <a:chExt cx="1814" cy="1488"/>
          </a:xfrm>
        </p:grpSpPr>
        <p:sp>
          <p:nvSpPr>
            <p:cNvPr id="27842" name="Oval 194"/>
            <p:cNvSpPr>
              <a:spLocks noChangeArrowheads="1"/>
            </p:cNvSpPr>
            <p:nvPr/>
          </p:nvSpPr>
          <p:spPr bwMode="auto">
            <a:xfrm>
              <a:off x="2496" y="2399"/>
              <a:ext cx="235" cy="241"/>
            </a:xfrm>
            <a:prstGeom prst="ellipse">
              <a:avLst/>
            </a:prstGeom>
            <a:gradFill rotWithShape="1">
              <a:gsLst>
                <a:gs pos="0">
                  <a:srgbClr val="66CCFF"/>
                </a:gs>
                <a:gs pos="100000">
                  <a:srgbClr val="66CCFF">
                    <a:gamma/>
                    <a:shade val="46275"/>
                    <a:invGamma/>
                  </a:srgbClr>
                </a:gs>
              </a:gsLst>
              <a:path path="shape">
                <a:fillToRect l="50000" t="50000" r="50000" b="50000"/>
              </a:path>
            </a:gradFill>
            <a:ln w="9525">
              <a:solidFill>
                <a:schemeClr val="accent1"/>
              </a:solidFill>
              <a:round/>
              <a:headEnd/>
              <a:tailEnd/>
            </a:ln>
            <a:effectLst/>
          </p:spPr>
          <p:txBody>
            <a:bodyPr wrap="none" anchor="ctr"/>
            <a:lstStyle/>
            <a:p>
              <a:endParaRPr lang="en-US"/>
            </a:p>
          </p:txBody>
        </p:sp>
        <p:sp>
          <p:nvSpPr>
            <p:cNvPr id="27843" name="Rectangle 195"/>
            <p:cNvSpPr>
              <a:spLocks noChangeArrowheads="1"/>
            </p:cNvSpPr>
            <p:nvPr/>
          </p:nvSpPr>
          <p:spPr bwMode="auto">
            <a:xfrm>
              <a:off x="2552" y="1477"/>
              <a:ext cx="945" cy="35"/>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7844" name="Rectangle 196"/>
            <p:cNvSpPr>
              <a:spLocks noChangeArrowheads="1"/>
            </p:cNvSpPr>
            <p:nvPr/>
          </p:nvSpPr>
          <p:spPr bwMode="auto">
            <a:xfrm>
              <a:off x="3202" y="1441"/>
              <a:ext cx="590" cy="107"/>
            </a:xfrm>
            <a:prstGeom prst="rect">
              <a:avLst/>
            </a:prstGeom>
            <a:solidFill>
              <a:schemeClr val="tx1"/>
            </a:solidFill>
            <a:ln w="9525">
              <a:noFill/>
              <a:miter lim="800000"/>
              <a:headEnd/>
              <a:tailEnd/>
            </a:ln>
            <a:effectLst/>
          </p:spPr>
          <p:txBody>
            <a:bodyPr wrap="none" anchor="ctr"/>
            <a:lstStyle/>
            <a:p>
              <a:endParaRPr lang="en-US"/>
            </a:p>
          </p:txBody>
        </p:sp>
        <p:grpSp>
          <p:nvGrpSpPr>
            <p:cNvPr id="27845" name="Group 197"/>
            <p:cNvGrpSpPr>
              <a:grpSpLocks/>
            </p:cNvGrpSpPr>
            <p:nvPr/>
          </p:nvGrpSpPr>
          <p:grpSpPr bwMode="auto">
            <a:xfrm rot="16587891">
              <a:off x="3601" y="951"/>
              <a:ext cx="508" cy="910"/>
              <a:chOff x="3990" y="432"/>
              <a:chExt cx="1099" cy="1632"/>
            </a:xfrm>
          </p:grpSpPr>
          <p:grpSp>
            <p:nvGrpSpPr>
              <p:cNvPr id="27846" name="Group 198"/>
              <p:cNvGrpSpPr>
                <a:grpSpLocks/>
              </p:cNvGrpSpPr>
              <p:nvPr/>
            </p:nvGrpSpPr>
            <p:grpSpPr bwMode="auto">
              <a:xfrm>
                <a:off x="3990" y="432"/>
                <a:ext cx="936" cy="1331"/>
                <a:chOff x="4080" y="1349"/>
                <a:chExt cx="848" cy="1029"/>
              </a:xfrm>
            </p:grpSpPr>
            <p:sp>
              <p:nvSpPr>
                <p:cNvPr id="27847" name="Freeform 199"/>
                <p:cNvSpPr>
                  <a:spLocks/>
                </p:cNvSpPr>
                <p:nvPr/>
              </p:nvSpPr>
              <p:spPr bwMode="auto">
                <a:xfrm>
                  <a:off x="4143" y="1444"/>
                  <a:ext cx="390" cy="173"/>
                </a:xfrm>
                <a:custGeom>
                  <a:avLst/>
                  <a:gdLst/>
                  <a:ahLst/>
                  <a:cxnLst>
                    <a:cxn ang="0">
                      <a:pos x="37" y="169"/>
                    </a:cxn>
                    <a:cxn ang="0">
                      <a:pos x="0" y="253"/>
                    </a:cxn>
                    <a:cxn ang="0">
                      <a:pos x="18" y="319"/>
                    </a:cxn>
                    <a:cxn ang="0">
                      <a:pos x="84" y="347"/>
                    </a:cxn>
                    <a:cxn ang="0">
                      <a:pos x="158" y="347"/>
                    </a:cxn>
                    <a:cxn ang="0">
                      <a:pos x="198" y="339"/>
                    </a:cxn>
                    <a:cxn ang="0">
                      <a:pos x="234" y="332"/>
                    </a:cxn>
                    <a:cxn ang="0">
                      <a:pos x="281" y="319"/>
                    </a:cxn>
                    <a:cxn ang="0">
                      <a:pos x="327" y="322"/>
                    </a:cxn>
                    <a:cxn ang="0">
                      <a:pos x="375" y="328"/>
                    </a:cxn>
                    <a:cxn ang="0">
                      <a:pos x="430" y="335"/>
                    </a:cxn>
                    <a:cxn ang="0">
                      <a:pos x="478" y="325"/>
                    </a:cxn>
                    <a:cxn ang="0">
                      <a:pos x="519" y="313"/>
                    </a:cxn>
                    <a:cxn ang="0">
                      <a:pos x="553" y="299"/>
                    </a:cxn>
                    <a:cxn ang="0">
                      <a:pos x="583" y="300"/>
                    </a:cxn>
                    <a:cxn ang="0">
                      <a:pos x="619" y="310"/>
                    </a:cxn>
                    <a:cxn ang="0">
                      <a:pos x="653" y="319"/>
                    </a:cxn>
                    <a:cxn ang="0">
                      <a:pos x="678" y="324"/>
                    </a:cxn>
                    <a:cxn ang="0">
                      <a:pos x="713" y="328"/>
                    </a:cxn>
                    <a:cxn ang="0">
                      <a:pos x="779" y="319"/>
                    </a:cxn>
                    <a:cxn ang="0">
                      <a:pos x="750" y="0"/>
                    </a:cxn>
                    <a:cxn ang="0">
                      <a:pos x="37" y="169"/>
                    </a:cxn>
                  </a:cxnLst>
                  <a:rect l="0" t="0" r="r" b="b"/>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prstDash val="solid"/>
                  <a:round/>
                  <a:headEnd/>
                  <a:tailEnd/>
                </a:ln>
              </p:spPr>
              <p:txBody>
                <a:bodyPr/>
                <a:lstStyle/>
                <a:p>
                  <a:endParaRPr lang="en-US"/>
                </a:p>
              </p:txBody>
            </p:sp>
            <p:grpSp>
              <p:nvGrpSpPr>
                <p:cNvPr id="27848" name="Group 200"/>
                <p:cNvGrpSpPr>
                  <a:grpSpLocks/>
                </p:cNvGrpSpPr>
                <p:nvPr/>
              </p:nvGrpSpPr>
              <p:grpSpPr bwMode="auto">
                <a:xfrm>
                  <a:off x="4080" y="1349"/>
                  <a:ext cx="848" cy="1029"/>
                  <a:chOff x="4080" y="1349"/>
                  <a:chExt cx="848" cy="1029"/>
                </a:xfrm>
              </p:grpSpPr>
              <p:sp>
                <p:nvSpPr>
                  <p:cNvPr id="27849" name="Freeform 201"/>
                  <p:cNvSpPr>
                    <a:spLocks/>
                  </p:cNvSpPr>
                  <p:nvPr/>
                </p:nvSpPr>
                <p:spPr bwMode="auto">
                  <a:xfrm>
                    <a:off x="4080" y="1349"/>
                    <a:ext cx="848" cy="1029"/>
                  </a:xfrm>
                  <a:custGeom>
                    <a:avLst/>
                    <a:gdLst/>
                    <a:ahLst/>
                    <a:cxnLst>
                      <a:cxn ang="0">
                        <a:pos x="333" y="639"/>
                      </a:cxn>
                      <a:cxn ang="0">
                        <a:pos x="258" y="414"/>
                      </a:cxn>
                      <a:cxn ang="0">
                        <a:pos x="133" y="319"/>
                      </a:cxn>
                      <a:cxn ang="0">
                        <a:pos x="67" y="316"/>
                      </a:cxn>
                      <a:cxn ang="0">
                        <a:pos x="11" y="344"/>
                      </a:cxn>
                      <a:cxn ang="0">
                        <a:pos x="5" y="396"/>
                      </a:cxn>
                      <a:cxn ang="0">
                        <a:pos x="52" y="639"/>
                      </a:cxn>
                      <a:cxn ang="0">
                        <a:pos x="52" y="743"/>
                      </a:cxn>
                      <a:cxn ang="0">
                        <a:pos x="145" y="865"/>
                      </a:cxn>
                      <a:cxn ang="0">
                        <a:pos x="249" y="1090"/>
                      </a:cxn>
                      <a:cxn ang="0">
                        <a:pos x="324" y="1334"/>
                      </a:cxn>
                      <a:cxn ang="0">
                        <a:pos x="474" y="1532"/>
                      </a:cxn>
                      <a:cxn ang="0">
                        <a:pos x="690" y="1720"/>
                      </a:cxn>
                      <a:cxn ang="0">
                        <a:pos x="788" y="1828"/>
                      </a:cxn>
                      <a:cxn ang="0">
                        <a:pos x="830" y="1936"/>
                      </a:cxn>
                      <a:cxn ang="0">
                        <a:pos x="906" y="2031"/>
                      </a:cxn>
                      <a:cxn ang="0">
                        <a:pos x="973" y="2020"/>
                      </a:cxn>
                      <a:cxn ang="0">
                        <a:pos x="1093" y="1925"/>
                      </a:cxn>
                      <a:cxn ang="0">
                        <a:pos x="1278" y="1809"/>
                      </a:cxn>
                      <a:cxn ang="0">
                        <a:pos x="1469" y="1723"/>
                      </a:cxn>
                      <a:cxn ang="0">
                        <a:pos x="1633" y="1709"/>
                      </a:cxn>
                      <a:cxn ang="0">
                        <a:pos x="1602" y="1617"/>
                      </a:cxn>
                      <a:cxn ang="0">
                        <a:pos x="1517" y="1532"/>
                      </a:cxn>
                      <a:cxn ang="0">
                        <a:pos x="1480" y="1467"/>
                      </a:cxn>
                      <a:cxn ang="0">
                        <a:pos x="1508" y="1156"/>
                      </a:cxn>
                      <a:cxn ang="0">
                        <a:pos x="1480" y="724"/>
                      </a:cxn>
                      <a:cxn ang="0">
                        <a:pos x="1508" y="521"/>
                      </a:cxn>
                      <a:cxn ang="0">
                        <a:pos x="1487" y="460"/>
                      </a:cxn>
                      <a:cxn ang="0">
                        <a:pos x="1445" y="425"/>
                      </a:cxn>
                      <a:cxn ang="0">
                        <a:pos x="1367" y="386"/>
                      </a:cxn>
                      <a:cxn ang="0">
                        <a:pos x="1273" y="283"/>
                      </a:cxn>
                      <a:cxn ang="0">
                        <a:pos x="1057" y="180"/>
                      </a:cxn>
                      <a:cxn ang="0">
                        <a:pos x="862" y="48"/>
                      </a:cxn>
                      <a:cxn ang="0">
                        <a:pos x="774" y="0"/>
                      </a:cxn>
                      <a:cxn ang="0">
                        <a:pos x="651" y="39"/>
                      </a:cxn>
                      <a:cxn ang="0">
                        <a:pos x="561" y="75"/>
                      </a:cxn>
                      <a:cxn ang="0">
                        <a:pos x="471" y="81"/>
                      </a:cxn>
                      <a:cxn ang="0">
                        <a:pos x="357" y="119"/>
                      </a:cxn>
                      <a:cxn ang="0">
                        <a:pos x="164" y="180"/>
                      </a:cxn>
                      <a:cxn ang="0">
                        <a:pos x="102" y="198"/>
                      </a:cxn>
                      <a:cxn ang="0">
                        <a:pos x="86" y="247"/>
                      </a:cxn>
                      <a:cxn ang="0">
                        <a:pos x="111" y="300"/>
                      </a:cxn>
                      <a:cxn ang="0">
                        <a:pos x="183" y="349"/>
                      </a:cxn>
                      <a:cxn ang="0">
                        <a:pos x="444" y="350"/>
                      </a:cxn>
                      <a:cxn ang="0">
                        <a:pos x="569" y="352"/>
                      </a:cxn>
                      <a:cxn ang="0">
                        <a:pos x="690" y="311"/>
                      </a:cxn>
                      <a:cxn ang="0">
                        <a:pos x="738" y="338"/>
                      </a:cxn>
                      <a:cxn ang="0">
                        <a:pos x="752" y="408"/>
                      </a:cxn>
                      <a:cxn ang="0">
                        <a:pos x="690" y="658"/>
                      </a:cxn>
                      <a:cxn ang="0">
                        <a:pos x="446" y="733"/>
                      </a:cxn>
                    </a:cxnLst>
                    <a:rect l="0" t="0" r="r" b="b"/>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prstDash val="solid"/>
                    <a:round/>
                    <a:headEnd/>
                    <a:tailEnd/>
                  </a:ln>
                </p:spPr>
                <p:txBody>
                  <a:bodyPr/>
                  <a:lstStyle/>
                  <a:p>
                    <a:endParaRPr lang="en-US"/>
                  </a:p>
                </p:txBody>
              </p:sp>
              <p:sp>
                <p:nvSpPr>
                  <p:cNvPr id="27850" name="Freeform 202"/>
                  <p:cNvSpPr>
                    <a:spLocks/>
                  </p:cNvSpPr>
                  <p:nvPr/>
                </p:nvSpPr>
                <p:spPr bwMode="auto">
                  <a:xfrm>
                    <a:off x="4264" y="1583"/>
                    <a:ext cx="27" cy="16"/>
                  </a:xfrm>
                  <a:custGeom>
                    <a:avLst/>
                    <a:gdLst/>
                    <a:ahLst/>
                    <a:cxnLst>
                      <a:cxn ang="0">
                        <a:pos x="55" y="33"/>
                      </a:cxn>
                      <a:cxn ang="0">
                        <a:pos x="26" y="22"/>
                      </a:cxn>
                      <a:cxn ang="0">
                        <a:pos x="7" y="8"/>
                      </a:cxn>
                      <a:cxn ang="0">
                        <a:pos x="0" y="0"/>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p:spPr>
                <p:txBody>
                  <a:bodyPr/>
                  <a:lstStyle/>
                  <a:p>
                    <a:endParaRPr lang="en-US"/>
                  </a:p>
                </p:txBody>
              </p:sp>
              <p:sp>
                <p:nvSpPr>
                  <p:cNvPr id="27851" name="Freeform 203"/>
                  <p:cNvSpPr>
                    <a:spLocks/>
                  </p:cNvSpPr>
                  <p:nvPr/>
                </p:nvSpPr>
                <p:spPr bwMode="auto">
                  <a:xfrm>
                    <a:off x="4759" y="1541"/>
                    <a:ext cx="10" cy="168"/>
                  </a:xfrm>
                  <a:custGeom>
                    <a:avLst/>
                    <a:gdLst/>
                    <a:ahLst/>
                    <a:cxnLst>
                      <a:cxn ang="0">
                        <a:pos x="9" y="0"/>
                      </a:cxn>
                      <a:cxn ang="0">
                        <a:pos x="20" y="52"/>
                      </a:cxn>
                      <a:cxn ang="0">
                        <a:pos x="1" y="241"/>
                      </a:cxn>
                      <a:cxn ang="0">
                        <a:pos x="0" y="336"/>
                      </a:cxn>
                    </a:cxnLst>
                    <a:rect l="0" t="0" r="r" b="b"/>
                    <a:pathLst>
                      <a:path w="20" h="336">
                        <a:moveTo>
                          <a:pt x="9" y="0"/>
                        </a:moveTo>
                        <a:lnTo>
                          <a:pt x="20" y="52"/>
                        </a:lnTo>
                        <a:lnTo>
                          <a:pt x="1" y="241"/>
                        </a:lnTo>
                        <a:lnTo>
                          <a:pt x="0" y="336"/>
                        </a:lnTo>
                      </a:path>
                    </a:pathLst>
                  </a:custGeom>
                  <a:noFill/>
                  <a:ln w="9525">
                    <a:solidFill>
                      <a:srgbClr val="000000"/>
                    </a:solidFill>
                    <a:prstDash val="solid"/>
                    <a:round/>
                    <a:headEnd/>
                    <a:tailEnd/>
                  </a:ln>
                </p:spPr>
                <p:txBody>
                  <a:bodyPr/>
                  <a:lstStyle/>
                  <a:p>
                    <a:endParaRPr lang="en-US"/>
                  </a:p>
                </p:txBody>
              </p:sp>
              <p:sp>
                <p:nvSpPr>
                  <p:cNvPr id="27852" name="Freeform 204"/>
                  <p:cNvSpPr>
                    <a:spLocks/>
                  </p:cNvSpPr>
                  <p:nvPr/>
                </p:nvSpPr>
                <p:spPr bwMode="auto">
                  <a:xfrm>
                    <a:off x="4112" y="1522"/>
                    <a:ext cx="35" cy="84"/>
                  </a:xfrm>
                  <a:custGeom>
                    <a:avLst/>
                    <a:gdLst/>
                    <a:ahLst/>
                    <a:cxnLst>
                      <a:cxn ang="0">
                        <a:pos x="23" y="0"/>
                      </a:cxn>
                      <a:cxn ang="0">
                        <a:pos x="53" y="52"/>
                      </a:cxn>
                      <a:cxn ang="0">
                        <a:pos x="69" y="83"/>
                      </a:cxn>
                      <a:cxn ang="0">
                        <a:pos x="70" y="113"/>
                      </a:cxn>
                      <a:cxn ang="0">
                        <a:pos x="58" y="140"/>
                      </a:cxn>
                      <a:cxn ang="0">
                        <a:pos x="27" y="158"/>
                      </a:cxn>
                      <a:cxn ang="0">
                        <a:pos x="0" y="169"/>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p:spPr>
                <p:txBody>
                  <a:bodyPr/>
                  <a:lstStyle/>
                  <a:p>
                    <a:endParaRPr lang="en-US"/>
                  </a:p>
                </p:txBody>
              </p:sp>
              <p:sp>
                <p:nvSpPr>
                  <p:cNvPr id="27853" name="Freeform 205"/>
                  <p:cNvSpPr>
                    <a:spLocks/>
                  </p:cNvSpPr>
                  <p:nvPr/>
                </p:nvSpPr>
                <p:spPr bwMode="auto">
                  <a:xfrm>
                    <a:off x="4419" y="1448"/>
                    <a:ext cx="25" cy="46"/>
                  </a:xfrm>
                  <a:custGeom>
                    <a:avLst/>
                    <a:gdLst/>
                    <a:ahLst/>
                    <a:cxnLst>
                      <a:cxn ang="0">
                        <a:pos x="0" y="0"/>
                      </a:cxn>
                      <a:cxn ang="0">
                        <a:pos x="0" y="32"/>
                      </a:cxn>
                      <a:cxn ang="0">
                        <a:pos x="6" y="57"/>
                      </a:cxn>
                      <a:cxn ang="0">
                        <a:pos x="25" y="82"/>
                      </a:cxn>
                      <a:cxn ang="0">
                        <a:pos x="50" y="93"/>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p:spPr>
                <p:txBody>
                  <a:bodyPr/>
                  <a:lstStyle/>
                  <a:p>
                    <a:endParaRPr lang="en-US"/>
                  </a:p>
                </p:txBody>
              </p:sp>
              <p:sp>
                <p:nvSpPr>
                  <p:cNvPr id="27854" name="Freeform 206"/>
                  <p:cNvSpPr>
                    <a:spLocks/>
                  </p:cNvSpPr>
                  <p:nvPr/>
                </p:nvSpPr>
                <p:spPr bwMode="auto">
                  <a:xfrm>
                    <a:off x="4257" y="1486"/>
                    <a:ext cx="52" cy="41"/>
                  </a:xfrm>
                  <a:custGeom>
                    <a:avLst/>
                    <a:gdLst/>
                    <a:ahLst/>
                    <a:cxnLst>
                      <a:cxn ang="0">
                        <a:pos x="0" y="0"/>
                      </a:cxn>
                      <a:cxn ang="0">
                        <a:pos x="0" y="21"/>
                      </a:cxn>
                      <a:cxn ang="0">
                        <a:pos x="8" y="43"/>
                      </a:cxn>
                      <a:cxn ang="0">
                        <a:pos x="35" y="67"/>
                      </a:cxn>
                      <a:cxn ang="0">
                        <a:pos x="55" y="78"/>
                      </a:cxn>
                      <a:cxn ang="0">
                        <a:pos x="80" y="82"/>
                      </a:cxn>
                      <a:cxn ang="0">
                        <a:pos x="105" y="82"/>
                      </a:cxn>
                    </a:cxnLst>
                    <a:rect l="0" t="0" r="r" b="b"/>
                    <a:pathLst>
                      <a:path w="105" h="82">
                        <a:moveTo>
                          <a:pt x="0" y="0"/>
                        </a:moveTo>
                        <a:lnTo>
                          <a:pt x="0" y="21"/>
                        </a:lnTo>
                        <a:lnTo>
                          <a:pt x="8" y="43"/>
                        </a:lnTo>
                        <a:lnTo>
                          <a:pt x="35" y="67"/>
                        </a:lnTo>
                        <a:lnTo>
                          <a:pt x="55" y="78"/>
                        </a:lnTo>
                        <a:lnTo>
                          <a:pt x="80" y="82"/>
                        </a:lnTo>
                        <a:lnTo>
                          <a:pt x="105" y="82"/>
                        </a:lnTo>
                      </a:path>
                    </a:pathLst>
                  </a:custGeom>
                  <a:noFill/>
                  <a:ln w="9525">
                    <a:solidFill>
                      <a:srgbClr val="000000"/>
                    </a:solidFill>
                    <a:prstDash val="solid"/>
                    <a:round/>
                    <a:headEnd/>
                    <a:tailEnd/>
                  </a:ln>
                </p:spPr>
                <p:txBody>
                  <a:bodyPr/>
                  <a:lstStyle/>
                  <a:p>
                    <a:endParaRPr lang="en-US"/>
                  </a:p>
                </p:txBody>
              </p:sp>
              <p:sp>
                <p:nvSpPr>
                  <p:cNvPr id="27855" name="Line 207"/>
                  <p:cNvSpPr>
                    <a:spLocks noChangeShapeType="1"/>
                  </p:cNvSpPr>
                  <p:nvPr/>
                </p:nvSpPr>
                <p:spPr bwMode="auto">
                  <a:xfrm>
                    <a:off x="4302" y="1716"/>
                    <a:ext cx="16" cy="18"/>
                  </a:xfrm>
                  <a:prstGeom prst="line">
                    <a:avLst/>
                  </a:prstGeom>
                  <a:noFill/>
                  <a:ln w="9525">
                    <a:solidFill>
                      <a:srgbClr val="000000"/>
                    </a:solidFill>
                    <a:round/>
                    <a:headEnd/>
                    <a:tailEnd/>
                  </a:ln>
                </p:spPr>
                <p:txBody>
                  <a:bodyPr/>
                  <a:lstStyle/>
                  <a:p>
                    <a:endParaRPr lang="en-US"/>
                  </a:p>
                </p:txBody>
              </p:sp>
            </p:grpSp>
          </p:grpSp>
          <p:grpSp>
            <p:nvGrpSpPr>
              <p:cNvPr id="27856" name="Group 208"/>
              <p:cNvGrpSpPr>
                <a:grpSpLocks/>
              </p:cNvGrpSpPr>
              <p:nvPr/>
            </p:nvGrpSpPr>
            <p:grpSpPr bwMode="auto">
              <a:xfrm rot="14191524">
                <a:off x="4454" y="1429"/>
                <a:ext cx="597" cy="673"/>
                <a:chOff x="2457" y="2549"/>
                <a:chExt cx="557" cy="547"/>
              </a:xfrm>
            </p:grpSpPr>
            <p:sp>
              <p:nvSpPr>
                <p:cNvPr id="27857" name="Freeform 209"/>
                <p:cNvSpPr>
                  <a:spLocks/>
                </p:cNvSpPr>
                <p:nvPr/>
              </p:nvSpPr>
              <p:spPr bwMode="auto">
                <a:xfrm>
                  <a:off x="2457" y="2549"/>
                  <a:ext cx="557" cy="547"/>
                </a:xfrm>
                <a:custGeom>
                  <a:avLst/>
                  <a:gdLst/>
                  <a:ahLst/>
                  <a:cxnLst>
                    <a:cxn ang="0">
                      <a:pos x="1112" y="140"/>
                    </a:cxn>
                    <a:cxn ang="0">
                      <a:pos x="1056" y="271"/>
                    </a:cxn>
                    <a:cxn ang="0">
                      <a:pos x="1017" y="373"/>
                    </a:cxn>
                    <a:cxn ang="0">
                      <a:pos x="971" y="476"/>
                    </a:cxn>
                    <a:cxn ang="0">
                      <a:pos x="943" y="588"/>
                    </a:cxn>
                    <a:cxn ang="0">
                      <a:pos x="924" y="702"/>
                    </a:cxn>
                    <a:cxn ang="0">
                      <a:pos x="905" y="814"/>
                    </a:cxn>
                    <a:cxn ang="0">
                      <a:pos x="905" y="916"/>
                    </a:cxn>
                    <a:cxn ang="0">
                      <a:pos x="905" y="1001"/>
                    </a:cxn>
                    <a:cxn ang="0">
                      <a:pos x="905" y="1038"/>
                    </a:cxn>
                    <a:cxn ang="0">
                      <a:pos x="242" y="1094"/>
                    </a:cxn>
                    <a:cxn ang="0">
                      <a:pos x="130" y="448"/>
                    </a:cxn>
                    <a:cxn ang="0">
                      <a:pos x="28" y="65"/>
                    </a:cxn>
                    <a:cxn ang="0">
                      <a:pos x="0" y="0"/>
                    </a:cxn>
                    <a:cxn ang="0">
                      <a:pos x="420" y="75"/>
                    </a:cxn>
                    <a:cxn ang="0">
                      <a:pos x="765" y="103"/>
                    </a:cxn>
                    <a:cxn ang="0">
                      <a:pos x="989" y="103"/>
                    </a:cxn>
                    <a:cxn ang="0">
                      <a:pos x="1112" y="140"/>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7858" name="Oval 210"/>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grpSp>
        <p:sp>
          <p:nvSpPr>
            <p:cNvPr id="27859" name="Rectangle 211"/>
            <p:cNvSpPr>
              <a:spLocks noChangeArrowheads="1"/>
            </p:cNvSpPr>
            <p:nvPr/>
          </p:nvSpPr>
          <p:spPr bwMode="auto">
            <a:xfrm>
              <a:off x="3332" y="1441"/>
              <a:ext cx="264" cy="107"/>
            </a:xfrm>
            <a:prstGeom prst="rect">
              <a:avLst/>
            </a:prstGeom>
            <a:solidFill>
              <a:schemeClr val="tx1"/>
            </a:solidFill>
            <a:ln w="9525">
              <a:noFill/>
              <a:miter lim="800000"/>
              <a:headEnd/>
              <a:tailEnd/>
            </a:ln>
            <a:effectLst/>
          </p:spPr>
          <p:txBody>
            <a:bodyPr wrap="none" anchor="ctr"/>
            <a:lstStyle/>
            <a:p>
              <a:endParaRPr lang="en-US"/>
            </a:p>
          </p:txBody>
        </p:sp>
        <p:sp>
          <p:nvSpPr>
            <p:cNvPr id="27860" name="Line 212"/>
            <p:cNvSpPr>
              <a:spLocks noChangeShapeType="1"/>
            </p:cNvSpPr>
            <p:nvPr/>
          </p:nvSpPr>
          <p:spPr bwMode="auto">
            <a:xfrm flipV="1">
              <a:off x="2617" y="1472"/>
              <a:ext cx="0" cy="961"/>
            </a:xfrm>
            <a:prstGeom prst="line">
              <a:avLst/>
            </a:prstGeom>
            <a:noFill/>
            <a:ln w="9525">
              <a:solidFill>
                <a:srgbClr val="A50021"/>
              </a:solidFill>
              <a:round/>
              <a:headEnd/>
              <a:tailEnd/>
            </a:ln>
            <a:effectLst/>
          </p:spPr>
          <p:txBody>
            <a:bodyPr/>
            <a:lstStyle/>
            <a:p>
              <a:endParaRPr lang="en-US"/>
            </a:p>
          </p:txBody>
        </p:sp>
      </p:grpSp>
      <p:sp>
        <p:nvSpPr>
          <p:cNvPr id="27863" name="Text Box 215"/>
          <p:cNvSpPr txBox="1">
            <a:spLocks noChangeArrowheads="1"/>
          </p:cNvSpPr>
          <p:nvPr/>
        </p:nvSpPr>
        <p:spPr bwMode="auto">
          <a:xfrm>
            <a:off x="0" y="1981200"/>
            <a:ext cx="3886200" cy="641350"/>
          </a:xfrm>
          <a:prstGeom prst="rect">
            <a:avLst/>
          </a:prstGeom>
          <a:noFill/>
          <a:ln w="9525">
            <a:noFill/>
            <a:miter lim="800000"/>
            <a:headEnd/>
            <a:tailEnd/>
          </a:ln>
          <a:effectLst/>
        </p:spPr>
        <p:txBody>
          <a:bodyPr>
            <a:spAutoFit/>
          </a:bodyPr>
          <a:lstStyle/>
          <a:p>
            <a:pPr>
              <a:spcBef>
                <a:spcPct val="50000"/>
              </a:spcBef>
            </a:pPr>
            <a:r>
              <a:rPr lang="en-US"/>
              <a:t>          Tại sao khi bị hơ nóng, quả cầu lại </a:t>
            </a:r>
            <a:r>
              <a:rPr lang="en-US">
                <a:solidFill>
                  <a:srgbClr val="FF3300"/>
                </a:solidFill>
              </a:rPr>
              <a:t>không lọt</a:t>
            </a:r>
            <a:r>
              <a:rPr lang="en-US"/>
              <a:t> qua vòng kim loại. </a:t>
            </a:r>
          </a:p>
        </p:txBody>
      </p:sp>
      <p:sp>
        <p:nvSpPr>
          <p:cNvPr id="27864" name="Text Box 216"/>
          <p:cNvSpPr txBox="1">
            <a:spLocks noChangeArrowheads="1"/>
          </p:cNvSpPr>
          <p:nvPr/>
        </p:nvSpPr>
        <p:spPr bwMode="auto">
          <a:xfrm>
            <a:off x="152400" y="2667000"/>
            <a:ext cx="4038600" cy="366713"/>
          </a:xfrm>
          <a:prstGeom prst="rect">
            <a:avLst/>
          </a:prstGeom>
          <a:noFill/>
          <a:ln w="9525">
            <a:noFill/>
            <a:miter lim="800000"/>
            <a:headEnd/>
            <a:tailEnd/>
          </a:ln>
          <a:effectLst/>
        </p:spPr>
        <p:txBody>
          <a:bodyPr>
            <a:spAutoFit/>
          </a:bodyPr>
          <a:lstStyle/>
          <a:p>
            <a:pPr>
              <a:spcBef>
                <a:spcPct val="50000"/>
              </a:spcBef>
            </a:pPr>
            <a:r>
              <a:rPr lang="en-US">
                <a:solidFill>
                  <a:srgbClr val="0000FF"/>
                </a:solidFill>
              </a:rPr>
              <a:t>* TL : Vì quả cầu </a:t>
            </a:r>
            <a:r>
              <a:rPr lang="en-US">
                <a:solidFill>
                  <a:srgbClr val="FF3300"/>
                </a:solidFill>
              </a:rPr>
              <a:t>nở ra</a:t>
            </a:r>
            <a:r>
              <a:rPr lang="en-US">
                <a:solidFill>
                  <a:srgbClr val="0000FF"/>
                </a:solidFill>
              </a:rPr>
              <a:t> khi nóng lên.</a:t>
            </a:r>
          </a:p>
        </p:txBody>
      </p:sp>
      <p:sp>
        <p:nvSpPr>
          <p:cNvPr id="27867" name="Text Box 219"/>
          <p:cNvSpPr txBox="1">
            <a:spLocks noChangeArrowheads="1"/>
          </p:cNvSpPr>
          <p:nvPr/>
        </p:nvSpPr>
        <p:spPr bwMode="auto">
          <a:xfrm>
            <a:off x="304800" y="1371600"/>
            <a:ext cx="3124200" cy="457200"/>
          </a:xfrm>
          <a:prstGeom prst="rect">
            <a:avLst/>
          </a:prstGeom>
          <a:noFill/>
          <a:ln w="9525">
            <a:noFill/>
            <a:miter lim="800000"/>
            <a:headEnd/>
            <a:tailEnd/>
          </a:ln>
          <a:effectLst/>
        </p:spPr>
        <p:txBody>
          <a:bodyPr>
            <a:spAutoFit/>
          </a:bodyPr>
          <a:lstStyle/>
          <a:p>
            <a:pPr>
              <a:spcBef>
                <a:spcPct val="50000"/>
              </a:spcBef>
            </a:pPr>
            <a:r>
              <a:rPr lang="en-US" sz="2400" b="1">
                <a:solidFill>
                  <a:srgbClr val="660066"/>
                </a:solidFill>
                <a:sym typeface="Wingdings 2" pitchFamily="18" charset="2"/>
              </a:rPr>
              <a:t></a:t>
            </a:r>
            <a:r>
              <a:rPr lang="en-US" sz="2400" b="1">
                <a:solidFill>
                  <a:srgbClr val="660066"/>
                </a:solidFill>
              </a:rPr>
              <a:t>2. Trả lời câu hỏi</a:t>
            </a:r>
          </a:p>
        </p:txBody>
      </p:sp>
      <p:sp>
        <p:nvSpPr>
          <p:cNvPr id="27868" name="Text Box 220"/>
          <p:cNvSpPr txBox="1">
            <a:spLocks noChangeArrowheads="1"/>
          </p:cNvSpPr>
          <p:nvPr/>
        </p:nvSpPr>
        <p:spPr bwMode="auto">
          <a:xfrm>
            <a:off x="114300" y="1900238"/>
            <a:ext cx="533400" cy="366712"/>
          </a:xfrm>
          <a:prstGeom prst="rect">
            <a:avLst/>
          </a:prstGeom>
          <a:solidFill>
            <a:schemeClr val="accent2"/>
          </a:solidFill>
          <a:ln w="9525">
            <a:noFill/>
            <a:miter lim="800000"/>
            <a:headEnd/>
            <a:tailEnd/>
          </a:ln>
          <a:effectLst/>
        </p:spPr>
        <p:txBody>
          <a:bodyPr>
            <a:spAutoFit/>
          </a:bodyPr>
          <a:lstStyle/>
          <a:p>
            <a:pPr>
              <a:spcBef>
                <a:spcPct val="50000"/>
              </a:spcBef>
            </a:pPr>
            <a:r>
              <a:rPr lang="en-US">
                <a:solidFill>
                  <a:schemeClr val="bg1"/>
                </a:solidFill>
              </a:rPr>
              <a:t>C1</a:t>
            </a:r>
          </a:p>
        </p:txBody>
      </p:sp>
      <p:sp>
        <p:nvSpPr>
          <p:cNvPr id="27869" name="Text Box 221"/>
          <p:cNvSpPr txBox="1">
            <a:spLocks noChangeArrowheads="1"/>
          </p:cNvSpPr>
          <p:nvPr/>
        </p:nvSpPr>
        <p:spPr bwMode="auto">
          <a:xfrm>
            <a:off x="0" y="3224213"/>
            <a:ext cx="3886200" cy="915987"/>
          </a:xfrm>
          <a:prstGeom prst="rect">
            <a:avLst/>
          </a:prstGeom>
          <a:noFill/>
          <a:ln w="9525">
            <a:noFill/>
            <a:miter lim="800000"/>
            <a:headEnd/>
            <a:tailEnd/>
          </a:ln>
          <a:effectLst/>
        </p:spPr>
        <p:txBody>
          <a:bodyPr>
            <a:spAutoFit/>
          </a:bodyPr>
          <a:lstStyle/>
          <a:p>
            <a:pPr>
              <a:spcBef>
                <a:spcPct val="50000"/>
              </a:spcBef>
            </a:pPr>
            <a:r>
              <a:rPr lang="en-US"/>
              <a:t>          Tại sao khi được nhúng vào nước lạnh, quả cầu lại</a:t>
            </a:r>
            <a:r>
              <a:rPr lang="en-US">
                <a:solidFill>
                  <a:srgbClr val="FF3300"/>
                </a:solidFill>
              </a:rPr>
              <a:t> lọt</a:t>
            </a:r>
            <a:r>
              <a:rPr lang="en-US"/>
              <a:t> qua vòng kim loại. </a:t>
            </a:r>
          </a:p>
        </p:txBody>
      </p:sp>
      <p:sp>
        <p:nvSpPr>
          <p:cNvPr id="27870" name="Text Box 222"/>
          <p:cNvSpPr txBox="1">
            <a:spLocks noChangeArrowheads="1"/>
          </p:cNvSpPr>
          <p:nvPr/>
        </p:nvSpPr>
        <p:spPr bwMode="auto">
          <a:xfrm>
            <a:off x="0" y="4095750"/>
            <a:ext cx="3657600" cy="366713"/>
          </a:xfrm>
          <a:prstGeom prst="rect">
            <a:avLst/>
          </a:prstGeom>
          <a:noFill/>
          <a:ln w="9525">
            <a:noFill/>
            <a:miter lim="800000"/>
            <a:headEnd/>
            <a:tailEnd/>
          </a:ln>
          <a:effectLst/>
        </p:spPr>
        <p:txBody>
          <a:bodyPr>
            <a:spAutoFit/>
          </a:bodyPr>
          <a:lstStyle/>
          <a:p>
            <a:pPr>
              <a:spcBef>
                <a:spcPct val="50000"/>
              </a:spcBef>
            </a:pPr>
            <a:r>
              <a:rPr lang="en-US">
                <a:solidFill>
                  <a:srgbClr val="0000FF"/>
                </a:solidFill>
              </a:rPr>
              <a:t>* TL : Vì quả cầu </a:t>
            </a:r>
            <a:r>
              <a:rPr lang="en-US">
                <a:solidFill>
                  <a:srgbClr val="FF3300"/>
                </a:solidFill>
              </a:rPr>
              <a:t>co lại</a:t>
            </a:r>
            <a:r>
              <a:rPr lang="en-US">
                <a:solidFill>
                  <a:srgbClr val="0000FF"/>
                </a:solidFill>
              </a:rPr>
              <a:t> khi lạnh đi.</a:t>
            </a:r>
          </a:p>
        </p:txBody>
      </p:sp>
      <p:sp>
        <p:nvSpPr>
          <p:cNvPr id="27871" name="Text Box 223"/>
          <p:cNvSpPr txBox="1">
            <a:spLocks noChangeArrowheads="1"/>
          </p:cNvSpPr>
          <p:nvPr/>
        </p:nvSpPr>
        <p:spPr bwMode="auto">
          <a:xfrm>
            <a:off x="114300" y="3143250"/>
            <a:ext cx="533400" cy="366713"/>
          </a:xfrm>
          <a:prstGeom prst="rect">
            <a:avLst/>
          </a:prstGeom>
          <a:solidFill>
            <a:schemeClr val="accent2"/>
          </a:solidFill>
          <a:ln w="9525">
            <a:noFill/>
            <a:miter lim="800000"/>
            <a:headEnd/>
            <a:tailEnd/>
          </a:ln>
          <a:effectLst/>
        </p:spPr>
        <p:txBody>
          <a:bodyPr>
            <a:spAutoFit/>
          </a:bodyPr>
          <a:lstStyle/>
          <a:p>
            <a:pPr>
              <a:spcBef>
                <a:spcPct val="50000"/>
              </a:spcBef>
            </a:pPr>
            <a:r>
              <a:rPr lang="en-US">
                <a:solidFill>
                  <a:schemeClr val="bg1"/>
                </a:solidFill>
              </a:rPr>
              <a:t>C2</a:t>
            </a:r>
          </a:p>
        </p:txBody>
      </p:sp>
      <p:sp>
        <p:nvSpPr>
          <p:cNvPr id="27872" name="Text Box 224"/>
          <p:cNvSpPr txBox="1">
            <a:spLocks noChangeArrowheads="1"/>
          </p:cNvSpPr>
          <p:nvPr/>
        </p:nvSpPr>
        <p:spPr bwMode="auto">
          <a:xfrm>
            <a:off x="304800" y="4343400"/>
            <a:ext cx="2819400" cy="457200"/>
          </a:xfrm>
          <a:prstGeom prst="rect">
            <a:avLst/>
          </a:prstGeom>
          <a:noFill/>
          <a:ln w="9525">
            <a:noFill/>
            <a:miter lim="800000"/>
            <a:headEnd/>
            <a:tailEnd/>
          </a:ln>
          <a:effectLst/>
        </p:spPr>
        <p:txBody>
          <a:bodyPr>
            <a:spAutoFit/>
          </a:bodyPr>
          <a:lstStyle/>
          <a:p>
            <a:pPr>
              <a:spcBef>
                <a:spcPct val="50000"/>
              </a:spcBef>
            </a:pPr>
            <a:r>
              <a:rPr lang="en-US" sz="2400">
                <a:solidFill>
                  <a:srgbClr val="660066"/>
                </a:solidFill>
                <a:sym typeface="Wingdings 2" pitchFamily="18" charset="2"/>
              </a:rPr>
              <a:t></a:t>
            </a:r>
            <a:r>
              <a:rPr lang="en-US" sz="2400">
                <a:solidFill>
                  <a:srgbClr val="660066"/>
                </a:solidFill>
              </a:rPr>
              <a:t>3. Rút ra kết luận</a:t>
            </a:r>
          </a:p>
        </p:txBody>
      </p:sp>
      <p:sp>
        <p:nvSpPr>
          <p:cNvPr id="27873" name="Text Box 225"/>
          <p:cNvSpPr txBox="1">
            <a:spLocks noChangeArrowheads="1"/>
          </p:cNvSpPr>
          <p:nvPr/>
        </p:nvSpPr>
        <p:spPr bwMode="auto">
          <a:xfrm>
            <a:off x="0" y="4875213"/>
            <a:ext cx="3886200" cy="915987"/>
          </a:xfrm>
          <a:prstGeom prst="rect">
            <a:avLst/>
          </a:prstGeom>
          <a:noFill/>
          <a:ln w="9525">
            <a:noFill/>
            <a:miter lim="800000"/>
            <a:headEnd/>
            <a:tailEnd/>
          </a:ln>
          <a:effectLst/>
        </p:spPr>
        <p:txBody>
          <a:bodyPr>
            <a:spAutoFit/>
          </a:bodyPr>
          <a:lstStyle/>
          <a:p>
            <a:pPr>
              <a:spcBef>
                <a:spcPct val="50000"/>
              </a:spcBef>
            </a:pPr>
            <a:r>
              <a:rPr lang="en-US"/>
              <a:t>          Chọn từ thích hợp trong khung để điền vào chỗ trống của các câu sau :</a:t>
            </a:r>
          </a:p>
        </p:txBody>
      </p:sp>
      <p:sp>
        <p:nvSpPr>
          <p:cNvPr id="27874" name="Text Box 226"/>
          <p:cNvSpPr txBox="1">
            <a:spLocks noChangeArrowheads="1"/>
          </p:cNvSpPr>
          <p:nvPr/>
        </p:nvSpPr>
        <p:spPr bwMode="auto">
          <a:xfrm>
            <a:off x="114300" y="4794250"/>
            <a:ext cx="533400" cy="366713"/>
          </a:xfrm>
          <a:prstGeom prst="rect">
            <a:avLst/>
          </a:prstGeom>
          <a:solidFill>
            <a:schemeClr val="accent2"/>
          </a:solidFill>
          <a:ln w="9525">
            <a:noFill/>
            <a:miter lim="800000"/>
            <a:headEnd/>
            <a:tailEnd/>
          </a:ln>
          <a:effectLst/>
        </p:spPr>
        <p:txBody>
          <a:bodyPr>
            <a:spAutoFit/>
          </a:bodyPr>
          <a:lstStyle/>
          <a:p>
            <a:pPr>
              <a:spcBef>
                <a:spcPct val="50000"/>
              </a:spcBef>
            </a:pPr>
            <a:r>
              <a:rPr lang="en-US">
                <a:solidFill>
                  <a:schemeClr val="bg1"/>
                </a:solidFill>
              </a:rPr>
              <a:t>C3</a:t>
            </a:r>
          </a:p>
        </p:txBody>
      </p:sp>
      <p:sp>
        <p:nvSpPr>
          <p:cNvPr id="27875" name="Text Box 227"/>
          <p:cNvSpPr txBox="1">
            <a:spLocks noChangeArrowheads="1"/>
          </p:cNvSpPr>
          <p:nvPr/>
        </p:nvSpPr>
        <p:spPr bwMode="auto">
          <a:xfrm>
            <a:off x="190500" y="5865813"/>
            <a:ext cx="5638800" cy="366712"/>
          </a:xfrm>
          <a:prstGeom prst="rect">
            <a:avLst/>
          </a:prstGeom>
          <a:noFill/>
          <a:ln w="9525">
            <a:noFill/>
            <a:miter lim="800000"/>
            <a:headEnd/>
            <a:tailEnd/>
          </a:ln>
          <a:effectLst/>
        </p:spPr>
        <p:txBody>
          <a:bodyPr>
            <a:spAutoFit/>
          </a:bodyPr>
          <a:lstStyle/>
          <a:p>
            <a:pPr>
              <a:spcBef>
                <a:spcPct val="50000"/>
              </a:spcBef>
            </a:pPr>
            <a:r>
              <a:rPr lang="en-US"/>
              <a:t>a) Thể tích quả cầu ……… khi quả cầu nóng lên.</a:t>
            </a:r>
          </a:p>
        </p:txBody>
      </p:sp>
      <p:sp>
        <p:nvSpPr>
          <p:cNvPr id="27876" name="Text Box 228"/>
          <p:cNvSpPr txBox="1">
            <a:spLocks noChangeArrowheads="1"/>
          </p:cNvSpPr>
          <p:nvPr/>
        </p:nvSpPr>
        <p:spPr bwMode="auto">
          <a:xfrm>
            <a:off x="171450" y="6248400"/>
            <a:ext cx="5638800" cy="366713"/>
          </a:xfrm>
          <a:prstGeom prst="rect">
            <a:avLst/>
          </a:prstGeom>
          <a:noFill/>
          <a:ln w="9525">
            <a:noFill/>
            <a:miter lim="800000"/>
            <a:headEnd/>
            <a:tailEnd/>
          </a:ln>
          <a:effectLst/>
        </p:spPr>
        <p:txBody>
          <a:bodyPr>
            <a:spAutoFit/>
          </a:bodyPr>
          <a:lstStyle/>
          <a:p>
            <a:pPr>
              <a:spcBef>
                <a:spcPct val="50000"/>
              </a:spcBef>
            </a:pPr>
            <a:r>
              <a:rPr lang="en-US"/>
              <a:t>b) Thể tích quả cầu giảm khi quả cầu ………......</a:t>
            </a:r>
          </a:p>
        </p:txBody>
      </p:sp>
      <p:sp>
        <p:nvSpPr>
          <p:cNvPr id="27877" name="Text Box 229"/>
          <p:cNvSpPr txBox="1">
            <a:spLocks noChangeArrowheads="1"/>
          </p:cNvSpPr>
          <p:nvPr/>
        </p:nvSpPr>
        <p:spPr bwMode="auto">
          <a:xfrm>
            <a:off x="7467600" y="6262688"/>
            <a:ext cx="914400" cy="366712"/>
          </a:xfrm>
          <a:prstGeom prst="rect">
            <a:avLst/>
          </a:prstGeom>
          <a:noFill/>
          <a:ln w="9525">
            <a:noFill/>
            <a:miter lim="800000"/>
            <a:headEnd/>
            <a:tailEnd/>
          </a:ln>
          <a:effectLst/>
        </p:spPr>
        <p:txBody>
          <a:bodyPr>
            <a:spAutoFit/>
          </a:bodyPr>
          <a:lstStyle/>
          <a:p>
            <a:pPr>
              <a:spcBef>
                <a:spcPct val="50000"/>
              </a:spcBef>
            </a:pPr>
            <a:r>
              <a:rPr lang="en-US"/>
              <a:t> giảm</a:t>
            </a:r>
          </a:p>
        </p:txBody>
      </p:sp>
      <p:sp>
        <p:nvSpPr>
          <p:cNvPr id="27882" name="Text Box 234"/>
          <p:cNvSpPr txBox="1">
            <a:spLocks noChangeArrowheads="1"/>
          </p:cNvSpPr>
          <p:nvPr/>
        </p:nvSpPr>
        <p:spPr bwMode="auto">
          <a:xfrm>
            <a:off x="7448550" y="5067300"/>
            <a:ext cx="1371600" cy="366713"/>
          </a:xfrm>
          <a:prstGeom prst="rect">
            <a:avLst/>
          </a:prstGeom>
          <a:noFill/>
          <a:ln w="9525">
            <a:noFill/>
            <a:miter lim="800000"/>
            <a:headEnd/>
            <a:tailEnd/>
          </a:ln>
          <a:effectLst/>
        </p:spPr>
        <p:txBody>
          <a:bodyPr>
            <a:spAutoFit/>
          </a:bodyPr>
          <a:lstStyle/>
          <a:p>
            <a:pPr>
              <a:spcBef>
                <a:spcPct val="50000"/>
              </a:spcBef>
            </a:pPr>
            <a:r>
              <a:rPr lang="en-US"/>
              <a:t> nóng lên</a:t>
            </a:r>
          </a:p>
        </p:txBody>
      </p:sp>
      <p:sp>
        <p:nvSpPr>
          <p:cNvPr id="27883" name="Text Box 235"/>
          <p:cNvSpPr txBox="1">
            <a:spLocks noChangeArrowheads="1"/>
          </p:cNvSpPr>
          <p:nvPr/>
        </p:nvSpPr>
        <p:spPr bwMode="auto">
          <a:xfrm>
            <a:off x="7524750" y="5467350"/>
            <a:ext cx="990600" cy="366713"/>
          </a:xfrm>
          <a:prstGeom prst="rect">
            <a:avLst/>
          </a:prstGeom>
          <a:noFill/>
          <a:ln w="9525">
            <a:noFill/>
            <a:miter lim="800000"/>
            <a:headEnd/>
            <a:tailEnd/>
          </a:ln>
          <a:effectLst/>
        </p:spPr>
        <p:txBody>
          <a:bodyPr>
            <a:spAutoFit/>
          </a:bodyPr>
          <a:lstStyle/>
          <a:p>
            <a:pPr>
              <a:spcBef>
                <a:spcPct val="50000"/>
              </a:spcBef>
            </a:pPr>
            <a:r>
              <a:rPr lang="en-US"/>
              <a:t>lạnh đi</a:t>
            </a:r>
          </a:p>
        </p:txBody>
      </p:sp>
      <p:sp>
        <p:nvSpPr>
          <p:cNvPr id="27884" name="Text Box 236"/>
          <p:cNvSpPr txBox="1">
            <a:spLocks noChangeArrowheads="1"/>
          </p:cNvSpPr>
          <p:nvPr/>
        </p:nvSpPr>
        <p:spPr bwMode="auto">
          <a:xfrm>
            <a:off x="7543800" y="5867400"/>
            <a:ext cx="762000" cy="366713"/>
          </a:xfrm>
          <a:prstGeom prst="rect">
            <a:avLst/>
          </a:prstGeom>
          <a:noFill/>
          <a:ln w="9525">
            <a:noFill/>
            <a:miter lim="800000"/>
            <a:headEnd/>
            <a:tailEnd/>
          </a:ln>
          <a:effectLst/>
        </p:spPr>
        <p:txBody>
          <a:bodyPr>
            <a:spAutoFit/>
          </a:bodyPr>
          <a:lstStyle/>
          <a:p>
            <a:pPr>
              <a:spcBef>
                <a:spcPct val="50000"/>
              </a:spcBef>
            </a:pPr>
            <a:r>
              <a:rPr lang="en-US"/>
              <a:t>tăng</a:t>
            </a:r>
          </a:p>
        </p:txBody>
      </p:sp>
      <p:sp>
        <p:nvSpPr>
          <p:cNvPr id="27885" name="Text Box 237"/>
          <p:cNvSpPr txBox="1">
            <a:spLocks noChangeArrowheads="1"/>
          </p:cNvSpPr>
          <p:nvPr/>
        </p:nvSpPr>
        <p:spPr bwMode="auto">
          <a:xfrm>
            <a:off x="7315200" y="5086350"/>
            <a:ext cx="1600200" cy="1614488"/>
          </a:xfrm>
          <a:prstGeom prst="rect">
            <a:avLst/>
          </a:prstGeom>
          <a:noFill/>
          <a:ln w="9525">
            <a:solidFill>
              <a:schemeClr val="tx1"/>
            </a:solidFill>
            <a:miter lim="800000"/>
            <a:headEnd/>
            <a:tailEnd/>
          </a:ln>
          <a:effectLst/>
        </p:spPr>
        <p:txBody>
          <a:bodyPr>
            <a:spAutoFit/>
          </a:bodyPr>
          <a:lstStyle/>
          <a:p>
            <a:pPr>
              <a:spcBef>
                <a:spcPct val="50000"/>
              </a:spcBef>
            </a:pPr>
            <a:r>
              <a:rPr lang="en-US"/>
              <a:t>-</a:t>
            </a:r>
          </a:p>
          <a:p>
            <a:pPr>
              <a:spcBef>
                <a:spcPct val="50000"/>
              </a:spcBef>
            </a:pPr>
            <a:r>
              <a:rPr lang="en-US"/>
              <a:t>-</a:t>
            </a:r>
          </a:p>
          <a:p>
            <a:pPr>
              <a:spcBef>
                <a:spcPct val="50000"/>
              </a:spcBef>
            </a:pPr>
            <a:r>
              <a:rPr lang="en-US"/>
              <a:t>-</a:t>
            </a:r>
          </a:p>
          <a:p>
            <a:pPr>
              <a:spcBef>
                <a:spcPct val="50000"/>
              </a:spcBef>
            </a:pPr>
            <a:r>
              <a:rPr lang="en-US"/>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1.11111E-6 L 5.55556E-7 0.33056 " pathEditMode="relative" rAng="0" ptsTypes="AA">
                                      <p:cBhvr>
                                        <p:cTn id="6" dur="2000" fill="hold"/>
                                        <p:tgtEl>
                                          <p:spTgt spid="27739"/>
                                        </p:tgtEl>
                                        <p:attrNameLst>
                                          <p:attrName>ppt_x</p:attrName>
                                          <p:attrName>ppt_y</p:attrName>
                                        </p:attrNameLst>
                                      </p:cBhvr>
                                      <p:rCtr x="0" y="16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5.55556E-7 0 C 0.01806 0.00185 0.0342 0.00463 0.05139 0.01111 C 0.06198 0.01528 0.04878 0.01019 0.05972 0.01667 C 0.06875 0.02199 0.08281 0.02963 0.09306 0.02963 L 0.09583 0.2963 " pathEditMode="relative" ptsTypes="fffAA">
                                      <p:cBhvr>
                                        <p:cTn id="10" dur="2000" fill="hold"/>
                                        <p:tgtEl>
                                          <p:spTgt spid="27739"/>
                                        </p:tgtEl>
                                        <p:attrNameLst>
                                          <p:attrName>ppt_x</p:attrName>
                                          <p:attrName>ppt_y</p:attrName>
                                        </p:attrNameLst>
                                      </p:cBhvr>
                                    </p:animMotion>
                                  </p:childTnLst>
                                </p:cTn>
                              </p:par>
                            </p:childTnLst>
                          </p:cTn>
                        </p:par>
                        <p:par>
                          <p:cTn id="11" fill="hold">
                            <p:stCondLst>
                              <p:cond delay="2000"/>
                            </p:stCondLst>
                            <p:childTnLst>
                              <p:par>
                                <p:cTn id="12" presetID="4" presetClass="exit" presetSubtype="16" fill="hold" nodeType="afterEffect">
                                  <p:stCondLst>
                                    <p:cond delay="0"/>
                                  </p:stCondLst>
                                  <p:childTnLst>
                                    <p:animEffect transition="out" filter="box(in)">
                                      <p:cBhvr>
                                        <p:cTn id="13" dur="500"/>
                                        <p:tgtEl>
                                          <p:spTgt spid="27739"/>
                                        </p:tgtEl>
                                      </p:cBhvr>
                                    </p:animEffect>
                                    <p:set>
                                      <p:cBhvr>
                                        <p:cTn id="14" dur="1" fill="hold">
                                          <p:stCondLst>
                                            <p:cond delay="499"/>
                                          </p:stCondLst>
                                        </p:cTn>
                                        <p:tgtEl>
                                          <p:spTgt spid="27739"/>
                                        </p:tgtEl>
                                        <p:attrNameLst>
                                          <p:attrName>style.visibility</p:attrName>
                                        </p:attrNameLst>
                                      </p:cBhvr>
                                      <p:to>
                                        <p:strVal val="hidden"/>
                                      </p:to>
                                    </p:set>
                                  </p:childTnLst>
                                </p:cTn>
                              </p:par>
                              <p:par>
                                <p:cTn id="15" presetID="4" presetClass="entr" presetSubtype="16" fill="hold" nodeType="withEffect">
                                  <p:stCondLst>
                                    <p:cond delay="0"/>
                                  </p:stCondLst>
                                  <p:childTnLst>
                                    <p:set>
                                      <p:cBhvr>
                                        <p:cTn id="16" dur="1" fill="hold">
                                          <p:stCondLst>
                                            <p:cond delay="0"/>
                                          </p:stCondLst>
                                        </p:cTn>
                                        <p:tgtEl>
                                          <p:spTgt spid="27760"/>
                                        </p:tgtEl>
                                        <p:attrNameLst>
                                          <p:attrName>style.visibility</p:attrName>
                                        </p:attrNameLst>
                                      </p:cBhvr>
                                      <p:to>
                                        <p:strVal val="visible"/>
                                      </p:to>
                                    </p:set>
                                    <p:animEffect transition="in" filter="box(in)">
                                      <p:cBhvr>
                                        <p:cTn id="17" dur="500"/>
                                        <p:tgtEl>
                                          <p:spTgt spid="27760"/>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5.55556E-7 -1.85185E-6 C -0.00052 -0.02732 -0.00694 -0.10208 -5.55556E-7 -0.12963 C 0.00313 -0.18866 0.00556 -0.24375 0.00556 -0.3037 L -0.0875 -0.3037 L -0.09166 -0.17222 " pathEditMode="relative" ptsTypes="ffAAA">
                                      <p:cBhvr>
                                        <p:cTn id="21" dur="2000" fill="hold"/>
                                        <p:tgtEl>
                                          <p:spTgt spid="27760"/>
                                        </p:tgtEl>
                                        <p:attrNameLst>
                                          <p:attrName>ppt_x</p:attrName>
                                          <p:attrName>ppt_y</p:attrName>
                                        </p:attrNameLst>
                                      </p:cBhvr>
                                    </p:animMotion>
                                  </p:childTnLst>
                                </p:cTn>
                              </p:par>
                            </p:childTnLst>
                          </p:cTn>
                        </p:par>
                        <p:par>
                          <p:cTn id="22" fill="hold">
                            <p:stCondLst>
                              <p:cond delay="2000"/>
                            </p:stCondLst>
                            <p:childTnLst>
                              <p:par>
                                <p:cTn id="23" presetID="4" presetClass="exit" presetSubtype="16" fill="hold" nodeType="afterEffect">
                                  <p:stCondLst>
                                    <p:cond delay="0"/>
                                  </p:stCondLst>
                                  <p:childTnLst>
                                    <p:animEffect transition="out" filter="box(in)">
                                      <p:cBhvr>
                                        <p:cTn id="24" dur="500"/>
                                        <p:tgtEl>
                                          <p:spTgt spid="27760"/>
                                        </p:tgtEl>
                                      </p:cBhvr>
                                    </p:animEffect>
                                    <p:set>
                                      <p:cBhvr>
                                        <p:cTn id="25" dur="1" fill="hold">
                                          <p:stCondLst>
                                            <p:cond delay="499"/>
                                          </p:stCondLst>
                                        </p:cTn>
                                        <p:tgtEl>
                                          <p:spTgt spid="27760"/>
                                        </p:tgtEl>
                                        <p:attrNameLst>
                                          <p:attrName>style.visibility</p:attrName>
                                        </p:attrNameLst>
                                      </p:cBhvr>
                                      <p:to>
                                        <p:strVal val="hidden"/>
                                      </p:to>
                                    </p:set>
                                  </p:childTnLst>
                                </p:cTn>
                              </p:par>
                            </p:childTnLst>
                          </p:cTn>
                        </p:par>
                        <p:par>
                          <p:cTn id="26" fill="hold">
                            <p:stCondLst>
                              <p:cond delay="2500"/>
                            </p:stCondLst>
                            <p:childTnLst>
                              <p:par>
                                <p:cTn id="27" presetID="4" presetClass="entr" presetSubtype="16" fill="hold" nodeType="afterEffect">
                                  <p:stCondLst>
                                    <p:cond delay="0"/>
                                  </p:stCondLst>
                                  <p:childTnLst>
                                    <p:set>
                                      <p:cBhvr>
                                        <p:cTn id="28" dur="1" fill="hold">
                                          <p:stCondLst>
                                            <p:cond delay="0"/>
                                          </p:stCondLst>
                                        </p:cTn>
                                        <p:tgtEl>
                                          <p:spTgt spid="27800"/>
                                        </p:tgtEl>
                                        <p:attrNameLst>
                                          <p:attrName>style.visibility</p:attrName>
                                        </p:attrNameLst>
                                      </p:cBhvr>
                                      <p:to>
                                        <p:strVal val="visible"/>
                                      </p:to>
                                    </p:set>
                                    <p:animEffect transition="in" filter="box(in)">
                                      <p:cBhvr>
                                        <p:cTn id="29" dur="500"/>
                                        <p:tgtEl>
                                          <p:spTgt spid="2780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7863"/>
                                        </p:tgtEl>
                                        <p:attrNameLst>
                                          <p:attrName>style.visibility</p:attrName>
                                        </p:attrNameLst>
                                      </p:cBhvr>
                                      <p:to>
                                        <p:strVal val="visible"/>
                                      </p:to>
                                    </p:set>
                                    <p:animEffect transition="in" filter="box(in)">
                                      <p:cBhvr>
                                        <p:cTn id="34" dur="500"/>
                                        <p:tgtEl>
                                          <p:spTgt spid="27863"/>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7868"/>
                                        </p:tgtEl>
                                        <p:attrNameLst>
                                          <p:attrName>style.visibility</p:attrName>
                                        </p:attrNameLst>
                                      </p:cBhvr>
                                      <p:to>
                                        <p:strVal val="visible"/>
                                      </p:to>
                                    </p:set>
                                    <p:animEffect transition="in" filter="box(in)">
                                      <p:cBhvr>
                                        <p:cTn id="37" dur="500"/>
                                        <p:tgtEl>
                                          <p:spTgt spid="2786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7864"/>
                                        </p:tgtEl>
                                        <p:attrNameLst>
                                          <p:attrName>style.visibility</p:attrName>
                                        </p:attrNameLst>
                                      </p:cBhvr>
                                      <p:to>
                                        <p:strVal val="visible"/>
                                      </p:to>
                                    </p:set>
                                    <p:animEffect transition="in" filter="box(in)">
                                      <p:cBhvr>
                                        <p:cTn id="42" dur="500"/>
                                        <p:tgtEl>
                                          <p:spTgt spid="2786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27800"/>
                                        </p:tgtEl>
                                      </p:cBhvr>
                                    </p:animEffect>
                                    <p:set>
                                      <p:cBhvr>
                                        <p:cTn id="47" dur="1" fill="hold">
                                          <p:stCondLst>
                                            <p:cond delay="499"/>
                                          </p:stCondLst>
                                        </p:cTn>
                                        <p:tgtEl>
                                          <p:spTgt spid="27800"/>
                                        </p:tgtEl>
                                        <p:attrNameLst>
                                          <p:attrName>style.visibility</p:attrName>
                                        </p:attrNameLst>
                                      </p:cBhvr>
                                      <p:to>
                                        <p:strVal val="hidden"/>
                                      </p:to>
                                    </p:set>
                                  </p:childTnLst>
                                </p:cTn>
                              </p:par>
                              <p:par>
                                <p:cTn id="48" presetID="4" presetClass="entr" presetSubtype="16" fill="hold" nodeType="withEffect">
                                  <p:stCondLst>
                                    <p:cond delay="0"/>
                                  </p:stCondLst>
                                  <p:childTnLst>
                                    <p:set>
                                      <p:cBhvr>
                                        <p:cTn id="49" dur="1" fill="hold">
                                          <p:stCondLst>
                                            <p:cond delay="0"/>
                                          </p:stCondLst>
                                        </p:cTn>
                                        <p:tgtEl>
                                          <p:spTgt spid="27821"/>
                                        </p:tgtEl>
                                        <p:attrNameLst>
                                          <p:attrName>style.visibility</p:attrName>
                                        </p:attrNameLst>
                                      </p:cBhvr>
                                      <p:to>
                                        <p:strVal val="visible"/>
                                      </p:to>
                                    </p:set>
                                    <p:animEffect transition="in" filter="box(in)">
                                      <p:cBhvr>
                                        <p:cTn id="50" dur="500"/>
                                        <p:tgtEl>
                                          <p:spTgt spid="27821"/>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5.55556E-7 2.59259E-6 L -5.55556E-7 -0.11111 L 0.20833 -0.1 L 0.20833 0.17778 " pathEditMode="relative" ptsTypes="AAAA">
                                      <p:cBhvr>
                                        <p:cTn id="54" dur="2000" fill="hold"/>
                                        <p:tgtEl>
                                          <p:spTgt spid="27821"/>
                                        </p:tgtEl>
                                        <p:attrNameLst>
                                          <p:attrName>ppt_x</p:attrName>
                                          <p:attrName>ppt_y</p:attrName>
                                        </p:attrNameLst>
                                      </p:cBhvr>
                                    </p:animMotion>
                                  </p:childTnLst>
                                </p:cTn>
                              </p:par>
                            </p:childTnLst>
                          </p:cTn>
                        </p:par>
                        <p:par>
                          <p:cTn id="55" fill="hold">
                            <p:stCondLst>
                              <p:cond delay="2000"/>
                            </p:stCondLst>
                            <p:childTnLst>
                              <p:par>
                                <p:cTn id="56" presetID="4" presetClass="exit" presetSubtype="16" fill="hold" nodeType="afterEffect">
                                  <p:stCondLst>
                                    <p:cond delay="0"/>
                                  </p:stCondLst>
                                  <p:childTnLst>
                                    <p:animEffect transition="out" filter="box(in)">
                                      <p:cBhvr>
                                        <p:cTn id="57" dur="500"/>
                                        <p:tgtEl>
                                          <p:spTgt spid="27821"/>
                                        </p:tgtEl>
                                      </p:cBhvr>
                                    </p:animEffect>
                                    <p:set>
                                      <p:cBhvr>
                                        <p:cTn id="58" dur="1" fill="hold">
                                          <p:stCondLst>
                                            <p:cond delay="499"/>
                                          </p:stCondLst>
                                        </p:cTn>
                                        <p:tgtEl>
                                          <p:spTgt spid="27821"/>
                                        </p:tgtEl>
                                        <p:attrNameLst>
                                          <p:attrName>style.visibility</p:attrName>
                                        </p:attrNameLst>
                                      </p:cBhvr>
                                      <p:to>
                                        <p:strVal val="hidden"/>
                                      </p:to>
                                    </p:set>
                                  </p:childTnLst>
                                </p:cTn>
                              </p:par>
                            </p:childTnLst>
                          </p:cTn>
                        </p:par>
                        <p:par>
                          <p:cTn id="59" fill="hold">
                            <p:stCondLst>
                              <p:cond delay="2500"/>
                            </p:stCondLst>
                            <p:childTnLst>
                              <p:par>
                                <p:cTn id="60" presetID="4" presetClass="entr" presetSubtype="16" fill="hold" nodeType="afterEffect">
                                  <p:stCondLst>
                                    <p:cond delay="0"/>
                                  </p:stCondLst>
                                  <p:childTnLst>
                                    <p:set>
                                      <p:cBhvr>
                                        <p:cTn id="61" dur="1" fill="hold">
                                          <p:stCondLst>
                                            <p:cond delay="0"/>
                                          </p:stCondLst>
                                        </p:cTn>
                                        <p:tgtEl>
                                          <p:spTgt spid="27780"/>
                                        </p:tgtEl>
                                        <p:attrNameLst>
                                          <p:attrName>style.visibility</p:attrName>
                                        </p:attrNameLst>
                                      </p:cBhvr>
                                      <p:to>
                                        <p:strVal val="visible"/>
                                      </p:to>
                                    </p:set>
                                    <p:animEffect transition="in" filter="box(in)">
                                      <p:cBhvr>
                                        <p:cTn id="62" dur="500"/>
                                        <p:tgtEl>
                                          <p:spTgt spid="27780"/>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2.77778E-6 5.55556E-6 L -0.00833 -0.29999 L -0.20833 -0.29999 " pathEditMode="relative" ptsTypes="AAA">
                                      <p:cBhvr>
                                        <p:cTn id="66" dur="2000" fill="hold"/>
                                        <p:tgtEl>
                                          <p:spTgt spid="27780"/>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4" presetClass="exit" presetSubtype="16" fill="hold" nodeType="clickEffect">
                                  <p:stCondLst>
                                    <p:cond delay="0"/>
                                  </p:stCondLst>
                                  <p:childTnLst>
                                    <p:animEffect transition="out" filter="box(in)">
                                      <p:cBhvr>
                                        <p:cTn id="70" dur="500"/>
                                        <p:tgtEl>
                                          <p:spTgt spid="27780"/>
                                        </p:tgtEl>
                                      </p:cBhvr>
                                    </p:animEffect>
                                    <p:set>
                                      <p:cBhvr>
                                        <p:cTn id="71" dur="1" fill="hold">
                                          <p:stCondLst>
                                            <p:cond delay="499"/>
                                          </p:stCondLst>
                                        </p:cTn>
                                        <p:tgtEl>
                                          <p:spTgt spid="27780"/>
                                        </p:tgtEl>
                                        <p:attrNameLst>
                                          <p:attrName>style.visibility</p:attrName>
                                        </p:attrNameLst>
                                      </p:cBhvr>
                                      <p:to>
                                        <p:strVal val="hidden"/>
                                      </p:to>
                                    </p:set>
                                  </p:childTnLst>
                                </p:cTn>
                              </p:par>
                              <p:par>
                                <p:cTn id="72" presetID="4" presetClass="entr" presetSubtype="16" fill="hold" nodeType="withEffect">
                                  <p:stCondLst>
                                    <p:cond delay="0"/>
                                  </p:stCondLst>
                                  <p:childTnLst>
                                    <p:set>
                                      <p:cBhvr>
                                        <p:cTn id="73" dur="1" fill="hold">
                                          <p:stCondLst>
                                            <p:cond delay="0"/>
                                          </p:stCondLst>
                                        </p:cTn>
                                        <p:tgtEl>
                                          <p:spTgt spid="27841"/>
                                        </p:tgtEl>
                                        <p:attrNameLst>
                                          <p:attrName>style.visibility</p:attrName>
                                        </p:attrNameLst>
                                      </p:cBhvr>
                                      <p:to>
                                        <p:strVal val="visible"/>
                                      </p:to>
                                    </p:set>
                                    <p:animEffect transition="in" filter="box(in)">
                                      <p:cBhvr>
                                        <p:cTn id="74" dur="500"/>
                                        <p:tgtEl>
                                          <p:spTgt spid="27841"/>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5.55556E-7 -1.11111E-6 L 5.55556E-7 0.33056 " pathEditMode="relative" rAng="0" ptsTypes="AA">
                                      <p:cBhvr>
                                        <p:cTn id="78" dur="2000" fill="hold"/>
                                        <p:tgtEl>
                                          <p:spTgt spid="27841"/>
                                        </p:tgtEl>
                                        <p:attrNameLst>
                                          <p:attrName>ppt_x</p:attrName>
                                          <p:attrName>ppt_y</p:attrName>
                                        </p:attrNameLst>
                                      </p:cBhvr>
                                      <p:rCtr x="0" y="165"/>
                                    </p:animMotion>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27871"/>
                                        </p:tgtEl>
                                        <p:attrNameLst>
                                          <p:attrName>style.visibility</p:attrName>
                                        </p:attrNameLst>
                                      </p:cBhvr>
                                      <p:to>
                                        <p:strVal val="visible"/>
                                      </p:to>
                                    </p:set>
                                    <p:animEffect transition="in" filter="box(in)">
                                      <p:cBhvr>
                                        <p:cTn id="83" dur="500"/>
                                        <p:tgtEl>
                                          <p:spTgt spid="27871"/>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27869"/>
                                        </p:tgtEl>
                                        <p:attrNameLst>
                                          <p:attrName>style.visibility</p:attrName>
                                        </p:attrNameLst>
                                      </p:cBhvr>
                                      <p:to>
                                        <p:strVal val="visible"/>
                                      </p:to>
                                    </p:set>
                                    <p:animEffect transition="in" filter="box(in)">
                                      <p:cBhvr>
                                        <p:cTn id="86" dur="500"/>
                                        <p:tgtEl>
                                          <p:spTgt spid="27869"/>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27870"/>
                                        </p:tgtEl>
                                        <p:attrNameLst>
                                          <p:attrName>style.visibility</p:attrName>
                                        </p:attrNameLst>
                                      </p:cBhvr>
                                      <p:to>
                                        <p:strVal val="visible"/>
                                      </p:to>
                                    </p:set>
                                    <p:animEffect transition="in" filter="box(in)">
                                      <p:cBhvr>
                                        <p:cTn id="91" dur="500"/>
                                        <p:tgtEl>
                                          <p:spTgt spid="27870"/>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27872"/>
                                        </p:tgtEl>
                                        <p:attrNameLst>
                                          <p:attrName>style.visibility</p:attrName>
                                        </p:attrNameLst>
                                      </p:cBhvr>
                                      <p:to>
                                        <p:strVal val="visible"/>
                                      </p:to>
                                    </p:set>
                                    <p:animEffect transition="in" filter="box(in)">
                                      <p:cBhvr>
                                        <p:cTn id="96" dur="500"/>
                                        <p:tgtEl>
                                          <p:spTgt spid="27872"/>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27873"/>
                                        </p:tgtEl>
                                        <p:attrNameLst>
                                          <p:attrName>style.visibility</p:attrName>
                                        </p:attrNameLst>
                                      </p:cBhvr>
                                      <p:to>
                                        <p:strVal val="visible"/>
                                      </p:to>
                                    </p:set>
                                    <p:animEffect transition="in" filter="box(in)">
                                      <p:cBhvr>
                                        <p:cTn id="101" dur="500"/>
                                        <p:tgtEl>
                                          <p:spTgt spid="27873"/>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27874"/>
                                        </p:tgtEl>
                                        <p:attrNameLst>
                                          <p:attrName>style.visibility</p:attrName>
                                        </p:attrNameLst>
                                      </p:cBhvr>
                                      <p:to>
                                        <p:strVal val="visible"/>
                                      </p:to>
                                    </p:set>
                                    <p:animEffect transition="in" filter="box(in)">
                                      <p:cBhvr>
                                        <p:cTn id="104" dur="500"/>
                                        <p:tgtEl>
                                          <p:spTgt spid="27874"/>
                                        </p:tgtEl>
                                      </p:cBhvr>
                                    </p:animEffect>
                                  </p:childTnLst>
                                </p:cTn>
                              </p:par>
                            </p:childTnLst>
                          </p:cTn>
                        </p:par>
                        <p:par>
                          <p:cTn id="105" fill="hold">
                            <p:stCondLst>
                              <p:cond delay="500"/>
                            </p:stCondLst>
                            <p:childTnLst>
                              <p:par>
                                <p:cTn id="106" presetID="4" presetClass="entr" presetSubtype="16" fill="hold" grpId="0" nodeType="afterEffect">
                                  <p:stCondLst>
                                    <p:cond delay="0"/>
                                  </p:stCondLst>
                                  <p:childTnLst>
                                    <p:set>
                                      <p:cBhvr>
                                        <p:cTn id="107" dur="1" fill="hold">
                                          <p:stCondLst>
                                            <p:cond delay="0"/>
                                          </p:stCondLst>
                                        </p:cTn>
                                        <p:tgtEl>
                                          <p:spTgt spid="27875"/>
                                        </p:tgtEl>
                                        <p:attrNameLst>
                                          <p:attrName>style.visibility</p:attrName>
                                        </p:attrNameLst>
                                      </p:cBhvr>
                                      <p:to>
                                        <p:strVal val="visible"/>
                                      </p:to>
                                    </p:set>
                                    <p:animEffect transition="in" filter="box(in)">
                                      <p:cBhvr>
                                        <p:cTn id="108" dur="500"/>
                                        <p:tgtEl>
                                          <p:spTgt spid="27875"/>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27876"/>
                                        </p:tgtEl>
                                        <p:attrNameLst>
                                          <p:attrName>style.visibility</p:attrName>
                                        </p:attrNameLst>
                                      </p:cBhvr>
                                      <p:to>
                                        <p:strVal val="visible"/>
                                      </p:to>
                                    </p:set>
                                    <p:animEffect transition="in" filter="box(in)">
                                      <p:cBhvr>
                                        <p:cTn id="111" dur="500"/>
                                        <p:tgtEl>
                                          <p:spTgt spid="27876"/>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27885"/>
                                        </p:tgtEl>
                                        <p:attrNameLst>
                                          <p:attrName>style.visibility</p:attrName>
                                        </p:attrNameLst>
                                      </p:cBhvr>
                                      <p:to>
                                        <p:strVal val="visible"/>
                                      </p:to>
                                    </p:set>
                                    <p:animEffect transition="in" filter="box(in)">
                                      <p:cBhvr>
                                        <p:cTn id="114" dur="500"/>
                                        <p:tgtEl>
                                          <p:spTgt spid="27885"/>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27882"/>
                                        </p:tgtEl>
                                        <p:attrNameLst>
                                          <p:attrName>style.visibility</p:attrName>
                                        </p:attrNameLst>
                                      </p:cBhvr>
                                      <p:to>
                                        <p:strVal val="visible"/>
                                      </p:to>
                                    </p:set>
                                    <p:animEffect transition="in" filter="box(in)">
                                      <p:cBhvr>
                                        <p:cTn id="117" dur="500"/>
                                        <p:tgtEl>
                                          <p:spTgt spid="27882"/>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27883"/>
                                        </p:tgtEl>
                                        <p:attrNameLst>
                                          <p:attrName>style.visibility</p:attrName>
                                        </p:attrNameLst>
                                      </p:cBhvr>
                                      <p:to>
                                        <p:strVal val="visible"/>
                                      </p:to>
                                    </p:set>
                                    <p:animEffect transition="in" filter="box(in)">
                                      <p:cBhvr>
                                        <p:cTn id="120" dur="500"/>
                                        <p:tgtEl>
                                          <p:spTgt spid="27883"/>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27884"/>
                                        </p:tgtEl>
                                        <p:attrNameLst>
                                          <p:attrName>style.visibility</p:attrName>
                                        </p:attrNameLst>
                                      </p:cBhvr>
                                      <p:to>
                                        <p:strVal val="visible"/>
                                      </p:to>
                                    </p:set>
                                    <p:animEffect transition="in" filter="box(in)">
                                      <p:cBhvr>
                                        <p:cTn id="123" dur="500"/>
                                        <p:tgtEl>
                                          <p:spTgt spid="27884"/>
                                        </p:tgtEl>
                                      </p:cBhvr>
                                    </p:animEffect>
                                  </p:childTnLst>
                                </p:cTn>
                              </p:par>
                              <p:par>
                                <p:cTn id="124" presetID="4" presetClass="entr" presetSubtype="16" fill="hold" grpId="0" nodeType="withEffect">
                                  <p:stCondLst>
                                    <p:cond delay="0"/>
                                  </p:stCondLst>
                                  <p:childTnLst>
                                    <p:set>
                                      <p:cBhvr>
                                        <p:cTn id="125" dur="1" fill="hold">
                                          <p:stCondLst>
                                            <p:cond delay="0"/>
                                          </p:stCondLst>
                                        </p:cTn>
                                        <p:tgtEl>
                                          <p:spTgt spid="27877"/>
                                        </p:tgtEl>
                                        <p:attrNameLst>
                                          <p:attrName>style.visibility</p:attrName>
                                        </p:attrNameLst>
                                      </p:cBhvr>
                                      <p:to>
                                        <p:strVal val="visible"/>
                                      </p:to>
                                    </p:set>
                                    <p:animEffect transition="in" filter="box(in)">
                                      <p:cBhvr>
                                        <p:cTn id="126" dur="500"/>
                                        <p:tgtEl>
                                          <p:spTgt spid="27877"/>
                                        </p:tgtEl>
                                      </p:cBhvr>
                                    </p:animEffect>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grpId="1" nodeType="clickEffect">
                                  <p:stCondLst>
                                    <p:cond delay="0"/>
                                  </p:stCondLst>
                                  <p:childTnLst>
                                    <p:animMotion origin="layout" path="M 3.33333E-6 4.07407E-6 C 3.33333E-6 0.00046 -0.28455 -0.00278 -0.56893 -0.00139 " pathEditMode="relative" rAng="475341" ptsTypes="aA">
                                      <p:cBhvr>
                                        <p:cTn id="130" dur="2000" fill="hold"/>
                                        <p:tgtEl>
                                          <p:spTgt spid="27884"/>
                                        </p:tgtEl>
                                        <p:attrNameLst>
                                          <p:attrName>ppt_x</p:attrName>
                                          <p:attrName>ppt_y</p:attrName>
                                        </p:attrNameLst>
                                      </p:cBhvr>
                                      <p:rCtr x="-285" y="-1"/>
                                    </p:animMotion>
                                  </p:childTnLst>
                                </p:cTn>
                              </p:par>
                            </p:childTnLst>
                          </p:cTn>
                        </p:par>
                        <p:par>
                          <p:cTn id="131" fill="hold">
                            <p:stCondLst>
                              <p:cond delay="2000"/>
                            </p:stCondLst>
                            <p:childTnLst>
                              <p:par>
                                <p:cTn id="132" presetID="3" presetClass="emph" presetSubtype="2" fill="hold" grpId="2" nodeType="afterEffect">
                                  <p:stCondLst>
                                    <p:cond delay="0"/>
                                  </p:stCondLst>
                                  <p:childTnLst>
                                    <p:animClr clrSpc="rgb" dir="cw">
                                      <p:cBhvr override="childStyle">
                                        <p:cTn id="133" dur="2000" fill="hold"/>
                                        <p:tgtEl>
                                          <p:spTgt spid="27884"/>
                                        </p:tgtEl>
                                        <p:attrNameLst>
                                          <p:attrName>style.color</p:attrName>
                                        </p:attrNameLst>
                                      </p:cBhvr>
                                      <p:to>
                                        <a:srgbClr val="FF3300"/>
                                      </p:to>
                                    </p:animClr>
                                  </p:childTnLst>
                                </p:cTn>
                              </p:par>
                            </p:childTnLst>
                          </p:cTn>
                        </p:par>
                      </p:childTnLst>
                    </p:cTn>
                  </p:par>
                  <p:par>
                    <p:cTn id="134" fill="hold">
                      <p:stCondLst>
                        <p:cond delay="indefinite"/>
                      </p:stCondLst>
                      <p:childTnLst>
                        <p:par>
                          <p:cTn id="135" fill="hold">
                            <p:stCondLst>
                              <p:cond delay="0"/>
                            </p:stCondLst>
                            <p:childTnLst>
                              <p:par>
                                <p:cTn id="136" presetID="0" presetClass="path" presetSubtype="0" accel="50000" decel="50000" fill="hold" grpId="1" nodeType="clickEffect">
                                  <p:stCondLst>
                                    <p:cond delay="0"/>
                                  </p:stCondLst>
                                  <p:childTnLst>
                                    <p:animMotion origin="layout" path="M -3.33333E-6 0.00556 C -0.15711 0.05047 -0.31406 0.09584 -0.37708 0.11505 " pathEditMode="relative" rAng="0" ptsTypes="aA">
                                      <p:cBhvr>
                                        <p:cTn id="137" dur="2000" fill="hold"/>
                                        <p:tgtEl>
                                          <p:spTgt spid="27883"/>
                                        </p:tgtEl>
                                        <p:attrNameLst>
                                          <p:attrName>ppt_x</p:attrName>
                                          <p:attrName>ppt_y</p:attrName>
                                        </p:attrNameLst>
                                      </p:cBhvr>
                                      <p:rCtr x="-189" y="55"/>
                                    </p:animMotion>
                                  </p:childTnLst>
                                </p:cTn>
                              </p:par>
                            </p:childTnLst>
                          </p:cTn>
                        </p:par>
                        <p:par>
                          <p:cTn id="138" fill="hold">
                            <p:stCondLst>
                              <p:cond delay="2000"/>
                            </p:stCondLst>
                            <p:childTnLst>
                              <p:par>
                                <p:cTn id="139" presetID="3" presetClass="emph" presetSubtype="2" fill="hold" grpId="2" nodeType="afterEffect">
                                  <p:stCondLst>
                                    <p:cond delay="0"/>
                                  </p:stCondLst>
                                  <p:childTnLst>
                                    <p:animClr clrSpc="rgb" dir="cw">
                                      <p:cBhvr override="childStyle">
                                        <p:cTn id="140" dur="2000" fill="hold"/>
                                        <p:tgtEl>
                                          <p:spTgt spid="27883"/>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3" grpId="0"/>
      <p:bldP spid="27864" grpId="0"/>
      <p:bldP spid="27868" grpId="0" animBg="1"/>
      <p:bldP spid="27869" grpId="0"/>
      <p:bldP spid="27870" grpId="0"/>
      <p:bldP spid="27871" grpId="0" animBg="1"/>
      <p:bldP spid="27872" grpId="0"/>
      <p:bldP spid="27873" grpId="0"/>
      <p:bldP spid="27874" grpId="0" animBg="1"/>
      <p:bldP spid="27875" grpId="0"/>
      <p:bldP spid="27876" grpId="0"/>
      <p:bldP spid="27877" grpId="0"/>
      <p:bldP spid="27882" grpId="0"/>
      <p:bldP spid="27883" grpId="0"/>
      <p:bldP spid="27883" grpId="1"/>
      <p:bldP spid="27883" grpId="2"/>
      <p:bldP spid="27884" grpId="0"/>
      <p:bldP spid="27884" grpId="1"/>
      <p:bldP spid="27884" grpId="2"/>
      <p:bldP spid="278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29699" name="Rectangle 3"/>
          <p:cNvSpPr>
            <a:spLocks noGrp="1" noChangeArrowheads="1"/>
          </p:cNvSpPr>
          <p:nvPr>
            <p:ph type="body" sz="half" idx="1"/>
          </p:nvPr>
        </p:nvSpPr>
        <p:spPr>
          <a:xfrm>
            <a:off x="38100" y="590550"/>
            <a:ext cx="2209800" cy="6229350"/>
          </a:xfrm>
          <a:ln>
            <a:solidFill>
              <a:srgbClr val="0066FF"/>
            </a:solidFill>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p:txBody>
      </p:sp>
      <p:sp>
        <p:nvSpPr>
          <p:cNvPr id="29700" name="Rectangle 4"/>
          <p:cNvSpPr>
            <a:spLocks noGrp="1" noChangeArrowheads="1"/>
          </p:cNvSpPr>
          <p:nvPr>
            <p:ph type="body" sz="half" idx="2"/>
          </p:nvPr>
        </p:nvSpPr>
        <p:spPr>
          <a:xfrm>
            <a:off x="2362200" y="590550"/>
            <a:ext cx="6629400" cy="6229350"/>
          </a:xfrm>
          <a:ln>
            <a:solidFill>
              <a:srgbClr val="0066FF"/>
            </a:solidFill>
          </a:ln>
        </p:spPr>
        <p:txBody>
          <a:bodyPr/>
          <a:lstStyle/>
          <a:p>
            <a:pPr>
              <a:buFontTx/>
              <a:buNone/>
            </a:pPr>
            <a:r>
              <a:rPr lang="en-US" sz="2400" b="1" u="sng" dirty="0">
                <a:solidFill>
                  <a:srgbClr val="0066FF"/>
                </a:solidFill>
              </a:rPr>
              <a:t>1. </a:t>
            </a:r>
            <a:r>
              <a:rPr lang="en-US" sz="2400" b="1" u="sng" dirty="0" err="1">
                <a:solidFill>
                  <a:srgbClr val="0066FF"/>
                </a:solidFill>
              </a:rPr>
              <a:t>Làm</a:t>
            </a:r>
            <a:r>
              <a:rPr lang="en-US" sz="2400" b="1" u="sng" dirty="0">
                <a:solidFill>
                  <a:srgbClr val="0066FF"/>
                </a:solidFill>
              </a:rPr>
              <a:t> </a:t>
            </a:r>
            <a:r>
              <a:rPr lang="en-US" sz="2400" b="1" u="sng" dirty="0" err="1">
                <a:solidFill>
                  <a:srgbClr val="0066FF"/>
                </a:solidFill>
              </a:rPr>
              <a:t>thí</a:t>
            </a:r>
            <a:r>
              <a:rPr lang="en-US" sz="2400" b="1" u="sng" dirty="0">
                <a:solidFill>
                  <a:srgbClr val="0066FF"/>
                </a:solidFill>
              </a:rPr>
              <a:t> </a:t>
            </a:r>
            <a:r>
              <a:rPr lang="en-US" sz="2400" b="1" u="sng" dirty="0" err="1">
                <a:solidFill>
                  <a:srgbClr val="0066FF"/>
                </a:solidFill>
              </a:rPr>
              <a:t>nghiệm</a:t>
            </a:r>
            <a:endParaRPr lang="en-US" sz="2400" b="1" u="sng" dirty="0">
              <a:solidFill>
                <a:srgbClr val="0066FF"/>
              </a:solidFill>
            </a:endParaRPr>
          </a:p>
          <a:p>
            <a:pPr>
              <a:spcBef>
                <a:spcPct val="15000"/>
              </a:spcBef>
              <a:buFontTx/>
              <a:buNone/>
            </a:pPr>
            <a:r>
              <a:rPr lang="en-US" sz="2400" b="1" dirty="0">
                <a:sym typeface="Wingdings" pitchFamily="2" charset="2"/>
              </a:rPr>
              <a:t>2. </a:t>
            </a:r>
            <a:r>
              <a:rPr lang="en-US" sz="2400" b="1" dirty="0" err="1">
                <a:sym typeface="Wingdings" pitchFamily="2" charset="2"/>
              </a:rPr>
              <a:t>Trả</a:t>
            </a:r>
            <a:r>
              <a:rPr lang="en-US" sz="2400" b="1" dirty="0">
                <a:sym typeface="Wingdings" pitchFamily="2" charset="2"/>
              </a:rPr>
              <a:t> </a:t>
            </a:r>
            <a:r>
              <a:rPr lang="en-US" sz="2400" b="1" dirty="0" err="1">
                <a:sym typeface="Wingdings" pitchFamily="2" charset="2"/>
              </a:rPr>
              <a:t>lời</a:t>
            </a:r>
            <a:r>
              <a:rPr lang="en-US" sz="2400" b="1" dirty="0">
                <a:sym typeface="Wingdings" pitchFamily="2" charset="2"/>
              </a:rPr>
              <a:t> </a:t>
            </a:r>
            <a:r>
              <a:rPr lang="en-US" sz="2400" b="1" dirty="0" err="1">
                <a:sym typeface="Wingdings" pitchFamily="2" charset="2"/>
              </a:rPr>
              <a:t>câu</a:t>
            </a:r>
            <a:r>
              <a:rPr lang="en-US" sz="2400" b="1" dirty="0">
                <a:sym typeface="Wingdings" pitchFamily="2" charset="2"/>
              </a:rPr>
              <a:t> </a:t>
            </a:r>
            <a:r>
              <a:rPr lang="en-US" sz="2400" b="1" dirty="0" err="1">
                <a:sym typeface="Wingdings" pitchFamily="2" charset="2"/>
              </a:rPr>
              <a:t>hỏi</a:t>
            </a:r>
            <a:r>
              <a:rPr lang="en-US" sz="2000" b="1" dirty="0">
                <a:sym typeface="Wingdings" pitchFamily="2" charset="2"/>
              </a:rPr>
              <a:t> </a:t>
            </a:r>
          </a:p>
          <a:p>
            <a:pPr>
              <a:spcBef>
                <a:spcPct val="15000"/>
              </a:spcBef>
              <a:buFontTx/>
              <a:buNone/>
            </a:pPr>
            <a:r>
              <a:rPr lang="en-US" sz="2400" b="1" dirty="0">
                <a:sym typeface="Wingdings" pitchFamily="2" charset="2"/>
              </a:rPr>
              <a:t>3. </a:t>
            </a:r>
            <a:r>
              <a:rPr lang="en-US" sz="2400" b="1" dirty="0" err="1">
                <a:sym typeface="Wingdings" pitchFamily="2" charset="2"/>
              </a:rPr>
              <a:t>Rút</a:t>
            </a:r>
            <a:r>
              <a:rPr lang="en-US" sz="2400" b="1" dirty="0">
                <a:sym typeface="Wingdings" pitchFamily="2" charset="2"/>
              </a:rPr>
              <a:t> </a:t>
            </a:r>
            <a:r>
              <a:rPr lang="en-US" sz="2400" b="1" dirty="0" err="1">
                <a:sym typeface="Wingdings" pitchFamily="2" charset="2"/>
              </a:rPr>
              <a:t>ra</a:t>
            </a:r>
            <a:r>
              <a:rPr lang="en-US" sz="2400" b="1" dirty="0">
                <a:sym typeface="Wingdings" pitchFamily="2" charset="2"/>
              </a:rPr>
              <a:t> </a:t>
            </a:r>
            <a:r>
              <a:rPr lang="en-US" sz="2400" b="1" dirty="0" err="1">
                <a:sym typeface="Wingdings" pitchFamily="2" charset="2"/>
              </a:rPr>
              <a:t>kết</a:t>
            </a:r>
            <a:r>
              <a:rPr lang="en-US" sz="2400" b="1" dirty="0">
                <a:sym typeface="Wingdings" pitchFamily="2" charset="2"/>
              </a:rPr>
              <a:t> </a:t>
            </a:r>
            <a:r>
              <a:rPr lang="en-US" sz="2400" b="1" dirty="0" err="1">
                <a:sym typeface="Wingdings" pitchFamily="2" charset="2"/>
              </a:rPr>
              <a:t>luận</a:t>
            </a:r>
            <a:endParaRPr lang="en-US" sz="2400" b="1" dirty="0">
              <a:sym typeface="Wingdings" pitchFamily="2" charset="2"/>
            </a:endParaRPr>
          </a:p>
          <a:p>
            <a:pPr>
              <a:spcBef>
                <a:spcPct val="15000"/>
              </a:spcBef>
              <a:buFontTx/>
              <a:buNone/>
            </a:pPr>
            <a:r>
              <a:rPr lang="en-US" sz="2400" b="1" dirty="0" smtClean="0">
                <a:sym typeface="Wingdings" pitchFamily="2" charset="2"/>
              </a:rPr>
              <a:t>   </a:t>
            </a:r>
          </a:p>
          <a:p>
            <a:pPr>
              <a:spcBef>
                <a:spcPct val="15000"/>
              </a:spcBef>
              <a:buFontTx/>
              <a:buNone/>
            </a:pPr>
            <a:r>
              <a:rPr lang="en-US" sz="2400" b="1" dirty="0" smtClean="0">
                <a:solidFill>
                  <a:srgbClr val="FF0000"/>
                </a:solidFill>
                <a:sym typeface="Wingdings" pitchFamily="2" charset="2"/>
              </a:rPr>
              <a:t> </a:t>
            </a:r>
            <a:r>
              <a:rPr lang="en-US" sz="2400" b="1" u="sng" dirty="0" err="1" smtClean="0">
                <a:solidFill>
                  <a:srgbClr val="FF0000"/>
                </a:solidFill>
                <a:sym typeface="Wingdings" pitchFamily="2" charset="2"/>
              </a:rPr>
              <a:t>Chú</a:t>
            </a:r>
            <a:r>
              <a:rPr lang="en-US" sz="2400" b="1" u="sng" dirty="0" smtClean="0">
                <a:solidFill>
                  <a:srgbClr val="FF0000"/>
                </a:solidFill>
                <a:sym typeface="Wingdings" pitchFamily="2" charset="2"/>
              </a:rPr>
              <a:t> ý:</a:t>
            </a:r>
            <a:r>
              <a:rPr lang="en-US" sz="2000" b="1" dirty="0" smtClean="0">
                <a:solidFill>
                  <a:srgbClr val="FF0000"/>
                </a:solidFill>
                <a:sym typeface="Wingdings" pitchFamily="2" charset="2"/>
              </a:rPr>
              <a:t> </a:t>
            </a:r>
            <a:r>
              <a:rPr lang="en-US" sz="2400" dirty="0" err="1" smtClean="0">
                <a:sym typeface="Wingdings" pitchFamily="2" charset="2"/>
              </a:rPr>
              <a:t>Sự</a:t>
            </a:r>
            <a:r>
              <a:rPr lang="en-US" sz="2400" dirty="0" smtClean="0">
                <a:sym typeface="Wingdings" pitchFamily="2" charset="2"/>
              </a:rPr>
              <a:t> </a:t>
            </a:r>
            <a:r>
              <a:rPr lang="en-US" sz="2400" dirty="0" err="1">
                <a:sym typeface="Wingdings" pitchFamily="2" charset="2"/>
              </a:rPr>
              <a:t>nở</a:t>
            </a:r>
            <a:r>
              <a:rPr lang="en-US" sz="2400" dirty="0">
                <a:sym typeface="Wingdings" pitchFamily="2" charset="2"/>
              </a:rPr>
              <a:t> </a:t>
            </a:r>
            <a:r>
              <a:rPr lang="en-US" sz="2400" dirty="0" err="1">
                <a:sym typeface="Wingdings" pitchFamily="2" charset="2"/>
              </a:rPr>
              <a:t>vì</a:t>
            </a:r>
            <a:r>
              <a:rPr lang="en-US" sz="2400" dirty="0">
                <a:sym typeface="Wingdings" pitchFamily="2" charset="2"/>
              </a:rPr>
              <a:t> </a:t>
            </a:r>
            <a:r>
              <a:rPr lang="en-US" sz="2400" dirty="0" err="1">
                <a:sym typeface="Wingdings" pitchFamily="2" charset="2"/>
              </a:rPr>
              <a:t>nhiệt</a:t>
            </a:r>
            <a:r>
              <a:rPr lang="en-US" sz="2400" dirty="0">
                <a:sym typeface="Wingdings" pitchFamily="2" charset="2"/>
              </a:rPr>
              <a:t> </a:t>
            </a:r>
            <a:r>
              <a:rPr lang="en-US" sz="2400" dirty="0" err="1">
                <a:sym typeface="Wingdings" pitchFamily="2" charset="2"/>
              </a:rPr>
              <a:t>theo</a:t>
            </a:r>
            <a:r>
              <a:rPr lang="en-US" sz="2400" dirty="0">
                <a:sym typeface="Wingdings" pitchFamily="2" charset="2"/>
              </a:rPr>
              <a:t> </a:t>
            </a:r>
            <a:r>
              <a:rPr lang="en-US" sz="2400" dirty="0" err="1">
                <a:sym typeface="Wingdings" pitchFamily="2" charset="2"/>
              </a:rPr>
              <a:t>chiều</a:t>
            </a:r>
            <a:r>
              <a:rPr lang="en-US" sz="2400" dirty="0">
                <a:sym typeface="Wingdings" pitchFamily="2" charset="2"/>
              </a:rPr>
              <a:t> </a:t>
            </a:r>
            <a:r>
              <a:rPr lang="en-US" sz="2400" dirty="0" err="1">
                <a:sym typeface="Wingdings" pitchFamily="2" charset="2"/>
              </a:rPr>
              <a:t>dài</a:t>
            </a:r>
            <a:r>
              <a:rPr lang="en-US" sz="2400" dirty="0">
                <a:sym typeface="Wingdings" pitchFamily="2" charset="2"/>
              </a:rPr>
              <a:t> (</a:t>
            </a:r>
            <a:r>
              <a:rPr lang="en-US" sz="2400" dirty="0" err="1">
                <a:sym typeface="Wingdings" pitchFamily="2" charset="2"/>
              </a:rPr>
              <a:t>sự</a:t>
            </a:r>
            <a:r>
              <a:rPr lang="en-US" sz="2400" dirty="0">
                <a:sym typeface="Wingdings" pitchFamily="2" charset="2"/>
              </a:rPr>
              <a:t> </a:t>
            </a:r>
            <a:r>
              <a:rPr lang="en-US" sz="2400" dirty="0" err="1" smtClean="0">
                <a:sym typeface="Wingdings" pitchFamily="2" charset="2"/>
              </a:rPr>
              <a:t>nở</a:t>
            </a:r>
            <a:r>
              <a:rPr lang="en-US" sz="2400" dirty="0" smtClean="0">
                <a:sym typeface="Wingdings" pitchFamily="2" charset="2"/>
              </a:rPr>
              <a:t> </a:t>
            </a:r>
            <a:r>
              <a:rPr lang="en-US" sz="2400" dirty="0" err="1" smtClean="0">
                <a:sym typeface="Wingdings" pitchFamily="2" charset="2"/>
              </a:rPr>
              <a:t>dài</a:t>
            </a:r>
            <a:r>
              <a:rPr lang="en-US" sz="2400" dirty="0">
                <a:sym typeface="Wingdings" pitchFamily="2" charset="2"/>
              </a:rPr>
              <a:t>) </a:t>
            </a:r>
            <a:r>
              <a:rPr lang="en-US" sz="2400" dirty="0" err="1">
                <a:sym typeface="Wingdings" pitchFamily="2" charset="2"/>
              </a:rPr>
              <a:t>của</a:t>
            </a:r>
            <a:r>
              <a:rPr lang="en-US" sz="2400" dirty="0">
                <a:sym typeface="Wingdings" pitchFamily="2" charset="2"/>
              </a:rPr>
              <a:t> </a:t>
            </a:r>
            <a:r>
              <a:rPr lang="en-US" sz="2400" dirty="0" err="1" smtClean="0">
                <a:sym typeface="Wingdings" pitchFamily="2" charset="2"/>
              </a:rPr>
              <a:t>vật</a:t>
            </a:r>
            <a:r>
              <a:rPr lang="en-US" sz="2400" dirty="0" smtClean="0">
                <a:sym typeface="Wingdings" pitchFamily="2" charset="2"/>
              </a:rPr>
              <a:t> </a:t>
            </a:r>
            <a:r>
              <a:rPr lang="en-US" sz="2400" dirty="0" err="1">
                <a:sym typeface="Wingdings" pitchFamily="2" charset="2"/>
              </a:rPr>
              <a:t>rắn</a:t>
            </a:r>
            <a:r>
              <a:rPr lang="en-US" sz="2400" dirty="0">
                <a:sym typeface="Wingdings" pitchFamily="2" charset="2"/>
              </a:rPr>
              <a:t> </a:t>
            </a:r>
            <a:r>
              <a:rPr lang="en-US" sz="2400" dirty="0" err="1">
                <a:sym typeface="Wingdings" pitchFamily="2" charset="2"/>
              </a:rPr>
              <a:t>có</a:t>
            </a:r>
            <a:r>
              <a:rPr lang="en-US" sz="2400" dirty="0">
                <a:sym typeface="Wingdings" pitchFamily="2" charset="2"/>
              </a:rPr>
              <a:t> </a:t>
            </a:r>
            <a:r>
              <a:rPr lang="en-US" sz="2400" dirty="0" err="1">
                <a:sym typeface="Wingdings" pitchFamily="2" charset="2"/>
              </a:rPr>
              <a:t>nhiều</a:t>
            </a:r>
            <a:r>
              <a:rPr lang="en-US" sz="2400" dirty="0">
                <a:sym typeface="Wingdings" pitchFamily="2" charset="2"/>
              </a:rPr>
              <a:t> </a:t>
            </a:r>
            <a:r>
              <a:rPr lang="en-US" sz="2400" dirty="0" err="1">
                <a:sym typeface="Wingdings" pitchFamily="2" charset="2"/>
              </a:rPr>
              <a:t>ứng</a:t>
            </a:r>
            <a:r>
              <a:rPr lang="en-US" sz="2400" dirty="0">
                <a:sym typeface="Wingdings" pitchFamily="2" charset="2"/>
              </a:rPr>
              <a:t> </a:t>
            </a:r>
            <a:r>
              <a:rPr lang="en-US" sz="2400" dirty="0" err="1">
                <a:sym typeface="Wingdings" pitchFamily="2" charset="2"/>
              </a:rPr>
              <a:t>dụng</a:t>
            </a:r>
            <a:r>
              <a:rPr lang="en-US" sz="2400" dirty="0">
                <a:sym typeface="Wingdings" pitchFamily="2" charset="2"/>
              </a:rPr>
              <a:t> </a:t>
            </a:r>
            <a:r>
              <a:rPr lang="en-US" sz="2400" dirty="0" err="1">
                <a:sym typeface="Wingdings" pitchFamily="2" charset="2"/>
              </a:rPr>
              <a:t>trong</a:t>
            </a:r>
            <a:r>
              <a:rPr lang="en-US" sz="2400" dirty="0">
                <a:sym typeface="Wingdings" pitchFamily="2" charset="2"/>
              </a:rPr>
              <a:t> </a:t>
            </a:r>
            <a:r>
              <a:rPr lang="en-US" sz="2400" dirty="0" err="1">
                <a:sym typeface="Wingdings" pitchFamily="2" charset="2"/>
              </a:rPr>
              <a:t>đời</a:t>
            </a:r>
            <a:r>
              <a:rPr lang="en-US" sz="2400" dirty="0">
                <a:sym typeface="Wingdings" pitchFamily="2" charset="2"/>
              </a:rPr>
              <a:t> </a:t>
            </a:r>
            <a:r>
              <a:rPr lang="en-US" sz="2400" dirty="0" err="1">
                <a:sym typeface="Wingdings" pitchFamily="2" charset="2"/>
              </a:rPr>
              <a:t>sống</a:t>
            </a:r>
            <a:r>
              <a:rPr lang="en-US" sz="2400" dirty="0">
                <a:sym typeface="Wingdings" pitchFamily="2" charset="2"/>
              </a:rPr>
              <a:t> </a:t>
            </a:r>
            <a:r>
              <a:rPr lang="en-US" sz="2400" dirty="0" err="1">
                <a:sym typeface="Wingdings" pitchFamily="2" charset="2"/>
              </a:rPr>
              <a:t>và</a:t>
            </a:r>
            <a:r>
              <a:rPr lang="en-US" sz="2400" dirty="0">
                <a:sym typeface="Wingdings" pitchFamily="2" charset="2"/>
              </a:rPr>
              <a:t> </a:t>
            </a:r>
            <a:r>
              <a:rPr lang="en-US" sz="2400" dirty="0" err="1">
                <a:sym typeface="Wingdings" pitchFamily="2" charset="2"/>
              </a:rPr>
              <a:t>kĩ</a:t>
            </a:r>
            <a:r>
              <a:rPr lang="en-US" sz="2400" dirty="0">
                <a:sym typeface="Wingdings" pitchFamily="2" charset="2"/>
              </a:rPr>
              <a:t> </a:t>
            </a:r>
            <a:r>
              <a:rPr lang="en-US" sz="2400" dirty="0" err="1">
                <a:sym typeface="Wingdings" pitchFamily="2" charset="2"/>
              </a:rPr>
              <a:t>thuật</a:t>
            </a:r>
            <a:r>
              <a:rPr lang="en-US" sz="2400" dirty="0">
                <a:sym typeface="Wingdings" pitchFamily="2" charset="2"/>
              </a:rPr>
              <a:t>.</a:t>
            </a:r>
            <a:endParaRPr lang="en-US" sz="1800" dirty="0">
              <a:sym typeface="Wingdings" pitchFamily="2" charset="2"/>
            </a:endParaRPr>
          </a:p>
          <a:p>
            <a:pPr>
              <a:spcBef>
                <a:spcPct val="15000"/>
              </a:spcBef>
              <a:buFontTx/>
              <a:buNone/>
            </a:pPr>
            <a:r>
              <a:rPr lang="en-US" sz="2400" b="1" dirty="0">
                <a:sym typeface="Wingdings" pitchFamily="2" charset="2"/>
              </a:rPr>
              <a:t>  </a:t>
            </a:r>
          </a:p>
        </p:txBody>
      </p:sp>
      <p:sp>
        <p:nvSpPr>
          <p:cNvPr id="29701" name="Rectangle 5"/>
          <p:cNvSpPr>
            <a:spLocks noChangeArrowheads="1"/>
          </p:cNvSpPr>
          <p:nvPr/>
        </p:nvSpPr>
        <p:spPr bwMode="auto">
          <a:xfrm>
            <a:off x="0" y="4205288"/>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76200"/>
            <a:ext cx="8305800" cy="533400"/>
          </a:xfrm>
        </p:spPr>
        <p:txBody>
          <a:bodyPr/>
          <a:lstStyle/>
          <a:p>
            <a:r>
              <a:rPr lang="en-US" sz="3200" b="1">
                <a:solidFill>
                  <a:srgbClr val="0000FF"/>
                </a:solidFill>
              </a:rPr>
              <a:t>BÀI 18. SỰ NỞ VÌ NHIỆT CỦA CHẤT RẮN</a:t>
            </a:r>
          </a:p>
        </p:txBody>
      </p:sp>
      <p:sp>
        <p:nvSpPr>
          <p:cNvPr id="31747" name="Rectangle 3"/>
          <p:cNvSpPr>
            <a:spLocks noGrp="1" noChangeArrowheads="1"/>
          </p:cNvSpPr>
          <p:nvPr>
            <p:ph type="body" sz="half" idx="1"/>
          </p:nvPr>
        </p:nvSpPr>
        <p:spPr>
          <a:xfrm>
            <a:off x="38100" y="590550"/>
            <a:ext cx="2209800" cy="6229350"/>
          </a:xfrm>
          <a:ln>
            <a:solidFill>
              <a:srgbClr val="0066FF"/>
            </a:solidFill>
          </a:ln>
        </p:spPr>
        <p:txBody>
          <a:bodyPr/>
          <a:lstStyle/>
          <a:p>
            <a:pPr>
              <a:buFontTx/>
              <a:buNone/>
            </a:pPr>
            <a:r>
              <a:rPr lang="en-US" sz="1600" b="1" u="sng">
                <a:latin typeface="Times New Roman" pitchFamily="18" charset="0"/>
              </a:rPr>
              <a:t>1. Làm thí nghiệm</a:t>
            </a:r>
          </a:p>
          <a:p>
            <a:pPr>
              <a:buFontTx/>
              <a:buNone/>
            </a:pPr>
            <a:r>
              <a:rPr lang="en-US" sz="1600" b="1" u="sng">
                <a:latin typeface="Times New Roman" pitchFamily="18" charset="0"/>
              </a:rPr>
              <a:t>2. Trả lời câu hỏi</a:t>
            </a:r>
          </a:p>
          <a:p>
            <a:pPr>
              <a:buFontTx/>
              <a:buNone/>
            </a:pPr>
            <a:r>
              <a:rPr lang="en-US" sz="1600" b="1" u="sng">
                <a:latin typeface="Times New Roman" pitchFamily="18" charset="0"/>
              </a:rPr>
              <a:t>3. Rút ra kết luận</a:t>
            </a:r>
          </a:p>
        </p:txBody>
      </p:sp>
      <p:sp>
        <p:nvSpPr>
          <p:cNvPr id="31748" name="Rectangle 4"/>
          <p:cNvSpPr>
            <a:spLocks noGrp="1" noChangeArrowheads="1"/>
          </p:cNvSpPr>
          <p:nvPr>
            <p:ph type="body" sz="half" idx="2"/>
          </p:nvPr>
        </p:nvSpPr>
        <p:spPr>
          <a:xfrm>
            <a:off x="2362200" y="590550"/>
            <a:ext cx="6629400" cy="6229350"/>
          </a:xfrm>
          <a:ln>
            <a:solidFill>
              <a:srgbClr val="0066FF"/>
            </a:solidFill>
          </a:ln>
        </p:spPr>
        <p:txBody>
          <a:bodyPr/>
          <a:lstStyle/>
          <a:p>
            <a:pPr>
              <a:buFontTx/>
              <a:buNone/>
            </a:pPr>
            <a:r>
              <a:rPr lang="en-US" sz="2400" b="1" u="sng">
                <a:solidFill>
                  <a:srgbClr val="0066FF"/>
                </a:solidFill>
              </a:rPr>
              <a:t>1. Làm thí nghiệm</a:t>
            </a:r>
          </a:p>
          <a:p>
            <a:pPr>
              <a:spcBef>
                <a:spcPct val="15000"/>
              </a:spcBef>
              <a:buFontTx/>
              <a:buNone/>
            </a:pPr>
            <a:r>
              <a:rPr lang="en-US" sz="2400" b="1">
                <a:sym typeface="Wingdings" pitchFamily="2" charset="2"/>
              </a:rPr>
              <a:t>2. Trả lời câu hỏi</a:t>
            </a:r>
            <a:r>
              <a:rPr lang="en-US" sz="2000" b="1">
                <a:sym typeface="Wingdings" pitchFamily="2" charset="2"/>
              </a:rPr>
              <a:t> </a:t>
            </a:r>
          </a:p>
          <a:p>
            <a:pPr>
              <a:spcBef>
                <a:spcPct val="15000"/>
              </a:spcBef>
              <a:buFontTx/>
              <a:buNone/>
            </a:pPr>
            <a:r>
              <a:rPr lang="en-US" sz="2400" b="1">
                <a:sym typeface="Wingdings" pitchFamily="2" charset="2"/>
              </a:rPr>
              <a:t>3. Rút ra kết luận</a:t>
            </a:r>
          </a:p>
          <a:p>
            <a:pPr>
              <a:spcBef>
                <a:spcPct val="15000"/>
              </a:spcBef>
              <a:buFontTx/>
              <a:buNone/>
            </a:pPr>
            <a:r>
              <a:rPr lang="en-US" sz="2400" b="1">
                <a:sym typeface="Wingdings" pitchFamily="2" charset="2"/>
              </a:rPr>
              <a:t>  </a:t>
            </a:r>
          </a:p>
        </p:txBody>
      </p:sp>
      <p:sp>
        <p:nvSpPr>
          <p:cNvPr id="31749" name="Rectangle 5"/>
          <p:cNvSpPr>
            <a:spLocks noChangeArrowheads="1"/>
          </p:cNvSpPr>
          <p:nvPr/>
        </p:nvSpPr>
        <p:spPr bwMode="auto">
          <a:xfrm>
            <a:off x="0" y="4205288"/>
            <a:ext cx="9144000" cy="0"/>
          </a:xfrm>
          <a:prstGeom prst="rect">
            <a:avLst/>
          </a:prstGeom>
          <a:noFill/>
          <a:ln w="9525">
            <a:noFill/>
            <a:miter lim="800000"/>
            <a:headEnd/>
            <a:tailEnd/>
          </a:ln>
          <a:effectLst/>
        </p:spPr>
        <p:txBody>
          <a:bodyPr wrap="none" anchor="ctr">
            <a:spAutoFit/>
          </a:bodyPr>
          <a:lstStyle/>
          <a:p>
            <a:endParaRPr lang="en-US"/>
          </a:p>
        </p:txBody>
      </p:sp>
      <p:sp>
        <p:nvSpPr>
          <p:cNvPr id="31750" name="Text Box 6"/>
          <p:cNvSpPr txBox="1">
            <a:spLocks noChangeArrowheads="1"/>
          </p:cNvSpPr>
          <p:nvPr/>
        </p:nvSpPr>
        <p:spPr bwMode="auto">
          <a:xfrm>
            <a:off x="2590800" y="1905000"/>
            <a:ext cx="3886200" cy="1190625"/>
          </a:xfrm>
          <a:prstGeom prst="rect">
            <a:avLst/>
          </a:prstGeom>
          <a:noFill/>
          <a:ln w="9525">
            <a:noFill/>
            <a:miter lim="800000"/>
            <a:headEnd/>
            <a:tailEnd/>
          </a:ln>
          <a:effectLst/>
        </p:spPr>
        <p:txBody>
          <a:bodyPr>
            <a:spAutoFit/>
          </a:bodyPr>
          <a:lstStyle/>
          <a:p>
            <a:pPr>
              <a:spcBef>
                <a:spcPct val="50000"/>
              </a:spcBef>
            </a:pPr>
            <a:r>
              <a:rPr lang="en-US"/>
              <a:t>Bảng bên ghi độ tăng chiều dài của các thanh kim loại khác nhau có chiều dài ban đầu là </a:t>
            </a:r>
            <a:r>
              <a:rPr lang="en-US">
                <a:solidFill>
                  <a:srgbClr val="0000FF"/>
                </a:solidFill>
              </a:rPr>
              <a:t>100cm</a:t>
            </a:r>
            <a:r>
              <a:rPr lang="en-US"/>
              <a:t> khi nhiệt độ tăng thêm </a:t>
            </a:r>
            <a:r>
              <a:rPr lang="en-US">
                <a:solidFill>
                  <a:srgbClr val="0000FF"/>
                </a:solidFill>
              </a:rPr>
              <a:t>50</a:t>
            </a:r>
            <a:r>
              <a:rPr lang="en-US" baseline="30000">
                <a:solidFill>
                  <a:srgbClr val="0000FF"/>
                </a:solidFill>
              </a:rPr>
              <a:t>0</a:t>
            </a:r>
            <a:r>
              <a:rPr lang="en-US">
                <a:solidFill>
                  <a:srgbClr val="0000FF"/>
                </a:solidFill>
              </a:rPr>
              <a:t>C</a:t>
            </a:r>
            <a:r>
              <a:rPr lang="en-US"/>
              <a:t>.</a:t>
            </a:r>
          </a:p>
        </p:txBody>
      </p:sp>
      <p:graphicFrame>
        <p:nvGraphicFramePr>
          <p:cNvPr id="31802" name="Group 58"/>
          <p:cNvGraphicFramePr>
            <a:graphicFrameLocks noGrp="1"/>
          </p:cNvGraphicFramePr>
          <p:nvPr/>
        </p:nvGraphicFramePr>
        <p:xfrm>
          <a:off x="6629400" y="1981200"/>
          <a:ext cx="2133600" cy="1156970"/>
        </p:xfrm>
        <a:graphic>
          <a:graphicData uri="http://schemas.openxmlformats.org/drawingml/2006/table">
            <a:tbl>
              <a:tblPr/>
              <a:tblGrid>
                <a:gridCol w="914400"/>
                <a:gridCol w="12192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cs typeface="Arial" charset="0"/>
                        </a:rPr>
                        <a:t>Nhôm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3300"/>
                          </a:solidFill>
                          <a:effectLst/>
                          <a:latin typeface="Arial" charset="0"/>
                          <a:cs typeface="Arial" charset="0"/>
                        </a:rPr>
                        <a:t>0,12</a:t>
                      </a:r>
                      <a:r>
                        <a:rPr kumimoji="0" lang="en-US" sz="1800" b="0" i="0" u="none" strike="noStrike" cap="none" normalizeH="0" baseline="0" smtClean="0">
                          <a:ln>
                            <a:noFill/>
                          </a:ln>
                          <a:solidFill>
                            <a:srgbClr val="0000FF"/>
                          </a:solidFill>
                          <a:effectLst/>
                          <a:latin typeface="Arial" charset="0"/>
                          <a:cs typeface="Arial"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cs typeface="Arial" charset="0"/>
                        </a:rPr>
                        <a:t>Đồng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3300"/>
                          </a:solidFill>
                          <a:effectLst/>
                          <a:latin typeface="Arial" charset="0"/>
                          <a:cs typeface="Arial" charset="0"/>
                        </a:rPr>
                        <a:t>0,086</a:t>
                      </a:r>
                      <a:r>
                        <a:rPr kumimoji="0" lang="en-US" sz="1800" b="0" i="0" u="none" strike="noStrike" cap="none" normalizeH="0" baseline="0" smtClean="0">
                          <a:ln>
                            <a:noFill/>
                          </a:ln>
                          <a:solidFill>
                            <a:srgbClr val="0000FF"/>
                          </a:solidFill>
                          <a:effectLst/>
                          <a:latin typeface="Arial" charset="0"/>
                          <a:cs typeface="Arial"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cs typeface="Arial" charset="0"/>
                        </a:rPr>
                        <a:t>Sắt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3300"/>
                          </a:solidFill>
                          <a:effectLst/>
                          <a:latin typeface="Arial" charset="0"/>
                          <a:cs typeface="Arial" charset="0"/>
                        </a:rPr>
                        <a:t>0,060</a:t>
                      </a:r>
                      <a:r>
                        <a:rPr kumimoji="0" lang="en-US" sz="1800" b="0" i="0" u="none" strike="noStrike" cap="none" normalizeH="0" baseline="0" smtClean="0">
                          <a:ln>
                            <a:noFill/>
                          </a:ln>
                          <a:solidFill>
                            <a:srgbClr val="0000FF"/>
                          </a:solidFill>
                          <a:effectLst/>
                          <a:latin typeface="Arial" charset="0"/>
                          <a:cs typeface="Arial"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1765" name="Group 21"/>
          <p:cNvGrpSpPr>
            <a:grpSpLocks/>
          </p:cNvGrpSpPr>
          <p:nvPr/>
        </p:nvGrpSpPr>
        <p:grpSpPr bwMode="auto">
          <a:xfrm>
            <a:off x="2438400" y="3048000"/>
            <a:ext cx="1905000" cy="842963"/>
            <a:chOff x="1536" y="2724"/>
            <a:chExt cx="1200" cy="531"/>
          </a:xfrm>
        </p:grpSpPr>
        <p:grpSp>
          <p:nvGrpSpPr>
            <p:cNvPr id="31766" name="Group 22"/>
            <p:cNvGrpSpPr>
              <a:grpSpLocks/>
            </p:cNvGrpSpPr>
            <p:nvPr/>
          </p:nvGrpSpPr>
          <p:grpSpPr bwMode="auto">
            <a:xfrm>
              <a:off x="1824" y="2832"/>
              <a:ext cx="912" cy="336"/>
              <a:chOff x="1824" y="2832"/>
              <a:chExt cx="912" cy="336"/>
            </a:xfrm>
          </p:grpSpPr>
          <p:sp>
            <p:nvSpPr>
              <p:cNvPr id="31767" name="Rectangle 23"/>
              <p:cNvSpPr>
                <a:spLocks noChangeArrowheads="1"/>
              </p:cNvSpPr>
              <p:nvPr/>
            </p:nvSpPr>
            <p:spPr bwMode="auto">
              <a:xfrm>
                <a:off x="1824" y="2832"/>
                <a:ext cx="912" cy="48"/>
              </a:xfrm>
              <a:prstGeom prst="rect">
                <a:avLst/>
              </a:prstGeom>
              <a:solidFill>
                <a:srgbClr val="CCFFCC"/>
              </a:solidFill>
              <a:ln w="9525">
                <a:solidFill>
                  <a:schemeClr val="tx1"/>
                </a:solidFill>
                <a:miter lim="800000"/>
                <a:headEnd/>
                <a:tailEnd/>
              </a:ln>
              <a:effectLst/>
            </p:spPr>
            <p:txBody>
              <a:bodyPr wrap="none" anchor="ctr"/>
              <a:lstStyle/>
              <a:p>
                <a:endParaRPr lang="en-US"/>
              </a:p>
            </p:txBody>
          </p:sp>
          <p:sp>
            <p:nvSpPr>
              <p:cNvPr id="31768" name="Rectangle 24"/>
              <p:cNvSpPr>
                <a:spLocks noChangeArrowheads="1"/>
              </p:cNvSpPr>
              <p:nvPr/>
            </p:nvSpPr>
            <p:spPr bwMode="auto">
              <a:xfrm>
                <a:off x="1824" y="2976"/>
                <a:ext cx="912" cy="48"/>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31769" name="Rectangle 25"/>
              <p:cNvSpPr>
                <a:spLocks noChangeArrowheads="1"/>
              </p:cNvSpPr>
              <p:nvPr/>
            </p:nvSpPr>
            <p:spPr bwMode="auto">
              <a:xfrm>
                <a:off x="1824" y="3120"/>
                <a:ext cx="912" cy="48"/>
              </a:xfrm>
              <a:prstGeom prst="rect">
                <a:avLst/>
              </a:prstGeom>
              <a:solidFill>
                <a:schemeClr val="bg2"/>
              </a:solidFill>
              <a:ln w="9525">
                <a:solidFill>
                  <a:schemeClr val="tx1"/>
                </a:solidFill>
                <a:miter lim="800000"/>
                <a:headEnd/>
                <a:tailEnd/>
              </a:ln>
              <a:effectLst/>
            </p:spPr>
            <p:txBody>
              <a:bodyPr wrap="none" anchor="ctr"/>
              <a:lstStyle/>
              <a:p>
                <a:endParaRPr lang="en-US"/>
              </a:p>
            </p:txBody>
          </p:sp>
        </p:grpSp>
        <p:grpSp>
          <p:nvGrpSpPr>
            <p:cNvPr id="31770" name="Group 26"/>
            <p:cNvGrpSpPr>
              <a:grpSpLocks/>
            </p:cNvGrpSpPr>
            <p:nvPr/>
          </p:nvGrpSpPr>
          <p:grpSpPr bwMode="auto">
            <a:xfrm>
              <a:off x="1536" y="2724"/>
              <a:ext cx="240" cy="531"/>
              <a:chOff x="1536" y="2724"/>
              <a:chExt cx="240" cy="531"/>
            </a:xfrm>
          </p:grpSpPr>
          <p:sp>
            <p:nvSpPr>
              <p:cNvPr id="31771" name="Text Box 27"/>
              <p:cNvSpPr txBox="1">
                <a:spLocks noChangeArrowheads="1"/>
              </p:cNvSpPr>
              <p:nvPr/>
            </p:nvSpPr>
            <p:spPr bwMode="auto">
              <a:xfrm>
                <a:off x="1536" y="2724"/>
                <a:ext cx="240" cy="231"/>
              </a:xfrm>
              <a:prstGeom prst="rect">
                <a:avLst/>
              </a:prstGeom>
              <a:noFill/>
              <a:ln w="9525">
                <a:noFill/>
                <a:miter lim="800000"/>
                <a:headEnd/>
                <a:tailEnd/>
              </a:ln>
              <a:effectLst/>
            </p:spPr>
            <p:txBody>
              <a:bodyPr>
                <a:spAutoFit/>
              </a:bodyPr>
              <a:lstStyle/>
              <a:p>
                <a:pPr>
                  <a:spcBef>
                    <a:spcPct val="50000"/>
                  </a:spcBef>
                </a:pPr>
                <a:r>
                  <a:rPr lang="en-US"/>
                  <a:t>N</a:t>
                </a:r>
              </a:p>
            </p:txBody>
          </p:sp>
          <p:sp>
            <p:nvSpPr>
              <p:cNvPr id="31772" name="Text Box 28"/>
              <p:cNvSpPr txBox="1">
                <a:spLocks noChangeArrowheads="1"/>
              </p:cNvSpPr>
              <p:nvPr/>
            </p:nvSpPr>
            <p:spPr bwMode="auto">
              <a:xfrm>
                <a:off x="1536" y="2880"/>
                <a:ext cx="240" cy="231"/>
              </a:xfrm>
              <a:prstGeom prst="rect">
                <a:avLst/>
              </a:prstGeom>
              <a:noFill/>
              <a:ln w="9525">
                <a:noFill/>
                <a:miter lim="800000"/>
                <a:headEnd/>
                <a:tailEnd/>
              </a:ln>
              <a:effectLst/>
            </p:spPr>
            <p:txBody>
              <a:bodyPr>
                <a:spAutoFit/>
              </a:bodyPr>
              <a:lstStyle/>
              <a:p>
                <a:pPr>
                  <a:spcBef>
                    <a:spcPct val="50000"/>
                  </a:spcBef>
                </a:pPr>
                <a:r>
                  <a:rPr lang="en-US"/>
                  <a:t>Đ</a:t>
                </a:r>
              </a:p>
            </p:txBody>
          </p:sp>
          <p:sp>
            <p:nvSpPr>
              <p:cNvPr id="31773" name="Text Box 29"/>
              <p:cNvSpPr txBox="1">
                <a:spLocks noChangeArrowheads="1"/>
              </p:cNvSpPr>
              <p:nvPr/>
            </p:nvSpPr>
            <p:spPr bwMode="auto">
              <a:xfrm>
                <a:off x="1536" y="3024"/>
                <a:ext cx="240" cy="231"/>
              </a:xfrm>
              <a:prstGeom prst="rect">
                <a:avLst/>
              </a:prstGeom>
              <a:noFill/>
              <a:ln w="9525">
                <a:noFill/>
                <a:miter lim="800000"/>
                <a:headEnd/>
                <a:tailEnd/>
              </a:ln>
              <a:effectLst/>
            </p:spPr>
            <p:txBody>
              <a:bodyPr>
                <a:spAutoFit/>
              </a:bodyPr>
              <a:lstStyle/>
              <a:p>
                <a:pPr>
                  <a:spcBef>
                    <a:spcPct val="50000"/>
                  </a:spcBef>
                </a:pPr>
                <a:r>
                  <a:rPr lang="en-US"/>
                  <a:t>S</a:t>
                </a:r>
              </a:p>
            </p:txBody>
          </p:sp>
        </p:grpSp>
      </p:grpSp>
      <p:grpSp>
        <p:nvGrpSpPr>
          <p:cNvPr id="31774" name="Group 30"/>
          <p:cNvGrpSpPr>
            <a:grpSpLocks/>
          </p:cNvGrpSpPr>
          <p:nvPr/>
        </p:nvGrpSpPr>
        <p:grpSpPr bwMode="auto">
          <a:xfrm>
            <a:off x="2438400" y="4191000"/>
            <a:ext cx="2895600" cy="842963"/>
            <a:chOff x="1536" y="3453"/>
            <a:chExt cx="1824" cy="531"/>
          </a:xfrm>
        </p:grpSpPr>
        <p:grpSp>
          <p:nvGrpSpPr>
            <p:cNvPr id="31775" name="Group 31"/>
            <p:cNvGrpSpPr>
              <a:grpSpLocks/>
            </p:cNvGrpSpPr>
            <p:nvPr/>
          </p:nvGrpSpPr>
          <p:grpSpPr bwMode="auto">
            <a:xfrm>
              <a:off x="1824" y="3518"/>
              <a:ext cx="1536" cy="370"/>
              <a:chOff x="1824" y="3518"/>
              <a:chExt cx="1536" cy="370"/>
            </a:xfrm>
          </p:grpSpPr>
          <p:sp>
            <p:nvSpPr>
              <p:cNvPr id="31776" name="Rectangle 32"/>
              <p:cNvSpPr>
                <a:spLocks noChangeArrowheads="1"/>
              </p:cNvSpPr>
              <p:nvPr/>
            </p:nvSpPr>
            <p:spPr bwMode="auto">
              <a:xfrm>
                <a:off x="1824" y="3518"/>
                <a:ext cx="1536" cy="82"/>
              </a:xfrm>
              <a:prstGeom prst="rect">
                <a:avLst/>
              </a:prstGeom>
              <a:solidFill>
                <a:srgbClr val="CCFFCC"/>
              </a:solidFill>
              <a:ln w="9525">
                <a:solidFill>
                  <a:schemeClr val="tx1"/>
                </a:solidFill>
                <a:miter lim="800000"/>
                <a:headEnd/>
                <a:tailEnd/>
              </a:ln>
              <a:effectLst/>
            </p:spPr>
            <p:txBody>
              <a:bodyPr wrap="none" anchor="ctr"/>
              <a:lstStyle/>
              <a:p>
                <a:endParaRPr lang="en-US"/>
              </a:p>
            </p:txBody>
          </p:sp>
          <p:sp>
            <p:nvSpPr>
              <p:cNvPr id="31777" name="Rectangle 33"/>
              <p:cNvSpPr>
                <a:spLocks noChangeArrowheads="1"/>
              </p:cNvSpPr>
              <p:nvPr/>
            </p:nvSpPr>
            <p:spPr bwMode="auto">
              <a:xfrm>
                <a:off x="1824" y="3678"/>
                <a:ext cx="1248" cy="66"/>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31778" name="Rectangle 34"/>
              <p:cNvSpPr>
                <a:spLocks noChangeArrowheads="1"/>
              </p:cNvSpPr>
              <p:nvPr/>
            </p:nvSpPr>
            <p:spPr bwMode="auto">
              <a:xfrm>
                <a:off x="1824" y="3830"/>
                <a:ext cx="1104" cy="58"/>
              </a:xfrm>
              <a:prstGeom prst="rect">
                <a:avLst/>
              </a:prstGeom>
              <a:solidFill>
                <a:schemeClr val="bg2"/>
              </a:solidFill>
              <a:ln w="9525">
                <a:solidFill>
                  <a:schemeClr val="tx1"/>
                </a:solidFill>
                <a:miter lim="800000"/>
                <a:headEnd/>
                <a:tailEnd/>
              </a:ln>
              <a:effectLst/>
            </p:spPr>
            <p:txBody>
              <a:bodyPr wrap="none" anchor="ctr"/>
              <a:lstStyle/>
              <a:p>
                <a:endParaRPr lang="en-US"/>
              </a:p>
            </p:txBody>
          </p:sp>
        </p:grpSp>
        <p:grpSp>
          <p:nvGrpSpPr>
            <p:cNvPr id="31779" name="Group 35"/>
            <p:cNvGrpSpPr>
              <a:grpSpLocks/>
            </p:cNvGrpSpPr>
            <p:nvPr/>
          </p:nvGrpSpPr>
          <p:grpSpPr bwMode="auto">
            <a:xfrm>
              <a:off x="1536" y="3453"/>
              <a:ext cx="240" cy="531"/>
              <a:chOff x="1536" y="2724"/>
              <a:chExt cx="240" cy="531"/>
            </a:xfrm>
          </p:grpSpPr>
          <p:sp>
            <p:nvSpPr>
              <p:cNvPr id="31780" name="Text Box 36"/>
              <p:cNvSpPr txBox="1">
                <a:spLocks noChangeArrowheads="1"/>
              </p:cNvSpPr>
              <p:nvPr/>
            </p:nvSpPr>
            <p:spPr bwMode="auto">
              <a:xfrm>
                <a:off x="1536" y="2724"/>
                <a:ext cx="240" cy="231"/>
              </a:xfrm>
              <a:prstGeom prst="rect">
                <a:avLst/>
              </a:prstGeom>
              <a:noFill/>
              <a:ln w="9525">
                <a:noFill/>
                <a:miter lim="800000"/>
                <a:headEnd/>
                <a:tailEnd/>
              </a:ln>
              <a:effectLst/>
            </p:spPr>
            <p:txBody>
              <a:bodyPr>
                <a:spAutoFit/>
              </a:bodyPr>
              <a:lstStyle/>
              <a:p>
                <a:pPr>
                  <a:spcBef>
                    <a:spcPct val="50000"/>
                  </a:spcBef>
                </a:pPr>
                <a:r>
                  <a:rPr lang="en-US"/>
                  <a:t>N</a:t>
                </a:r>
              </a:p>
            </p:txBody>
          </p:sp>
          <p:sp>
            <p:nvSpPr>
              <p:cNvPr id="31781" name="Text Box 37"/>
              <p:cNvSpPr txBox="1">
                <a:spLocks noChangeArrowheads="1"/>
              </p:cNvSpPr>
              <p:nvPr/>
            </p:nvSpPr>
            <p:spPr bwMode="auto">
              <a:xfrm>
                <a:off x="1536" y="2880"/>
                <a:ext cx="240" cy="231"/>
              </a:xfrm>
              <a:prstGeom prst="rect">
                <a:avLst/>
              </a:prstGeom>
              <a:noFill/>
              <a:ln w="9525">
                <a:noFill/>
                <a:miter lim="800000"/>
                <a:headEnd/>
                <a:tailEnd/>
              </a:ln>
              <a:effectLst/>
            </p:spPr>
            <p:txBody>
              <a:bodyPr>
                <a:spAutoFit/>
              </a:bodyPr>
              <a:lstStyle/>
              <a:p>
                <a:pPr>
                  <a:spcBef>
                    <a:spcPct val="50000"/>
                  </a:spcBef>
                </a:pPr>
                <a:r>
                  <a:rPr lang="en-US"/>
                  <a:t>Đ</a:t>
                </a:r>
              </a:p>
            </p:txBody>
          </p:sp>
          <p:sp>
            <p:nvSpPr>
              <p:cNvPr id="31782" name="Text Box 38"/>
              <p:cNvSpPr txBox="1">
                <a:spLocks noChangeArrowheads="1"/>
              </p:cNvSpPr>
              <p:nvPr/>
            </p:nvSpPr>
            <p:spPr bwMode="auto">
              <a:xfrm>
                <a:off x="1536" y="3024"/>
                <a:ext cx="240" cy="231"/>
              </a:xfrm>
              <a:prstGeom prst="rect">
                <a:avLst/>
              </a:prstGeom>
              <a:noFill/>
              <a:ln w="9525">
                <a:noFill/>
                <a:miter lim="800000"/>
                <a:headEnd/>
                <a:tailEnd/>
              </a:ln>
              <a:effectLst/>
            </p:spPr>
            <p:txBody>
              <a:bodyPr>
                <a:spAutoFit/>
              </a:bodyPr>
              <a:lstStyle/>
              <a:p>
                <a:pPr>
                  <a:spcBef>
                    <a:spcPct val="50000"/>
                  </a:spcBef>
                </a:pPr>
                <a:r>
                  <a:rPr lang="en-US"/>
                  <a:t>S</a:t>
                </a:r>
              </a:p>
            </p:txBody>
          </p:sp>
        </p:grpSp>
      </p:grpSp>
      <p:grpSp>
        <p:nvGrpSpPr>
          <p:cNvPr id="31783" name="Group 39"/>
          <p:cNvGrpSpPr>
            <a:grpSpLocks/>
          </p:cNvGrpSpPr>
          <p:nvPr/>
        </p:nvGrpSpPr>
        <p:grpSpPr bwMode="auto">
          <a:xfrm>
            <a:off x="3429000" y="3810000"/>
            <a:ext cx="3124200" cy="366713"/>
            <a:chOff x="2160" y="3228"/>
            <a:chExt cx="1152" cy="231"/>
          </a:xfrm>
        </p:grpSpPr>
        <p:sp>
          <p:nvSpPr>
            <p:cNvPr id="31784" name="AutoShape 40"/>
            <p:cNvSpPr>
              <a:spLocks noChangeArrowheads="1"/>
            </p:cNvSpPr>
            <p:nvPr/>
          </p:nvSpPr>
          <p:spPr bwMode="auto">
            <a:xfrm>
              <a:off x="2160" y="3264"/>
              <a:ext cx="144" cy="192"/>
            </a:xfrm>
            <a:prstGeom prst="down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1785" name="Text Box 41"/>
            <p:cNvSpPr txBox="1">
              <a:spLocks noChangeArrowheads="1"/>
            </p:cNvSpPr>
            <p:nvPr/>
          </p:nvSpPr>
          <p:spPr bwMode="auto">
            <a:xfrm>
              <a:off x="2256" y="3228"/>
              <a:ext cx="1056" cy="231"/>
            </a:xfrm>
            <a:prstGeom prst="rect">
              <a:avLst/>
            </a:prstGeom>
            <a:noFill/>
            <a:ln w="9525">
              <a:noFill/>
              <a:miter lim="800000"/>
              <a:headEnd/>
              <a:tailEnd/>
            </a:ln>
            <a:effectLst/>
          </p:spPr>
          <p:txBody>
            <a:bodyPr>
              <a:spAutoFit/>
            </a:bodyPr>
            <a:lstStyle/>
            <a:p>
              <a:pPr>
                <a:spcBef>
                  <a:spcPct val="50000"/>
                </a:spcBef>
              </a:pPr>
              <a:r>
                <a:rPr lang="en-US"/>
                <a:t>Tăng nhiệt độ thêm 50</a:t>
              </a:r>
              <a:r>
                <a:rPr lang="en-US" baseline="30000"/>
                <a:t>0</a:t>
              </a:r>
              <a:r>
                <a:rPr lang="en-US"/>
                <a:t>C</a:t>
              </a:r>
            </a:p>
          </p:txBody>
        </p:sp>
      </p:grpSp>
      <p:sp>
        <p:nvSpPr>
          <p:cNvPr id="31786" name="Text Box 42"/>
          <p:cNvSpPr txBox="1">
            <a:spLocks noChangeArrowheads="1"/>
          </p:cNvSpPr>
          <p:nvPr/>
        </p:nvSpPr>
        <p:spPr bwMode="auto">
          <a:xfrm>
            <a:off x="2514600" y="5105400"/>
            <a:ext cx="3657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1787" name="Text Box 43"/>
          <p:cNvSpPr txBox="1">
            <a:spLocks noChangeArrowheads="1"/>
          </p:cNvSpPr>
          <p:nvPr/>
        </p:nvSpPr>
        <p:spPr bwMode="auto">
          <a:xfrm>
            <a:off x="2362200" y="5149850"/>
            <a:ext cx="6400800" cy="641350"/>
          </a:xfrm>
          <a:prstGeom prst="rect">
            <a:avLst/>
          </a:prstGeom>
          <a:noFill/>
          <a:ln w="9525">
            <a:noFill/>
            <a:miter lim="800000"/>
            <a:headEnd/>
            <a:tailEnd/>
          </a:ln>
          <a:effectLst/>
        </p:spPr>
        <p:txBody>
          <a:bodyPr>
            <a:spAutoFit/>
          </a:bodyPr>
          <a:lstStyle/>
          <a:p>
            <a:pPr>
              <a:spcBef>
                <a:spcPct val="50000"/>
              </a:spcBef>
            </a:pPr>
            <a:r>
              <a:rPr lang="en-US"/>
              <a:t>          Từ bảng trên có thể rút ra nhận xét gì về sự nở vì nhiệt của các chất rắn khác nhau ?</a:t>
            </a:r>
          </a:p>
        </p:txBody>
      </p:sp>
      <p:sp>
        <p:nvSpPr>
          <p:cNvPr id="31788" name="Text Box 44"/>
          <p:cNvSpPr txBox="1">
            <a:spLocks noChangeArrowheads="1"/>
          </p:cNvSpPr>
          <p:nvPr/>
        </p:nvSpPr>
        <p:spPr bwMode="auto">
          <a:xfrm>
            <a:off x="2476500" y="5068888"/>
            <a:ext cx="533400" cy="366712"/>
          </a:xfrm>
          <a:prstGeom prst="rect">
            <a:avLst/>
          </a:prstGeom>
          <a:solidFill>
            <a:schemeClr val="accent2"/>
          </a:solidFill>
          <a:ln w="9525">
            <a:noFill/>
            <a:miter lim="800000"/>
            <a:headEnd/>
            <a:tailEnd/>
          </a:ln>
          <a:effectLst/>
        </p:spPr>
        <p:txBody>
          <a:bodyPr>
            <a:spAutoFit/>
          </a:bodyPr>
          <a:lstStyle/>
          <a:p>
            <a:pPr>
              <a:spcBef>
                <a:spcPct val="50000"/>
              </a:spcBef>
            </a:pPr>
            <a:r>
              <a:rPr lang="en-US">
                <a:solidFill>
                  <a:schemeClr val="bg1"/>
                </a:solidFill>
              </a:rPr>
              <a:t>C4</a:t>
            </a:r>
          </a:p>
        </p:txBody>
      </p:sp>
      <p:sp>
        <p:nvSpPr>
          <p:cNvPr id="31789" name="Text Box 45"/>
          <p:cNvSpPr txBox="1">
            <a:spLocks noChangeArrowheads="1"/>
          </p:cNvSpPr>
          <p:nvPr/>
        </p:nvSpPr>
        <p:spPr bwMode="auto">
          <a:xfrm>
            <a:off x="2514600" y="5943600"/>
            <a:ext cx="5791200" cy="641350"/>
          </a:xfrm>
          <a:prstGeom prst="rect">
            <a:avLst/>
          </a:prstGeom>
          <a:noFill/>
          <a:ln w="9525">
            <a:noFill/>
            <a:miter lim="800000"/>
            <a:headEnd/>
            <a:tailEnd/>
          </a:ln>
          <a:effectLst/>
        </p:spPr>
        <p:txBody>
          <a:bodyPr>
            <a:spAutoFit/>
          </a:bodyPr>
          <a:lstStyle/>
          <a:p>
            <a:pPr>
              <a:spcBef>
                <a:spcPct val="50000"/>
              </a:spcBef>
            </a:pPr>
            <a:r>
              <a:rPr lang="en-US"/>
              <a:t>TL : </a:t>
            </a:r>
            <a:r>
              <a:rPr lang="en-US">
                <a:solidFill>
                  <a:srgbClr val="0000FF"/>
                </a:solidFill>
              </a:rPr>
              <a:t>Các chất rắn khác nhau nở vì nhiệt </a:t>
            </a:r>
            <a:r>
              <a:rPr lang="en-US">
                <a:solidFill>
                  <a:srgbClr val="FF3300"/>
                </a:solidFill>
              </a:rPr>
              <a:t>khác nhau</a:t>
            </a:r>
            <a:r>
              <a:rPr lang="en-US">
                <a:solidFill>
                  <a:srgbClr val="0000FF"/>
                </a:solidFill>
              </a:rPr>
              <a:t>. Nhôm nở nhiều nhất, rồi đến đồng, sắt.</a:t>
            </a:r>
          </a:p>
        </p:txBody>
      </p:sp>
      <p:sp>
        <p:nvSpPr>
          <p:cNvPr id="31791" name="Line 47"/>
          <p:cNvSpPr>
            <a:spLocks noChangeShapeType="1"/>
          </p:cNvSpPr>
          <p:nvPr/>
        </p:nvSpPr>
        <p:spPr bwMode="auto">
          <a:xfrm>
            <a:off x="4343400" y="3124200"/>
            <a:ext cx="0" cy="1752600"/>
          </a:xfrm>
          <a:prstGeom prst="line">
            <a:avLst/>
          </a:prstGeom>
          <a:noFill/>
          <a:ln w="9525">
            <a:solidFill>
              <a:schemeClr val="tx1"/>
            </a:solidFill>
            <a:prstDash val="dash"/>
            <a:round/>
            <a:headEnd/>
            <a:tailEnd/>
          </a:ln>
          <a:effectLst/>
        </p:spPr>
        <p:txBody>
          <a:bodyPr/>
          <a:lstStyle/>
          <a:p>
            <a:endParaRPr lang="en-US"/>
          </a:p>
        </p:txBody>
      </p:sp>
      <p:sp>
        <p:nvSpPr>
          <p:cNvPr id="31793" name="Line 49"/>
          <p:cNvSpPr>
            <a:spLocks noChangeShapeType="1"/>
          </p:cNvSpPr>
          <p:nvPr/>
        </p:nvSpPr>
        <p:spPr bwMode="auto">
          <a:xfrm>
            <a:off x="4648200" y="3124200"/>
            <a:ext cx="0" cy="1752600"/>
          </a:xfrm>
          <a:prstGeom prst="line">
            <a:avLst/>
          </a:prstGeom>
          <a:noFill/>
          <a:ln w="9525">
            <a:solidFill>
              <a:schemeClr val="tx1"/>
            </a:solidFill>
            <a:prstDash val="dash"/>
            <a:round/>
            <a:headEnd/>
            <a:tailEnd/>
          </a:ln>
          <a:effectLst/>
        </p:spPr>
        <p:txBody>
          <a:bodyPr/>
          <a:lstStyle/>
          <a:p>
            <a:endParaRPr lang="en-US"/>
          </a:p>
        </p:txBody>
      </p:sp>
      <p:sp>
        <p:nvSpPr>
          <p:cNvPr id="31794" name="Line 50"/>
          <p:cNvSpPr>
            <a:spLocks noChangeShapeType="1"/>
          </p:cNvSpPr>
          <p:nvPr/>
        </p:nvSpPr>
        <p:spPr bwMode="auto">
          <a:xfrm>
            <a:off x="4876800" y="3124200"/>
            <a:ext cx="0" cy="1524000"/>
          </a:xfrm>
          <a:prstGeom prst="line">
            <a:avLst/>
          </a:prstGeom>
          <a:noFill/>
          <a:ln w="9525">
            <a:solidFill>
              <a:schemeClr val="tx1"/>
            </a:solidFill>
            <a:prstDash val="dash"/>
            <a:round/>
            <a:headEnd/>
            <a:tailEnd/>
          </a:ln>
          <a:effectLst/>
        </p:spPr>
        <p:txBody>
          <a:bodyPr/>
          <a:lstStyle/>
          <a:p>
            <a:endParaRPr lang="en-US"/>
          </a:p>
        </p:txBody>
      </p:sp>
      <p:sp>
        <p:nvSpPr>
          <p:cNvPr id="31795" name="Line 51"/>
          <p:cNvSpPr>
            <a:spLocks noChangeShapeType="1"/>
          </p:cNvSpPr>
          <p:nvPr/>
        </p:nvSpPr>
        <p:spPr bwMode="auto">
          <a:xfrm>
            <a:off x="5334000" y="3124200"/>
            <a:ext cx="0" cy="1295400"/>
          </a:xfrm>
          <a:prstGeom prst="line">
            <a:avLst/>
          </a:prstGeom>
          <a:noFill/>
          <a:ln w="9525">
            <a:solidFill>
              <a:schemeClr val="tx1"/>
            </a:solidFill>
            <a:prstDash val="dash"/>
            <a:round/>
            <a:headEnd/>
            <a:tailEnd/>
          </a:ln>
          <a:effectLst/>
        </p:spPr>
        <p:txBody>
          <a:bodyPr/>
          <a:lstStyle/>
          <a:p>
            <a:endParaRPr lang="en-US"/>
          </a:p>
        </p:txBody>
      </p:sp>
      <p:sp>
        <p:nvSpPr>
          <p:cNvPr id="31796" name="Line 52"/>
          <p:cNvSpPr>
            <a:spLocks noChangeShapeType="1"/>
          </p:cNvSpPr>
          <p:nvPr/>
        </p:nvSpPr>
        <p:spPr bwMode="auto">
          <a:xfrm>
            <a:off x="4381500" y="4229100"/>
            <a:ext cx="914400" cy="0"/>
          </a:xfrm>
          <a:prstGeom prst="line">
            <a:avLst/>
          </a:prstGeom>
          <a:noFill/>
          <a:ln w="9525">
            <a:solidFill>
              <a:schemeClr val="tx1"/>
            </a:solidFill>
            <a:prstDash val="dash"/>
            <a:round/>
            <a:headEnd type="triangle" w="med" len="med"/>
            <a:tailEnd type="triangle" w="med" len="med"/>
          </a:ln>
          <a:effectLst/>
        </p:spPr>
        <p:txBody>
          <a:bodyPr/>
          <a:lstStyle/>
          <a:p>
            <a:endParaRPr lang="en-US"/>
          </a:p>
        </p:txBody>
      </p:sp>
      <p:sp>
        <p:nvSpPr>
          <p:cNvPr id="31797" name="Line 53"/>
          <p:cNvSpPr>
            <a:spLocks noChangeShapeType="1"/>
          </p:cNvSpPr>
          <p:nvPr/>
        </p:nvSpPr>
        <p:spPr bwMode="auto">
          <a:xfrm>
            <a:off x="4381500" y="4495800"/>
            <a:ext cx="457200" cy="0"/>
          </a:xfrm>
          <a:prstGeom prst="line">
            <a:avLst/>
          </a:prstGeom>
          <a:noFill/>
          <a:ln w="9525">
            <a:solidFill>
              <a:schemeClr val="tx1"/>
            </a:solidFill>
            <a:prstDash val="dash"/>
            <a:round/>
            <a:headEnd type="triangle" w="med" len="med"/>
            <a:tailEnd type="triangle" w="med" len="med"/>
          </a:ln>
          <a:effectLst/>
        </p:spPr>
        <p:txBody>
          <a:bodyPr/>
          <a:lstStyle/>
          <a:p>
            <a:endParaRPr lang="en-US"/>
          </a:p>
        </p:txBody>
      </p:sp>
      <p:sp>
        <p:nvSpPr>
          <p:cNvPr id="31798" name="Line 54"/>
          <p:cNvSpPr>
            <a:spLocks noChangeShapeType="1"/>
          </p:cNvSpPr>
          <p:nvPr/>
        </p:nvSpPr>
        <p:spPr bwMode="auto">
          <a:xfrm>
            <a:off x="4343400" y="4743450"/>
            <a:ext cx="304800" cy="0"/>
          </a:xfrm>
          <a:prstGeom prst="line">
            <a:avLst/>
          </a:prstGeom>
          <a:noFill/>
          <a:ln w="9525">
            <a:solidFill>
              <a:schemeClr val="tx1"/>
            </a:solidFill>
            <a:prstDash val="dash"/>
            <a:round/>
            <a:headEnd type="triangle" w="med" len="med"/>
            <a:tailEnd type="triangle" w="med" len="med"/>
          </a:ln>
          <a:effectLst/>
        </p:spPr>
        <p:txBody>
          <a:bodyPr/>
          <a:lstStyle/>
          <a:p>
            <a:endParaRPr lang="en-US"/>
          </a:p>
        </p:txBody>
      </p:sp>
      <p:sp>
        <p:nvSpPr>
          <p:cNvPr id="31799" name="Line 55"/>
          <p:cNvSpPr>
            <a:spLocks noChangeShapeType="1"/>
          </p:cNvSpPr>
          <p:nvPr/>
        </p:nvSpPr>
        <p:spPr bwMode="auto">
          <a:xfrm flipH="1">
            <a:off x="4800600" y="2286000"/>
            <a:ext cx="2819400" cy="1905000"/>
          </a:xfrm>
          <a:prstGeom prst="line">
            <a:avLst/>
          </a:prstGeom>
          <a:noFill/>
          <a:ln w="9525">
            <a:solidFill>
              <a:schemeClr val="tx1"/>
            </a:solidFill>
            <a:prstDash val="dash"/>
            <a:round/>
            <a:headEnd/>
            <a:tailEnd type="triangle" w="med" len="med"/>
          </a:ln>
          <a:effectLst/>
        </p:spPr>
        <p:txBody>
          <a:bodyPr/>
          <a:lstStyle/>
          <a:p>
            <a:endParaRPr lang="en-US"/>
          </a:p>
        </p:txBody>
      </p:sp>
      <p:sp>
        <p:nvSpPr>
          <p:cNvPr id="31800" name="Line 56"/>
          <p:cNvSpPr>
            <a:spLocks noChangeShapeType="1"/>
          </p:cNvSpPr>
          <p:nvPr/>
        </p:nvSpPr>
        <p:spPr bwMode="auto">
          <a:xfrm flipH="1">
            <a:off x="4648200" y="2667000"/>
            <a:ext cx="3048000" cy="1828800"/>
          </a:xfrm>
          <a:prstGeom prst="line">
            <a:avLst/>
          </a:prstGeom>
          <a:noFill/>
          <a:ln w="9525">
            <a:solidFill>
              <a:schemeClr val="tx1"/>
            </a:solidFill>
            <a:prstDash val="dash"/>
            <a:round/>
            <a:headEnd/>
            <a:tailEnd type="triangle" w="med" len="med"/>
          </a:ln>
          <a:effectLst/>
        </p:spPr>
        <p:txBody>
          <a:bodyPr/>
          <a:lstStyle/>
          <a:p>
            <a:endParaRPr lang="en-US"/>
          </a:p>
        </p:txBody>
      </p:sp>
      <p:sp>
        <p:nvSpPr>
          <p:cNvPr id="31801" name="Line 57"/>
          <p:cNvSpPr>
            <a:spLocks noChangeShapeType="1"/>
          </p:cNvSpPr>
          <p:nvPr/>
        </p:nvSpPr>
        <p:spPr bwMode="auto">
          <a:xfrm flipH="1">
            <a:off x="4572000" y="3048000"/>
            <a:ext cx="3048000" cy="1676400"/>
          </a:xfrm>
          <a:prstGeom prst="line">
            <a:avLst/>
          </a:prstGeom>
          <a:noFill/>
          <a:ln w="9525">
            <a:solidFill>
              <a:schemeClr val="tx1"/>
            </a:solidFill>
            <a:prstDash val="dash"/>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box(in)">
                                      <p:cBhvr>
                                        <p:cTn id="7" dur="500"/>
                                        <p:tgtEl>
                                          <p:spTgt spid="31750"/>
                                        </p:tgtEl>
                                      </p:cBhvr>
                                    </p:animEffect>
                                  </p:childTnLst>
                                </p:cTn>
                              </p:par>
                              <p:par>
                                <p:cTn id="8" presetID="4" presetClass="entr" presetSubtype="16" fill="hold" nodeType="withEffect">
                                  <p:stCondLst>
                                    <p:cond delay="0"/>
                                  </p:stCondLst>
                                  <p:childTnLst>
                                    <p:set>
                                      <p:cBhvr>
                                        <p:cTn id="9" dur="1" fill="hold">
                                          <p:stCondLst>
                                            <p:cond delay="0"/>
                                          </p:stCondLst>
                                        </p:cTn>
                                        <p:tgtEl>
                                          <p:spTgt spid="31802"/>
                                        </p:tgtEl>
                                        <p:attrNameLst>
                                          <p:attrName>style.visibility</p:attrName>
                                        </p:attrNameLst>
                                      </p:cBhvr>
                                      <p:to>
                                        <p:strVal val="visible"/>
                                      </p:to>
                                    </p:set>
                                    <p:animEffect transition="in" filter="box(in)">
                                      <p:cBhvr>
                                        <p:cTn id="10" dur="500"/>
                                        <p:tgtEl>
                                          <p:spTgt spid="3180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1765"/>
                                        </p:tgtEl>
                                        <p:attrNameLst>
                                          <p:attrName>style.visibility</p:attrName>
                                        </p:attrNameLst>
                                      </p:cBhvr>
                                      <p:to>
                                        <p:strVal val="visible"/>
                                      </p:to>
                                    </p:set>
                                    <p:animEffect transition="in" filter="box(in)">
                                      <p:cBhvr>
                                        <p:cTn id="15" dur="500"/>
                                        <p:tgtEl>
                                          <p:spTgt spid="3176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1783"/>
                                        </p:tgtEl>
                                        <p:attrNameLst>
                                          <p:attrName>style.visibility</p:attrName>
                                        </p:attrNameLst>
                                      </p:cBhvr>
                                      <p:to>
                                        <p:strVal val="visible"/>
                                      </p:to>
                                    </p:set>
                                    <p:animEffect transition="in" filter="box(out)">
                                      <p:cBhvr>
                                        <p:cTn id="20" dur="500"/>
                                        <p:tgtEl>
                                          <p:spTgt spid="31783"/>
                                        </p:tgtEl>
                                      </p:cBhvr>
                                    </p:animEffect>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31774"/>
                                        </p:tgtEl>
                                        <p:attrNameLst>
                                          <p:attrName>style.visibility</p:attrName>
                                        </p:attrNameLst>
                                      </p:cBhvr>
                                      <p:to>
                                        <p:strVal val="visible"/>
                                      </p:to>
                                    </p:set>
                                    <p:animEffect transition="in" filter="box(in)">
                                      <p:cBhvr>
                                        <p:cTn id="24" dur="500"/>
                                        <p:tgtEl>
                                          <p:spTgt spid="3177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1791"/>
                                        </p:tgtEl>
                                        <p:attrNameLst>
                                          <p:attrName>style.visibility</p:attrName>
                                        </p:attrNameLst>
                                      </p:cBhvr>
                                      <p:to>
                                        <p:strVal val="visible"/>
                                      </p:to>
                                    </p:set>
                                    <p:animEffect transition="in" filter="strips(downLeft)">
                                      <p:cBhvr>
                                        <p:cTn id="29" dur="500"/>
                                        <p:tgtEl>
                                          <p:spTgt spid="31791"/>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1795"/>
                                        </p:tgtEl>
                                        <p:attrNameLst>
                                          <p:attrName>style.visibility</p:attrName>
                                        </p:attrNameLst>
                                      </p:cBhvr>
                                      <p:to>
                                        <p:strVal val="visible"/>
                                      </p:to>
                                    </p:set>
                                    <p:animEffect transition="in" filter="strips(downLeft)">
                                      <p:cBhvr>
                                        <p:cTn id="32" dur="500"/>
                                        <p:tgtEl>
                                          <p:spTgt spid="3179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1796"/>
                                        </p:tgtEl>
                                        <p:attrNameLst>
                                          <p:attrName>style.visibility</p:attrName>
                                        </p:attrNameLst>
                                      </p:cBhvr>
                                      <p:to>
                                        <p:strVal val="visible"/>
                                      </p:to>
                                    </p:set>
                                    <p:animEffect transition="in" filter="strips(downLeft)">
                                      <p:cBhvr>
                                        <p:cTn id="37" dur="500"/>
                                        <p:tgtEl>
                                          <p:spTgt spid="31796"/>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31799"/>
                                        </p:tgtEl>
                                        <p:attrNameLst>
                                          <p:attrName>style.visibility</p:attrName>
                                        </p:attrNameLst>
                                      </p:cBhvr>
                                      <p:to>
                                        <p:strVal val="visible"/>
                                      </p:to>
                                    </p:set>
                                    <p:animEffect transition="in" filter="strips(downLeft)">
                                      <p:cBhvr>
                                        <p:cTn id="40" dur="500"/>
                                        <p:tgtEl>
                                          <p:spTgt spid="31799"/>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1794"/>
                                        </p:tgtEl>
                                        <p:attrNameLst>
                                          <p:attrName>style.visibility</p:attrName>
                                        </p:attrNameLst>
                                      </p:cBhvr>
                                      <p:to>
                                        <p:strVal val="visible"/>
                                      </p:to>
                                    </p:set>
                                    <p:animEffect transition="in" filter="strips(downLeft)">
                                      <p:cBhvr>
                                        <p:cTn id="45" dur="500"/>
                                        <p:tgtEl>
                                          <p:spTgt spid="31794"/>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31797"/>
                                        </p:tgtEl>
                                        <p:attrNameLst>
                                          <p:attrName>style.visibility</p:attrName>
                                        </p:attrNameLst>
                                      </p:cBhvr>
                                      <p:to>
                                        <p:strVal val="visible"/>
                                      </p:to>
                                    </p:set>
                                    <p:animEffect transition="in" filter="strips(downLeft)">
                                      <p:cBhvr>
                                        <p:cTn id="50" dur="500"/>
                                        <p:tgtEl>
                                          <p:spTgt spid="31797"/>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31800"/>
                                        </p:tgtEl>
                                        <p:attrNameLst>
                                          <p:attrName>style.visibility</p:attrName>
                                        </p:attrNameLst>
                                      </p:cBhvr>
                                      <p:to>
                                        <p:strVal val="visible"/>
                                      </p:to>
                                    </p:set>
                                    <p:animEffect transition="in" filter="strips(downLeft)">
                                      <p:cBhvr>
                                        <p:cTn id="53" dur="500"/>
                                        <p:tgtEl>
                                          <p:spTgt spid="31800"/>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31793"/>
                                        </p:tgtEl>
                                        <p:attrNameLst>
                                          <p:attrName>style.visibility</p:attrName>
                                        </p:attrNameLst>
                                      </p:cBhvr>
                                      <p:to>
                                        <p:strVal val="visible"/>
                                      </p:to>
                                    </p:set>
                                    <p:animEffect transition="in" filter="strips(downLeft)">
                                      <p:cBhvr>
                                        <p:cTn id="58" dur="500"/>
                                        <p:tgtEl>
                                          <p:spTgt spid="3179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31798"/>
                                        </p:tgtEl>
                                        <p:attrNameLst>
                                          <p:attrName>style.visibility</p:attrName>
                                        </p:attrNameLst>
                                      </p:cBhvr>
                                      <p:to>
                                        <p:strVal val="visible"/>
                                      </p:to>
                                    </p:set>
                                    <p:animEffect transition="in" filter="strips(downLeft)">
                                      <p:cBhvr>
                                        <p:cTn id="63" dur="500"/>
                                        <p:tgtEl>
                                          <p:spTgt spid="31798"/>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31801"/>
                                        </p:tgtEl>
                                        <p:attrNameLst>
                                          <p:attrName>style.visibility</p:attrName>
                                        </p:attrNameLst>
                                      </p:cBhvr>
                                      <p:to>
                                        <p:strVal val="visible"/>
                                      </p:to>
                                    </p:set>
                                    <p:animEffect transition="in" filter="strips(downLeft)">
                                      <p:cBhvr>
                                        <p:cTn id="66" dur="500"/>
                                        <p:tgtEl>
                                          <p:spTgt spid="31801"/>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31788"/>
                                        </p:tgtEl>
                                        <p:attrNameLst>
                                          <p:attrName>style.visibility</p:attrName>
                                        </p:attrNameLst>
                                      </p:cBhvr>
                                      <p:to>
                                        <p:strVal val="visible"/>
                                      </p:to>
                                    </p:set>
                                    <p:animEffect transition="in" filter="box(in)">
                                      <p:cBhvr>
                                        <p:cTn id="71" dur="500"/>
                                        <p:tgtEl>
                                          <p:spTgt spid="31788"/>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31787"/>
                                        </p:tgtEl>
                                        <p:attrNameLst>
                                          <p:attrName>style.visibility</p:attrName>
                                        </p:attrNameLst>
                                      </p:cBhvr>
                                      <p:to>
                                        <p:strVal val="visible"/>
                                      </p:to>
                                    </p:set>
                                    <p:animEffect transition="in" filter="box(in)">
                                      <p:cBhvr>
                                        <p:cTn id="74" dur="500"/>
                                        <p:tgtEl>
                                          <p:spTgt spid="31787"/>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1789"/>
                                        </p:tgtEl>
                                        <p:attrNameLst>
                                          <p:attrName>style.visibility</p:attrName>
                                        </p:attrNameLst>
                                      </p:cBhvr>
                                      <p:to>
                                        <p:strVal val="visible"/>
                                      </p:to>
                                    </p:set>
                                    <p:anim calcmode="lin" valueType="num">
                                      <p:cBhvr>
                                        <p:cTn id="79" dur="500" fill="hold"/>
                                        <p:tgtEl>
                                          <p:spTgt spid="31789"/>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1789"/>
                                        </p:tgtEl>
                                        <p:attrNameLst>
                                          <p:attrName>ppt_y</p:attrName>
                                        </p:attrNameLst>
                                      </p:cBhvr>
                                      <p:tavLst>
                                        <p:tav tm="0">
                                          <p:val>
                                            <p:strVal val="#ppt_y"/>
                                          </p:val>
                                        </p:tav>
                                        <p:tav tm="100000">
                                          <p:val>
                                            <p:strVal val="#ppt_y"/>
                                          </p:val>
                                        </p:tav>
                                      </p:tavLst>
                                    </p:anim>
                                    <p:anim calcmode="lin" valueType="num">
                                      <p:cBhvr>
                                        <p:cTn id="81" dur="500" fill="hold"/>
                                        <p:tgtEl>
                                          <p:spTgt spid="31789"/>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178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1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87" grpId="0"/>
      <p:bldP spid="31788" grpId="0" animBg="1"/>
      <p:bldP spid="31789" grpId="0"/>
      <p:bldP spid="31791" grpId="0" animBg="1"/>
      <p:bldP spid="31793" grpId="0" animBg="1"/>
      <p:bldP spid="31794" grpId="0" animBg="1"/>
      <p:bldP spid="31795" grpId="0" animBg="1"/>
      <p:bldP spid="31796" grpId="0" animBg="1"/>
      <p:bldP spid="31797" grpId="0" animBg="1"/>
      <p:bldP spid="31798" grpId="0" animBg="1"/>
      <p:bldP spid="31799" grpId="0" animBg="1"/>
      <p:bldP spid="31800" grpId="0" animBg="1"/>
      <p:bldP spid="3180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70&quot;/&gt;&lt;/object&gt;&lt;object type=&quot;3&quot; unique_id=&quot;10005&quot;&gt;&lt;property id=&quot;20148&quot; value=&quot;5&quot;/&gt;&lt;property id=&quot;20300&quot; value=&quot;Slide 3 - &amp;quot;BÀI 18. SỰ NỞ VÌ NHIỆT CỦA CHẤT RẮN&amp;quot;&quot;/&gt;&lt;property id=&quot;20307&quot; value=&quot;269&quot;/&gt;&lt;/object&gt;&lt;object type=&quot;3&quot; unique_id=&quot;10006&quot;&gt;&lt;property id=&quot;20148&quot; value=&quot;5&quot;/&gt;&lt;property id=&quot;20300&quot; value=&quot;Slide 4 - &amp;quot;BÀI 18. SỰ NỞ VÌ NHIỆT CỦA CHẤT RẮN&amp;quot;&quot;/&gt;&lt;property id=&quot;20307&quot; value=&quot;257&quot;/&gt;&lt;/object&gt;&lt;object type=&quot;3&quot; unique_id=&quot;10007&quot;&gt;&lt;property id=&quot;20148&quot; value=&quot;5&quot;/&gt;&lt;property id=&quot;20300&quot; value=&quot;Slide 5 - &amp;quot;BÀI 18. SỰ NỞ VÌ NHIỆT CỦA CHẤT RẮN&amp;quot;&quot;/&gt;&lt;property id=&quot;20307&quot; value=&quot;272&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 - &amp;quot;BÀI 18. SỰ NỞ VÌ NHIỆT CỦA CHẤT RẮN&amp;quot;&quot;/&gt;&lt;property id=&quot;20307&quot; value=&quot;279&quot;/&gt;&lt;/object&gt;&lt;object type=&quot;3&quot; unique_id=&quot;10011&quot;&gt;&lt;property id=&quot;20148&quot; value=&quot;5&quot;/&gt;&lt;property id=&quot;20300&quot; value=&quot;Slide 9 - &amp;quot;BÀI 18. SỰ NỞ VÌ NHIỆT CỦA CHẤT RẮN&amp;quot;&quot;/&gt;&lt;property id=&quot;20307&quot; value=&quot;281&quot;/&gt;&lt;/object&gt;&lt;object type=&quot;3&quot; unique_id=&quot;10012&quot;&gt;&lt;property id=&quot;20148&quot; value=&quot;5&quot;/&gt;&lt;property id=&quot;20300&quot; value=&quot;Slide 10 - &amp;quot;BÀI 18. SỰ NỞ VÌ NHIỆT CỦA CHẤT RẮN&amp;quot;&quot;/&gt;&lt;property id=&quot;20307&quot; value=&quot;283&quot;/&gt;&lt;/object&gt;&lt;object type=&quot;3&quot; unique_id=&quot;10013&quot;&gt;&lt;property id=&quot;20148&quot; value=&quot;5&quot;/&gt;&lt;property id=&quot;20300&quot; value=&quot;Slide 11 - &amp;quot;BÀI 18. SỰ NỞ VÌ NHIỆT CỦA CHẤT RẮN&amp;quot;&quot;/&gt;&lt;property id=&quot;20307&quot; value=&quot;285&quot;/&gt;&lt;/object&gt;&lt;object type=&quot;3&quot; unique_id=&quot;10014&quot;&gt;&lt;property id=&quot;20148&quot; value=&quot;5&quot;/&gt;&lt;property id=&quot;20300&quot; value=&quot;Slide 12 - &amp;quot;BÀI 18. SỰ NỞ VÌ NHIỆT CỦA CHẤT RẮN&amp;quot;&quot;/&gt;&lt;property id=&quot;20307&quot; value=&quot;289&quot;/&gt;&lt;/object&gt;&lt;object type=&quot;3&quot; unique_id=&quot;10015&quot;&gt;&lt;property id=&quot;20148&quot; value=&quot;5&quot;/&gt;&lt;property id=&quot;20300&quot; value=&quot;Slide 13 - &amp;quot;BÀI 18. SỰ NỞ VÌ NHIỆT CỦA CHẤT RẮN&amp;quot;&quot;/&gt;&lt;property id=&quot;20307&quot; value=&quot;292&quot;/&gt;&lt;/object&gt;&lt;object type=&quot;3&quot; unique_id=&quot;10016&quot;&gt;&lt;property id=&quot;20148&quot; value=&quot;5&quot;/&gt;&lt;property id=&quot;20300&quot; value=&quot;Slide 14 - &amp;quot;BÀI 18. SỰ NỞ VÌ NHIỆT CỦA CHẤT RẮN&amp;quot;&quot;/&gt;&lt;property id=&quot;20307&quot; value=&quot;294&quot;/&gt;&lt;/object&gt;&lt;object type=&quot;3&quot; unique_id=&quot;10017&quot;&gt;&lt;property id=&quot;20148&quot; value=&quot;5&quot;/&gt;&lt;property id=&quot;20300&quot; value=&quot;Slide 15 - &amp;quot;BÀI 18. SỰ NỞ VÌ NHIỆT CỦA CHẤT RẮN&amp;quot;&quot;/&gt;&lt;property id=&quot;20307&quot; value=&quot;296&quot;/&gt;&lt;/object&gt;&lt;object type=&quot;3&quot; unique_id=&quot;10018&quot;&gt;&lt;property id=&quot;20148&quot; value=&quot;5&quot;/&gt;&lt;property id=&quot;20300&quot; value=&quot;Slide 16 - &amp;quot;BÀI 18. SỰ NỞ VÌ NHIỆT CỦA CHẤT RẮN&amp;quot;&quot;/&gt;&lt;property id=&quot;20307&quot; value=&quot;298&quot;/&gt;&lt;/object&gt;&lt;object type=&quot;3&quot; unique_id=&quot;10019&quot;&gt;&lt;property id=&quot;20148&quot; value=&quot;5&quot;/&gt;&lt;property id=&quot;20300&quot; value=&quot;Slide 17 - &amp;quot;BÀI 18. SỰ NỞ VÌ NHIỆT CỦA CHẤT RẮN&amp;quot;&quot;/&gt;&lt;property id=&quot;20307&quot; value=&quot;300&quot;/&gt;&lt;/object&gt;&lt;object type=&quot;3&quot; unique_id=&quot;10020&quot;&gt;&lt;property id=&quot;20148&quot; value=&quot;5&quot;/&gt;&lt;property id=&quot;20300&quot; value=&quot;Slide 18 - &amp;quot;Dặn dò&amp;quot;&quot;/&gt;&lt;property id=&quot;20307&quot; value=&quot;303&quot;/&gt;&lt;/object&gt;&lt;/object&gt;&lt;object type=&quot;8&quot; unique_id=&quot;10042&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839</TotalTime>
  <Words>1883</Words>
  <Application>Microsoft Office PowerPoint</Application>
  <PresentationFormat>On-screen Show (4:3)</PresentationFormat>
  <Paragraphs>279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Webdings</vt:lpstr>
      <vt:lpstr>Times New Roman</vt:lpstr>
      <vt:lpstr>Wingdings</vt:lpstr>
      <vt:lpstr>Wingdings 2</vt:lpstr>
      <vt:lpstr>Default Design</vt:lpstr>
      <vt:lpstr>Slide 1</vt:lpstr>
      <vt:lpstr>Slide 2</vt:lpstr>
      <vt:lpstr>BÀI 18. SỰ NỞ VÌ NHIỆT CỦA CHẤT RẮN</vt:lpstr>
      <vt:lpstr>BÀI 18. SỰ NỞ VÌ NHIỆT CỦA CHẤT RẮN</vt:lpstr>
      <vt:lpstr>BÀI 18. SỰ NỞ VÌ NHIỆT CỦA CHẤT RẮN</vt:lpstr>
      <vt:lpstr>Slide 6</vt:lpstr>
      <vt:lpstr>Slide 7</vt:lpstr>
      <vt:lpstr>BÀI 18. SỰ NỞ VÌ NHIỆT CỦA CHẤT RẮN</vt:lpstr>
      <vt:lpstr>BÀI 18. SỰ NỞ VÌ NHIỆT CỦA CHẤT RẮN</vt:lpstr>
      <vt:lpstr>BÀI 18. SỰ NỞ VÌ NHIỆT CỦA CHẤT RẮN</vt:lpstr>
      <vt:lpstr>BÀI 18. SỰ NỞ VÌ NHIỆT CỦA CHẤT RẮN</vt:lpstr>
      <vt:lpstr>BÀI 18. SỰ NỞ VÌ NHIỆT CỦA CHẤT RẮN</vt:lpstr>
      <vt:lpstr>BÀI 18. SỰ NỞ VÌ NHIỆT CỦA CHẤT RẮN</vt:lpstr>
      <vt:lpstr>BÀI 18. SỰ NỞ VÌ NHIỆT CỦA CHẤT RẮN</vt:lpstr>
      <vt:lpstr>BÀI 18. SỰ NỞ VÌ NHIỆT CỦA CHẤT RẮN</vt:lpstr>
      <vt:lpstr>BÀI 18. SỰ NỞ VÌ NHIỆT CỦA CHẤT RẮN</vt:lpstr>
      <vt:lpstr>BÀI 18. SỰ NỞ VÌ NHIỆT CỦA CHẤT RẮN</vt:lpstr>
      <vt:lpstr>Dặn dò</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MTC</cp:lastModifiedBy>
  <cp:revision>54</cp:revision>
  <dcterms:created xsi:type="dcterms:W3CDTF">2010-10-15T01:08:37Z</dcterms:created>
  <dcterms:modified xsi:type="dcterms:W3CDTF">2018-01-16T15:53:45Z</dcterms:modified>
</cp:coreProperties>
</file>