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3" r:id="rId3"/>
    <p:sldId id="280" r:id="rId4"/>
    <p:sldId id="260" r:id="rId5"/>
    <p:sldId id="261" r:id="rId6"/>
    <p:sldId id="278" r:id="rId7"/>
    <p:sldId id="264" r:id="rId8"/>
    <p:sldId id="265" r:id="rId9"/>
    <p:sldId id="268" r:id="rId10"/>
    <p:sldId id="266" r:id="rId11"/>
    <p:sldId id="267" r:id="rId12"/>
    <p:sldId id="262" r:id="rId13"/>
    <p:sldId id="269" r:id="rId14"/>
    <p:sldId id="272" r:id="rId15"/>
    <p:sldId id="270" r:id="rId16"/>
    <p:sldId id="271" r:id="rId17"/>
    <p:sldId id="273" r:id="rId18"/>
    <p:sldId id="277" r:id="rId19"/>
    <p:sldId id="274" r:id="rId2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A4"/>
    <a:srgbClr val="FF0066"/>
    <a:srgbClr val="73A4ED"/>
    <a:srgbClr val="EB4383"/>
    <a:srgbClr val="F286AF"/>
    <a:srgbClr val="F73F6B"/>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7CF11-F082-447D-9D67-9BDDE26ADE7D}" type="datetimeFigureOut">
              <a:rPr lang="vi-VN" smtClean="0"/>
              <a:pPr/>
              <a:t>12/03/2018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07392-3BBC-4D7E-AD67-C1071FFC9FF7}" type="slidenum">
              <a:rPr lang="vi-VN" smtClean="0"/>
              <a:pPr/>
              <a:t>‹#›</a:t>
            </a:fld>
            <a:endParaRPr lang="vi-VN"/>
          </a:p>
        </p:txBody>
      </p:sp>
    </p:spTree>
    <p:extLst>
      <p:ext uri="{BB962C8B-B14F-4D97-AF65-F5344CB8AC3E}">
        <p14:creationId xmlns:p14="http://schemas.microsoft.com/office/powerpoint/2010/main" val="150921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190924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241056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170320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231475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22431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157671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403065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229808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234032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176073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8436B-9DA6-4FE6-B191-31FBEED85E95}" type="datetimeFigureOut">
              <a:rPr lang="vi-VN" smtClean="0"/>
              <a:pPr/>
              <a:t>12/03/2018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pPr/>
              <a:t>‹#›</a:t>
            </a:fld>
            <a:endParaRPr lang="vi-VN"/>
          </a:p>
        </p:txBody>
      </p:sp>
    </p:spTree>
    <p:extLst>
      <p:ext uri="{BB962C8B-B14F-4D97-AF65-F5344CB8AC3E}">
        <p14:creationId xmlns:p14="http://schemas.microsoft.com/office/powerpoint/2010/main" val="297863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8436B-9DA6-4FE6-B191-31FBEED85E95}" type="datetimeFigureOut">
              <a:rPr lang="vi-VN" smtClean="0"/>
              <a:pPr/>
              <a:t>12/03/2018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BC68D-D112-4908-8793-101D724EB28F}" type="slidenum">
              <a:rPr lang="vi-VN" smtClean="0"/>
              <a:pPr/>
              <a:t>‹#›</a:t>
            </a:fld>
            <a:endParaRPr lang="vi-VN"/>
          </a:p>
        </p:txBody>
      </p:sp>
    </p:spTree>
    <p:extLst>
      <p:ext uri="{BB962C8B-B14F-4D97-AF65-F5344CB8AC3E}">
        <p14:creationId xmlns:p14="http://schemas.microsoft.com/office/powerpoint/2010/main" val="122847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0"/>
            <a:ext cx="9144000" cy="1143000"/>
          </a:xfrm>
        </p:spPr>
        <p:txBody>
          <a:bodyPr>
            <a:prstTxWarp prst="textArchUp">
              <a:avLst/>
            </a:prstTxWarp>
            <a:normAutofit fontScale="90000"/>
          </a:bodyPr>
          <a:lstStyle/>
          <a:p>
            <a:r>
              <a:rPr lang="vi-VN" sz="6000" b="1" smtClean="0">
                <a:ln w="1905"/>
                <a:solidFill>
                  <a:srgbClr val="002060"/>
                </a:solidFill>
                <a:effectLst>
                  <a:innerShdw blurRad="69850" dist="43180" dir="5400000">
                    <a:srgbClr val="000000">
                      <a:alpha val="65000"/>
                    </a:srgbClr>
                  </a:innerShdw>
                </a:effectLst>
              </a:rPr>
              <a:t>BÀI 24</a:t>
            </a:r>
            <a:br>
              <a:rPr lang="vi-VN" sz="6000" b="1" smtClean="0">
                <a:ln w="1905"/>
                <a:solidFill>
                  <a:srgbClr val="002060"/>
                </a:solidFill>
                <a:effectLst>
                  <a:innerShdw blurRad="69850" dist="43180" dir="5400000">
                    <a:srgbClr val="000000">
                      <a:alpha val="65000"/>
                    </a:srgbClr>
                  </a:innerShdw>
                </a:effectLst>
              </a:rPr>
            </a:br>
            <a:r>
              <a:rPr lang="vi-VN" sz="6000" b="1" smtClean="0">
                <a:ln w="1905"/>
                <a:solidFill>
                  <a:srgbClr val="002060"/>
                </a:solidFill>
                <a:effectLst>
                  <a:innerShdw blurRad="69850" dist="43180" dir="5400000">
                    <a:srgbClr val="000000">
                      <a:alpha val="65000"/>
                    </a:srgbClr>
                  </a:innerShdw>
                </a:effectLst>
              </a:rPr>
              <a:t>CƯỜNG ĐỘ DÒNG ĐIỆN</a:t>
            </a:r>
            <a:endParaRPr lang="vi-VN" sz="6000" b="1">
              <a:ln w="1905"/>
              <a:solidFill>
                <a:srgbClr val="002060"/>
              </a:soli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724400"/>
            <a:ext cx="2641600" cy="1981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5143500"/>
            <a:ext cx="952500" cy="1143000"/>
          </a:xfrm>
          <a:prstGeom prst="rect">
            <a:avLst/>
          </a:prstGeom>
        </p:spPr>
      </p:pic>
    </p:spTree>
    <p:extLst>
      <p:ext uri="{BB962C8B-B14F-4D97-AF65-F5344CB8AC3E}">
        <p14:creationId xmlns:p14="http://schemas.microsoft.com/office/powerpoint/2010/main" val="96919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2"/>
          <p:cNvSpPr>
            <a:spLocks noGrp="1"/>
          </p:cNvSpPr>
          <p:nvPr>
            <p:ph sz="half" idx="1"/>
          </p:nvPr>
        </p:nvSpPr>
        <p:spPr>
          <a:xfrm>
            <a:off x="152400" y="990600"/>
            <a:ext cx="5175251"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571500" indent="-571500" algn="just">
              <a:buAutoNum type="romanUcPeriod"/>
            </a:pPr>
            <a:r>
              <a:rPr lang="vi-VN" sz="2400" smtClean="0">
                <a:solidFill>
                  <a:srgbClr val="009242"/>
                </a:solidFill>
                <a:latin typeface="+mj-lt"/>
              </a:rPr>
              <a:t>Ampe kế</a:t>
            </a:r>
          </a:p>
          <a:p>
            <a:pPr algn="just">
              <a:buFontTx/>
              <a:buChar char="-"/>
            </a:pPr>
            <a:r>
              <a:rPr lang="en-US" sz="2400" b="1" smtClean="0">
                <a:solidFill>
                  <a:srgbClr val="FF0066"/>
                </a:solidFill>
                <a:latin typeface="Times New Roman" pitchFamily="18" charset="0"/>
                <a:cs typeface="Times New Roman" pitchFamily="18" charset="0"/>
              </a:rPr>
              <a:t>Ampe kế</a:t>
            </a:r>
            <a:r>
              <a:rPr lang="en-US" sz="2400" smtClean="0">
                <a:solidFill>
                  <a:srgbClr val="009242"/>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là dụng cụ dùng để đo cường độ dòng điện.</a:t>
            </a:r>
          </a:p>
          <a:p>
            <a:pPr marL="0" indent="0" algn="just">
              <a:buNone/>
            </a:pPr>
            <a:r>
              <a:rPr lang="en-US" sz="2400" i="1" smtClean="0">
                <a:solidFill>
                  <a:srgbClr val="002060"/>
                </a:solidFill>
                <a:latin typeface="Times New Roman" pitchFamily="18" charset="0"/>
                <a:cs typeface="Times New Roman" pitchFamily="18" charset="0"/>
              </a:rPr>
              <a:t>Tìm hiểu ampe kế</a:t>
            </a:r>
          </a:p>
          <a:p>
            <a:pPr marL="0" indent="0" algn="just">
              <a:buNone/>
            </a:pPr>
            <a:endParaRPr lang="en-US" sz="2400" i="1" smtClean="0">
              <a:solidFill>
                <a:srgbClr val="002060"/>
              </a:solidFill>
              <a:latin typeface="Times New Roman" pitchFamily="18" charset="0"/>
              <a:cs typeface="Times New Roman" pitchFamily="18" charset="0"/>
            </a:endParaRPr>
          </a:p>
          <a:p>
            <a:pPr marL="0" indent="0" algn="just">
              <a:buNone/>
            </a:pPr>
            <a:endParaRPr lang="en-US" sz="2400" i="1" smtClean="0">
              <a:solidFill>
                <a:srgbClr val="002060"/>
              </a:solidFill>
              <a:latin typeface="Times New Roman" pitchFamily="18" charset="0"/>
              <a:cs typeface="Times New Roman" pitchFamily="18"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04" y="3548686"/>
            <a:ext cx="2907896" cy="254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6534150" y="6096000"/>
            <a:ext cx="1924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solidFill>
                  <a:srgbClr val="FF0066"/>
                </a:solidFill>
                <a:latin typeface="Times New Roman" pitchFamily="18" charset="0"/>
              </a:rPr>
              <a:t>Hình 24.3</a:t>
            </a:r>
          </a:p>
        </p:txBody>
      </p:sp>
      <p:cxnSp>
        <p:nvCxnSpPr>
          <p:cNvPr id="7" name="Straight Connector 6"/>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9" name="Straight Connector 8"/>
          <p:cNvCxnSpPr/>
          <p:nvPr/>
        </p:nvCxnSpPr>
        <p:spPr>
          <a:xfrm>
            <a:off x="54102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3200400"/>
            <a:ext cx="5334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C1</a:t>
            </a:r>
            <a:endParaRPr lang="vi-VN" sz="2000" b="1">
              <a:latin typeface="Times New Roman" pitchFamily="18" charset="0"/>
              <a:cs typeface="Times New Roman" pitchFamily="18" charset="0"/>
            </a:endParaRPr>
          </a:p>
        </p:txBody>
      </p:sp>
      <p:sp>
        <p:nvSpPr>
          <p:cNvPr id="12" name="Rectangular Callout 11"/>
          <p:cNvSpPr/>
          <p:nvPr/>
        </p:nvSpPr>
        <p:spPr>
          <a:xfrm>
            <a:off x="5715000" y="1066800"/>
            <a:ext cx="3276600" cy="2133600"/>
          </a:xfrm>
          <a:prstGeom prst="wedgeRectCallout">
            <a:avLst>
              <a:gd name="adj1" fmla="val -13645"/>
              <a:gd name="adj2" fmla="val 68994"/>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i="1">
                <a:solidFill>
                  <a:schemeClr val="bg1"/>
                </a:solidFill>
                <a:latin typeface="Georgia" pitchFamily="18" charset="0"/>
                <a:cs typeface="Arial" charset="0"/>
              </a:rPr>
              <a:t>Ở các chốt nối dây dẫn của Ampe kế có ghi dấu gì</a:t>
            </a:r>
            <a:r>
              <a:rPr lang="en-US" sz="2400" i="1" smtClean="0">
                <a:solidFill>
                  <a:schemeClr val="bg1"/>
                </a:solidFill>
                <a:latin typeface="Georgia" pitchFamily="18" charset="0"/>
                <a:cs typeface="Arial" charset="0"/>
              </a:rPr>
              <a:t>?</a:t>
            </a:r>
            <a:endParaRPr lang="en-US" sz="2400" b="1" i="1">
              <a:solidFill>
                <a:schemeClr val="bg1"/>
              </a:solidFill>
              <a:latin typeface="Georgia" pitchFamily="18" charset="0"/>
              <a:cs typeface="Arial" charset="0"/>
            </a:endParaRPr>
          </a:p>
        </p:txBody>
      </p:sp>
      <p:sp>
        <p:nvSpPr>
          <p:cNvPr id="13" name="Oval 12"/>
          <p:cNvSpPr/>
          <p:nvPr/>
        </p:nvSpPr>
        <p:spPr>
          <a:xfrm>
            <a:off x="6179656" y="3816661"/>
            <a:ext cx="798732" cy="6832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4" name="Oval 13"/>
          <p:cNvSpPr/>
          <p:nvPr/>
        </p:nvSpPr>
        <p:spPr>
          <a:xfrm>
            <a:off x="7661304" y="3815386"/>
            <a:ext cx="798732" cy="6832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15" name="Picture 10" descr="uuu129636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482" y="4495800"/>
            <a:ext cx="3026718" cy="230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1371600" y="3739211"/>
            <a:ext cx="312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smtClean="0">
                <a:latin typeface="Times New Roman" pitchFamily="18" charset="0"/>
              </a:rPr>
              <a:t>Chốt </a:t>
            </a:r>
            <a:r>
              <a:rPr lang="en-US" sz="2800">
                <a:latin typeface="Times New Roman" pitchFamily="18" charset="0"/>
              </a:rPr>
              <a:t>điều chỉnh </a:t>
            </a:r>
            <a:r>
              <a:rPr lang="en-US" sz="2800" smtClean="0">
                <a:latin typeface="Times New Roman" pitchFamily="18" charset="0"/>
              </a:rPr>
              <a:t>kim</a:t>
            </a:r>
            <a:endParaRPr lang="en-US" sz="2800">
              <a:latin typeface="Times New Roman" pitchFamily="18" charset="0"/>
            </a:endParaRPr>
          </a:p>
        </p:txBody>
      </p:sp>
      <p:sp>
        <p:nvSpPr>
          <p:cNvPr id="17" name="Line 19"/>
          <p:cNvSpPr>
            <a:spLocks noChangeShapeType="1"/>
          </p:cNvSpPr>
          <p:nvPr/>
        </p:nvSpPr>
        <p:spPr bwMode="auto">
          <a:xfrm>
            <a:off x="2307282" y="4191000"/>
            <a:ext cx="1350318" cy="1304277"/>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TextBox 18"/>
          <p:cNvSpPr txBox="1">
            <a:spLocks noChangeArrowheads="1"/>
          </p:cNvSpPr>
          <p:nvPr/>
        </p:nvSpPr>
        <p:spPr bwMode="auto">
          <a:xfrm>
            <a:off x="793606" y="3734448"/>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imes New Roman" pitchFamily="18" charset="0"/>
                <a:cs typeface="Arial" charset="0"/>
              </a:rPr>
              <a:t>d)</a:t>
            </a:r>
            <a:endParaRPr lang="en-US" sz="2800"/>
          </a:p>
        </p:txBody>
      </p:sp>
      <p:sp>
        <p:nvSpPr>
          <p:cNvPr id="19" name="TextBox 18"/>
          <p:cNvSpPr txBox="1">
            <a:spLocks noChangeArrowheads="1"/>
          </p:cNvSpPr>
          <p:nvPr/>
        </p:nvSpPr>
        <p:spPr bwMode="auto">
          <a:xfrm>
            <a:off x="762000" y="32004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smtClean="0">
                <a:latin typeface="Times New Roman" pitchFamily="18" charset="0"/>
                <a:cs typeface="Arial" charset="0"/>
              </a:rPr>
              <a:t>c)</a:t>
            </a:r>
            <a:endParaRPr lang="en-US" sz="280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6"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76962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Georgia" pitchFamily="18" charset="0"/>
              </a:rPr>
              <a:t>MỘT SỐ LOẠI AMPE KẾ</a:t>
            </a:r>
            <a:endParaRPr lang="vi-VN" sz="2800" b="1"/>
          </a:p>
        </p:txBody>
      </p:sp>
      <p:pic>
        <p:nvPicPr>
          <p:cNvPr id="5" name="Picture 4" descr="ac_dc_analog_pane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_DigitalMulti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65" y="3810000"/>
            <a:ext cx="2130135" cy="275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anel_volt_mete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33800"/>
            <a:ext cx="2732471"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400px-Tongte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905000"/>
            <a:ext cx="249576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uuu1296360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66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6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a:spLocks noGrp="1"/>
          </p:cNvSpPr>
          <p:nvPr>
            <p:ph sz="half" idx="1"/>
          </p:nvPr>
        </p:nvSpPr>
        <p:spPr>
          <a:xfrm>
            <a:off x="152400" y="990600"/>
            <a:ext cx="5175251"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571500" indent="-571500" algn="just">
              <a:buAutoNum type="romanUcPeriod"/>
            </a:pPr>
            <a:r>
              <a:rPr lang="vi-VN" sz="2400" smtClean="0">
                <a:solidFill>
                  <a:srgbClr val="009242"/>
                </a:solidFill>
                <a:latin typeface="+mj-lt"/>
              </a:rPr>
              <a:t>Ampe kế</a:t>
            </a:r>
          </a:p>
          <a:p>
            <a:pPr marL="571500" indent="-571500" algn="just">
              <a:buAutoNum type="romanUcPeriod"/>
            </a:pPr>
            <a:r>
              <a:rPr lang="vi-VN" sz="2400" smtClean="0">
                <a:solidFill>
                  <a:srgbClr val="009242"/>
                </a:solidFill>
                <a:latin typeface="+mj-lt"/>
              </a:rPr>
              <a:t>Đo cường độ dòng điện</a:t>
            </a:r>
          </a:p>
          <a:p>
            <a:pPr marL="0" indent="0" algn="just">
              <a:buNone/>
            </a:pPr>
            <a:endParaRPr lang="en-US" sz="2400" i="1" smtClean="0">
              <a:solidFill>
                <a:srgbClr val="002060"/>
              </a:solidFill>
              <a:latin typeface="Times New Roman" pitchFamily="18" charset="0"/>
              <a:cs typeface="Times New Roman" pitchFamily="18" charset="0"/>
            </a:endParaRPr>
          </a:p>
          <a:p>
            <a:pPr marL="0" indent="0" algn="just">
              <a:buNone/>
            </a:pPr>
            <a:endParaRPr lang="en-US" sz="2400" i="1" smtClean="0">
              <a:solidFill>
                <a:srgbClr val="002060"/>
              </a:solidFill>
              <a:latin typeface="Times New Roman" pitchFamily="18" charset="0"/>
              <a:cs typeface="Times New Roman" pitchFamily="18" charset="0"/>
            </a:endParaRPr>
          </a:p>
        </p:txBody>
      </p:sp>
      <p:cxnSp>
        <p:nvCxnSpPr>
          <p:cNvPr id="5" name="Straight Connector 4"/>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7" name="Straight Connector 6"/>
          <p:cNvCxnSpPr/>
          <p:nvPr/>
        </p:nvCxnSpPr>
        <p:spPr>
          <a:xfrm>
            <a:off x="51054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4"/>
          <p:cNvSpPr txBox="1">
            <a:spLocks noChangeArrowheads="1"/>
          </p:cNvSpPr>
          <p:nvPr/>
        </p:nvSpPr>
        <p:spPr bwMode="auto">
          <a:xfrm>
            <a:off x="76200" y="2369403"/>
            <a:ext cx="5084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z="2400">
                <a:solidFill>
                  <a:srgbClr val="002060"/>
                </a:solidFill>
                <a:latin typeface="Times New Roman" pitchFamily="18" charset="0"/>
                <a:cs typeface="Arial" charset="0"/>
              </a:rPr>
              <a:t>- Trong sơ đồ mạch điện Ampe kế được kí hiệu là:</a:t>
            </a:r>
          </a:p>
        </p:txBody>
      </p:sp>
      <p:grpSp>
        <p:nvGrpSpPr>
          <p:cNvPr id="10" name="Group 26"/>
          <p:cNvGrpSpPr>
            <a:grpSpLocks/>
          </p:cNvGrpSpPr>
          <p:nvPr/>
        </p:nvGrpSpPr>
        <p:grpSpPr bwMode="auto">
          <a:xfrm>
            <a:off x="828675" y="2971800"/>
            <a:ext cx="3286125" cy="1066800"/>
            <a:chOff x="3289" y="1248"/>
            <a:chExt cx="2070" cy="672"/>
          </a:xfrm>
        </p:grpSpPr>
        <p:sp>
          <p:nvSpPr>
            <p:cNvPr id="11" name="Line 27"/>
            <p:cNvSpPr>
              <a:spLocks noChangeShapeType="1"/>
            </p:cNvSpPr>
            <p:nvPr/>
          </p:nvSpPr>
          <p:spPr bwMode="auto">
            <a:xfrm>
              <a:off x="4626" y="1656"/>
              <a:ext cx="73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2" name="Group 28"/>
            <p:cNvGrpSpPr>
              <a:grpSpLocks/>
            </p:cNvGrpSpPr>
            <p:nvPr/>
          </p:nvGrpSpPr>
          <p:grpSpPr bwMode="auto">
            <a:xfrm>
              <a:off x="3289" y="1248"/>
              <a:ext cx="1680" cy="672"/>
              <a:chOff x="3289" y="1248"/>
              <a:chExt cx="1680" cy="672"/>
            </a:xfrm>
          </p:grpSpPr>
          <p:sp>
            <p:nvSpPr>
              <p:cNvPr id="13" name="Oval 29"/>
              <p:cNvSpPr>
                <a:spLocks noChangeArrowheads="1"/>
              </p:cNvSpPr>
              <p:nvPr/>
            </p:nvSpPr>
            <p:spPr bwMode="auto">
              <a:xfrm>
                <a:off x="4045" y="1392"/>
                <a:ext cx="581" cy="528"/>
              </a:xfrm>
              <a:prstGeom prst="ellipse">
                <a:avLst/>
              </a:prstGeom>
              <a:noFill/>
              <a:ln w="38100">
                <a:solidFill>
                  <a:srgbClr val="0000FF"/>
                </a:solidFill>
                <a:round/>
                <a:headEnd/>
                <a:tailEnd/>
              </a:ln>
            </p:spPr>
            <p:txBody>
              <a:bodyPr/>
              <a:lstStyle/>
              <a:p>
                <a:pPr algn="ctr"/>
                <a:r>
                  <a:rPr lang="en-US" sz="3200" b="1">
                    <a:solidFill>
                      <a:srgbClr val="FF0000"/>
                    </a:solidFill>
                    <a:effectLst>
                      <a:outerShdw blurRad="38100" dist="38100" dir="2700000" algn="tl">
                        <a:srgbClr val="000000">
                          <a:alpha val="43137"/>
                        </a:srgbClr>
                      </a:outerShdw>
                    </a:effectLst>
                    <a:cs typeface="Arial" charset="0"/>
                  </a:rPr>
                  <a:t>A</a:t>
                </a:r>
              </a:p>
            </p:txBody>
          </p:sp>
          <p:sp>
            <p:nvSpPr>
              <p:cNvPr id="14" name="Line 30"/>
              <p:cNvSpPr>
                <a:spLocks noChangeShapeType="1"/>
              </p:cNvSpPr>
              <p:nvPr/>
            </p:nvSpPr>
            <p:spPr bwMode="auto">
              <a:xfrm>
                <a:off x="3289" y="1680"/>
                <a:ext cx="75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 name="Rectangle 31"/>
              <p:cNvSpPr>
                <a:spLocks noChangeArrowheads="1"/>
              </p:cNvSpPr>
              <p:nvPr/>
            </p:nvSpPr>
            <p:spPr bwMode="auto">
              <a:xfrm>
                <a:off x="4561" y="1248"/>
                <a:ext cx="40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4000" b="1">
                    <a:solidFill>
                      <a:srgbClr val="FF33CC"/>
                    </a:solidFill>
                    <a:latin typeface="Arial" charset="0"/>
                    <a:cs typeface="Arial" charset="0"/>
                  </a:rPr>
                  <a:t>-</a:t>
                </a:r>
              </a:p>
            </p:txBody>
          </p:sp>
          <p:sp>
            <p:nvSpPr>
              <p:cNvPr id="16" name="Rectangle 32"/>
              <p:cNvSpPr>
                <a:spLocks noChangeArrowheads="1"/>
              </p:cNvSpPr>
              <p:nvPr/>
            </p:nvSpPr>
            <p:spPr bwMode="auto">
              <a:xfrm>
                <a:off x="3721" y="1296"/>
                <a:ext cx="3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000" b="1">
                    <a:solidFill>
                      <a:srgbClr val="FF33CC"/>
                    </a:solidFill>
                    <a:latin typeface="Arial" charset="0"/>
                    <a:cs typeface="Arial" charset="0"/>
                  </a:rPr>
                  <a:t>+</a:t>
                </a:r>
              </a:p>
            </p:txBody>
          </p:sp>
        </p:grpSp>
      </p:grpSp>
      <p:sp>
        <p:nvSpPr>
          <p:cNvPr id="17" name="Text Box 25">
            <a:hlinkClick r:id="" action="ppaction://noaction"/>
          </p:cNvPr>
          <p:cNvSpPr txBox="1">
            <a:spLocks noChangeArrowheads="1"/>
          </p:cNvSpPr>
          <p:nvPr/>
        </p:nvSpPr>
        <p:spPr bwMode="auto">
          <a:xfrm>
            <a:off x="76200" y="4186535"/>
            <a:ext cx="4822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z="2400">
                <a:solidFill>
                  <a:srgbClr val="002060"/>
                </a:solidFill>
                <a:latin typeface="Times New Roman" pitchFamily="18" charset="0"/>
                <a:cs typeface="Arial" charset="0"/>
              </a:rPr>
              <a:t>1. Hãy vẽ sơ đồ mạch điện hình 24.3?</a:t>
            </a:r>
          </a:p>
        </p:txBody>
      </p:sp>
      <p:sp>
        <p:nvSpPr>
          <p:cNvPr id="19" name="TextBox 18"/>
          <p:cNvSpPr txBox="1"/>
          <p:nvPr/>
        </p:nvSpPr>
        <p:spPr>
          <a:xfrm>
            <a:off x="6324600" y="4876800"/>
            <a:ext cx="1415772" cy="461665"/>
          </a:xfrm>
          <a:prstGeom prst="rect">
            <a:avLst/>
          </a:prstGeom>
          <a:noFill/>
        </p:spPr>
        <p:txBody>
          <a:bodyPr wrap="none" rtlCol="0">
            <a:spAutoFit/>
          </a:bodyPr>
          <a:lstStyle/>
          <a:p>
            <a:r>
              <a:rPr lang="en-US" sz="2400" smtClean="0">
                <a:solidFill>
                  <a:srgbClr val="002060"/>
                </a:solidFill>
                <a:latin typeface="Times New Roman" pitchFamily="18" charset="0"/>
                <a:cs typeface="Times New Roman" pitchFamily="18" charset="0"/>
              </a:rPr>
              <a:t>Hình 24.3</a:t>
            </a:r>
            <a:endParaRPr lang="vi-VN" sz="2400">
              <a:solidFill>
                <a:srgbClr val="002060"/>
              </a:solidFill>
              <a:latin typeface="Times New Roman" pitchFamily="18" charset="0"/>
              <a:cs typeface="Times New Roman" pitchFamily="18" charset="0"/>
            </a:endParaRPr>
          </a:p>
        </p:txBody>
      </p:sp>
      <p:grpSp>
        <p:nvGrpSpPr>
          <p:cNvPr id="20" name="Group 19"/>
          <p:cNvGrpSpPr>
            <a:grpSpLocks/>
          </p:cNvGrpSpPr>
          <p:nvPr/>
        </p:nvGrpSpPr>
        <p:grpSpPr bwMode="auto">
          <a:xfrm>
            <a:off x="838200" y="4648200"/>
            <a:ext cx="3553619" cy="1905000"/>
            <a:chOff x="5334000" y="4538663"/>
            <a:chExt cx="3200400" cy="1766887"/>
          </a:xfrm>
        </p:grpSpPr>
        <p:grpSp>
          <p:nvGrpSpPr>
            <p:cNvPr id="21" name="Group 81"/>
            <p:cNvGrpSpPr>
              <a:grpSpLocks/>
            </p:cNvGrpSpPr>
            <p:nvPr/>
          </p:nvGrpSpPr>
          <p:grpSpPr bwMode="auto">
            <a:xfrm>
              <a:off x="5334000" y="5638800"/>
              <a:ext cx="1981200" cy="666750"/>
              <a:chOff x="144" y="3324"/>
              <a:chExt cx="1248" cy="420"/>
            </a:xfrm>
          </p:grpSpPr>
          <p:grpSp>
            <p:nvGrpSpPr>
              <p:cNvPr id="43" name="Group 49"/>
              <p:cNvGrpSpPr>
                <a:grpSpLocks/>
              </p:cNvGrpSpPr>
              <p:nvPr/>
            </p:nvGrpSpPr>
            <p:grpSpPr bwMode="auto">
              <a:xfrm>
                <a:off x="144" y="3408"/>
                <a:ext cx="1248" cy="336"/>
                <a:chOff x="432" y="2736"/>
                <a:chExt cx="1248" cy="336"/>
              </a:xfrm>
            </p:grpSpPr>
            <p:sp>
              <p:nvSpPr>
                <p:cNvPr id="46" name="Oval 50"/>
                <p:cNvSpPr>
                  <a:spLocks noChangeArrowheads="1"/>
                </p:cNvSpPr>
                <p:nvPr/>
              </p:nvSpPr>
              <p:spPr bwMode="auto">
                <a:xfrm>
                  <a:off x="864" y="2736"/>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sz="2800">
                    <a:latin typeface="Times New Roman" pitchFamily="18" charset="0"/>
                  </a:endParaRPr>
                </a:p>
              </p:txBody>
            </p:sp>
            <p:sp>
              <p:nvSpPr>
                <p:cNvPr id="47" name="Text Box 51"/>
                <p:cNvSpPr txBox="1">
                  <a:spLocks noChangeArrowheads="1"/>
                </p:cNvSpPr>
                <p:nvPr/>
              </p:nvSpPr>
              <p:spPr bwMode="auto">
                <a:xfrm>
                  <a:off x="903" y="27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a:latin typeface="Times New Roman" pitchFamily="18" charset="0"/>
                    </a:rPr>
                    <a:t>A</a:t>
                  </a:r>
                </a:p>
              </p:txBody>
            </p:sp>
            <p:sp>
              <p:nvSpPr>
                <p:cNvPr id="48" name="Line 52"/>
                <p:cNvSpPr>
                  <a:spLocks noChangeShapeType="1"/>
                </p:cNvSpPr>
                <p:nvPr/>
              </p:nvSpPr>
              <p:spPr bwMode="auto">
                <a:xfrm>
                  <a:off x="1200" y="291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53"/>
                <p:cNvSpPr>
                  <a:spLocks noChangeShapeType="1"/>
                </p:cNvSpPr>
                <p:nvPr/>
              </p:nvSpPr>
              <p:spPr bwMode="auto">
                <a:xfrm>
                  <a:off x="432" y="2910"/>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4" name="Text Box 54"/>
              <p:cNvSpPr txBox="1">
                <a:spLocks noChangeArrowheads="1"/>
              </p:cNvSpPr>
              <p:nvPr/>
            </p:nvSpPr>
            <p:spPr bwMode="auto">
              <a:xfrm>
                <a:off x="381" y="334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sp>
            <p:nvSpPr>
              <p:cNvPr id="45" name="Text Box 55"/>
              <p:cNvSpPr txBox="1">
                <a:spLocks noChangeArrowheads="1"/>
              </p:cNvSpPr>
              <p:nvPr/>
            </p:nvSpPr>
            <p:spPr bwMode="auto">
              <a:xfrm>
                <a:off x="909" y="3324"/>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grpSp>
        <p:sp>
          <p:nvSpPr>
            <p:cNvPr id="22" name="Line 69"/>
            <p:cNvSpPr>
              <a:spLocks noChangeShapeType="1"/>
            </p:cNvSpPr>
            <p:nvPr/>
          </p:nvSpPr>
          <p:spPr bwMode="auto">
            <a:xfrm>
              <a:off x="5334000" y="4924425"/>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3" name="Group 80"/>
            <p:cNvGrpSpPr>
              <a:grpSpLocks/>
            </p:cNvGrpSpPr>
            <p:nvPr/>
          </p:nvGrpSpPr>
          <p:grpSpPr bwMode="auto">
            <a:xfrm>
              <a:off x="5334000" y="4705350"/>
              <a:ext cx="1752600" cy="457200"/>
              <a:chOff x="144" y="2736"/>
              <a:chExt cx="1104" cy="288"/>
            </a:xfrm>
          </p:grpSpPr>
          <p:sp>
            <p:nvSpPr>
              <p:cNvPr id="39" name="Line 57"/>
              <p:cNvSpPr>
                <a:spLocks noChangeShapeType="1"/>
              </p:cNvSpPr>
              <p:nvPr/>
            </p:nvSpPr>
            <p:spPr bwMode="auto">
              <a:xfrm>
                <a:off x="864" y="288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68"/>
              <p:cNvSpPr>
                <a:spLocks noChangeShapeType="1"/>
              </p:cNvSpPr>
              <p:nvPr/>
            </p:nvSpPr>
            <p:spPr bwMode="auto">
              <a:xfrm>
                <a:off x="144" y="2877"/>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70"/>
              <p:cNvSpPr>
                <a:spLocks noChangeShapeType="1"/>
              </p:cNvSpPr>
              <p:nvPr/>
            </p:nvSpPr>
            <p:spPr bwMode="auto">
              <a:xfrm>
                <a:off x="864" y="280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71"/>
              <p:cNvSpPr>
                <a:spLocks noChangeShapeType="1"/>
              </p:cNvSpPr>
              <p:nvPr/>
            </p:nvSpPr>
            <p:spPr bwMode="auto">
              <a:xfrm>
                <a:off x="768" y="273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24" name="Group 86"/>
            <p:cNvGrpSpPr>
              <a:grpSpLocks/>
            </p:cNvGrpSpPr>
            <p:nvPr/>
          </p:nvGrpSpPr>
          <p:grpSpPr bwMode="auto">
            <a:xfrm>
              <a:off x="7315200" y="5791200"/>
              <a:ext cx="1204913" cy="457200"/>
              <a:chOff x="1776" y="3435"/>
              <a:chExt cx="759" cy="288"/>
            </a:xfrm>
          </p:grpSpPr>
          <p:sp>
            <p:nvSpPr>
              <p:cNvPr id="37" name="Line 66"/>
              <p:cNvSpPr>
                <a:spLocks noChangeShapeType="1"/>
              </p:cNvSpPr>
              <p:nvPr/>
            </p:nvSpPr>
            <p:spPr bwMode="auto">
              <a:xfrm>
                <a:off x="2055" y="3601"/>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AutoShape 85"/>
              <p:cNvSpPr>
                <a:spLocks noChangeArrowheads="1"/>
              </p:cNvSpPr>
              <p:nvPr/>
            </p:nvSpPr>
            <p:spPr bwMode="auto">
              <a:xfrm>
                <a:off x="1776" y="3435"/>
                <a:ext cx="288" cy="288"/>
              </a:xfrm>
              <a:prstGeom prst="flowChartSummingJunction">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sz="2800">
                  <a:latin typeface="Times New Roman" pitchFamily="18" charset="0"/>
                </a:endParaRPr>
              </a:p>
            </p:txBody>
          </p:sp>
        </p:grpSp>
        <p:grpSp>
          <p:nvGrpSpPr>
            <p:cNvPr id="25" name="Group 1"/>
            <p:cNvGrpSpPr>
              <a:grpSpLocks/>
            </p:cNvGrpSpPr>
            <p:nvPr/>
          </p:nvGrpSpPr>
          <p:grpSpPr bwMode="auto">
            <a:xfrm>
              <a:off x="6000750" y="4538663"/>
              <a:ext cx="2533650" cy="1528762"/>
              <a:chOff x="6000750" y="4538663"/>
              <a:chExt cx="2533650" cy="1528762"/>
            </a:xfrm>
          </p:grpSpPr>
          <p:sp>
            <p:nvSpPr>
              <p:cNvPr id="26" name="Line 56"/>
              <p:cNvSpPr>
                <a:spLocks noChangeShapeType="1"/>
              </p:cNvSpPr>
              <p:nvPr/>
            </p:nvSpPr>
            <p:spPr bwMode="auto">
              <a:xfrm>
                <a:off x="8520113" y="4929648"/>
                <a:ext cx="0" cy="11377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 name="Text Box 76"/>
              <p:cNvSpPr txBox="1">
                <a:spLocks noChangeArrowheads="1"/>
              </p:cNvSpPr>
              <p:nvPr/>
            </p:nvSpPr>
            <p:spPr bwMode="auto">
              <a:xfrm>
                <a:off x="6000750" y="45386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sp>
            <p:nvSpPr>
              <p:cNvPr id="28" name="Text Box 77"/>
              <p:cNvSpPr txBox="1">
                <a:spLocks noChangeArrowheads="1"/>
              </p:cNvSpPr>
              <p:nvPr/>
            </p:nvSpPr>
            <p:spPr bwMode="auto">
              <a:xfrm>
                <a:off x="6477000" y="45529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grpSp>
            <p:nvGrpSpPr>
              <p:cNvPr id="29" name="Group 83"/>
              <p:cNvGrpSpPr>
                <a:grpSpLocks/>
              </p:cNvGrpSpPr>
              <p:nvPr/>
            </p:nvGrpSpPr>
            <p:grpSpPr bwMode="auto">
              <a:xfrm>
                <a:off x="6919913" y="4781550"/>
                <a:ext cx="1614487" cy="539750"/>
                <a:chOff x="1152" y="2784"/>
                <a:chExt cx="1017" cy="340"/>
              </a:xfrm>
            </p:grpSpPr>
            <p:sp>
              <p:nvSpPr>
                <p:cNvPr id="31" name="Line 67"/>
                <p:cNvSpPr>
                  <a:spLocks noChangeShapeType="1"/>
                </p:cNvSpPr>
                <p:nvPr/>
              </p:nvSpPr>
              <p:spPr bwMode="auto">
                <a:xfrm>
                  <a:off x="1689" y="288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73"/>
                <p:cNvSpPr>
                  <a:spLocks noChangeShapeType="1"/>
                </p:cNvSpPr>
                <p:nvPr/>
              </p:nvSpPr>
              <p:spPr bwMode="auto">
                <a:xfrm flipV="1">
                  <a:off x="1536" y="2784"/>
                  <a:ext cx="144"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Oval 74"/>
                <p:cNvSpPr>
                  <a:spLocks noChangeArrowheads="1"/>
                </p:cNvSpPr>
                <p:nvPr/>
              </p:nvSpPr>
              <p:spPr bwMode="auto">
                <a:xfrm>
                  <a:off x="1515" y="2853"/>
                  <a:ext cx="48" cy="48"/>
                </a:xfrm>
                <a:prstGeom prst="ellipse">
                  <a:avLst/>
                </a:prstGeom>
                <a:solidFill>
                  <a:schemeClr val="tx1"/>
                </a:solidFill>
                <a:ln w="9525">
                  <a:solidFill>
                    <a:schemeClr val="tx1"/>
                  </a:solidFill>
                  <a:round/>
                  <a:headEnd/>
                  <a:tailEnd/>
                </a:ln>
              </p:spPr>
              <p:txBody>
                <a:bodyPr wrap="none" anchor="ctr"/>
                <a:lstStyle/>
                <a:p>
                  <a:endParaRPr lang="vi-VN" altLang="en-US" sz="2800">
                    <a:latin typeface="Times New Roman" pitchFamily="18" charset="0"/>
                  </a:endParaRPr>
                </a:p>
              </p:txBody>
            </p:sp>
            <p:sp>
              <p:nvSpPr>
                <p:cNvPr id="34" name="Oval 75"/>
                <p:cNvSpPr>
                  <a:spLocks noChangeArrowheads="1"/>
                </p:cNvSpPr>
                <p:nvPr/>
              </p:nvSpPr>
              <p:spPr bwMode="auto">
                <a:xfrm>
                  <a:off x="1680" y="2850"/>
                  <a:ext cx="48" cy="48"/>
                </a:xfrm>
                <a:prstGeom prst="ellipse">
                  <a:avLst/>
                </a:prstGeom>
                <a:solidFill>
                  <a:schemeClr val="tx1"/>
                </a:solidFill>
                <a:ln w="9525">
                  <a:solidFill>
                    <a:schemeClr val="tx1"/>
                  </a:solidFill>
                  <a:round/>
                  <a:headEnd/>
                  <a:tailEnd/>
                </a:ln>
              </p:spPr>
              <p:txBody>
                <a:bodyPr wrap="none" anchor="ctr"/>
                <a:lstStyle/>
                <a:p>
                  <a:endParaRPr lang="vi-VN" altLang="en-US" sz="2800">
                    <a:latin typeface="Times New Roman" pitchFamily="18" charset="0"/>
                  </a:endParaRPr>
                </a:p>
              </p:txBody>
            </p:sp>
            <p:sp>
              <p:nvSpPr>
                <p:cNvPr id="35" name="Text Box 78"/>
                <p:cNvSpPr txBox="1">
                  <a:spLocks noChangeArrowheads="1"/>
                </p:cNvSpPr>
                <p:nvPr/>
              </p:nvSpPr>
              <p:spPr bwMode="auto">
                <a:xfrm>
                  <a:off x="1515" y="287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Times New Roman" pitchFamily="18" charset="0"/>
                    </a:rPr>
                    <a:t>K</a:t>
                  </a:r>
                </a:p>
              </p:txBody>
            </p:sp>
            <p:sp>
              <p:nvSpPr>
                <p:cNvPr id="36" name="Line 79"/>
                <p:cNvSpPr>
                  <a:spLocks noChangeShapeType="1"/>
                </p:cNvSpPr>
                <p:nvPr/>
              </p:nvSpPr>
              <p:spPr bwMode="auto">
                <a:xfrm>
                  <a:off x="1152" y="288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30" name="Text Box 87"/>
              <p:cNvSpPr txBox="1">
                <a:spLocks noChangeArrowheads="1"/>
              </p:cNvSpPr>
              <p:nvPr/>
            </p:nvSpPr>
            <p:spPr bwMode="auto">
              <a:xfrm>
                <a:off x="7391400" y="54054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a:latin typeface="Times New Roman" pitchFamily="18" charset="0"/>
                  </a:rPr>
                  <a:t>Đ</a:t>
                </a:r>
              </a:p>
            </p:txBody>
          </p:sp>
        </p:grpSp>
      </p:grpSp>
      <p:pic>
        <p:nvPicPr>
          <p:cNvPr id="50" name="Picture 11"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962" y="1339850"/>
            <a:ext cx="3983037"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8"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par>
                                <p:cTn id="21" presetID="6" presetClass="entr" presetSubtype="16"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circle(in)">
                                      <p:cBhvr>
                                        <p:cTn id="23" dur="2000"/>
                                        <p:tgtEl>
                                          <p:spTgt spid="5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3"/>
          <p:cNvGraphicFramePr>
            <a:graphicFrameLocks noGrp="1"/>
          </p:cNvGraphicFramePr>
          <p:nvPr>
            <p:ph/>
            <p:extLst>
              <p:ext uri="{D42A27DB-BD31-4B8C-83A1-F6EECF244321}">
                <p14:modId xmlns:p14="http://schemas.microsoft.com/office/powerpoint/2010/main" val="3841878228"/>
              </p:ext>
            </p:extLst>
          </p:nvPr>
        </p:nvGraphicFramePr>
        <p:xfrm>
          <a:off x="228600" y="2789651"/>
          <a:ext cx="5486400" cy="3915949"/>
        </p:xfrm>
        <a:graphic>
          <a:graphicData uri="http://schemas.openxmlformats.org/drawingml/2006/table">
            <a:tbl>
              <a:tblPr/>
              <a:tblGrid>
                <a:gridCol w="381098">
                  <a:extLst>
                    <a:ext uri="{9D8B030D-6E8A-4147-A177-3AD203B41FA5}">
                      <a16:colId xmlns:a16="http://schemas.microsoft.com/office/drawing/2014/main" val="20000"/>
                    </a:ext>
                  </a:extLst>
                </a:gridCol>
                <a:gridCol w="3764907">
                  <a:extLst>
                    <a:ext uri="{9D8B030D-6E8A-4147-A177-3AD203B41FA5}">
                      <a16:colId xmlns:a16="http://schemas.microsoft.com/office/drawing/2014/main" val="20001"/>
                    </a:ext>
                  </a:extLst>
                </a:gridCol>
                <a:gridCol w="1340395">
                  <a:extLst>
                    <a:ext uri="{9D8B030D-6E8A-4147-A177-3AD203B41FA5}">
                      <a16:colId xmlns:a16="http://schemas.microsoft.com/office/drawing/2014/main" val="20002"/>
                    </a:ext>
                  </a:extLst>
                </a:gridCol>
              </a:tblGrid>
              <a:tr h="7153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FF"/>
                          </a:solidFill>
                          <a:effectLst/>
                          <a:latin typeface="Times New Roman" pitchFamily="18" charset="0"/>
                        </a:rPr>
                        <a:t>Stt</a:t>
                      </a:r>
                      <a:endParaRPr kumimoji="0" lang="en-US" sz="1800" b="1" i="0" u="none" strike="noStrike" cap="none" normalizeH="0" baseline="0" dirty="0" smtClean="0">
                        <a:ln>
                          <a:noFill/>
                        </a:ln>
                        <a:solidFill>
                          <a:srgbClr val="0000FF"/>
                        </a:solidFill>
                        <a:effectLst/>
                        <a:latin typeface="Times New Roman" pitchFamily="18" charset="0"/>
                      </a:endParaRP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FF"/>
                          </a:solidFill>
                          <a:effectLst/>
                          <a:latin typeface="Times New Roman" pitchFamily="18" charset="0"/>
                        </a:rPr>
                        <a:t>Dụng</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cụ</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dùng</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điện</a:t>
                      </a:r>
                      <a:endParaRPr kumimoji="0" lang="en-US" sz="1800" b="1" i="0" u="none" strike="noStrike" cap="none" normalizeH="0" baseline="0" dirty="0" smtClean="0">
                        <a:ln>
                          <a:noFill/>
                        </a:ln>
                        <a:solidFill>
                          <a:srgbClr val="0000FF"/>
                        </a:solidFill>
                        <a:effectLst/>
                        <a:latin typeface="Times New Roman" pitchFamily="18" charset="0"/>
                      </a:endParaRP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CĐDĐ</a:t>
                      </a:r>
                    </a:p>
                  </a:txBody>
                  <a:tcPr marT="45739" marB="4573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1</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Bóng</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bút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thử</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điện</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smtClean="0">
                          <a:ln>
                            <a:noFill/>
                          </a:ln>
                          <a:solidFill>
                            <a:schemeClr val="tx1"/>
                          </a:solidFill>
                          <a:effectLst/>
                          <a:latin typeface="Times New Roman" pitchFamily="18" charset="0"/>
                        </a:rPr>
                        <a:t>T</a:t>
                      </a:r>
                      <a:r>
                        <a:rPr kumimoji="0" lang="en-US" sz="1800" b="1" i="0" u="none" strike="noStrike" cap="none" normalizeH="0" baseline="0" smtClean="0">
                          <a:ln>
                            <a:noFill/>
                          </a:ln>
                          <a:solidFill>
                            <a:schemeClr val="tx1"/>
                          </a:solidFill>
                          <a:effectLst/>
                          <a:latin typeface="Times New Roman" pitchFamily="18" charset="0"/>
                        </a:rPr>
                        <a:t>ừ 0,001m tới 3mA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2</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điốt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phát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quang</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Từ 1mA tới 30mA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3</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Bóng</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dây</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tóc</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pin </a:t>
                      </a:r>
                      <a:r>
                        <a:rPr kumimoji="0" lang="en-US" sz="1800" b="1" i="0" u="none" strike="noStrike" cap="none" normalizeH="0" baseline="0" dirty="0" err="1" smtClean="0">
                          <a:ln>
                            <a:noFill/>
                          </a:ln>
                          <a:solidFill>
                            <a:srgbClr val="000000"/>
                          </a:solidFill>
                          <a:effectLst/>
                          <a:latin typeface="Times New Roman" pitchFamily="18" charset="0"/>
                        </a:rPr>
                        <a:t>hoặc</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xe</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máy</a:t>
                      </a:r>
                      <a:r>
                        <a:rPr kumimoji="0" lang="en-US" sz="1800" b="0" i="0" u="none" strike="noStrike" cap="none" normalizeH="0" baseline="0" dirty="0" smtClean="0">
                          <a:ln>
                            <a:noFill/>
                          </a:ln>
                          <a:solidFill>
                            <a:srgbClr val="000000"/>
                          </a:solidFill>
                          <a:effectLst/>
                          <a:latin typeface="Times New Roman" pitchFamily="18" charset="0"/>
                        </a:rPr>
                        <a: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Từ 0,1A tới </a:t>
                      </a:r>
                      <a:r>
                        <a:rPr kumimoji="0" lang="en-US" sz="1800" b="1" i="0" u="none" strike="noStrike" cap="none" normalizeH="0" baseline="0" dirty="0" smtClean="0">
                          <a:ln>
                            <a:noFill/>
                          </a:ln>
                          <a:solidFill>
                            <a:schemeClr val="tx1"/>
                          </a:solidFill>
                          <a:effectLst/>
                          <a:latin typeface="Times New Roman" pitchFamily="18" charset="0"/>
                        </a:rPr>
                        <a:t>1A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4</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Quạt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điện</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Từ 0,5A tới </a:t>
                      </a:r>
                      <a:r>
                        <a:rPr kumimoji="0" lang="en-US" sz="1800" b="1" i="0" u="none" strike="noStrike" cap="none" normalizeH="0" baseline="0" dirty="0" smtClean="0">
                          <a:ln>
                            <a:noFill/>
                          </a:ln>
                          <a:solidFill>
                            <a:schemeClr val="tx1"/>
                          </a:solidFill>
                          <a:effectLst/>
                          <a:latin typeface="Times New Roman" pitchFamily="18" charset="0"/>
                        </a:rPr>
                        <a:t>1A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Bàn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là</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bếp</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điện</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Từ 3A tới 5A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 name="Oval 16"/>
          <p:cNvSpPr/>
          <p:nvPr/>
        </p:nvSpPr>
        <p:spPr>
          <a:xfrm>
            <a:off x="228600" y="4800600"/>
            <a:ext cx="34131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ontent Placeholder 12"/>
          <p:cNvSpPr>
            <a:spLocks noGrp="1"/>
          </p:cNvSpPr>
          <p:nvPr>
            <p:ph sz="half" idx="1"/>
          </p:nvPr>
        </p:nvSpPr>
        <p:spPr>
          <a:xfrm>
            <a:off x="152400" y="990600"/>
            <a:ext cx="5175251"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571500" indent="-571500" algn="just">
              <a:buAutoNum type="romanUcPeriod"/>
            </a:pPr>
            <a:r>
              <a:rPr lang="vi-VN" sz="2400" smtClean="0">
                <a:solidFill>
                  <a:srgbClr val="009242"/>
                </a:solidFill>
                <a:latin typeface="+mj-lt"/>
              </a:rPr>
              <a:t>Ampe kế</a:t>
            </a:r>
          </a:p>
          <a:p>
            <a:pPr marL="571500" indent="-571500" algn="just">
              <a:buAutoNum type="romanUcPeriod"/>
            </a:pPr>
            <a:r>
              <a:rPr lang="vi-VN" sz="2400" smtClean="0">
                <a:solidFill>
                  <a:srgbClr val="009242"/>
                </a:solidFill>
                <a:latin typeface="+mj-lt"/>
              </a:rPr>
              <a:t>Đo cường độ dòng điện</a:t>
            </a:r>
          </a:p>
          <a:p>
            <a:pPr marL="0" indent="0" algn="just">
              <a:buNone/>
            </a:pPr>
            <a:r>
              <a:rPr lang="en-US" sz="2400" smtClean="0">
                <a:solidFill>
                  <a:srgbClr val="002060"/>
                </a:solidFill>
                <a:latin typeface="Times New Roman" pitchFamily="18" charset="0"/>
                <a:cs typeface="Times New Roman" pitchFamily="18" charset="0"/>
              </a:rPr>
              <a:t>2.</a:t>
            </a:r>
          </a:p>
          <a:p>
            <a:pPr marL="0" indent="0" algn="just">
              <a:buNone/>
            </a:pPr>
            <a:endParaRPr lang="en-US" sz="2400" i="1" smtClean="0">
              <a:solidFill>
                <a:srgbClr val="002060"/>
              </a:solidFill>
              <a:latin typeface="Times New Roman" pitchFamily="18" charset="0"/>
              <a:cs typeface="Times New Roman" pitchFamily="18" charset="0"/>
            </a:endParaRPr>
          </a:p>
        </p:txBody>
      </p:sp>
      <p:cxnSp>
        <p:nvCxnSpPr>
          <p:cNvPr id="6" name="Straight Connector 5"/>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8" name="Straight Connector 7"/>
          <p:cNvCxnSpPr/>
          <p:nvPr/>
        </p:nvCxnSpPr>
        <p:spPr>
          <a:xfrm>
            <a:off x="58674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106"/>
          <p:cNvGraphicFramePr>
            <a:graphicFrameLocks noGrp="1"/>
          </p:cNvGraphicFramePr>
          <p:nvPr>
            <p:extLst>
              <p:ext uri="{D42A27DB-BD31-4B8C-83A1-F6EECF244321}">
                <p14:modId xmlns:p14="http://schemas.microsoft.com/office/powerpoint/2010/main" val="3643310563"/>
              </p:ext>
            </p:extLst>
          </p:nvPr>
        </p:nvGraphicFramePr>
        <p:xfrm>
          <a:off x="6019800" y="4312756"/>
          <a:ext cx="2972241" cy="2011844"/>
        </p:xfrm>
        <a:graphic>
          <a:graphicData uri="http://schemas.openxmlformats.org/drawingml/2006/table">
            <a:tbl>
              <a:tblPr/>
              <a:tblGrid>
                <a:gridCol w="902287">
                  <a:extLst>
                    <a:ext uri="{9D8B030D-6E8A-4147-A177-3AD203B41FA5}">
                      <a16:colId xmlns:a16="http://schemas.microsoft.com/office/drawing/2014/main" val="20000"/>
                    </a:ext>
                  </a:extLst>
                </a:gridCol>
                <a:gridCol w="849212">
                  <a:extLst>
                    <a:ext uri="{9D8B030D-6E8A-4147-A177-3AD203B41FA5}">
                      <a16:colId xmlns:a16="http://schemas.microsoft.com/office/drawing/2014/main" val="20001"/>
                    </a:ext>
                  </a:extLst>
                </a:gridCol>
                <a:gridCol w="1220742">
                  <a:extLst>
                    <a:ext uri="{9D8B030D-6E8A-4147-A177-3AD203B41FA5}">
                      <a16:colId xmlns:a16="http://schemas.microsoft.com/office/drawing/2014/main" val="20002"/>
                    </a:ext>
                  </a:extLst>
                </a:gridCol>
              </a:tblGrid>
              <a:tr h="701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Thang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đo</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trên</a:t>
                      </a: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extLst>
                  <a:ext uri="{0D108BD9-81ED-4DB2-BD59-A6C34878D82A}">
                    <a16:rowId xmlns:a16="http://schemas.microsoft.com/office/drawing/2014/main" val="10000"/>
                  </a:ext>
                </a:extLst>
              </a:tr>
              <a:tr h="701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Thang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đo</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dưới</a:t>
                      </a: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extLst>
                  <a:ext uri="{0D108BD9-81ED-4DB2-BD59-A6C34878D82A}">
                    <a16:rowId xmlns:a16="http://schemas.microsoft.com/office/drawing/2014/main" val="10001"/>
                  </a:ext>
                </a:extLst>
              </a:tr>
            </a:tbl>
          </a:graphicData>
        </a:graphic>
      </p:graphicFrame>
      <p:pic>
        <p:nvPicPr>
          <p:cNvPr id="11"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963" y="990601"/>
            <a:ext cx="2362191" cy="300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6906772" y="5470469"/>
            <a:ext cx="86562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smtClean="0">
                <a:latin typeface="Times New Roman" pitchFamily="18" charset="0"/>
              </a:rPr>
              <a:t>GHĐ:</a:t>
            </a:r>
          </a:p>
          <a:p>
            <a:pPr algn="ctr">
              <a:spcBef>
                <a:spcPct val="20000"/>
              </a:spcBef>
            </a:pPr>
            <a:r>
              <a:rPr lang="en-US" b="1" smtClean="0">
                <a:latin typeface="Times New Roman" pitchFamily="18" charset="0"/>
              </a:rPr>
              <a:t>1A</a:t>
            </a:r>
            <a:endParaRPr lang="en-US" b="1">
              <a:latin typeface="Times New Roman" pitchFamily="18" charset="0"/>
            </a:endParaRPr>
          </a:p>
        </p:txBody>
      </p:sp>
      <p:sp>
        <p:nvSpPr>
          <p:cNvPr id="13" name="TextBox 12"/>
          <p:cNvSpPr txBox="1">
            <a:spLocks noChangeArrowheads="1"/>
          </p:cNvSpPr>
          <p:nvPr/>
        </p:nvSpPr>
        <p:spPr bwMode="auto">
          <a:xfrm>
            <a:off x="6858000" y="4535269"/>
            <a:ext cx="884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a:latin typeface="Times New Roman" pitchFamily="18" charset="0"/>
              </a:rPr>
              <a:t>GHĐ: 3A</a:t>
            </a:r>
          </a:p>
        </p:txBody>
      </p:sp>
      <p:sp>
        <p:nvSpPr>
          <p:cNvPr id="14" name="TextBox 13"/>
          <p:cNvSpPr txBox="1">
            <a:spLocks noChangeArrowheads="1"/>
          </p:cNvSpPr>
          <p:nvPr/>
        </p:nvSpPr>
        <p:spPr bwMode="auto">
          <a:xfrm>
            <a:off x="7849042" y="4535269"/>
            <a:ext cx="1066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a:latin typeface="Times New Roman" pitchFamily="18" charset="0"/>
              </a:rPr>
              <a:t>ĐCNH</a:t>
            </a:r>
            <a:r>
              <a:rPr lang="en-US" b="1" smtClean="0">
                <a:latin typeface="Times New Roman" pitchFamily="18" charset="0"/>
              </a:rPr>
              <a:t>: 0,1A</a:t>
            </a:r>
            <a:endParaRPr lang="en-US" b="1">
              <a:latin typeface="Times New Roman" pitchFamily="18" charset="0"/>
            </a:endParaRPr>
          </a:p>
        </p:txBody>
      </p:sp>
      <p:sp>
        <p:nvSpPr>
          <p:cNvPr id="15" name="TextBox 14"/>
          <p:cNvSpPr txBox="1">
            <a:spLocks noChangeArrowheads="1"/>
          </p:cNvSpPr>
          <p:nvPr/>
        </p:nvSpPr>
        <p:spPr bwMode="auto">
          <a:xfrm>
            <a:off x="7814406" y="5470468"/>
            <a:ext cx="114344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smtClean="0">
                <a:latin typeface="Times New Roman" pitchFamily="18" charset="0"/>
              </a:rPr>
              <a:t>ĐCNH:</a:t>
            </a:r>
          </a:p>
          <a:p>
            <a:pPr algn="ctr">
              <a:spcBef>
                <a:spcPct val="20000"/>
              </a:spcBef>
            </a:pPr>
            <a:r>
              <a:rPr lang="en-US" b="1" smtClean="0">
                <a:latin typeface="Times New Roman" pitchFamily="18" charset="0"/>
              </a:rPr>
              <a:t>0,02A</a:t>
            </a:r>
            <a:endParaRPr lang="en-US" b="1">
              <a:latin typeface="Times New Roman" pitchFamily="18" charset="0"/>
            </a:endParaRPr>
          </a:p>
        </p:txBody>
      </p:sp>
      <p:sp>
        <p:nvSpPr>
          <p:cNvPr id="16" name="Oval 15"/>
          <p:cNvSpPr/>
          <p:nvPr/>
        </p:nvSpPr>
        <p:spPr>
          <a:xfrm>
            <a:off x="246856" y="5474970"/>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0324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3" grpId="0"/>
      <p:bldP spid="14"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9" name="Text Box 19"/>
          <p:cNvSpPr txBox="1">
            <a:spLocks noChangeArrowheads="1"/>
          </p:cNvSpPr>
          <p:nvPr/>
        </p:nvSpPr>
        <p:spPr bwMode="auto">
          <a:xfrm>
            <a:off x="914400" y="76200"/>
            <a:ext cx="8001000" cy="579438"/>
          </a:xfrm>
          <a:prstGeom prst="rect">
            <a:avLst/>
          </a:prstGeom>
          <a:noFill/>
          <a:ln w="9525">
            <a:noFill/>
            <a:miter lim="800000"/>
            <a:headEnd/>
            <a:tailEnd/>
          </a:ln>
          <a:effec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b="1">
                <a:solidFill>
                  <a:srgbClr val="FF0066"/>
                </a:solidFill>
                <a:effectLst>
                  <a:outerShdw blurRad="38100" dist="38100" dir="2700000" algn="tl">
                    <a:srgbClr val="C0C0C0"/>
                  </a:outerShdw>
                </a:effectLst>
                <a:latin typeface="Times New Roman" pitchFamily="18" charset="0"/>
                <a:cs typeface="Arial" charset="0"/>
              </a:rPr>
              <a:t>CÁC BƯỚC TIẾN HÀNH THÍ NGHIỆM</a:t>
            </a:r>
            <a:r>
              <a:rPr lang="en-US" sz="1800" b="1">
                <a:solidFill>
                  <a:srgbClr val="FF0066"/>
                </a:solidFill>
                <a:effectLst>
                  <a:outerShdw blurRad="38100" dist="38100" dir="2700000" algn="tl">
                    <a:srgbClr val="C0C0C0"/>
                  </a:outerShdw>
                </a:effectLst>
                <a:latin typeface="Times New Roman" pitchFamily="18" charset="0"/>
                <a:cs typeface="Arial" charset="0"/>
              </a:rPr>
              <a:t> </a:t>
            </a:r>
          </a:p>
        </p:txBody>
      </p:sp>
      <p:sp>
        <p:nvSpPr>
          <p:cNvPr id="30726" name="Text Box 4"/>
          <p:cNvSpPr txBox="1">
            <a:spLocks noChangeArrowheads="1"/>
          </p:cNvSpPr>
          <p:nvPr/>
        </p:nvSpPr>
        <p:spPr bwMode="auto">
          <a:xfrm>
            <a:off x="223838" y="571500"/>
            <a:ext cx="86947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buFontTx/>
              <a:buChar char="-"/>
            </a:pPr>
            <a:r>
              <a:rPr lang="en-US" sz="2700" b="1">
                <a:solidFill>
                  <a:srgbClr val="380BF5"/>
                </a:solidFill>
                <a:latin typeface="Times New Roman" pitchFamily="18" charset="0"/>
              </a:rPr>
              <a:t> Bước 1: Lắp mạch điện như sơ đồ hình 24.3.</a:t>
            </a:r>
          </a:p>
        </p:txBody>
      </p:sp>
      <p:sp>
        <p:nvSpPr>
          <p:cNvPr id="30728" name="Text Box 4"/>
          <p:cNvSpPr txBox="1">
            <a:spLocks noChangeArrowheads="1"/>
          </p:cNvSpPr>
          <p:nvPr/>
        </p:nvSpPr>
        <p:spPr bwMode="auto">
          <a:xfrm>
            <a:off x="220663" y="938213"/>
            <a:ext cx="8694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2700" b="1">
                <a:solidFill>
                  <a:srgbClr val="380BF5"/>
                </a:solidFill>
                <a:latin typeface="Times New Roman" pitchFamily="18" charset="0"/>
              </a:rPr>
              <a:t>- Bước 2: Kiểm tra hoặc điều chỉnh kim ampe kế chỉ đúng vạch số 0.</a:t>
            </a:r>
          </a:p>
        </p:txBody>
      </p:sp>
      <p:sp>
        <p:nvSpPr>
          <p:cNvPr id="30729" name="Text Box 4"/>
          <p:cNvSpPr txBox="1">
            <a:spLocks noChangeArrowheads="1"/>
          </p:cNvSpPr>
          <p:nvPr/>
        </p:nvSpPr>
        <p:spPr bwMode="auto">
          <a:xfrm>
            <a:off x="223838" y="1719263"/>
            <a:ext cx="8694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2700" b="1">
                <a:solidFill>
                  <a:srgbClr val="380BF5"/>
                </a:solidFill>
                <a:latin typeface="Times New Roman" pitchFamily="18" charset="0"/>
              </a:rPr>
              <a:t>- Bước 3: Tiến hành thí nghiệm và quan sát số chỉ của ampe kế, độ sáng của bóng đèn trong hai trường hợp:</a:t>
            </a:r>
          </a:p>
        </p:txBody>
      </p:sp>
      <p:grpSp>
        <p:nvGrpSpPr>
          <p:cNvPr id="10" name="Group 20"/>
          <p:cNvGrpSpPr>
            <a:grpSpLocks/>
          </p:cNvGrpSpPr>
          <p:nvPr/>
        </p:nvGrpSpPr>
        <p:grpSpPr bwMode="auto">
          <a:xfrm>
            <a:off x="5362575" y="3205162"/>
            <a:ext cx="847725" cy="636588"/>
            <a:chOff x="2502" y="2716"/>
            <a:chExt cx="534" cy="401"/>
          </a:xfrm>
        </p:grpSpPr>
        <p:sp>
          <p:nvSpPr>
            <p:cNvPr id="11" name="Oval 21"/>
            <p:cNvSpPr>
              <a:spLocks noChangeArrowheads="1"/>
            </p:cNvSpPr>
            <p:nvPr/>
          </p:nvSpPr>
          <p:spPr bwMode="auto">
            <a:xfrm>
              <a:off x="2730" y="2991"/>
              <a:ext cx="29" cy="29"/>
            </a:xfrm>
            <a:prstGeom prst="ellipse">
              <a:avLst/>
            </a:prstGeom>
            <a:solidFill>
              <a:srgbClr val="FF9900"/>
            </a:solidFill>
            <a:ln w="9525">
              <a:solidFill>
                <a:srgbClr val="FF9900"/>
              </a:solidFill>
              <a:round/>
              <a:headEnd/>
              <a:tailEnd/>
            </a:ln>
          </p:spPr>
          <p:txBody>
            <a:bodyPr wrap="none" anchor="ctr"/>
            <a:lstStyle/>
            <a:p>
              <a:endParaRPr lang="vi-VN" sz="2800">
                <a:latin typeface=".VnAristote" pitchFamily="34" charset="0"/>
              </a:endParaRPr>
            </a:p>
          </p:txBody>
        </p:sp>
        <p:sp>
          <p:nvSpPr>
            <p:cNvPr id="12" name="Text Box 22"/>
            <p:cNvSpPr txBox="1">
              <a:spLocks noChangeArrowheads="1"/>
            </p:cNvSpPr>
            <p:nvPr/>
          </p:nvSpPr>
          <p:spPr bwMode="auto">
            <a:xfrm>
              <a:off x="2718" y="2716"/>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K</a:t>
              </a:r>
            </a:p>
          </p:txBody>
        </p:sp>
        <p:sp>
          <p:nvSpPr>
            <p:cNvPr id="13" name="Rectangle 23"/>
            <p:cNvSpPr>
              <a:spLocks noChangeArrowheads="1"/>
            </p:cNvSpPr>
            <p:nvPr/>
          </p:nvSpPr>
          <p:spPr bwMode="auto">
            <a:xfrm>
              <a:off x="2502" y="3039"/>
              <a:ext cx="504" cy="78"/>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endParaRPr lang="vi-VN" sz="2800">
                <a:latin typeface=".VnAristote" pitchFamily="34" charset="0"/>
              </a:endParaRPr>
            </a:p>
          </p:txBody>
        </p:sp>
        <p:sp>
          <p:nvSpPr>
            <p:cNvPr id="14" name="Oval 24"/>
            <p:cNvSpPr>
              <a:spLocks noChangeArrowheads="1"/>
            </p:cNvSpPr>
            <p:nvPr/>
          </p:nvSpPr>
          <p:spPr bwMode="auto">
            <a:xfrm>
              <a:off x="2628" y="2974"/>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5" name="Oval 25"/>
            <p:cNvSpPr>
              <a:spLocks noChangeArrowheads="1"/>
            </p:cNvSpPr>
            <p:nvPr/>
          </p:nvSpPr>
          <p:spPr bwMode="auto">
            <a:xfrm>
              <a:off x="2911" y="2980"/>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6" name="AutoShape 26"/>
            <p:cNvSpPr>
              <a:spLocks noChangeArrowheads="1"/>
            </p:cNvSpPr>
            <p:nvPr/>
          </p:nvSpPr>
          <p:spPr bwMode="auto">
            <a:xfrm>
              <a:off x="2610" y="2908"/>
              <a:ext cx="48" cy="96"/>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2800">
                <a:latin typeface=".VnAristote" pitchFamily="34" charset="0"/>
              </a:endParaRPr>
            </a:p>
          </p:txBody>
        </p:sp>
        <p:sp>
          <p:nvSpPr>
            <p:cNvPr id="17" name="Oval 27"/>
            <p:cNvSpPr>
              <a:spLocks noChangeArrowheads="1"/>
            </p:cNvSpPr>
            <p:nvPr/>
          </p:nvSpPr>
          <p:spPr bwMode="auto">
            <a:xfrm>
              <a:off x="2707" y="2970"/>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8" name="AutoShape 28"/>
            <p:cNvSpPr>
              <a:spLocks noChangeArrowheads="1"/>
            </p:cNvSpPr>
            <p:nvPr/>
          </p:nvSpPr>
          <p:spPr bwMode="auto">
            <a:xfrm>
              <a:off x="2988" y="2920"/>
              <a:ext cx="48" cy="96"/>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2800">
                <a:latin typeface=".VnAristote" pitchFamily="34" charset="0"/>
              </a:endParaRPr>
            </a:p>
          </p:txBody>
        </p:sp>
      </p:grpSp>
      <p:sp>
        <p:nvSpPr>
          <p:cNvPr id="19" name="Freeform 16"/>
          <p:cNvSpPr>
            <a:spLocks/>
          </p:cNvSpPr>
          <p:nvPr/>
        </p:nvSpPr>
        <p:spPr bwMode="auto">
          <a:xfrm>
            <a:off x="4594225" y="3127375"/>
            <a:ext cx="984250" cy="538162"/>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 name="Freeform 17"/>
          <p:cNvSpPr>
            <a:spLocks/>
          </p:cNvSpPr>
          <p:nvPr/>
        </p:nvSpPr>
        <p:spPr bwMode="auto">
          <a:xfrm>
            <a:off x="5305425" y="3509962"/>
            <a:ext cx="1323975" cy="2003425"/>
          </a:xfrm>
          <a:custGeom>
            <a:avLst/>
            <a:gdLst>
              <a:gd name="T0" fmla="*/ 2147483647 w 834"/>
              <a:gd name="T1" fmla="*/ 2147483647 h 1384"/>
              <a:gd name="T2" fmla="*/ 2147483647 w 834"/>
              <a:gd name="T3" fmla="*/ 2147483647 h 1384"/>
              <a:gd name="T4" fmla="*/ 2147483647 w 834"/>
              <a:gd name="T5" fmla="*/ 2147483647 h 1384"/>
              <a:gd name="T6" fmla="*/ 2147483647 w 834"/>
              <a:gd name="T7" fmla="*/ 2147483647 h 1384"/>
              <a:gd name="T8" fmla="*/ 2147483647 w 834"/>
              <a:gd name="T9" fmla="*/ 2147483647 h 1384"/>
              <a:gd name="T10" fmla="*/ 2147483647 w 834"/>
              <a:gd name="T11" fmla="*/ 2147483647 h 1384"/>
              <a:gd name="T12" fmla="*/ 2147483647 w 834"/>
              <a:gd name="T13" fmla="*/ 2147483647 h 1384"/>
              <a:gd name="T14" fmla="*/ 0 w 834"/>
              <a:gd name="T15" fmla="*/ 2147483647 h 1384"/>
              <a:gd name="T16" fmla="*/ 0 60000 65536"/>
              <a:gd name="T17" fmla="*/ 0 60000 65536"/>
              <a:gd name="T18" fmla="*/ 0 60000 65536"/>
              <a:gd name="T19" fmla="*/ 0 60000 65536"/>
              <a:gd name="T20" fmla="*/ 0 60000 65536"/>
              <a:gd name="T21" fmla="*/ 0 60000 65536"/>
              <a:gd name="T22" fmla="*/ 0 60000 65536"/>
              <a:gd name="T23" fmla="*/ 0 60000 65536"/>
              <a:gd name="T24" fmla="*/ 0 w 834"/>
              <a:gd name="T25" fmla="*/ 0 h 1384"/>
              <a:gd name="T26" fmla="*/ 834 w 834"/>
              <a:gd name="T27" fmla="*/ 1384 h 1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4" h="1384">
                <a:moveTo>
                  <a:pt x="555" y="33"/>
                </a:moveTo>
                <a:cubicBezTo>
                  <a:pt x="596" y="39"/>
                  <a:pt x="770" y="0"/>
                  <a:pt x="802" y="71"/>
                </a:cubicBezTo>
                <a:cubicBezTo>
                  <a:pt x="834" y="142"/>
                  <a:pt x="779" y="330"/>
                  <a:pt x="749" y="460"/>
                </a:cubicBezTo>
                <a:cubicBezTo>
                  <a:pt x="719" y="590"/>
                  <a:pt x="666" y="750"/>
                  <a:pt x="621" y="853"/>
                </a:cubicBezTo>
                <a:cubicBezTo>
                  <a:pt x="576" y="956"/>
                  <a:pt x="533" y="1010"/>
                  <a:pt x="481" y="1076"/>
                </a:cubicBezTo>
                <a:cubicBezTo>
                  <a:pt x="429" y="1142"/>
                  <a:pt x="360" y="1205"/>
                  <a:pt x="307" y="1250"/>
                </a:cubicBezTo>
                <a:cubicBezTo>
                  <a:pt x="254" y="1295"/>
                  <a:pt x="212" y="1322"/>
                  <a:pt x="161" y="1344"/>
                </a:cubicBezTo>
                <a:cubicBezTo>
                  <a:pt x="110" y="1366"/>
                  <a:pt x="34" y="1376"/>
                  <a:pt x="0" y="138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21" name="Group 29"/>
          <p:cNvGrpSpPr>
            <a:grpSpLocks/>
          </p:cNvGrpSpPr>
          <p:nvPr/>
        </p:nvGrpSpPr>
        <p:grpSpPr bwMode="auto">
          <a:xfrm>
            <a:off x="5372100" y="3319462"/>
            <a:ext cx="685800" cy="685800"/>
            <a:chOff x="1218" y="2010"/>
            <a:chExt cx="432" cy="432"/>
          </a:xfrm>
        </p:grpSpPr>
        <p:sp>
          <p:nvSpPr>
            <p:cNvPr id="22" name="Line 30"/>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Oval 31"/>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a:latin typeface=".VnAristote" pitchFamily="34" charset="0"/>
              </a:endParaRPr>
            </a:p>
          </p:txBody>
        </p:sp>
      </p:grpSp>
      <p:grpSp>
        <p:nvGrpSpPr>
          <p:cNvPr id="24" name="Group 3"/>
          <p:cNvGrpSpPr>
            <a:grpSpLocks/>
          </p:cNvGrpSpPr>
          <p:nvPr/>
        </p:nvGrpSpPr>
        <p:grpSpPr bwMode="auto">
          <a:xfrm>
            <a:off x="4776788" y="4610100"/>
            <a:ext cx="590550" cy="920750"/>
            <a:chOff x="1402" y="2202"/>
            <a:chExt cx="449" cy="696"/>
          </a:xfrm>
        </p:grpSpPr>
        <p:sp>
          <p:nvSpPr>
            <p:cNvPr id="25" name="Litebulb"/>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 name="Oval 5"/>
            <p:cNvSpPr>
              <a:spLocks noChangeArrowheads="1"/>
            </p:cNvSpPr>
            <p:nvPr/>
          </p:nvSpPr>
          <p:spPr bwMode="auto">
            <a:xfrm>
              <a:off x="1453" y="2774"/>
              <a:ext cx="350" cy="124"/>
            </a:xfrm>
            <a:prstGeom prst="ellipse">
              <a:avLst/>
            </a:prstGeom>
            <a:noFill/>
            <a:ln w="28575">
              <a:solidFill>
                <a:schemeClr val="tx1"/>
              </a:solidFill>
              <a:round/>
              <a:headEnd/>
              <a:tailEnd/>
            </a:ln>
            <a:scene3d>
              <a:camera prst="legacyObliqueTopRight">
                <a:rot lat="16199989" lon="0" rev="0"/>
              </a:camera>
              <a:lightRig rig="legacyFlat1" dir="t"/>
            </a:scene3d>
            <a:sp3d extrusionH="100000" prstMaterial="legacyMetal">
              <a:bevelT w="13500" h="13500" prst="angle"/>
              <a:bevelB w="13500" h="13500" prst="angle"/>
              <a:extrusionClr>
                <a:schemeClr val="tx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vi-VN" sz="2800">
                <a:latin typeface=".VnAristote" pitchFamily="34" charset="0"/>
              </a:endParaRPr>
            </a:p>
          </p:txBody>
        </p:sp>
        <p:sp>
          <p:nvSpPr>
            <p:cNvPr id="27" name="AutoShape 6"/>
            <p:cNvSpPr>
              <a:spLocks noChangeArrowheads="1"/>
            </p:cNvSpPr>
            <p:nvPr/>
          </p:nvSpPr>
          <p:spPr bwMode="auto">
            <a:xfrm rot="-5400000">
              <a:off x="1541" y="2686"/>
              <a:ext cx="172" cy="162"/>
            </a:xfrm>
            <a:prstGeom prst="flowChartOnlineStorage">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vi-VN" sz="2800">
                <a:latin typeface=".VnAristote" pitchFamily="34" charset="0"/>
              </a:endParaRPr>
            </a:p>
          </p:txBody>
        </p:sp>
      </p:grpSp>
      <p:sp>
        <p:nvSpPr>
          <p:cNvPr id="28" name="Oval 2"/>
          <p:cNvSpPr>
            <a:spLocks noChangeArrowheads="1"/>
          </p:cNvSpPr>
          <p:nvPr/>
        </p:nvSpPr>
        <p:spPr bwMode="auto">
          <a:xfrm>
            <a:off x="4491038" y="4244975"/>
            <a:ext cx="1087437" cy="1233487"/>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a:latin typeface=".VnAristote" pitchFamily="34" charset="0"/>
            </a:endParaRPr>
          </a:p>
        </p:txBody>
      </p:sp>
      <p:grpSp>
        <p:nvGrpSpPr>
          <p:cNvPr id="29" name="Group 145"/>
          <p:cNvGrpSpPr>
            <a:grpSpLocks/>
          </p:cNvGrpSpPr>
          <p:nvPr/>
        </p:nvGrpSpPr>
        <p:grpSpPr bwMode="auto">
          <a:xfrm>
            <a:off x="3706813" y="3124200"/>
            <a:ext cx="1400175" cy="1066800"/>
            <a:chOff x="3478" y="1297"/>
            <a:chExt cx="882" cy="672"/>
          </a:xfrm>
        </p:grpSpPr>
        <p:grpSp>
          <p:nvGrpSpPr>
            <p:cNvPr id="30" name="Group 146"/>
            <p:cNvGrpSpPr>
              <a:grpSpLocks/>
            </p:cNvGrpSpPr>
            <p:nvPr/>
          </p:nvGrpSpPr>
          <p:grpSpPr bwMode="auto">
            <a:xfrm>
              <a:off x="3478" y="1297"/>
              <a:ext cx="864" cy="672"/>
              <a:chOff x="1584" y="1392"/>
              <a:chExt cx="864" cy="672"/>
            </a:xfrm>
          </p:grpSpPr>
          <p:grpSp>
            <p:nvGrpSpPr>
              <p:cNvPr id="33" name="Group 147"/>
              <p:cNvGrpSpPr>
                <a:grpSpLocks/>
              </p:cNvGrpSpPr>
              <p:nvPr/>
            </p:nvGrpSpPr>
            <p:grpSpPr bwMode="auto">
              <a:xfrm>
                <a:off x="1584" y="1392"/>
                <a:ext cx="864" cy="672"/>
                <a:chOff x="1728" y="1216"/>
                <a:chExt cx="864" cy="704"/>
              </a:xfrm>
            </p:grpSpPr>
            <p:sp>
              <p:nvSpPr>
                <p:cNvPr id="35" name="Line 148"/>
                <p:cNvSpPr>
                  <a:spLocks noChangeShapeType="1"/>
                </p:cNvSpPr>
                <p:nvPr/>
              </p:nvSpPr>
              <p:spPr bwMode="auto">
                <a:xfrm rot="21407211" flipV="1">
                  <a:off x="1935" y="1399"/>
                  <a:ext cx="393" cy="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6" name="Line 149"/>
                <p:cNvSpPr>
                  <a:spLocks noChangeShapeType="1"/>
                </p:cNvSpPr>
                <p:nvPr/>
              </p:nvSpPr>
              <p:spPr bwMode="auto">
                <a:xfrm>
                  <a:off x="1883" y="170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7" name="Line 150"/>
                <p:cNvSpPr>
                  <a:spLocks noChangeShapeType="1"/>
                </p:cNvSpPr>
                <p:nvPr/>
              </p:nvSpPr>
              <p:spPr bwMode="auto">
                <a:xfrm flipV="1">
                  <a:off x="1728" y="1577"/>
                  <a:ext cx="69" cy="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38" name="Picture 151"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1746" y="1252"/>
                  <a:ext cx="56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152"/>
                <p:cNvSpPr>
                  <a:spLocks/>
                </p:cNvSpPr>
                <p:nvPr/>
              </p:nvSpPr>
              <p:spPr bwMode="auto">
                <a:xfrm>
                  <a:off x="2169" y="1438"/>
                  <a:ext cx="423" cy="482"/>
                </a:xfrm>
                <a:custGeom>
                  <a:avLst/>
                  <a:gdLst/>
                  <a:ahLst/>
                  <a:cxnLst>
                    <a:cxn ang="0">
                      <a:pos x="0" y="1087"/>
                    </a:cxn>
                    <a:cxn ang="0">
                      <a:pos x="1167" y="0"/>
                    </a:cxn>
                    <a:cxn ang="0">
                      <a:pos x="1177" y="174"/>
                    </a:cxn>
                    <a:cxn ang="0">
                      <a:pos x="38" y="1300"/>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p:spPr>
              <p:txBody>
                <a:bodyPr wrap="none" anchor="ctr"/>
                <a:lstStyle/>
                <a:p>
                  <a:pPr>
                    <a:defRPr/>
                  </a:pPr>
                  <a:endParaRPr lang="vi-VN" sz="2800">
                    <a:latin typeface=".VnAristote" pitchFamily="34" charset="0"/>
                  </a:endParaRPr>
                </a:p>
              </p:txBody>
            </p:sp>
            <p:sp>
              <p:nvSpPr>
                <p:cNvPr id="40" name="Line 153"/>
                <p:cNvSpPr>
                  <a:spLocks noChangeShapeType="1"/>
                </p:cNvSpPr>
                <p:nvPr/>
              </p:nvSpPr>
              <p:spPr bwMode="auto">
                <a:xfrm rot="-192789" flipH="1" flipV="1">
                  <a:off x="2273" y="1302"/>
                  <a:ext cx="308"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 name="Line 154"/>
                <p:cNvSpPr>
                  <a:spLocks noChangeShapeType="1"/>
                </p:cNvSpPr>
                <p:nvPr/>
              </p:nvSpPr>
              <p:spPr bwMode="auto">
                <a:xfrm rot="21407211" flipV="1">
                  <a:off x="2123" y="1501"/>
                  <a:ext cx="370" cy="31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2" name="Line 155"/>
                <p:cNvSpPr>
                  <a:spLocks noChangeShapeType="1"/>
                </p:cNvSpPr>
                <p:nvPr/>
              </p:nvSpPr>
              <p:spPr bwMode="auto">
                <a:xfrm>
                  <a:off x="2078" y="179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3" name="Line 156"/>
                <p:cNvSpPr>
                  <a:spLocks noChangeShapeType="1"/>
                </p:cNvSpPr>
                <p:nvPr/>
              </p:nvSpPr>
              <p:spPr bwMode="auto">
                <a:xfrm flipV="1">
                  <a:off x="1938" y="1680"/>
                  <a:ext cx="69" cy="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44" name="Picture 157"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1939" y="1340"/>
                  <a:ext cx="56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58"/>
                <p:cNvSpPr>
                  <a:spLocks/>
                </p:cNvSpPr>
                <p:nvPr/>
              </p:nvSpPr>
              <p:spPr bwMode="auto">
                <a:xfrm>
                  <a:off x="1728" y="1636"/>
                  <a:ext cx="454" cy="283"/>
                </a:xfrm>
                <a:custGeom>
                  <a:avLst/>
                  <a:gdLst>
                    <a:gd name="T0" fmla="*/ 0 w 1680"/>
                    <a:gd name="T1" fmla="*/ 0 h 1008"/>
                    <a:gd name="T2" fmla="*/ 0 w 1680"/>
                    <a:gd name="T3" fmla="*/ 0 h 1008"/>
                    <a:gd name="T4" fmla="*/ 2 w 1680"/>
                    <a:gd name="T5" fmla="*/ 2 h 1008"/>
                    <a:gd name="T6" fmla="*/ 2 w 1680"/>
                    <a:gd name="T7" fmla="*/ 1 h 1008"/>
                    <a:gd name="T8" fmla="*/ 2 w 1680"/>
                    <a:gd name="T9" fmla="*/ 1 h 1008"/>
                    <a:gd name="T10" fmla="*/ 2 w 1680"/>
                    <a:gd name="T11" fmla="*/ 1 h 1008"/>
                    <a:gd name="T12" fmla="*/ 2 w 1680"/>
                    <a:gd name="T13" fmla="*/ 1 h 1008"/>
                    <a:gd name="T14" fmla="*/ 2 w 1680"/>
                    <a:gd name="T15" fmla="*/ 1 h 1008"/>
                    <a:gd name="T16" fmla="*/ 2 w 1680"/>
                    <a:gd name="T17" fmla="*/ 1 h 1008"/>
                    <a:gd name="T18" fmla="*/ 2 w 1680"/>
                    <a:gd name="T19" fmla="*/ 1 h 1008"/>
                    <a:gd name="T20" fmla="*/ 1 w 1680"/>
                    <a:gd name="T21" fmla="*/ 1 h 1008"/>
                    <a:gd name="T22" fmla="*/ 1 w 1680"/>
                    <a:gd name="T23" fmla="*/ 1 h 1008"/>
                    <a:gd name="T24" fmla="*/ 1 w 1680"/>
                    <a:gd name="T25" fmla="*/ 1 h 1008"/>
                    <a:gd name="T26" fmla="*/ 1 w 1680"/>
                    <a:gd name="T27" fmla="*/ 1 h 1008"/>
                    <a:gd name="T28" fmla="*/ 1 w 1680"/>
                    <a:gd name="T29" fmla="*/ 1 h 1008"/>
                    <a:gd name="T30" fmla="*/ 1 w 1680"/>
                    <a:gd name="T31" fmla="*/ 1 h 1008"/>
                    <a:gd name="T32" fmla="*/ 1 w 1680"/>
                    <a:gd name="T33" fmla="*/ 1 h 1008"/>
                    <a:gd name="T34" fmla="*/ 1 w 1680"/>
                    <a:gd name="T35" fmla="*/ 0 h 1008"/>
                    <a:gd name="T36" fmla="*/ 0 w 1680"/>
                    <a:gd name="T37" fmla="*/ 0 h 1008"/>
                    <a:gd name="T38" fmla="*/ 0 w 1680"/>
                    <a:gd name="T39" fmla="*/ 0 h 10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0"/>
                    <a:gd name="T61" fmla="*/ 0 h 1008"/>
                    <a:gd name="T62" fmla="*/ 1680 w 1680"/>
                    <a:gd name="T63" fmla="*/ 1008 h 10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0" h="1008">
                      <a:moveTo>
                        <a:pt x="0" y="0"/>
                      </a:moveTo>
                      <a:lnTo>
                        <a:pt x="0" y="240"/>
                      </a:lnTo>
                      <a:lnTo>
                        <a:pt x="1680" y="1008"/>
                      </a:lnTo>
                      <a:lnTo>
                        <a:pt x="1632" y="720"/>
                      </a:lnTo>
                      <a:lnTo>
                        <a:pt x="1498" y="643"/>
                      </a:lnTo>
                      <a:lnTo>
                        <a:pt x="1427" y="698"/>
                      </a:lnTo>
                      <a:lnTo>
                        <a:pt x="1324" y="737"/>
                      </a:lnTo>
                      <a:lnTo>
                        <a:pt x="1217" y="723"/>
                      </a:lnTo>
                      <a:lnTo>
                        <a:pt x="1136" y="697"/>
                      </a:lnTo>
                      <a:lnTo>
                        <a:pt x="1043" y="630"/>
                      </a:lnTo>
                      <a:lnTo>
                        <a:pt x="989" y="563"/>
                      </a:lnTo>
                      <a:lnTo>
                        <a:pt x="922" y="402"/>
                      </a:lnTo>
                      <a:lnTo>
                        <a:pt x="768" y="336"/>
                      </a:lnTo>
                      <a:lnTo>
                        <a:pt x="672" y="384"/>
                      </a:lnTo>
                      <a:lnTo>
                        <a:pt x="560" y="402"/>
                      </a:lnTo>
                      <a:lnTo>
                        <a:pt x="480" y="384"/>
                      </a:lnTo>
                      <a:lnTo>
                        <a:pt x="384" y="336"/>
                      </a:lnTo>
                      <a:lnTo>
                        <a:pt x="288" y="240"/>
                      </a:lnTo>
                      <a:lnTo>
                        <a:pt x="240" y="96"/>
                      </a:lnTo>
                      <a:lnTo>
                        <a:pt x="0" y="0"/>
                      </a:lnTo>
                      <a:close/>
                    </a:path>
                  </a:pathLst>
                </a:custGeom>
                <a:gradFill rotWithShape="1">
                  <a:gsLst>
                    <a:gs pos="0">
                      <a:srgbClr val="FFFFFF"/>
                    </a:gs>
                    <a:gs pos="100000">
                      <a:srgbClr val="808080"/>
                    </a:gs>
                  </a:gsLst>
                  <a:lin ang="5400000" scaled="1"/>
                </a:gradFill>
                <a:ln w="9525">
                  <a:solidFill>
                    <a:srgbClr val="000000"/>
                  </a:solidFill>
                  <a:round/>
                  <a:headEnd/>
                  <a:tailEnd/>
                </a:ln>
              </p:spPr>
              <p:txBody>
                <a:bodyPr wrap="none" anchor="ctr"/>
                <a:lstStyle/>
                <a:p>
                  <a:endParaRPr lang="vi-VN"/>
                </a:p>
              </p:txBody>
            </p:sp>
            <p:sp>
              <p:nvSpPr>
                <p:cNvPr id="46" name="Line 159"/>
                <p:cNvSpPr>
                  <a:spLocks noChangeShapeType="1"/>
                </p:cNvSpPr>
                <p:nvPr/>
              </p:nvSpPr>
              <p:spPr bwMode="auto">
                <a:xfrm flipV="1">
                  <a:off x="2143" y="1514"/>
                  <a:ext cx="337" cy="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sp>
            <p:nvSpPr>
              <p:cNvPr id="34" name="Freeform 160"/>
              <p:cNvSpPr>
                <a:spLocks/>
              </p:cNvSpPr>
              <p:nvPr/>
            </p:nvSpPr>
            <p:spPr bwMode="auto">
              <a:xfrm>
                <a:off x="1824" y="1550"/>
                <a:ext cx="329" cy="350"/>
              </a:xfrm>
              <a:custGeom>
                <a:avLst/>
                <a:gdLst>
                  <a:gd name="T0" fmla="*/ 96 w 329"/>
                  <a:gd name="T1" fmla="*/ 350 h 350"/>
                  <a:gd name="T2" fmla="*/ 0 w 329"/>
                  <a:gd name="T3" fmla="*/ 254 h 350"/>
                  <a:gd name="T4" fmla="*/ 329 w 329"/>
                  <a:gd name="T5" fmla="*/ 0 h 350"/>
                  <a:gd name="T6" fmla="*/ 0 60000 65536"/>
                  <a:gd name="T7" fmla="*/ 0 60000 65536"/>
                  <a:gd name="T8" fmla="*/ 0 60000 65536"/>
                  <a:gd name="T9" fmla="*/ 0 w 329"/>
                  <a:gd name="T10" fmla="*/ 0 h 350"/>
                  <a:gd name="T11" fmla="*/ 329 w 329"/>
                  <a:gd name="T12" fmla="*/ 350 h 350"/>
                </a:gdLst>
                <a:ahLst/>
                <a:cxnLst>
                  <a:cxn ang="T6">
                    <a:pos x="T0" y="T1"/>
                  </a:cxn>
                  <a:cxn ang="T7">
                    <a:pos x="T2" y="T3"/>
                  </a:cxn>
                  <a:cxn ang="T8">
                    <a:pos x="T4" y="T5"/>
                  </a:cxn>
                </a:cxnLst>
                <a:rect l="T9" t="T10" r="T11" b="T12"/>
                <a:pathLst>
                  <a:path w="329" h="350">
                    <a:moveTo>
                      <a:pt x="96" y="350"/>
                    </a:moveTo>
                    <a:lnTo>
                      <a:pt x="0" y="254"/>
                    </a:lnTo>
                    <a:lnTo>
                      <a:pt x="3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31" name="Text Box 161"/>
            <p:cNvSpPr txBox="1">
              <a:spLocks noChangeArrowheads="1"/>
            </p:cNvSpPr>
            <p:nvPr/>
          </p:nvSpPr>
          <p:spPr bwMode="auto">
            <a:xfrm>
              <a:off x="4072" y="133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FF00"/>
                  </a:solidFill>
                </a:rPr>
                <a:t>-</a:t>
              </a:r>
            </a:p>
          </p:txBody>
        </p:sp>
        <p:sp>
          <p:nvSpPr>
            <p:cNvPr id="32" name="Text Box 162"/>
            <p:cNvSpPr txBox="1">
              <a:spLocks noChangeArrowheads="1"/>
            </p:cNvSpPr>
            <p:nvPr/>
          </p:nvSpPr>
          <p:spPr bwMode="auto">
            <a:xfrm>
              <a:off x="3600" y="145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FFFF00"/>
                  </a:solidFill>
                </a:rPr>
                <a:t>+</a:t>
              </a:r>
            </a:p>
          </p:txBody>
        </p:sp>
      </p:grpSp>
      <p:grpSp>
        <p:nvGrpSpPr>
          <p:cNvPr id="47" name="Group 206"/>
          <p:cNvGrpSpPr>
            <a:grpSpLocks/>
          </p:cNvGrpSpPr>
          <p:nvPr/>
        </p:nvGrpSpPr>
        <p:grpSpPr bwMode="auto">
          <a:xfrm>
            <a:off x="3706813" y="3168650"/>
            <a:ext cx="1066800" cy="912812"/>
            <a:chOff x="816" y="624"/>
            <a:chExt cx="1861" cy="1679"/>
          </a:xfrm>
        </p:grpSpPr>
        <p:sp>
          <p:nvSpPr>
            <p:cNvPr id="48" name="Freeform 207"/>
            <p:cNvSpPr>
              <a:spLocks/>
            </p:cNvSpPr>
            <p:nvPr/>
          </p:nvSpPr>
          <p:spPr bwMode="auto">
            <a:xfrm>
              <a:off x="1500"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49"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0"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1" name="Line 210"/>
            <p:cNvSpPr>
              <a:spLocks noChangeShapeType="1"/>
            </p:cNvSpPr>
            <p:nvPr/>
          </p:nvSpPr>
          <p:spPr bwMode="auto">
            <a:xfrm>
              <a:off x="1248" y="1968"/>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2" name="Freeform 211"/>
            <p:cNvSpPr>
              <a:spLocks/>
            </p:cNvSpPr>
            <p:nvPr/>
          </p:nvSpPr>
          <p:spPr bwMode="auto">
            <a:xfrm>
              <a:off x="816" y="1777"/>
              <a:ext cx="712"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53" name="Line 212"/>
            <p:cNvSpPr>
              <a:spLocks noChangeShapeType="1"/>
            </p:cNvSpPr>
            <p:nvPr/>
          </p:nvSpPr>
          <p:spPr bwMode="auto">
            <a:xfrm flipV="1">
              <a:off x="816" y="1632"/>
              <a:ext cx="192"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pic>
          <p:nvPicPr>
            <p:cNvPr id="54" name="Picture 213"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63"/>
          <p:cNvGrpSpPr>
            <a:grpSpLocks/>
          </p:cNvGrpSpPr>
          <p:nvPr/>
        </p:nvGrpSpPr>
        <p:grpSpPr bwMode="auto">
          <a:xfrm>
            <a:off x="2019300" y="4570412"/>
            <a:ext cx="1828800" cy="1416050"/>
            <a:chOff x="3168" y="2036"/>
            <a:chExt cx="1152" cy="892"/>
          </a:xfrm>
        </p:grpSpPr>
        <p:sp>
          <p:nvSpPr>
            <p:cNvPr id="56" name="Freeform 10"/>
            <p:cNvSpPr>
              <a:spLocks/>
            </p:cNvSpPr>
            <p:nvPr/>
          </p:nvSpPr>
          <p:spPr bwMode="auto">
            <a:xfrm>
              <a:off x="3835" y="2134"/>
              <a:ext cx="485" cy="794"/>
            </a:xfrm>
            <a:custGeom>
              <a:avLst/>
              <a:gdLst>
                <a:gd name="T0" fmla="*/ 469 w 491"/>
                <a:gd name="T1" fmla="*/ 0 h 1041"/>
                <a:gd name="T2" fmla="*/ 491 w 491"/>
                <a:gd name="T3" fmla="*/ 409 h 1041"/>
                <a:gd name="T4" fmla="*/ 27 w 491"/>
                <a:gd name="T5" fmla="*/ 1041 h 1041"/>
                <a:gd name="T6" fmla="*/ 0 w 491"/>
                <a:gd name="T7" fmla="*/ 790 h 1041"/>
                <a:gd name="T8" fmla="*/ 247 w 491"/>
                <a:gd name="T9" fmla="*/ 228 h 1041"/>
                <a:gd name="T10" fmla="*/ 469 w 491"/>
                <a:gd name="T11" fmla="*/ 0 h 1041"/>
              </a:gdLst>
              <a:ahLst/>
              <a:cxnLst>
                <a:cxn ang="0">
                  <a:pos x="T0" y="T1"/>
                </a:cxn>
                <a:cxn ang="0">
                  <a:pos x="T2" y="T3"/>
                </a:cxn>
                <a:cxn ang="0">
                  <a:pos x="T4" y="T5"/>
                </a:cxn>
                <a:cxn ang="0">
                  <a:pos x="T6" y="T7"/>
                </a:cxn>
                <a:cxn ang="0">
                  <a:pos x="T8" y="T9"/>
                </a:cxn>
                <a:cxn ang="0">
                  <a:pos x="T10" y="T11"/>
                </a:cxn>
              </a:cxnLst>
              <a:rect l="0" t="0" r="r" b="b"/>
              <a:pathLst>
                <a:path w="491" h="1041">
                  <a:moveTo>
                    <a:pt x="469" y="0"/>
                  </a:moveTo>
                  <a:lnTo>
                    <a:pt x="491" y="409"/>
                  </a:lnTo>
                  <a:lnTo>
                    <a:pt x="27" y="1041"/>
                  </a:lnTo>
                  <a:lnTo>
                    <a:pt x="0" y="790"/>
                  </a:lnTo>
                  <a:lnTo>
                    <a:pt x="247" y="228"/>
                  </a:lnTo>
                  <a:lnTo>
                    <a:pt x="469" y="0"/>
                  </a:lnTo>
                  <a:close/>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57" name="Freeform 16"/>
            <p:cNvSpPr>
              <a:spLocks/>
            </p:cNvSpPr>
            <p:nvPr/>
          </p:nvSpPr>
          <p:spPr bwMode="auto">
            <a:xfrm>
              <a:off x="3171" y="2620"/>
              <a:ext cx="684" cy="302"/>
            </a:xfrm>
            <a:custGeom>
              <a:avLst/>
              <a:gdLst>
                <a:gd name="T0" fmla="*/ 672 w 693"/>
                <a:gd name="T1" fmla="*/ 144 h 396"/>
                <a:gd name="T2" fmla="*/ 0 w 693"/>
                <a:gd name="T3" fmla="*/ 0 h 396"/>
                <a:gd name="T4" fmla="*/ 10 w 693"/>
                <a:gd name="T5" fmla="*/ 236 h 396"/>
                <a:gd name="T6" fmla="*/ 693 w 693"/>
                <a:gd name="T7" fmla="*/ 396 h 396"/>
              </a:gdLst>
              <a:ahLst/>
              <a:cxnLst>
                <a:cxn ang="0">
                  <a:pos x="T0" y="T1"/>
                </a:cxn>
                <a:cxn ang="0">
                  <a:pos x="T2" y="T3"/>
                </a:cxn>
                <a:cxn ang="0">
                  <a:pos x="T4" y="T5"/>
                </a:cxn>
                <a:cxn ang="0">
                  <a:pos x="T6" y="T7"/>
                </a:cxn>
              </a:cxnLst>
              <a:rect l="0" t="0" r="r" b="b"/>
              <a:pathLst>
                <a:path w="693" h="396">
                  <a:moveTo>
                    <a:pt x="672" y="144"/>
                  </a:moveTo>
                  <a:lnTo>
                    <a:pt x="0" y="0"/>
                  </a:lnTo>
                  <a:lnTo>
                    <a:pt x="10" y="236"/>
                  </a:lnTo>
                  <a:lnTo>
                    <a:pt x="693" y="396"/>
                  </a:lnTo>
                </a:path>
              </a:pathLst>
            </a:custGeom>
            <a:gradFill rotWithShape="1">
              <a:gsLst>
                <a:gs pos="0">
                  <a:schemeClr val="bg2"/>
                </a:gs>
                <a:gs pos="100000">
                  <a:schemeClr val="bg2">
                    <a:gamma/>
                    <a:tint val="0"/>
                    <a:invGamma/>
                  </a:scheme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58" name="Freeform 56"/>
            <p:cNvSpPr>
              <a:spLocks/>
            </p:cNvSpPr>
            <p:nvPr/>
          </p:nvSpPr>
          <p:spPr bwMode="auto">
            <a:xfrm>
              <a:off x="3168" y="2205"/>
              <a:ext cx="906" cy="521"/>
            </a:xfrm>
            <a:custGeom>
              <a:avLst/>
              <a:gdLst>
                <a:gd name="T0" fmla="*/ 0 w 1473"/>
                <a:gd name="T1" fmla="*/ 283 h 777"/>
                <a:gd name="T2" fmla="*/ 162 w 1473"/>
                <a:gd name="T3" fmla="*/ 0 h 777"/>
                <a:gd name="T4" fmla="*/ 557 w 1473"/>
                <a:gd name="T5" fmla="*/ 66 h 777"/>
                <a:gd name="T6" fmla="*/ 410 w 1473"/>
                <a:gd name="T7" fmla="*/ 349 h 777"/>
                <a:gd name="T8" fmla="*/ 0 w 1473"/>
                <a:gd name="T9" fmla="*/ 283 h 7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9" name="Freeform 57"/>
            <p:cNvSpPr>
              <a:spLocks/>
            </p:cNvSpPr>
            <p:nvPr/>
          </p:nvSpPr>
          <p:spPr bwMode="auto">
            <a:xfrm>
              <a:off x="3432" y="2036"/>
              <a:ext cx="857" cy="268"/>
            </a:xfrm>
            <a:custGeom>
              <a:avLst/>
              <a:gdLst>
                <a:gd name="T0" fmla="*/ 0 w 857"/>
                <a:gd name="T1" fmla="*/ 169 h 268"/>
                <a:gd name="T2" fmla="*/ 238 w 857"/>
                <a:gd name="T3" fmla="*/ 0 h 268"/>
                <a:gd name="T4" fmla="*/ 857 w 857"/>
                <a:gd name="T5" fmla="*/ 97 h 268"/>
                <a:gd name="T6" fmla="*/ 642 w 857"/>
                <a:gd name="T7" fmla="*/ 268 h 268"/>
                <a:gd name="T8" fmla="*/ 0 w 857"/>
                <a:gd name="T9" fmla="*/ 169 h 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0" name="Freeform 27"/>
            <p:cNvSpPr>
              <a:spLocks/>
            </p:cNvSpPr>
            <p:nvPr/>
          </p:nvSpPr>
          <p:spPr bwMode="auto">
            <a:xfrm>
              <a:off x="3233" y="2246"/>
              <a:ext cx="762" cy="429"/>
            </a:xfrm>
            <a:custGeom>
              <a:avLst/>
              <a:gdLst>
                <a:gd name="T0" fmla="*/ 201 w 794"/>
                <a:gd name="T1" fmla="*/ 0 h 480"/>
                <a:gd name="T2" fmla="*/ 731 w 794"/>
                <a:gd name="T3" fmla="*/ 77 h 480"/>
                <a:gd name="T4" fmla="*/ 555 w 794"/>
                <a:gd name="T5" fmla="*/ 383 h 480"/>
                <a:gd name="T6" fmla="*/ 0 w 794"/>
                <a:gd name="T7" fmla="*/ 305 h 480"/>
                <a:gd name="T8" fmla="*/ 201 w 794"/>
                <a:gd name="T9" fmla="*/ 0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1" name="AutoShape 44"/>
            <p:cNvSpPr>
              <a:spLocks noChangeArrowheads="1"/>
            </p:cNvSpPr>
            <p:nvPr/>
          </p:nvSpPr>
          <p:spPr bwMode="auto">
            <a:xfrm>
              <a:off x="3654" y="2072"/>
              <a:ext cx="80" cy="106"/>
            </a:xfrm>
            <a:prstGeom prst="can">
              <a:avLst>
                <a:gd name="adj" fmla="val 64870"/>
              </a:avLst>
            </a:prstGeom>
            <a:gradFill rotWithShape="1">
              <a:gsLst>
                <a:gs pos="0">
                  <a:srgbClr val="969696"/>
                </a:gs>
                <a:gs pos="50000">
                  <a:srgbClr val="FFFFFF"/>
                </a:gs>
                <a:gs pos="100000">
                  <a:srgbClr val="969696"/>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2" name="AutoShape 45"/>
            <p:cNvSpPr>
              <a:spLocks noChangeArrowheads="1"/>
            </p:cNvSpPr>
            <p:nvPr/>
          </p:nvSpPr>
          <p:spPr bwMode="auto">
            <a:xfrm>
              <a:off x="3995" y="2123"/>
              <a:ext cx="79" cy="106"/>
            </a:xfrm>
            <a:prstGeom prst="can">
              <a:avLst>
                <a:gd name="adj" fmla="val 65691"/>
              </a:avLst>
            </a:prstGeom>
            <a:gradFill rotWithShape="1">
              <a:gsLst>
                <a:gs pos="0">
                  <a:srgbClr val="969696"/>
                </a:gs>
                <a:gs pos="50000">
                  <a:srgbClr val="FFFFFF"/>
                </a:gs>
                <a:gs pos="100000">
                  <a:srgbClr val="969696"/>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nvGrpSpPr>
            <p:cNvPr id="63" name="Group 61"/>
            <p:cNvGrpSpPr>
              <a:grpSpLocks/>
            </p:cNvGrpSpPr>
            <p:nvPr/>
          </p:nvGrpSpPr>
          <p:grpSpPr bwMode="auto">
            <a:xfrm>
              <a:off x="3417" y="2295"/>
              <a:ext cx="511" cy="266"/>
              <a:chOff x="1296" y="1680"/>
              <a:chExt cx="511" cy="266"/>
            </a:xfrm>
          </p:grpSpPr>
          <p:sp>
            <p:nvSpPr>
              <p:cNvPr id="64" name="Arc 29"/>
              <p:cNvSpPr>
                <a:spLocks/>
              </p:cNvSpPr>
              <p:nvPr/>
            </p:nvSpPr>
            <p:spPr bwMode="auto">
              <a:xfrm>
                <a:off x="1326" y="1746"/>
                <a:ext cx="425" cy="186"/>
              </a:xfrm>
              <a:custGeom>
                <a:avLst/>
                <a:gdLst>
                  <a:gd name="T0" fmla="*/ 0 w 24577"/>
                  <a:gd name="T1" fmla="*/ 0 h 21600"/>
                  <a:gd name="T2" fmla="*/ 7 w 24577"/>
                  <a:gd name="T3" fmla="*/ 1 h 21600"/>
                  <a:gd name="T4" fmla="*/ 2 w 24577"/>
                  <a:gd name="T5" fmla="*/ 2 h 21600"/>
                  <a:gd name="T6" fmla="*/ 0 60000 65536"/>
                  <a:gd name="T7" fmla="*/ 0 60000 65536"/>
                  <a:gd name="T8" fmla="*/ 0 60000 65536"/>
                </a:gdLst>
                <a:ahLst/>
                <a:cxnLst>
                  <a:cxn ang="T6">
                    <a:pos x="T0" y="T1"/>
                  </a:cxn>
                  <a:cxn ang="T7">
                    <a:pos x="T2" y="T3"/>
                  </a:cxn>
                  <a:cxn ang="T8">
                    <a:pos x="T4" y="T5"/>
                  </a:cxn>
                </a:cxnLst>
                <a:rect l="0" t="0" r="r" b="b"/>
                <a:pathLst>
                  <a:path w="24577" h="21600" fill="none" extrusionOk="0">
                    <a:moveTo>
                      <a:pt x="0" y="796"/>
                    </a:moveTo>
                    <a:cubicBezTo>
                      <a:pt x="1891" y="267"/>
                      <a:pt x="3846" y="-1"/>
                      <a:pt x="5811" y="0"/>
                    </a:cubicBezTo>
                    <a:cubicBezTo>
                      <a:pt x="13570" y="0"/>
                      <a:pt x="20734" y="4162"/>
                      <a:pt x="24576" y="10904"/>
                    </a:cubicBezTo>
                  </a:path>
                  <a:path w="24577" h="21600" stroke="0" extrusionOk="0">
                    <a:moveTo>
                      <a:pt x="0" y="796"/>
                    </a:moveTo>
                    <a:cubicBezTo>
                      <a:pt x="1891" y="267"/>
                      <a:pt x="3846" y="-1"/>
                      <a:pt x="5811" y="0"/>
                    </a:cubicBezTo>
                    <a:cubicBezTo>
                      <a:pt x="13570" y="0"/>
                      <a:pt x="20734" y="4162"/>
                      <a:pt x="24576" y="10904"/>
                    </a:cubicBezTo>
                    <a:lnTo>
                      <a:pt x="5811" y="21600"/>
                    </a:lnTo>
                    <a:lnTo>
                      <a:pt x="0" y="796"/>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5" name="Line 30"/>
              <p:cNvSpPr>
                <a:spLocks noChangeShapeType="1"/>
              </p:cNvSpPr>
              <p:nvPr/>
            </p:nvSpPr>
            <p:spPr bwMode="auto">
              <a:xfrm>
                <a:off x="1296" y="1700"/>
                <a:ext cx="28" cy="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6" name="Line 31"/>
              <p:cNvSpPr>
                <a:spLocks noChangeShapeType="1"/>
              </p:cNvSpPr>
              <p:nvPr/>
            </p:nvSpPr>
            <p:spPr bwMode="auto">
              <a:xfrm>
                <a:off x="1370" y="1680"/>
                <a:ext cx="15" cy="6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7" name="Line 32"/>
              <p:cNvSpPr>
                <a:spLocks noChangeShapeType="1"/>
              </p:cNvSpPr>
              <p:nvPr/>
            </p:nvSpPr>
            <p:spPr bwMode="auto">
              <a:xfrm flipH="1">
                <a:off x="1443" y="1680"/>
                <a:ext cx="8" cy="6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8" name="Line 35"/>
              <p:cNvSpPr>
                <a:spLocks noChangeShapeType="1"/>
              </p:cNvSpPr>
              <p:nvPr/>
            </p:nvSpPr>
            <p:spPr bwMode="auto">
              <a:xfrm flipH="1">
                <a:off x="1571" y="1706"/>
                <a:ext cx="40" cy="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9" name="Line 36"/>
              <p:cNvSpPr>
                <a:spLocks noChangeShapeType="1"/>
              </p:cNvSpPr>
              <p:nvPr/>
            </p:nvSpPr>
            <p:spPr bwMode="auto">
              <a:xfrm flipH="1">
                <a:off x="1692" y="1761"/>
                <a:ext cx="54"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0" name="Line 37"/>
              <p:cNvSpPr>
                <a:spLocks noChangeShapeType="1"/>
              </p:cNvSpPr>
              <p:nvPr/>
            </p:nvSpPr>
            <p:spPr bwMode="auto">
              <a:xfrm flipH="1">
                <a:off x="1752" y="1798"/>
                <a:ext cx="55" cy="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1" name="Line 38"/>
              <p:cNvSpPr>
                <a:spLocks noChangeShapeType="1"/>
              </p:cNvSpPr>
              <p:nvPr/>
            </p:nvSpPr>
            <p:spPr bwMode="auto">
              <a:xfrm flipH="1">
                <a:off x="1631" y="1728"/>
                <a:ext cx="55" cy="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2" name="Line 39"/>
              <p:cNvSpPr>
                <a:spLocks noChangeShapeType="1"/>
              </p:cNvSpPr>
              <p:nvPr/>
            </p:nvSpPr>
            <p:spPr bwMode="auto">
              <a:xfrm flipH="1">
                <a:off x="1503" y="1680"/>
                <a:ext cx="28" cy="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3" name="Text Box 43"/>
              <p:cNvSpPr txBox="1">
                <a:spLocks noChangeArrowheads="1"/>
              </p:cNvSpPr>
              <p:nvPr/>
            </p:nvSpPr>
            <p:spPr bwMode="auto">
              <a:xfrm rot="1045584">
                <a:off x="1374" y="1792"/>
                <a:ext cx="269" cy="154"/>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a:t>A</a:t>
                </a:r>
              </a:p>
            </p:txBody>
          </p:sp>
        </p:grpSp>
      </p:grpSp>
      <p:grpSp>
        <p:nvGrpSpPr>
          <p:cNvPr id="74" name="Group 52"/>
          <p:cNvGrpSpPr>
            <a:grpSpLocks/>
          </p:cNvGrpSpPr>
          <p:nvPr/>
        </p:nvGrpSpPr>
        <p:grpSpPr bwMode="auto">
          <a:xfrm rot="-1794553">
            <a:off x="2344738" y="5133975"/>
            <a:ext cx="554037" cy="569912"/>
            <a:chOff x="3373" y="2592"/>
            <a:chExt cx="672" cy="672"/>
          </a:xfrm>
        </p:grpSpPr>
        <p:grpSp>
          <p:nvGrpSpPr>
            <p:cNvPr id="75" name="Group 50"/>
            <p:cNvGrpSpPr>
              <a:grpSpLocks/>
            </p:cNvGrpSpPr>
            <p:nvPr/>
          </p:nvGrpSpPr>
          <p:grpSpPr bwMode="auto">
            <a:xfrm>
              <a:off x="3661" y="2592"/>
              <a:ext cx="96" cy="384"/>
              <a:chOff x="3661" y="2592"/>
              <a:chExt cx="96" cy="384"/>
            </a:xfrm>
          </p:grpSpPr>
          <p:sp>
            <p:nvSpPr>
              <p:cNvPr id="77" name="AutoShape 47"/>
              <p:cNvSpPr>
                <a:spLocks noChangeArrowheads="1"/>
              </p:cNvSpPr>
              <p:nvPr/>
            </p:nvSpPr>
            <p:spPr bwMode="auto">
              <a:xfrm flipH="1">
                <a:off x="3696" y="2592"/>
                <a:ext cx="33" cy="287"/>
              </a:xfrm>
              <a:prstGeom prst="triangle">
                <a:avLst>
                  <a:gd name="adj" fmla="val 0"/>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8" name="Oval 49"/>
              <p:cNvSpPr>
                <a:spLocks noChangeArrowheads="1"/>
              </p:cNvSpPr>
              <p:nvPr/>
            </p:nvSpPr>
            <p:spPr bwMode="auto">
              <a:xfrm>
                <a:off x="3661" y="2880"/>
                <a:ext cx="96" cy="96"/>
              </a:xfrm>
              <a:prstGeom prst="ellipse">
                <a:avLst/>
              </a:prstGeom>
              <a:solidFill>
                <a:schemeClr val="tx1"/>
              </a:solidFill>
              <a:ln>
                <a:noFill/>
              </a:ln>
              <a:effectLst/>
              <a:extLst>
                <a:ext uri="{91240B29-F687-4F45-9708-019B960494DF}">
                  <a14:hiddenLine xmlns:a14="http://schemas.microsoft.com/office/drawing/2010/main" w="9525" algn="ctr">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sp>
          <p:nvSpPr>
            <p:cNvPr id="76" name="Oval 51"/>
            <p:cNvSpPr>
              <a:spLocks noChangeArrowheads="1"/>
            </p:cNvSpPr>
            <p:nvPr/>
          </p:nvSpPr>
          <p:spPr bwMode="auto">
            <a:xfrm>
              <a:off x="3373" y="2592"/>
              <a:ext cx="672" cy="672"/>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sp>
        <p:nvSpPr>
          <p:cNvPr id="79" name="Freeform 58"/>
          <p:cNvSpPr>
            <a:spLocks/>
          </p:cNvSpPr>
          <p:nvPr/>
        </p:nvSpPr>
        <p:spPr bwMode="auto">
          <a:xfrm rot="21338309">
            <a:off x="2654300" y="3786187"/>
            <a:ext cx="1314450" cy="919163"/>
          </a:xfrm>
          <a:custGeom>
            <a:avLst/>
            <a:gdLst>
              <a:gd name="T0" fmla="*/ 2147483647 w 549"/>
              <a:gd name="T1" fmla="*/ 2147483647 h 692"/>
              <a:gd name="T2" fmla="*/ 2147483647 w 549"/>
              <a:gd name="T3" fmla="*/ 2147483647 h 692"/>
              <a:gd name="T4" fmla="*/ 2147483647 w 549"/>
              <a:gd name="T5" fmla="*/ 2147483647 h 692"/>
              <a:gd name="T6" fmla="*/ 2147483647 w 549"/>
              <a:gd name="T7" fmla="*/ 2147483647 h 692"/>
              <a:gd name="T8" fmla="*/ 2147483647 w 549"/>
              <a:gd name="T9" fmla="*/ 2147483647 h 692"/>
              <a:gd name="T10" fmla="*/ 2147483647 w 549"/>
              <a:gd name="T11" fmla="*/ 2147483647 h 692"/>
              <a:gd name="T12" fmla="*/ 0 60000 65536"/>
              <a:gd name="T13" fmla="*/ 0 60000 65536"/>
              <a:gd name="T14" fmla="*/ 0 60000 65536"/>
              <a:gd name="T15" fmla="*/ 0 60000 65536"/>
              <a:gd name="T16" fmla="*/ 0 60000 65536"/>
              <a:gd name="T17" fmla="*/ 0 60000 65536"/>
              <a:gd name="T18" fmla="*/ 0 w 549"/>
              <a:gd name="T19" fmla="*/ 0 h 692"/>
              <a:gd name="T20" fmla="*/ 549 w 549"/>
              <a:gd name="T21" fmla="*/ 692 h 692"/>
            </a:gdLst>
            <a:ahLst/>
            <a:cxnLst>
              <a:cxn ang="T12">
                <a:pos x="T0" y="T1"/>
              </a:cxn>
              <a:cxn ang="T13">
                <a:pos x="T2" y="T3"/>
              </a:cxn>
              <a:cxn ang="T14">
                <a:pos x="T4" y="T5"/>
              </a:cxn>
              <a:cxn ang="T15">
                <a:pos x="T6" y="T7"/>
              </a:cxn>
              <a:cxn ang="T16">
                <a:pos x="T8" y="T9"/>
              </a:cxn>
              <a:cxn ang="T17">
                <a:pos x="T10" y="T11"/>
              </a:cxn>
            </a:cxnLst>
            <a:rect l="T18" t="T19" r="T20" b="T21"/>
            <a:pathLst>
              <a:path w="549" h="692">
                <a:moveTo>
                  <a:pt x="549" y="61"/>
                </a:moveTo>
                <a:cubicBezTo>
                  <a:pt x="461" y="29"/>
                  <a:pt x="293" y="0"/>
                  <a:pt x="213" y="13"/>
                </a:cubicBezTo>
                <a:cubicBezTo>
                  <a:pt x="133" y="26"/>
                  <a:pt x="105" y="86"/>
                  <a:pt x="70" y="141"/>
                </a:cubicBezTo>
                <a:cubicBezTo>
                  <a:pt x="35" y="196"/>
                  <a:pt x="0" y="284"/>
                  <a:pt x="3" y="342"/>
                </a:cubicBezTo>
                <a:cubicBezTo>
                  <a:pt x="6" y="400"/>
                  <a:pt x="75" y="433"/>
                  <a:pt x="86" y="491"/>
                </a:cubicBezTo>
                <a:cubicBezTo>
                  <a:pt x="97" y="549"/>
                  <a:pt x="75" y="650"/>
                  <a:pt x="72" y="692"/>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0" name="Freeform 57"/>
          <p:cNvSpPr>
            <a:spLocks/>
          </p:cNvSpPr>
          <p:nvPr/>
        </p:nvSpPr>
        <p:spPr bwMode="auto">
          <a:xfrm>
            <a:off x="3422650" y="4521200"/>
            <a:ext cx="1454150" cy="1009650"/>
          </a:xfrm>
          <a:custGeom>
            <a:avLst/>
            <a:gdLst>
              <a:gd name="T0" fmla="*/ 0 w 767"/>
              <a:gd name="T1" fmla="*/ 2147483647 h 745"/>
              <a:gd name="T2" fmla="*/ 2147483647 w 767"/>
              <a:gd name="T3" fmla="*/ 2147483647 h 745"/>
              <a:gd name="T4" fmla="*/ 2147483647 w 767"/>
              <a:gd name="T5" fmla="*/ 2147483647 h 745"/>
              <a:gd name="T6" fmla="*/ 2147483647 w 767"/>
              <a:gd name="T7" fmla="*/ 2147483647 h 745"/>
              <a:gd name="T8" fmla="*/ 2147483647 w 767"/>
              <a:gd name="T9" fmla="*/ 2147483647 h 745"/>
              <a:gd name="T10" fmla="*/ 2147483647 w 767"/>
              <a:gd name="T11" fmla="*/ 2147483647 h 745"/>
              <a:gd name="T12" fmla="*/ 0 60000 65536"/>
              <a:gd name="T13" fmla="*/ 0 60000 65536"/>
              <a:gd name="T14" fmla="*/ 0 60000 65536"/>
              <a:gd name="T15" fmla="*/ 0 60000 65536"/>
              <a:gd name="T16" fmla="*/ 0 60000 65536"/>
              <a:gd name="T17" fmla="*/ 0 60000 65536"/>
              <a:gd name="T18" fmla="*/ 0 w 767"/>
              <a:gd name="T19" fmla="*/ 0 h 745"/>
              <a:gd name="T20" fmla="*/ 767 w 767"/>
              <a:gd name="T21" fmla="*/ 745 h 745"/>
            </a:gdLst>
            <a:ahLst/>
            <a:cxnLst>
              <a:cxn ang="T12">
                <a:pos x="T0" y="T1"/>
              </a:cxn>
              <a:cxn ang="T13">
                <a:pos x="T2" y="T3"/>
              </a:cxn>
              <a:cxn ang="T14">
                <a:pos x="T4" y="T5"/>
              </a:cxn>
              <a:cxn ang="T15">
                <a:pos x="T6" y="T7"/>
              </a:cxn>
              <a:cxn ang="T16">
                <a:pos x="T8" y="T9"/>
              </a:cxn>
              <a:cxn ang="T17">
                <a:pos x="T10" y="T11"/>
              </a:cxn>
            </a:cxnLst>
            <a:rect l="T18" t="T19" r="T20" b="T21"/>
            <a:pathLst>
              <a:path w="767" h="745">
                <a:moveTo>
                  <a:pt x="0" y="169"/>
                </a:moveTo>
                <a:cubicBezTo>
                  <a:pt x="12" y="145"/>
                  <a:pt x="20" y="18"/>
                  <a:pt x="74" y="9"/>
                </a:cubicBezTo>
                <a:cubicBezTo>
                  <a:pt x="128" y="0"/>
                  <a:pt x="248" y="66"/>
                  <a:pt x="325" y="117"/>
                </a:cubicBezTo>
                <a:cubicBezTo>
                  <a:pt x="402" y="168"/>
                  <a:pt x="492" y="224"/>
                  <a:pt x="539" y="318"/>
                </a:cubicBezTo>
                <a:cubicBezTo>
                  <a:pt x="586" y="412"/>
                  <a:pt x="568" y="615"/>
                  <a:pt x="606" y="680"/>
                </a:cubicBezTo>
                <a:cubicBezTo>
                  <a:pt x="644" y="745"/>
                  <a:pt x="734" y="704"/>
                  <a:pt x="767" y="710"/>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1" name="Freeform 16"/>
          <p:cNvSpPr>
            <a:spLocks/>
          </p:cNvSpPr>
          <p:nvPr/>
        </p:nvSpPr>
        <p:spPr bwMode="auto">
          <a:xfrm rot="21332427">
            <a:off x="4873625" y="3241675"/>
            <a:ext cx="679450" cy="409575"/>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2" name="Oval 81"/>
          <p:cNvSpPr/>
          <p:nvPr/>
        </p:nvSpPr>
        <p:spPr>
          <a:xfrm>
            <a:off x="4512334" y="4233082"/>
            <a:ext cx="1164566" cy="1296180"/>
          </a:xfrm>
          <a:prstGeom prst="ellipse">
            <a:avLst/>
          </a:prstGeom>
          <a:solidFill>
            <a:srgbClr val="FFFF00"/>
          </a:solidFill>
          <a:ln>
            <a:noFill/>
          </a:ln>
          <a:effectLst>
            <a:glow rad="101600">
              <a:srgbClr val="FFFF66">
                <a:alpha val="60000"/>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2841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ox(in)">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box(in)">
                                      <p:cBhvr>
                                        <p:cTn id="12" dur="500"/>
                                        <p:tgtEl>
                                          <p:spTgt spid="30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box(in)">
                                      <p:cBhvr>
                                        <p:cTn id="17" dur="500"/>
                                        <p:tgtEl>
                                          <p:spTgt spid="3072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700000">
                                      <p:cBhvr>
                                        <p:cTn id="21" dur="500" fill="hold"/>
                                        <p:tgtEl>
                                          <p:spTgt spid="21"/>
                                        </p:tgtEl>
                                        <p:attrNameLst>
                                          <p:attrName>r</p:attrName>
                                        </p:attrNameLst>
                                      </p:cBhvr>
                                    </p:animRot>
                                  </p:childTnLst>
                                </p:cTn>
                              </p:par>
                              <p:par>
                                <p:cTn id="22" presetID="55"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strVal val="#ppt_w*0.70"/>
                                          </p:val>
                                        </p:tav>
                                        <p:tav tm="100000">
                                          <p:val>
                                            <p:strVal val="#ppt_w"/>
                                          </p:val>
                                        </p:tav>
                                      </p:tavLst>
                                    </p:anim>
                                    <p:anim calcmode="lin" valueType="num">
                                      <p:cBhvr>
                                        <p:cTn id="25" dur="500" fill="hold"/>
                                        <p:tgtEl>
                                          <p:spTgt spid="28"/>
                                        </p:tgtEl>
                                        <p:attrNameLst>
                                          <p:attrName>ppt_h</p:attrName>
                                        </p:attrNameLst>
                                      </p:cBhvr>
                                      <p:tavLst>
                                        <p:tav tm="0">
                                          <p:val>
                                            <p:strVal val="#ppt_h"/>
                                          </p:val>
                                        </p:tav>
                                        <p:tav tm="100000">
                                          <p:val>
                                            <p:strVal val="#ppt_h"/>
                                          </p:val>
                                        </p:tav>
                                      </p:tavLst>
                                    </p:anim>
                                    <p:animEffect transition="in" filter="fade">
                                      <p:cBhvr>
                                        <p:cTn id="26" dur="500"/>
                                        <p:tgtEl>
                                          <p:spTgt spid="28"/>
                                        </p:tgtEl>
                                      </p:cBhvr>
                                    </p:animEffect>
                                  </p:childTnLst>
                                </p:cTn>
                              </p:par>
                              <p:par>
                                <p:cTn id="27" presetID="8" presetClass="emph" presetSubtype="0" fill="hold" nodeType="withEffect">
                                  <p:stCondLst>
                                    <p:cond delay="0"/>
                                  </p:stCondLst>
                                  <p:childTnLst>
                                    <p:animRot by="1800000">
                                      <p:cBhvr>
                                        <p:cTn id="28" dur="1000" fill="hold"/>
                                        <p:tgtEl>
                                          <p:spTgt spid="7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nodeType="clickEffect">
                                  <p:stCondLst>
                                    <p:cond delay="0"/>
                                  </p:stCondLst>
                                  <p:childTnLst>
                                    <p:animEffect transition="out" filter="circle(out)">
                                      <p:cBhvr>
                                        <p:cTn id="32" dur="2000"/>
                                        <p:tgtEl>
                                          <p:spTgt spid="47"/>
                                        </p:tgtEl>
                                      </p:cBhvr>
                                    </p:animEffect>
                                    <p:set>
                                      <p:cBhvr>
                                        <p:cTn id="33" dur="1" fill="hold">
                                          <p:stCondLst>
                                            <p:cond delay="1999"/>
                                          </p:stCondLst>
                                        </p:cTn>
                                        <p:tgtEl>
                                          <p:spTgt spid="47"/>
                                        </p:tgtEl>
                                        <p:attrNameLst>
                                          <p:attrName>style.visibility</p:attrName>
                                        </p:attrNameLst>
                                      </p:cBhvr>
                                      <p:to>
                                        <p:strVal val="hidden"/>
                                      </p:to>
                                    </p:set>
                                  </p:childTnLst>
                                </p:cTn>
                              </p:par>
                              <p:par>
                                <p:cTn id="34" presetID="22" presetClass="exit" presetSubtype="4" fill="hold" grpId="0" nodeType="with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6"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circle(in)">
                                      <p:cBhvr>
                                        <p:cTn id="39" dur="2000"/>
                                        <p:tgtEl>
                                          <p:spTgt spid="2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randombar(horizontal)">
                                      <p:cBhvr>
                                        <p:cTn id="42" dur="500"/>
                                        <p:tgtEl>
                                          <p:spTgt spid="81"/>
                                        </p:tgtEl>
                                      </p:cBhvr>
                                    </p:animEffect>
                                  </p:childTnLst>
                                </p:cTn>
                              </p:par>
                              <p:par>
                                <p:cTn id="43" presetID="8" presetClass="emph" presetSubtype="0" fill="hold" nodeType="withEffect">
                                  <p:stCondLst>
                                    <p:cond delay="0"/>
                                  </p:stCondLst>
                                  <p:childTnLst>
                                    <p:animRot by="2700000">
                                      <p:cBhvr>
                                        <p:cTn id="44" dur="2000" fill="hold"/>
                                        <p:tgtEl>
                                          <p:spTgt spid="74"/>
                                        </p:tgtEl>
                                        <p:attrNameLst>
                                          <p:attrName>r</p:attrName>
                                        </p:attrNameLst>
                                      </p:cBhvr>
                                    </p:animRot>
                                  </p:childTnLst>
                                </p:cTn>
                              </p:par>
                              <p:par>
                                <p:cTn id="45" presetID="1" presetClass="entr" presetSubtype="0" fill="hold" nodeType="withEffect">
                                  <p:stCondLst>
                                    <p:cond delay="200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8" grpId="0"/>
      <p:bldP spid="30729" grpId="0"/>
      <p:bldP spid="19" grpId="0" animBg="1"/>
      <p:bldP spid="28" grpId="0" animBg="1"/>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txBox="1">
            <a:spLocks/>
          </p:cNvSpPr>
          <p:nvPr/>
        </p:nvSpPr>
        <p:spPr>
          <a:xfrm>
            <a:off x="152400" y="1219200"/>
            <a:ext cx="5175251"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gn="just">
              <a:buFont typeface="Arial" pitchFamily="34" charset="0"/>
              <a:buAutoNum type="romanUcPeriod"/>
            </a:pPr>
            <a:r>
              <a:rPr lang="vi-VN" sz="2400" smtClean="0">
                <a:solidFill>
                  <a:srgbClr val="009242"/>
                </a:solidFill>
                <a:latin typeface="+mj-lt"/>
              </a:rPr>
              <a:t>Cường độ dòng điện</a:t>
            </a:r>
          </a:p>
          <a:p>
            <a:pPr marL="571500" indent="-571500" algn="just">
              <a:buFont typeface="Arial" pitchFamily="34" charset="0"/>
              <a:buAutoNum type="romanUcPeriod"/>
            </a:pPr>
            <a:r>
              <a:rPr lang="vi-VN" sz="2400" smtClean="0">
                <a:solidFill>
                  <a:srgbClr val="009242"/>
                </a:solidFill>
                <a:latin typeface="+mj-lt"/>
              </a:rPr>
              <a:t>Ampe kế</a:t>
            </a:r>
          </a:p>
          <a:p>
            <a:pPr marL="571500" indent="-571500" algn="just">
              <a:buFont typeface="Arial" pitchFamily="34" charset="0"/>
              <a:buAutoNum type="romanUcPeriod"/>
            </a:pPr>
            <a:r>
              <a:rPr lang="vi-VN" sz="2400" smtClean="0">
                <a:solidFill>
                  <a:srgbClr val="009242"/>
                </a:solidFill>
                <a:latin typeface="+mj-lt"/>
              </a:rPr>
              <a:t>Đo cường độ dòng điện</a:t>
            </a:r>
            <a:endParaRPr lang="vi-VN" sz="2400" i="1">
              <a:solidFill>
                <a:srgbClr val="002060"/>
              </a:solidFill>
              <a:latin typeface="Times New Roman" pitchFamily="18" charset="0"/>
              <a:cs typeface="Times New Roman" pitchFamily="18" charset="0"/>
            </a:endParaRPr>
          </a:p>
          <a:p>
            <a:pPr marL="0" indent="0" algn="just">
              <a:buNone/>
            </a:pPr>
            <a:endParaRPr lang="vi-VN" sz="2400" smtClean="0">
              <a:solidFill>
                <a:srgbClr val="009242"/>
              </a:solidFill>
              <a:latin typeface="+mj-lt"/>
            </a:endParaRPr>
          </a:p>
        </p:txBody>
      </p:sp>
      <p:cxnSp>
        <p:nvCxnSpPr>
          <p:cNvPr id="5" name="Straight Connector 4"/>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8600" y="2724329"/>
            <a:ext cx="5334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C2</a:t>
            </a:r>
            <a:endParaRPr lang="vi-VN" sz="2000" b="1">
              <a:latin typeface="Times New Roman" pitchFamily="18" charset="0"/>
              <a:cs typeface="Times New Roman" pitchFamily="18" charset="0"/>
            </a:endParaRPr>
          </a:p>
        </p:txBody>
      </p:sp>
      <p:sp>
        <p:nvSpPr>
          <p:cNvPr id="10" name="Text Box 5"/>
          <p:cNvSpPr txBox="1">
            <a:spLocks noChangeArrowheads="1"/>
          </p:cNvSpPr>
          <p:nvPr/>
        </p:nvSpPr>
        <p:spPr bwMode="auto">
          <a:xfrm>
            <a:off x="787833" y="266700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z="2400" smtClean="0">
                <a:solidFill>
                  <a:srgbClr val="002060"/>
                </a:solidFill>
                <a:latin typeface="Times New Roman" pitchFamily="18" charset="0"/>
                <a:cs typeface="Arial" charset="0"/>
              </a:rPr>
              <a:t>Nêu </a:t>
            </a:r>
            <a:r>
              <a:rPr lang="en-US" sz="2400">
                <a:solidFill>
                  <a:srgbClr val="002060"/>
                </a:solidFill>
                <a:latin typeface="Times New Roman" pitchFamily="18" charset="0"/>
                <a:cs typeface="Arial" charset="0"/>
              </a:rPr>
              <a:t>nhận xét về mối liên hệ giữa độ sáng bóng đèn và cường độ dòng điện qua đèn:     </a:t>
            </a:r>
            <a:r>
              <a:rPr lang="en-US" sz="2400" smtClean="0">
                <a:solidFill>
                  <a:srgbClr val="002060"/>
                </a:solidFill>
                <a:latin typeface="Times New Roman" pitchFamily="18" charset="0"/>
                <a:cs typeface="Arial" charset="0"/>
              </a:rPr>
              <a:t>                      </a:t>
            </a:r>
          </a:p>
        </p:txBody>
      </p:sp>
      <p:sp>
        <p:nvSpPr>
          <p:cNvPr id="11" name="TextBox 10"/>
          <p:cNvSpPr txBox="1"/>
          <p:nvPr/>
        </p:nvSpPr>
        <p:spPr>
          <a:xfrm>
            <a:off x="559233" y="3562529"/>
            <a:ext cx="7813087" cy="830997"/>
          </a:xfrm>
          <a:prstGeom prst="rect">
            <a:avLst/>
          </a:prstGeom>
          <a:noFill/>
        </p:spPr>
        <p:txBody>
          <a:bodyPr wrap="square" rtlCol="0">
            <a:spAutoFit/>
          </a:bodyPr>
          <a:lstStyle/>
          <a:p>
            <a:pPr algn="just"/>
            <a:r>
              <a:rPr lang="en-US" sz="2400" i="1">
                <a:solidFill>
                  <a:srgbClr val="002060"/>
                </a:solidFill>
                <a:latin typeface="Times New Roman" pitchFamily="18" charset="0"/>
                <a:cs typeface="Arial" charset="0"/>
              </a:rPr>
              <a:t>Dòng điện chạy qua đèn có cường độ </a:t>
            </a:r>
            <a:r>
              <a:rPr lang="en-US" sz="2400" i="1" smtClean="0">
                <a:solidFill>
                  <a:srgbClr val="002060"/>
                </a:solidFill>
                <a:latin typeface="Times New Roman" pitchFamily="18" charset="0"/>
                <a:cs typeface="Arial" charset="0"/>
              </a:rPr>
              <a:t>càng _______ </a:t>
            </a:r>
            <a:r>
              <a:rPr lang="en-US" sz="2400" i="1">
                <a:solidFill>
                  <a:srgbClr val="002060"/>
                </a:solidFill>
                <a:latin typeface="Times New Roman" pitchFamily="18" charset="0"/>
                <a:cs typeface="Arial" charset="0"/>
              </a:rPr>
              <a:t>thì đèn càng </a:t>
            </a:r>
            <a:r>
              <a:rPr lang="en-US" sz="2400" i="1" smtClean="0">
                <a:solidFill>
                  <a:srgbClr val="002060"/>
                </a:solidFill>
                <a:latin typeface="Times New Roman" pitchFamily="18" charset="0"/>
                <a:cs typeface="Arial" charset="0"/>
              </a:rPr>
              <a:t>________.</a:t>
            </a:r>
            <a:endParaRPr lang="en-US" sz="2400" i="1">
              <a:solidFill>
                <a:srgbClr val="002060"/>
              </a:solidFill>
              <a:latin typeface="Times New Roman" pitchFamily="18" charset="0"/>
              <a:cs typeface="Arial" charset="0"/>
            </a:endParaRPr>
          </a:p>
        </p:txBody>
      </p:sp>
      <p:sp>
        <p:nvSpPr>
          <p:cNvPr id="12" name="Text Box 8"/>
          <p:cNvSpPr txBox="1">
            <a:spLocks noChangeArrowheads="1"/>
          </p:cNvSpPr>
          <p:nvPr/>
        </p:nvSpPr>
        <p:spPr bwMode="auto">
          <a:xfrm>
            <a:off x="6274233" y="3484142"/>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rtl="1" eaLnBrk="1" hangingPunct="1">
              <a:spcBef>
                <a:spcPct val="50000"/>
              </a:spcBef>
            </a:pPr>
            <a:r>
              <a:rPr lang="en-US" b="1">
                <a:solidFill>
                  <a:srgbClr val="FF0066"/>
                </a:solidFill>
                <a:latin typeface="Times New Roman" pitchFamily="18" charset="0"/>
                <a:cs typeface="Arial" charset="0"/>
              </a:rPr>
              <a:t>lớn</a:t>
            </a:r>
          </a:p>
        </p:txBody>
      </p:sp>
      <p:sp>
        <p:nvSpPr>
          <p:cNvPr id="13" name="Text Box 9"/>
          <p:cNvSpPr txBox="1">
            <a:spLocks noChangeArrowheads="1"/>
          </p:cNvSpPr>
          <p:nvPr/>
        </p:nvSpPr>
        <p:spPr bwMode="auto">
          <a:xfrm>
            <a:off x="940233" y="3821292"/>
            <a:ext cx="190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rtl="1" eaLnBrk="1" hangingPunct="1">
              <a:spcBef>
                <a:spcPct val="50000"/>
              </a:spcBef>
            </a:pPr>
            <a:r>
              <a:rPr lang="en-US" b="1">
                <a:solidFill>
                  <a:srgbClr val="FF0066"/>
                </a:solidFill>
                <a:latin typeface="Times New Roman" pitchFamily="18" charset="0"/>
                <a:cs typeface="Arial" charset="0"/>
              </a:rPr>
              <a:t>sáng </a:t>
            </a:r>
          </a:p>
        </p:txBody>
      </p:sp>
    </p:spTree>
    <p:extLst>
      <p:ext uri="{BB962C8B-B14F-4D97-AF65-F5344CB8AC3E}">
        <p14:creationId xmlns:p14="http://schemas.microsoft.com/office/powerpoint/2010/main" val="1190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type="lt">
                                    <p:tmPct val="0"/>
                                  </p:iterate>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a:spLocks noGrp="1"/>
          </p:cNvSpPr>
          <p:nvPr>
            <p:ph sz="half" idx="1"/>
          </p:nvPr>
        </p:nvSpPr>
        <p:spPr>
          <a:xfrm>
            <a:off x="152400" y="914400"/>
            <a:ext cx="5175251"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571500" indent="-571500" algn="just">
              <a:buAutoNum type="romanUcPeriod"/>
            </a:pPr>
            <a:r>
              <a:rPr lang="vi-VN" sz="2400" smtClean="0">
                <a:solidFill>
                  <a:srgbClr val="009242"/>
                </a:solidFill>
                <a:latin typeface="+mj-lt"/>
              </a:rPr>
              <a:t>Ampe kế</a:t>
            </a:r>
          </a:p>
          <a:p>
            <a:pPr marL="571500" indent="-571500" algn="just">
              <a:buAutoNum type="romanUcPeriod"/>
            </a:pPr>
            <a:r>
              <a:rPr lang="vi-VN" sz="2400" smtClean="0">
                <a:solidFill>
                  <a:srgbClr val="009242"/>
                </a:solidFill>
                <a:latin typeface="+mj-lt"/>
              </a:rPr>
              <a:t>Đo cường độ dòng điện</a:t>
            </a:r>
          </a:p>
          <a:p>
            <a:pPr marL="571500" indent="-571500" algn="just">
              <a:buAutoNum type="romanUcPeriod"/>
            </a:pPr>
            <a:r>
              <a:rPr lang="vi-VN" sz="2400" smtClean="0">
                <a:solidFill>
                  <a:srgbClr val="009242"/>
                </a:solidFill>
                <a:latin typeface="+mj-lt"/>
                <a:cs typeface="Times New Roman" pitchFamily="18" charset="0"/>
              </a:rPr>
              <a:t>Vận dụng </a:t>
            </a:r>
            <a:endParaRPr lang="en-US" sz="2400" smtClean="0">
              <a:solidFill>
                <a:srgbClr val="002060"/>
              </a:solidFill>
              <a:latin typeface="Times New Roman" pitchFamily="18" charset="0"/>
              <a:cs typeface="Times New Roman" pitchFamily="18" charset="0"/>
            </a:endParaRPr>
          </a:p>
          <a:p>
            <a:pPr marL="0" indent="0" algn="just">
              <a:buNone/>
            </a:pPr>
            <a:endParaRPr lang="en-US" sz="2400" i="1" smtClean="0">
              <a:solidFill>
                <a:srgbClr val="002060"/>
              </a:solidFill>
              <a:latin typeface="Times New Roman" pitchFamily="18" charset="0"/>
              <a:cs typeface="Times New Roman" pitchFamily="18" charset="0"/>
            </a:endParaRPr>
          </a:p>
        </p:txBody>
      </p:sp>
      <p:cxnSp>
        <p:nvCxnSpPr>
          <p:cNvPr id="5" name="Straight Connector 4"/>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2000" y="2757055"/>
            <a:ext cx="4419600" cy="519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mtClean="0">
                <a:solidFill>
                  <a:srgbClr val="002060"/>
                </a:solidFill>
                <a:latin typeface="Times New Roman" pitchFamily="18" charset="0"/>
              </a:rPr>
              <a:t>Đổi đơn vị cho các giá trị sau đây:</a:t>
            </a:r>
          </a:p>
        </p:txBody>
      </p:sp>
      <p:sp>
        <p:nvSpPr>
          <p:cNvPr id="10" name="Rectangle 9"/>
          <p:cNvSpPr/>
          <p:nvPr/>
        </p:nvSpPr>
        <p:spPr>
          <a:xfrm>
            <a:off x="152400" y="2743200"/>
            <a:ext cx="5334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C3</a:t>
            </a:r>
            <a:endParaRPr lang="vi-VN" sz="2000" b="1">
              <a:latin typeface="Times New Roman" pitchFamily="18" charset="0"/>
              <a:cs typeface="Times New Roman" pitchFamily="18" charset="0"/>
            </a:endParaRPr>
          </a:p>
        </p:txBody>
      </p:sp>
      <p:sp>
        <p:nvSpPr>
          <p:cNvPr id="11" name="Rectangle 10"/>
          <p:cNvSpPr/>
          <p:nvPr/>
        </p:nvSpPr>
        <p:spPr>
          <a:xfrm>
            <a:off x="724189" y="3219271"/>
            <a:ext cx="7200611" cy="1200329"/>
          </a:xfrm>
          <a:prstGeom prst="rect">
            <a:avLst/>
          </a:prstGeom>
        </p:spPr>
        <p:txBody>
          <a:bodyPr wrap="square">
            <a:spAutoFit/>
          </a:bodyPr>
          <a:lstStyle/>
          <a:p>
            <a:pPr marL="342900" indent="-342900">
              <a:buAutoNum type="alphaLcParenR"/>
            </a:pPr>
            <a:r>
              <a:rPr lang="en-US" sz="2400" smtClean="0">
                <a:solidFill>
                  <a:srgbClr val="002060"/>
                </a:solidFill>
                <a:latin typeface="Times New Roman" pitchFamily="18" charset="0"/>
              </a:rPr>
              <a:t>0,175A </a:t>
            </a:r>
            <a:r>
              <a:rPr lang="en-US" sz="2400">
                <a:solidFill>
                  <a:srgbClr val="002060"/>
                </a:solidFill>
                <a:latin typeface="Times New Roman" pitchFamily="18" charset="0"/>
              </a:rPr>
              <a:t>= ___ </a:t>
            </a:r>
            <a:r>
              <a:rPr lang="en-US" sz="2400" smtClean="0">
                <a:solidFill>
                  <a:srgbClr val="002060"/>
                </a:solidFill>
                <a:latin typeface="Times New Roman" pitchFamily="18" charset="0"/>
              </a:rPr>
              <a:t>mA</a:t>
            </a:r>
            <a:r>
              <a:rPr lang="en-US" sz="2400">
                <a:solidFill>
                  <a:srgbClr val="002060"/>
                </a:solidFill>
                <a:latin typeface="Times New Roman" pitchFamily="18" charset="0"/>
              </a:rPr>
              <a:t> </a:t>
            </a:r>
            <a:r>
              <a:rPr lang="en-US" sz="2400" smtClean="0">
                <a:solidFill>
                  <a:srgbClr val="002060"/>
                </a:solidFill>
                <a:latin typeface="Times New Roman" pitchFamily="18" charset="0"/>
              </a:rPr>
              <a:t>                    c)1250mA </a:t>
            </a:r>
            <a:r>
              <a:rPr lang="en-US" sz="2400">
                <a:solidFill>
                  <a:srgbClr val="002060"/>
                </a:solidFill>
                <a:latin typeface="Times New Roman" pitchFamily="18" charset="0"/>
              </a:rPr>
              <a:t>= </a:t>
            </a:r>
            <a:r>
              <a:rPr lang="en-US" sz="2400" smtClean="0">
                <a:solidFill>
                  <a:srgbClr val="002060"/>
                </a:solidFill>
                <a:latin typeface="Times New Roman" pitchFamily="18" charset="0"/>
              </a:rPr>
              <a:t>_____ A </a:t>
            </a:r>
          </a:p>
          <a:p>
            <a:pPr marL="342900" indent="-342900">
              <a:buAutoNum type="alphaLcParenR"/>
            </a:pPr>
            <a:r>
              <a:rPr lang="en-US" sz="2400" smtClean="0">
                <a:solidFill>
                  <a:srgbClr val="002060"/>
                </a:solidFill>
                <a:latin typeface="Times New Roman" pitchFamily="18" charset="0"/>
              </a:rPr>
              <a:t>0,38A </a:t>
            </a:r>
            <a:r>
              <a:rPr lang="en-US" sz="2400">
                <a:solidFill>
                  <a:srgbClr val="002060"/>
                </a:solidFill>
                <a:latin typeface="Times New Roman" pitchFamily="18" charset="0"/>
              </a:rPr>
              <a:t>= ____ </a:t>
            </a:r>
            <a:r>
              <a:rPr lang="en-US" sz="2400" smtClean="0">
                <a:solidFill>
                  <a:srgbClr val="002060"/>
                </a:solidFill>
                <a:latin typeface="Times New Roman" pitchFamily="18" charset="0"/>
              </a:rPr>
              <a:t>mA                     d</a:t>
            </a:r>
            <a:r>
              <a:rPr lang="en-US" sz="2400">
                <a:solidFill>
                  <a:srgbClr val="002060"/>
                </a:solidFill>
                <a:latin typeface="Times New Roman" pitchFamily="18" charset="0"/>
              </a:rPr>
              <a:t>) 280mA = </a:t>
            </a:r>
            <a:r>
              <a:rPr lang="en-US" sz="2400" smtClean="0">
                <a:solidFill>
                  <a:srgbClr val="002060"/>
                </a:solidFill>
                <a:latin typeface="Times New Roman" pitchFamily="18" charset="0"/>
              </a:rPr>
              <a:t>_____  A</a:t>
            </a:r>
            <a:endParaRPr lang="en-US" sz="2400">
              <a:solidFill>
                <a:srgbClr val="002060"/>
              </a:solidFill>
              <a:latin typeface="Times New Roman" pitchFamily="18" charset="0"/>
            </a:endParaRPr>
          </a:p>
          <a:p>
            <a:r>
              <a:rPr lang="en-US" sz="2400">
                <a:solidFill>
                  <a:srgbClr val="002060"/>
                </a:solidFill>
                <a:latin typeface="Times New Roman" pitchFamily="18" charset="0"/>
              </a:rPr>
              <a:t>	</a:t>
            </a:r>
          </a:p>
        </p:txBody>
      </p:sp>
      <p:sp>
        <p:nvSpPr>
          <p:cNvPr id="12" name="Text Box 6"/>
          <p:cNvSpPr txBox="1">
            <a:spLocks noChangeArrowheads="1"/>
          </p:cNvSpPr>
          <p:nvPr/>
        </p:nvSpPr>
        <p:spPr bwMode="auto">
          <a:xfrm>
            <a:off x="2286000" y="3219271"/>
            <a:ext cx="685800" cy="461665"/>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b="1" dirty="0">
                <a:solidFill>
                  <a:srgbClr val="FF0066"/>
                </a:solidFill>
                <a:latin typeface="Times New Roman" pitchFamily="18" charset="0"/>
                <a:cs typeface="Times New Roman" pitchFamily="18" charset="0"/>
              </a:rPr>
              <a:t>175</a:t>
            </a:r>
          </a:p>
        </p:txBody>
      </p:sp>
      <p:sp>
        <p:nvSpPr>
          <p:cNvPr id="13" name="Text Box 7"/>
          <p:cNvSpPr txBox="1">
            <a:spLocks noChangeArrowheads="1"/>
          </p:cNvSpPr>
          <p:nvPr/>
        </p:nvSpPr>
        <p:spPr bwMode="auto">
          <a:xfrm>
            <a:off x="2286000" y="3581400"/>
            <a:ext cx="800100" cy="461665"/>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b="1" dirty="0">
                <a:solidFill>
                  <a:srgbClr val="FF0066"/>
                </a:solidFill>
                <a:latin typeface="Times New Roman" pitchFamily="18" charset="0"/>
                <a:cs typeface="Times New Roman" pitchFamily="18" charset="0"/>
              </a:rPr>
              <a:t>380</a:t>
            </a:r>
          </a:p>
        </p:txBody>
      </p:sp>
      <p:sp>
        <p:nvSpPr>
          <p:cNvPr id="14" name="Text Box 8"/>
          <p:cNvSpPr txBox="1">
            <a:spLocks noChangeArrowheads="1"/>
          </p:cNvSpPr>
          <p:nvPr/>
        </p:nvSpPr>
        <p:spPr bwMode="auto">
          <a:xfrm>
            <a:off x="6553200" y="3195935"/>
            <a:ext cx="1066800" cy="461665"/>
          </a:xfrm>
          <a:prstGeom prst="rect">
            <a:avLst/>
          </a:prstGeom>
          <a:noFill/>
          <a:ln w="9525">
            <a:noFill/>
            <a:miter lim="800000"/>
            <a:headEnd/>
            <a:tailEnd/>
          </a:ln>
          <a:effectLst/>
        </p:spPr>
        <p:txBody>
          <a:bodyPr>
            <a:spAutoFit/>
          </a:bodyPr>
          <a:lstStyle/>
          <a:p>
            <a:pPr eaLnBrk="0" hangingPunct="0">
              <a:spcBef>
                <a:spcPct val="50000"/>
              </a:spcBef>
              <a:defRPr/>
            </a:pPr>
            <a:r>
              <a:rPr lang="en-US" sz="2400" b="1" dirty="0">
                <a:solidFill>
                  <a:srgbClr val="FF0066"/>
                </a:solidFill>
                <a:latin typeface="Times New Roman" pitchFamily="18" charset="0"/>
                <a:cs typeface="Times New Roman" pitchFamily="18" charset="0"/>
              </a:rPr>
              <a:t>1,25</a:t>
            </a:r>
          </a:p>
        </p:txBody>
      </p:sp>
      <p:sp>
        <p:nvSpPr>
          <p:cNvPr id="15" name="Text Box 9"/>
          <p:cNvSpPr txBox="1">
            <a:spLocks noChangeArrowheads="1"/>
          </p:cNvSpPr>
          <p:nvPr/>
        </p:nvSpPr>
        <p:spPr bwMode="auto">
          <a:xfrm>
            <a:off x="6477000" y="3581400"/>
            <a:ext cx="914400" cy="461665"/>
          </a:xfrm>
          <a:prstGeom prst="rect">
            <a:avLst/>
          </a:prstGeom>
          <a:noFill/>
          <a:ln w="9525">
            <a:noFill/>
            <a:miter lim="800000"/>
            <a:headEnd/>
            <a:tailEnd/>
          </a:ln>
          <a:effectLst/>
        </p:spPr>
        <p:txBody>
          <a:bodyPr>
            <a:spAutoFit/>
          </a:bodyPr>
          <a:lstStyle/>
          <a:p>
            <a:pPr eaLnBrk="0" hangingPunct="0">
              <a:spcBef>
                <a:spcPct val="50000"/>
              </a:spcBef>
              <a:defRPr/>
            </a:pPr>
            <a:r>
              <a:rPr lang="en-US" sz="2400" b="1">
                <a:solidFill>
                  <a:srgbClr val="FF0066"/>
                </a:solidFill>
                <a:latin typeface="Times New Roman" pitchFamily="18" charset="0"/>
                <a:cs typeface="Times New Roman" pitchFamily="18" charset="0"/>
              </a:rPr>
              <a:t>0,28</a:t>
            </a:r>
          </a:p>
        </p:txBody>
      </p:sp>
      <p:sp>
        <p:nvSpPr>
          <p:cNvPr id="16" name="Text Box 21"/>
          <p:cNvSpPr txBox="1">
            <a:spLocks noChangeArrowheads="1"/>
          </p:cNvSpPr>
          <p:nvPr/>
        </p:nvSpPr>
        <p:spPr bwMode="auto">
          <a:xfrm>
            <a:off x="762000" y="4191000"/>
            <a:ext cx="8382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smtClean="0">
                <a:solidFill>
                  <a:srgbClr val="002060"/>
                </a:solidFill>
                <a:latin typeface="Times New Roman" pitchFamily="18" charset="0"/>
                <a:cs typeface="Times New Roman" pitchFamily="18" charset="0"/>
              </a:rPr>
              <a:t>Có </a:t>
            </a:r>
            <a:r>
              <a:rPr lang="en-US" altLang="en-US" sz="2400" dirty="0">
                <a:solidFill>
                  <a:srgbClr val="002060"/>
                </a:solidFill>
                <a:latin typeface="Times New Roman" pitchFamily="18" charset="0"/>
                <a:cs typeface="Times New Roman" pitchFamily="18" charset="0"/>
              </a:rPr>
              <a:t>4 ampe kế có giới hạn đo như sau:</a:t>
            </a:r>
          </a:p>
          <a:p>
            <a:pPr eaLnBrk="1" hangingPunct="1">
              <a:spcBef>
                <a:spcPct val="50000"/>
              </a:spcBef>
              <a:buFontTx/>
              <a:buAutoNum type="arabicParenR"/>
            </a:pPr>
            <a:r>
              <a:rPr lang="en-US" altLang="en-US" sz="2400" dirty="0">
                <a:solidFill>
                  <a:srgbClr val="002060"/>
                </a:solidFill>
                <a:latin typeface="Times New Roman" pitchFamily="18" charset="0"/>
                <a:cs typeface="Times New Roman" pitchFamily="18" charset="0"/>
              </a:rPr>
              <a:t> 2mA;    2) 20mA ;      3) 250mA;      4) 2A.</a:t>
            </a:r>
          </a:p>
          <a:p>
            <a:pPr eaLnBrk="1" hangingPunct="1">
              <a:spcBef>
                <a:spcPct val="50000"/>
              </a:spcBef>
            </a:pPr>
            <a:r>
              <a:rPr lang="en-US" altLang="en-US" sz="2400" i="1" dirty="0">
                <a:solidFill>
                  <a:srgbClr val="002060"/>
                </a:solidFill>
                <a:latin typeface="Times New Roman" pitchFamily="18" charset="0"/>
                <a:cs typeface="Times New Roman" pitchFamily="18" charset="0"/>
              </a:rPr>
              <a:t>Hãy cho biết ampe kế nào đã cho là phù hợp nhất để đo mỗi </a:t>
            </a:r>
            <a:r>
              <a:rPr lang="en-US" altLang="en-US" sz="2400" i="1" dirty="0" smtClean="0">
                <a:solidFill>
                  <a:srgbClr val="002060"/>
                </a:solidFill>
                <a:latin typeface="Times New Roman" pitchFamily="18" charset="0"/>
                <a:cs typeface="Times New Roman" pitchFamily="18" charset="0"/>
              </a:rPr>
              <a:t>cường độ </a:t>
            </a:r>
            <a:r>
              <a:rPr lang="en-US" altLang="en-US" sz="2400" i="1" dirty="0">
                <a:solidFill>
                  <a:srgbClr val="002060"/>
                </a:solidFill>
                <a:latin typeface="Times New Roman" pitchFamily="18" charset="0"/>
                <a:cs typeface="Times New Roman" pitchFamily="18" charset="0"/>
              </a:rPr>
              <a:t>dòng điện sau đây:</a:t>
            </a:r>
          </a:p>
          <a:p>
            <a:pPr eaLnBrk="1" hangingPunct="1">
              <a:spcBef>
                <a:spcPct val="50000"/>
              </a:spcBef>
            </a:pPr>
            <a:r>
              <a:rPr lang="en-US" altLang="en-US" sz="2400" dirty="0">
                <a:solidFill>
                  <a:srgbClr val="002060"/>
                </a:solidFill>
                <a:latin typeface="Times New Roman" pitchFamily="18" charset="0"/>
                <a:cs typeface="Times New Roman" pitchFamily="18" charset="0"/>
              </a:rPr>
              <a:t>a) 15mA         </a:t>
            </a:r>
            <a:r>
              <a:rPr lang="en-US" altLang="en-US" sz="2400" dirty="0" smtClean="0">
                <a:solidFill>
                  <a:srgbClr val="002060"/>
                </a:solidFill>
                <a:latin typeface="Times New Roman" pitchFamily="18" charset="0"/>
                <a:cs typeface="Times New Roman" pitchFamily="18" charset="0"/>
              </a:rPr>
              <a:t>   </a:t>
            </a:r>
            <a:r>
              <a:rPr lang="en-US" altLang="en-US" sz="2400" dirty="0">
                <a:solidFill>
                  <a:srgbClr val="002060"/>
                </a:solidFill>
                <a:latin typeface="Times New Roman" pitchFamily="18" charset="0"/>
                <a:cs typeface="Times New Roman" pitchFamily="18" charset="0"/>
              </a:rPr>
              <a:t>b) 0,15A             c) </a:t>
            </a:r>
            <a:r>
              <a:rPr lang="en-US" altLang="en-US" sz="2400" dirty="0" smtClean="0">
                <a:solidFill>
                  <a:srgbClr val="002060"/>
                </a:solidFill>
                <a:latin typeface="Times New Roman" pitchFamily="18" charset="0"/>
                <a:cs typeface="Times New Roman" pitchFamily="18" charset="0"/>
              </a:rPr>
              <a:t>1,2A</a:t>
            </a:r>
            <a:endParaRPr lang="en-US" altLang="en-US" sz="2400" dirty="0">
              <a:solidFill>
                <a:srgbClr val="002060"/>
              </a:solidFill>
              <a:latin typeface="Times New Roman" pitchFamily="18" charset="0"/>
              <a:cs typeface="Times New Roman" pitchFamily="18" charset="0"/>
            </a:endParaRPr>
          </a:p>
        </p:txBody>
      </p:sp>
      <p:sp>
        <p:nvSpPr>
          <p:cNvPr id="17" name="Line 22"/>
          <p:cNvSpPr>
            <a:spLocks noChangeShapeType="1"/>
          </p:cNvSpPr>
          <p:nvPr/>
        </p:nvSpPr>
        <p:spPr bwMode="auto">
          <a:xfrm flipH="1">
            <a:off x="1719590" y="5092788"/>
            <a:ext cx="1132820" cy="124649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400">
              <a:latin typeface="Times New Roman" pitchFamily="18" charset="0"/>
              <a:cs typeface="Times New Roman" pitchFamily="18" charset="0"/>
            </a:endParaRPr>
          </a:p>
        </p:txBody>
      </p:sp>
      <p:sp>
        <p:nvSpPr>
          <p:cNvPr id="18" name="Line 23"/>
          <p:cNvSpPr>
            <a:spLocks noChangeShapeType="1"/>
          </p:cNvSpPr>
          <p:nvPr/>
        </p:nvSpPr>
        <p:spPr bwMode="auto">
          <a:xfrm flipH="1">
            <a:off x="3581400" y="5092788"/>
            <a:ext cx="990600" cy="116461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400">
              <a:latin typeface="Times New Roman" pitchFamily="18" charset="0"/>
              <a:cs typeface="Times New Roman" pitchFamily="18" charset="0"/>
            </a:endParaRPr>
          </a:p>
        </p:txBody>
      </p:sp>
      <p:sp>
        <p:nvSpPr>
          <p:cNvPr id="19" name="Line 24"/>
          <p:cNvSpPr>
            <a:spLocks noChangeShapeType="1"/>
          </p:cNvSpPr>
          <p:nvPr/>
        </p:nvSpPr>
        <p:spPr bwMode="auto">
          <a:xfrm flipH="1">
            <a:off x="5410200" y="5130888"/>
            <a:ext cx="685800" cy="108841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400">
              <a:latin typeface="Times New Roman" pitchFamily="18" charset="0"/>
              <a:cs typeface="Times New Roman" pitchFamily="18" charset="0"/>
            </a:endParaRPr>
          </a:p>
        </p:txBody>
      </p:sp>
      <p:sp>
        <p:nvSpPr>
          <p:cNvPr id="20" name="Rectangle 19"/>
          <p:cNvSpPr/>
          <p:nvPr/>
        </p:nvSpPr>
        <p:spPr>
          <a:xfrm>
            <a:off x="152400" y="4152900"/>
            <a:ext cx="5334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C4</a:t>
            </a:r>
            <a:endParaRPr lang="vi-VN" sz="2000" b="1">
              <a:latin typeface="Times New Roman" pitchFamily="18" charset="0"/>
              <a:cs typeface="Times New Roman" pitchFamily="18" charset="0"/>
            </a:endParaRPr>
          </a:p>
        </p:txBody>
      </p:sp>
    </p:spTree>
    <p:extLst>
      <p:ext uri="{BB962C8B-B14F-4D97-AF65-F5344CB8AC3E}">
        <p14:creationId xmlns:p14="http://schemas.microsoft.com/office/powerpoint/2010/main" val="31718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barn(inVertical)">
                                      <p:cBhvr>
                                        <p:cTn id="30" dur="500"/>
                                        <p:tgtEl>
                                          <p:spTgt spid="16">
                                            <p:txEl>
                                              <p:pRg st="1" end="1"/>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barn(inVertical)">
                                      <p:cBhvr>
                                        <p:cTn id="33" dur="500"/>
                                        <p:tgtEl>
                                          <p:spTgt spid="16">
                                            <p:txEl>
                                              <p:pRg st="2" end="2"/>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barn(inVertical)">
                                      <p:cBhvr>
                                        <p:cTn id="36" dur="500"/>
                                        <p:tgtEl>
                                          <p:spTgt spid="16">
                                            <p:txEl>
                                              <p:pRg st="3" end="3"/>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16">
                                            <p:txEl>
                                              <p:pRg st="2" end="2"/>
                                            </p:txEl>
                                          </p:spTgt>
                                        </p:tgtEl>
                                      </p:cBhvr>
                                    </p:animEffect>
                                    <p:set>
                                      <p:cBhvr>
                                        <p:cTn id="44"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ox(i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ox(in)">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build="allAtOnce"/>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a:spLocks noGrp="1"/>
          </p:cNvSpPr>
          <p:nvPr>
            <p:ph sz="half" idx="1"/>
          </p:nvPr>
        </p:nvSpPr>
        <p:spPr>
          <a:xfrm>
            <a:off x="152400" y="914400"/>
            <a:ext cx="5175251"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571500" indent="-571500" algn="just">
              <a:buAutoNum type="romanUcPeriod"/>
            </a:pPr>
            <a:r>
              <a:rPr lang="vi-VN" sz="2400" smtClean="0">
                <a:solidFill>
                  <a:srgbClr val="009242"/>
                </a:solidFill>
                <a:latin typeface="+mj-lt"/>
              </a:rPr>
              <a:t>Ampe kế</a:t>
            </a:r>
          </a:p>
          <a:p>
            <a:pPr marL="571500" indent="-571500" algn="just">
              <a:buAutoNum type="romanUcPeriod"/>
            </a:pPr>
            <a:r>
              <a:rPr lang="vi-VN" sz="2400" smtClean="0">
                <a:solidFill>
                  <a:srgbClr val="009242"/>
                </a:solidFill>
                <a:latin typeface="+mj-lt"/>
              </a:rPr>
              <a:t>Đo cường độ dòng điện</a:t>
            </a:r>
          </a:p>
          <a:p>
            <a:pPr marL="571500" indent="-571500" algn="just">
              <a:buAutoNum type="romanUcPeriod"/>
            </a:pPr>
            <a:r>
              <a:rPr lang="vi-VN" sz="2400" smtClean="0">
                <a:solidFill>
                  <a:srgbClr val="009242"/>
                </a:solidFill>
                <a:latin typeface="+mj-lt"/>
                <a:cs typeface="Times New Roman" pitchFamily="18" charset="0"/>
              </a:rPr>
              <a:t>Vận dụng </a:t>
            </a:r>
            <a:endParaRPr lang="en-US" sz="2400" smtClean="0">
              <a:solidFill>
                <a:srgbClr val="002060"/>
              </a:solidFill>
              <a:latin typeface="Times New Roman" pitchFamily="18" charset="0"/>
              <a:cs typeface="Times New Roman" pitchFamily="18" charset="0"/>
            </a:endParaRPr>
          </a:p>
          <a:p>
            <a:pPr marL="0" indent="0" algn="just">
              <a:buNone/>
            </a:pPr>
            <a:endParaRPr lang="en-US" sz="2400" i="1" smtClean="0">
              <a:solidFill>
                <a:srgbClr val="002060"/>
              </a:solidFill>
              <a:latin typeface="Times New Roman" pitchFamily="18" charset="0"/>
              <a:cs typeface="Times New Roman" pitchFamily="18" charset="0"/>
            </a:endParaRPr>
          </a:p>
        </p:txBody>
      </p:sp>
      <p:cxnSp>
        <p:nvCxnSpPr>
          <p:cNvPr id="5" name="Straight Connector 4"/>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2743200"/>
            <a:ext cx="5334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C5</a:t>
            </a:r>
            <a:endParaRPr lang="vi-VN" sz="2000" b="1">
              <a:latin typeface="Times New Roman" pitchFamily="18" charset="0"/>
              <a:cs typeface="Times New Roman" pitchFamily="18" charset="0"/>
            </a:endParaRPr>
          </a:p>
        </p:txBody>
      </p:sp>
      <p:pic>
        <p:nvPicPr>
          <p:cNvPr id="9"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11538"/>
            <a:ext cx="2840777" cy="16176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685800" y="2743200"/>
            <a:ext cx="8351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rtl="1">
              <a:tabLst>
                <a:tab pos="457200" algn="l"/>
                <a:tab pos="914400" algn="l"/>
                <a:tab pos="1371600" algn="l"/>
                <a:tab pos="1828800" algn="l"/>
                <a:tab pos="3362325" algn="l"/>
              </a:tabLst>
            </a:pPr>
            <a:r>
              <a:rPr lang="en-US" sz="2400" smtClean="0">
                <a:solidFill>
                  <a:srgbClr val="002060"/>
                </a:solidFill>
                <a:latin typeface="Times New Roman" pitchFamily="18" charset="0"/>
                <a:cs typeface="Times New Roman" pitchFamily="18" charset="0"/>
              </a:rPr>
              <a:t>Ampe </a:t>
            </a:r>
            <a:r>
              <a:rPr lang="en-US" sz="2400">
                <a:solidFill>
                  <a:srgbClr val="002060"/>
                </a:solidFill>
                <a:latin typeface="Times New Roman" pitchFamily="18" charset="0"/>
                <a:cs typeface="Times New Roman" pitchFamily="18" charset="0"/>
              </a:rPr>
              <a:t>kế trong sơ đồ nào ở hình 24.4 được mắc đúng, vì sao?</a:t>
            </a:r>
          </a:p>
        </p:txBody>
      </p:sp>
      <p:sp>
        <p:nvSpPr>
          <p:cNvPr id="11" name="Rectangle 30"/>
          <p:cNvSpPr>
            <a:spLocks noChangeArrowheads="1"/>
          </p:cNvSpPr>
          <p:nvPr/>
        </p:nvSpPr>
        <p:spPr bwMode="auto">
          <a:xfrm>
            <a:off x="381000" y="5105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a:latin typeface="Times New Roman" pitchFamily="18" charset="0"/>
                <a:cs typeface="Times New Roman" pitchFamily="18" charset="0"/>
                <a:sym typeface="Wingdings" pitchFamily="2" charset="2"/>
              </a:rPr>
              <a:t>24.4 a):</a:t>
            </a:r>
          </a:p>
        </p:txBody>
      </p:sp>
      <p:sp>
        <p:nvSpPr>
          <p:cNvPr id="12" name="Rectangle 31"/>
          <p:cNvSpPr>
            <a:spLocks noChangeArrowheads="1"/>
          </p:cNvSpPr>
          <p:nvPr/>
        </p:nvSpPr>
        <p:spPr bwMode="auto">
          <a:xfrm>
            <a:off x="1295400" y="5105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a:solidFill>
                  <a:srgbClr val="FF0000"/>
                </a:solidFill>
                <a:latin typeface="Times New Roman" pitchFamily="18" charset="0"/>
                <a:cs typeface="Times New Roman" pitchFamily="18" charset="0"/>
                <a:sym typeface="Wingdings" pitchFamily="2" charset="2"/>
              </a:rPr>
              <a:t>Đúng!</a:t>
            </a:r>
          </a:p>
        </p:txBody>
      </p:sp>
      <p:pic>
        <p:nvPicPr>
          <p:cNvPr id="13"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810" y="3343275"/>
            <a:ext cx="302399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997" y="3469697"/>
            <a:ext cx="2979803" cy="14971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0"/>
          <p:cNvSpPr>
            <a:spLocks noChangeArrowheads="1"/>
          </p:cNvSpPr>
          <p:nvPr/>
        </p:nvSpPr>
        <p:spPr bwMode="auto">
          <a:xfrm>
            <a:off x="3352800" y="5105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a:latin typeface="Times New Roman" pitchFamily="18" charset="0"/>
                <a:cs typeface="Times New Roman" pitchFamily="18" charset="0"/>
                <a:sym typeface="Wingdings" pitchFamily="2" charset="2"/>
              </a:rPr>
              <a:t>24.4 b):</a:t>
            </a:r>
          </a:p>
        </p:txBody>
      </p:sp>
      <p:sp>
        <p:nvSpPr>
          <p:cNvPr id="16" name="Rectangle 31"/>
          <p:cNvSpPr>
            <a:spLocks noChangeArrowheads="1"/>
          </p:cNvSpPr>
          <p:nvPr/>
        </p:nvSpPr>
        <p:spPr bwMode="auto">
          <a:xfrm>
            <a:off x="4191000" y="5105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a:solidFill>
                  <a:srgbClr val="FF0000"/>
                </a:solidFill>
                <a:latin typeface="Times New Roman" pitchFamily="18" charset="0"/>
                <a:cs typeface="Times New Roman" pitchFamily="18" charset="0"/>
                <a:sym typeface="Wingdings" pitchFamily="2" charset="2"/>
              </a:rPr>
              <a:t>Sai!</a:t>
            </a:r>
          </a:p>
        </p:txBody>
      </p:sp>
      <p:sp>
        <p:nvSpPr>
          <p:cNvPr id="17" name="Rectangle 30"/>
          <p:cNvSpPr>
            <a:spLocks noChangeArrowheads="1"/>
          </p:cNvSpPr>
          <p:nvPr/>
        </p:nvSpPr>
        <p:spPr bwMode="auto">
          <a:xfrm>
            <a:off x="6387002" y="50292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a:latin typeface="Times New Roman" pitchFamily="18" charset="0"/>
                <a:cs typeface="Times New Roman" pitchFamily="18" charset="0"/>
                <a:sym typeface="Wingdings" pitchFamily="2" charset="2"/>
              </a:rPr>
              <a:t>24.4 c):</a:t>
            </a:r>
          </a:p>
        </p:txBody>
      </p:sp>
      <p:sp>
        <p:nvSpPr>
          <p:cNvPr id="18" name="Rectangle 31"/>
          <p:cNvSpPr>
            <a:spLocks noChangeArrowheads="1"/>
          </p:cNvSpPr>
          <p:nvPr/>
        </p:nvSpPr>
        <p:spPr bwMode="auto">
          <a:xfrm>
            <a:off x="7239000" y="5022273"/>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a:solidFill>
                  <a:srgbClr val="FF0000"/>
                </a:solidFill>
                <a:latin typeface="Times New Roman" pitchFamily="18" charset="0"/>
                <a:cs typeface="Times New Roman" pitchFamily="18" charset="0"/>
                <a:sym typeface="Wingdings" pitchFamily="2" charset="2"/>
              </a:rPr>
              <a:t>Sai!</a:t>
            </a:r>
          </a:p>
        </p:txBody>
      </p:sp>
      <p:sp>
        <p:nvSpPr>
          <p:cNvPr id="19" name="Text Box 81"/>
          <p:cNvSpPr txBox="1">
            <a:spLocks noChangeArrowheads="1"/>
          </p:cNvSpPr>
          <p:nvPr/>
        </p:nvSpPr>
        <p:spPr bwMode="auto">
          <a:xfrm>
            <a:off x="76200" y="5722203"/>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Times New Roman" pitchFamily="18" charset="0"/>
              </a:rPr>
              <a:t>Vì: Hình a, </a:t>
            </a:r>
            <a:r>
              <a:rPr lang="en-US" altLang="en-US" sz="2400">
                <a:solidFill>
                  <a:srgbClr val="FF0000"/>
                </a:solidFill>
                <a:latin typeface="Times New Roman" pitchFamily="18" charset="0"/>
              </a:rPr>
              <a:t>chốt (+)</a:t>
            </a:r>
            <a:r>
              <a:rPr lang="en-US" altLang="en-US" sz="2400">
                <a:latin typeface="Times New Roman" pitchFamily="18" charset="0"/>
              </a:rPr>
              <a:t> của ampe kế mắc vào phía </a:t>
            </a:r>
            <a:r>
              <a:rPr lang="en-US" altLang="en-US" sz="2400">
                <a:solidFill>
                  <a:srgbClr val="FF0000"/>
                </a:solidFill>
                <a:latin typeface="Times New Roman" pitchFamily="18" charset="0"/>
              </a:rPr>
              <a:t>cực dương(+)</a:t>
            </a:r>
            <a:r>
              <a:rPr lang="en-US" altLang="en-US" sz="2400">
                <a:latin typeface="Times New Roman" pitchFamily="18" charset="0"/>
              </a:rPr>
              <a:t> của nguồn điện, </a:t>
            </a:r>
            <a:r>
              <a:rPr lang="en-US" altLang="en-US" sz="2400">
                <a:solidFill>
                  <a:srgbClr val="FF0000"/>
                </a:solidFill>
                <a:latin typeface="Times New Roman" pitchFamily="18" charset="0"/>
              </a:rPr>
              <a:t>chốt</a:t>
            </a:r>
            <a:r>
              <a:rPr lang="en-US" altLang="en-US" sz="2400">
                <a:latin typeface="Times New Roman" pitchFamily="18" charset="0"/>
              </a:rPr>
              <a:t> </a:t>
            </a:r>
            <a:r>
              <a:rPr lang="en-US" altLang="en-US" sz="2400">
                <a:solidFill>
                  <a:srgbClr val="FF0000"/>
                </a:solidFill>
                <a:latin typeface="Times New Roman" pitchFamily="18" charset="0"/>
              </a:rPr>
              <a:t>(-) </a:t>
            </a:r>
            <a:r>
              <a:rPr lang="en-US" altLang="en-US" sz="2400">
                <a:latin typeface="Times New Roman" pitchFamily="18" charset="0"/>
              </a:rPr>
              <a:t>của ampe kế mắc vào phía </a:t>
            </a:r>
            <a:r>
              <a:rPr lang="en-US" altLang="en-US" sz="2400">
                <a:solidFill>
                  <a:srgbClr val="FF0000"/>
                </a:solidFill>
                <a:latin typeface="Times New Roman" pitchFamily="18" charset="0"/>
              </a:rPr>
              <a:t>cực âm(-)</a:t>
            </a:r>
            <a:r>
              <a:rPr lang="en-US" altLang="en-US" sz="2400">
                <a:latin typeface="Times New Roman" pitchFamily="18" charset="0"/>
              </a:rPr>
              <a:t> của nguồn điện.</a:t>
            </a:r>
          </a:p>
        </p:txBody>
      </p:sp>
    </p:spTree>
    <p:extLst>
      <p:ext uri="{BB962C8B-B14F-4D97-AF65-F5344CB8AC3E}">
        <p14:creationId xmlns:p14="http://schemas.microsoft.com/office/powerpoint/2010/main" val="30801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029200"/>
            <a:ext cx="1371600" cy="1828800"/>
          </a:xfrm>
          <a:prstGeom prst="rect">
            <a:avLst/>
          </a:prstGeom>
        </p:spPr>
      </p:pic>
      <p:sp>
        <p:nvSpPr>
          <p:cNvPr id="4" name="Freeform 5"/>
          <p:cNvSpPr>
            <a:spLocks/>
          </p:cNvSpPr>
          <p:nvPr/>
        </p:nvSpPr>
        <p:spPr bwMode="auto">
          <a:xfrm>
            <a:off x="3355975" y="3048000"/>
            <a:ext cx="1304925" cy="1017071"/>
          </a:xfrm>
          <a:custGeom>
            <a:avLst/>
            <a:gdLst>
              <a:gd name="T0" fmla="*/ 156 w 764"/>
              <a:gd name="T1" fmla="*/ 0 h 963"/>
              <a:gd name="T2" fmla="*/ 609 w 764"/>
              <a:gd name="T3" fmla="*/ 0 h 963"/>
              <a:gd name="T4" fmla="*/ 764 w 764"/>
              <a:gd name="T5" fmla="*/ 156 h 963"/>
              <a:gd name="T6" fmla="*/ 764 w 764"/>
              <a:gd name="T7" fmla="*/ 609 h 963"/>
              <a:gd name="T8" fmla="*/ 609 w 764"/>
              <a:gd name="T9" fmla="*/ 764 h 963"/>
              <a:gd name="T10" fmla="*/ 262 w 764"/>
              <a:gd name="T11" fmla="*/ 764 h 963"/>
              <a:gd name="T12" fmla="*/ 298 w 764"/>
              <a:gd name="T13" fmla="*/ 963 h 963"/>
              <a:gd name="T14" fmla="*/ 152 w 764"/>
              <a:gd name="T15" fmla="*/ 764 h 963"/>
              <a:gd name="T16" fmla="*/ 0 w 764"/>
              <a:gd name="T17" fmla="*/ 609 h 963"/>
              <a:gd name="T18" fmla="*/ 0 w 764"/>
              <a:gd name="T19" fmla="*/ 156 h 963"/>
              <a:gd name="T20" fmla="*/ 156 w 764"/>
              <a:gd name="T21"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4" h="963">
                <a:moveTo>
                  <a:pt x="156" y="0"/>
                </a:moveTo>
                <a:cubicBezTo>
                  <a:pt x="609" y="0"/>
                  <a:pt x="609" y="0"/>
                  <a:pt x="609" y="0"/>
                </a:cubicBezTo>
                <a:cubicBezTo>
                  <a:pt x="694" y="0"/>
                  <a:pt x="764" y="70"/>
                  <a:pt x="764" y="156"/>
                </a:cubicBezTo>
                <a:cubicBezTo>
                  <a:pt x="764" y="609"/>
                  <a:pt x="764" y="609"/>
                  <a:pt x="764" y="609"/>
                </a:cubicBezTo>
                <a:cubicBezTo>
                  <a:pt x="764" y="694"/>
                  <a:pt x="694" y="764"/>
                  <a:pt x="609" y="764"/>
                </a:cubicBezTo>
                <a:cubicBezTo>
                  <a:pt x="262" y="764"/>
                  <a:pt x="262" y="764"/>
                  <a:pt x="262" y="764"/>
                </a:cubicBezTo>
                <a:cubicBezTo>
                  <a:pt x="298" y="963"/>
                  <a:pt x="298" y="963"/>
                  <a:pt x="298" y="963"/>
                </a:cubicBezTo>
                <a:cubicBezTo>
                  <a:pt x="152" y="764"/>
                  <a:pt x="152" y="764"/>
                  <a:pt x="152" y="764"/>
                </a:cubicBezTo>
                <a:cubicBezTo>
                  <a:pt x="68" y="762"/>
                  <a:pt x="0" y="693"/>
                  <a:pt x="0" y="609"/>
                </a:cubicBezTo>
                <a:cubicBezTo>
                  <a:pt x="0" y="156"/>
                  <a:pt x="0" y="156"/>
                  <a:pt x="0" y="156"/>
                </a:cubicBezTo>
                <a:cubicBezTo>
                  <a:pt x="0" y="70"/>
                  <a:pt x="70" y="0"/>
                  <a:pt x="156" y="0"/>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 name="Rectangle 7"/>
          <p:cNvSpPr>
            <a:spLocks noChangeArrowheads="1"/>
          </p:cNvSpPr>
          <p:nvPr/>
        </p:nvSpPr>
        <p:spPr bwMode="auto">
          <a:xfrm>
            <a:off x="3413125" y="3182422"/>
            <a:ext cx="1171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vi-VN" altLang="en-US" sz="2400" smtClean="0">
                <a:solidFill>
                  <a:srgbClr val="FF0066"/>
                </a:solidFill>
                <a:latin typeface="+mj-lt"/>
              </a:rPr>
              <a:t>Ampe kế</a:t>
            </a:r>
            <a:endParaRPr kumimoji="0" lang="en-US" altLang="en-US" sz="2400" b="0" i="0" u="none" strike="noStrike" cap="none" normalizeH="0" baseline="0" smtClean="0">
              <a:ln>
                <a:noFill/>
              </a:ln>
              <a:solidFill>
                <a:srgbClr val="FF0066"/>
              </a:solidFill>
              <a:effectLst/>
              <a:latin typeface="+mj-lt"/>
            </a:endParaRPr>
          </a:p>
        </p:txBody>
      </p:sp>
      <p:sp>
        <p:nvSpPr>
          <p:cNvPr id="7" name="Freeform 12"/>
          <p:cNvSpPr>
            <a:spLocks/>
          </p:cNvSpPr>
          <p:nvPr/>
        </p:nvSpPr>
        <p:spPr bwMode="auto">
          <a:xfrm>
            <a:off x="4757737" y="3944422"/>
            <a:ext cx="3548063" cy="1296920"/>
          </a:xfrm>
          <a:custGeom>
            <a:avLst/>
            <a:gdLst>
              <a:gd name="T0" fmla="*/ 963 w 963"/>
              <a:gd name="T1" fmla="*/ 155 h 764"/>
              <a:gd name="T2" fmla="*/ 963 w 963"/>
              <a:gd name="T3" fmla="*/ 608 h 764"/>
              <a:gd name="T4" fmla="*/ 807 w 963"/>
              <a:gd name="T5" fmla="*/ 764 h 764"/>
              <a:gd name="T6" fmla="*/ 354 w 963"/>
              <a:gd name="T7" fmla="*/ 764 h 764"/>
              <a:gd name="T8" fmla="*/ 199 w 963"/>
              <a:gd name="T9" fmla="*/ 608 h 764"/>
              <a:gd name="T10" fmla="*/ 199 w 963"/>
              <a:gd name="T11" fmla="*/ 262 h 764"/>
              <a:gd name="T12" fmla="*/ 0 w 963"/>
              <a:gd name="T13" fmla="*/ 298 h 764"/>
              <a:gd name="T14" fmla="*/ 199 w 963"/>
              <a:gd name="T15" fmla="*/ 152 h 764"/>
              <a:gd name="T16" fmla="*/ 354 w 963"/>
              <a:gd name="T17" fmla="*/ 0 h 764"/>
              <a:gd name="T18" fmla="*/ 807 w 963"/>
              <a:gd name="T19" fmla="*/ 0 h 764"/>
              <a:gd name="T20" fmla="*/ 963 w 963"/>
              <a:gd name="T21"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3" h="764">
                <a:moveTo>
                  <a:pt x="963" y="155"/>
                </a:moveTo>
                <a:cubicBezTo>
                  <a:pt x="963" y="608"/>
                  <a:pt x="963" y="608"/>
                  <a:pt x="963" y="608"/>
                </a:cubicBezTo>
                <a:cubicBezTo>
                  <a:pt x="963" y="694"/>
                  <a:pt x="893" y="764"/>
                  <a:pt x="807" y="764"/>
                </a:cubicBezTo>
                <a:cubicBezTo>
                  <a:pt x="354" y="764"/>
                  <a:pt x="354" y="764"/>
                  <a:pt x="354" y="764"/>
                </a:cubicBezTo>
                <a:cubicBezTo>
                  <a:pt x="269" y="764"/>
                  <a:pt x="199" y="694"/>
                  <a:pt x="199" y="608"/>
                </a:cubicBezTo>
                <a:cubicBezTo>
                  <a:pt x="199" y="262"/>
                  <a:pt x="199" y="262"/>
                  <a:pt x="199" y="262"/>
                </a:cubicBezTo>
                <a:cubicBezTo>
                  <a:pt x="0" y="298"/>
                  <a:pt x="0" y="298"/>
                  <a:pt x="0" y="298"/>
                </a:cubicBezTo>
                <a:cubicBezTo>
                  <a:pt x="199" y="152"/>
                  <a:pt x="199" y="152"/>
                  <a:pt x="199" y="152"/>
                </a:cubicBezTo>
                <a:cubicBezTo>
                  <a:pt x="201" y="68"/>
                  <a:pt x="270" y="0"/>
                  <a:pt x="354" y="0"/>
                </a:cubicBezTo>
                <a:cubicBezTo>
                  <a:pt x="807" y="0"/>
                  <a:pt x="807" y="0"/>
                  <a:pt x="807" y="0"/>
                </a:cubicBezTo>
                <a:cubicBezTo>
                  <a:pt x="893" y="0"/>
                  <a:pt x="963" y="70"/>
                  <a:pt x="963" y="155"/>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Freeform 19"/>
          <p:cNvSpPr>
            <a:spLocks/>
          </p:cNvSpPr>
          <p:nvPr/>
        </p:nvSpPr>
        <p:spPr bwMode="auto">
          <a:xfrm>
            <a:off x="1481137" y="4070105"/>
            <a:ext cx="1644650" cy="1184005"/>
          </a:xfrm>
          <a:custGeom>
            <a:avLst/>
            <a:gdLst>
              <a:gd name="T0" fmla="*/ 0 w 963"/>
              <a:gd name="T1" fmla="*/ 608 h 764"/>
              <a:gd name="T2" fmla="*/ 0 w 963"/>
              <a:gd name="T3" fmla="*/ 155 h 764"/>
              <a:gd name="T4" fmla="*/ 156 w 963"/>
              <a:gd name="T5" fmla="*/ 0 h 764"/>
              <a:gd name="T6" fmla="*/ 609 w 963"/>
              <a:gd name="T7" fmla="*/ 0 h 764"/>
              <a:gd name="T8" fmla="*/ 764 w 963"/>
              <a:gd name="T9" fmla="*/ 155 h 764"/>
              <a:gd name="T10" fmla="*/ 764 w 963"/>
              <a:gd name="T11" fmla="*/ 502 h 764"/>
              <a:gd name="T12" fmla="*/ 963 w 963"/>
              <a:gd name="T13" fmla="*/ 466 h 764"/>
              <a:gd name="T14" fmla="*/ 764 w 963"/>
              <a:gd name="T15" fmla="*/ 612 h 764"/>
              <a:gd name="T16" fmla="*/ 609 w 963"/>
              <a:gd name="T17" fmla="*/ 764 h 764"/>
              <a:gd name="T18" fmla="*/ 156 w 963"/>
              <a:gd name="T19" fmla="*/ 764 h 764"/>
              <a:gd name="T20" fmla="*/ 0 w 963"/>
              <a:gd name="T21" fmla="*/ 60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3" h="764">
                <a:moveTo>
                  <a:pt x="0" y="608"/>
                </a:moveTo>
                <a:cubicBezTo>
                  <a:pt x="0" y="155"/>
                  <a:pt x="0" y="155"/>
                  <a:pt x="0" y="155"/>
                </a:cubicBezTo>
                <a:cubicBezTo>
                  <a:pt x="0" y="70"/>
                  <a:pt x="70" y="0"/>
                  <a:pt x="156" y="0"/>
                </a:cubicBezTo>
                <a:cubicBezTo>
                  <a:pt x="609" y="0"/>
                  <a:pt x="609" y="0"/>
                  <a:pt x="609" y="0"/>
                </a:cubicBezTo>
                <a:cubicBezTo>
                  <a:pt x="694" y="0"/>
                  <a:pt x="764" y="70"/>
                  <a:pt x="764" y="155"/>
                </a:cubicBezTo>
                <a:cubicBezTo>
                  <a:pt x="764" y="502"/>
                  <a:pt x="764" y="502"/>
                  <a:pt x="764" y="502"/>
                </a:cubicBezTo>
                <a:cubicBezTo>
                  <a:pt x="963" y="466"/>
                  <a:pt x="963" y="466"/>
                  <a:pt x="963" y="466"/>
                </a:cubicBezTo>
                <a:cubicBezTo>
                  <a:pt x="764" y="612"/>
                  <a:pt x="764" y="612"/>
                  <a:pt x="764" y="612"/>
                </a:cubicBezTo>
                <a:cubicBezTo>
                  <a:pt x="762" y="696"/>
                  <a:pt x="693" y="764"/>
                  <a:pt x="609" y="764"/>
                </a:cubicBezTo>
                <a:cubicBezTo>
                  <a:pt x="156" y="764"/>
                  <a:pt x="156" y="764"/>
                  <a:pt x="156" y="764"/>
                </a:cubicBezTo>
                <a:cubicBezTo>
                  <a:pt x="70" y="764"/>
                  <a:pt x="0" y="694"/>
                  <a:pt x="0" y="608"/>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6"/>
          <p:cNvSpPr>
            <a:spLocks/>
          </p:cNvSpPr>
          <p:nvPr/>
        </p:nvSpPr>
        <p:spPr bwMode="auto">
          <a:xfrm>
            <a:off x="3355975" y="5367319"/>
            <a:ext cx="1304925" cy="1077416"/>
          </a:xfrm>
          <a:custGeom>
            <a:avLst/>
            <a:gdLst>
              <a:gd name="T0" fmla="*/ 609 w 764"/>
              <a:gd name="T1" fmla="*/ 963 h 963"/>
              <a:gd name="T2" fmla="*/ 156 w 764"/>
              <a:gd name="T3" fmla="*/ 963 h 963"/>
              <a:gd name="T4" fmla="*/ 0 w 764"/>
              <a:gd name="T5" fmla="*/ 807 h 963"/>
              <a:gd name="T6" fmla="*/ 0 w 764"/>
              <a:gd name="T7" fmla="*/ 354 h 963"/>
              <a:gd name="T8" fmla="*/ 156 w 764"/>
              <a:gd name="T9" fmla="*/ 199 h 963"/>
              <a:gd name="T10" fmla="*/ 502 w 764"/>
              <a:gd name="T11" fmla="*/ 199 h 963"/>
              <a:gd name="T12" fmla="*/ 466 w 764"/>
              <a:gd name="T13" fmla="*/ 0 h 963"/>
              <a:gd name="T14" fmla="*/ 612 w 764"/>
              <a:gd name="T15" fmla="*/ 199 h 963"/>
              <a:gd name="T16" fmla="*/ 764 w 764"/>
              <a:gd name="T17" fmla="*/ 354 h 963"/>
              <a:gd name="T18" fmla="*/ 764 w 764"/>
              <a:gd name="T19" fmla="*/ 807 h 963"/>
              <a:gd name="T20" fmla="*/ 609 w 764"/>
              <a:gd name="T21"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4" h="963">
                <a:moveTo>
                  <a:pt x="609" y="963"/>
                </a:moveTo>
                <a:cubicBezTo>
                  <a:pt x="156" y="963"/>
                  <a:pt x="156" y="963"/>
                  <a:pt x="156" y="963"/>
                </a:cubicBezTo>
                <a:cubicBezTo>
                  <a:pt x="70" y="963"/>
                  <a:pt x="0" y="893"/>
                  <a:pt x="0" y="807"/>
                </a:cubicBezTo>
                <a:cubicBezTo>
                  <a:pt x="0" y="354"/>
                  <a:pt x="0" y="354"/>
                  <a:pt x="0" y="354"/>
                </a:cubicBezTo>
                <a:cubicBezTo>
                  <a:pt x="0" y="268"/>
                  <a:pt x="70" y="199"/>
                  <a:pt x="156" y="199"/>
                </a:cubicBezTo>
                <a:cubicBezTo>
                  <a:pt x="502" y="199"/>
                  <a:pt x="502" y="199"/>
                  <a:pt x="502" y="199"/>
                </a:cubicBezTo>
                <a:cubicBezTo>
                  <a:pt x="466" y="0"/>
                  <a:pt x="466" y="0"/>
                  <a:pt x="466" y="0"/>
                </a:cubicBezTo>
                <a:cubicBezTo>
                  <a:pt x="612" y="199"/>
                  <a:pt x="612" y="199"/>
                  <a:pt x="612" y="199"/>
                </a:cubicBezTo>
                <a:cubicBezTo>
                  <a:pt x="696" y="201"/>
                  <a:pt x="764" y="270"/>
                  <a:pt x="764" y="354"/>
                </a:cubicBezTo>
                <a:cubicBezTo>
                  <a:pt x="764" y="807"/>
                  <a:pt x="764" y="807"/>
                  <a:pt x="764" y="807"/>
                </a:cubicBezTo>
                <a:cubicBezTo>
                  <a:pt x="764" y="893"/>
                  <a:pt x="694" y="963"/>
                  <a:pt x="609" y="963"/>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4" name="Group 93"/>
          <p:cNvGrpSpPr/>
          <p:nvPr/>
        </p:nvGrpSpPr>
        <p:grpSpPr>
          <a:xfrm>
            <a:off x="3282950" y="4247500"/>
            <a:ext cx="1450975" cy="900247"/>
            <a:chOff x="3859213" y="3259138"/>
            <a:chExt cx="1450975" cy="992187"/>
          </a:xfrm>
        </p:grpSpPr>
        <p:sp>
          <p:nvSpPr>
            <p:cNvPr id="95" name="Freeform 110"/>
            <p:cNvSpPr>
              <a:spLocks/>
            </p:cNvSpPr>
            <p:nvPr/>
          </p:nvSpPr>
          <p:spPr bwMode="auto">
            <a:xfrm>
              <a:off x="4633913" y="3503613"/>
              <a:ext cx="95250" cy="273050"/>
            </a:xfrm>
            <a:custGeom>
              <a:avLst/>
              <a:gdLst>
                <a:gd name="T0" fmla="*/ 0 w 56"/>
                <a:gd name="T1" fmla="*/ 13 h 160"/>
                <a:gd name="T2" fmla="*/ 37 w 56"/>
                <a:gd name="T3" fmla="*/ 16 h 160"/>
                <a:gd name="T4" fmla="*/ 55 w 56"/>
                <a:gd name="T5" fmla="*/ 144 h 160"/>
                <a:gd name="T6" fmla="*/ 53 w 56"/>
                <a:gd name="T7" fmla="*/ 156 h 160"/>
                <a:gd name="T8" fmla="*/ 12 w 56"/>
                <a:gd name="T9" fmla="*/ 140 h 160"/>
                <a:gd name="T10" fmla="*/ 0 w 56"/>
                <a:gd name="T11" fmla="*/ 13 h 160"/>
                <a:gd name="T12" fmla="*/ 0 w 56"/>
                <a:gd name="T13" fmla="*/ 13 h 160"/>
              </a:gdLst>
              <a:ahLst/>
              <a:cxnLst>
                <a:cxn ang="0">
                  <a:pos x="T0" y="T1"/>
                </a:cxn>
                <a:cxn ang="0">
                  <a:pos x="T2" y="T3"/>
                </a:cxn>
                <a:cxn ang="0">
                  <a:pos x="T4" y="T5"/>
                </a:cxn>
                <a:cxn ang="0">
                  <a:pos x="T6" y="T7"/>
                </a:cxn>
                <a:cxn ang="0">
                  <a:pos x="T8" y="T9"/>
                </a:cxn>
                <a:cxn ang="0">
                  <a:pos x="T10" y="T11"/>
                </a:cxn>
                <a:cxn ang="0">
                  <a:pos x="T12" y="T13"/>
                </a:cxn>
              </a:cxnLst>
              <a:rect l="0" t="0" r="r" b="b"/>
              <a:pathLst>
                <a:path w="56" h="160">
                  <a:moveTo>
                    <a:pt x="0" y="13"/>
                  </a:moveTo>
                  <a:cubicBezTo>
                    <a:pt x="20" y="8"/>
                    <a:pt x="36" y="0"/>
                    <a:pt x="37" y="16"/>
                  </a:cubicBezTo>
                  <a:cubicBezTo>
                    <a:pt x="39" y="36"/>
                    <a:pt x="49" y="101"/>
                    <a:pt x="55" y="144"/>
                  </a:cubicBezTo>
                  <a:cubicBezTo>
                    <a:pt x="56" y="153"/>
                    <a:pt x="56" y="155"/>
                    <a:pt x="53" y="156"/>
                  </a:cubicBezTo>
                  <a:cubicBezTo>
                    <a:pt x="40" y="160"/>
                    <a:pt x="27" y="138"/>
                    <a:pt x="12" y="140"/>
                  </a:cubicBezTo>
                  <a:cubicBezTo>
                    <a:pt x="0" y="13"/>
                    <a:pt x="0" y="13"/>
                    <a:pt x="0" y="13"/>
                  </a:cubicBezTo>
                  <a:cubicBezTo>
                    <a:pt x="0" y="13"/>
                    <a:pt x="0" y="13"/>
                    <a:pt x="0" y="1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1"/>
            <p:cNvSpPr>
              <a:spLocks/>
            </p:cNvSpPr>
            <p:nvPr/>
          </p:nvSpPr>
          <p:spPr bwMode="auto">
            <a:xfrm>
              <a:off x="4427538" y="3490913"/>
              <a:ext cx="106363" cy="290513"/>
            </a:xfrm>
            <a:custGeom>
              <a:avLst/>
              <a:gdLst>
                <a:gd name="T0" fmla="*/ 62 w 63"/>
                <a:gd name="T1" fmla="*/ 20 h 170"/>
                <a:gd name="T2" fmla="*/ 14 w 63"/>
                <a:gd name="T3" fmla="*/ 19 h 170"/>
                <a:gd name="T4" fmla="*/ 2 w 63"/>
                <a:gd name="T5" fmla="*/ 151 h 170"/>
                <a:gd name="T6" fmla="*/ 15 w 63"/>
                <a:gd name="T7" fmla="*/ 167 h 170"/>
                <a:gd name="T8" fmla="*/ 51 w 63"/>
                <a:gd name="T9" fmla="*/ 147 h 170"/>
                <a:gd name="T10" fmla="*/ 63 w 63"/>
                <a:gd name="T11" fmla="*/ 20 h 170"/>
                <a:gd name="T12" fmla="*/ 62 w 63"/>
                <a:gd name="T13" fmla="*/ 20 h 170"/>
              </a:gdLst>
              <a:ahLst/>
              <a:cxnLst>
                <a:cxn ang="0">
                  <a:pos x="T0" y="T1"/>
                </a:cxn>
                <a:cxn ang="0">
                  <a:pos x="T2" y="T3"/>
                </a:cxn>
                <a:cxn ang="0">
                  <a:pos x="T4" y="T5"/>
                </a:cxn>
                <a:cxn ang="0">
                  <a:pos x="T6" y="T7"/>
                </a:cxn>
                <a:cxn ang="0">
                  <a:pos x="T8" y="T9"/>
                </a:cxn>
                <a:cxn ang="0">
                  <a:pos x="T10" y="T11"/>
                </a:cxn>
                <a:cxn ang="0">
                  <a:pos x="T12" y="T13"/>
                </a:cxn>
              </a:cxnLst>
              <a:rect l="0" t="0" r="r" b="b"/>
              <a:pathLst>
                <a:path w="63" h="170">
                  <a:moveTo>
                    <a:pt x="62" y="20"/>
                  </a:moveTo>
                  <a:cubicBezTo>
                    <a:pt x="38" y="14"/>
                    <a:pt x="19" y="0"/>
                    <a:pt x="14" y="19"/>
                  </a:cubicBezTo>
                  <a:cubicBezTo>
                    <a:pt x="10" y="39"/>
                    <a:pt x="7" y="110"/>
                    <a:pt x="2" y="151"/>
                  </a:cubicBezTo>
                  <a:cubicBezTo>
                    <a:pt x="0" y="161"/>
                    <a:pt x="11" y="166"/>
                    <a:pt x="15" y="167"/>
                  </a:cubicBezTo>
                  <a:cubicBezTo>
                    <a:pt x="28" y="170"/>
                    <a:pt x="37" y="146"/>
                    <a:pt x="51" y="147"/>
                  </a:cubicBezTo>
                  <a:cubicBezTo>
                    <a:pt x="63" y="20"/>
                    <a:pt x="63" y="20"/>
                    <a:pt x="63" y="20"/>
                  </a:cubicBezTo>
                  <a:cubicBezTo>
                    <a:pt x="63" y="20"/>
                    <a:pt x="62" y="20"/>
                    <a:pt x="62" y="2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12"/>
            <p:cNvSpPr>
              <a:spLocks/>
            </p:cNvSpPr>
            <p:nvPr/>
          </p:nvSpPr>
          <p:spPr bwMode="auto">
            <a:xfrm>
              <a:off x="4500563" y="3738563"/>
              <a:ext cx="165100" cy="9525"/>
            </a:xfrm>
            <a:custGeom>
              <a:avLst/>
              <a:gdLst>
                <a:gd name="T0" fmla="*/ 0 w 97"/>
                <a:gd name="T1" fmla="*/ 0 h 5"/>
                <a:gd name="T2" fmla="*/ 0 w 97"/>
                <a:gd name="T3" fmla="*/ 1 h 5"/>
                <a:gd name="T4" fmla="*/ 97 w 97"/>
                <a:gd name="T5" fmla="*/ 2 h 5"/>
                <a:gd name="T6" fmla="*/ 96 w 97"/>
                <a:gd name="T7" fmla="*/ 0 h 5"/>
                <a:gd name="T8" fmla="*/ 0 w 97"/>
                <a:gd name="T9" fmla="*/ 0 h 5"/>
              </a:gdLst>
              <a:ahLst/>
              <a:cxnLst>
                <a:cxn ang="0">
                  <a:pos x="T0" y="T1"/>
                </a:cxn>
                <a:cxn ang="0">
                  <a:pos x="T2" y="T3"/>
                </a:cxn>
                <a:cxn ang="0">
                  <a:pos x="T4" y="T5"/>
                </a:cxn>
                <a:cxn ang="0">
                  <a:pos x="T6" y="T7"/>
                </a:cxn>
                <a:cxn ang="0">
                  <a:pos x="T8" y="T9"/>
                </a:cxn>
              </a:cxnLst>
              <a:rect l="0" t="0" r="r" b="b"/>
              <a:pathLst>
                <a:path w="97" h="5">
                  <a:moveTo>
                    <a:pt x="0" y="0"/>
                  </a:moveTo>
                  <a:cubicBezTo>
                    <a:pt x="0" y="1"/>
                    <a:pt x="0" y="1"/>
                    <a:pt x="0" y="1"/>
                  </a:cubicBezTo>
                  <a:cubicBezTo>
                    <a:pt x="30" y="5"/>
                    <a:pt x="67" y="5"/>
                    <a:pt x="97" y="2"/>
                  </a:cubicBezTo>
                  <a:cubicBezTo>
                    <a:pt x="97" y="1"/>
                    <a:pt x="97" y="0"/>
                    <a:pt x="96" y="0"/>
                  </a:cubicBezTo>
                  <a:lnTo>
                    <a:pt x="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3"/>
            <p:cNvSpPr>
              <a:spLocks/>
            </p:cNvSpPr>
            <p:nvPr/>
          </p:nvSpPr>
          <p:spPr bwMode="auto">
            <a:xfrm>
              <a:off x="4451350" y="3470275"/>
              <a:ext cx="268288" cy="279400"/>
            </a:xfrm>
            <a:custGeom>
              <a:avLst/>
              <a:gdLst>
                <a:gd name="T0" fmla="*/ 17 w 157"/>
                <a:gd name="T1" fmla="*/ 157 h 163"/>
                <a:gd name="T2" fmla="*/ 0 w 157"/>
                <a:gd name="T3" fmla="*/ 31 h 163"/>
                <a:gd name="T4" fmla="*/ 62 w 157"/>
                <a:gd name="T5" fmla="*/ 0 h 163"/>
                <a:gd name="T6" fmla="*/ 78 w 157"/>
                <a:gd name="T7" fmla="*/ 6 h 163"/>
                <a:gd name="T8" fmla="*/ 94 w 157"/>
                <a:gd name="T9" fmla="*/ 0 h 163"/>
                <a:gd name="T10" fmla="*/ 157 w 157"/>
                <a:gd name="T11" fmla="*/ 30 h 163"/>
                <a:gd name="T12" fmla="*/ 138 w 157"/>
                <a:gd name="T13" fmla="*/ 157 h 163"/>
                <a:gd name="T14" fmla="*/ 17 w 157"/>
                <a:gd name="T15" fmla="*/ 15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3">
                  <a:moveTo>
                    <a:pt x="17" y="157"/>
                  </a:moveTo>
                  <a:cubicBezTo>
                    <a:pt x="24" y="137"/>
                    <a:pt x="9" y="47"/>
                    <a:pt x="0" y="31"/>
                  </a:cubicBezTo>
                  <a:cubicBezTo>
                    <a:pt x="5" y="14"/>
                    <a:pt x="50" y="10"/>
                    <a:pt x="62" y="0"/>
                  </a:cubicBezTo>
                  <a:cubicBezTo>
                    <a:pt x="67" y="5"/>
                    <a:pt x="71" y="6"/>
                    <a:pt x="78" y="6"/>
                  </a:cubicBezTo>
                  <a:cubicBezTo>
                    <a:pt x="84" y="6"/>
                    <a:pt x="88" y="5"/>
                    <a:pt x="94" y="0"/>
                  </a:cubicBezTo>
                  <a:cubicBezTo>
                    <a:pt x="103" y="7"/>
                    <a:pt x="149" y="13"/>
                    <a:pt x="157" y="30"/>
                  </a:cubicBezTo>
                  <a:cubicBezTo>
                    <a:pt x="148" y="49"/>
                    <a:pt x="131" y="139"/>
                    <a:pt x="138" y="157"/>
                  </a:cubicBezTo>
                  <a:cubicBezTo>
                    <a:pt x="108" y="162"/>
                    <a:pt x="48" y="163"/>
                    <a:pt x="17" y="157"/>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14"/>
            <p:cNvSpPr>
              <a:spLocks/>
            </p:cNvSpPr>
            <p:nvPr/>
          </p:nvSpPr>
          <p:spPr bwMode="auto">
            <a:xfrm>
              <a:off x="4529138" y="3470275"/>
              <a:ext cx="107950" cy="217488"/>
            </a:xfrm>
            <a:custGeom>
              <a:avLst/>
              <a:gdLst>
                <a:gd name="T0" fmla="*/ 2 w 68"/>
                <a:gd name="T1" fmla="*/ 9 h 137"/>
                <a:gd name="T2" fmla="*/ 0 w 68"/>
                <a:gd name="T3" fmla="*/ 50 h 137"/>
                <a:gd name="T4" fmla="*/ 35 w 68"/>
                <a:gd name="T5" fmla="*/ 137 h 137"/>
                <a:gd name="T6" fmla="*/ 68 w 68"/>
                <a:gd name="T7" fmla="*/ 50 h 137"/>
                <a:gd name="T8" fmla="*/ 66 w 68"/>
                <a:gd name="T9" fmla="*/ 8 h 137"/>
                <a:gd name="T10" fmla="*/ 52 w 68"/>
                <a:gd name="T11" fmla="*/ 0 h 137"/>
                <a:gd name="T12" fmla="*/ 17 w 68"/>
                <a:gd name="T13" fmla="*/ 0 h 137"/>
                <a:gd name="T14" fmla="*/ 2 w 68"/>
                <a:gd name="T15" fmla="*/ 9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37">
                  <a:moveTo>
                    <a:pt x="2" y="9"/>
                  </a:moveTo>
                  <a:lnTo>
                    <a:pt x="0" y="50"/>
                  </a:lnTo>
                  <a:lnTo>
                    <a:pt x="35" y="137"/>
                  </a:lnTo>
                  <a:lnTo>
                    <a:pt x="68" y="50"/>
                  </a:lnTo>
                  <a:lnTo>
                    <a:pt x="66" y="8"/>
                  </a:lnTo>
                  <a:lnTo>
                    <a:pt x="52" y="0"/>
                  </a:lnTo>
                  <a:lnTo>
                    <a:pt x="17" y="0"/>
                  </a:lnTo>
                  <a:lnTo>
                    <a:pt x="2" y="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15"/>
            <p:cNvSpPr>
              <a:spLocks noChangeArrowheads="1"/>
            </p:cNvSpPr>
            <p:nvPr/>
          </p:nvSpPr>
          <p:spPr bwMode="auto">
            <a:xfrm>
              <a:off x="4556125" y="3448050"/>
              <a:ext cx="53975" cy="57150"/>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6"/>
            <p:cNvSpPr>
              <a:spLocks/>
            </p:cNvSpPr>
            <p:nvPr/>
          </p:nvSpPr>
          <p:spPr bwMode="auto">
            <a:xfrm>
              <a:off x="4570413" y="3500438"/>
              <a:ext cx="25400" cy="38100"/>
            </a:xfrm>
            <a:custGeom>
              <a:avLst/>
              <a:gdLst>
                <a:gd name="T0" fmla="*/ 13 w 15"/>
                <a:gd name="T1" fmla="*/ 23 h 23"/>
                <a:gd name="T2" fmla="*/ 15 w 15"/>
                <a:gd name="T3" fmla="*/ 18 h 23"/>
                <a:gd name="T4" fmla="*/ 8 w 15"/>
                <a:gd name="T5" fmla="*/ 0 h 23"/>
                <a:gd name="T6" fmla="*/ 0 w 15"/>
                <a:gd name="T7" fmla="*/ 18 h 23"/>
                <a:gd name="T8" fmla="*/ 3 w 15"/>
                <a:gd name="T9" fmla="*/ 23 h 23"/>
                <a:gd name="T10" fmla="*/ 13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3" y="23"/>
                  </a:moveTo>
                  <a:cubicBezTo>
                    <a:pt x="15" y="18"/>
                    <a:pt x="15" y="18"/>
                    <a:pt x="15" y="18"/>
                  </a:cubicBezTo>
                  <a:cubicBezTo>
                    <a:pt x="8" y="0"/>
                    <a:pt x="8" y="0"/>
                    <a:pt x="8" y="0"/>
                  </a:cubicBezTo>
                  <a:cubicBezTo>
                    <a:pt x="0" y="18"/>
                    <a:pt x="0" y="18"/>
                    <a:pt x="0" y="18"/>
                  </a:cubicBezTo>
                  <a:cubicBezTo>
                    <a:pt x="3" y="23"/>
                    <a:pt x="3" y="23"/>
                    <a:pt x="3" y="23"/>
                  </a:cubicBezTo>
                  <a:cubicBezTo>
                    <a:pt x="6" y="23"/>
                    <a:pt x="9" y="23"/>
                    <a:pt x="13" y="2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17"/>
            <p:cNvSpPr>
              <a:spLocks/>
            </p:cNvSpPr>
            <p:nvPr/>
          </p:nvSpPr>
          <p:spPr bwMode="auto">
            <a:xfrm>
              <a:off x="4540250" y="3470275"/>
              <a:ext cx="44450" cy="82550"/>
            </a:xfrm>
            <a:custGeom>
              <a:avLst/>
              <a:gdLst>
                <a:gd name="T0" fmla="*/ 10 w 28"/>
                <a:gd name="T1" fmla="*/ 0 h 52"/>
                <a:gd name="T2" fmla="*/ 28 w 28"/>
                <a:gd name="T3" fmla="*/ 19 h 52"/>
                <a:gd name="T4" fmla="*/ 15 w 28"/>
                <a:gd name="T5" fmla="*/ 52 h 52"/>
                <a:gd name="T6" fmla="*/ 0 w 28"/>
                <a:gd name="T7" fmla="*/ 7 h 52"/>
                <a:gd name="T8" fmla="*/ 10 w 28"/>
                <a:gd name="T9" fmla="*/ 0 h 52"/>
              </a:gdLst>
              <a:ahLst/>
              <a:cxnLst>
                <a:cxn ang="0">
                  <a:pos x="T0" y="T1"/>
                </a:cxn>
                <a:cxn ang="0">
                  <a:pos x="T2" y="T3"/>
                </a:cxn>
                <a:cxn ang="0">
                  <a:pos x="T4" y="T5"/>
                </a:cxn>
                <a:cxn ang="0">
                  <a:pos x="T6" y="T7"/>
                </a:cxn>
                <a:cxn ang="0">
                  <a:pos x="T8" y="T9"/>
                </a:cxn>
              </a:cxnLst>
              <a:rect l="0" t="0" r="r" b="b"/>
              <a:pathLst>
                <a:path w="28" h="52">
                  <a:moveTo>
                    <a:pt x="10" y="0"/>
                  </a:moveTo>
                  <a:lnTo>
                    <a:pt x="28" y="19"/>
                  </a:lnTo>
                  <a:lnTo>
                    <a:pt x="15" y="52"/>
                  </a:lnTo>
                  <a:lnTo>
                    <a:pt x="0" y="7"/>
                  </a:lnTo>
                  <a:lnTo>
                    <a:pt x="1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18"/>
            <p:cNvSpPr>
              <a:spLocks/>
            </p:cNvSpPr>
            <p:nvPr/>
          </p:nvSpPr>
          <p:spPr bwMode="auto">
            <a:xfrm>
              <a:off x="4500563" y="3481388"/>
              <a:ext cx="84138" cy="206375"/>
            </a:xfrm>
            <a:custGeom>
              <a:avLst/>
              <a:gdLst>
                <a:gd name="T0" fmla="*/ 25 w 53"/>
                <a:gd name="T1" fmla="*/ 0 h 130"/>
                <a:gd name="T2" fmla="*/ 53 w 53"/>
                <a:gd name="T3" fmla="*/ 130 h 130"/>
                <a:gd name="T4" fmla="*/ 7 w 53"/>
                <a:gd name="T5" fmla="*/ 58 h 130"/>
                <a:gd name="T6" fmla="*/ 13 w 53"/>
                <a:gd name="T7" fmla="*/ 46 h 130"/>
                <a:gd name="T8" fmla="*/ 0 w 53"/>
                <a:gd name="T9" fmla="*/ 35 h 130"/>
                <a:gd name="T10" fmla="*/ 18 w 53"/>
                <a:gd name="T11" fmla="*/ 3 h 130"/>
                <a:gd name="T12" fmla="*/ 25 w 53"/>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53" h="130">
                  <a:moveTo>
                    <a:pt x="25" y="0"/>
                  </a:moveTo>
                  <a:lnTo>
                    <a:pt x="53" y="130"/>
                  </a:lnTo>
                  <a:lnTo>
                    <a:pt x="7" y="58"/>
                  </a:lnTo>
                  <a:lnTo>
                    <a:pt x="13" y="46"/>
                  </a:lnTo>
                  <a:lnTo>
                    <a:pt x="0" y="35"/>
                  </a:lnTo>
                  <a:lnTo>
                    <a:pt x="18" y="3"/>
                  </a:lnTo>
                  <a:lnTo>
                    <a:pt x="25"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19"/>
            <p:cNvSpPr>
              <a:spLocks/>
            </p:cNvSpPr>
            <p:nvPr/>
          </p:nvSpPr>
          <p:spPr bwMode="auto">
            <a:xfrm>
              <a:off x="4584700" y="3470275"/>
              <a:ext cx="41275" cy="82550"/>
            </a:xfrm>
            <a:custGeom>
              <a:avLst/>
              <a:gdLst>
                <a:gd name="T0" fmla="*/ 17 w 26"/>
                <a:gd name="T1" fmla="*/ 0 h 52"/>
                <a:gd name="T2" fmla="*/ 0 w 26"/>
                <a:gd name="T3" fmla="*/ 19 h 52"/>
                <a:gd name="T4" fmla="*/ 11 w 26"/>
                <a:gd name="T5" fmla="*/ 52 h 52"/>
                <a:gd name="T6" fmla="*/ 26 w 26"/>
                <a:gd name="T7" fmla="*/ 7 h 52"/>
                <a:gd name="T8" fmla="*/ 17 w 26"/>
                <a:gd name="T9" fmla="*/ 0 h 52"/>
              </a:gdLst>
              <a:ahLst/>
              <a:cxnLst>
                <a:cxn ang="0">
                  <a:pos x="T0" y="T1"/>
                </a:cxn>
                <a:cxn ang="0">
                  <a:pos x="T2" y="T3"/>
                </a:cxn>
                <a:cxn ang="0">
                  <a:pos x="T4" y="T5"/>
                </a:cxn>
                <a:cxn ang="0">
                  <a:pos x="T6" y="T7"/>
                </a:cxn>
                <a:cxn ang="0">
                  <a:pos x="T8" y="T9"/>
                </a:cxn>
              </a:cxnLst>
              <a:rect l="0" t="0" r="r" b="b"/>
              <a:pathLst>
                <a:path w="26" h="52">
                  <a:moveTo>
                    <a:pt x="17" y="0"/>
                  </a:moveTo>
                  <a:lnTo>
                    <a:pt x="0" y="19"/>
                  </a:lnTo>
                  <a:lnTo>
                    <a:pt x="11" y="52"/>
                  </a:lnTo>
                  <a:lnTo>
                    <a:pt x="26" y="7"/>
                  </a:lnTo>
                  <a:lnTo>
                    <a:pt x="17"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20"/>
            <p:cNvSpPr>
              <a:spLocks/>
            </p:cNvSpPr>
            <p:nvPr/>
          </p:nvSpPr>
          <p:spPr bwMode="auto">
            <a:xfrm>
              <a:off x="4565650" y="3557588"/>
              <a:ext cx="34925" cy="130175"/>
            </a:xfrm>
            <a:custGeom>
              <a:avLst/>
              <a:gdLst>
                <a:gd name="T0" fmla="*/ 6 w 22"/>
                <a:gd name="T1" fmla="*/ 0 h 82"/>
                <a:gd name="T2" fmla="*/ 17 w 22"/>
                <a:gd name="T3" fmla="*/ 0 h 82"/>
                <a:gd name="T4" fmla="*/ 22 w 22"/>
                <a:gd name="T5" fmla="*/ 56 h 82"/>
                <a:gd name="T6" fmla="*/ 12 w 22"/>
                <a:gd name="T7" fmla="*/ 82 h 82"/>
                <a:gd name="T8" fmla="*/ 0 w 22"/>
                <a:gd name="T9" fmla="*/ 56 h 82"/>
                <a:gd name="T10" fmla="*/ 6 w 22"/>
                <a:gd name="T11" fmla="*/ 0 h 82"/>
              </a:gdLst>
              <a:ahLst/>
              <a:cxnLst>
                <a:cxn ang="0">
                  <a:pos x="T0" y="T1"/>
                </a:cxn>
                <a:cxn ang="0">
                  <a:pos x="T2" y="T3"/>
                </a:cxn>
                <a:cxn ang="0">
                  <a:pos x="T4" y="T5"/>
                </a:cxn>
                <a:cxn ang="0">
                  <a:pos x="T6" y="T7"/>
                </a:cxn>
                <a:cxn ang="0">
                  <a:pos x="T8" y="T9"/>
                </a:cxn>
                <a:cxn ang="0">
                  <a:pos x="T10" y="T11"/>
                </a:cxn>
              </a:cxnLst>
              <a:rect l="0" t="0" r="r" b="b"/>
              <a:pathLst>
                <a:path w="22" h="82">
                  <a:moveTo>
                    <a:pt x="6" y="0"/>
                  </a:moveTo>
                  <a:lnTo>
                    <a:pt x="17" y="0"/>
                  </a:lnTo>
                  <a:lnTo>
                    <a:pt x="22" y="56"/>
                  </a:lnTo>
                  <a:lnTo>
                    <a:pt x="12" y="82"/>
                  </a:lnTo>
                  <a:lnTo>
                    <a:pt x="0" y="56"/>
                  </a:lnTo>
                  <a:lnTo>
                    <a:pt x="6"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21"/>
            <p:cNvSpPr>
              <a:spLocks/>
            </p:cNvSpPr>
            <p:nvPr/>
          </p:nvSpPr>
          <p:spPr bwMode="auto">
            <a:xfrm>
              <a:off x="4540250" y="3470275"/>
              <a:ext cx="44450" cy="68263"/>
            </a:xfrm>
            <a:custGeom>
              <a:avLst/>
              <a:gdLst>
                <a:gd name="T0" fmla="*/ 10 w 28"/>
                <a:gd name="T1" fmla="*/ 0 h 43"/>
                <a:gd name="T2" fmla="*/ 28 w 28"/>
                <a:gd name="T3" fmla="*/ 19 h 43"/>
                <a:gd name="T4" fmla="*/ 15 w 28"/>
                <a:gd name="T5" fmla="*/ 43 h 43"/>
                <a:gd name="T6" fmla="*/ 0 w 28"/>
                <a:gd name="T7" fmla="*/ 7 h 43"/>
                <a:gd name="T8" fmla="*/ 10 w 28"/>
                <a:gd name="T9" fmla="*/ 0 h 43"/>
              </a:gdLst>
              <a:ahLst/>
              <a:cxnLst>
                <a:cxn ang="0">
                  <a:pos x="T0" y="T1"/>
                </a:cxn>
                <a:cxn ang="0">
                  <a:pos x="T2" y="T3"/>
                </a:cxn>
                <a:cxn ang="0">
                  <a:pos x="T4" y="T5"/>
                </a:cxn>
                <a:cxn ang="0">
                  <a:pos x="T6" y="T7"/>
                </a:cxn>
                <a:cxn ang="0">
                  <a:pos x="T8" y="T9"/>
                </a:cxn>
              </a:cxnLst>
              <a:rect l="0" t="0" r="r" b="b"/>
              <a:pathLst>
                <a:path w="28" h="43">
                  <a:moveTo>
                    <a:pt x="10" y="0"/>
                  </a:moveTo>
                  <a:lnTo>
                    <a:pt x="28" y="19"/>
                  </a:lnTo>
                  <a:lnTo>
                    <a:pt x="15" y="43"/>
                  </a:lnTo>
                  <a:lnTo>
                    <a:pt x="0" y="7"/>
                  </a:lnTo>
                  <a:lnTo>
                    <a:pt x="1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2"/>
            <p:cNvSpPr>
              <a:spLocks/>
            </p:cNvSpPr>
            <p:nvPr/>
          </p:nvSpPr>
          <p:spPr bwMode="auto">
            <a:xfrm>
              <a:off x="4508500" y="3481388"/>
              <a:ext cx="76200" cy="206375"/>
            </a:xfrm>
            <a:custGeom>
              <a:avLst/>
              <a:gdLst>
                <a:gd name="T0" fmla="*/ 20 w 48"/>
                <a:gd name="T1" fmla="*/ 0 h 130"/>
                <a:gd name="T2" fmla="*/ 48 w 48"/>
                <a:gd name="T3" fmla="*/ 130 h 130"/>
                <a:gd name="T4" fmla="*/ 7 w 48"/>
                <a:gd name="T5" fmla="*/ 53 h 130"/>
                <a:gd name="T6" fmla="*/ 13 w 48"/>
                <a:gd name="T7" fmla="*/ 43 h 130"/>
                <a:gd name="T8" fmla="*/ 0 w 48"/>
                <a:gd name="T9" fmla="*/ 33 h 130"/>
                <a:gd name="T10" fmla="*/ 13 w 48"/>
                <a:gd name="T11" fmla="*/ 3 h 130"/>
                <a:gd name="T12" fmla="*/ 20 w 4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48" h="130">
                  <a:moveTo>
                    <a:pt x="20" y="0"/>
                  </a:moveTo>
                  <a:lnTo>
                    <a:pt x="48" y="130"/>
                  </a:lnTo>
                  <a:lnTo>
                    <a:pt x="7" y="53"/>
                  </a:lnTo>
                  <a:lnTo>
                    <a:pt x="13" y="43"/>
                  </a:lnTo>
                  <a:lnTo>
                    <a:pt x="0" y="33"/>
                  </a:lnTo>
                  <a:lnTo>
                    <a:pt x="13" y="3"/>
                  </a:lnTo>
                  <a:lnTo>
                    <a:pt x="2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23"/>
            <p:cNvSpPr>
              <a:spLocks/>
            </p:cNvSpPr>
            <p:nvPr/>
          </p:nvSpPr>
          <p:spPr bwMode="auto">
            <a:xfrm>
              <a:off x="4584700" y="3479800"/>
              <a:ext cx="80963" cy="207963"/>
            </a:xfrm>
            <a:custGeom>
              <a:avLst/>
              <a:gdLst>
                <a:gd name="T0" fmla="*/ 28 w 51"/>
                <a:gd name="T1" fmla="*/ 0 h 131"/>
                <a:gd name="T2" fmla="*/ 0 w 51"/>
                <a:gd name="T3" fmla="*/ 131 h 131"/>
                <a:gd name="T4" fmla="*/ 45 w 51"/>
                <a:gd name="T5" fmla="*/ 59 h 131"/>
                <a:gd name="T6" fmla="*/ 38 w 51"/>
                <a:gd name="T7" fmla="*/ 47 h 131"/>
                <a:gd name="T8" fmla="*/ 51 w 51"/>
                <a:gd name="T9" fmla="*/ 36 h 131"/>
                <a:gd name="T10" fmla="*/ 37 w 51"/>
                <a:gd name="T11" fmla="*/ 5 h 131"/>
                <a:gd name="T12" fmla="*/ 28 w 51"/>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51" h="131">
                  <a:moveTo>
                    <a:pt x="28" y="0"/>
                  </a:moveTo>
                  <a:lnTo>
                    <a:pt x="0" y="131"/>
                  </a:lnTo>
                  <a:lnTo>
                    <a:pt x="45" y="59"/>
                  </a:lnTo>
                  <a:lnTo>
                    <a:pt x="38" y="47"/>
                  </a:lnTo>
                  <a:lnTo>
                    <a:pt x="51" y="36"/>
                  </a:lnTo>
                  <a:lnTo>
                    <a:pt x="37" y="5"/>
                  </a:lnTo>
                  <a:lnTo>
                    <a:pt x="28"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24"/>
            <p:cNvSpPr>
              <a:spLocks/>
            </p:cNvSpPr>
            <p:nvPr/>
          </p:nvSpPr>
          <p:spPr bwMode="auto">
            <a:xfrm>
              <a:off x="4584700" y="3479800"/>
              <a:ext cx="73025" cy="207963"/>
            </a:xfrm>
            <a:custGeom>
              <a:avLst/>
              <a:gdLst>
                <a:gd name="T0" fmla="*/ 28 w 46"/>
                <a:gd name="T1" fmla="*/ 0 h 131"/>
                <a:gd name="T2" fmla="*/ 0 w 46"/>
                <a:gd name="T3" fmla="*/ 131 h 131"/>
                <a:gd name="T4" fmla="*/ 39 w 46"/>
                <a:gd name="T5" fmla="*/ 54 h 131"/>
                <a:gd name="T6" fmla="*/ 33 w 46"/>
                <a:gd name="T7" fmla="*/ 44 h 131"/>
                <a:gd name="T8" fmla="*/ 46 w 46"/>
                <a:gd name="T9" fmla="*/ 34 h 131"/>
                <a:gd name="T10" fmla="*/ 37 w 46"/>
                <a:gd name="T11" fmla="*/ 5 h 131"/>
                <a:gd name="T12" fmla="*/ 28 w 46"/>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46" h="131">
                  <a:moveTo>
                    <a:pt x="28" y="0"/>
                  </a:moveTo>
                  <a:lnTo>
                    <a:pt x="0" y="131"/>
                  </a:lnTo>
                  <a:lnTo>
                    <a:pt x="39" y="54"/>
                  </a:lnTo>
                  <a:lnTo>
                    <a:pt x="33" y="44"/>
                  </a:lnTo>
                  <a:lnTo>
                    <a:pt x="46" y="34"/>
                  </a:lnTo>
                  <a:lnTo>
                    <a:pt x="37" y="5"/>
                  </a:lnTo>
                  <a:lnTo>
                    <a:pt x="28"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25"/>
            <p:cNvSpPr>
              <a:spLocks/>
            </p:cNvSpPr>
            <p:nvPr/>
          </p:nvSpPr>
          <p:spPr bwMode="auto">
            <a:xfrm>
              <a:off x="4584700" y="3470275"/>
              <a:ext cx="41275" cy="68263"/>
            </a:xfrm>
            <a:custGeom>
              <a:avLst/>
              <a:gdLst>
                <a:gd name="T0" fmla="*/ 17 w 26"/>
                <a:gd name="T1" fmla="*/ 0 h 43"/>
                <a:gd name="T2" fmla="*/ 0 w 26"/>
                <a:gd name="T3" fmla="*/ 19 h 43"/>
                <a:gd name="T4" fmla="*/ 11 w 26"/>
                <a:gd name="T5" fmla="*/ 43 h 43"/>
                <a:gd name="T6" fmla="*/ 26 w 26"/>
                <a:gd name="T7" fmla="*/ 7 h 43"/>
                <a:gd name="T8" fmla="*/ 17 w 26"/>
                <a:gd name="T9" fmla="*/ 0 h 43"/>
              </a:gdLst>
              <a:ahLst/>
              <a:cxnLst>
                <a:cxn ang="0">
                  <a:pos x="T0" y="T1"/>
                </a:cxn>
                <a:cxn ang="0">
                  <a:pos x="T2" y="T3"/>
                </a:cxn>
                <a:cxn ang="0">
                  <a:pos x="T4" y="T5"/>
                </a:cxn>
                <a:cxn ang="0">
                  <a:pos x="T6" y="T7"/>
                </a:cxn>
                <a:cxn ang="0">
                  <a:pos x="T8" y="T9"/>
                </a:cxn>
              </a:cxnLst>
              <a:rect l="0" t="0" r="r" b="b"/>
              <a:pathLst>
                <a:path w="26" h="43">
                  <a:moveTo>
                    <a:pt x="17" y="0"/>
                  </a:moveTo>
                  <a:lnTo>
                    <a:pt x="0" y="19"/>
                  </a:lnTo>
                  <a:lnTo>
                    <a:pt x="11" y="43"/>
                  </a:lnTo>
                  <a:lnTo>
                    <a:pt x="26" y="7"/>
                  </a:lnTo>
                  <a:lnTo>
                    <a:pt x="17"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26"/>
            <p:cNvSpPr>
              <a:spLocks/>
            </p:cNvSpPr>
            <p:nvPr/>
          </p:nvSpPr>
          <p:spPr bwMode="auto">
            <a:xfrm>
              <a:off x="4570413" y="3536950"/>
              <a:ext cx="25400" cy="22225"/>
            </a:xfrm>
            <a:custGeom>
              <a:avLst/>
              <a:gdLst>
                <a:gd name="T0" fmla="*/ 3 w 15"/>
                <a:gd name="T1" fmla="*/ 0 h 13"/>
                <a:gd name="T2" fmla="*/ 13 w 15"/>
                <a:gd name="T3" fmla="*/ 0 h 13"/>
                <a:gd name="T4" fmla="*/ 13 w 15"/>
                <a:gd name="T5" fmla="*/ 13 h 13"/>
                <a:gd name="T6" fmla="*/ 3 w 15"/>
                <a:gd name="T7" fmla="*/ 13 h 13"/>
                <a:gd name="T8" fmla="*/ 3 w 15"/>
                <a:gd name="T9" fmla="*/ 0 h 13"/>
              </a:gdLst>
              <a:ahLst/>
              <a:cxnLst>
                <a:cxn ang="0">
                  <a:pos x="T0" y="T1"/>
                </a:cxn>
                <a:cxn ang="0">
                  <a:pos x="T2" y="T3"/>
                </a:cxn>
                <a:cxn ang="0">
                  <a:pos x="T4" y="T5"/>
                </a:cxn>
                <a:cxn ang="0">
                  <a:pos x="T6" y="T7"/>
                </a:cxn>
                <a:cxn ang="0">
                  <a:pos x="T8" y="T9"/>
                </a:cxn>
              </a:cxnLst>
              <a:rect l="0" t="0" r="r" b="b"/>
              <a:pathLst>
                <a:path w="15" h="13">
                  <a:moveTo>
                    <a:pt x="3" y="0"/>
                  </a:moveTo>
                  <a:cubicBezTo>
                    <a:pt x="13" y="0"/>
                    <a:pt x="13" y="0"/>
                    <a:pt x="13" y="0"/>
                  </a:cubicBezTo>
                  <a:cubicBezTo>
                    <a:pt x="15" y="5"/>
                    <a:pt x="15" y="9"/>
                    <a:pt x="13" y="13"/>
                  </a:cubicBezTo>
                  <a:cubicBezTo>
                    <a:pt x="3" y="13"/>
                    <a:pt x="3" y="13"/>
                    <a:pt x="3" y="13"/>
                  </a:cubicBezTo>
                  <a:cubicBezTo>
                    <a:pt x="1" y="9"/>
                    <a:pt x="0" y="5"/>
                    <a:pt x="3"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27"/>
            <p:cNvSpPr>
              <a:spLocks/>
            </p:cNvSpPr>
            <p:nvPr/>
          </p:nvSpPr>
          <p:spPr bwMode="auto">
            <a:xfrm>
              <a:off x="4579938" y="3686175"/>
              <a:ext cx="7938" cy="60325"/>
            </a:xfrm>
            <a:custGeom>
              <a:avLst/>
              <a:gdLst>
                <a:gd name="T0" fmla="*/ 0 w 4"/>
                <a:gd name="T1" fmla="*/ 35 h 35"/>
                <a:gd name="T2" fmla="*/ 2 w 4"/>
                <a:gd name="T3" fmla="*/ 0 h 35"/>
                <a:gd name="T4" fmla="*/ 4 w 4"/>
                <a:gd name="T5" fmla="*/ 35 h 35"/>
                <a:gd name="T6" fmla="*/ 0 w 4"/>
                <a:gd name="T7" fmla="*/ 35 h 35"/>
              </a:gdLst>
              <a:ahLst/>
              <a:cxnLst>
                <a:cxn ang="0">
                  <a:pos x="T0" y="T1"/>
                </a:cxn>
                <a:cxn ang="0">
                  <a:pos x="T2" y="T3"/>
                </a:cxn>
                <a:cxn ang="0">
                  <a:pos x="T4" y="T5"/>
                </a:cxn>
                <a:cxn ang="0">
                  <a:pos x="T6" y="T7"/>
                </a:cxn>
              </a:cxnLst>
              <a:rect l="0" t="0" r="r" b="b"/>
              <a:pathLst>
                <a:path w="4" h="35">
                  <a:moveTo>
                    <a:pt x="0" y="35"/>
                  </a:moveTo>
                  <a:cubicBezTo>
                    <a:pt x="0" y="26"/>
                    <a:pt x="1" y="16"/>
                    <a:pt x="2" y="0"/>
                  </a:cubicBezTo>
                  <a:cubicBezTo>
                    <a:pt x="3" y="16"/>
                    <a:pt x="4" y="26"/>
                    <a:pt x="4" y="35"/>
                  </a:cubicBezTo>
                  <a:cubicBezTo>
                    <a:pt x="3" y="35"/>
                    <a:pt x="2" y="35"/>
                    <a:pt x="0" y="35"/>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28"/>
            <p:cNvSpPr>
              <a:spLocks/>
            </p:cNvSpPr>
            <p:nvPr/>
          </p:nvSpPr>
          <p:spPr bwMode="auto">
            <a:xfrm>
              <a:off x="4524375" y="3470275"/>
              <a:ext cx="119063" cy="215900"/>
            </a:xfrm>
            <a:custGeom>
              <a:avLst/>
              <a:gdLst>
                <a:gd name="T0" fmla="*/ 0 w 75"/>
                <a:gd name="T1" fmla="*/ 10 h 136"/>
                <a:gd name="T2" fmla="*/ 4 w 75"/>
                <a:gd name="T3" fmla="*/ 50 h 136"/>
                <a:gd name="T4" fmla="*/ 38 w 75"/>
                <a:gd name="T5" fmla="*/ 136 h 136"/>
                <a:gd name="T6" fmla="*/ 71 w 75"/>
                <a:gd name="T7" fmla="*/ 50 h 136"/>
                <a:gd name="T8" fmla="*/ 75 w 75"/>
                <a:gd name="T9" fmla="*/ 10 h 136"/>
                <a:gd name="T10" fmla="*/ 59 w 75"/>
                <a:gd name="T11" fmla="*/ 0 h 136"/>
                <a:gd name="T12" fmla="*/ 16 w 75"/>
                <a:gd name="T13" fmla="*/ 0 h 136"/>
                <a:gd name="T14" fmla="*/ 0 w 75"/>
                <a:gd name="T15" fmla="*/ 1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36">
                  <a:moveTo>
                    <a:pt x="0" y="10"/>
                  </a:moveTo>
                  <a:lnTo>
                    <a:pt x="4" y="50"/>
                  </a:lnTo>
                  <a:lnTo>
                    <a:pt x="38" y="136"/>
                  </a:lnTo>
                  <a:lnTo>
                    <a:pt x="71" y="50"/>
                  </a:lnTo>
                  <a:lnTo>
                    <a:pt x="75" y="10"/>
                  </a:lnTo>
                  <a:lnTo>
                    <a:pt x="59" y="0"/>
                  </a:lnTo>
                  <a:lnTo>
                    <a:pt x="16" y="0"/>
                  </a:lnTo>
                  <a:lnTo>
                    <a:pt x="0" y="1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29"/>
            <p:cNvSpPr>
              <a:spLocks noChangeArrowheads="1"/>
            </p:cNvSpPr>
            <p:nvPr/>
          </p:nvSpPr>
          <p:spPr bwMode="auto">
            <a:xfrm>
              <a:off x="4549775" y="3448050"/>
              <a:ext cx="68263" cy="55563"/>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30"/>
            <p:cNvSpPr>
              <a:spLocks/>
            </p:cNvSpPr>
            <p:nvPr/>
          </p:nvSpPr>
          <p:spPr bwMode="auto">
            <a:xfrm>
              <a:off x="4500563" y="3275013"/>
              <a:ext cx="166688" cy="206375"/>
            </a:xfrm>
            <a:custGeom>
              <a:avLst/>
              <a:gdLst>
                <a:gd name="T0" fmla="*/ 49 w 98"/>
                <a:gd name="T1" fmla="*/ 121 h 121"/>
                <a:gd name="T2" fmla="*/ 87 w 98"/>
                <a:gd name="T3" fmla="*/ 81 h 121"/>
                <a:gd name="T4" fmla="*/ 89 w 98"/>
                <a:gd name="T5" fmla="*/ 81 h 121"/>
                <a:gd name="T6" fmla="*/ 97 w 98"/>
                <a:gd name="T7" fmla="*/ 68 h 121"/>
                <a:gd name="T8" fmla="*/ 93 w 98"/>
                <a:gd name="T9" fmla="*/ 53 h 121"/>
                <a:gd name="T10" fmla="*/ 93 w 98"/>
                <a:gd name="T11" fmla="*/ 53 h 121"/>
                <a:gd name="T12" fmla="*/ 49 w 98"/>
                <a:gd name="T13" fmla="*/ 0 h 121"/>
                <a:gd name="T14" fmla="*/ 5 w 98"/>
                <a:gd name="T15" fmla="*/ 53 h 121"/>
                <a:gd name="T16" fmla="*/ 4 w 98"/>
                <a:gd name="T17" fmla="*/ 53 h 121"/>
                <a:gd name="T18" fmla="*/ 1 w 98"/>
                <a:gd name="T19" fmla="*/ 68 h 121"/>
                <a:gd name="T20" fmla="*/ 9 w 98"/>
                <a:gd name="T21" fmla="*/ 81 h 121"/>
                <a:gd name="T22" fmla="*/ 11 w 98"/>
                <a:gd name="T23" fmla="*/ 80 h 121"/>
                <a:gd name="T24" fmla="*/ 49 w 98"/>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21">
                  <a:moveTo>
                    <a:pt x="49" y="121"/>
                  </a:moveTo>
                  <a:cubicBezTo>
                    <a:pt x="65" y="121"/>
                    <a:pt x="80" y="103"/>
                    <a:pt x="87" y="81"/>
                  </a:cubicBezTo>
                  <a:cubicBezTo>
                    <a:pt x="88" y="81"/>
                    <a:pt x="88" y="81"/>
                    <a:pt x="89" y="81"/>
                  </a:cubicBezTo>
                  <a:cubicBezTo>
                    <a:pt x="92" y="82"/>
                    <a:pt x="95" y="76"/>
                    <a:pt x="97" y="68"/>
                  </a:cubicBezTo>
                  <a:cubicBezTo>
                    <a:pt x="98" y="60"/>
                    <a:pt x="97" y="54"/>
                    <a:pt x="93" y="53"/>
                  </a:cubicBezTo>
                  <a:cubicBezTo>
                    <a:pt x="93" y="53"/>
                    <a:pt x="93" y="53"/>
                    <a:pt x="93" y="53"/>
                  </a:cubicBezTo>
                  <a:cubicBezTo>
                    <a:pt x="94" y="26"/>
                    <a:pt x="83" y="0"/>
                    <a:pt x="49" y="0"/>
                  </a:cubicBezTo>
                  <a:cubicBezTo>
                    <a:pt x="15" y="0"/>
                    <a:pt x="4" y="26"/>
                    <a:pt x="5" y="53"/>
                  </a:cubicBezTo>
                  <a:cubicBezTo>
                    <a:pt x="5" y="53"/>
                    <a:pt x="5" y="53"/>
                    <a:pt x="4" y="53"/>
                  </a:cubicBezTo>
                  <a:cubicBezTo>
                    <a:pt x="1" y="54"/>
                    <a:pt x="0" y="60"/>
                    <a:pt x="1" y="68"/>
                  </a:cubicBezTo>
                  <a:cubicBezTo>
                    <a:pt x="2" y="76"/>
                    <a:pt x="6" y="82"/>
                    <a:pt x="9" y="81"/>
                  </a:cubicBezTo>
                  <a:cubicBezTo>
                    <a:pt x="10" y="81"/>
                    <a:pt x="10" y="81"/>
                    <a:pt x="11" y="80"/>
                  </a:cubicBezTo>
                  <a:cubicBezTo>
                    <a:pt x="18" y="103"/>
                    <a:pt x="33" y="121"/>
                    <a:pt x="49" y="12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31"/>
            <p:cNvSpPr>
              <a:spLocks/>
            </p:cNvSpPr>
            <p:nvPr/>
          </p:nvSpPr>
          <p:spPr bwMode="auto">
            <a:xfrm>
              <a:off x="4572000" y="3500438"/>
              <a:ext cx="23813" cy="36513"/>
            </a:xfrm>
            <a:custGeom>
              <a:avLst/>
              <a:gdLst>
                <a:gd name="T0" fmla="*/ 12 w 14"/>
                <a:gd name="T1" fmla="*/ 22 h 22"/>
                <a:gd name="T2" fmla="*/ 14 w 14"/>
                <a:gd name="T3" fmla="*/ 18 h 22"/>
                <a:gd name="T4" fmla="*/ 7 w 14"/>
                <a:gd name="T5" fmla="*/ 0 h 22"/>
                <a:gd name="T6" fmla="*/ 0 w 14"/>
                <a:gd name="T7" fmla="*/ 17 h 22"/>
                <a:gd name="T8" fmla="*/ 2 w 14"/>
                <a:gd name="T9" fmla="*/ 22 h 22"/>
                <a:gd name="T10" fmla="*/ 12 w 14"/>
                <a:gd name="T11" fmla="*/ 22 h 22"/>
              </a:gdLst>
              <a:ahLst/>
              <a:cxnLst>
                <a:cxn ang="0">
                  <a:pos x="T0" y="T1"/>
                </a:cxn>
                <a:cxn ang="0">
                  <a:pos x="T2" y="T3"/>
                </a:cxn>
                <a:cxn ang="0">
                  <a:pos x="T4" y="T5"/>
                </a:cxn>
                <a:cxn ang="0">
                  <a:pos x="T6" y="T7"/>
                </a:cxn>
                <a:cxn ang="0">
                  <a:pos x="T8" y="T9"/>
                </a:cxn>
                <a:cxn ang="0">
                  <a:pos x="T10" y="T11"/>
                </a:cxn>
              </a:cxnLst>
              <a:rect l="0" t="0" r="r" b="b"/>
              <a:pathLst>
                <a:path w="14" h="22">
                  <a:moveTo>
                    <a:pt x="12" y="22"/>
                  </a:moveTo>
                  <a:cubicBezTo>
                    <a:pt x="14" y="18"/>
                    <a:pt x="14" y="18"/>
                    <a:pt x="14" y="18"/>
                  </a:cubicBezTo>
                  <a:cubicBezTo>
                    <a:pt x="7" y="0"/>
                    <a:pt x="7" y="0"/>
                    <a:pt x="7" y="0"/>
                  </a:cubicBezTo>
                  <a:cubicBezTo>
                    <a:pt x="0" y="17"/>
                    <a:pt x="0" y="17"/>
                    <a:pt x="0" y="17"/>
                  </a:cubicBezTo>
                  <a:cubicBezTo>
                    <a:pt x="2" y="22"/>
                    <a:pt x="2" y="22"/>
                    <a:pt x="2" y="22"/>
                  </a:cubicBezTo>
                  <a:cubicBezTo>
                    <a:pt x="5" y="22"/>
                    <a:pt x="9" y="22"/>
                    <a:pt x="12" y="22"/>
                  </a:cubicBez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32"/>
            <p:cNvSpPr>
              <a:spLocks/>
            </p:cNvSpPr>
            <p:nvPr/>
          </p:nvSpPr>
          <p:spPr bwMode="auto">
            <a:xfrm>
              <a:off x="4532313" y="3481388"/>
              <a:ext cx="52388" cy="69850"/>
            </a:xfrm>
            <a:custGeom>
              <a:avLst/>
              <a:gdLst>
                <a:gd name="T0" fmla="*/ 11 w 33"/>
                <a:gd name="T1" fmla="*/ 0 h 44"/>
                <a:gd name="T2" fmla="*/ 33 w 33"/>
                <a:gd name="T3" fmla="*/ 12 h 44"/>
                <a:gd name="T4" fmla="*/ 21 w 33"/>
                <a:gd name="T5" fmla="*/ 44 h 44"/>
                <a:gd name="T6" fmla="*/ 0 w 33"/>
                <a:gd name="T7" fmla="*/ 0 h 44"/>
                <a:gd name="T8" fmla="*/ 11 w 33"/>
                <a:gd name="T9" fmla="*/ 0 h 44"/>
              </a:gdLst>
              <a:ahLst/>
              <a:cxnLst>
                <a:cxn ang="0">
                  <a:pos x="T0" y="T1"/>
                </a:cxn>
                <a:cxn ang="0">
                  <a:pos x="T2" y="T3"/>
                </a:cxn>
                <a:cxn ang="0">
                  <a:pos x="T4" y="T5"/>
                </a:cxn>
                <a:cxn ang="0">
                  <a:pos x="T6" y="T7"/>
                </a:cxn>
                <a:cxn ang="0">
                  <a:pos x="T8" y="T9"/>
                </a:cxn>
              </a:cxnLst>
              <a:rect l="0" t="0" r="r" b="b"/>
              <a:pathLst>
                <a:path w="33" h="44">
                  <a:moveTo>
                    <a:pt x="11" y="0"/>
                  </a:moveTo>
                  <a:lnTo>
                    <a:pt x="33" y="12"/>
                  </a:lnTo>
                  <a:lnTo>
                    <a:pt x="21" y="44"/>
                  </a:lnTo>
                  <a:lnTo>
                    <a:pt x="0" y="0"/>
                  </a:lnTo>
                  <a:lnTo>
                    <a:pt x="11"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3"/>
            <p:cNvSpPr>
              <a:spLocks/>
            </p:cNvSpPr>
            <p:nvPr/>
          </p:nvSpPr>
          <p:spPr bwMode="auto">
            <a:xfrm>
              <a:off x="4502150" y="3484563"/>
              <a:ext cx="82550" cy="206375"/>
            </a:xfrm>
            <a:custGeom>
              <a:avLst/>
              <a:gdLst>
                <a:gd name="T0" fmla="*/ 15 w 52"/>
                <a:gd name="T1" fmla="*/ 0 h 130"/>
                <a:gd name="T2" fmla="*/ 52 w 52"/>
                <a:gd name="T3" fmla="*/ 130 h 130"/>
                <a:gd name="T4" fmla="*/ 6 w 52"/>
                <a:gd name="T5" fmla="*/ 56 h 130"/>
                <a:gd name="T6" fmla="*/ 13 w 52"/>
                <a:gd name="T7" fmla="*/ 43 h 130"/>
                <a:gd name="T8" fmla="*/ 0 w 52"/>
                <a:gd name="T9" fmla="*/ 33 h 130"/>
                <a:gd name="T10" fmla="*/ 11 w 52"/>
                <a:gd name="T11" fmla="*/ 1 h 130"/>
                <a:gd name="T12" fmla="*/ 15 w 52"/>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52" h="130">
                  <a:moveTo>
                    <a:pt x="15" y="0"/>
                  </a:moveTo>
                  <a:lnTo>
                    <a:pt x="52" y="130"/>
                  </a:lnTo>
                  <a:lnTo>
                    <a:pt x="6" y="56"/>
                  </a:lnTo>
                  <a:lnTo>
                    <a:pt x="13" y="43"/>
                  </a:lnTo>
                  <a:lnTo>
                    <a:pt x="0" y="33"/>
                  </a:lnTo>
                  <a:lnTo>
                    <a:pt x="11" y="1"/>
                  </a:lnTo>
                  <a:lnTo>
                    <a:pt x="15" y="0"/>
                  </a:ln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4"/>
            <p:cNvSpPr>
              <a:spLocks/>
            </p:cNvSpPr>
            <p:nvPr/>
          </p:nvSpPr>
          <p:spPr bwMode="auto">
            <a:xfrm>
              <a:off x="4584700" y="3481388"/>
              <a:ext cx="50800" cy="69850"/>
            </a:xfrm>
            <a:custGeom>
              <a:avLst/>
              <a:gdLst>
                <a:gd name="T0" fmla="*/ 21 w 32"/>
                <a:gd name="T1" fmla="*/ 0 h 44"/>
                <a:gd name="T2" fmla="*/ 0 w 32"/>
                <a:gd name="T3" fmla="*/ 12 h 44"/>
                <a:gd name="T4" fmla="*/ 11 w 32"/>
                <a:gd name="T5" fmla="*/ 44 h 44"/>
                <a:gd name="T6" fmla="*/ 32 w 32"/>
                <a:gd name="T7" fmla="*/ 0 h 44"/>
                <a:gd name="T8" fmla="*/ 21 w 32"/>
                <a:gd name="T9" fmla="*/ 0 h 44"/>
              </a:gdLst>
              <a:ahLst/>
              <a:cxnLst>
                <a:cxn ang="0">
                  <a:pos x="T0" y="T1"/>
                </a:cxn>
                <a:cxn ang="0">
                  <a:pos x="T2" y="T3"/>
                </a:cxn>
                <a:cxn ang="0">
                  <a:pos x="T4" y="T5"/>
                </a:cxn>
                <a:cxn ang="0">
                  <a:pos x="T6" y="T7"/>
                </a:cxn>
                <a:cxn ang="0">
                  <a:pos x="T8" y="T9"/>
                </a:cxn>
              </a:cxnLst>
              <a:rect l="0" t="0" r="r" b="b"/>
              <a:pathLst>
                <a:path w="32" h="44">
                  <a:moveTo>
                    <a:pt x="21" y="0"/>
                  </a:moveTo>
                  <a:lnTo>
                    <a:pt x="0" y="12"/>
                  </a:lnTo>
                  <a:lnTo>
                    <a:pt x="11" y="44"/>
                  </a:lnTo>
                  <a:lnTo>
                    <a:pt x="32" y="0"/>
                  </a:lnTo>
                  <a:lnTo>
                    <a:pt x="21"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20" name="Freeform 135"/>
            <p:cNvSpPr>
              <a:spLocks/>
            </p:cNvSpPr>
            <p:nvPr/>
          </p:nvSpPr>
          <p:spPr bwMode="auto">
            <a:xfrm>
              <a:off x="4532313" y="3470275"/>
              <a:ext cx="52388" cy="68263"/>
            </a:xfrm>
            <a:custGeom>
              <a:avLst/>
              <a:gdLst>
                <a:gd name="T0" fmla="*/ 11 w 33"/>
                <a:gd name="T1" fmla="*/ 0 h 43"/>
                <a:gd name="T2" fmla="*/ 33 w 33"/>
                <a:gd name="T3" fmla="*/ 19 h 43"/>
                <a:gd name="T4" fmla="*/ 20 w 33"/>
                <a:gd name="T5" fmla="*/ 43 h 43"/>
                <a:gd name="T6" fmla="*/ 0 w 33"/>
                <a:gd name="T7" fmla="*/ 7 h 43"/>
                <a:gd name="T8" fmla="*/ 11 w 33"/>
                <a:gd name="T9" fmla="*/ 0 h 43"/>
              </a:gdLst>
              <a:ahLst/>
              <a:cxnLst>
                <a:cxn ang="0">
                  <a:pos x="T0" y="T1"/>
                </a:cxn>
                <a:cxn ang="0">
                  <a:pos x="T2" y="T3"/>
                </a:cxn>
                <a:cxn ang="0">
                  <a:pos x="T4" y="T5"/>
                </a:cxn>
                <a:cxn ang="0">
                  <a:pos x="T6" y="T7"/>
                </a:cxn>
                <a:cxn ang="0">
                  <a:pos x="T8" y="T9"/>
                </a:cxn>
              </a:cxnLst>
              <a:rect l="0" t="0" r="r" b="b"/>
              <a:pathLst>
                <a:path w="33" h="43">
                  <a:moveTo>
                    <a:pt x="11" y="0"/>
                  </a:moveTo>
                  <a:lnTo>
                    <a:pt x="33" y="19"/>
                  </a:lnTo>
                  <a:lnTo>
                    <a:pt x="20" y="43"/>
                  </a:lnTo>
                  <a:lnTo>
                    <a:pt x="0" y="7"/>
                  </a:lnTo>
                  <a:lnTo>
                    <a:pt x="11"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36"/>
            <p:cNvSpPr>
              <a:spLocks/>
            </p:cNvSpPr>
            <p:nvPr/>
          </p:nvSpPr>
          <p:spPr bwMode="auto">
            <a:xfrm>
              <a:off x="4510088" y="3481388"/>
              <a:ext cx="74613" cy="204788"/>
            </a:xfrm>
            <a:custGeom>
              <a:avLst/>
              <a:gdLst>
                <a:gd name="T0" fmla="*/ 14 w 47"/>
                <a:gd name="T1" fmla="*/ 0 h 129"/>
                <a:gd name="T2" fmla="*/ 47 w 47"/>
                <a:gd name="T3" fmla="*/ 129 h 129"/>
                <a:gd name="T4" fmla="*/ 6 w 47"/>
                <a:gd name="T5" fmla="*/ 51 h 129"/>
                <a:gd name="T6" fmla="*/ 13 w 47"/>
                <a:gd name="T7" fmla="*/ 43 h 129"/>
                <a:gd name="T8" fmla="*/ 0 w 47"/>
                <a:gd name="T9" fmla="*/ 32 h 129"/>
                <a:gd name="T10" fmla="*/ 9 w 47"/>
                <a:gd name="T11" fmla="*/ 2 h 129"/>
                <a:gd name="T12" fmla="*/ 14 w 47"/>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47" h="129">
                  <a:moveTo>
                    <a:pt x="14" y="0"/>
                  </a:moveTo>
                  <a:lnTo>
                    <a:pt x="47" y="129"/>
                  </a:lnTo>
                  <a:lnTo>
                    <a:pt x="6" y="51"/>
                  </a:lnTo>
                  <a:lnTo>
                    <a:pt x="13" y="43"/>
                  </a:lnTo>
                  <a:lnTo>
                    <a:pt x="0" y="32"/>
                  </a:lnTo>
                  <a:lnTo>
                    <a:pt x="9" y="2"/>
                  </a:lnTo>
                  <a:lnTo>
                    <a:pt x="14"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7"/>
            <p:cNvSpPr>
              <a:spLocks/>
            </p:cNvSpPr>
            <p:nvPr/>
          </p:nvSpPr>
          <p:spPr bwMode="auto">
            <a:xfrm>
              <a:off x="4584700" y="3481388"/>
              <a:ext cx="80963" cy="209550"/>
            </a:xfrm>
            <a:custGeom>
              <a:avLst/>
              <a:gdLst>
                <a:gd name="T0" fmla="*/ 35 w 51"/>
                <a:gd name="T1" fmla="*/ 0 h 132"/>
                <a:gd name="T2" fmla="*/ 0 w 51"/>
                <a:gd name="T3" fmla="*/ 132 h 132"/>
                <a:gd name="T4" fmla="*/ 45 w 51"/>
                <a:gd name="T5" fmla="*/ 58 h 132"/>
                <a:gd name="T6" fmla="*/ 38 w 51"/>
                <a:gd name="T7" fmla="*/ 45 h 132"/>
                <a:gd name="T8" fmla="*/ 51 w 51"/>
                <a:gd name="T9" fmla="*/ 35 h 132"/>
                <a:gd name="T10" fmla="*/ 43 w 51"/>
                <a:gd name="T11" fmla="*/ 3 h 132"/>
                <a:gd name="T12" fmla="*/ 35 w 5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51" h="132">
                  <a:moveTo>
                    <a:pt x="35" y="0"/>
                  </a:moveTo>
                  <a:lnTo>
                    <a:pt x="0" y="132"/>
                  </a:lnTo>
                  <a:lnTo>
                    <a:pt x="45" y="58"/>
                  </a:lnTo>
                  <a:lnTo>
                    <a:pt x="38" y="45"/>
                  </a:lnTo>
                  <a:lnTo>
                    <a:pt x="51" y="35"/>
                  </a:lnTo>
                  <a:lnTo>
                    <a:pt x="43" y="3"/>
                  </a:lnTo>
                  <a:lnTo>
                    <a:pt x="35" y="0"/>
                  </a:ln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38"/>
            <p:cNvSpPr>
              <a:spLocks/>
            </p:cNvSpPr>
            <p:nvPr/>
          </p:nvSpPr>
          <p:spPr bwMode="auto">
            <a:xfrm>
              <a:off x="4584700" y="3481388"/>
              <a:ext cx="73025" cy="204788"/>
            </a:xfrm>
            <a:custGeom>
              <a:avLst/>
              <a:gdLst>
                <a:gd name="T0" fmla="*/ 33 w 46"/>
                <a:gd name="T1" fmla="*/ 0 h 129"/>
                <a:gd name="T2" fmla="*/ 0 w 46"/>
                <a:gd name="T3" fmla="*/ 129 h 129"/>
                <a:gd name="T4" fmla="*/ 40 w 46"/>
                <a:gd name="T5" fmla="*/ 51 h 129"/>
                <a:gd name="T6" fmla="*/ 33 w 46"/>
                <a:gd name="T7" fmla="*/ 43 h 129"/>
                <a:gd name="T8" fmla="*/ 46 w 46"/>
                <a:gd name="T9" fmla="*/ 32 h 129"/>
                <a:gd name="T10" fmla="*/ 39 w 46"/>
                <a:gd name="T11" fmla="*/ 2 h 129"/>
                <a:gd name="T12" fmla="*/ 33 w 46"/>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46" h="129">
                  <a:moveTo>
                    <a:pt x="33" y="0"/>
                  </a:moveTo>
                  <a:lnTo>
                    <a:pt x="0" y="129"/>
                  </a:lnTo>
                  <a:lnTo>
                    <a:pt x="40" y="51"/>
                  </a:lnTo>
                  <a:lnTo>
                    <a:pt x="33" y="43"/>
                  </a:lnTo>
                  <a:lnTo>
                    <a:pt x="46" y="32"/>
                  </a:lnTo>
                  <a:lnTo>
                    <a:pt x="39" y="2"/>
                  </a:lnTo>
                  <a:lnTo>
                    <a:pt x="33"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24" name="Freeform 139"/>
            <p:cNvSpPr>
              <a:spLocks/>
            </p:cNvSpPr>
            <p:nvPr/>
          </p:nvSpPr>
          <p:spPr bwMode="auto">
            <a:xfrm>
              <a:off x="4584700" y="3470275"/>
              <a:ext cx="50800" cy="68263"/>
            </a:xfrm>
            <a:custGeom>
              <a:avLst/>
              <a:gdLst>
                <a:gd name="T0" fmla="*/ 21 w 32"/>
                <a:gd name="T1" fmla="*/ 0 h 43"/>
                <a:gd name="T2" fmla="*/ 0 w 32"/>
                <a:gd name="T3" fmla="*/ 19 h 43"/>
                <a:gd name="T4" fmla="*/ 12 w 32"/>
                <a:gd name="T5" fmla="*/ 43 h 43"/>
                <a:gd name="T6" fmla="*/ 32 w 32"/>
                <a:gd name="T7" fmla="*/ 7 h 43"/>
                <a:gd name="T8" fmla="*/ 21 w 32"/>
                <a:gd name="T9" fmla="*/ 0 h 43"/>
              </a:gdLst>
              <a:ahLst/>
              <a:cxnLst>
                <a:cxn ang="0">
                  <a:pos x="T0" y="T1"/>
                </a:cxn>
                <a:cxn ang="0">
                  <a:pos x="T2" y="T3"/>
                </a:cxn>
                <a:cxn ang="0">
                  <a:pos x="T4" y="T5"/>
                </a:cxn>
                <a:cxn ang="0">
                  <a:pos x="T6" y="T7"/>
                </a:cxn>
                <a:cxn ang="0">
                  <a:pos x="T8" y="T9"/>
                </a:cxn>
              </a:cxnLst>
              <a:rect l="0" t="0" r="r" b="b"/>
              <a:pathLst>
                <a:path w="32" h="43">
                  <a:moveTo>
                    <a:pt x="21" y="0"/>
                  </a:moveTo>
                  <a:lnTo>
                    <a:pt x="0" y="19"/>
                  </a:lnTo>
                  <a:lnTo>
                    <a:pt x="12" y="43"/>
                  </a:lnTo>
                  <a:lnTo>
                    <a:pt x="32" y="7"/>
                  </a:lnTo>
                  <a:lnTo>
                    <a:pt x="21"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0"/>
            <p:cNvSpPr>
              <a:spLocks/>
            </p:cNvSpPr>
            <p:nvPr/>
          </p:nvSpPr>
          <p:spPr bwMode="auto">
            <a:xfrm>
              <a:off x="4572000" y="3536950"/>
              <a:ext cx="25400" cy="20638"/>
            </a:xfrm>
            <a:custGeom>
              <a:avLst/>
              <a:gdLst>
                <a:gd name="T0" fmla="*/ 2 w 15"/>
                <a:gd name="T1" fmla="*/ 0 h 12"/>
                <a:gd name="T2" fmla="*/ 12 w 15"/>
                <a:gd name="T3" fmla="*/ 0 h 12"/>
                <a:gd name="T4" fmla="*/ 12 w 15"/>
                <a:gd name="T5" fmla="*/ 12 h 12"/>
                <a:gd name="T6" fmla="*/ 2 w 15"/>
                <a:gd name="T7" fmla="*/ 12 h 12"/>
                <a:gd name="T8" fmla="*/ 2 w 15"/>
                <a:gd name="T9" fmla="*/ 0 h 12"/>
              </a:gdLst>
              <a:ahLst/>
              <a:cxnLst>
                <a:cxn ang="0">
                  <a:pos x="T0" y="T1"/>
                </a:cxn>
                <a:cxn ang="0">
                  <a:pos x="T2" y="T3"/>
                </a:cxn>
                <a:cxn ang="0">
                  <a:pos x="T4" y="T5"/>
                </a:cxn>
                <a:cxn ang="0">
                  <a:pos x="T6" y="T7"/>
                </a:cxn>
                <a:cxn ang="0">
                  <a:pos x="T8" y="T9"/>
                </a:cxn>
              </a:cxnLst>
              <a:rect l="0" t="0" r="r" b="b"/>
              <a:pathLst>
                <a:path w="15" h="12">
                  <a:moveTo>
                    <a:pt x="2" y="0"/>
                  </a:moveTo>
                  <a:cubicBezTo>
                    <a:pt x="12" y="0"/>
                    <a:pt x="12" y="0"/>
                    <a:pt x="12" y="0"/>
                  </a:cubicBezTo>
                  <a:cubicBezTo>
                    <a:pt x="15" y="4"/>
                    <a:pt x="14" y="8"/>
                    <a:pt x="12" y="12"/>
                  </a:cubicBezTo>
                  <a:cubicBezTo>
                    <a:pt x="2" y="12"/>
                    <a:pt x="2" y="12"/>
                    <a:pt x="2" y="12"/>
                  </a:cubicBezTo>
                  <a:cubicBezTo>
                    <a:pt x="0" y="8"/>
                    <a:pt x="0" y="4"/>
                    <a:pt x="2" y="0"/>
                  </a:cubicBez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1"/>
            <p:cNvSpPr>
              <a:spLocks/>
            </p:cNvSpPr>
            <p:nvPr/>
          </p:nvSpPr>
          <p:spPr bwMode="auto">
            <a:xfrm>
              <a:off x="4578350" y="3686175"/>
              <a:ext cx="11113" cy="60325"/>
            </a:xfrm>
            <a:custGeom>
              <a:avLst/>
              <a:gdLst>
                <a:gd name="T0" fmla="*/ 0 w 6"/>
                <a:gd name="T1" fmla="*/ 35 h 35"/>
                <a:gd name="T2" fmla="*/ 6 w 6"/>
                <a:gd name="T3" fmla="*/ 35 h 35"/>
                <a:gd name="T4" fmla="*/ 3 w 6"/>
                <a:gd name="T5" fmla="*/ 0 h 35"/>
                <a:gd name="T6" fmla="*/ 0 w 6"/>
                <a:gd name="T7" fmla="*/ 35 h 35"/>
              </a:gdLst>
              <a:ahLst/>
              <a:cxnLst>
                <a:cxn ang="0">
                  <a:pos x="T0" y="T1"/>
                </a:cxn>
                <a:cxn ang="0">
                  <a:pos x="T2" y="T3"/>
                </a:cxn>
                <a:cxn ang="0">
                  <a:pos x="T4" y="T5"/>
                </a:cxn>
                <a:cxn ang="0">
                  <a:pos x="T6" y="T7"/>
                </a:cxn>
              </a:cxnLst>
              <a:rect l="0" t="0" r="r" b="b"/>
              <a:pathLst>
                <a:path w="6" h="35">
                  <a:moveTo>
                    <a:pt x="0" y="35"/>
                  </a:moveTo>
                  <a:cubicBezTo>
                    <a:pt x="2" y="35"/>
                    <a:pt x="4" y="35"/>
                    <a:pt x="6" y="35"/>
                  </a:cubicBezTo>
                  <a:cubicBezTo>
                    <a:pt x="6" y="27"/>
                    <a:pt x="4" y="4"/>
                    <a:pt x="3" y="0"/>
                  </a:cubicBezTo>
                  <a:cubicBezTo>
                    <a:pt x="2" y="3"/>
                    <a:pt x="0" y="26"/>
                    <a:pt x="0" y="35"/>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27" name="Freeform 142"/>
            <p:cNvSpPr>
              <a:spLocks/>
            </p:cNvSpPr>
            <p:nvPr/>
          </p:nvSpPr>
          <p:spPr bwMode="auto">
            <a:xfrm>
              <a:off x="4564063" y="3557588"/>
              <a:ext cx="46038" cy="211138"/>
            </a:xfrm>
            <a:custGeom>
              <a:avLst/>
              <a:gdLst>
                <a:gd name="T0" fmla="*/ 7 w 29"/>
                <a:gd name="T1" fmla="*/ 0 h 133"/>
                <a:gd name="T2" fmla="*/ 18 w 29"/>
                <a:gd name="T3" fmla="*/ 0 h 133"/>
                <a:gd name="T4" fmla="*/ 29 w 29"/>
                <a:gd name="T5" fmla="*/ 133 h 133"/>
                <a:gd name="T6" fmla="*/ 0 w 29"/>
                <a:gd name="T7" fmla="*/ 133 h 133"/>
                <a:gd name="T8" fmla="*/ 7 w 29"/>
                <a:gd name="T9" fmla="*/ 0 h 133"/>
              </a:gdLst>
              <a:ahLst/>
              <a:cxnLst>
                <a:cxn ang="0">
                  <a:pos x="T0" y="T1"/>
                </a:cxn>
                <a:cxn ang="0">
                  <a:pos x="T2" y="T3"/>
                </a:cxn>
                <a:cxn ang="0">
                  <a:pos x="T4" y="T5"/>
                </a:cxn>
                <a:cxn ang="0">
                  <a:pos x="T6" y="T7"/>
                </a:cxn>
                <a:cxn ang="0">
                  <a:pos x="T8" y="T9"/>
                </a:cxn>
              </a:cxnLst>
              <a:rect l="0" t="0" r="r" b="b"/>
              <a:pathLst>
                <a:path w="29" h="133">
                  <a:moveTo>
                    <a:pt x="7" y="0"/>
                  </a:moveTo>
                  <a:lnTo>
                    <a:pt x="18" y="0"/>
                  </a:lnTo>
                  <a:lnTo>
                    <a:pt x="29" y="133"/>
                  </a:lnTo>
                  <a:lnTo>
                    <a:pt x="0" y="133"/>
                  </a:lnTo>
                  <a:lnTo>
                    <a:pt x="7"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3"/>
            <p:cNvSpPr>
              <a:spLocks/>
            </p:cNvSpPr>
            <p:nvPr/>
          </p:nvSpPr>
          <p:spPr bwMode="auto">
            <a:xfrm>
              <a:off x="4278313" y="3732213"/>
              <a:ext cx="604838" cy="71438"/>
            </a:xfrm>
            <a:custGeom>
              <a:avLst/>
              <a:gdLst>
                <a:gd name="T0" fmla="*/ 21 w 354"/>
                <a:gd name="T1" fmla="*/ 0 h 42"/>
                <a:gd name="T2" fmla="*/ 333 w 354"/>
                <a:gd name="T3" fmla="*/ 0 h 42"/>
                <a:gd name="T4" fmla="*/ 354 w 354"/>
                <a:gd name="T5" fmla="*/ 21 h 42"/>
                <a:gd name="T6" fmla="*/ 354 w 354"/>
                <a:gd name="T7" fmla="*/ 21 h 42"/>
                <a:gd name="T8" fmla="*/ 333 w 354"/>
                <a:gd name="T9" fmla="*/ 42 h 42"/>
                <a:gd name="T10" fmla="*/ 21 w 354"/>
                <a:gd name="T11" fmla="*/ 42 h 42"/>
                <a:gd name="T12" fmla="*/ 0 w 354"/>
                <a:gd name="T13" fmla="*/ 21 h 42"/>
                <a:gd name="T14" fmla="*/ 0 w 354"/>
                <a:gd name="T15" fmla="*/ 21 h 42"/>
                <a:gd name="T16" fmla="*/ 21 w 354"/>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2">
                  <a:moveTo>
                    <a:pt x="21" y="0"/>
                  </a:moveTo>
                  <a:cubicBezTo>
                    <a:pt x="333" y="0"/>
                    <a:pt x="333" y="0"/>
                    <a:pt x="333" y="0"/>
                  </a:cubicBezTo>
                  <a:cubicBezTo>
                    <a:pt x="345" y="0"/>
                    <a:pt x="354" y="9"/>
                    <a:pt x="354" y="21"/>
                  </a:cubicBezTo>
                  <a:cubicBezTo>
                    <a:pt x="354" y="21"/>
                    <a:pt x="354" y="21"/>
                    <a:pt x="354" y="21"/>
                  </a:cubicBezTo>
                  <a:cubicBezTo>
                    <a:pt x="354" y="33"/>
                    <a:pt x="345" y="42"/>
                    <a:pt x="333" y="42"/>
                  </a:cubicBezTo>
                  <a:cubicBezTo>
                    <a:pt x="21" y="42"/>
                    <a:pt x="21" y="42"/>
                    <a:pt x="21" y="42"/>
                  </a:cubicBezTo>
                  <a:cubicBezTo>
                    <a:pt x="9" y="42"/>
                    <a:pt x="0" y="33"/>
                    <a:pt x="0" y="21"/>
                  </a:cubicBezTo>
                  <a:cubicBezTo>
                    <a:pt x="0" y="21"/>
                    <a:pt x="0" y="21"/>
                    <a:pt x="0" y="21"/>
                  </a:cubicBezTo>
                  <a:cubicBezTo>
                    <a:pt x="0" y="9"/>
                    <a:pt x="9" y="0"/>
                    <a:pt x="21"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4"/>
            <p:cNvSpPr>
              <a:spLocks/>
            </p:cNvSpPr>
            <p:nvPr/>
          </p:nvSpPr>
          <p:spPr bwMode="auto">
            <a:xfrm>
              <a:off x="3938588" y="3849688"/>
              <a:ext cx="403225" cy="98425"/>
            </a:xfrm>
            <a:custGeom>
              <a:avLst/>
              <a:gdLst>
                <a:gd name="T0" fmla="*/ 10 w 236"/>
                <a:gd name="T1" fmla="*/ 0 h 57"/>
                <a:gd name="T2" fmla="*/ 195 w 236"/>
                <a:gd name="T3" fmla="*/ 0 h 57"/>
                <a:gd name="T4" fmla="*/ 195 w 236"/>
                <a:gd name="T5" fmla="*/ 57 h 57"/>
                <a:gd name="T6" fmla="*/ 55 w 236"/>
                <a:gd name="T7" fmla="*/ 57 h 57"/>
                <a:gd name="T8" fmla="*/ 10 w 236"/>
                <a:gd name="T9" fmla="*/ 0 h 57"/>
              </a:gdLst>
              <a:ahLst/>
              <a:cxnLst>
                <a:cxn ang="0">
                  <a:pos x="T0" y="T1"/>
                </a:cxn>
                <a:cxn ang="0">
                  <a:pos x="T2" y="T3"/>
                </a:cxn>
                <a:cxn ang="0">
                  <a:pos x="T4" y="T5"/>
                </a:cxn>
                <a:cxn ang="0">
                  <a:pos x="T6" y="T7"/>
                </a:cxn>
                <a:cxn ang="0">
                  <a:pos x="T8" y="T9"/>
                </a:cxn>
              </a:cxnLst>
              <a:rect l="0" t="0" r="r" b="b"/>
              <a:pathLst>
                <a:path w="236" h="57">
                  <a:moveTo>
                    <a:pt x="10" y="0"/>
                  </a:moveTo>
                  <a:cubicBezTo>
                    <a:pt x="195" y="0"/>
                    <a:pt x="195" y="0"/>
                    <a:pt x="195" y="0"/>
                  </a:cubicBezTo>
                  <a:cubicBezTo>
                    <a:pt x="236" y="0"/>
                    <a:pt x="231" y="57"/>
                    <a:pt x="195" y="57"/>
                  </a:cubicBezTo>
                  <a:cubicBezTo>
                    <a:pt x="55" y="57"/>
                    <a:pt x="55" y="57"/>
                    <a:pt x="55" y="57"/>
                  </a:cubicBezTo>
                  <a:cubicBezTo>
                    <a:pt x="8" y="57"/>
                    <a:pt x="0" y="27"/>
                    <a:pt x="10"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45"/>
            <p:cNvSpPr>
              <a:spLocks/>
            </p:cNvSpPr>
            <p:nvPr/>
          </p:nvSpPr>
          <p:spPr bwMode="auto">
            <a:xfrm>
              <a:off x="4037013" y="3462338"/>
              <a:ext cx="82550" cy="119063"/>
            </a:xfrm>
            <a:custGeom>
              <a:avLst/>
              <a:gdLst>
                <a:gd name="T0" fmla="*/ 15 w 52"/>
                <a:gd name="T1" fmla="*/ 0 h 75"/>
                <a:gd name="T2" fmla="*/ 52 w 52"/>
                <a:gd name="T3" fmla="*/ 11 h 75"/>
                <a:gd name="T4" fmla="*/ 42 w 52"/>
                <a:gd name="T5" fmla="*/ 75 h 75"/>
                <a:gd name="T6" fmla="*/ 0 w 52"/>
                <a:gd name="T7" fmla="*/ 63 h 75"/>
                <a:gd name="T8" fmla="*/ 15 w 52"/>
                <a:gd name="T9" fmla="*/ 0 h 75"/>
              </a:gdLst>
              <a:ahLst/>
              <a:cxnLst>
                <a:cxn ang="0">
                  <a:pos x="T0" y="T1"/>
                </a:cxn>
                <a:cxn ang="0">
                  <a:pos x="T2" y="T3"/>
                </a:cxn>
                <a:cxn ang="0">
                  <a:pos x="T4" y="T5"/>
                </a:cxn>
                <a:cxn ang="0">
                  <a:pos x="T6" y="T7"/>
                </a:cxn>
                <a:cxn ang="0">
                  <a:pos x="T8" y="T9"/>
                </a:cxn>
              </a:cxnLst>
              <a:rect l="0" t="0" r="r" b="b"/>
              <a:pathLst>
                <a:path w="52" h="75">
                  <a:moveTo>
                    <a:pt x="15" y="0"/>
                  </a:moveTo>
                  <a:lnTo>
                    <a:pt x="52" y="11"/>
                  </a:lnTo>
                  <a:lnTo>
                    <a:pt x="42" y="75"/>
                  </a:lnTo>
                  <a:lnTo>
                    <a:pt x="0" y="63"/>
                  </a:lnTo>
                  <a:lnTo>
                    <a:pt x="15"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6"/>
            <p:cNvSpPr>
              <a:spLocks/>
            </p:cNvSpPr>
            <p:nvPr/>
          </p:nvSpPr>
          <p:spPr bwMode="auto">
            <a:xfrm>
              <a:off x="3989388" y="3259138"/>
              <a:ext cx="207963" cy="247650"/>
            </a:xfrm>
            <a:custGeom>
              <a:avLst/>
              <a:gdLst>
                <a:gd name="T0" fmla="*/ 87 w 122"/>
                <a:gd name="T1" fmla="*/ 139 h 145"/>
                <a:gd name="T2" fmla="*/ 44 w 122"/>
                <a:gd name="T3" fmla="*/ 23 h 145"/>
                <a:gd name="T4" fmla="*/ 29 w 122"/>
                <a:gd name="T5" fmla="*/ 119 h 145"/>
                <a:gd name="T6" fmla="*/ 87 w 122"/>
                <a:gd name="T7" fmla="*/ 139 h 145"/>
              </a:gdLst>
              <a:ahLst/>
              <a:cxnLst>
                <a:cxn ang="0">
                  <a:pos x="T0" y="T1"/>
                </a:cxn>
                <a:cxn ang="0">
                  <a:pos x="T2" y="T3"/>
                </a:cxn>
                <a:cxn ang="0">
                  <a:pos x="T4" y="T5"/>
                </a:cxn>
                <a:cxn ang="0">
                  <a:pos x="T6" y="T7"/>
                </a:cxn>
              </a:cxnLst>
              <a:rect l="0" t="0" r="r" b="b"/>
              <a:pathLst>
                <a:path w="122" h="145">
                  <a:moveTo>
                    <a:pt x="87" y="139"/>
                  </a:moveTo>
                  <a:cubicBezTo>
                    <a:pt x="122" y="128"/>
                    <a:pt x="119" y="0"/>
                    <a:pt x="44" y="23"/>
                  </a:cubicBezTo>
                  <a:cubicBezTo>
                    <a:pt x="0" y="36"/>
                    <a:pt x="5" y="89"/>
                    <a:pt x="29" y="119"/>
                  </a:cubicBezTo>
                  <a:cubicBezTo>
                    <a:pt x="44" y="137"/>
                    <a:pt x="70" y="145"/>
                    <a:pt x="87" y="139"/>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7"/>
            <p:cNvSpPr>
              <a:spLocks/>
            </p:cNvSpPr>
            <p:nvPr/>
          </p:nvSpPr>
          <p:spPr bwMode="auto">
            <a:xfrm>
              <a:off x="4037013" y="3297238"/>
              <a:ext cx="127000" cy="104775"/>
            </a:xfrm>
            <a:custGeom>
              <a:avLst/>
              <a:gdLst>
                <a:gd name="T0" fmla="*/ 74 w 74"/>
                <a:gd name="T1" fmla="*/ 33 h 62"/>
                <a:gd name="T2" fmla="*/ 16 w 74"/>
                <a:gd name="T3" fmla="*/ 61 h 62"/>
                <a:gd name="T4" fmla="*/ 74 w 74"/>
                <a:gd name="T5" fmla="*/ 33 h 62"/>
              </a:gdLst>
              <a:ahLst/>
              <a:cxnLst>
                <a:cxn ang="0">
                  <a:pos x="T0" y="T1"/>
                </a:cxn>
                <a:cxn ang="0">
                  <a:pos x="T2" y="T3"/>
                </a:cxn>
                <a:cxn ang="0">
                  <a:pos x="T4" y="T5"/>
                </a:cxn>
              </a:cxnLst>
              <a:rect l="0" t="0" r="r" b="b"/>
              <a:pathLst>
                <a:path w="74" h="62">
                  <a:moveTo>
                    <a:pt x="74" y="33"/>
                  </a:moveTo>
                  <a:cubicBezTo>
                    <a:pt x="70" y="42"/>
                    <a:pt x="32" y="60"/>
                    <a:pt x="16" y="61"/>
                  </a:cubicBezTo>
                  <a:cubicBezTo>
                    <a:pt x="0" y="62"/>
                    <a:pt x="15" y="0"/>
                    <a:pt x="74" y="3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48"/>
            <p:cNvSpPr>
              <a:spLocks/>
            </p:cNvSpPr>
            <p:nvPr/>
          </p:nvSpPr>
          <p:spPr bwMode="auto">
            <a:xfrm>
              <a:off x="4040188" y="3395663"/>
              <a:ext cx="34925" cy="57150"/>
            </a:xfrm>
            <a:custGeom>
              <a:avLst/>
              <a:gdLst>
                <a:gd name="T0" fmla="*/ 8 w 20"/>
                <a:gd name="T1" fmla="*/ 0 h 33"/>
                <a:gd name="T2" fmla="*/ 19 w 20"/>
                <a:gd name="T3" fmla="*/ 15 h 33"/>
                <a:gd name="T4" fmla="*/ 12 w 20"/>
                <a:gd name="T5" fmla="*/ 32 h 33"/>
                <a:gd name="T6" fmla="*/ 1 w 20"/>
                <a:gd name="T7" fmla="*/ 17 h 33"/>
                <a:gd name="T8" fmla="*/ 8 w 20"/>
                <a:gd name="T9" fmla="*/ 0 h 33"/>
              </a:gdLst>
              <a:ahLst/>
              <a:cxnLst>
                <a:cxn ang="0">
                  <a:pos x="T0" y="T1"/>
                </a:cxn>
                <a:cxn ang="0">
                  <a:pos x="T2" y="T3"/>
                </a:cxn>
                <a:cxn ang="0">
                  <a:pos x="T4" y="T5"/>
                </a:cxn>
                <a:cxn ang="0">
                  <a:pos x="T6" y="T7"/>
                </a:cxn>
                <a:cxn ang="0">
                  <a:pos x="T8" y="T9"/>
                </a:cxn>
              </a:cxnLst>
              <a:rect l="0" t="0" r="r" b="b"/>
              <a:pathLst>
                <a:path w="20" h="33">
                  <a:moveTo>
                    <a:pt x="8" y="0"/>
                  </a:moveTo>
                  <a:cubicBezTo>
                    <a:pt x="13" y="0"/>
                    <a:pt x="18" y="7"/>
                    <a:pt x="19" y="15"/>
                  </a:cubicBezTo>
                  <a:cubicBezTo>
                    <a:pt x="20" y="24"/>
                    <a:pt x="17" y="32"/>
                    <a:pt x="12" y="32"/>
                  </a:cubicBezTo>
                  <a:cubicBezTo>
                    <a:pt x="7" y="33"/>
                    <a:pt x="2" y="26"/>
                    <a:pt x="1" y="17"/>
                  </a:cubicBezTo>
                  <a:cubicBezTo>
                    <a:pt x="0" y="9"/>
                    <a:pt x="3" y="1"/>
                    <a:pt x="8"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9"/>
            <p:cNvSpPr>
              <a:spLocks/>
            </p:cNvSpPr>
            <p:nvPr/>
          </p:nvSpPr>
          <p:spPr bwMode="auto">
            <a:xfrm>
              <a:off x="3944938" y="3511550"/>
              <a:ext cx="166688" cy="381000"/>
            </a:xfrm>
            <a:custGeom>
              <a:avLst/>
              <a:gdLst>
                <a:gd name="T0" fmla="*/ 97 w 97"/>
                <a:gd name="T1" fmla="*/ 43 h 223"/>
                <a:gd name="T2" fmla="*/ 86 w 97"/>
                <a:gd name="T3" fmla="*/ 198 h 223"/>
                <a:gd name="T4" fmla="*/ 2 w 97"/>
                <a:gd name="T5" fmla="*/ 223 h 223"/>
                <a:gd name="T6" fmla="*/ 53 w 97"/>
                <a:gd name="T7" fmla="*/ 0 h 223"/>
                <a:gd name="T8" fmla="*/ 97 w 97"/>
                <a:gd name="T9" fmla="*/ 43 h 223"/>
              </a:gdLst>
              <a:ahLst/>
              <a:cxnLst>
                <a:cxn ang="0">
                  <a:pos x="T0" y="T1"/>
                </a:cxn>
                <a:cxn ang="0">
                  <a:pos x="T2" y="T3"/>
                </a:cxn>
                <a:cxn ang="0">
                  <a:pos x="T4" y="T5"/>
                </a:cxn>
                <a:cxn ang="0">
                  <a:pos x="T6" y="T7"/>
                </a:cxn>
                <a:cxn ang="0">
                  <a:pos x="T8" y="T9"/>
                </a:cxn>
              </a:cxnLst>
              <a:rect l="0" t="0" r="r" b="b"/>
              <a:pathLst>
                <a:path w="97" h="223">
                  <a:moveTo>
                    <a:pt x="97" y="43"/>
                  </a:moveTo>
                  <a:cubicBezTo>
                    <a:pt x="86" y="198"/>
                    <a:pt x="86" y="198"/>
                    <a:pt x="86" y="198"/>
                  </a:cubicBezTo>
                  <a:cubicBezTo>
                    <a:pt x="54" y="198"/>
                    <a:pt x="32" y="212"/>
                    <a:pt x="2" y="223"/>
                  </a:cubicBezTo>
                  <a:cubicBezTo>
                    <a:pt x="0" y="144"/>
                    <a:pt x="20" y="61"/>
                    <a:pt x="53" y="0"/>
                  </a:cubicBezTo>
                  <a:cubicBezTo>
                    <a:pt x="66" y="16"/>
                    <a:pt x="89" y="44"/>
                    <a:pt x="97" y="4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0"/>
            <p:cNvSpPr>
              <a:spLocks/>
            </p:cNvSpPr>
            <p:nvPr/>
          </p:nvSpPr>
          <p:spPr bwMode="auto">
            <a:xfrm>
              <a:off x="4341813" y="3659188"/>
              <a:ext cx="58738" cy="25400"/>
            </a:xfrm>
            <a:custGeom>
              <a:avLst/>
              <a:gdLst>
                <a:gd name="T0" fmla="*/ 34 w 35"/>
                <a:gd name="T1" fmla="*/ 0 h 15"/>
                <a:gd name="T2" fmla="*/ 13 w 35"/>
                <a:gd name="T3" fmla="*/ 4 h 15"/>
                <a:gd name="T4" fmla="*/ 1 w 35"/>
                <a:gd name="T5" fmla="*/ 12 h 15"/>
                <a:gd name="T6" fmla="*/ 12 w 35"/>
                <a:gd name="T7" fmla="*/ 15 h 15"/>
                <a:gd name="T8" fmla="*/ 27 w 35"/>
                <a:gd name="T9" fmla="*/ 11 h 15"/>
                <a:gd name="T10" fmla="*/ 34 w 35"/>
                <a:gd name="T11" fmla="*/ 0 h 15"/>
              </a:gdLst>
              <a:ahLst/>
              <a:cxnLst>
                <a:cxn ang="0">
                  <a:pos x="T0" y="T1"/>
                </a:cxn>
                <a:cxn ang="0">
                  <a:pos x="T2" y="T3"/>
                </a:cxn>
                <a:cxn ang="0">
                  <a:pos x="T4" y="T5"/>
                </a:cxn>
                <a:cxn ang="0">
                  <a:pos x="T6" y="T7"/>
                </a:cxn>
                <a:cxn ang="0">
                  <a:pos x="T8" y="T9"/>
                </a:cxn>
                <a:cxn ang="0">
                  <a:pos x="T10" y="T11"/>
                </a:cxn>
              </a:cxnLst>
              <a:rect l="0" t="0" r="r" b="b"/>
              <a:pathLst>
                <a:path w="35" h="15">
                  <a:moveTo>
                    <a:pt x="34" y="0"/>
                  </a:moveTo>
                  <a:cubicBezTo>
                    <a:pt x="13" y="4"/>
                    <a:pt x="13" y="4"/>
                    <a:pt x="13" y="4"/>
                  </a:cubicBezTo>
                  <a:cubicBezTo>
                    <a:pt x="10" y="5"/>
                    <a:pt x="0" y="10"/>
                    <a:pt x="1" y="12"/>
                  </a:cubicBezTo>
                  <a:cubicBezTo>
                    <a:pt x="1" y="15"/>
                    <a:pt x="9" y="15"/>
                    <a:pt x="12" y="15"/>
                  </a:cubicBezTo>
                  <a:cubicBezTo>
                    <a:pt x="27" y="11"/>
                    <a:pt x="27" y="11"/>
                    <a:pt x="27" y="11"/>
                  </a:cubicBezTo>
                  <a:cubicBezTo>
                    <a:pt x="35" y="9"/>
                    <a:pt x="34" y="3"/>
                    <a:pt x="34"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51"/>
            <p:cNvSpPr>
              <a:spLocks/>
            </p:cNvSpPr>
            <p:nvPr/>
          </p:nvSpPr>
          <p:spPr bwMode="auto">
            <a:xfrm>
              <a:off x="4316413" y="3671888"/>
              <a:ext cx="101600" cy="61913"/>
            </a:xfrm>
            <a:custGeom>
              <a:avLst/>
              <a:gdLst>
                <a:gd name="T0" fmla="*/ 53 w 60"/>
                <a:gd name="T1" fmla="*/ 10 h 36"/>
                <a:gd name="T2" fmla="*/ 54 w 60"/>
                <a:gd name="T3" fmla="*/ 10 h 36"/>
                <a:gd name="T4" fmla="*/ 51 w 60"/>
                <a:gd name="T5" fmla="*/ 19 h 36"/>
                <a:gd name="T6" fmla="*/ 50 w 60"/>
                <a:gd name="T7" fmla="*/ 27 h 36"/>
                <a:gd name="T8" fmla="*/ 46 w 60"/>
                <a:gd name="T9" fmla="*/ 36 h 36"/>
                <a:gd name="T10" fmla="*/ 25 w 60"/>
                <a:gd name="T11" fmla="*/ 36 h 36"/>
                <a:gd name="T12" fmla="*/ 9 w 60"/>
                <a:gd name="T13" fmla="*/ 30 h 36"/>
                <a:gd name="T14" fmla="*/ 11 w 60"/>
                <a:gd name="T15" fmla="*/ 6 h 36"/>
                <a:gd name="T16" fmla="*/ 21 w 60"/>
                <a:gd name="T17" fmla="*/ 1 h 36"/>
                <a:gd name="T18" fmla="*/ 53 w 60"/>
                <a:gd name="T19" fmla="*/ 0 h 36"/>
                <a:gd name="T20" fmla="*/ 53 w 60"/>
                <a:gd name="T2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36">
                  <a:moveTo>
                    <a:pt x="53" y="10"/>
                  </a:moveTo>
                  <a:cubicBezTo>
                    <a:pt x="54" y="10"/>
                    <a:pt x="54" y="10"/>
                    <a:pt x="54" y="10"/>
                  </a:cubicBezTo>
                  <a:cubicBezTo>
                    <a:pt x="57" y="12"/>
                    <a:pt x="55" y="18"/>
                    <a:pt x="51" y="19"/>
                  </a:cubicBezTo>
                  <a:cubicBezTo>
                    <a:pt x="55" y="21"/>
                    <a:pt x="53" y="26"/>
                    <a:pt x="50" y="27"/>
                  </a:cubicBezTo>
                  <a:cubicBezTo>
                    <a:pt x="53" y="30"/>
                    <a:pt x="51" y="36"/>
                    <a:pt x="46" y="36"/>
                  </a:cubicBezTo>
                  <a:cubicBezTo>
                    <a:pt x="25" y="36"/>
                    <a:pt x="25" y="36"/>
                    <a:pt x="25" y="36"/>
                  </a:cubicBezTo>
                  <a:cubicBezTo>
                    <a:pt x="19" y="36"/>
                    <a:pt x="12" y="32"/>
                    <a:pt x="9" y="30"/>
                  </a:cubicBezTo>
                  <a:cubicBezTo>
                    <a:pt x="0" y="22"/>
                    <a:pt x="5" y="9"/>
                    <a:pt x="11" y="6"/>
                  </a:cubicBezTo>
                  <a:cubicBezTo>
                    <a:pt x="15" y="3"/>
                    <a:pt x="17" y="1"/>
                    <a:pt x="21" y="1"/>
                  </a:cubicBezTo>
                  <a:cubicBezTo>
                    <a:pt x="53" y="0"/>
                    <a:pt x="53" y="0"/>
                    <a:pt x="53" y="0"/>
                  </a:cubicBezTo>
                  <a:cubicBezTo>
                    <a:pt x="60" y="0"/>
                    <a:pt x="59" y="10"/>
                    <a:pt x="53" y="1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52"/>
            <p:cNvSpPr>
              <a:spLocks noEditPoints="1"/>
            </p:cNvSpPr>
            <p:nvPr/>
          </p:nvSpPr>
          <p:spPr bwMode="auto">
            <a:xfrm>
              <a:off x="4387850" y="3689350"/>
              <a:ext cx="22225" cy="30163"/>
            </a:xfrm>
            <a:custGeom>
              <a:avLst/>
              <a:gdLst>
                <a:gd name="T0" fmla="*/ 0 w 13"/>
                <a:gd name="T1" fmla="*/ 18 h 18"/>
                <a:gd name="T2" fmla="*/ 8 w 13"/>
                <a:gd name="T3" fmla="*/ 18 h 18"/>
                <a:gd name="T4" fmla="*/ 8 w 13"/>
                <a:gd name="T5" fmla="*/ 17 h 18"/>
                <a:gd name="T6" fmla="*/ 9 w 13"/>
                <a:gd name="T7" fmla="*/ 17 h 18"/>
                <a:gd name="T8" fmla="*/ 0 w 13"/>
                <a:gd name="T9" fmla="*/ 18 h 18"/>
                <a:gd name="T10" fmla="*/ 12 w 13"/>
                <a:gd name="T11" fmla="*/ 0 h 18"/>
                <a:gd name="T12" fmla="*/ 13 w 13"/>
                <a:gd name="T13" fmla="*/ 1 h 18"/>
                <a:gd name="T14" fmla="*/ 2 w 13"/>
                <a:gd name="T15" fmla="*/ 0 h 18"/>
                <a:gd name="T16" fmla="*/ 12 w 13"/>
                <a:gd name="T17" fmla="*/ 0 h 18"/>
                <a:gd name="T18" fmla="*/ 12 w 13"/>
                <a:gd name="T19" fmla="*/ 0 h 18"/>
                <a:gd name="T20" fmla="*/ 11 w 13"/>
                <a:gd name="T21" fmla="*/ 8 h 18"/>
                <a:gd name="T22" fmla="*/ 9 w 13"/>
                <a:gd name="T23" fmla="*/ 9 h 18"/>
                <a:gd name="T24" fmla="*/ 10 w 13"/>
                <a:gd name="T25" fmla="*/ 9 h 18"/>
                <a:gd name="T26" fmla="*/ 1 w 13"/>
                <a:gd name="T27" fmla="*/ 9 h 18"/>
                <a:gd name="T28" fmla="*/ 11 w 13"/>
                <a:gd name="T2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0" y="18"/>
                  </a:moveTo>
                  <a:cubicBezTo>
                    <a:pt x="0" y="18"/>
                    <a:pt x="4" y="18"/>
                    <a:pt x="8" y="18"/>
                  </a:cubicBezTo>
                  <a:cubicBezTo>
                    <a:pt x="8" y="18"/>
                    <a:pt x="8" y="18"/>
                    <a:pt x="8" y="17"/>
                  </a:cubicBezTo>
                  <a:cubicBezTo>
                    <a:pt x="8" y="17"/>
                    <a:pt x="8" y="17"/>
                    <a:pt x="9" y="17"/>
                  </a:cubicBezTo>
                  <a:cubicBezTo>
                    <a:pt x="5" y="17"/>
                    <a:pt x="0" y="18"/>
                    <a:pt x="0" y="18"/>
                  </a:cubicBezTo>
                  <a:close/>
                  <a:moveTo>
                    <a:pt x="12" y="0"/>
                  </a:moveTo>
                  <a:cubicBezTo>
                    <a:pt x="12" y="0"/>
                    <a:pt x="13" y="0"/>
                    <a:pt x="13" y="1"/>
                  </a:cubicBezTo>
                  <a:cubicBezTo>
                    <a:pt x="9" y="0"/>
                    <a:pt x="2" y="0"/>
                    <a:pt x="2" y="0"/>
                  </a:cubicBezTo>
                  <a:cubicBezTo>
                    <a:pt x="2" y="0"/>
                    <a:pt x="9" y="0"/>
                    <a:pt x="12" y="0"/>
                  </a:cubicBezTo>
                  <a:cubicBezTo>
                    <a:pt x="12" y="0"/>
                    <a:pt x="12" y="0"/>
                    <a:pt x="12" y="0"/>
                  </a:cubicBezTo>
                  <a:close/>
                  <a:moveTo>
                    <a:pt x="11" y="8"/>
                  </a:moveTo>
                  <a:cubicBezTo>
                    <a:pt x="10" y="8"/>
                    <a:pt x="10" y="8"/>
                    <a:pt x="9" y="9"/>
                  </a:cubicBezTo>
                  <a:cubicBezTo>
                    <a:pt x="9" y="9"/>
                    <a:pt x="10" y="9"/>
                    <a:pt x="10" y="9"/>
                  </a:cubicBezTo>
                  <a:cubicBezTo>
                    <a:pt x="6" y="9"/>
                    <a:pt x="1" y="9"/>
                    <a:pt x="1" y="9"/>
                  </a:cubicBezTo>
                  <a:cubicBezTo>
                    <a:pt x="1" y="9"/>
                    <a:pt x="7" y="8"/>
                    <a:pt x="11" y="8"/>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38" name="Rectangle 153"/>
            <p:cNvSpPr>
              <a:spLocks noChangeArrowheads="1"/>
            </p:cNvSpPr>
            <p:nvPr/>
          </p:nvSpPr>
          <p:spPr bwMode="auto">
            <a:xfrm>
              <a:off x="4311650" y="3675063"/>
              <a:ext cx="36513" cy="571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54"/>
            <p:cNvSpPr>
              <a:spLocks/>
            </p:cNvSpPr>
            <p:nvPr/>
          </p:nvSpPr>
          <p:spPr bwMode="auto">
            <a:xfrm>
              <a:off x="4011613" y="3527425"/>
              <a:ext cx="312738" cy="212725"/>
            </a:xfrm>
            <a:custGeom>
              <a:avLst/>
              <a:gdLst>
                <a:gd name="T0" fmla="*/ 53 w 183"/>
                <a:gd name="T1" fmla="*/ 23 h 125"/>
                <a:gd name="T2" fmla="*/ 100 w 183"/>
                <a:gd name="T3" fmla="*/ 83 h 125"/>
                <a:gd name="T4" fmla="*/ 183 w 183"/>
                <a:gd name="T5" fmla="*/ 83 h 125"/>
                <a:gd name="T6" fmla="*/ 183 w 183"/>
                <a:gd name="T7" fmla="*/ 124 h 125"/>
                <a:gd name="T8" fmla="*/ 94 w 183"/>
                <a:gd name="T9" fmla="*/ 124 h 125"/>
                <a:gd name="T10" fmla="*/ 66 w 183"/>
                <a:gd name="T11" fmla="*/ 108 h 125"/>
                <a:gd name="T12" fmla="*/ 19 w 183"/>
                <a:gd name="T13" fmla="*/ 52 h 125"/>
                <a:gd name="T14" fmla="*/ 53 w 183"/>
                <a:gd name="T15" fmla="*/ 23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25">
                  <a:moveTo>
                    <a:pt x="53" y="23"/>
                  </a:moveTo>
                  <a:cubicBezTo>
                    <a:pt x="100" y="83"/>
                    <a:pt x="100" y="83"/>
                    <a:pt x="100" y="83"/>
                  </a:cubicBezTo>
                  <a:cubicBezTo>
                    <a:pt x="183" y="83"/>
                    <a:pt x="183" y="83"/>
                    <a:pt x="183" y="83"/>
                  </a:cubicBezTo>
                  <a:cubicBezTo>
                    <a:pt x="183" y="124"/>
                    <a:pt x="183" y="124"/>
                    <a:pt x="183" y="124"/>
                  </a:cubicBezTo>
                  <a:cubicBezTo>
                    <a:pt x="94" y="124"/>
                    <a:pt x="94" y="124"/>
                    <a:pt x="94" y="124"/>
                  </a:cubicBezTo>
                  <a:cubicBezTo>
                    <a:pt x="78" y="125"/>
                    <a:pt x="70" y="113"/>
                    <a:pt x="66" y="108"/>
                  </a:cubicBezTo>
                  <a:cubicBezTo>
                    <a:pt x="19" y="52"/>
                    <a:pt x="19" y="52"/>
                    <a:pt x="19" y="52"/>
                  </a:cubicBezTo>
                  <a:cubicBezTo>
                    <a:pt x="0" y="29"/>
                    <a:pt x="34" y="0"/>
                    <a:pt x="53" y="2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55"/>
            <p:cNvSpPr>
              <a:spLocks/>
            </p:cNvSpPr>
            <p:nvPr/>
          </p:nvSpPr>
          <p:spPr bwMode="auto">
            <a:xfrm>
              <a:off x="4224338" y="3884613"/>
              <a:ext cx="120650" cy="260350"/>
            </a:xfrm>
            <a:custGeom>
              <a:avLst/>
              <a:gdLst>
                <a:gd name="T0" fmla="*/ 10 w 71"/>
                <a:gd name="T1" fmla="*/ 1 h 153"/>
                <a:gd name="T2" fmla="*/ 49 w 71"/>
                <a:gd name="T3" fmla="*/ 1 h 153"/>
                <a:gd name="T4" fmla="*/ 57 w 71"/>
                <a:gd name="T5" fmla="*/ 5 h 153"/>
                <a:gd name="T6" fmla="*/ 71 w 71"/>
                <a:gd name="T7" fmla="*/ 144 h 153"/>
                <a:gd name="T8" fmla="*/ 61 w 71"/>
                <a:gd name="T9" fmla="*/ 153 h 153"/>
                <a:gd name="T10" fmla="*/ 23 w 71"/>
                <a:gd name="T11" fmla="*/ 153 h 153"/>
                <a:gd name="T12" fmla="*/ 13 w 71"/>
                <a:gd name="T13" fmla="*/ 144 h 153"/>
                <a:gd name="T14" fmla="*/ 1 w 71"/>
                <a:gd name="T15" fmla="*/ 10 h 153"/>
                <a:gd name="T16" fmla="*/ 10 w 71"/>
                <a:gd name="T17"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3">
                  <a:moveTo>
                    <a:pt x="10" y="1"/>
                  </a:moveTo>
                  <a:cubicBezTo>
                    <a:pt x="49" y="1"/>
                    <a:pt x="49" y="1"/>
                    <a:pt x="49" y="1"/>
                  </a:cubicBezTo>
                  <a:cubicBezTo>
                    <a:pt x="54" y="1"/>
                    <a:pt x="56" y="0"/>
                    <a:pt x="57" y="5"/>
                  </a:cubicBezTo>
                  <a:cubicBezTo>
                    <a:pt x="71" y="144"/>
                    <a:pt x="71" y="144"/>
                    <a:pt x="71" y="144"/>
                  </a:cubicBezTo>
                  <a:cubicBezTo>
                    <a:pt x="71" y="149"/>
                    <a:pt x="66" y="153"/>
                    <a:pt x="61" y="153"/>
                  </a:cubicBezTo>
                  <a:cubicBezTo>
                    <a:pt x="23" y="153"/>
                    <a:pt x="23" y="153"/>
                    <a:pt x="23" y="153"/>
                  </a:cubicBezTo>
                  <a:cubicBezTo>
                    <a:pt x="18" y="153"/>
                    <a:pt x="14" y="149"/>
                    <a:pt x="13" y="144"/>
                  </a:cubicBezTo>
                  <a:cubicBezTo>
                    <a:pt x="1" y="10"/>
                    <a:pt x="1" y="10"/>
                    <a:pt x="1" y="10"/>
                  </a:cubicBezTo>
                  <a:cubicBezTo>
                    <a:pt x="0" y="5"/>
                    <a:pt x="5" y="1"/>
                    <a:pt x="10"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56"/>
            <p:cNvSpPr>
              <a:spLocks/>
            </p:cNvSpPr>
            <p:nvPr/>
          </p:nvSpPr>
          <p:spPr bwMode="auto">
            <a:xfrm>
              <a:off x="4248150" y="4160838"/>
              <a:ext cx="171450" cy="71438"/>
            </a:xfrm>
            <a:custGeom>
              <a:avLst/>
              <a:gdLst>
                <a:gd name="T0" fmla="*/ 5 w 101"/>
                <a:gd name="T1" fmla="*/ 0 h 42"/>
                <a:gd name="T2" fmla="*/ 1 w 101"/>
                <a:gd name="T3" fmla="*/ 19 h 42"/>
                <a:gd name="T4" fmla="*/ 4 w 101"/>
                <a:gd name="T5" fmla="*/ 33 h 42"/>
                <a:gd name="T6" fmla="*/ 15 w 101"/>
                <a:gd name="T7" fmla="*/ 34 h 42"/>
                <a:gd name="T8" fmla="*/ 19 w 101"/>
                <a:gd name="T9" fmla="*/ 29 h 42"/>
                <a:gd name="T10" fmla="*/ 49 w 101"/>
                <a:gd name="T11" fmla="*/ 38 h 42"/>
                <a:gd name="T12" fmla="*/ 82 w 101"/>
                <a:gd name="T13" fmla="*/ 41 h 42"/>
                <a:gd name="T14" fmla="*/ 101 w 101"/>
                <a:gd name="T15" fmla="*/ 33 h 42"/>
                <a:gd name="T16" fmla="*/ 68 w 101"/>
                <a:gd name="T17" fmla="*/ 14 h 42"/>
                <a:gd name="T18" fmla="*/ 51 w 101"/>
                <a:gd name="T19" fmla="*/ 0 h 42"/>
                <a:gd name="T20" fmla="*/ 47 w 101"/>
                <a:gd name="T21" fmla="*/ 1 h 42"/>
                <a:gd name="T22" fmla="*/ 9 w 101"/>
                <a:gd name="T23" fmla="*/ 1 h 42"/>
                <a:gd name="T24" fmla="*/ 5 w 10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2">
                  <a:moveTo>
                    <a:pt x="5" y="0"/>
                  </a:moveTo>
                  <a:cubicBezTo>
                    <a:pt x="3" y="7"/>
                    <a:pt x="1" y="15"/>
                    <a:pt x="1" y="19"/>
                  </a:cubicBezTo>
                  <a:cubicBezTo>
                    <a:pt x="1" y="27"/>
                    <a:pt x="0" y="32"/>
                    <a:pt x="4" y="33"/>
                  </a:cubicBezTo>
                  <a:cubicBezTo>
                    <a:pt x="15" y="34"/>
                    <a:pt x="15" y="34"/>
                    <a:pt x="15" y="34"/>
                  </a:cubicBezTo>
                  <a:cubicBezTo>
                    <a:pt x="17" y="34"/>
                    <a:pt x="19" y="32"/>
                    <a:pt x="19" y="29"/>
                  </a:cubicBezTo>
                  <a:cubicBezTo>
                    <a:pt x="25" y="28"/>
                    <a:pt x="35" y="36"/>
                    <a:pt x="49" y="38"/>
                  </a:cubicBezTo>
                  <a:cubicBezTo>
                    <a:pt x="82" y="41"/>
                    <a:pt x="82" y="41"/>
                    <a:pt x="82" y="41"/>
                  </a:cubicBezTo>
                  <a:cubicBezTo>
                    <a:pt x="88" y="42"/>
                    <a:pt x="100" y="41"/>
                    <a:pt x="101" y="33"/>
                  </a:cubicBezTo>
                  <a:cubicBezTo>
                    <a:pt x="101" y="25"/>
                    <a:pt x="81" y="20"/>
                    <a:pt x="68" y="14"/>
                  </a:cubicBezTo>
                  <a:cubicBezTo>
                    <a:pt x="62" y="11"/>
                    <a:pt x="56" y="6"/>
                    <a:pt x="51" y="0"/>
                  </a:cubicBezTo>
                  <a:cubicBezTo>
                    <a:pt x="50" y="1"/>
                    <a:pt x="48" y="1"/>
                    <a:pt x="47" y="1"/>
                  </a:cubicBezTo>
                  <a:cubicBezTo>
                    <a:pt x="9" y="1"/>
                    <a:pt x="9" y="1"/>
                    <a:pt x="9" y="1"/>
                  </a:cubicBezTo>
                  <a:cubicBezTo>
                    <a:pt x="8" y="1"/>
                    <a:pt x="6" y="1"/>
                    <a:pt x="5"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57"/>
            <p:cNvSpPr>
              <a:spLocks/>
            </p:cNvSpPr>
            <p:nvPr/>
          </p:nvSpPr>
          <p:spPr bwMode="auto">
            <a:xfrm>
              <a:off x="3859213" y="3960813"/>
              <a:ext cx="334963" cy="73025"/>
            </a:xfrm>
            <a:custGeom>
              <a:avLst/>
              <a:gdLst>
                <a:gd name="T0" fmla="*/ 22 w 196"/>
                <a:gd name="T1" fmla="*/ 0 h 43"/>
                <a:gd name="T2" fmla="*/ 175 w 196"/>
                <a:gd name="T3" fmla="*/ 0 h 43"/>
                <a:gd name="T4" fmla="*/ 196 w 196"/>
                <a:gd name="T5" fmla="*/ 21 h 43"/>
                <a:gd name="T6" fmla="*/ 196 w 196"/>
                <a:gd name="T7" fmla="*/ 21 h 43"/>
                <a:gd name="T8" fmla="*/ 175 w 196"/>
                <a:gd name="T9" fmla="*/ 43 h 43"/>
                <a:gd name="T10" fmla="*/ 22 w 196"/>
                <a:gd name="T11" fmla="*/ 43 h 43"/>
                <a:gd name="T12" fmla="*/ 0 w 196"/>
                <a:gd name="T13" fmla="*/ 21 h 43"/>
                <a:gd name="T14" fmla="*/ 0 w 196"/>
                <a:gd name="T15" fmla="*/ 21 h 43"/>
                <a:gd name="T16" fmla="*/ 22 w 196"/>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43">
                  <a:moveTo>
                    <a:pt x="22" y="0"/>
                  </a:moveTo>
                  <a:cubicBezTo>
                    <a:pt x="175" y="0"/>
                    <a:pt x="175" y="0"/>
                    <a:pt x="175" y="0"/>
                  </a:cubicBezTo>
                  <a:cubicBezTo>
                    <a:pt x="187" y="0"/>
                    <a:pt x="196" y="10"/>
                    <a:pt x="196" y="21"/>
                  </a:cubicBezTo>
                  <a:cubicBezTo>
                    <a:pt x="196" y="21"/>
                    <a:pt x="196" y="21"/>
                    <a:pt x="196" y="21"/>
                  </a:cubicBezTo>
                  <a:cubicBezTo>
                    <a:pt x="196" y="33"/>
                    <a:pt x="187" y="43"/>
                    <a:pt x="175" y="43"/>
                  </a:cubicBezTo>
                  <a:cubicBezTo>
                    <a:pt x="22" y="43"/>
                    <a:pt x="22" y="43"/>
                    <a:pt x="22" y="43"/>
                  </a:cubicBezTo>
                  <a:cubicBezTo>
                    <a:pt x="10" y="43"/>
                    <a:pt x="0" y="33"/>
                    <a:pt x="0" y="21"/>
                  </a:cubicBezTo>
                  <a:cubicBezTo>
                    <a:pt x="0" y="21"/>
                    <a:pt x="0" y="21"/>
                    <a:pt x="0" y="21"/>
                  </a:cubicBezTo>
                  <a:cubicBezTo>
                    <a:pt x="0" y="10"/>
                    <a:pt x="10" y="0"/>
                    <a:pt x="22"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58"/>
            <p:cNvSpPr>
              <a:spLocks/>
            </p:cNvSpPr>
            <p:nvPr/>
          </p:nvSpPr>
          <p:spPr bwMode="auto">
            <a:xfrm>
              <a:off x="3859213" y="3665538"/>
              <a:ext cx="74613" cy="368300"/>
            </a:xfrm>
            <a:custGeom>
              <a:avLst/>
              <a:gdLst>
                <a:gd name="T0" fmla="*/ 0 w 43"/>
                <a:gd name="T1" fmla="*/ 194 h 216"/>
                <a:gd name="T2" fmla="*/ 0 w 43"/>
                <a:gd name="T3" fmla="*/ 21 h 216"/>
                <a:gd name="T4" fmla="*/ 22 w 43"/>
                <a:gd name="T5" fmla="*/ 0 h 216"/>
                <a:gd name="T6" fmla="*/ 22 w 43"/>
                <a:gd name="T7" fmla="*/ 0 h 216"/>
                <a:gd name="T8" fmla="*/ 43 w 43"/>
                <a:gd name="T9" fmla="*/ 21 h 216"/>
                <a:gd name="T10" fmla="*/ 43 w 43"/>
                <a:gd name="T11" fmla="*/ 194 h 216"/>
                <a:gd name="T12" fmla="*/ 22 w 43"/>
                <a:gd name="T13" fmla="*/ 216 h 216"/>
                <a:gd name="T14" fmla="*/ 22 w 43"/>
                <a:gd name="T15" fmla="*/ 216 h 216"/>
                <a:gd name="T16" fmla="*/ 0 w 43"/>
                <a:gd name="T1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16">
                  <a:moveTo>
                    <a:pt x="0" y="194"/>
                  </a:moveTo>
                  <a:cubicBezTo>
                    <a:pt x="0" y="21"/>
                    <a:pt x="0" y="21"/>
                    <a:pt x="0" y="21"/>
                  </a:cubicBezTo>
                  <a:cubicBezTo>
                    <a:pt x="0" y="10"/>
                    <a:pt x="10" y="0"/>
                    <a:pt x="22" y="0"/>
                  </a:cubicBezTo>
                  <a:cubicBezTo>
                    <a:pt x="22" y="0"/>
                    <a:pt x="22" y="0"/>
                    <a:pt x="22" y="0"/>
                  </a:cubicBezTo>
                  <a:cubicBezTo>
                    <a:pt x="33" y="0"/>
                    <a:pt x="43" y="10"/>
                    <a:pt x="43" y="21"/>
                  </a:cubicBezTo>
                  <a:cubicBezTo>
                    <a:pt x="43" y="194"/>
                    <a:pt x="43" y="194"/>
                    <a:pt x="43" y="194"/>
                  </a:cubicBezTo>
                  <a:cubicBezTo>
                    <a:pt x="43" y="206"/>
                    <a:pt x="33" y="216"/>
                    <a:pt x="22" y="216"/>
                  </a:cubicBezTo>
                  <a:cubicBezTo>
                    <a:pt x="22" y="216"/>
                    <a:pt x="22" y="216"/>
                    <a:pt x="22" y="216"/>
                  </a:cubicBezTo>
                  <a:cubicBezTo>
                    <a:pt x="10" y="216"/>
                    <a:pt x="0" y="206"/>
                    <a:pt x="0" y="194"/>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59"/>
            <p:cNvSpPr>
              <a:spLocks noChangeArrowheads="1"/>
            </p:cNvSpPr>
            <p:nvPr/>
          </p:nvSpPr>
          <p:spPr bwMode="auto">
            <a:xfrm>
              <a:off x="4014788" y="3994150"/>
              <a:ext cx="25400" cy="204788"/>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60"/>
            <p:cNvSpPr>
              <a:spLocks/>
            </p:cNvSpPr>
            <p:nvPr/>
          </p:nvSpPr>
          <p:spPr bwMode="auto">
            <a:xfrm>
              <a:off x="3916363" y="4175125"/>
              <a:ext cx="223838" cy="66675"/>
            </a:xfrm>
            <a:custGeom>
              <a:avLst/>
              <a:gdLst>
                <a:gd name="T0" fmla="*/ 0 w 131"/>
                <a:gd name="T1" fmla="*/ 39 h 39"/>
                <a:gd name="T2" fmla="*/ 23 w 131"/>
                <a:gd name="T3" fmla="*/ 14 h 39"/>
                <a:gd name="T4" fmla="*/ 65 w 131"/>
                <a:gd name="T5" fmla="*/ 0 h 39"/>
                <a:gd name="T6" fmla="*/ 108 w 131"/>
                <a:gd name="T7" fmla="*/ 14 h 39"/>
                <a:gd name="T8" fmla="*/ 131 w 131"/>
                <a:gd name="T9" fmla="*/ 39 h 39"/>
                <a:gd name="T10" fmla="*/ 115 w 131"/>
                <a:gd name="T11" fmla="*/ 39 h 39"/>
                <a:gd name="T12" fmla="*/ 100 w 131"/>
                <a:gd name="T13" fmla="*/ 25 h 39"/>
                <a:gd name="T14" fmla="*/ 65 w 131"/>
                <a:gd name="T15" fmla="*/ 14 h 39"/>
                <a:gd name="T16" fmla="*/ 31 w 131"/>
                <a:gd name="T17" fmla="*/ 25 h 39"/>
                <a:gd name="T18" fmla="*/ 16 w 131"/>
                <a:gd name="T19" fmla="*/ 39 h 39"/>
                <a:gd name="T20" fmla="*/ 0 w 13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9">
                  <a:moveTo>
                    <a:pt x="0" y="39"/>
                  </a:moveTo>
                  <a:cubicBezTo>
                    <a:pt x="6" y="29"/>
                    <a:pt x="13" y="20"/>
                    <a:pt x="23" y="14"/>
                  </a:cubicBezTo>
                  <a:cubicBezTo>
                    <a:pt x="35" y="5"/>
                    <a:pt x="50" y="0"/>
                    <a:pt x="65" y="0"/>
                  </a:cubicBezTo>
                  <a:cubicBezTo>
                    <a:pt x="81" y="0"/>
                    <a:pt x="96" y="5"/>
                    <a:pt x="108" y="14"/>
                  </a:cubicBezTo>
                  <a:cubicBezTo>
                    <a:pt x="117" y="20"/>
                    <a:pt x="125" y="29"/>
                    <a:pt x="131" y="39"/>
                  </a:cubicBezTo>
                  <a:cubicBezTo>
                    <a:pt x="115" y="39"/>
                    <a:pt x="115" y="39"/>
                    <a:pt x="115" y="39"/>
                  </a:cubicBezTo>
                  <a:cubicBezTo>
                    <a:pt x="111" y="33"/>
                    <a:pt x="106" y="29"/>
                    <a:pt x="100" y="25"/>
                  </a:cubicBezTo>
                  <a:cubicBezTo>
                    <a:pt x="90" y="18"/>
                    <a:pt x="78" y="14"/>
                    <a:pt x="65" y="14"/>
                  </a:cubicBezTo>
                  <a:cubicBezTo>
                    <a:pt x="52" y="14"/>
                    <a:pt x="40" y="18"/>
                    <a:pt x="31" y="25"/>
                  </a:cubicBezTo>
                  <a:cubicBezTo>
                    <a:pt x="25" y="29"/>
                    <a:pt x="20" y="33"/>
                    <a:pt x="16" y="39"/>
                  </a:cubicBezTo>
                  <a:lnTo>
                    <a:pt x="0" y="3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61"/>
            <p:cNvSpPr>
              <a:spLocks/>
            </p:cNvSpPr>
            <p:nvPr/>
          </p:nvSpPr>
          <p:spPr bwMode="auto">
            <a:xfrm>
              <a:off x="4032250" y="3498850"/>
              <a:ext cx="82550" cy="95250"/>
            </a:xfrm>
            <a:custGeom>
              <a:avLst/>
              <a:gdLst>
                <a:gd name="T0" fmla="*/ 0 w 52"/>
                <a:gd name="T1" fmla="*/ 19 h 60"/>
                <a:gd name="T2" fmla="*/ 4 w 52"/>
                <a:gd name="T3" fmla="*/ 0 h 60"/>
                <a:gd name="T4" fmla="*/ 52 w 52"/>
                <a:gd name="T5" fmla="*/ 49 h 60"/>
                <a:gd name="T6" fmla="*/ 51 w 52"/>
                <a:gd name="T7" fmla="*/ 60 h 60"/>
                <a:gd name="T8" fmla="*/ 0 w 52"/>
                <a:gd name="T9" fmla="*/ 19 h 60"/>
              </a:gdLst>
              <a:ahLst/>
              <a:cxnLst>
                <a:cxn ang="0">
                  <a:pos x="T0" y="T1"/>
                </a:cxn>
                <a:cxn ang="0">
                  <a:pos x="T2" y="T3"/>
                </a:cxn>
                <a:cxn ang="0">
                  <a:pos x="T4" y="T5"/>
                </a:cxn>
                <a:cxn ang="0">
                  <a:pos x="T6" y="T7"/>
                </a:cxn>
                <a:cxn ang="0">
                  <a:pos x="T8" y="T9"/>
                </a:cxn>
              </a:cxnLst>
              <a:rect l="0" t="0" r="r" b="b"/>
              <a:pathLst>
                <a:path w="52" h="60">
                  <a:moveTo>
                    <a:pt x="0" y="19"/>
                  </a:moveTo>
                  <a:lnTo>
                    <a:pt x="4" y="0"/>
                  </a:lnTo>
                  <a:lnTo>
                    <a:pt x="52" y="49"/>
                  </a:lnTo>
                  <a:lnTo>
                    <a:pt x="51" y="60"/>
                  </a:lnTo>
                  <a:lnTo>
                    <a:pt x="0" y="1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62"/>
            <p:cNvSpPr>
              <a:spLocks/>
            </p:cNvSpPr>
            <p:nvPr/>
          </p:nvSpPr>
          <p:spPr bwMode="auto">
            <a:xfrm>
              <a:off x="4827588" y="3849688"/>
              <a:ext cx="403225" cy="98425"/>
            </a:xfrm>
            <a:custGeom>
              <a:avLst/>
              <a:gdLst>
                <a:gd name="T0" fmla="*/ 226 w 236"/>
                <a:gd name="T1" fmla="*/ 0 h 57"/>
                <a:gd name="T2" fmla="*/ 41 w 236"/>
                <a:gd name="T3" fmla="*/ 0 h 57"/>
                <a:gd name="T4" fmla="*/ 41 w 236"/>
                <a:gd name="T5" fmla="*/ 57 h 57"/>
                <a:gd name="T6" fmla="*/ 180 w 236"/>
                <a:gd name="T7" fmla="*/ 57 h 57"/>
                <a:gd name="T8" fmla="*/ 226 w 236"/>
                <a:gd name="T9" fmla="*/ 0 h 57"/>
              </a:gdLst>
              <a:ahLst/>
              <a:cxnLst>
                <a:cxn ang="0">
                  <a:pos x="T0" y="T1"/>
                </a:cxn>
                <a:cxn ang="0">
                  <a:pos x="T2" y="T3"/>
                </a:cxn>
                <a:cxn ang="0">
                  <a:pos x="T4" y="T5"/>
                </a:cxn>
                <a:cxn ang="0">
                  <a:pos x="T6" y="T7"/>
                </a:cxn>
                <a:cxn ang="0">
                  <a:pos x="T8" y="T9"/>
                </a:cxn>
              </a:cxnLst>
              <a:rect l="0" t="0" r="r" b="b"/>
              <a:pathLst>
                <a:path w="236" h="57">
                  <a:moveTo>
                    <a:pt x="226" y="0"/>
                  </a:moveTo>
                  <a:cubicBezTo>
                    <a:pt x="41" y="0"/>
                    <a:pt x="41" y="0"/>
                    <a:pt x="41" y="0"/>
                  </a:cubicBezTo>
                  <a:cubicBezTo>
                    <a:pt x="0" y="0"/>
                    <a:pt x="5" y="57"/>
                    <a:pt x="41" y="57"/>
                  </a:cubicBezTo>
                  <a:cubicBezTo>
                    <a:pt x="180" y="57"/>
                    <a:pt x="180" y="57"/>
                    <a:pt x="180" y="57"/>
                  </a:cubicBezTo>
                  <a:cubicBezTo>
                    <a:pt x="228" y="57"/>
                    <a:pt x="236" y="27"/>
                    <a:pt x="226"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63"/>
            <p:cNvSpPr>
              <a:spLocks/>
            </p:cNvSpPr>
            <p:nvPr/>
          </p:nvSpPr>
          <p:spPr bwMode="auto">
            <a:xfrm>
              <a:off x="5049838" y="3462338"/>
              <a:ext cx="82550" cy="119063"/>
            </a:xfrm>
            <a:custGeom>
              <a:avLst/>
              <a:gdLst>
                <a:gd name="T0" fmla="*/ 37 w 52"/>
                <a:gd name="T1" fmla="*/ 0 h 75"/>
                <a:gd name="T2" fmla="*/ 0 w 52"/>
                <a:gd name="T3" fmla="*/ 11 h 75"/>
                <a:gd name="T4" fmla="*/ 9 w 52"/>
                <a:gd name="T5" fmla="*/ 75 h 75"/>
                <a:gd name="T6" fmla="*/ 52 w 52"/>
                <a:gd name="T7" fmla="*/ 63 h 75"/>
                <a:gd name="T8" fmla="*/ 37 w 52"/>
                <a:gd name="T9" fmla="*/ 0 h 75"/>
              </a:gdLst>
              <a:ahLst/>
              <a:cxnLst>
                <a:cxn ang="0">
                  <a:pos x="T0" y="T1"/>
                </a:cxn>
                <a:cxn ang="0">
                  <a:pos x="T2" y="T3"/>
                </a:cxn>
                <a:cxn ang="0">
                  <a:pos x="T4" y="T5"/>
                </a:cxn>
                <a:cxn ang="0">
                  <a:pos x="T6" y="T7"/>
                </a:cxn>
                <a:cxn ang="0">
                  <a:pos x="T8" y="T9"/>
                </a:cxn>
              </a:cxnLst>
              <a:rect l="0" t="0" r="r" b="b"/>
              <a:pathLst>
                <a:path w="52" h="75">
                  <a:moveTo>
                    <a:pt x="37" y="0"/>
                  </a:moveTo>
                  <a:lnTo>
                    <a:pt x="0" y="11"/>
                  </a:lnTo>
                  <a:lnTo>
                    <a:pt x="9" y="75"/>
                  </a:lnTo>
                  <a:lnTo>
                    <a:pt x="52" y="63"/>
                  </a:lnTo>
                  <a:lnTo>
                    <a:pt x="37"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4"/>
            <p:cNvSpPr>
              <a:spLocks/>
            </p:cNvSpPr>
            <p:nvPr/>
          </p:nvSpPr>
          <p:spPr bwMode="auto">
            <a:xfrm>
              <a:off x="5057775" y="3511550"/>
              <a:ext cx="163513" cy="373063"/>
            </a:xfrm>
            <a:custGeom>
              <a:avLst/>
              <a:gdLst>
                <a:gd name="T0" fmla="*/ 0 w 96"/>
                <a:gd name="T1" fmla="*/ 43 h 218"/>
                <a:gd name="T2" fmla="*/ 12 w 96"/>
                <a:gd name="T3" fmla="*/ 198 h 218"/>
                <a:gd name="T4" fmla="*/ 96 w 96"/>
                <a:gd name="T5" fmla="*/ 218 h 218"/>
                <a:gd name="T6" fmla="*/ 44 w 96"/>
                <a:gd name="T7" fmla="*/ 0 h 218"/>
                <a:gd name="T8" fmla="*/ 0 w 96"/>
                <a:gd name="T9" fmla="*/ 43 h 218"/>
              </a:gdLst>
              <a:ahLst/>
              <a:cxnLst>
                <a:cxn ang="0">
                  <a:pos x="T0" y="T1"/>
                </a:cxn>
                <a:cxn ang="0">
                  <a:pos x="T2" y="T3"/>
                </a:cxn>
                <a:cxn ang="0">
                  <a:pos x="T4" y="T5"/>
                </a:cxn>
                <a:cxn ang="0">
                  <a:pos x="T6" y="T7"/>
                </a:cxn>
                <a:cxn ang="0">
                  <a:pos x="T8" y="T9"/>
                </a:cxn>
              </a:cxnLst>
              <a:rect l="0" t="0" r="r" b="b"/>
              <a:pathLst>
                <a:path w="96" h="218">
                  <a:moveTo>
                    <a:pt x="0" y="43"/>
                  </a:moveTo>
                  <a:cubicBezTo>
                    <a:pt x="12" y="198"/>
                    <a:pt x="12" y="198"/>
                    <a:pt x="12" y="198"/>
                  </a:cubicBezTo>
                  <a:cubicBezTo>
                    <a:pt x="43" y="198"/>
                    <a:pt x="66" y="207"/>
                    <a:pt x="96" y="218"/>
                  </a:cubicBezTo>
                  <a:cubicBezTo>
                    <a:pt x="93" y="143"/>
                    <a:pt x="76" y="64"/>
                    <a:pt x="44" y="0"/>
                  </a:cubicBezTo>
                  <a:cubicBezTo>
                    <a:pt x="31" y="16"/>
                    <a:pt x="9" y="44"/>
                    <a:pt x="0" y="4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65"/>
            <p:cNvSpPr>
              <a:spLocks/>
            </p:cNvSpPr>
            <p:nvPr/>
          </p:nvSpPr>
          <p:spPr bwMode="auto">
            <a:xfrm>
              <a:off x="4768850" y="3659188"/>
              <a:ext cx="57150" cy="25400"/>
            </a:xfrm>
            <a:custGeom>
              <a:avLst/>
              <a:gdLst>
                <a:gd name="T0" fmla="*/ 1 w 34"/>
                <a:gd name="T1" fmla="*/ 0 h 15"/>
                <a:gd name="T2" fmla="*/ 22 w 34"/>
                <a:gd name="T3" fmla="*/ 4 h 15"/>
                <a:gd name="T4" fmla="*/ 34 w 34"/>
                <a:gd name="T5" fmla="*/ 12 h 15"/>
                <a:gd name="T6" fmla="*/ 23 w 34"/>
                <a:gd name="T7" fmla="*/ 15 h 15"/>
                <a:gd name="T8" fmla="*/ 8 w 34"/>
                <a:gd name="T9" fmla="*/ 11 h 15"/>
                <a:gd name="T10" fmla="*/ 1 w 34"/>
                <a:gd name="T11" fmla="*/ 0 h 15"/>
              </a:gdLst>
              <a:ahLst/>
              <a:cxnLst>
                <a:cxn ang="0">
                  <a:pos x="T0" y="T1"/>
                </a:cxn>
                <a:cxn ang="0">
                  <a:pos x="T2" y="T3"/>
                </a:cxn>
                <a:cxn ang="0">
                  <a:pos x="T4" y="T5"/>
                </a:cxn>
                <a:cxn ang="0">
                  <a:pos x="T6" y="T7"/>
                </a:cxn>
                <a:cxn ang="0">
                  <a:pos x="T8" y="T9"/>
                </a:cxn>
                <a:cxn ang="0">
                  <a:pos x="T10" y="T11"/>
                </a:cxn>
              </a:cxnLst>
              <a:rect l="0" t="0" r="r" b="b"/>
              <a:pathLst>
                <a:path w="34" h="15">
                  <a:moveTo>
                    <a:pt x="1" y="0"/>
                  </a:moveTo>
                  <a:cubicBezTo>
                    <a:pt x="22" y="4"/>
                    <a:pt x="22" y="4"/>
                    <a:pt x="22" y="4"/>
                  </a:cubicBezTo>
                  <a:cubicBezTo>
                    <a:pt x="25" y="5"/>
                    <a:pt x="34" y="10"/>
                    <a:pt x="34" y="12"/>
                  </a:cubicBezTo>
                  <a:cubicBezTo>
                    <a:pt x="34" y="15"/>
                    <a:pt x="25" y="15"/>
                    <a:pt x="23" y="15"/>
                  </a:cubicBezTo>
                  <a:cubicBezTo>
                    <a:pt x="8" y="11"/>
                    <a:pt x="8" y="11"/>
                    <a:pt x="8" y="11"/>
                  </a:cubicBezTo>
                  <a:cubicBezTo>
                    <a:pt x="0" y="9"/>
                    <a:pt x="0" y="3"/>
                    <a:pt x="1"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6"/>
            <p:cNvSpPr>
              <a:spLocks/>
            </p:cNvSpPr>
            <p:nvPr/>
          </p:nvSpPr>
          <p:spPr bwMode="auto">
            <a:xfrm>
              <a:off x="4749800" y="3671888"/>
              <a:ext cx="104775" cy="61913"/>
            </a:xfrm>
            <a:custGeom>
              <a:avLst/>
              <a:gdLst>
                <a:gd name="T0" fmla="*/ 7 w 61"/>
                <a:gd name="T1" fmla="*/ 10 h 36"/>
                <a:gd name="T2" fmla="*/ 7 w 61"/>
                <a:gd name="T3" fmla="*/ 10 h 36"/>
                <a:gd name="T4" fmla="*/ 10 w 61"/>
                <a:gd name="T5" fmla="*/ 19 h 36"/>
                <a:gd name="T6" fmla="*/ 11 w 61"/>
                <a:gd name="T7" fmla="*/ 27 h 36"/>
                <a:gd name="T8" fmla="*/ 15 w 61"/>
                <a:gd name="T9" fmla="*/ 36 h 36"/>
                <a:gd name="T10" fmla="*/ 36 w 61"/>
                <a:gd name="T11" fmla="*/ 36 h 36"/>
                <a:gd name="T12" fmla="*/ 52 w 61"/>
                <a:gd name="T13" fmla="*/ 30 h 36"/>
                <a:gd name="T14" fmla="*/ 50 w 61"/>
                <a:gd name="T15" fmla="*/ 6 h 36"/>
                <a:gd name="T16" fmla="*/ 40 w 61"/>
                <a:gd name="T17" fmla="*/ 1 h 36"/>
                <a:gd name="T18" fmla="*/ 8 w 61"/>
                <a:gd name="T19" fmla="*/ 0 h 36"/>
                <a:gd name="T20" fmla="*/ 7 w 61"/>
                <a:gd name="T2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36">
                  <a:moveTo>
                    <a:pt x="7" y="10"/>
                  </a:moveTo>
                  <a:cubicBezTo>
                    <a:pt x="7" y="10"/>
                    <a:pt x="7" y="10"/>
                    <a:pt x="7" y="10"/>
                  </a:cubicBezTo>
                  <a:cubicBezTo>
                    <a:pt x="3" y="12"/>
                    <a:pt x="5" y="18"/>
                    <a:pt x="10" y="19"/>
                  </a:cubicBezTo>
                  <a:cubicBezTo>
                    <a:pt x="6" y="21"/>
                    <a:pt x="7" y="26"/>
                    <a:pt x="11" y="27"/>
                  </a:cubicBezTo>
                  <a:cubicBezTo>
                    <a:pt x="8" y="30"/>
                    <a:pt x="10" y="36"/>
                    <a:pt x="15" y="36"/>
                  </a:cubicBezTo>
                  <a:cubicBezTo>
                    <a:pt x="36" y="36"/>
                    <a:pt x="36" y="36"/>
                    <a:pt x="36" y="36"/>
                  </a:cubicBezTo>
                  <a:cubicBezTo>
                    <a:pt x="41" y="36"/>
                    <a:pt x="49" y="32"/>
                    <a:pt x="52" y="30"/>
                  </a:cubicBezTo>
                  <a:cubicBezTo>
                    <a:pt x="61" y="22"/>
                    <a:pt x="55" y="9"/>
                    <a:pt x="50" y="6"/>
                  </a:cubicBezTo>
                  <a:cubicBezTo>
                    <a:pt x="46" y="3"/>
                    <a:pt x="43" y="1"/>
                    <a:pt x="40" y="1"/>
                  </a:cubicBezTo>
                  <a:cubicBezTo>
                    <a:pt x="8" y="0"/>
                    <a:pt x="8" y="0"/>
                    <a:pt x="8" y="0"/>
                  </a:cubicBezTo>
                  <a:cubicBezTo>
                    <a:pt x="0" y="0"/>
                    <a:pt x="1" y="10"/>
                    <a:pt x="7" y="1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7"/>
            <p:cNvSpPr>
              <a:spLocks noEditPoints="1"/>
            </p:cNvSpPr>
            <p:nvPr/>
          </p:nvSpPr>
          <p:spPr bwMode="auto">
            <a:xfrm>
              <a:off x="4759325" y="3689350"/>
              <a:ext cx="20638" cy="30163"/>
            </a:xfrm>
            <a:custGeom>
              <a:avLst/>
              <a:gdLst>
                <a:gd name="T0" fmla="*/ 12 w 12"/>
                <a:gd name="T1" fmla="*/ 18 h 18"/>
                <a:gd name="T2" fmla="*/ 5 w 12"/>
                <a:gd name="T3" fmla="*/ 18 h 18"/>
                <a:gd name="T4" fmla="*/ 5 w 12"/>
                <a:gd name="T5" fmla="*/ 17 h 18"/>
                <a:gd name="T6" fmla="*/ 4 w 12"/>
                <a:gd name="T7" fmla="*/ 17 h 18"/>
                <a:gd name="T8" fmla="*/ 12 w 12"/>
                <a:gd name="T9" fmla="*/ 18 h 18"/>
                <a:gd name="T10" fmla="*/ 1 w 12"/>
                <a:gd name="T11" fmla="*/ 0 h 18"/>
                <a:gd name="T12" fmla="*/ 0 w 12"/>
                <a:gd name="T13" fmla="*/ 1 h 18"/>
                <a:gd name="T14" fmla="*/ 11 w 12"/>
                <a:gd name="T15" fmla="*/ 0 h 18"/>
                <a:gd name="T16" fmla="*/ 1 w 12"/>
                <a:gd name="T17" fmla="*/ 0 h 18"/>
                <a:gd name="T18" fmla="*/ 1 w 12"/>
                <a:gd name="T19" fmla="*/ 0 h 18"/>
                <a:gd name="T20" fmla="*/ 2 w 12"/>
                <a:gd name="T21" fmla="*/ 8 h 18"/>
                <a:gd name="T22" fmla="*/ 4 w 12"/>
                <a:gd name="T23" fmla="*/ 9 h 18"/>
                <a:gd name="T24" fmla="*/ 3 w 12"/>
                <a:gd name="T25" fmla="*/ 9 h 18"/>
                <a:gd name="T26" fmla="*/ 12 w 12"/>
                <a:gd name="T27" fmla="*/ 9 h 18"/>
                <a:gd name="T28" fmla="*/ 2 w 12"/>
                <a:gd name="T2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18"/>
                  </a:moveTo>
                  <a:cubicBezTo>
                    <a:pt x="12" y="18"/>
                    <a:pt x="8" y="18"/>
                    <a:pt x="5" y="18"/>
                  </a:cubicBezTo>
                  <a:cubicBezTo>
                    <a:pt x="5" y="18"/>
                    <a:pt x="5" y="18"/>
                    <a:pt x="5" y="17"/>
                  </a:cubicBezTo>
                  <a:cubicBezTo>
                    <a:pt x="5" y="17"/>
                    <a:pt x="4" y="17"/>
                    <a:pt x="4" y="17"/>
                  </a:cubicBezTo>
                  <a:cubicBezTo>
                    <a:pt x="8" y="17"/>
                    <a:pt x="12" y="18"/>
                    <a:pt x="12" y="18"/>
                  </a:cubicBezTo>
                  <a:close/>
                  <a:moveTo>
                    <a:pt x="1" y="0"/>
                  </a:moveTo>
                  <a:cubicBezTo>
                    <a:pt x="0" y="0"/>
                    <a:pt x="0" y="0"/>
                    <a:pt x="0" y="1"/>
                  </a:cubicBezTo>
                  <a:cubicBezTo>
                    <a:pt x="4" y="0"/>
                    <a:pt x="11" y="0"/>
                    <a:pt x="11" y="0"/>
                  </a:cubicBezTo>
                  <a:cubicBezTo>
                    <a:pt x="11" y="0"/>
                    <a:pt x="4" y="0"/>
                    <a:pt x="1" y="0"/>
                  </a:cubicBezTo>
                  <a:cubicBezTo>
                    <a:pt x="1" y="0"/>
                    <a:pt x="1" y="0"/>
                    <a:pt x="1" y="0"/>
                  </a:cubicBezTo>
                  <a:close/>
                  <a:moveTo>
                    <a:pt x="2" y="8"/>
                  </a:moveTo>
                  <a:cubicBezTo>
                    <a:pt x="2" y="8"/>
                    <a:pt x="3" y="8"/>
                    <a:pt x="4" y="9"/>
                  </a:cubicBezTo>
                  <a:cubicBezTo>
                    <a:pt x="3" y="9"/>
                    <a:pt x="3" y="9"/>
                    <a:pt x="3" y="9"/>
                  </a:cubicBezTo>
                  <a:cubicBezTo>
                    <a:pt x="7" y="9"/>
                    <a:pt x="12" y="9"/>
                    <a:pt x="12" y="9"/>
                  </a:cubicBezTo>
                  <a:cubicBezTo>
                    <a:pt x="12" y="9"/>
                    <a:pt x="6" y="8"/>
                    <a:pt x="2" y="8"/>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53" name="Rectangle 168"/>
            <p:cNvSpPr>
              <a:spLocks noChangeArrowheads="1"/>
            </p:cNvSpPr>
            <p:nvPr/>
          </p:nvSpPr>
          <p:spPr bwMode="auto">
            <a:xfrm>
              <a:off x="4821238" y="3675063"/>
              <a:ext cx="36513" cy="571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69"/>
            <p:cNvSpPr>
              <a:spLocks/>
            </p:cNvSpPr>
            <p:nvPr/>
          </p:nvSpPr>
          <p:spPr bwMode="auto">
            <a:xfrm>
              <a:off x="4845050" y="3527425"/>
              <a:ext cx="312738" cy="212725"/>
            </a:xfrm>
            <a:custGeom>
              <a:avLst/>
              <a:gdLst>
                <a:gd name="T0" fmla="*/ 130 w 183"/>
                <a:gd name="T1" fmla="*/ 23 h 125"/>
                <a:gd name="T2" fmla="*/ 83 w 183"/>
                <a:gd name="T3" fmla="*/ 83 h 125"/>
                <a:gd name="T4" fmla="*/ 0 w 183"/>
                <a:gd name="T5" fmla="*/ 83 h 125"/>
                <a:gd name="T6" fmla="*/ 0 w 183"/>
                <a:gd name="T7" fmla="*/ 124 h 125"/>
                <a:gd name="T8" fmla="*/ 89 w 183"/>
                <a:gd name="T9" fmla="*/ 124 h 125"/>
                <a:gd name="T10" fmla="*/ 116 w 183"/>
                <a:gd name="T11" fmla="*/ 108 h 125"/>
                <a:gd name="T12" fmla="*/ 164 w 183"/>
                <a:gd name="T13" fmla="*/ 52 h 125"/>
                <a:gd name="T14" fmla="*/ 130 w 183"/>
                <a:gd name="T15" fmla="*/ 23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25">
                  <a:moveTo>
                    <a:pt x="130" y="23"/>
                  </a:moveTo>
                  <a:cubicBezTo>
                    <a:pt x="83" y="83"/>
                    <a:pt x="83" y="83"/>
                    <a:pt x="83" y="83"/>
                  </a:cubicBezTo>
                  <a:cubicBezTo>
                    <a:pt x="0" y="83"/>
                    <a:pt x="0" y="83"/>
                    <a:pt x="0" y="83"/>
                  </a:cubicBezTo>
                  <a:cubicBezTo>
                    <a:pt x="0" y="124"/>
                    <a:pt x="0" y="124"/>
                    <a:pt x="0" y="124"/>
                  </a:cubicBezTo>
                  <a:cubicBezTo>
                    <a:pt x="89" y="124"/>
                    <a:pt x="89" y="124"/>
                    <a:pt x="89" y="124"/>
                  </a:cubicBezTo>
                  <a:cubicBezTo>
                    <a:pt x="104" y="125"/>
                    <a:pt x="112" y="113"/>
                    <a:pt x="116" y="108"/>
                  </a:cubicBezTo>
                  <a:cubicBezTo>
                    <a:pt x="164" y="52"/>
                    <a:pt x="164" y="52"/>
                    <a:pt x="164" y="52"/>
                  </a:cubicBezTo>
                  <a:cubicBezTo>
                    <a:pt x="183" y="29"/>
                    <a:pt x="148" y="0"/>
                    <a:pt x="130" y="2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70"/>
            <p:cNvSpPr>
              <a:spLocks/>
            </p:cNvSpPr>
            <p:nvPr/>
          </p:nvSpPr>
          <p:spPr bwMode="auto">
            <a:xfrm>
              <a:off x="4824413" y="3881438"/>
              <a:ext cx="120650" cy="263525"/>
            </a:xfrm>
            <a:custGeom>
              <a:avLst/>
              <a:gdLst>
                <a:gd name="T0" fmla="*/ 60 w 70"/>
                <a:gd name="T1" fmla="*/ 3 h 155"/>
                <a:gd name="T2" fmla="*/ 22 w 70"/>
                <a:gd name="T3" fmla="*/ 3 h 155"/>
                <a:gd name="T4" fmla="*/ 14 w 70"/>
                <a:gd name="T5" fmla="*/ 5 h 155"/>
                <a:gd name="T6" fmla="*/ 0 w 70"/>
                <a:gd name="T7" fmla="*/ 146 h 155"/>
                <a:gd name="T8" fmla="*/ 10 w 70"/>
                <a:gd name="T9" fmla="*/ 155 h 155"/>
                <a:gd name="T10" fmla="*/ 48 w 70"/>
                <a:gd name="T11" fmla="*/ 155 h 155"/>
                <a:gd name="T12" fmla="*/ 57 w 70"/>
                <a:gd name="T13" fmla="*/ 146 h 155"/>
                <a:gd name="T14" fmla="*/ 70 w 70"/>
                <a:gd name="T15" fmla="*/ 12 h 155"/>
                <a:gd name="T16" fmla="*/ 60 w 70"/>
                <a:gd name="T17"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55">
                  <a:moveTo>
                    <a:pt x="60" y="3"/>
                  </a:moveTo>
                  <a:cubicBezTo>
                    <a:pt x="22" y="3"/>
                    <a:pt x="22" y="3"/>
                    <a:pt x="22" y="3"/>
                  </a:cubicBezTo>
                  <a:cubicBezTo>
                    <a:pt x="17" y="3"/>
                    <a:pt x="15" y="0"/>
                    <a:pt x="14" y="5"/>
                  </a:cubicBezTo>
                  <a:cubicBezTo>
                    <a:pt x="0" y="146"/>
                    <a:pt x="0" y="146"/>
                    <a:pt x="0" y="146"/>
                  </a:cubicBezTo>
                  <a:cubicBezTo>
                    <a:pt x="0" y="151"/>
                    <a:pt x="4" y="155"/>
                    <a:pt x="10" y="155"/>
                  </a:cubicBezTo>
                  <a:cubicBezTo>
                    <a:pt x="48" y="155"/>
                    <a:pt x="48" y="155"/>
                    <a:pt x="48" y="155"/>
                  </a:cubicBezTo>
                  <a:cubicBezTo>
                    <a:pt x="53" y="155"/>
                    <a:pt x="57" y="151"/>
                    <a:pt x="57" y="146"/>
                  </a:cubicBezTo>
                  <a:cubicBezTo>
                    <a:pt x="70" y="12"/>
                    <a:pt x="70" y="12"/>
                    <a:pt x="70" y="12"/>
                  </a:cubicBezTo>
                  <a:cubicBezTo>
                    <a:pt x="70" y="7"/>
                    <a:pt x="66" y="3"/>
                    <a:pt x="60" y="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71"/>
            <p:cNvSpPr>
              <a:spLocks/>
            </p:cNvSpPr>
            <p:nvPr/>
          </p:nvSpPr>
          <p:spPr bwMode="auto">
            <a:xfrm>
              <a:off x="4752975" y="4160838"/>
              <a:ext cx="173038" cy="79375"/>
            </a:xfrm>
            <a:custGeom>
              <a:avLst/>
              <a:gdLst>
                <a:gd name="T0" fmla="*/ 94 w 101"/>
                <a:gd name="T1" fmla="*/ 0 h 46"/>
                <a:gd name="T2" fmla="*/ 99 w 101"/>
                <a:gd name="T3" fmla="*/ 17 h 46"/>
                <a:gd name="T4" fmla="*/ 98 w 101"/>
                <a:gd name="T5" fmla="*/ 31 h 46"/>
                <a:gd name="T6" fmla="*/ 86 w 101"/>
                <a:gd name="T7" fmla="*/ 33 h 46"/>
                <a:gd name="T8" fmla="*/ 82 w 101"/>
                <a:gd name="T9" fmla="*/ 28 h 46"/>
                <a:gd name="T10" fmla="*/ 53 w 101"/>
                <a:gd name="T11" fmla="*/ 39 h 46"/>
                <a:gd name="T12" fmla="*/ 20 w 101"/>
                <a:gd name="T13" fmla="*/ 45 h 46"/>
                <a:gd name="T14" fmla="*/ 1 w 101"/>
                <a:gd name="T15" fmla="*/ 38 h 46"/>
                <a:gd name="T16" fmla="*/ 32 w 101"/>
                <a:gd name="T17" fmla="*/ 16 h 46"/>
                <a:gd name="T18" fmla="*/ 49 w 101"/>
                <a:gd name="T19" fmla="*/ 1 h 46"/>
                <a:gd name="T20" fmla="*/ 52 w 101"/>
                <a:gd name="T21" fmla="*/ 1 h 46"/>
                <a:gd name="T22" fmla="*/ 90 w 101"/>
                <a:gd name="T23" fmla="*/ 1 h 46"/>
                <a:gd name="T24" fmla="*/ 94 w 10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6">
                  <a:moveTo>
                    <a:pt x="94" y="0"/>
                  </a:moveTo>
                  <a:cubicBezTo>
                    <a:pt x="97" y="7"/>
                    <a:pt x="99" y="14"/>
                    <a:pt x="99" y="17"/>
                  </a:cubicBezTo>
                  <a:cubicBezTo>
                    <a:pt x="100" y="25"/>
                    <a:pt x="101" y="30"/>
                    <a:pt x="98" y="31"/>
                  </a:cubicBezTo>
                  <a:cubicBezTo>
                    <a:pt x="86" y="33"/>
                    <a:pt x="86" y="33"/>
                    <a:pt x="86" y="33"/>
                  </a:cubicBezTo>
                  <a:cubicBezTo>
                    <a:pt x="84" y="33"/>
                    <a:pt x="82" y="31"/>
                    <a:pt x="82" y="28"/>
                  </a:cubicBezTo>
                  <a:cubicBezTo>
                    <a:pt x="76" y="28"/>
                    <a:pt x="66" y="37"/>
                    <a:pt x="53" y="39"/>
                  </a:cubicBezTo>
                  <a:cubicBezTo>
                    <a:pt x="20" y="45"/>
                    <a:pt x="20" y="45"/>
                    <a:pt x="20" y="45"/>
                  </a:cubicBezTo>
                  <a:cubicBezTo>
                    <a:pt x="14" y="46"/>
                    <a:pt x="2" y="46"/>
                    <a:pt x="1" y="38"/>
                  </a:cubicBezTo>
                  <a:cubicBezTo>
                    <a:pt x="0" y="30"/>
                    <a:pt x="19" y="23"/>
                    <a:pt x="32" y="16"/>
                  </a:cubicBezTo>
                  <a:cubicBezTo>
                    <a:pt x="38" y="14"/>
                    <a:pt x="44" y="8"/>
                    <a:pt x="49" y="1"/>
                  </a:cubicBezTo>
                  <a:cubicBezTo>
                    <a:pt x="50" y="1"/>
                    <a:pt x="51" y="1"/>
                    <a:pt x="52" y="1"/>
                  </a:cubicBezTo>
                  <a:cubicBezTo>
                    <a:pt x="90" y="1"/>
                    <a:pt x="90" y="1"/>
                    <a:pt x="90" y="1"/>
                  </a:cubicBezTo>
                  <a:cubicBezTo>
                    <a:pt x="91" y="1"/>
                    <a:pt x="93" y="1"/>
                    <a:pt x="94"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72"/>
            <p:cNvSpPr>
              <a:spLocks/>
            </p:cNvSpPr>
            <p:nvPr/>
          </p:nvSpPr>
          <p:spPr bwMode="auto">
            <a:xfrm>
              <a:off x="4975225" y="3960813"/>
              <a:ext cx="334963" cy="73025"/>
            </a:xfrm>
            <a:custGeom>
              <a:avLst/>
              <a:gdLst>
                <a:gd name="T0" fmla="*/ 175 w 196"/>
                <a:gd name="T1" fmla="*/ 0 h 43"/>
                <a:gd name="T2" fmla="*/ 21 w 196"/>
                <a:gd name="T3" fmla="*/ 0 h 43"/>
                <a:gd name="T4" fmla="*/ 0 w 196"/>
                <a:gd name="T5" fmla="*/ 21 h 43"/>
                <a:gd name="T6" fmla="*/ 0 w 196"/>
                <a:gd name="T7" fmla="*/ 21 h 43"/>
                <a:gd name="T8" fmla="*/ 21 w 196"/>
                <a:gd name="T9" fmla="*/ 43 h 43"/>
                <a:gd name="T10" fmla="*/ 175 w 196"/>
                <a:gd name="T11" fmla="*/ 43 h 43"/>
                <a:gd name="T12" fmla="*/ 196 w 196"/>
                <a:gd name="T13" fmla="*/ 21 h 43"/>
                <a:gd name="T14" fmla="*/ 196 w 196"/>
                <a:gd name="T15" fmla="*/ 21 h 43"/>
                <a:gd name="T16" fmla="*/ 175 w 196"/>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43">
                  <a:moveTo>
                    <a:pt x="175" y="0"/>
                  </a:moveTo>
                  <a:cubicBezTo>
                    <a:pt x="21" y="0"/>
                    <a:pt x="21" y="0"/>
                    <a:pt x="21" y="0"/>
                  </a:cubicBezTo>
                  <a:cubicBezTo>
                    <a:pt x="10" y="0"/>
                    <a:pt x="0" y="10"/>
                    <a:pt x="0" y="21"/>
                  </a:cubicBezTo>
                  <a:cubicBezTo>
                    <a:pt x="0" y="21"/>
                    <a:pt x="0" y="21"/>
                    <a:pt x="0" y="21"/>
                  </a:cubicBezTo>
                  <a:cubicBezTo>
                    <a:pt x="0" y="33"/>
                    <a:pt x="10" y="43"/>
                    <a:pt x="21" y="43"/>
                  </a:cubicBezTo>
                  <a:cubicBezTo>
                    <a:pt x="175" y="43"/>
                    <a:pt x="175" y="43"/>
                    <a:pt x="175" y="43"/>
                  </a:cubicBezTo>
                  <a:cubicBezTo>
                    <a:pt x="187" y="43"/>
                    <a:pt x="196" y="33"/>
                    <a:pt x="196" y="21"/>
                  </a:cubicBezTo>
                  <a:cubicBezTo>
                    <a:pt x="196" y="21"/>
                    <a:pt x="196" y="21"/>
                    <a:pt x="196" y="21"/>
                  </a:cubicBezTo>
                  <a:cubicBezTo>
                    <a:pt x="196" y="10"/>
                    <a:pt x="187" y="0"/>
                    <a:pt x="175"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73"/>
            <p:cNvSpPr>
              <a:spLocks/>
            </p:cNvSpPr>
            <p:nvPr/>
          </p:nvSpPr>
          <p:spPr bwMode="auto">
            <a:xfrm>
              <a:off x="5238750" y="3665538"/>
              <a:ext cx="71438" cy="368300"/>
            </a:xfrm>
            <a:custGeom>
              <a:avLst/>
              <a:gdLst>
                <a:gd name="T0" fmla="*/ 42 w 42"/>
                <a:gd name="T1" fmla="*/ 194 h 216"/>
                <a:gd name="T2" fmla="*/ 42 w 42"/>
                <a:gd name="T3" fmla="*/ 21 h 216"/>
                <a:gd name="T4" fmla="*/ 21 w 42"/>
                <a:gd name="T5" fmla="*/ 0 h 216"/>
                <a:gd name="T6" fmla="*/ 21 w 42"/>
                <a:gd name="T7" fmla="*/ 0 h 216"/>
                <a:gd name="T8" fmla="*/ 0 w 42"/>
                <a:gd name="T9" fmla="*/ 21 h 216"/>
                <a:gd name="T10" fmla="*/ 0 w 42"/>
                <a:gd name="T11" fmla="*/ 194 h 216"/>
                <a:gd name="T12" fmla="*/ 21 w 42"/>
                <a:gd name="T13" fmla="*/ 216 h 216"/>
                <a:gd name="T14" fmla="*/ 21 w 42"/>
                <a:gd name="T15" fmla="*/ 216 h 216"/>
                <a:gd name="T16" fmla="*/ 42 w 42"/>
                <a:gd name="T1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6">
                  <a:moveTo>
                    <a:pt x="42" y="194"/>
                  </a:moveTo>
                  <a:cubicBezTo>
                    <a:pt x="42" y="21"/>
                    <a:pt x="42" y="21"/>
                    <a:pt x="42" y="21"/>
                  </a:cubicBezTo>
                  <a:cubicBezTo>
                    <a:pt x="42" y="10"/>
                    <a:pt x="33" y="0"/>
                    <a:pt x="21" y="0"/>
                  </a:cubicBezTo>
                  <a:cubicBezTo>
                    <a:pt x="21" y="0"/>
                    <a:pt x="21" y="0"/>
                    <a:pt x="21" y="0"/>
                  </a:cubicBezTo>
                  <a:cubicBezTo>
                    <a:pt x="9" y="0"/>
                    <a:pt x="0" y="10"/>
                    <a:pt x="0" y="21"/>
                  </a:cubicBezTo>
                  <a:cubicBezTo>
                    <a:pt x="0" y="194"/>
                    <a:pt x="0" y="194"/>
                    <a:pt x="0" y="194"/>
                  </a:cubicBezTo>
                  <a:cubicBezTo>
                    <a:pt x="0" y="206"/>
                    <a:pt x="9" y="216"/>
                    <a:pt x="21" y="216"/>
                  </a:cubicBezTo>
                  <a:cubicBezTo>
                    <a:pt x="21" y="216"/>
                    <a:pt x="21" y="216"/>
                    <a:pt x="21" y="216"/>
                  </a:cubicBezTo>
                  <a:cubicBezTo>
                    <a:pt x="33" y="216"/>
                    <a:pt x="42" y="206"/>
                    <a:pt x="42" y="194"/>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74"/>
            <p:cNvSpPr>
              <a:spLocks noChangeArrowheads="1"/>
            </p:cNvSpPr>
            <p:nvPr/>
          </p:nvSpPr>
          <p:spPr bwMode="auto">
            <a:xfrm>
              <a:off x="5130800" y="3994150"/>
              <a:ext cx="25400" cy="204788"/>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75"/>
            <p:cNvSpPr>
              <a:spLocks/>
            </p:cNvSpPr>
            <p:nvPr/>
          </p:nvSpPr>
          <p:spPr bwMode="auto">
            <a:xfrm>
              <a:off x="5030788" y="4175125"/>
              <a:ext cx="222250" cy="66675"/>
            </a:xfrm>
            <a:custGeom>
              <a:avLst/>
              <a:gdLst>
                <a:gd name="T0" fmla="*/ 130 w 130"/>
                <a:gd name="T1" fmla="*/ 39 h 39"/>
                <a:gd name="T2" fmla="*/ 108 w 130"/>
                <a:gd name="T3" fmla="*/ 14 h 39"/>
                <a:gd name="T4" fmla="*/ 65 w 130"/>
                <a:gd name="T5" fmla="*/ 0 h 39"/>
                <a:gd name="T6" fmla="*/ 23 w 130"/>
                <a:gd name="T7" fmla="*/ 14 h 39"/>
                <a:gd name="T8" fmla="*/ 0 w 130"/>
                <a:gd name="T9" fmla="*/ 39 h 39"/>
                <a:gd name="T10" fmla="*/ 16 w 130"/>
                <a:gd name="T11" fmla="*/ 39 h 39"/>
                <a:gd name="T12" fmla="*/ 30 w 130"/>
                <a:gd name="T13" fmla="*/ 25 h 39"/>
                <a:gd name="T14" fmla="*/ 65 w 130"/>
                <a:gd name="T15" fmla="*/ 14 h 39"/>
                <a:gd name="T16" fmla="*/ 100 w 130"/>
                <a:gd name="T17" fmla="*/ 25 h 39"/>
                <a:gd name="T18" fmla="*/ 114 w 130"/>
                <a:gd name="T19" fmla="*/ 39 h 39"/>
                <a:gd name="T20" fmla="*/ 130 w 130"/>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9">
                  <a:moveTo>
                    <a:pt x="130" y="39"/>
                  </a:moveTo>
                  <a:cubicBezTo>
                    <a:pt x="125" y="29"/>
                    <a:pt x="117" y="20"/>
                    <a:pt x="108" y="14"/>
                  </a:cubicBezTo>
                  <a:cubicBezTo>
                    <a:pt x="96" y="5"/>
                    <a:pt x="81" y="0"/>
                    <a:pt x="65" y="0"/>
                  </a:cubicBezTo>
                  <a:cubicBezTo>
                    <a:pt x="49" y="0"/>
                    <a:pt x="35" y="5"/>
                    <a:pt x="23" y="14"/>
                  </a:cubicBezTo>
                  <a:cubicBezTo>
                    <a:pt x="13" y="20"/>
                    <a:pt x="5" y="29"/>
                    <a:pt x="0" y="39"/>
                  </a:cubicBezTo>
                  <a:cubicBezTo>
                    <a:pt x="16" y="39"/>
                    <a:pt x="16" y="39"/>
                    <a:pt x="16" y="39"/>
                  </a:cubicBezTo>
                  <a:cubicBezTo>
                    <a:pt x="20" y="33"/>
                    <a:pt x="25" y="29"/>
                    <a:pt x="30" y="25"/>
                  </a:cubicBezTo>
                  <a:cubicBezTo>
                    <a:pt x="40" y="18"/>
                    <a:pt x="52" y="14"/>
                    <a:pt x="65" y="14"/>
                  </a:cubicBezTo>
                  <a:cubicBezTo>
                    <a:pt x="78" y="14"/>
                    <a:pt x="90" y="18"/>
                    <a:pt x="100" y="25"/>
                  </a:cubicBezTo>
                  <a:cubicBezTo>
                    <a:pt x="106" y="29"/>
                    <a:pt x="110" y="33"/>
                    <a:pt x="114" y="39"/>
                  </a:cubicBezTo>
                  <a:lnTo>
                    <a:pt x="130" y="3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76"/>
            <p:cNvSpPr>
              <a:spLocks/>
            </p:cNvSpPr>
            <p:nvPr/>
          </p:nvSpPr>
          <p:spPr bwMode="auto">
            <a:xfrm>
              <a:off x="5054600" y="3498850"/>
              <a:ext cx="82550" cy="95250"/>
            </a:xfrm>
            <a:custGeom>
              <a:avLst/>
              <a:gdLst>
                <a:gd name="T0" fmla="*/ 52 w 52"/>
                <a:gd name="T1" fmla="*/ 19 h 60"/>
                <a:gd name="T2" fmla="*/ 47 w 52"/>
                <a:gd name="T3" fmla="*/ 0 h 60"/>
                <a:gd name="T4" fmla="*/ 0 w 52"/>
                <a:gd name="T5" fmla="*/ 52 h 60"/>
                <a:gd name="T6" fmla="*/ 2 w 52"/>
                <a:gd name="T7" fmla="*/ 60 h 60"/>
                <a:gd name="T8" fmla="*/ 52 w 52"/>
                <a:gd name="T9" fmla="*/ 19 h 60"/>
              </a:gdLst>
              <a:ahLst/>
              <a:cxnLst>
                <a:cxn ang="0">
                  <a:pos x="T0" y="T1"/>
                </a:cxn>
                <a:cxn ang="0">
                  <a:pos x="T2" y="T3"/>
                </a:cxn>
                <a:cxn ang="0">
                  <a:pos x="T4" y="T5"/>
                </a:cxn>
                <a:cxn ang="0">
                  <a:pos x="T6" y="T7"/>
                </a:cxn>
                <a:cxn ang="0">
                  <a:pos x="T8" y="T9"/>
                </a:cxn>
              </a:cxnLst>
              <a:rect l="0" t="0" r="r" b="b"/>
              <a:pathLst>
                <a:path w="52" h="60">
                  <a:moveTo>
                    <a:pt x="52" y="19"/>
                  </a:moveTo>
                  <a:lnTo>
                    <a:pt x="47" y="0"/>
                  </a:lnTo>
                  <a:lnTo>
                    <a:pt x="0" y="52"/>
                  </a:lnTo>
                  <a:lnTo>
                    <a:pt x="2" y="60"/>
                  </a:lnTo>
                  <a:lnTo>
                    <a:pt x="52" y="1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77"/>
            <p:cNvSpPr>
              <a:spLocks/>
            </p:cNvSpPr>
            <p:nvPr/>
          </p:nvSpPr>
          <p:spPr bwMode="auto">
            <a:xfrm>
              <a:off x="4953000" y="3259138"/>
              <a:ext cx="207963" cy="247650"/>
            </a:xfrm>
            <a:custGeom>
              <a:avLst/>
              <a:gdLst>
                <a:gd name="T0" fmla="*/ 36 w 122"/>
                <a:gd name="T1" fmla="*/ 139 h 145"/>
                <a:gd name="T2" fmla="*/ 78 w 122"/>
                <a:gd name="T3" fmla="*/ 23 h 145"/>
                <a:gd name="T4" fmla="*/ 93 w 122"/>
                <a:gd name="T5" fmla="*/ 119 h 145"/>
                <a:gd name="T6" fmla="*/ 36 w 122"/>
                <a:gd name="T7" fmla="*/ 139 h 145"/>
              </a:gdLst>
              <a:ahLst/>
              <a:cxnLst>
                <a:cxn ang="0">
                  <a:pos x="T0" y="T1"/>
                </a:cxn>
                <a:cxn ang="0">
                  <a:pos x="T2" y="T3"/>
                </a:cxn>
                <a:cxn ang="0">
                  <a:pos x="T4" y="T5"/>
                </a:cxn>
                <a:cxn ang="0">
                  <a:pos x="T6" y="T7"/>
                </a:cxn>
              </a:cxnLst>
              <a:rect l="0" t="0" r="r" b="b"/>
              <a:pathLst>
                <a:path w="122" h="145">
                  <a:moveTo>
                    <a:pt x="36" y="139"/>
                  </a:moveTo>
                  <a:cubicBezTo>
                    <a:pt x="0" y="128"/>
                    <a:pt x="3" y="0"/>
                    <a:pt x="78" y="23"/>
                  </a:cubicBezTo>
                  <a:cubicBezTo>
                    <a:pt x="122" y="36"/>
                    <a:pt x="117" y="89"/>
                    <a:pt x="93" y="119"/>
                  </a:cubicBezTo>
                  <a:cubicBezTo>
                    <a:pt x="79" y="137"/>
                    <a:pt x="53" y="145"/>
                    <a:pt x="36" y="139"/>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78"/>
            <p:cNvSpPr>
              <a:spLocks/>
            </p:cNvSpPr>
            <p:nvPr/>
          </p:nvSpPr>
          <p:spPr bwMode="auto">
            <a:xfrm>
              <a:off x="5080000" y="3386138"/>
              <a:ext cx="33338" cy="55563"/>
            </a:xfrm>
            <a:custGeom>
              <a:avLst/>
              <a:gdLst>
                <a:gd name="T0" fmla="*/ 12 w 20"/>
                <a:gd name="T1" fmla="*/ 1 h 33"/>
                <a:gd name="T2" fmla="*/ 1 w 20"/>
                <a:gd name="T3" fmla="*/ 16 h 33"/>
                <a:gd name="T4" fmla="*/ 9 w 20"/>
                <a:gd name="T5" fmla="*/ 33 h 33"/>
                <a:gd name="T6" fmla="*/ 19 w 20"/>
                <a:gd name="T7" fmla="*/ 18 h 33"/>
                <a:gd name="T8" fmla="*/ 12 w 20"/>
                <a:gd name="T9" fmla="*/ 1 h 33"/>
              </a:gdLst>
              <a:ahLst/>
              <a:cxnLst>
                <a:cxn ang="0">
                  <a:pos x="T0" y="T1"/>
                </a:cxn>
                <a:cxn ang="0">
                  <a:pos x="T2" y="T3"/>
                </a:cxn>
                <a:cxn ang="0">
                  <a:pos x="T4" y="T5"/>
                </a:cxn>
                <a:cxn ang="0">
                  <a:pos x="T6" y="T7"/>
                </a:cxn>
                <a:cxn ang="0">
                  <a:pos x="T8" y="T9"/>
                </a:cxn>
              </a:cxnLst>
              <a:rect l="0" t="0" r="r" b="b"/>
              <a:pathLst>
                <a:path w="20" h="33">
                  <a:moveTo>
                    <a:pt x="12" y="1"/>
                  </a:moveTo>
                  <a:cubicBezTo>
                    <a:pt x="7" y="0"/>
                    <a:pt x="2" y="7"/>
                    <a:pt x="1" y="16"/>
                  </a:cubicBezTo>
                  <a:cubicBezTo>
                    <a:pt x="0" y="24"/>
                    <a:pt x="4" y="32"/>
                    <a:pt x="9" y="33"/>
                  </a:cubicBezTo>
                  <a:cubicBezTo>
                    <a:pt x="13" y="33"/>
                    <a:pt x="18" y="26"/>
                    <a:pt x="19" y="18"/>
                  </a:cubicBezTo>
                  <a:cubicBezTo>
                    <a:pt x="20" y="9"/>
                    <a:pt x="17" y="1"/>
                    <a:pt x="12"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64" name="Freeform 179"/>
            <p:cNvSpPr>
              <a:spLocks/>
            </p:cNvSpPr>
            <p:nvPr/>
          </p:nvSpPr>
          <p:spPr bwMode="auto">
            <a:xfrm>
              <a:off x="4030663" y="3478213"/>
              <a:ext cx="87313" cy="103188"/>
            </a:xfrm>
            <a:custGeom>
              <a:avLst/>
              <a:gdLst>
                <a:gd name="T0" fmla="*/ 0 w 55"/>
                <a:gd name="T1" fmla="*/ 17 h 65"/>
                <a:gd name="T2" fmla="*/ 10 w 55"/>
                <a:gd name="T3" fmla="*/ 0 h 65"/>
                <a:gd name="T4" fmla="*/ 55 w 55"/>
                <a:gd name="T5" fmla="*/ 51 h 65"/>
                <a:gd name="T6" fmla="*/ 53 w 55"/>
                <a:gd name="T7" fmla="*/ 65 h 65"/>
                <a:gd name="T8" fmla="*/ 0 w 55"/>
                <a:gd name="T9" fmla="*/ 17 h 65"/>
              </a:gdLst>
              <a:ahLst/>
              <a:cxnLst>
                <a:cxn ang="0">
                  <a:pos x="T0" y="T1"/>
                </a:cxn>
                <a:cxn ang="0">
                  <a:pos x="T2" y="T3"/>
                </a:cxn>
                <a:cxn ang="0">
                  <a:pos x="T4" y="T5"/>
                </a:cxn>
                <a:cxn ang="0">
                  <a:pos x="T6" y="T7"/>
                </a:cxn>
                <a:cxn ang="0">
                  <a:pos x="T8" y="T9"/>
                </a:cxn>
              </a:cxnLst>
              <a:rect l="0" t="0" r="r" b="b"/>
              <a:pathLst>
                <a:path w="55" h="65">
                  <a:moveTo>
                    <a:pt x="0" y="17"/>
                  </a:moveTo>
                  <a:lnTo>
                    <a:pt x="10" y="0"/>
                  </a:lnTo>
                  <a:lnTo>
                    <a:pt x="55" y="51"/>
                  </a:lnTo>
                  <a:lnTo>
                    <a:pt x="53" y="65"/>
                  </a:lnTo>
                  <a:lnTo>
                    <a:pt x="0" y="17"/>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65" name="Freeform 180"/>
            <p:cNvSpPr>
              <a:spLocks/>
            </p:cNvSpPr>
            <p:nvPr/>
          </p:nvSpPr>
          <p:spPr bwMode="auto">
            <a:xfrm>
              <a:off x="5048250" y="3476625"/>
              <a:ext cx="87313" cy="101600"/>
            </a:xfrm>
            <a:custGeom>
              <a:avLst/>
              <a:gdLst>
                <a:gd name="T0" fmla="*/ 55 w 55"/>
                <a:gd name="T1" fmla="*/ 14 h 64"/>
                <a:gd name="T2" fmla="*/ 45 w 55"/>
                <a:gd name="T3" fmla="*/ 0 h 64"/>
                <a:gd name="T4" fmla="*/ 0 w 55"/>
                <a:gd name="T5" fmla="*/ 51 h 64"/>
                <a:gd name="T6" fmla="*/ 7 w 55"/>
                <a:gd name="T7" fmla="*/ 64 h 64"/>
                <a:gd name="T8" fmla="*/ 55 w 55"/>
                <a:gd name="T9" fmla="*/ 14 h 64"/>
              </a:gdLst>
              <a:ahLst/>
              <a:cxnLst>
                <a:cxn ang="0">
                  <a:pos x="T0" y="T1"/>
                </a:cxn>
                <a:cxn ang="0">
                  <a:pos x="T2" y="T3"/>
                </a:cxn>
                <a:cxn ang="0">
                  <a:pos x="T4" y="T5"/>
                </a:cxn>
                <a:cxn ang="0">
                  <a:pos x="T6" y="T7"/>
                </a:cxn>
                <a:cxn ang="0">
                  <a:pos x="T8" y="T9"/>
                </a:cxn>
              </a:cxnLst>
              <a:rect l="0" t="0" r="r" b="b"/>
              <a:pathLst>
                <a:path w="55" h="64">
                  <a:moveTo>
                    <a:pt x="55" y="14"/>
                  </a:moveTo>
                  <a:lnTo>
                    <a:pt x="45" y="0"/>
                  </a:lnTo>
                  <a:lnTo>
                    <a:pt x="0" y="51"/>
                  </a:lnTo>
                  <a:lnTo>
                    <a:pt x="7" y="64"/>
                  </a:lnTo>
                  <a:lnTo>
                    <a:pt x="55" y="1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81"/>
            <p:cNvSpPr>
              <a:spLocks noChangeArrowheads="1"/>
            </p:cNvSpPr>
            <p:nvPr/>
          </p:nvSpPr>
          <p:spPr bwMode="auto">
            <a:xfrm>
              <a:off x="4429125" y="3794125"/>
              <a:ext cx="303213" cy="457200"/>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82"/>
            <p:cNvSpPr>
              <a:spLocks/>
            </p:cNvSpPr>
            <p:nvPr/>
          </p:nvSpPr>
          <p:spPr bwMode="auto">
            <a:xfrm>
              <a:off x="4857750" y="3317875"/>
              <a:ext cx="31750" cy="77788"/>
            </a:xfrm>
            <a:custGeom>
              <a:avLst/>
              <a:gdLst>
                <a:gd name="T0" fmla="*/ 14 w 19"/>
                <a:gd name="T1" fmla="*/ 0 h 46"/>
                <a:gd name="T2" fmla="*/ 14 w 19"/>
                <a:gd name="T3" fmla="*/ 0 h 46"/>
                <a:gd name="T4" fmla="*/ 18 w 19"/>
                <a:gd name="T5" fmla="*/ 5 h 46"/>
                <a:gd name="T6" fmla="*/ 10 w 19"/>
                <a:gd name="T7" fmla="*/ 42 h 46"/>
                <a:gd name="T8" fmla="*/ 4 w 19"/>
                <a:gd name="T9" fmla="*/ 46 h 46"/>
                <a:gd name="T10" fmla="*/ 4 w 19"/>
                <a:gd name="T11" fmla="*/ 46 h 46"/>
                <a:gd name="T12" fmla="*/ 1 w 19"/>
                <a:gd name="T13" fmla="*/ 41 h 46"/>
                <a:gd name="T14" fmla="*/ 9 w 19"/>
                <a:gd name="T15" fmla="*/ 4 h 46"/>
                <a:gd name="T16" fmla="*/ 14 w 19"/>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6">
                  <a:moveTo>
                    <a:pt x="14" y="0"/>
                  </a:moveTo>
                  <a:cubicBezTo>
                    <a:pt x="14" y="0"/>
                    <a:pt x="14" y="0"/>
                    <a:pt x="14" y="0"/>
                  </a:cubicBezTo>
                  <a:cubicBezTo>
                    <a:pt x="17" y="1"/>
                    <a:pt x="19" y="3"/>
                    <a:pt x="18" y="5"/>
                  </a:cubicBezTo>
                  <a:cubicBezTo>
                    <a:pt x="10" y="42"/>
                    <a:pt x="10" y="42"/>
                    <a:pt x="10" y="42"/>
                  </a:cubicBezTo>
                  <a:cubicBezTo>
                    <a:pt x="10" y="44"/>
                    <a:pt x="7" y="46"/>
                    <a:pt x="4" y="46"/>
                  </a:cubicBezTo>
                  <a:cubicBezTo>
                    <a:pt x="4" y="46"/>
                    <a:pt x="4" y="46"/>
                    <a:pt x="4" y="46"/>
                  </a:cubicBezTo>
                  <a:cubicBezTo>
                    <a:pt x="2" y="45"/>
                    <a:pt x="0" y="43"/>
                    <a:pt x="1" y="41"/>
                  </a:cubicBezTo>
                  <a:cubicBezTo>
                    <a:pt x="9" y="4"/>
                    <a:pt x="9" y="4"/>
                    <a:pt x="9" y="4"/>
                  </a:cubicBezTo>
                  <a:cubicBezTo>
                    <a:pt x="9" y="2"/>
                    <a:pt x="12" y="0"/>
                    <a:pt x="14"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83"/>
            <p:cNvSpPr>
              <a:spLocks/>
            </p:cNvSpPr>
            <p:nvPr/>
          </p:nvSpPr>
          <p:spPr bwMode="auto">
            <a:xfrm>
              <a:off x="4837113" y="3359150"/>
              <a:ext cx="66675" cy="106363"/>
            </a:xfrm>
            <a:custGeom>
              <a:avLst/>
              <a:gdLst>
                <a:gd name="T0" fmla="*/ 5 w 39"/>
                <a:gd name="T1" fmla="*/ 58 h 62"/>
                <a:gd name="T2" fmla="*/ 25 w 39"/>
                <a:gd name="T3" fmla="*/ 62 h 62"/>
                <a:gd name="T4" fmla="*/ 34 w 39"/>
                <a:gd name="T5" fmla="*/ 44 h 62"/>
                <a:gd name="T6" fmla="*/ 34 w 39"/>
                <a:gd name="T7" fmla="*/ 0 h 62"/>
                <a:gd name="T8" fmla="*/ 18 w 39"/>
                <a:gd name="T9" fmla="*/ 2 h 62"/>
                <a:gd name="T10" fmla="*/ 0 w 39"/>
                <a:gd name="T11" fmla="*/ 33 h 62"/>
                <a:gd name="T12" fmla="*/ 5 w 39"/>
                <a:gd name="T13" fmla="*/ 58 h 62"/>
              </a:gdLst>
              <a:ahLst/>
              <a:cxnLst>
                <a:cxn ang="0">
                  <a:pos x="T0" y="T1"/>
                </a:cxn>
                <a:cxn ang="0">
                  <a:pos x="T2" y="T3"/>
                </a:cxn>
                <a:cxn ang="0">
                  <a:pos x="T4" y="T5"/>
                </a:cxn>
                <a:cxn ang="0">
                  <a:pos x="T6" y="T7"/>
                </a:cxn>
                <a:cxn ang="0">
                  <a:pos x="T8" y="T9"/>
                </a:cxn>
                <a:cxn ang="0">
                  <a:pos x="T10" y="T11"/>
                </a:cxn>
                <a:cxn ang="0">
                  <a:pos x="T12" y="T13"/>
                </a:cxn>
              </a:cxnLst>
              <a:rect l="0" t="0" r="r" b="b"/>
              <a:pathLst>
                <a:path w="39" h="62">
                  <a:moveTo>
                    <a:pt x="5" y="58"/>
                  </a:moveTo>
                  <a:cubicBezTo>
                    <a:pt x="25" y="62"/>
                    <a:pt x="25" y="62"/>
                    <a:pt x="25" y="62"/>
                  </a:cubicBezTo>
                  <a:cubicBezTo>
                    <a:pt x="34" y="44"/>
                    <a:pt x="34" y="44"/>
                    <a:pt x="34" y="44"/>
                  </a:cubicBezTo>
                  <a:cubicBezTo>
                    <a:pt x="39" y="35"/>
                    <a:pt x="35" y="11"/>
                    <a:pt x="34" y="0"/>
                  </a:cubicBezTo>
                  <a:cubicBezTo>
                    <a:pt x="18" y="2"/>
                    <a:pt x="18" y="2"/>
                    <a:pt x="18" y="2"/>
                  </a:cubicBezTo>
                  <a:cubicBezTo>
                    <a:pt x="0" y="33"/>
                    <a:pt x="0" y="33"/>
                    <a:pt x="0" y="33"/>
                  </a:cubicBezTo>
                  <a:lnTo>
                    <a:pt x="5" y="58"/>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84"/>
            <p:cNvSpPr>
              <a:spLocks/>
            </p:cNvSpPr>
            <p:nvPr/>
          </p:nvSpPr>
          <p:spPr bwMode="auto">
            <a:xfrm>
              <a:off x="4835525" y="3351213"/>
              <a:ext cx="30163" cy="74613"/>
            </a:xfrm>
            <a:custGeom>
              <a:avLst/>
              <a:gdLst>
                <a:gd name="T0" fmla="*/ 5 w 18"/>
                <a:gd name="T1" fmla="*/ 43 h 44"/>
                <a:gd name="T2" fmla="*/ 8 w 18"/>
                <a:gd name="T3" fmla="*/ 44 h 44"/>
                <a:gd name="T4" fmla="*/ 9 w 18"/>
                <a:gd name="T5" fmla="*/ 40 h 44"/>
                <a:gd name="T6" fmla="*/ 17 w 18"/>
                <a:gd name="T7" fmla="*/ 11 h 44"/>
                <a:gd name="T8" fmla="*/ 15 w 18"/>
                <a:gd name="T9" fmla="*/ 3 h 44"/>
                <a:gd name="T10" fmla="*/ 9 w 18"/>
                <a:gd name="T11" fmla="*/ 2 h 44"/>
                <a:gd name="T12" fmla="*/ 0 w 18"/>
                <a:gd name="T13" fmla="*/ 35 h 44"/>
                <a:gd name="T14" fmla="*/ 5 w 18"/>
                <a:gd name="T15" fmla="*/ 4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4">
                  <a:moveTo>
                    <a:pt x="5" y="43"/>
                  </a:moveTo>
                  <a:cubicBezTo>
                    <a:pt x="8" y="44"/>
                    <a:pt x="8" y="44"/>
                    <a:pt x="8" y="44"/>
                  </a:cubicBezTo>
                  <a:cubicBezTo>
                    <a:pt x="9" y="40"/>
                    <a:pt x="9" y="40"/>
                    <a:pt x="9" y="40"/>
                  </a:cubicBezTo>
                  <a:cubicBezTo>
                    <a:pt x="17" y="11"/>
                    <a:pt x="17" y="11"/>
                    <a:pt x="17" y="11"/>
                  </a:cubicBezTo>
                  <a:cubicBezTo>
                    <a:pt x="18" y="7"/>
                    <a:pt x="17" y="5"/>
                    <a:pt x="15" y="3"/>
                  </a:cubicBezTo>
                  <a:cubicBezTo>
                    <a:pt x="14" y="2"/>
                    <a:pt x="10" y="0"/>
                    <a:pt x="9" y="2"/>
                  </a:cubicBezTo>
                  <a:cubicBezTo>
                    <a:pt x="0" y="35"/>
                    <a:pt x="0" y="35"/>
                    <a:pt x="0" y="35"/>
                  </a:cubicBezTo>
                  <a:cubicBezTo>
                    <a:pt x="0" y="38"/>
                    <a:pt x="1" y="42"/>
                    <a:pt x="5" y="4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85"/>
            <p:cNvSpPr>
              <a:spLocks/>
            </p:cNvSpPr>
            <p:nvPr/>
          </p:nvSpPr>
          <p:spPr bwMode="auto">
            <a:xfrm>
              <a:off x="4848225" y="3352800"/>
              <a:ext cx="7938" cy="14288"/>
            </a:xfrm>
            <a:custGeom>
              <a:avLst/>
              <a:gdLst>
                <a:gd name="T0" fmla="*/ 2 w 4"/>
                <a:gd name="T1" fmla="*/ 0 h 8"/>
                <a:gd name="T2" fmla="*/ 2 w 4"/>
                <a:gd name="T3" fmla="*/ 0 h 8"/>
                <a:gd name="T4" fmla="*/ 0 w 4"/>
                <a:gd name="T5" fmla="*/ 7 h 8"/>
                <a:gd name="T6" fmla="*/ 4 w 4"/>
                <a:gd name="T7" fmla="*/ 1 h 8"/>
                <a:gd name="T8" fmla="*/ 2 w 4"/>
                <a:gd name="T9" fmla="*/ 0 h 8"/>
              </a:gdLst>
              <a:ahLst/>
              <a:cxnLst>
                <a:cxn ang="0">
                  <a:pos x="T0" y="T1"/>
                </a:cxn>
                <a:cxn ang="0">
                  <a:pos x="T2" y="T3"/>
                </a:cxn>
                <a:cxn ang="0">
                  <a:pos x="T4" y="T5"/>
                </a:cxn>
                <a:cxn ang="0">
                  <a:pos x="T6" y="T7"/>
                </a:cxn>
                <a:cxn ang="0">
                  <a:pos x="T8" y="T9"/>
                </a:cxn>
              </a:cxnLst>
              <a:rect l="0" t="0" r="r" b="b"/>
              <a:pathLst>
                <a:path w="4" h="8">
                  <a:moveTo>
                    <a:pt x="2" y="0"/>
                  </a:moveTo>
                  <a:cubicBezTo>
                    <a:pt x="2" y="0"/>
                    <a:pt x="2" y="0"/>
                    <a:pt x="2" y="0"/>
                  </a:cubicBezTo>
                  <a:cubicBezTo>
                    <a:pt x="0" y="7"/>
                    <a:pt x="0" y="7"/>
                    <a:pt x="0" y="7"/>
                  </a:cubicBezTo>
                  <a:cubicBezTo>
                    <a:pt x="3" y="8"/>
                    <a:pt x="4" y="4"/>
                    <a:pt x="4" y="1"/>
                  </a:cubicBezTo>
                  <a:cubicBezTo>
                    <a:pt x="4" y="1"/>
                    <a:pt x="3" y="0"/>
                    <a:pt x="2"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86"/>
            <p:cNvSpPr>
              <a:spLocks/>
            </p:cNvSpPr>
            <p:nvPr/>
          </p:nvSpPr>
          <p:spPr bwMode="auto">
            <a:xfrm>
              <a:off x="4876800" y="3402013"/>
              <a:ext cx="23813" cy="23813"/>
            </a:xfrm>
            <a:custGeom>
              <a:avLst/>
              <a:gdLst>
                <a:gd name="T0" fmla="*/ 11 w 14"/>
                <a:gd name="T1" fmla="*/ 1 h 14"/>
                <a:gd name="T2" fmla="*/ 11 w 14"/>
                <a:gd name="T3" fmla="*/ 1 h 14"/>
                <a:gd name="T4" fmla="*/ 13 w 14"/>
                <a:gd name="T5" fmla="*/ 6 h 14"/>
                <a:gd name="T6" fmla="*/ 9 w 14"/>
                <a:gd name="T7" fmla="*/ 12 h 14"/>
                <a:gd name="T8" fmla="*/ 3 w 14"/>
                <a:gd name="T9" fmla="*/ 13 h 14"/>
                <a:gd name="T10" fmla="*/ 3 w 14"/>
                <a:gd name="T11" fmla="*/ 13 h 14"/>
                <a:gd name="T12" fmla="*/ 1 w 14"/>
                <a:gd name="T13" fmla="*/ 8 h 14"/>
                <a:gd name="T14" fmla="*/ 5 w 14"/>
                <a:gd name="T15" fmla="*/ 2 h 14"/>
                <a:gd name="T16" fmla="*/ 11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1" y="1"/>
                  </a:moveTo>
                  <a:cubicBezTo>
                    <a:pt x="11" y="1"/>
                    <a:pt x="11" y="1"/>
                    <a:pt x="11" y="1"/>
                  </a:cubicBezTo>
                  <a:cubicBezTo>
                    <a:pt x="13" y="2"/>
                    <a:pt x="14" y="4"/>
                    <a:pt x="13" y="6"/>
                  </a:cubicBezTo>
                  <a:cubicBezTo>
                    <a:pt x="9" y="12"/>
                    <a:pt x="9" y="12"/>
                    <a:pt x="9" y="12"/>
                  </a:cubicBezTo>
                  <a:cubicBezTo>
                    <a:pt x="8" y="14"/>
                    <a:pt x="5" y="14"/>
                    <a:pt x="3" y="13"/>
                  </a:cubicBezTo>
                  <a:cubicBezTo>
                    <a:pt x="3" y="13"/>
                    <a:pt x="3" y="13"/>
                    <a:pt x="3" y="13"/>
                  </a:cubicBezTo>
                  <a:cubicBezTo>
                    <a:pt x="1" y="12"/>
                    <a:pt x="0" y="10"/>
                    <a:pt x="1" y="8"/>
                  </a:cubicBezTo>
                  <a:cubicBezTo>
                    <a:pt x="5" y="2"/>
                    <a:pt x="5" y="2"/>
                    <a:pt x="5" y="2"/>
                  </a:cubicBezTo>
                  <a:cubicBezTo>
                    <a:pt x="7" y="0"/>
                    <a:pt x="9" y="0"/>
                    <a:pt x="11"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87"/>
            <p:cNvSpPr>
              <a:spLocks/>
            </p:cNvSpPr>
            <p:nvPr/>
          </p:nvSpPr>
          <p:spPr bwMode="auto">
            <a:xfrm>
              <a:off x="4872038" y="3376613"/>
              <a:ext cx="25400" cy="26988"/>
            </a:xfrm>
            <a:custGeom>
              <a:avLst/>
              <a:gdLst>
                <a:gd name="T0" fmla="*/ 12 w 15"/>
                <a:gd name="T1" fmla="*/ 2 h 16"/>
                <a:gd name="T2" fmla="*/ 12 w 15"/>
                <a:gd name="T3" fmla="*/ 2 h 16"/>
                <a:gd name="T4" fmla="*/ 14 w 15"/>
                <a:gd name="T5" fmla="*/ 8 h 16"/>
                <a:gd name="T6" fmla="*/ 10 w 15"/>
                <a:gd name="T7" fmla="*/ 14 h 16"/>
                <a:gd name="T8" fmla="*/ 3 w 15"/>
                <a:gd name="T9" fmla="*/ 15 h 16"/>
                <a:gd name="T10" fmla="*/ 3 w 15"/>
                <a:gd name="T11" fmla="*/ 15 h 16"/>
                <a:gd name="T12" fmla="*/ 1 w 15"/>
                <a:gd name="T13" fmla="*/ 9 h 16"/>
                <a:gd name="T14" fmla="*/ 5 w 15"/>
                <a:gd name="T15" fmla="*/ 3 h 16"/>
                <a:gd name="T16" fmla="*/ 12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2" y="2"/>
                  </a:moveTo>
                  <a:cubicBezTo>
                    <a:pt x="12" y="2"/>
                    <a:pt x="12" y="2"/>
                    <a:pt x="12" y="2"/>
                  </a:cubicBezTo>
                  <a:cubicBezTo>
                    <a:pt x="15" y="3"/>
                    <a:pt x="15" y="6"/>
                    <a:pt x="14" y="8"/>
                  </a:cubicBezTo>
                  <a:cubicBezTo>
                    <a:pt x="10" y="14"/>
                    <a:pt x="10" y="14"/>
                    <a:pt x="10" y="14"/>
                  </a:cubicBezTo>
                  <a:cubicBezTo>
                    <a:pt x="8" y="16"/>
                    <a:pt x="5" y="16"/>
                    <a:pt x="3" y="15"/>
                  </a:cubicBezTo>
                  <a:cubicBezTo>
                    <a:pt x="3" y="15"/>
                    <a:pt x="3" y="15"/>
                    <a:pt x="3" y="15"/>
                  </a:cubicBezTo>
                  <a:cubicBezTo>
                    <a:pt x="1" y="14"/>
                    <a:pt x="0" y="11"/>
                    <a:pt x="1" y="9"/>
                  </a:cubicBezTo>
                  <a:cubicBezTo>
                    <a:pt x="5" y="3"/>
                    <a:pt x="5" y="3"/>
                    <a:pt x="5" y="3"/>
                  </a:cubicBezTo>
                  <a:cubicBezTo>
                    <a:pt x="7" y="1"/>
                    <a:pt x="10" y="0"/>
                    <a:pt x="12" y="2"/>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88"/>
            <p:cNvSpPr>
              <a:spLocks/>
            </p:cNvSpPr>
            <p:nvPr/>
          </p:nvSpPr>
          <p:spPr bwMode="auto">
            <a:xfrm>
              <a:off x="4873625" y="3389313"/>
              <a:ext cx="15875" cy="12700"/>
            </a:xfrm>
            <a:custGeom>
              <a:avLst/>
              <a:gdLst>
                <a:gd name="T0" fmla="*/ 7 w 9"/>
                <a:gd name="T1" fmla="*/ 1 h 8"/>
                <a:gd name="T2" fmla="*/ 7 w 9"/>
                <a:gd name="T3" fmla="*/ 1 h 8"/>
                <a:gd name="T4" fmla="*/ 8 w 9"/>
                <a:gd name="T5" fmla="*/ 6 h 8"/>
                <a:gd name="T6" fmla="*/ 8 w 9"/>
                <a:gd name="T7" fmla="*/ 6 h 8"/>
                <a:gd name="T8" fmla="*/ 2 w 9"/>
                <a:gd name="T9" fmla="*/ 8 h 8"/>
                <a:gd name="T10" fmla="*/ 2 w 9"/>
                <a:gd name="T11" fmla="*/ 8 h 8"/>
                <a:gd name="T12" fmla="*/ 1 w 9"/>
                <a:gd name="T13" fmla="*/ 3 h 8"/>
                <a:gd name="T14" fmla="*/ 1 w 9"/>
                <a:gd name="T15" fmla="*/ 2 h 8"/>
                <a:gd name="T16" fmla="*/ 7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1"/>
                  </a:moveTo>
                  <a:cubicBezTo>
                    <a:pt x="7" y="1"/>
                    <a:pt x="7" y="1"/>
                    <a:pt x="7" y="1"/>
                  </a:cubicBezTo>
                  <a:cubicBezTo>
                    <a:pt x="9" y="2"/>
                    <a:pt x="9" y="4"/>
                    <a:pt x="8" y="6"/>
                  </a:cubicBezTo>
                  <a:cubicBezTo>
                    <a:pt x="8" y="6"/>
                    <a:pt x="8" y="6"/>
                    <a:pt x="8" y="6"/>
                  </a:cubicBezTo>
                  <a:cubicBezTo>
                    <a:pt x="7" y="8"/>
                    <a:pt x="4" y="8"/>
                    <a:pt x="2" y="8"/>
                  </a:cubicBezTo>
                  <a:cubicBezTo>
                    <a:pt x="2" y="8"/>
                    <a:pt x="2" y="8"/>
                    <a:pt x="2" y="8"/>
                  </a:cubicBezTo>
                  <a:cubicBezTo>
                    <a:pt x="0" y="7"/>
                    <a:pt x="0" y="4"/>
                    <a:pt x="1" y="3"/>
                  </a:cubicBezTo>
                  <a:cubicBezTo>
                    <a:pt x="1" y="2"/>
                    <a:pt x="1" y="2"/>
                    <a:pt x="1" y="2"/>
                  </a:cubicBezTo>
                  <a:cubicBezTo>
                    <a:pt x="2" y="1"/>
                    <a:pt x="5" y="0"/>
                    <a:pt x="7"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89"/>
            <p:cNvSpPr>
              <a:spLocks/>
            </p:cNvSpPr>
            <p:nvPr/>
          </p:nvSpPr>
          <p:spPr bwMode="auto">
            <a:xfrm>
              <a:off x="4878388" y="3411538"/>
              <a:ext cx="14288" cy="12700"/>
            </a:xfrm>
            <a:custGeom>
              <a:avLst/>
              <a:gdLst>
                <a:gd name="T0" fmla="*/ 6 w 9"/>
                <a:gd name="T1" fmla="*/ 1 h 8"/>
                <a:gd name="T2" fmla="*/ 6 w 9"/>
                <a:gd name="T3" fmla="*/ 1 h 8"/>
                <a:gd name="T4" fmla="*/ 8 w 9"/>
                <a:gd name="T5" fmla="*/ 6 h 8"/>
                <a:gd name="T6" fmla="*/ 7 w 9"/>
                <a:gd name="T7" fmla="*/ 6 h 8"/>
                <a:gd name="T8" fmla="*/ 2 w 9"/>
                <a:gd name="T9" fmla="*/ 7 h 8"/>
                <a:gd name="T10" fmla="*/ 2 w 9"/>
                <a:gd name="T11" fmla="*/ 7 h 8"/>
                <a:gd name="T12" fmla="*/ 1 w 9"/>
                <a:gd name="T13" fmla="*/ 3 h 8"/>
                <a:gd name="T14" fmla="*/ 1 w 9"/>
                <a:gd name="T15" fmla="*/ 3 h 8"/>
                <a:gd name="T16" fmla="*/ 6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1"/>
                  </a:moveTo>
                  <a:cubicBezTo>
                    <a:pt x="6" y="1"/>
                    <a:pt x="6" y="1"/>
                    <a:pt x="6" y="1"/>
                  </a:cubicBezTo>
                  <a:cubicBezTo>
                    <a:pt x="8" y="2"/>
                    <a:pt x="9" y="4"/>
                    <a:pt x="8" y="6"/>
                  </a:cubicBezTo>
                  <a:cubicBezTo>
                    <a:pt x="7" y="6"/>
                    <a:pt x="7" y="6"/>
                    <a:pt x="7" y="6"/>
                  </a:cubicBezTo>
                  <a:cubicBezTo>
                    <a:pt x="6" y="8"/>
                    <a:pt x="4" y="8"/>
                    <a:pt x="2" y="7"/>
                  </a:cubicBezTo>
                  <a:cubicBezTo>
                    <a:pt x="2" y="7"/>
                    <a:pt x="2" y="7"/>
                    <a:pt x="2" y="7"/>
                  </a:cubicBezTo>
                  <a:cubicBezTo>
                    <a:pt x="0" y="7"/>
                    <a:pt x="0" y="5"/>
                    <a:pt x="1" y="3"/>
                  </a:cubicBezTo>
                  <a:cubicBezTo>
                    <a:pt x="1" y="3"/>
                    <a:pt x="1" y="3"/>
                    <a:pt x="1" y="3"/>
                  </a:cubicBezTo>
                  <a:cubicBezTo>
                    <a:pt x="2" y="1"/>
                    <a:pt x="5" y="0"/>
                    <a:pt x="6"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90"/>
            <p:cNvSpPr>
              <a:spLocks/>
            </p:cNvSpPr>
            <p:nvPr/>
          </p:nvSpPr>
          <p:spPr bwMode="auto">
            <a:xfrm>
              <a:off x="4868863" y="3352800"/>
              <a:ext cx="25400" cy="26988"/>
            </a:xfrm>
            <a:custGeom>
              <a:avLst/>
              <a:gdLst>
                <a:gd name="T0" fmla="*/ 12 w 15"/>
                <a:gd name="T1" fmla="*/ 1 h 16"/>
                <a:gd name="T2" fmla="*/ 12 w 15"/>
                <a:gd name="T3" fmla="*/ 1 h 16"/>
                <a:gd name="T4" fmla="*/ 14 w 15"/>
                <a:gd name="T5" fmla="*/ 7 h 16"/>
                <a:gd name="T6" fmla="*/ 10 w 15"/>
                <a:gd name="T7" fmla="*/ 13 h 16"/>
                <a:gd name="T8" fmla="*/ 3 w 15"/>
                <a:gd name="T9" fmla="*/ 15 h 16"/>
                <a:gd name="T10" fmla="*/ 3 w 15"/>
                <a:gd name="T11" fmla="*/ 15 h 16"/>
                <a:gd name="T12" fmla="*/ 1 w 15"/>
                <a:gd name="T13" fmla="*/ 9 h 16"/>
                <a:gd name="T14" fmla="*/ 5 w 15"/>
                <a:gd name="T15" fmla="*/ 3 h 16"/>
                <a:gd name="T16" fmla="*/ 12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2" y="1"/>
                  </a:moveTo>
                  <a:cubicBezTo>
                    <a:pt x="12" y="1"/>
                    <a:pt x="12" y="1"/>
                    <a:pt x="12" y="1"/>
                  </a:cubicBezTo>
                  <a:cubicBezTo>
                    <a:pt x="15" y="2"/>
                    <a:pt x="15" y="5"/>
                    <a:pt x="14" y="7"/>
                  </a:cubicBezTo>
                  <a:cubicBezTo>
                    <a:pt x="10" y="13"/>
                    <a:pt x="10" y="13"/>
                    <a:pt x="10" y="13"/>
                  </a:cubicBezTo>
                  <a:cubicBezTo>
                    <a:pt x="8" y="15"/>
                    <a:pt x="5" y="16"/>
                    <a:pt x="3" y="15"/>
                  </a:cubicBezTo>
                  <a:cubicBezTo>
                    <a:pt x="3" y="15"/>
                    <a:pt x="3" y="15"/>
                    <a:pt x="3" y="15"/>
                  </a:cubicBezTo>
                  <a:cubicBezTo>
                    <a:pt x="1" y="13"/>
                    <a:pt x="0" y="11"/>
                    <a:pt x="1" y="9"/>
                  </a:cubicBezTo>
                  <a:cubicBezTo>
                    <a:pt x="5" y="3"/>
                    <a:pt x="5" y="3"/>
                    <a:pt x="5" y="3"/>
                  </a:cubicBezTo>
                  <a:cubicBezTo>
                    <a:pt x="7" y="1"/>
                    <a:pt x="10" y="0"/>
                    <a:pt x="12"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1"/>
            <p:cNvSpPr>
              <a:spLocks/>
            </p:cNvSpPr>
            <p:nvPr/>
          </p:nvSpPr>
          <p:spPr bwMode="auto">
            <a:xfrm>
              <a:off x="4870450" y="3363913"/>
              <a:ext cx="15875" cy="14288"/>
            </a:xfrm>
            <a:custGeom>
              <a:avLst/>
              <a:gdLst>
                <a:gd name="T0" fmla="*/ 7 w 9"/>
                <a:gd name="T1" fmla="*/ 1 h 9"/>
                <a:gd name="T2" fmla="*/ 7 w 9"/>
                <a:gd name="T3" fmla="*/ 1 h 9"/>
                <a:gd name="T4" fmla="*/ 8 w 9"/>
                <a:gd name="T5" fmla="*/ 6 h 9"/>
                <a:gd name="T6" fmla="*/ 8 w 9"/>
                <a:gd name="T7" fmla="*/ 7 h 9"/>
                <a:gd name="T8" fmla="*/ 2 w 9"/>
                <a:gd name="T9" fmla="*/ 8 h 9"/>
                <a:gd name="T10" fmla="*/ 2 w 9"/>
                <a:gd name="T11" fmla="*/ 8 h 9"/>
                <a:gd name="T12" fmla="*/ 1 w 9"/>
                <a:gd name="T13" fmla="*/ 3 h 9"/>
                <a:gd name="T14" fmla="*/ 1 w 9"/>
                <a:gd name="T15" fmla="*/ 3 h 9"/>
                <a:gd name="T16" fmla="*/ 7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1"/>
                  </a:moveTo>
                  <a:cubicBezTo>
                    <a:pt x="7" y="1"/>
                    <a:pt x="7" y="1"/>
                    <a:pt x="7" y="1"/>
                  </a:cubicBezTo>
                  <a:cubicBezTo>
                    <a:pt x="9" y="2"/>
                    <a:pt x="9" y="4"/>
                    <a:pt x="8" y="6"/>
                  </a:cubicBezTo>
                  <a:cubicBezTo>
                    <a:pt x="8" y="7"/>
                    <a:pt x="8" y="7"/>
                    <a:pt x="8" y="7"/>
                  </a:cubicBezTo>
                  <a:cubicBezTo>
                    <a:pt x="7" y="8"/>
                    <a:pt x="4" y="9"/>
                    <a:pt x="2" y="8"/>
                  </a:cubicBezTo>
                  <a:cubicBezTo>
                    <a:pt x="2" y="8"/>
                    <a:pt x="2" y="8"/>
                    <a:pt x="2" y="8"/>
                  </a:cubicBezTo>
                  <a:cubicBezTo>
                    <a:pt x="0" y="7"/>
                    <a:pt x="0" y="5"/>
                    <a:pt x="1" y="3"/>
                  </a:cubicBezTo>
                  <a:cubicBezTo>
                    <a:pt x="1" y="3"/>
                    <a:pt x="1" y="3"/>
                    <a:pt x="1" y="3"/>
                  </a:cubicBezTo>
                  <a:cubicBezTo>
                    <a:pt x="2" y="1"/>
                    <a:pt x="5" y="0"/>
                    <a:pt x="7"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92"/>
            <p:cNvSpPr>
              <a:spLocks/>
            </p:cNvSpPr>
            <p:nvPr/>
          </p:nvSpPr>
          <p:spPr bwMode="auto">
            <a:xfrm>
              <a:off x="4837113" y="3402013"/>
              <a:ext cx="39688" cy="61913"/>
            </a:xfrm>
            <a:custGeom>
              <a:avLst/>
              <a:gdLst>
                <a:gd name="T0" fmla="*/ 5 w 23"/>
                <a:gd name="T1" fmla="*/ 33 h 36"/>
                <a:gd name="T2" fmla="*/ 19 w 23"/>
                <a:gd name="T3" fmla="*/ 36 h 36"/>
                <a:gd name="T4" fmla="*/ 10 w 23"/>
                <a:gd name="T5" fmla="*/ 1 h 36"/>
                <a:gd name="T6" fmla="*/ 5 w 23"/>
                <a:gd name="T7" fmla="*/ 0 h 36"/>
                <a:gd name="T8" fmla="*/ 0 w 23"/>
                <a:gd name="T9" fmla="*/ 8 h 36"/>
                <a:gd name="T10" fmla="*/ 5 w 23"/>
                <a:gd name="T11" fmla="*/ 33 h 36"/>
              </a:gdLst>
              <a:ahLst/>
              <a:cxnLst>
                <a:cxn ang="0">
                  <a:pos x="T0" y="T1"/>
                </a:cxn>
                <a:cxn ang="0">
                  <a:pos x="T2" y="T3"/>
                </a:cxn>
                <a:cxn ang="0">
                  <a:pos x="T4" y="T5"/>
                </a:cxn>
                <a:cxn ang="0">
                  <a:pos x="T6" y="T7"/>
                </a:cxn>
                <a:cxn ang="0">
                  <a:pos x="T8" y="T9"/>
                </a:cxn>
                <a:cxn ang="0">
                  <a:pos x="T10" y="T11"/>
                </a:cxn>
              </a:cxnLst>
              <a:rect l="0" t="0" r="r" b="b"/>
              <a:pathLst>
                <a:path w="23" h="36">
                  <a:moveTo>
                    <a:pt x="5" y="33"/>
                  </a:moveTo>
                  <a:cubicBezTo>
                    <a:pt x="19" y="36"/>
                    <a:pt x="19" y="36"/>
                    <a:pt x="19" y="36"/>
                  </a:cubicBezTo>
                  <a:cubicBezTo>
                    <a:pt x="22" y="25"/>
                    <a:pt x="23" y="5"/>
                    <a:pt x="10" y="1"/>
                  </a:cubicBezTo>
                  <a:cubicBezTo>
                    <a:pt x="8" y="0"/>
                    <a:pt x="7" y="0"/>
                    <a:pt x="5" y="0"/>
                  </a:cubicBezTo>
                  <a:cubicBezTo>
                    <a:pt x="0" y="8"/>
                    <a:pt x="0" y="8"/>
                    <a:pt x="0" y="8"/>
                  </a:cubicBezTo>
                  <a:lnTo>
                    <a:pt x="5" y="33"/>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78" name="Freeform 193"/>
            <p:cNvSpPr>
              <a:spLocks/>
            </p:cNvSpPr>
            <p:nvPr/>
          </p:nvSpPr>
          <p:spPr bwMode="auto">
            <a:xfrm>
              <a:off x="4829175" y="3446463"/>
              <a:ext cx="66675" cy="42863"/>
            </a:xfrm>
            <a:custGeom>
              <a:avLst/>
              <a:gdLst>
                <a:gd name="T0" fmla="*/ 0 w 42"/>
                <a:gd name="T1" fmla="*/ 16 h 27"/>
                <a:gd name="T2" fmla="*/ 37 w 42"/>
                <a:gd name="T3" fmla="*/ 27 h 27"/>
                <a:gd name="T4" fmla="*/ 42 w 42"/>
                <a:gd name="T5" fmla="*/ 11 h 27"/>
                <a:gd name="T6" fmla="*/ 5 w 42"/>
                <a:gd name="T7" fmla="*/ 0 h 27"/>
                <a:gd name="T8" fmla="*/ 0 w 42"/>
                <a:gd name="T9" fmla="*/ 16 h 27"/>
              </a:gdLst>
              <a:ahLst/>
              <a:cxnLst>
                <a:cxn ang="0">
                  <a:pos x="T0" y="T1"/>
                </a:cxn>
                <a:cxn ang="0">
                  <a:pos x="T2" y="T3"/>
                </a:cxn>
                <a:cxn ang="0">
                  <a:pos x="T4" y="T5"/>
                </a:cxn>
                <a:cxn ang="0">
                  <a:pos x="T6" y="T7"/>
                </a:cxn>
                <a:cxn ang="0">
                  <a:pos x="T8" y="T9"/>
                </a:cxn>
              </a:cxnLst>
              <a:rect l="0" t="0" r="r" b="b"/>
              <a:pathLst>
                <a:path w="42" h="27">
                  <a:moveTo>
                    <a:pt x="0" y="16"/>
                  </a:moveTo>
                  <a:lnTo>
                    <a:pt x="37" y="27"/>
                  </a:lnTo>
                  <a:lnTo>
                    <a:pt x="42" y="11"/>
                  </a:lnTo>
                  <a:lnTo>
                    <a:pt x="5" y="0"/>
                  </a:lnTo>
                  <a:lnTo>
                    <a:pt x="0" y="16"/>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94"/>
            <p:cNvSpPr>
              <a:spLocks/>
            </p:cNvSpPr>
            <p:nvPr/>
          </p:nvSpPr>
          <p:spPr bwMode="auto">
            <a:xfrm>
              <a:off x="4662488" y="3462338"/>
              <a:ext cx="231775" cy="158750"/>
            </a:xfrm>
            <a:custGeom>
              <a:avLst/>
              <a:gdLst>
                <a:gd name="T0" fmla="*/ 9 w 136"/>
                <a:gd name="T1" fmla="*/ 62 h 93"/>
                <a:gd name="T2" fmla="*/ 0 w 136"/>
                <a:gd name="T3" fmla="*/ 16 h 93"/>
                <a:gd name="T4" fmla="*/ 84 w 136"/>
                <a:gd name="T5" fmla="*/ 45 h 93"/>
                <a:gd name="T6" fmla="*/ 98 w 136"/>
                <a:gd name="T7" fmla="*/ 0 h 93"/>
                <a:gd name="T8" fmla="*/ 98 w 136"/>
                <a:gd name="T9" fmla="*/ 0 h 93"/>
                <a:gd name="T10" fmla="*/ 135 w 136"/>
                <a:gd name="T11" fmla="*/ 12 h 93"/>
                <a:gd name="T12" fmla="*/ 136 w 136"/>
                <a:gd name="T13" fmla="*/ 12 h 93"/>
                <a:gd name="T14" fmla="*/ 114 w 136"/>
                <a:gd name="T15" fmla="*/ 80 h 93"/>
                <a:gd name="T16" fmla="*/ 94 w 136"/>
                <a:gd name="T17" fmla="*/ 89 h 93"/>
                <a:gd name="T18" fmla="*/ 9 w 136"/>
                <a:gd name="T19" fmla="*/ 62 h 93"/>
                <a:gd name="T20" fmla="*/ 9 w 136"/>
                <a:gd name="T21"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93">
                  <a:moveTo>
                    <a:pt x="9" y="62"/>
                  </a:moveTo>
                  <a:cubicBezTo>
                    <a:pt x="0" y="16"/>
                    <a:pt x="0" y="16"/>
                    <a:pt x="0" y="16"/>
                  </a:cubicBezTo>
                  <a:cubicBezTo>
                    <a:pt x="0" y="16"/>
                    <a:pt x="75" y="42"/>
                    <a:pt x="84" y="45"/>
                  </a:cubicBezTo>
                  <a:cubicBezTo>
                    <a:pt x="98" y="0"/>
                    <a:pt x="98" y="0"/>
                    <a:pt x="98" y="0"/>
                  </a:cubicBezTo>
                  <a:cubicBezTo>
                    <a:pt x="98" y="0"/>
                    <a:pt x="98" y="0"/>
                    <a:pt x="98" y="0"/>
                  </a:cubicBezTo>
                  <a:cubicBezTo>
                    <a:pt x="135" y="12"/>
                    <a:pt x="135" y="12"/>
                    <a:pt x="135" y="12"/>
                  </a:cubicBezTo>
                  <a:cubicBezTo>
                    <a:pt x="135" y="12"/>
                    <a:pt x="136" y="12"/>
                    <a:pt x="136" y="12"/>
                  </a:cubicBezTo>
                  <a:cubicBezTo>
                    <a:pt x="114" y="80"/>
                    <a:pt x="114" y="80"/>
                    <a:pt x="114" y="80"/>
                  </a:cubicBezTo>
                  <a:cubicBezTo>
                    <a:pt x="110" y="93"/>
                    <a:pt x="99" y="91"/>
                    <a:pt x="94" y="89"/>
                  </a:cubicBezTo>
                  <a:cubicBezTo>
                    <a:pt x="66" y="80"/>
                    <a:pt x="37" y="71"/>
                    <a:pt x="9" y="62"/>
                  </a:cubicBezTo>
                  <a:cubicBezTo>
                    <a:pt x="9" y="62"/>
                    <a:pt x="9" y="62"/>
                    <a:pt x="9" y="62"/>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80" name="Rectangle 195"/>
            <p:cNvSpPr>
              <a:spLocks noChangeArrowheads="1"/>
            </p:cNvSpPr>
            <p:nvPr/>
          </p:nvSpPr>
          <p:spPr bwMode="auto">
            <a:xfrm>
              <a:off x="4419600" y="3714750"/>
              <a:ext cx="311150" cy="17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1" name="Rectangle 7"/>
          <p:cNvSpPr>
            <a:spLocks noChangeArrowheads="1"/>
          </p:cNvSpPr>
          <p:nvPr/>
        </p:nvSpPr>
        <p:spPr bwMode="auto">
          <a:xfrm>
            <a:off x="3755390" y="5901060"/>
            <a:ext cx="9817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smtClean="0">
                <a:solidFill>
                  <a:srgbClr val="FFFFFF"/>
                </a:solidFill>
                <a:latin typeface="+mj-lt"/>
              </a:rPr>
              <a:t>N</a:t>
            </a:r>
            <a:r>
              <a:rPr lang="vi-VN" altLang="en-US" sz="1600" smtClean="0">
                <a:solidFill>
                  <a:srgbClr val="FFFFFF"/>
                </a:solidFill>
                <a:latin typeface="+mj-lt"/>
              </a:rPr>
              <a:t>ội dung của bạn</a:t>
            </a:r>
            <a:endParaRPr kumimoji="0" lang="en-US" altLang="en-US" sz="3600" b="0" i="0" u="none" strike="noStrike" cap="none" normalizeH="0" baseline="0" smtClean="0">
              <a:ln>
                <a:noFill/>
              </a:ln>
              <a:solidFill>
                <a:schemeClr val="tx1"/>
              </a:solidFill>
              <a:effectLst/>
              <a:latin typeface="+mj-lt"/>
            </a:endParaRPr>
          </a:p>
        </p:txBody>
      </p:sp>
      <p:sp>
        <p:nvSpPr>
          <p:cNvPr id="182" name="Rectangle 7"/>
          <p:cNvSpPr>
            <a:spLocks noChangeArrowheads="1"/>
          </p:cNvSpPr>
          <p:nvPr/>
        </p:nvSpPr>
        <p:spPr bwMode="auto">
          <a:xfrm>
            <a:off x="5465762" y="4044575"/>
            <a:ext cx="26447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smtClean="0">
                <a:ln>
                  <a:noFill/>
                </a:ln>
                <a:solidFill>
                  <a:srgbClr val="FF0066"/>
                </a:solidFill>
                <a:effectLst/>
                <a:latin typeface="+mj-lt"/>
              </a:rPr>
              <a:t>Chọn</a:t>
            </a:r>
            <a:r>
              <a:rPr kumimoji="0" lang="vi-VN" altLang="en-US" sz="2400" b="0" i="0" u="none" strike="noStrike" cap="none" normalizeH="0" smtClean="0">
                <a:ln>
                  <a:noFill/>
                </a:ln>
                <a:solidFill>
                  <a:srgbClr val="FF0066"/>
                </a:solidFill>
                <a:effectLst/>
                <a:latin typeface="+mj-lt"/>
              </a:rPr>
              <a:t> ampe kế có GHĐ và ĐCNN phù hợp với vật cần đo</a:t>
            </a:r>
            <a:endParaRPr kumimoji="0" lang="en-US" altLang="en-US" sz="2400" b="0" i="0" u="none" strike="noStrike" cap="none" normalizeH="0" baseline="0" smtClean="0">
              <a:ln>
                <a:noFill/>
              </a:ln>
              <a:solidFill>
                <a:srgbClr val="FF0066"/>
              </a:solidFill>
              <a:effectLst/>
              <a:latin typeface="+mj-lt"/>
            </a:endParaRPr>
          </a:p>
        </p:txBody>
      </p:sp>
      <p:sp>
        <p:nvSpPr>
          <p:cNvPr id="183" name="Rectangle 7"/>
          <p:cNvSpPr>
            <a:spLocks noChangeArrowheads="1"/>
          </p:cNvSpPr>
          <p:nvPr/>
        </p:nvSpPr>
        <p:spPr bwMode="auto">
          <a:xfrm>
            <a:off x="3547427" y="5835135"/>
            <a:ext cx="981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FF0066"/>
                </a:solidFill>
                <a:effectLst/>
                <a:latin typeface="Times New Roman" pitchFamily="18" charset="0"/>
                <a:cs typeface="Times New Roman" pitchFamily="18" charset="0"/>
              </a:rPr>
              <a:t>A</a:t>
            </a:r>
            <a:r>
              <a:rPr lang="en-US" altLang="en-US" sz="2400" smtClean="0">
                <a:solidFill>
                  <a:srgbClr val="FF0066"/>
                </a:solidFill>
                <a:latin typeface="Times New Roman" pitchFamily="18" charset="0"/>
                <a:cs typeface="Times New Roman" pitchFamily="18" charset="0"/>
              </a:rPr>
              <a:t>, mA</a:t>
            </a:r>
            <a:endParaRPr kumimoji="0" lang="en-US" altLang="en-US" sz="2400" b="0" i="0" u="none" strike="noStrike" cap="none" normalizeH="0" baseline="0" smtClean="0">
              <a:ln>
                <a:noFill/>
              </a:ln>
              <a:solidFill>
                <a:srgbClr val="FF0066"/>
              </a:solidFill>
              <a:effectLst/>
              <a:latin typeface="Times New Roman" pitchFamily="18" charset="0"/>
              <a:cs typeface="Times New Roman" pitchFamily="18" charset="0"/>
            </a:endParaRPr>
          </a:p>
        </p:txBody>
      </p:sp>
      <p:sp>
        <p:nvSpPr>
          <p:cNvPr id="189" name="TextBox 188"/>
          <p:cNvSpPr txBox="1"/>
          <p:nvPr/>
        </p:nvSpPr>
        <p:spPr>
          <a:xfrm>
            <a:off x="349261" y="1219200"/>
            <a:ext cx="6272871" cy="461665"/>
          </a:xfrm>
          <a:prstGeom prst="rect">
            <a:avLst/>
          </a:prstGeom>
          <a:noFill/>
        </p:spPr>
        <p:txBody>
          <a:bodyPr wrap="none" rtlCol="0">
            <a:spAutoFit/>
          </a:bodyPr>
          <a:lstStyle/>
          <a:p>
            <a:r>
              <a:rPr lang="en-US" sz="2400" smtClean="0">
                <a:solidFill>
                  <a:srgbClr val="002060"/>
                </a:solidFill>
                <a:latin typeface="Times New Roman" pitchFamily="18" charset="0"/>
                <a:cs typeface="Times New Roman" pitchFamily="18" charset="0"/>
              </a:rPr>
              <a:t>1. Để đo cường độ dòng điện ta dùng dụng cụ gì?</a:t>
            </a:r>
            <a:endParaRPr lang="vi-VN" sz="2400">
              <a:solidFill>
                <a:srgbClr val="002060"/>
              </a:solidFill>
              <a:latin typeface="Times New Roman" pitchFamily="18" charset="0"/>
              <a:cs typeface="Times New Roman" pitchFamily="18" charset="0"/>
            </a:endParaRPr>
          </a:p>
        </p:txBody>
      </p:sp>
      <p:sp>
        <p:nvSpPr>
          <p:cNvPr id="190" name="TextBox 189"/>
          <p:cNvSpPr txBox="1"/>
          <p:nvPr/>
        </p:nvSpPr>
        <p:spPr>
          <a:xfrm>
            <a:off x="349261" y="1600200"/>
            <a:ext cx="4580100" cy="461665"/>
          </a:xfrm>
          <a:prstGeom prst="rect">
            <a:avLst/>
          </a:prstGeom>
          <a:noFill/>
        </p:spPr>
        <p:txBody>
          <a:bodyPr wrap="none" rtlCol="0">
            <a:spAutoFit/>
          </a:bodyPr>
          <a:lstStyle/>
          <a:p>
            <a:r>
              <a:rPr lang="en-US" sz="2400" smtClean="0">
                <a:solidFill>
                  <a:srgbClr val="002060"/>
                </a:solidFill>
                <a:latin typeface="Times New Roman" pitchFamily="18" charset="0"/>
                <a:cs typeface="Times New Roman" pitchFamily="18" charset="0"/>
              </a:rPr>
              <a:t>2. Kí hiệu của cường độ dòng điện?</a:t>
            </a:r>
            <a:endParaRPr lang="vi-VN" sz="2400">
              <a:solidFill>
                <a:srgbClr val="002060"/>
              </a:solidFill>
              <a:latin typeface="Times New Roman" pitchFamily="18" charset="0"/>
              <a:cs typeface="Times New Roman" pitchFamily="18" charset="0"/>
            </a:endParaRPr>
          </a:p>
        </p:txBody>
      </p:sp>
      <p:sp>
        <p:nvSpPr>
          <p:cNvPr id="191" name="TextBox 190"/>
          <p:cNvSpPr txBox="1"/>
          <p:nvPr/>
        </p:nvSpPr>
        <p:spPr>
          <a:xfrm>
            <a:off x="349261" y="1928130"/>
            <a:ext cx="4599336" cy="461665"/>
          </a:xfrm>
          <a:prstGeom prst="rect">
            <a:avLst/>
          </a:prstGeom>
          <a:noFill/>
        </p:spPr>
        <p:txBody>
          <a:bodyPr wrap="none" rtlCol="0">
            <a:spAutoFit/>
          </a:bodyPr>
          <a:lstStyle/>
          <a:p>
            <a:r>
              <a:rPr lang="en-US" sz="2400" smtClean="0">
                <a:solidFill>
                  <a:srgbClr val="002060"/>
                </a:solidFill>
                <a:latin typeface="Times New Roman" pitchFamily="18" charset="0"/>
                <a:cs typeface="Times New Roman" pitchFamily="18" charset="0"/>
              </a:rPr>
              <a:t>3. Đơn vị của cường độ dòng điện? </a:t>
            </a:r>
            <a:endParaRPr lang="vi-VN" sz="2400">
              <a:solidFill>
                <a:srgbClr val="002060"/>
              </a:solidFill>
              <a:latin typeface="Times New Roman" pitchFamily="18" charset="0"/>
              <a:cs typeface="Times New Roman" pitchFamily="18" charset="0"/>
            </a:endParaRPr>
          </a:p>
        </p:txBody>
      </p:sp>
      <p:sp>
        <p:nvSpPr>
          <p:cNvPr id="192" name="TextBox 191"/>
          <p:cNvSpPr txBox="1"/>
          <p:nvPr/>
        </p:nvSpPr>
        <p:spPr>
          <a:xfrm>
            <a:off x="349261" y="2304665"/>
            <a:ext cx="8337539" cy="461665"/>
          </a:xfrm>
          <a:prstGeom prst="rect">
            <a:avLst/>
          </a:prstGeom>
          <a:noFill/>
        </p:spPr>
        <p:txBody>
          <a:bodyPr wrap="none" rtlCol="0">
            <a:spAutoFit/>
          </a:bodyPr>
          <a:lstStyle/>
          <a:p>
            <a:r>
              <a:rPr lang="en-US" sz="2400" smtClean="0">
                <a:solidFill>
                  <a:srgbClr val="002060"/>
                </a:solidFill>
                <a:latin typeface="Times New Roman" pitchFamily="18" charset="0"/>
                <a:cs typeface="Times New Roman" pitchFamily="18" charset="0"/>
              </a:rPr>
              <a:t>4. Cần chú ý điều gì khi chọn ampe kế để đo cường độ dòng điện?</a:t>
            </a:r>
            <a:endParaRPr lang="vi-VN" sz="2400">
              <a:solidFill>
                <a:srgbClr val="002060"/>
              </a:solidFill>
              <a:latin typeface="Times New Roman" pitchFamily="18" charset="0"/>
              <a:cs typeface="Times New Roman" pitchFamily="18" charset="0"/>
            </a:endParaRPr>
          </a:p>
        </p:txBody>
      </p:sp>
      <p:sp>
        <p:nvSpPr>
          <p:cNvPr id="194" name="Rounded Rectangle 193"/>
          <p:cNvSpPr/>
          <p:nvPr/>
        </p:nvSpPr>
        <p:spPr>
          <a:xfrm>
            <a:off x="1828800" y="228600"/>
            <a:ext cx="5867400" cy="838200"/>
          </a:xfrm>
          <a:prstGeom prst="roundRect">
            <a:avLst/>
          </a:prstGeom>
          <a:solidFill>
            <a:srgbClr val="73A4ED"/>
          </a:solidFill>
          <a:ln>
            <a:solidFill>
              <a:srgbClr val="73A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Georgia" pitchFamily="18" charset="0"/>
              </a:rPr>
              <a:t>TRẢ LỜI CÁC CÂU HỎI </a:t>
            </a:r>
            <a:endParaRPr lang="vi-VN" sz="2800" b="1"/>
          </a:p>
        </p:txBody>
      </p:sp>
      <p:sp>
        <p:nvSpPr>
          <p:cNvPr id="195" name="TextBox 194"/>
          <p:cNvSpPr txBox="1"/>
          <p:nvPr/>
        </p:nvSpPr>
        <p:spPr>
          <a:xfrm>
            <a:off x="2026104" y="4311135"/>
            <a:ext cx="338554" cy="646331"/>
          </a:xfrm>
          <a:prstGeom prst="rect">
            <a:avLst/>
          </a:prstGeom>
          <a:noFill/>
        </p:spPr>
        <p:txBody>
          <a:bodyPr wrap="none" rtlCol="0">
            <a:spAutoFit/>
          </a:bodyPr>
          <a:lstStyle/>
          <a:p>
            <a:r>
              <a:rPr lang="en-US" sz="3600" smtClean="0">
                <a:solidFill>
                  <a:srgbClr val="FF0066"/>
                </a:solidFill>
                <a:latin typeface="Times New Roman" pitchFamily="18" charset="0"/>
                <a:cs typeface="Times New Roman" pitchFamily="18" charset="0"/>
              </a:rPr>
              <a:t>I</a:t>
            </a:r>
            <a:endParaRPr lang="vi-VN" sz="3600">
              <a:solidFill>
                <a:srgbClr val="FF0066"/>
              </a:solidFill>
              <a:latin typeface="Times New Roman" pitchFamily="18" charset="0"/>
              <a:cs typeface="Times New Roman" pitchFamily="18" charset="0"/>
            </a:endParaRPr>
          </a:p>
        </p:txBody>
      </p:sp>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26064">
            <a:off x="6937089" y="355093"/>
            <a:ext cx="1392101" cy="948949"/>
          </a:xfrm>
          <a:prstGeom prst="rect">
            <a:avLst/>
          </a:prstGeom>
        </p:spPr>
      </p:pic>
      <p:pic>
        <p:nvPicPr>
          <p:cNvPr id="198" name="Picture 19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029200"/>
            <a:ext cx="1371600" cy="1828800"/>
          </a:xfrm>
          <a:prstGeom prst="rect">
            <a:avLst/>
          </a:prstGeom>
        </p:spPr>
      </p:pic>
    </p:spTree>
    <p:extLst>
      <p:ext uri="{BB962C8B-B14F-4D97-AF65-F5344CB8AC3E}">
        <p14:creationId xmlns:p14="http://schemas.microsoft.com/office/powerpoint/2010/main" val="386290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wipe(left)">
                                      <p:cBhvr>
                                        <p:cTn id="7" dur="500"/>
                                        <p:tgtEl>
                                          <p:spTgt spid="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0">
                                            <p:txEl>
                                              <p:pRg st="0" end="0"/>
                                            </p:txEl>
                                          </p:spTgt>
                                        </p:tgtEl>
                                        <p:attrNameLst>
                                          <p:attrName>style.visibility</p:attrName>
                                        </p:attrNameLst>
                                      </p:cBhvr>
                                      <p:to>
                                        <p:strVal val="visible"/>
                                      </p:to>
                                    </p:set>
                                    <p:animEffect transition="in" filter="wipe(left)">
                                      <p:cBhvr>
                                        <p:cTn id="20" dur="500"/>
                                        <p:tgtEl>
                                          <p:spTgt spid="19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5"/>
                                        </p:tgtEl>
                                        <p:attrNameLst>
                                          <p:attrName>style.visibility</p:attrName>
                                        </p:attrNameLst>
                                      </p:cBhvr>
                                      <p:to>
                                        <p:strVal val="visible"/>
                                      </p:to>
                                    </p:set>
                                    <p:animEffect transition="in" filter="circle(in)">
                                      <p:cBhvr>
                                        <p:cTn id="25" dur="2000"/>
                                        <p:tgtEl>
                                          <p:spTgt spid="19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1">
                                            <p:txEl>
                                              <p:pRg st="0" end="0"/>
                                            </p:txEl>
                                          </p:spTgt>
                                        </p:tgtEl>
                                        <p:attrNameLst>
                                          <p:attrName>style.visibility</p:attrName>
                                        </p:attrNameLst>
                                      </p:cBhvr>
                                      <p:to>
                                        <p:strVal val="visible"/>
                                      </p:to>
                                    </p:set>
                                    <p:animEffect transition="in" filter="wipe(left)">
                                      <p:cBhvr>
                                        <p:cTn id="33" dur="500"/>
                                        <p:tgtEl>
                                          <p:spTgt spid="19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83"/>
                                        </p:tgtEl>
                                        <p:attrNameLst>
                                          <p:attrName>style.visibility</p:attrName>
                                        </p:attrNameLst>
                                      </p:cBhvr>
                                      <p:to>
                                        <p:strVal val="visible"/>
                                      </p:to>
                                    </p:set>
                                    <p:animEffect transition="in" filter="circle(in)">
                                      <p:cBhvr>
                                        <p:cTn id="38" dur="2000"/>
                                        <p:tgtEl>
                                          <p:spTgt spid="18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2">
                                            <p:txEl>
                                              <p:pRg st="0" end="0"/>
                                            </p:txEl>
                                          </p:spTgt>
                                        </p:tgtEl>
                                        <p:attrNameLst>
                                          <p:attrName>style.visibility</p:attrName>
                                        </p:attrNameLst>
                                      </p:cBhvr>
                                      <p:to>
                                        <p:strVal val="visible"/>
                                      </p:to>
                                    </p:set>
                                    <p:animEffect transition="in" filter="wipe(left)">
                                      <p:cBhvr>
                                        <p:cTn id="46" dur="500"/>
                                        <p:tgtEl>
                                          <p:spTgt spid="1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2"/>
                                        </p:tgtEl>
                                        <p:attrNameLst>
                                          <p:attrName>style.visibility</p:attrName>
                                        </p:attrNameLst>
                                      </p:cBhvr>
                                      <p:to>
                                        <p:strVal val="visible"/>
                                      </p:to>
                                    </p:set>
                                    <p:animEffect transition="in" filter="circle(in)">
                                      <p:cBhvr>
                                        <p:cTn id="51" dur="2000"/>
                                        <p:tgtEl>
                                          <p:spTgt spid="18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par>
                                <p:cTn id="55" presetID="1" presetClass="entr" presetSubtype="0" fill="hold" nodeType="withEffect">
                                  <p:stCondLst>
                                    <p:cond delay="0"/>
                                  </p:stCondLst>
                                  <p:childTnLst>
                                    <p:set>
                                      <p:cBhvr>
                                        <p:cTn id="56" dur="1" fill="hold">
                                          <p:stCondLst>
                                            <p:cond delay="0"/>
                                          </p:stCondLst>
                                        </p:cTn>
                                        <p:tgtEl>
                                          <p:spTgt spid="19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animBg="1"/>
      <p:bldP spid="11" grpId="0" animBg="1"/>
      <p:bldP spid="182" grpId="0"/>
      <p:bldP spid="183" grpId="0"/>
      <p:bldP spid="1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orizontal Scroll 6"/>
          <p:cNvSpPr/>
          <p:nvPr/>
        </p:nvSpPr>
        <p:spPr>
          <a:xfrm>
            <a:off x="457200" y="1143000"/>
            <a:ext cx="8305800" cy="3657600"/>
          </a:xfrm>
          <a:prstGeom prst="horizontalScroll">
            <a:avLst/>
          </a:prstGeom>
          <a:solidFill>
            <a:srgbClr val="EB4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v"/>
            </a:pPr>
            <a:r>
              <a:rPr lang="en-US" sz="2400" dirty="0" smtClean="0">
                <a:solidFill>
                  <a:schemeClr val="bg1"/>
                </a:solidFill>
                <a:latin typeface="Times New Roman" pitchFamily="18" charset="0"/>
                <a:cs typeface="Times New Roman" pitchFamily="18" charset="0"/>
              </a:rPr>
              <a:t>Dòng điện càng mạnh thì cường độ dòng điện càng lớn.</a:t>
            </a:r>
          </a:p>
          <a:p>
            <a:pPr marL="285750" indent="-285750" algn="just">
              <a:buFont typeface="Wingdings" pitchFamily="2" charset="2"/>
              <a:buChar char="v"/>
            </a:pPr>
            <a:r>
              <a:rPr lang="en-US" sz="2400" dirty="0" smtClean="0">
                <a:solidFill>
                  <a:schemeClr val="bg1"/>
                </a:solidFill>
                <a:latin typeface="Times New Roman" pitchFamily="18" charset="0"/>
                <a:cs typeface="Times New Roman" pitchFamily="18" charset="0"/>
              </a:rPr>
              <a:t>Đo cường độ dòng điện bằng ampe kế.</a:t>
            </a:r>
          </a:p>
          <a:p>
            <a:pPr marL="285750" indent="-285750" algn="just">
              <a:buFont typeface="Wingdings" pitchFamily="2" charset="2"/>
              <a:buChar char="v"/>
            </a:pPr>
            <a:r>
              <a:rPr lang="en-US" sz="2400" dirty="0" smtClean="0">
                <a:solidFill>
                  <a:schemeClr val="bg1"/>
                </a:solidFill>
                <a:latin typeface="Times New Roman" pitchFamily="18" charset="0"/>
                <a:cs typeface="Times New Roman" pitchFamily="18" charset="0"/>
              </a:rPr>
              <a:t>Đơn vị đo cường độ dòng điện là ampe (A).</a:t>
            </a:r>
            <a:endParaRPr lang="vi-VN" sz="2400" dirty="0">
              <a:solidFill>
                <a:schemeClr val="bg1"/>
              </a:solidFill>
              <a:latin typeface="Times New Roman" pitchFamily="18"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765" y="581891"/>
            <a:ext cx="778669" cy="916081"/>
          </a:xfrm>
          <a:prstGeom prst="rect">
            <a:avLst/>
          </a:prstGeom>
        </p:spPr>
      </p:pic>
      <p:grpSp>
        <p:nvGrpSpPr>
          <p:cNvPr id="12" name="Group 11"/>
          <p:cNvGrpSpPr/>
          <p:nvPr/>
        </p:nvGrpSpPr>
        <p:grpSpPr>
          <a:xfrm>
            <a:off x="969911" y="4572000"/>
            <a:ext cx="630289" cy="721895"/>
            <a:chOff x="3276600" y="4572000"/>
            <a:chExt cx="944165" cy="1447800"/>
          </a:xfrm>
        </p:grpSpPr>
        <p:sp>
          <p:nvSpPr>
            <p:cNvPr id="10" name="Rectangle 9"/>
            <p:cNvSpPr/>
            <p:nvPr/>
          </p:nvSpPr>
          <p:spPr>
            <a:xfrm>
              <a:off x="3276600" y="5181600"/>
              <a:ext cx="944165" cy="838200"/>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Isosceles Triangle 10"/>
            <p:cNvSpPr/>
            <p:nvPr/>
          </p:nvSpPr>
          <p:spPr>
            <a:xfrm>
              <a:off x="3276600" y="4572000"/>
              <a:ext cx="944164" cy="609600"/>
            </a:xfrm>
            <a:prstGeom prst="triangl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TextBox 12"/>
          <p:cNvSpPr txBox="1"/>
          <p:nvPr/>
        </p:nvSpPr>
        <p:spPr>
          <a:xfrm>
            <a:off x="1600200" y="4872335"/>
            <a:ext cx="3452420" cy="461665"/>
          </a:xfrm>
          <a:prstGeom prst="rect">
            <a:avLst/>
          </a:prstGeom>
          <a:noFill/>
        </p:spPr>
        <p:txBody>
          <a:bodyPr wrap="none" rtlCol="0">
            <a:spAutoFit/>
          </a:bodyPr>
          <a:lstStyle/>
          <a:p>
            <a:r>
              <a:rPr lang="en-US" sz="2400" b="1" dirty="0" smtClean="0">
                <a:solidFill>
                  <a:srgbClr val="0037A4"/>
                </a:solidFill>
                <a:latin typeface="Times New Roman" pitchFamily="18" charset="0"/>
                <a:cs typeface="Times New Roman" pitchFamily="18" charset="0"/>
              </a:rPr>
              <a:t>HƯỚNG DẪN VỀ NHÀ </a:t>
            </a:r>
            <a:endParaRPr lang="vi-VN" sz="2400" b="1" dirty="0">
              <a:solidFill>
                <a:srgbClr val="0037A4"/>
              </a:solidFill>
              <a:latin typeface="Times New Roman" pitchFamily="18" charset="0"/>
              <a:cs typeface="Times New Roman" pitchFamily="18" charset="0"/>
            </a:endParaRPr>
          </a:p>
        </p:txBody>
      </p:sp>
      <p:sp>
        <p:nvSpPr>
          <p:cNvPr id="14" name="TextBox 13"/>
          <p:cNvSpPr txBox="1"/>
          <p:nvPr/>
        </p:nvSpPr>
        <p:spPr>
          <a:xfrm>
            <a:off x="1295400" y="5276671"/>
            <a:ext cx="6248400" cy="1200329"/>
          </a:xfrm>
          <a:prstGeom prst="rect">
            <a:avLst/>
          </a:prstGeom>
          <a:noFill/>
        </p:spPr>
        <p:txBody>
          <a:bodyPr wrap="square" rtlCol="0">
            <a:spAutoFit/>
          </a:bodyPr>
          <a:lstStyle/>
          <a:p>
            <a:pPr marL="285750" indent="-285750">
              <a:buFontTx/>
              <a:buChar char="-"/>
            </a:pPr>
            <a:r>
              <a:rPr lang="en-US" sz="2400" i="1" dirty="0" smtClean="0">
                <a:solidFill>
                  <a:srgbClr val="002060"/>
                </a:solidFill>
                <a:latin typeface="Arial" pitchFamily="34" charset="0"/>
                <a:cs typeface="Arial" pitchFamily="34" charset="0"/>
              </a:rPr>
              <a:t>Luyện tập đổi đơn vị. BT : 24.1 – 24.13</a:t>
            </a:r>
          </a:p>
          <a:p>
            <a:pPr marL="285750" indent="-285750">
              <a:buFontTx/>
              <a:buChar char="-"/>
            </a:pPr>
            <a:r>
              <a:rPr lang="en-US" sz="2400" i="1" dirty="0" smtClean="0">
                <a:solidFill>
                  <a:srgbClr val="002060"/>
                </a:solidFill>
                <a:latin typeface="Arial" pitchFamily="34" charset="0"/>
                <a:cs typeface="Arial" pitchFamily="34" charset="0"/>
              </a:rPr>
              <a:t>Vẽ lại sơ đồ mạch điện.</a:t>
            </a:r>
          </a:p>
          <a:p>
            <a:pPr marL="285750" indent="-285750">
              <a:buFontTx/>
              <a:buChar char="-"/>
            </a:pPr>
            <a:r>
              <a:rPr lang="en-US" sz="2400" i="1" dirty="0" smtClean="0">
                <a:solidFill>
                  <a:srgbClr val="002060"/>
                </a:solidFill>
                <a:latin typeface="Arial" pitchFamily="34" charset="0"/>
                <a:cs typeface="Arial" pitchFamily="34" charset="0"/>
              </a:rPr>
              <a:t>Chuẩn bị bài mới “Hiệu điện thế”.</a:t>
            </a:r>
            <a:endParaRPr lang="vi-VN" sz="2400"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8415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outVertical)">
                                      <p:cBhvr>
                                        <p:cTn id="20" dur="500"/>
                                        <p:tgtEl>
                                          <p:spTgt spid="14">
                                            <p:txEl>
                                              <p:pRg st="0" end="0"/>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arn(outVertical)">
                                      <p:cBhvr>
                                        <p:cTn id="23" dur="500"/>
                                        <p:tgtEl>
                                          <p:spTgt spid="14">
                                            <p:txEl>
                                              <p:pRg st="1" end="1"/>
                                            </p:txEl>
                                          </p:spTgt>
                                        </p:tgtEl>
                                      </p:cBhvr>
                                    </p:animEffect>
                                  </p:childTnLst>
                                </p:cTn>
                              </p:par>
                              <p:par>
                                <p:cTn id="24" presetID="16" presetClass="entr" presetSubtype="37" fill="hold" nodeType="with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barn(outVertical)">
                                      <p:cBhvr>
                                        <p:cTn id="26"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10" name="Straight Connector 9"/>
          <p:cNvCxnSpPr/>
          <p:nvPr/>
        </p:nvCxnSpPr>
        <p:spPr>
          <a:xfrm>
            <a:off x="43434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half" idx="1"/>
          </p:nvPr>
        </p:nvSpPr>
        <p:spPr>
          <a:xfrm>
            <a:off x="152400" y="990600"/>
            <a:ext cx="4038600" cy="5638800"/>
          </a:xfrm>
        </p:spPr>
        <p:txBody>
          <a:bodyPr>
            <a:normAutofit/>
          </a:bodyPr>
          <a:lstStyle/>
          <a:p>
            <a:pPr marL="571500" indent="-571500" algn="just">
              <a:buAutoNum type="romanUcPeriod"/>
            </a:pPr>
            <a:r>
              <a:rPr lang="vi-VN" smtClean="0">
                <a:solidFill>
                  <a:srgbClr val="009242"/>
                </a:solidFill>
                <a:latin typeface="+mj-lt"/>
              </a:rPr>
              <a:t>Cường độ dòng điện</a:t>
            </a:r>
          </a:p>
          <a:p>
            <a:pPr marL="0" indent="0" algn="just">
              <a:buNone/>
            </a:pPr>
            <a:r>
              <a:rPr lang="vi-VN" smtClean="0">
                <a:solidFill>
                  <a:srgbClr val="7030A0"/>
                </a:solidFill>
                <a:latin typeface="+mj-lt"/>
              </a:rPr>
              <a:t>  </a:t>
            </a:r>
            <a:r>
              <a:rPr lang="vi-VN" i="1" smtClean="0">
                <a:solidFill>
                  <a:srgbClr val="009242"/>
                </a:solidFill>
                <a:latin typeface="+mj-lt"/>
              </a:rPr>
              <a:t>1. Quan sát thí nghiệm của giáo viên</a:t>
            </a:r>
          </a:p>
          <a:p>
            <a:pPr algn="just">
              <a:buFont typeface="Wingdings" pitchFamily="2" charset="2"/>
              <a:buChar char="v"/>
            </a:pPr>
            <a:r>
              <a:rPr lang="vi-VN" i="1" smtClean="0">
                <a:solidFill>
                  <a:srgbClr val="002060"/>
                </a:solidFill>
                <a:latin typeface="+mj-lt"/>
              </a:rPr>
              <a:t> </a:t>
            </a:r>
            <a:r>
              <a:rPr lang="vi-VN" smtClean="0">
                <a:solidFill>
                  <a:srgbClr val="002060"/>
                </a:solidFill>
                <a:latin typeface="+mj-lt"/>
              </a:rPr>
              <a:t>Dụng cụ:</a:t>
            </a:r>
          </a:p>
          <a:p>
            <a:pPr algn="just">
              <a:buFontTx/>
              <a:buChar char="-"/>
            </a:pPr>
            <a:r>
              <a:rPr lang="vi-VN" smtClean="0">
                <a:solidFill>
                  <a:srgbClr val="002060"/>
                </a:solidFill>
                <a:latin typeface="+mj-lt"/>
              </a:rPr>
              <a:t>Nguồn điện</a:t>
            </a:r>
          </a:p>
          <a:p>
            <a:pPr algn="just">
              <a:buFontTx/>
              <a:buChar char="-"/>
            </a:pPr>
            <a:r>
              <a:rPr lang="vi-VN" smtClean="0">
                <a:solidFill>
                  <a:srgbClr val="002060"/>
                </a:solidFill>
                <a:latin typeface="+mj-lt"/>
              </a:rPr>
              <a:t>Biến trở</a:t>
            </a:r>
          </a:p>
          <a:p>
            <a:pPr algn="just">
              <a:buFontTx/>
              <a:buChar char="-"/>
            </a:pPr>
            <a:r>
              <a:rPr lang="vi-VN" smtClean="0">
                <a:solidFill>
                  <a:srgbClr val="002060"/>
                </a:solidFill>
                <a:latin typeface="+mj-lt"/>
              </a:rPr>
              <a:t>Đèn</a:t>
            </a:r>
          </a:p>
          <a:p>
            <a:pPr algn="just">
              <a:buFontTx/>
              <a:buChar char="-"/>
            </a:pPr>
            <a:r>
              <a:rPr lang="vi-VN" smtClean="0">
                <a:solidFill>
                  <a:srgbClr val="002060"/>
                </a:solidFill>
                <a:latin typeface="+mj-lt"/>
              </a:rPr>
              <a:t>Ampe kế</a:t>
            </a:r>
          </a:p>
          <a:p>
            <a:pPr algn="just">
              <a:buFontTx/>
              <a:buChar char="-"/>
            </a:pPr>
            <a:r>
              <a:rPr lang="vi-VN" smtClean="0">
                <a:solidFill>
                  <a:srgbClr val="002060"/>
                </a:solidFill>
                <a:latin typeface="+mj-lt"/>
              </a:rPr>
              <a:t>Dây nối</a:t>
            </a:r>
          </a:p>
          <a:p>
            <a:pPr algn="just">
              <a:buFont typeface="Wingdings" pitchFamily="2" charset="2"/>
              <a:buChar char="v"/>
            </a:pPr>
            <a:r>
              <a:rPr lang="vi-VN">
                <a:solidFill>
                  <a:srgbClr val="002060"/>
                </a:solidFill>
                <a:latin typeface="+mj-lt"/>
              </a:rPr>
              <a:t> </a:t>
            </a:r>
            <a:r>
              <a:rPr lang="vi-VN" smtClean="0">
                <a:solidFill>
                  <a:srgbClr val="002060"/>
                </a:solidFill>
                <a:latin typeface="+mj-lt"/>
              </a:rPr>
              <a:t>Mắc mạch điện</a:t>
            </a:r>
          </a:p>
          <a:p>
            <a:pPr marL="0" indent="0" algn="just">
              <a:buNone/>
            </a:pPr>
            <a:endParaRPr lang="vi-VN" i="1">
              <a:solidFill>
                <a:srgbClr val="7030A0"/>
              </a:solidFill>
              <a:latin typeface="+mj-lt"/>
            </a:endParaRPr>
          </a:p>
        </p:txBody>
      </p:sp>
      <p:grpSp>
        <p:nvGrpSpPr>
          <p:cNvPr id="17" name="Group 16"/>
          <p:cNvGrpSpPr/>
          <p:nvPr/>
        </p:nvGrpSpPr>
        <p:grpSpPr>
          <a:xfrm>
            <a:off x="4495800" y="1143000"/>
            <a:ext cx="4470783" cy="5200710"/>
            <a:chOff x="4495800" y="1143000"/>
            <a:chExt cx="4470783" cy="520071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143000"/>
              <a:ext cx="4470783" cy="4648200"/>
            </a:xfrm>
            <a:prstGeom prst="rect">
              <a:avLst/>
            </a:prstGeom>
          </p:spPr>
        </p:pic>
        <p:sp>
          <p:nvSpPr>
            <p:cNvPr id="15" name="TextBox 14"/>
            <p:cNvSpPr txBox="1"/>
            <p:nvPr/>
          </p:nvSpPr>
          <p:spPr>
            <a:xfrm>
              <a:off x="6125897" y="5943600"/>
              <a:ext cx="1210588" cy="400110"/>
            </a:xfrm>
            <a:prstGeom prst="rect">
              <a:avLst/>
            </a:prstGeom>
            <a:noFill/>
          </p:spPr>
          <p:txBody>
            <a:bodyPr wrap="none" rtlCol="0">
              <a:spAutoFit/>
            </a:bodyPr>
            <a:lstStyle/>
            <a:p>
              <a:r>
                <a:rPr lang="vi-VN" sz="2000" smtClean="0">
                  <a:solidFill>
                    <a:srgbClr val="002060"/>
                  </a:solidFill>
                  <a:latin typeface="+mj-lt"/>
                </a:rPr>
                <a:t>Hình 24.1</a:t>
              </a:r>
              <a:endParaRPr lang="vi-VN" sz="2000">
                <a:solidFill>
                  <a:srgbClr val="002060"/>
                </a:solidFill>
                <a:latin typeface="+mj-lt"/>
              </a:endParaRPr>
            </a:p>
          </p:txBody>
        </p:sp>
      </p:grpSp>
      <p:pic>
        <p:nvPicPr>
          <p:cNvPr id="16" name="Picture 24" descr="IMG_02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686" y="1143000"/>
            <a:ext cx="447078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 calcmode="lin" valueType="num">
                                      <p:cBhvr additive="base">
                                        <p:cTn id="17"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additive="base">
                                        <p:cTn id="29"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anim calcmode="lin" valueType="num">
                                      <p:cBhvr additive="base">
                                        <p:cTn id="41"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barn(inVertical)">
                                      <p:cBhvr>
                                        <p:cTn id="47" dur="500"/>
                                        <p:tgtEl>
                                          <p:spTgt spid="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nodeType="clickEffect">
                                  <p:stCondLst>
                                    <p:cond delay="0"/>
                                  </p:stCondLst>
                                  <p:childTnLst>
                                    <p:animEffect transition="out" filter="fade">
                                      <p:cBhvr>
                                        <p:cTn id="51" dur="1000"/>
                                        <p:tgtEl>
                                          <p:spTgt spid="17"/>
                                        </p:tgtEl>
                                      </p:cBhvr>
                                    </p:animEffect>
                                    <p:anim calcmode="lin" valueType="num">
                                      <p:cBhvr>
                                        <p:cTn id="52" dur="1000"/>
                                        <p:tgtEl>
                                          <p:spTgt spid="17"/>
                                        </p:tgtEl>
                                        <p:attrNameLst>
                                          <p:attrName>ppt_x</p:attrName>
                                        </p:attrNameLst>
                                      </p:cBhvr>
                                      <p:tavLst>
                                        <p:tav tm="0">
                                          <p:val>
                                            <p:strVal val="ppt_x"/>
                                          </p:val>
                                        </p:tav>
                                        <p:tav tm="100000">
                                          <p:val>
                                            <p:strVal val="ppt_x"/>
                                          </p:val>
                                        </p:tav>
                                      </p:tavLst>
                                    </p:anim>
                                    <p:anim calcmode="lin" valueType="num">
                                      <p:cBhvr>
                                        <p:cTn id="53" dur="1000"/>
                                        <p:tgtEl>
                                          <p:spTgt spid="17"/>
                                        </p:tgtEl>
                                        <p:attrNameLst>
                                          <p:attrName>ppt_y</p:attrName>
                                        </p:attrNameLst>
                                      </p:cBhvr>
                                      <p:tavLst>
                                        <p:tav tm="0">
                                          <p:val>
                                            <p:strVal val="ppt_y"/>
                                          </p:val>
                                        </p:tav>
                                        <p:tav tm="100000">
                                          <p:val>
                                            <p:strVal val="ppt_y+.1"/>
                                          </p:val>
                                        </p:tav>
                                      </p:tavLst>
                                    </p:anim>
                                    <p:set>
                                      <p:cBhvr>
                                        <p:cTn id="54" dur="1" fill="hold">
                                          <p:stCondLst>
                                            <p:cond delay="999"/>
                                          </p:stCondLst>
                                        </p:cTn>
                                        <p:tgtEl>
                                          <p:spTgt spid="17"/>
                                        </p:tgtEl>
                                        <p:attrNameLst>
                                          <p:attrName>style.visibility</p:attrName>
                                        </p:attrNameLst>
                                      </p:cBhvr>
                                      <p:to>
                                        <p:strVal val="hidden"/>
                                      </p:to>
                                    </p:set>
                                  </p:childTnLst>
                                </p:cTn>
                              </p:par>
                              <p:par>
                                <p:cTn id="55" presetID="6"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AutoShape 2"/>
          <p:cNvSpPr>
            <a:spLocks noChangeArrowheads="1"/>
          </p:cNvSpPr>
          <p:nvPr/>
        </p:nvSpPr>
        <p:spPr bwMode="auto">
          <a:xfrm>
            <a:off x="381000" y="5181600"/>
            <a:ext cx="381000" cy="228600"/>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5" name="AutoShape 3"/>
          <p:cNvSpPr>
            <a:spLocks noChangeArrowheads="1"/>
          </p:cNvSpPr>
          <p:nvPr/>
        </p:nvSpPr>
        <p:spPr bwMode="auto">
          <a:xfrm>
            <a:off x="6324600" y="5181600"/>
            <a:ext cx="381000" cy="228600"/>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6" name="AutoShape 4"/>
          <p:cNvSpPr>
            <a:spLocks noChangeArrowheads="1"/>
          </p:cNvSpPr>
          <p:nvPr/>
        </p:nvSpPr>
        <p:spPr bwMode="auto">
          <a:xfrm>
            <a:off x="8382000" y="2057400"/>
            <a:ext cx="381000" cy="228600"/>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7" name="AutoShape 5" descr="Blue tissue paper"/>
          <p:cNvSpPr>
            <a:spLocks noChangeArrowheads="1"/>
          </p:cNvSpPr>
          <p:nvPr/>
        </p:nvSpPr>
        <p:spPr bwMode="auto">
          <a:xfrm>
            <a:off x="304800" y="2057400"/>
            <a:ext cx="8305800" cy="3124200"/>
          </a:xfrm>
          <a:prstGeom prst="parallelogram">
            <a:avLst>
              <a:gd name="adj" fmla="val 57159"/>
            </a:avLst>
          </a:prstGeom>
          <a:blipFill dpi="0" rotWithShape="1">
            <a:blip r:embed="rId3"/>
            <a:srcRect/>
            <a:tile tx="0" ty="0" sx="100000" sy="100000" flip="none" algn="tl"/>
          </a:blip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8" name="Oval 6"/>
          <p:cNvSpPr>
            <a:spLocks noChangeArrowheads="1"/>
          </p:cNvSpPr>
          <p:nvPr/>
        </p:nvSpPr>
        <p:spPr bwMode="auto">
          <a:xfrm>
            <a:off x="4876800" y="3429000"/>
            <a:ext cx="1828800" cy="1670050"/>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nvGrpSpPr>
          <p:cNvPr id="2" name="Group 7"/>
          <p:cNvGrpSpPr>
            <a:grpSpLocks/>
          </p:cNvGrpSpPr>
          <p:nvPr/>
        </p:nvGrpSpPr>
        <p:grpSpPr bwMode="auto">
          <a:xfrm>
            <a:off x="4876800" y="2133600"/>
            <a:ext cx="2514600" cy="990600"/>
            <a:chOff x="624" y="1536"/>
            <a:chExt cx="1680" cy="720"/>
          </a:xfrm>
        </p:grpSpPr>
        <p:sp>
          <p:nvSpPr>
            <p:cNvPr id="670" name="AutoShape 8" descr="Oak"/>
            <p:cNvSpPr>
              <a:spLocks noChangeArrowheads="1"/>
            </p:cNvSpPr>
            <p:nvPr/>
          </p:nvSpPr>
          <p:spPr bwMode="auto">
            <a:xfrm>
              <a:off x="624" y="2064"/>
              <a:ext cx="1680" cy="192"/>
            </a:xfrm>
            <a:prstGeom prst="parallelogram">
              <a:avLst>
                <a:gd name="adj" fmla="val 141742"/>
              </a:avLst>
            </a:prstGeom>
            <a:blipFill dpi="0" rotWithShape="1">
              <a:blip r:embed="rId4"/>
              <a:srcRect/>
              <a:tile tx="0" ty="0" sx="100000" sy="100000" flip="none" algn="tl"/>
            </a:blipFill>
            <a:ln w="9525" algn="ctr">
              <a:solidFill>
                <a:srgbClr val="000000"/>
              </a:solidFill>
              <a:miter lim="800000"/>
              <a:headEnd/>
              <a:tailEnd/>
            </a:ln>
            <a:effectLst>
              <a:outerShdw dist="35921" dir="2700000" algn="ctr" rotWithShape="0">
                <a:srgbClr val="808080">
                  <a:alpha val="50000"/>
                </a:srgbClr>
              </a:outerShdw>
            </a:effectLst>
          </p:spPr>
          <p:txBody>
            <a:bodyPr wrap="none" anchor="ctr"/>
            <a:lstStyle/>
            <a:p>
              <a:pPr eaLnBrk="1" hangingPunct="1"/>
              <a:endParaRPr lang="en-US" altLang="en-US"/>
            </a:p>
          </p:txBody>
        </p:sp>
        <p:sp>
          <p:nvSpPr>
            <p:cNvPr id="671" name="AutoShape 9"/>
            <p:cNvSpPr>
              <a:spLocks noChangeArrowheads="1"/>
            </p:cNvSpPr>
            <p:nvPr/>
          </p:nvSpPr>
          <p:spPr bwMode="auto">
            <a:xfrm>
              <a:off x="965" y="1536"/>
              <a:ext cx="73" cy="644"/>
            </a:xfrm>
            <a:prstGeom prst="cube">
              <a:avLst>
                <a:gd name="adj" fmla="val 89583"/>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72" name="AutoShape 10"/>
            <p:cNvSpPr>
              <a:spLocks noChangeArrowheads="1"/>
            </p:cNvSpPr>
            <p:nvPr/>
          </p:nvSpPr>
          <p:spPr bwMode="auto">
            <a:xfrm rot="5400000">
              <a:off x="1512" y="1113"/>
              <a:ext cx="50" cy="1093"/>
            </a:xfrm>
            <a:prstGeom prst="can">
              <a:avLst>
                <a:gd name="adj" fmla="val 76510"/>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grpSp>
          <p:nvGrpSpPr>
            <p:cNvPr id="3" name="Group 11"/>
            <p:cNvGrpSpPr>
              <a:grpSpLocks/>
            </p:cNvGrpSpPr>
            <p:nvPr/>
          </p:nvGrpSpPr>
          <p:grpSpPr bwMode="auto">
            <a:xfrm>
              <a:off x="1014" y="1759"/>
              <a:ext cx="1045" cy="235"/>
              <a:chOff x="2064" y="3164"/>
              <a:chExt cx="1536" cy="456"/>
            </a:xfrm>
          </p:grpSpPr>
          <p:sp>
            <p:nvSpPr>
              <p:cNvPr id="676" name="AutoShape 12"/>
              <p:cNvSpPr>
                <a:spLocks noChangeArrowheads="1"/>
              </p:cNvSpPr>
              <p:nvPr/>
            </p:nvSpPr>
            <p:spPr bwMode="auto">
              <a:xfrm rot="16200000" flipV="1">
                <a:off x="2688" y="2627"/>
                <a:ext cx="288" cy="1536"/>
              </a:xfrm>
              <a:prstGeom prst="can">
                <a:avLst>
                  <a:gd name="adj" fmla="val 23259"/>
                </a:avLst>
              </a:prstGeom>
              <a:gradFill rotWithShape="1">
                <a:gsLst>
                  <a:gs pos="0">
                    <a:srgbClr val="BEBEBE"/>
                  </a:gs>
                  <a:gs pos="50000">
                    <a:srgbClr val="FFFFFF"/>
                  </a:gs>
                  <a:gs pos="100000">
                    <a:srgbClr val="BEBEBE"/>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nvGrpSpPr>
              <p:cNvPr id="4" name="Group 13"/>
              <p:cNvGrpSpPr>
                <a:grpSpLocks/>
              </p:cNvGrpSpPr>
              <p:nvPr/>
            </p:nvGrpSpPr>
            <p:grpSpPr bwMode="auto">
              <a:xfrm>
                <a:off x="2160" y="3164"/>
                <a:ext cx="1342" cy="456"/>
                <a:chOff x="2160" y="2976"/>
                <a:chExt cx="1342" cy="696"/>
              </a:xfrm>
            </p:grpSpPr>
            <p:grpSp>
              <p:nvGrpSpPr>
                <p:cNvPr id="5" name="Group 14"/>
                <p:cNvGrpSpPr>
                  <a:grpSpLocks/>
                </p:cNvGrpSpPr>
                <p:nvPr/>
              </p:nvGrpSpPr>
              <p:grpSpPr bwMode="auto">
                <a:xfrm flipV="1">
                  <a:off x="2160" y="2976"/>
                  <a:ext cx="670" cy="696"/>
                  <a:chOff x="2016" y="3504"/>
                  <a:chExt cx="511" cy="275"/>
                </a:xfrm>
              </p:grpSpPr>
              <p:grpSp>
                <p:nvGrpSpPr>
                  <p:cNvPr id="6" name="Group 15"/>
                  <p:cNvGrpSpPr>
                    <a:grpSpLocks/>
                  </p:cNvGrpSpPr>
                  <p:nvPr/>
                </p:nvGrpSpPr>
                <p:grpSpPr bwMode="auto">
                  <a:xfrm>
                    <a:off x="2016" y="3504"/>
                    <a:ext cx="258" cy="275"/>
                    <a:chOff x="1168" y="2618"/>
                    <a:chExt cx="347" cy="467"/>
                  </a:xfrm>
                </p:grpSpPr>
                <p:grpSp>
                  <p:nvGrpSpPr>
                    <p:cNvPr id="7" name="Group 16"/>
                    <p:cNvGrpSpPr>
                      <a:grpSpLocks/>
                    </p:cNvGrpSpPr>
                    <p:nvPr/>
                  </p:nvGrpSpPr>
                  <p:grpSpPr bwMode="auto">
                    <a:xfrm>
                      <a:off x="1168" y="2618"/>
                      <a:ext cx="113" cy="467"/>
                      <a:chOff x="3448" y="4896"/>
                      <a:chExt cx="1001" cy="3254"/>
                    </a:xfrm>
                  </p:grpSpPr>
                  <p:grpSp>
                    <p:nvGrpSpPr>
                      <p:cNvPr id="8" name="Group 17"/>
                      <p:cNvGrpSpPr>
                        <a:grpSpLocks/>
                      </p:cNvGrpSpPr>
                      <p:nvPr/>
                    </p:nvGrpSpPr>
                    <p:grpSpPr bwMode="auto">
                      <a:xfrm>
                        <a:off x="3448" y="4896"/>
                        <a:ext cx="450" cy="3254"/>
                        <a:chOff x="3448" y="4896"/>
                        <a:chExt cx="450" cy="3254"/>
                      </a:xfrm>
                    </p:grpSpPr>
                    <p:sp>
                      <p:nvSpPr>
                        <p:cNvPr id="831" name="Arc 1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2" name="Arc 1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3" name="Arc 2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4" name="Arc 2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5" name="Arc 2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9" name="Group 23"/>
                      <p:cNvGrpSpPr>
                        <a:grpSpLocks/>
                      </p:cNvGrpSpPr>
                      <p:nvPr/>
                    </p:nvGrpSpPr>
                    <p:grpSpPr bwMode="auto">
                      <a:xfrm>
                        <a:off x="3999" y="4896"/>
                        <a:ext cx="450" cy="3254"/>
                        <a:chOff x="3448" y="4896"/>
                        <a:chExt cx="450" cy="3254"/>
                      </a:xfrm>
                    </p:grpSpPr>
                    <p:sp>
                      <p:nvSpPr>
                        <p:cNvPr id="826" name="Arc 24"/>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7" name="Arc 25"/>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8" name="Arc 26"/>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9" name="Arc 27"/>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0" name="Arc 28"/>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10" name="Group 29"/>
                    <p:cNvGrpSpPr>
                      <a:grpSpLocks/>
                    </p:cNvGrpSpPr>
                    <p:nvPr/>
                  </p:nvGrpSpPr>
                  <p:grpSpPr bwMode="auto">
                    <a:xfrm>
                      <a:off x="1284" y="2618"/>
                      <a:ext cx="113" cy="467"/>
                      <a:chOff x="3448" y="4896"/>
                      <a:chExt cx="1001" cy="3254"/>
                    </a:xfrm>
                  </p:grpSpPr>
                  <p:grpSp>
                    <p:nvGrpSpPr>
                      <p:cNvPr id="11" name="Group 30"/>
                      <p:cNvGrpSpPr>
                        <a:grpSpLocks/>
                      </p:cNvGrpSpPr>
                      <p:nvPr/>
                    </p:nvGrpSpPr>
                    <p:grpSpPr bwMode="auto">
                      <a:xfrm>
                        <a:off x="3448" y="4896"/>
                        <a:ext cx="450" cy="3254"/>
                        <a:chOff x="3448" y="4896"/>
                        <a:chExt cx="450" cy="3254"/>
                      </a:xfrm>
                    </p:grpSpPr>
                    <p:sp>
                      <p:nvSpPr>
                        <p:cNvPr id="819" name="Arc 3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0" name="Arc 3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1" name="Arc 3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2" name="Arc 3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3" name="Arc 3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12" name="Group 36"/>
                      <p:cNvGrpSpPr>
                        <a:grpSpLocks/>
                      </p:cNvGrpSpPr>
                      <p:nvPr/>
                    </p:nvGrpSpPr>
                    <p:grpSpPr bwMode="auto">
                      <a:xfrm>
                        <a:off x="3999" y="4896"/>
                        <a:ext cx="450" cy="3254"/>
                        <a:chOff x="3448" y="4896"/>
                        <a:chExt cx="450" cy="3254"/>
                      </a:xfrm>
                    </p:grpSpPr>
                    <p:sp>
                      <p:nvSpPr>
                        <p:cNvPr id="814" name="Arc 3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5" name="Arc 3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6" name="Arc 3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7" name="Arc 4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8" name="Arc 4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13" name="Group 42"/>
                    <p:cNvGrpSpPr>
                      <a:grpSpLocks/>
                    </p:cNvGrpSpPr>
                    <p:nvPr/>
                  </p:nvGrpSpPr>
                  <p:grpSpPr bwMode="auto">
                    <a:xfrm>
                      <a:off x="1402" y="2618"/>
                      <a:ext cx="51" cy="467"/>
                      <a:chOff x="3448" y="4896"/>
                      <a:chExt cx="450" cy="3254"/>
                    </a:xfrm>
                  </p:grpSpPr>
                  <p:sp>
                    <p:nvSpPr>
                      <p:cNvPr id="807" name="Arc 4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8" name="Arc 4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9" name="Arc 4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0" name="Arc 4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1" name="Arc 4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14" name="Group 48"/>
                    <p:cNvGrpSpPr>
                      <a:grpSpLocks/>
                    </p:cNvGrpSpPr>
                    <p:nvPr/>
                  </p:nvGrpSpPr>
                  <p:grpSpPr bwMode="auto">
                    <a:xfrm>
                      <a:off x="1464" y="2618"/>
                      <a:ext cx="51" cy="467"/>
                      <a:chOff x="3448" y="4896"/>
                      <a:chExt cx="450" cy="3254"/>
                    </a:xfrm>
                  </p:grpSpPr>
                  <p:sp>
                    <p:nvSpPr>
                      <p:cNvPr id="802" name="Arc 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3" name="Arc 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4" name="Arc 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5" name="Arc 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6" name="Arc 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15" name="Group 54"/>
                  <p:cNvGrpSpPr>
                    <a:grpSpLocks/>
                  </p:cNvGrpSpPr>
                  <p:nvPr/>
                </p:nvGrpSpPr>
                <p:grpSpPr bwMode="auto">
                  <a:xfrm>
                    <a:off x="2269" y="3504"/>
                    <a:ext cx="258" cy="275"/>
                    <a:chOff x="1168" y="2618"/>
                    <a:chExt cx="347" cy="467"/>
                  </a:xfrm>
                </p:grpSpPr>
                <p:grpSp>
                  <p:nvGrpSpPr>
                    <p:cNvPr id="16" name="Group 55"/>
                    <p:cNvGrpSpPr>
                      <a:grpSpLocks/>
                    </p:cNvGrpSpPr>
                    <p:nvPr/>
                  </p:nvGrpSpPr>
                  <p:grpSpPr bwMode="auto">
                    <a:xfrm>
                      <a:off x="1168" y="2618"/>
                      <a:ext cx="113" cy="467"/>
                      <a:chOff x="3448" y="4896"/>
                      <a:chExt cx="1001" cy="3254"/>
                    </a:xfrm>
                  </p:grpSpPr>
                  <p:grpSp>
                    <p:nvGrpSpPr>
                      <p:cNvPr id="17" name="Group 56"/>
                      <p:cNvGrpSpPr>
                        <a:grpSpLocks/>
                      </p:cNvGrpSpPr>
                      <p:nvPr/>
                    </p:nvGrpSpPr>
                    <p:grpSpPr bwMode="auto">
                      <a:xfrm>
                        <a:off x="3448" y="4896"/>
                        <a:ext cx="450" cy="3254"/>
                        <a:chOff x="3448" y="4896"/>
                        <a:chExt cx="450" cy="3254"/>
                      </a:xfrm>
                    </p:grpSpPr>
                    <p:sp>
                      <p:nvSpPr>
                        <p:cNvPr id="793" name="Arc 5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4" name="Arc 5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5" name="Arc 5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6" name="Arc 6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7" name="Arc 6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18" name="Group 62"/>
                      <p:cNvGrpSpPr>
                        <a:grpSpLocks/>
                      </p:cNvGrpSpPr>
                      <p:nvPr/>
                    </p:nvGrpSpPr>
                    <p:grpSpPr bwMode="auto">
                      <a:xfrm>
                        <a:off x="3999" y="4896"/>
                        <a:ext cx="450" cy="3254"/>
                        <a:chOff x="3448" y="4896"/>
                        <a:chExt cx="450" cy="3254"/>
                      </a:xfrm>
                    </p:grpSpPr>
                    <p:sp>
                      <p:nvSpPr>
                        <p:cNvPr id="788" name="Arc 6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9" name="Arc 6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0" name="Arc 6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1" name="Arc 6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2" name="Arc 6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19" name="Group 68"/>
                    <p:cNvGrpSpPr>
                      <a:grpSpLocks/>
                    </p:cNvGrpSpPr>
                    <p:nvPr/>
                  </p:nvGrpSpPr>
                  <p:grpSpPr bwMode="auto">
                    <a:xfrm>
                      <a:off x="1284" y="2618"/>
                      <a:ext cx="113" cy="467"/>
                      <a:chOff x="3448" y="4896"/>
                      <a:chExt cx="1001" cy="3254"/>
                    </a:xfrm>
                  </p:grpSpPr>
                  <p:grpSp>
                    <p:nvGrpSpPr>
                      <p:cNvPr id="20" name="Group 69"/>
                      <p:cNvGrpSpPr>
                        <a:grpSpLocks/>
                      </p:cNvGrpSpPr>
                      <p:nvPr/>
                    </p:nvGrpSpPr>
                    <p:grpSpPr bwMode="auto">
                      <a:xfrm>
                        <a:off x="3448" y="4896"/>
                        <a:ext cx="450" cy="3254"/>
                        <a:chOff x="3448" y="4896"/>
                        <a:chExt cx="450" cy="3254"/>
                      </a:xfrm>
                    </p:grpSpPr>
                    <p:sp>
                      <p:nvSpPr>
                        <p:cNvPr id="781" name="Arc 7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2" name="Arc 7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3" name="Arc 7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4" name="Arc 7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5" name="Arc 7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21" name="Group 75"/>
                      <p:cNvGrpSpPr>
                        <a:grpSpLocks/>
                      </p:cNvGrpSpPr>
                      <p:nvPr/>
                    </p:nvGrpSpPr>
                    <p:grpSpPr bwMode="auto">
                      <a:xfrm>
                        <a:off x="3999" y="4896"/>
                        <a:ext cx="450" cy="3254"/>
                        <a:chOff x="3448" y="4896"/>
                        <a:chExt cx="450" cy="3254"/>
                      </a:xfrm>
                    </p:grpSpPr>
                    <p:sp>
                      <p:nvSpPr>
                        <p:cNvPr id="776" name="Arc 7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7" name="Arc 7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8" name="Arc 7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9" name="Arc 7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0" name="Arc 8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22" name="Group 81"/>
                    <p:cNvGrpSpPr>
                      <a:grpSpLocks/>
                    </p:cNvGrpSpPr>
                    <p:nvPr/>
                  </p:nvGrpSpPr>
                  <p:grpSpPr bwMode="auto">
                    <a:xfrm>
                      <a:off x="1402" y="2618"/>
                      <a:ext cx="51" cy="467"/>
                      <a:chOff x="3448" y="4896"/>
                      <a:chExt cx="450" cy="3254"/>
                    </a:xfrm>
                  </p:grpSpPr>
                  <p:sp>
                    <p:nvSpPr>
                      <p:cNvPr id="769" name="Arc 8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0" name="Arc 8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1" name="Arc 8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2" name="Arc 8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3" name="Arc 8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23" name="Group 87"/>
                    <p:cNvGrpSpPr>
                      <a:grpSpLocks/>
                    </p:cNvGrpSpPr>
                    <p:nvPr/>
                  </p:nvGrpSpPr>
                  <p:grpSpPr bwMode="auto">
                    <a:xfrm>
                      <a:off x="1464" y="2618"/>
                      <a:ext cx="51" cy="467"/>
                      <a:chOff x="3448" y="4896"/>
                      <a:chExt cx="450" cy="3254"/>
                    </a:xfrm>
                  </p:grpSpPr>
                  <p:sp>
                    <p:nvSpPr>
                      <p:cNvPr id="764" name="Arc 8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5" name="Arc 8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6" name="Arc 9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7" name="Arc 9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8" name="Arc 9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grpSp>
              <p:nvGrpSpPr>
                <p:cNvPr id="24" name="Group 93"/>
                <p:cNvGrpSpPr>
                  <a:grpSpLocks/>
                </p:cNvGrpSpPr>
                <p:nvPr/>
              </p:nvGrpSpPr>
              <p:grpSpPr bwMode="auto">
                <a:xfrm flipV="1">
                  <a:off x="2832" y="2976"/>
                  <a:ext cx="670" cy="696"/>
                  <a:chOff x="2016" y="3504"/>
                  <a:chExt cx="511" cy="275"/>
                </a:xfrm>
              </p:grpSpPr>
              <p:grpSp>
                <p:nvGrpSpPr>
                  <p:cNvPr id="25" name="Group 94"/>
                  <p:cNvGrpSpPr>
                    <a:grpSpLocks/>
                  </p:cNvGrpSpPr>
                  <p:nvPr/>
                </p:nvGrpSpPr>
                <p:grpSpPr bwMode="auto">
                  <a:xfrm>
                    <a:off x="2016" y="3504"/>
                    <a:ext cx="258" cy="275"/>
                    <a:chOff x="1168" y="2618"/>
                    <a:chExt cx="347" cy="467"/>
                  </a:xfrm>
                </p:grpSpPr>
                <p:grpSp>
                  <p:nvGrpSpPr>
                    <p:cNvPr id="26" name="Group 95"/>
                    <p:cNvGrpSpPr>
                      <a:grpSpLocks/>
                    </p:cNvGrpSpPr>
                    <p:nvPr/>
                  </p:nvGrpSpPr>
                  <p:grpSpPr bwMode="auto">
                    <a:xfrm>
                      <a:off x="1168" y="2618"/>
                      <a:ext cx="113" cy="467"/>
                      <a:chOff x="3448" y="4896"/>
                      <a:chExt cx="1001" cy="3254"/>
                    </a:xfrm>
                  </p:grpSpPr>
                  <p:grpSp>
                    <p:nvGrpSpPr>
                      <p:cNvPr id="27" name="Group 96"/>
                      <p:cNvGrpSpPr>
                        <a:grpSpLocks/>
                      </p:cNvGrpSpPr>
                      <p:nvPr/>
                    </p:nvGrpSpPr>
                    <p:grpSpPr bwMode="auto">
                      <a:xfrm>
                        <a:off x="3448" y="4896"/>
                        <a:ext cx="450" cy="3254"/>
                        <a:chOff x="3448" y="4896"/>
                        <a:chExt cx="450" cy="3254"/>
                      </a:xfrm>
                    </p:grpSpPr>
                    <p:sp>
                      <p:nvSpPr>
                        <p:cNvPr id="753" name="Arc 9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4" name="Arc 9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5" name="Arc 9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6" name="Arc 10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7" name="Arc 10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28" name="Group 102"/>
                      <p:cNvGrpSpPr>
                        <a:grpSpLocks/>
                      </p:cNvGrpSpPr>
                      <p:nvPr/>
                    </p:nvGrpSpPr>
                    <p:grpSpPr bwMode="auto">
                      <a:xfrm>
                        <a:off x="3999" y="4896"/>
                        <a:ext cx="450" cy="3254"/>
                        <a:chOff x="3448" y="4896"/>
                        <a:chExt cx="450" cy="3254"/>
                      </a:xfrm>
                    </p:grpSpPr>
                    <p:sp>
                      <p:nvSpPr>
                        <p:cNvPr id="748" name="Arc 10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9" name="Arc 10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0" name="Arc 10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1" name="Arc 10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2" name="Arc 10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29" name="Group 108"/>
                    <p:cNvGrpSpPr>
                      <a:grpSpLocks/>
                    </p:cNvGrpSpPr>
                    <p:nvPr/>
                  </p:nvGrpSpPr>
                  <p:grpSpPr bwMode="auto">
                    <a:xfrm>
                      <a:off x="1284" y="2618"/>
                      <a:ext cx="113" cy="467"/>
                      <a:chOff x="3448" y="4896"/>
                      <a:chExt cx="1001" cy="3254"/>
                    </a:xfrm>
                  </p:grpSpPr>
                  <p:grpSp>
                    <p:nvGrpSpPr>
                      <p:cNvPr id="30" name="Group 109"/>
                      <p:cNvGrpSpPr>
                        <a:grpSpLocks/>
                      </p:cNvGrpSpPr>
                      <p:nvPr/>
                    </p:nvGrpSpPr>
                    <p:grpSpPr bwMode="auto">
                      <a:xfrm>
                        <a:off x="3448" y="4896"/>
                        <a:ext cx="450" cy="3254"/>
                        <a:chOff x="3448" y="4896"/>
                        <a:chExt cx="450" cy="3254"/>
                      </a:xfrm>
                    </p:grpSpPr>
                    <p:sp>
                      <p:nvSpPr>
                        <p:cNvPr id="741" name="Arc 11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2" name="Arc 11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3" name="Arc 11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4" name="Arc 11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5" name="Arc 11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31" name="Group 115"/>
                      <p:cNvGrpSpPr>
                        <a:grpSpLocks/>
                      </p:cNvGrpSpPr>
                      <p:nvPr/>
                    </p:nvGrpSpPr>
                    <p:grpSpPr bwMode="auto">
                      <a:xfrm>
                        <a:off x="3999" y="4896"/>
                        <a:ext cx="450" cy="3254"/>
                        <a:chOff x="3448" y="4896"/>
                        <a:chExt cx="450" cy="3254"/>
                      </a:xfrm>
                    </p:grpSpPr>
                    <p:sp>
                      <p:nvSpPr>
                        <p:cNvPr id="736" name="Arc 11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7" name="Arc 11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8" name="Arc 11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9" name="Arc 11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0" name="Arc 12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673" name="Group 121"/>
                    <p:cNvGrpSpPr>
                      <a:grpSpLocks/>
                    </p:cNvGrpSpPr>
                    <p:nvPr/>
                  </p:nvGrpSpPr>
                  <p:grpSpPr bwMode="auto">
                    <a:xfrm>
                      <a:off x="1402" y="2618"/>
                      <a:ext cx="51" cy="467"/>
                      <a:chOff x="3448" y="4896"/>
                      <a:chExt cx="450" cy="3254"/>
                    </a:xfrm>
                  </p:grpSpPr>
                  <p:sp>
                    <p:nvSpPr>
                      <p:cNvPr id="729" name="Arc 12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0" name="Arc 12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1" name="Arc 12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2" name="Arc 12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3" name="Arc 12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677" name="Group 127"/>
                    <p:cNvGrpSpPr>
                      <a:grpSpLocks/>
                    </p:cNvGrpSpPr>
                    <p:nvPr/>
                  </p:nvGrpSpPr>
                  <p:grpSpPr bwMode="auto">
                    <a:xfrm>
                      <a:off x="1464" y="2618"/>
                      <a:ext cx="51" cy="467"/>
                      <a:chOff x="3448" y="4896"/>
                      <a:chExt cx="450" cy="3254"/>
                    </a:xfrm>
                  </p:grpSpPr>
                  <p:sp>
                    <p:nvSpPr>
                      <p:cNvPr id="724" name="Arc 12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5" name="Arc 12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6" name="Arc 13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7" name="Arc 13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8" name="Arc 13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678" name="Group 133"/>
                  <p:cNvGrpSpPr>
                    <a:grpSpLocks/>
                  </p:cNvGrpSpPr>
                  <p:nvPr/>
                </p:nvGrpSpPr>
                <p:grpSpPr bwMode="auto">
                  <a:xfrm>
                    <a:off x="2269" y="3504"/>
                    <a:ext cx="258" cy="275"/>
                    <a:chOff x="1168" y="2618"/>
                    <a:chExt cx="347" cy="467"/>
                  </a:xfrm>
                </p:grpSpPr>
                <p:grpSp>
                  <p:nvGrpSpPr>
                    <p:cNvPr id="679" name="Group 134"/>
                    <p:cNvGrpSpPr>
                      <a:grpSpLocks/>
                    </p:cNvGrpSpPr>
                    <p:nvPr/>
                  </p:nvGrpSpPr>
                  <p:grpSpPr bwMode="auto">
                    <a:xfrm>
                      <a:off x="1168" y="2618"/>
                      <a:ext cx="113" cy="467"/>
                      <a:chOff x="3448" y="4896"/>
                      <a:chExt cx="1001" cy="3254"/>
                    </a:xfrm>
                  </p:grpSpPr>
                  <p:grpSp>
                    <p:nvGrpSpPr>
                      <p:cNvPr id="680" name="Group 135"/>
                      <p:cNvGrpSpPr>
                        <a:grpSpLocks/>
                      </p:cNvGrpSpPr>
                      <p:nvPr/>
                    </p:nvGrpSpPr>
                    <p:grpSpPr bwMode="auto">
                      <a:xfrm>
                        <a:off x="3448" y="4896"/>
                        <a:ext cx="450" cy="3254"/>
                        <a:chOff x="3448" y="4896"/>
                        <a:chExt cx="450" cy="3254"/>
                      </a:xfrm>
                    </p:grpSpPr>
                    <p:sp>
                      <p:nvSpPr>
                        <p:cNvPr id="715" name="Arc 13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6" name="Arc 13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7" name="Arc 13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8" name="Arc 13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9" name="Arc 14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681" name="Group 141"/>
                      <p:cNvGrpSpPr>
                        <a:grpSpLocks/>
                      </p:cNvGrpSpPr>
                      <p:nvPr/>
                    </p:nvGrpSpPr>
                    <p:grpSpPr bwMode="auto">
                      <a:xfrm>
                        <a:off x="3999" y="4896"/>
                        <a:ext cx="450" cy="3254"/>
                        <a:chOff x="3448" y="4896"/>
                        <a:chExt cx="450" cy="3254"/>
                      </a:xfrm>
                    </p:grpSpPr>
                    <p:sp>
                      <p:nvSpPr>
                        <p:cNvPr id="710" name="Arc 14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1" name="Arc 14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2" name="Arc 14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3" name="Arc 14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4" name="Arc 14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682" name="Group 147"/>
                    <p:cNvGrpSpPr>
                      <a:grpSpLocks/>
                    </p:cNvGrpSpPr>
                    <p:nvPr/>
                  </p:nvGrpSpPr>
                  <p:grpSpPr bwMode="auto">
                    <a:xfrm>
                      <a:off x="1284" y="2618"/>
                      <a:ext cx="113" cy="467"/>
                      <a:chOff x="3448" y="4896"/>
                      <a:chExt cx="1001" cy="3254"/>
                    </a:xfrm>
                  </p:grpSpPr>
                  <p:grpSp>
                    <p:nvGrpSpPr>
                      <p:cNvPr id="683" name="Group 148"/>
                      <p:cNvGrpSpPr>
                        <a:grpSpLocks/>
                      </p:cNvGrpSpPr>
                      <p:nvPr/>
                    </p:nvGrpSpPr>
                    <p:grpSpPr bwMode="auto">
                      <a:xfrm>
                        <a:off x="3448" y="4896"/>
                        <a:ext cx="450" cy="3254"/>
                        <a:chOff x="3448" y="4896"/>
                        <a:chExt cx="450" cy="3254"/>
                      </a:xfrm>
                    </p:grpSpPr>
                    <p:sp>
                      <p:nvSpPr>
                        <p:cNvPr id="703" name="Arc 1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4" name="Arc 1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5" name="Arc 1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6" name="Arc 1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7" name="Arc 1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684" name="Group 154"/>
                      <p:cNvGrpSpPr>
                        <a:grpSpLocks/>
                      </p:cNvGrpSpPr>
                      <p:nvPr/>
                    </p:nvGrpSpPr>
                    <p:grpSpPr bwMode="auto">
                      <a:xfrm>
                        <a:off x="3999" y="4896"/>
                        <a:ext cx="450" cy="3254"/>
                        <a:chOff x="3448" y="4896"/>
                        <a:chExt cx="450" cy="3254"/>
                      </a:xfrm>
                    </p:grpSpPr>
                    <p:sp>
                      <p:nvSpPr>
                        <p:cNvPr id="698" name="Arc 155"/>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9" name="Arc 156"/>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0" name="Arc 157"/>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1" name="Arc 158"/>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2" name="Arc 159"/>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685" name="Group 160"/>
                    <p:cNvGrpSpPr>
                      <a:grpSpLocks/>
                    </p:cNvGrpSpPr>
                    <p:nvPr/>
                  </p:nvGrpSpPr>
                  <p:grpSpPr bwMode="auto">
                    <a:xfrm>
                      <a:off x="1402" y="2618"/>
                      <a:ext cx="51" cy="467"/>
                      <a:chOff x="3448" y="4896"/>
                      <a:chExt cx="450" cy="3254"/>
                    </a:xfrm>
                  </p:grpSpPr>
                  <p:sp>
                    <p:nvSpPr>
                      <p:cNvPr id="691" name="Arc 16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2" name="Arc 16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3" name="Arc 16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4" name="Arc 16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5" name="Arc 16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696" name="Group 166"/>
                    <p:cNvGrpSpPr>
                      <a:grpSpLocks/>
                    </p:cNvGrpSpPr>
                    <p:nvPr/>
                  </p:nvGrpSpPr>
                  <p:grpSpPr bwMode="auto">
                    <a:xfrm>
                      <a:off x="1464" y="2618"/>
                      <a:ext cx="51" cy="467"/>
                      <a:chOff x="3448" y="4896"/>
                      <a:chExt cx="450" cy="3254"/>
                    </a:xfrm>
                  </p:grpSpPr>
                  <p:sp>
                    <p:nvSpPr>
                      <p:cNvPr id="686" name="Arc 16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87" name="Arc 16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88" name="Arc 16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89" name="Arc 17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0" name="Arc 17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grpSp>
        </p:grpSp>
        <p:sp>
          <p:nvSpPr>
            <p:cNvPr id="674" name="AutoShape 172"/>
            <p:cNvSpPr>
              <a:spLocks noChangeArrowheads="1"/>
            </p:cNvSpPr>
            <p:nvPr/>
          </p:nvSpPr>
          <p:spPr bwMode="auto">
            <a:xfrm>
              <a:off x="2011" y="1536"/>
              <a:ext cx="72" cy="644"/>
            </a:xfrm>
            <a:prstGeom prst="cube">
              <a:avLst>
                <a:gd name="adj" fmla="val 89583"/>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75" name="Oval 173"/>
            <p:cNvSpPr>
              <a:spLocks noChangeArrowheads="1"/>
            </p:cNvSpPr>
            <p:nvPr/>
          </p:nvSpPr>
          <p:spPr bwMode="auto">
            <a:xfrm>
              <a:off x="2039" y="1635"/>
              <a:ext cx="29" cy="30"/>
            </a:xfrm>
            <a:prstGeom prst="ellipse">
              <a:avLst/>
            </a:prstGeom>
            <a:solidFill>
              <a:schemeClr val="tx1"/>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sp>
        <p:nvSpPr>
          <p:cNvPr id="836" name="AutoShape 174"/>
          <p:cNvSpPr>
            <a:spLocks noChangeArrowheads="1"/>
          </p:cNvSpPr>
          <p:nvPr/>
        </p:nvSpPr>
        <p:spPr bwMode="auto">
          <a:xfrm rot="5400000">
            <a:off x="6286500" y="2247900"/>
            <a:ext cx="304800" cy="76200"/>
          </a:xfrm>
          <a:prstGeom prst="homePlate">
            <a:avLst>
              <a:gd name="adj" fmla="val 100000"/>
            </a:avLst>
          </a:prstGeom>
          <a:solidFill>
            <a:schemeClr val="bg2"/>
          </a:solidFill>
          <a:ln w="952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837" name="Oval 175"/>
          <p:cNvSpPr>
            <a:spLocks noChangeArrowheads="1"/>
          </p:cNvSpPr>
          <p:nvPr/>
        </p:nvSpPr>
        <p:spPr bwMode="auto">
          <a:xfrm>
            <a:off x="4257675" y="4900613"/>
            <a:ext cx="46038" cy="46037"/>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38" name="Text Box 176"/>
          <p:cNvSpPr txBox="1">
            <a:spLocks noChangeArrowheads="1"/>
          </p:cNvSpPr>
          <p:nvPr/>
        </p:nvSpPr>
        <p:spPr bwMode="auto">
          <a:xfrm>
            <a:off x="4238625" y="4464050"/>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t>K</a:t>
            </a:r>
          </a:p>
        </p:txBody>
      </p:sp>
      <p:sp>
        <p:nvSpPr>
          <p:cNvPr id="839" name="Rectangle 177"/>
          <p:cNvSpPr>
            <a:spLocks noChangeArrowheads="1"/>
          </p:cNvSpPr>
          <p:nvPr/>
        </p:nvSpPr>
        <p:spPr bwMode="auto">
          <a:xfrm>
            <a:off x="3895725" y="4976813"/>
            <a:ext cx="800100" cy="123825"/>
          </a:xfrm>
          <a:prstGeom prst="rect">
            <a:avLst/>
          </a:prstGeom>
          <a:solidFill>
            <a:schemeClr val="accent1"/>
          </a:solidFill>
          <a:ln w="9525">
            <a:miter lim="800000"/>
            <a:headEnd/>
            <a:tailEnd/>
          </a:ln>
          <a:effectLst/>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eaLnBrk="1" hangingPunct="1"/>
            <a:endParaRPr lang="en-US" altLang="en-US"/>
          </a:p>
        </p:txBody>
      </p:sp>
      <p:sp>
        <p:nvSpPr>
          <p:cNvPr id="840" name="Oval 178"/>
          <p:cNvSpPr>
            <a:spLocks noChangeArrowheads="1"/>
          </p:cNvSpPr>
          <p:nvPr/>
        </p:nvSpPr>
        <p:spPr bwMode="auto">
          <a:xfrm>
            <a:off x="4095750" y="4873625"/>
            <a:ext cx="46038"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41" name="Oval 179"/>
          <p:cNvSpPr>
            <a:spLocks noChangeArrowheads="1"/>
          </p:cNvSpPr>
          <p:nvPr/>
        </p:nvSpPr>
        <p:spPr bwMode="auto">
          <a:xfrm>
            <a:off x="4545013" y="4883150"/>
            <a:ext cx="46037"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nvGrpSpPr>
          <p:cNvPr id="697" name="Group 180"/>
          <p:cNvGrpSpPr>
            <a:grpSpLocks/>
          </p:cNvGrpSpPr>
          <p:nvPr/>
        </p:nvGrpSpPr>
        <p:grpSpPr bwMode="auto">
          <a:xfrm>
            <a:off x="3886200" y="4800600"/>
            <a:ext cx="685800" cy="685800"/>
            <a:chOff x="1218" y="2010"/>
            <a:chExt cx="432" cy="432"/>
          </a:xfrm>
        </p:grpSpPr>
        <p:sp>
          <p:nvSpPr>
            <p:cNvPr id="843" name="Line 181"/>
            <p:cNvSpPr>
              <a:spLocks noChangeShapeType="1"/>
            </p:cNvSpPr>
            <p:nvPr/>
          </p:nvSpPr>
          <p:spPr bwMode="auto">
            <a:xfrm flipV="1">
              <a:off x="1440" y="2064"/>
              <a:ext cx="144" cy="14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4" name="Oval 182"/>
            <p:cNvSpPr>
              <a:spLocks noChangeArrowheads="1"/>
            </p:cNvSpPr>
            <p:nvPr/>
          </p:nvSpPr>
          <p:spPr bwMode="auto">
            <a:xfrm>
              <a:off x="1218" y="2010"/>
              <a:ext cx="432" cy="4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sp>
        <p:nvSpPr>
          <p:cNvPr id="845" name="AutoShape 183"/>
          <p:cNvSpPr>
            <a:spLocks noChangeArrowheads="1"/>
          </p:cNvSpPr>
          <p:nvPr/>
        </p:nvSpPr>
        <p:spPr bwMode="auto">
          <a:xfrm>
            <a:off x="4067175" y="476885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46" name="Oval 184"/>
          <p:cNvSpPr>
            <a:spLocks noChangeArrowheads="1"/>
          </p:cNvSpPr>
          <p:nvPr/>
        </p:nvSpPr>
        <p:spPr bwMode="auto">
          <a:xfrm>
            <a:off x="4221163" y="4867275"/>
            <a:ext cx="46037"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47" name="AutoShape 185"/>
          <p:cNvSpPr>
            <a:spLocks noChangeArrowheads="1"/>
          </p:cNvSpPr>
          <p:nvPr/>
        </p:nvSpPr>
        <p:spPr bwMode="auto">
          <a:xfrm>
            <a:off x="4667250" y="478790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nvGrpSpPr>
          <p:cNvPr id="708" name="Group 186"/>
          <p:cNvGrpSpPr>
            <a:grpSpLocks/>
          </p:cNvGrpSpPr>
          <p:nvPr/>
        </p:nvGrpSpPr>
        <p:grpSpPr bwMode="auto">
          <a:xfrm>
            <a:off x="5505450" y="4114800"/>
            <a:ext cx="590550" cy="920750"/>
            <a:chOff x="1402" y="2202"/>
            <a:chExt cx="449" cy="696"/>
          </a:xfrm>
        </p:grpSpPr>
        <p:sp>
          <p:nvSpPr>
            <p:cNvPr id="849" name="Litebulb"/>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sp>
          <p:nvSpPr>
            <p:cNvPr id="850" name="Oval 188"/>
            <p:cNvSpPr>
              <a:spLocks noChangeArrowheads="1"/>
            </p:cNvSpPr>
            <p:nvPr/>
          </p:nvSpPr>
          <p:spPr bwMode="auto">
            <a:xfrm>
              <a:off x="1453" y="2774"/>
              <a:ext cx="350" cy="124"/>
            </a:xfrm>
            <a:prstGeom prst="ellipse">
              <a:avLst/>
            </a:prstGeom>
            <a:solidFill>
              <a:srgbClr val="0099FF"/>
            </a:solidFill>
            <a:ln w="9525">
              <a:round/>
              <a:headEnd/>
              <a:tailEnd/>
            </a:ln>
            <a:effectLst/>
            <a:scene3d>
              <a:camera prst="legacyObliqueTopRight">
                <a:rot lat="16199985" lon="0" rev="0"/>
              </a:camera>
              <a:lightRig rig="legacyFlat1" dir="t"/>
            </a:scene3d>
            <a:sp3d extrusionH="100000" prstMaterial="legacyMetal">
              <a:bevelT w="13500" h="13500" prst="angle"/>
              <a:bevelB w="13500" h="13500" prst="angle"/>
              <a:extrusionClr>
                <a:srgbClr val="0099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eaLnBrk="1" hangingPunct="1"/>
              <a:endParaRPr lang="en-US" altLang="en-US"/>
            </a:p>
          </p:txBody>
        </p:sp>
        <p:sp>
          <p:nvSpPr>
            <p:cNvPr id="851" name="AutoShape 189"/>
            <p:cNvSpPr>
              <a:spLocks noChangeArrowheads="1"/>
            </p:cNvSpPr>
            <p:nvPr/>
          </p:nvSpPr>
          <p:spPr bwMode="auto">
            <a:xfrm rot="16200000">
              <a:off x="1541" y="2686"/>
              <a:ext cx="173" cy="163"/>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endParaRPr>
            </a:p>
          </p:txBody>
        </p:sp>
      </p:grpSp>
      <p:sp>
        <p:nvSpPr>
          <p:cNvPr id="852" name="Freeform 190"/>
          <p:cNvSpPr>
            <a:spLocks/>
          </p:cNvSpPr>
          <p:nvPr/>
        </p:nvSpPr>
        <p:spPr bwMode="auto">
          <a:xfrm>
            <a:off x="4711700" y="4622800"/>
            <a:ext cx="942975" cy="330200"/>
          </a:xfrm>
          <a:custGeom>
            <a:avLst/>
            <a:gdLst>
              <a:gd name="T0" fmla="*/ 0 w 594"/>
              <a:gd name="T1" fmla="*/ 2147483647 h 208"/>
              <a:gd name="T2" fmla="*/ 2147483647 w 594"/>
              <a:gd name="T3" fmla="*/ 2147483647 h 208"/>
              <a:gd name="T4" fmla="*/ 2147483647 w 594"/>
              <a:gd name="T5" fmla="*/ 2147483647 h 208"/>
              <a:gd name="T6" fmla="*/ 2147483647 w 594"/>
              <a:gd name="T7" fmla="*/ 2147483647 h 208"/>
              <a:gd name="T8" fmla="*/ 2147483647 w 594"/>
              <a:gd name="T9" fmla="*/ 2147483647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208">
                <a:moveTo>
                  <a:pt x="0" y="101"/>
                </a:moveTo>
                <a:cubicBezTo>
                  <a:pt x="22" y="85"/>
                  <a:pt x="67" y="14"/>
                  <a:pt x="120" y="7"/>
                </a:cubicBezTo>
                <a:cubicBezTo>
                  <a:pt x="173" y="0"/>
                  <a:pt x="250" y="48"/>
                  <a:pt x="321" y="61"/>
                </a:cubicBezTo>
                <a:cubicBezTo>
                  <a:pt x="392" y="74"/>
                  <a:pt x="504" y="64"/>
                  <a:pt x="549" y="88"/>
                </a:cubicBezTo>
                <a:cubicBezTo>
                  <a:pt x="594" y="112"/>
                  <a:pt x="581" y="183"/>
                  <a:pt x="589" y="20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53" name="Freeform 191"/>
          <p:cNvSpPr>
            <a:spLocks/>
          </p:cNvSpPr>
          <p:nvPr/>
        </p:nvSpPr>
        <p:spPr bwMode="auto">
          <a:xfrm>
            <a:off x="1828800" y="4156075"/>
            <a:ext cx="1103313" cy="771525"/>
          </a:xfrm>
          <a:custGeom>
            <a:avLst/>
            <a:gdLst>
              <a:gd name="T0" fmla="*/ 2147483647 w 872"/>
              <a:gd name="T1" fmla="*/ 0 h 674"/>
              <a:gd name="T2" fmla="*/ 2147483647 w 872"/>
              <a:gd name="T3" fmla="*/ 0 h 674"/>
              <a:gd name="T4" fmla="*/ 2147483647 w 872"/>
              <a:gd name="T5" fmla="*/ 2147483647 h 674"/>
              <a:gd name="T6" fmla="*/ 0 w 872"/>
              <a:gd name="T7" fmla="*/ 2147483647 h 674"/>
              <a:gd name="T8" fmla="*/ 2147483647 w 872"/>
              <a:gd name="T9" fmla="*/ 0 h 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2" h="674">
                <a:moveTo>
                  <a:pt x="131" y="0"/>
                </a:moveTo>
                <a:lnTo>
                  <a:pt x="749" y="0"/>
                </a:lnTo>
                <a:lnTo>
                  <a:pt x="872" y="672"/>
                </a:lnTo>
                <a:lnTo>
                  <a:pt x="0" y="674"/>
                </a:lnTo>
                <a:lnTo>
                  <a:pt x="131" y="0"/>
                </a:lnTo>
                <a:close/>
              </a:path>
            </a:pathLst>
          </a:custGeom>
          <a:solidFill>
            <a:schemeClr val="accent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54" name="Freeform 192"/>
          <p:cNvSpPr>
            <a:spLocks/>
          </p:cNvSpPr>
          <p:nvPr/>
        </p:nvSpPr>
        <p:spPr bwMode="auto">
          <a:xfrm>
            <a:off x="1963738" y="4305300"/>
            <a:ext cx="831850" cy="514350"/>
          </a:xfrm>
          <a:custGeom>
            <a:avLst/>
            <a:gdLst>
              <a:gd name="T0" fmla="*/ 2147483647 w 657"/>
              <a:gd name="T1" fmla="*/ 0 h 449"/>
              <a:gd name="T2" fmla="*/ 2147483647 w 657"/>
              <a:gd name="T3" fmla="*/ 0 h 449"/>
              <a:gd name="T4" fmla="*/ 2147483647 w 657"/>
              <a:gd name="T5" fmla="*/ 2147483647 h 449"/>
              <a:gd name="T6" fmla="*/ 0 w 657"/>
              <a:gd name="T7" fmla="*/ 2147483647 h 449"/>
              <a:gd name="T8" fmla="*/ 2147483647 w 657"/>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 h="449">
                <a:moveTo>
                  <a:pt x="85" y="0"/>
                </a:moveTo>
                <a:lnTo>
                  <a:pt x="590" y="0"/>
                </a:lnTo>
                <a:lnTo>
                  <a:pt x="657" y="449"/>
                </a:lnTo>
                <a:lnTo>
                  <a:pt x="0" y="449"/>
                </a:lnTo>
                <a:lnTo>
                  <a:pt x="85" y="0"/>
                </a:lnTo>
                <a:close/>
              </a:path>
            </a:pathLst>
          </a:custGeom>
          <a:solidFill>
            <a:schemeClr val="bg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nvGrpSpPr>
          <p:cNvPr id="709" name="Group 193"/>
          <p:cNvGrpSpPr>
            <a:grpSpLocks/>
          </p:cNvGrpSpPr>
          <p:nvPr/>
        </p:nvGrpSpPr>
        <p:grpSpPr bwMode="auto">
          <a:xfrm>
            <a:off x="2103438" y="4383088"/>
            <a:ext cx="569912" cy="169862"/>
            <a:chOff x="1824" y="1536"/>
            <a:chExt cx="2784" cy="645"/>
          </a:xfrm>
        </p:grpSpPr>
        <p:pic>
          <p:nvPicPr>
            <p:cNvPr id="856"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7" name="Picture 1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8" name="Text Box 196"/>
          <p:cNvSpPr txBox="1">
            <a:spLocks noChangeArrowheads="1"/>
          </p:cNvSpPr>
          <p:nvPr/>
        </p:nvSpPr>
        <p:spPr bwMode="auto">
          <a:xfrm>
            <a:off x="1973263" y="4287838"/>
            <a:ext cx="400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00"/>
              <a:t>-5</a:t>
            </a:r>
          </a:p>
        </p:txBody>
      </p:sp>
      <p:sp>
        <p:nvSpPr>
          <p:cNvPr id="859" name="Text Box 197"/>
          <p:cNvSpPr txBox="1">
            <a:spLocks noChangeArrowheads="1"/>
          </p:cNvSpPr>
          <p:nvPr/>
        </p:nvSpPr>
        <p:spPr bwMode="auto">
          <a:xfrm>
            <a:off x="2306638" y="4238625"/>
            <a:ext cx="2841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900">
                <a:latin typeface=".VnTime" pitchFamily="34" charset="0"/>
              </a:rPr>
              <a:t>0</a:t>
            </a:r>
          </a:p>
        </p:txBody>
      </p:sp>
      <p:sp>
        <p:nvSpPr>
          <p:cNvPr id="860" name="Text Box 198"/>
          <p:cNvSpPr txBox="1">
            <a:spLocks noChangeArrowheads="1"/>
          </p:cNvSpPr>
          <p:nvPr/>
        </p:nvSpPr>
        <p:spPr bwMode="auto">
          <a:xfrm>
            <a:off x="2538413" y="4260850"/>
            <a:ext cx="30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00"/>
              <a:t>5</a:t>
            </a:r>
          </a:p>
        </p:txBody>
      </p:sp>
      <p:sp>
        <p:nvSpPr>
          <p:cNvPr id="861" name="Freeform 199"/>
          <p:cNvSpPr>
            <a:spLocks/>
          </p:cNvSpPr>
          <p:nvPr/>
        </p:nvSpPr>
        <p:spPr bwMode="auto">
          <a:xfrm>
            <a:off x="1987550" y="3990975"/>
            <a:ext cx="973138" cy="165100"/>
          </a:xfrm>
          <a:custGeom>
            <a:avLst/>
            <a:gdLst>
              <a:gd name="T0" fmla="*/ 0 w 768"/>
              <a:gd name="T1" fmla="*/ 144 h 144"/>
              <a:gd name="T2" fmla="*/ 144 w 768"/>
              <a:gd name="T3" fmla="*/ 0 h 144"/>
              <a:gd name="T4" fmla="*/ 768 w 768"/>
              <a:gd name="T5" fmla="*/ 0 h 144"/>
              <a:gd name="T6" fmla="*/ 624 w 768"/>
              <a:gd name="T7" fmla="*/ 144 h 144"/>
            </a:gdLst>
            <a:ahLst/>
            <a:cxnLst>
              <a:cxn ang="0">
                <a:pos x="T0" y="T1"/>
              </a:cxn>
              <a:cxn ang="0">
                <a:pos x="T2" y="T3"/>
              </a:cxn>
              <a:cxn ang="0">
                <a:pos x="T4" y="T5"/>
              </a:cxn>
              <a:cxn ang="0">
                <a:pos x="T6" y="T7"/>
              </a:cxn>
            </a:cxnLst>
            <a:rect l="0" t="0" r="r" b="b"/>
            <a:pathLst>
              <a:path w="768" h="144">
                <a:moveTo>
                  <a:pt x="0" y="144"/>
                </a:moveTo>
                <a:lnTo>
                  <a:pt x="144" y="0"/>
                </a:lnTo>
                <a:lnTo>
                  <a:pt x="768" y="0"/>
                </a:lnTo>
                <a:lnTo>
                  <a:pt x="624" y="144"/>
                </a:lnTo>
              </a:path>
            </a:pathLst>
          </a:custGeom>
          <a:gradFill rotWithShape="1">
            <a:gsLst>
              <a:gs pos="0">
                <a:schemeClr val="accent1">
                  <a:gamma/>
                  <a:tint val="6275"/>
                  <a:invGamma/>
                </a:schemeClr>
              </a:gs>
              <a:gs pos="100000">
                <a:schemeClr val="accent1">
                  <a:alpha val="64999"/>
                </a:scheme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62" name="Freeform 200"/>
          <p:cNvSpPr>
            <a:spLocks/>
          </p:cNvSpPr>
          <p:nvPr/>
        </p:nvSpPr>
        <p:spPr bwMode="auto">
          <a:xfrm>
            <a:off x="2778125" y="3990975"/>
            <a:ext cx="363538" cy="935038"/>
          </a:xfrm>
          <a:custGeom>
            <a:avLst/>
            <a:gdLst>
              <a:gd name="T0" fmla="*/ 0 w 288"/>
              <a:gd name="T1" fmla="*/ 2147483647 h 817"/>
              <a:gd name="T2" fmla="*/ 2147483647 w 288"/>
              <a:gd name="T3" fmla="*/ 0 h 817"/>
              <a:gd name="T4" fmla="*/ 2147483647 w 288"/>
              <a:gd name="T5" fmla="*/ 2147483647 h 817"/>
              <a:gd name="T6" fmla="*/ 2147483647 w 288"/>
              <a:gd name="T7" fmla="*/ 2147483647 h 817"/>
              <a:gd name="T8" fmla="*/ 0 w 288"/>
              <a:gd name="T9" fmla="*/ 2147483647 h 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817">
                <a:moveTo>
                  <a:pt x="0" y="144"/>
                </a:moveTo>
                <a:lnTo>
                  <a:pt x="144" y="0"/>
                </a:lnTo>
                <a:lnTo>
                  <a:pt x="288" y="720"/>
                </a:lnTo>
                <a:lnTo>
                  <a:pt x="121" y="817"/>
                </a:lnTo>
                <a:lnTo>
                  <a:pt x="0" y="144"/>
                </a:lnTo>
                <a:close/>
              </a:path>
            </a:pathLst>
          </a:custGeom>
          <a:solidFill>
            <a:schemeClr val="accent1">
              <a:alpha val="43921"/>
            </a:schemeClr>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63" name="Freeform 201"/>
          <p:cNvSpPr>
            <a:spLocks/>
          </p:cNvSpPr>
          <p:nvPr/>
        </p:nvSpPr>
        <p:spPr bwMode="auto">
          <a:xfrm>
            <a:off x="2930525" y="4819650"/>
            <a:ext cx="220663" cy="276225"/>
          </a:xfrm>
          <a:custGeom>
            <a:avLst/>
            <a:gdLst>
              <a:gd name="T0" fmla="*/ 0 w 174"/>
              <a:gd name="T1" fmla="*/ 2147483647 h 242"/>
              <a:gd name="T2" fmla="*/ 2147483647 w 174"/>
              <a:gd name="T3" fmla="*/ 2147483647 h 242"/>
              <a:gd name="T4" fmla="*/ 2147483647 w 174"/>
              <a:gd name="T5" fmla="*/ 0 h 242"/>
              <a:gd name="T6" fmla="*/ 0 w 174"/>
              <a:gd name="T7" fmla="*/ 2147483647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 h="242">
                <a:moveTo>
                  <a:pt x="0" y="242"/>
                </a:moveTo>
                <a:lnTo>
                  <a:pt x="174" y="135"/>
                </a:lnTo>
                <a:lnTo>
                  <a:pt x="174" y="0"/>
                </a:lnTo>
                <a:lnTo>
                  <a:pt x="0" y="94"/>
                </a:lnTo>
              </a:path>
            </a:pathLst>
          </a:custGeom>
          <a:gradFill rotWithShape="1">
            <a:gsLst>
              <a:gs pos="0">
                <a:srgbClr val="C0C0C0">
                  <a:alpha val="34000"/>
                </a:srgbClr>
              </a:gs>
              <a:gs pos="100000">
                <a:srgbClr val="FDFDFD"/>
              </a:gs>
            </a:gsLst>
            <a:lin ang="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64" name="Freeform 202"/>
          <p:cNvSpPr>
            <a:spLocks/>
          </p:cNvSpPr>
          <p:nvPr/>
        </p:nvSpPr>
        <p:spPr bwMode="auto">
          <a:xfrm>
            <a:off x="1833563" y="4940300"/>
            <a:ext cx="1093787" cy="165100"/>
          </a:xfrm>
          <a:custGeom>
            <a:avLst/>
            <a:gdLst>
              <a:gd name="T0" fmla="*/ 0 w 864"/>
              <a:gd name="T1" fmla="*/ 0 h 144"/>
              <a:gd name="T2" fmla="*/ 0 w 864"/>
              <a:gd name="T3" fmla="*/ 2147483647 h 144"/>
              <a:gd name="T4" fmla="*/ 2147483647 w 864"/>
              <a:gd name="T5" fmla="*/ 2147483647 h 144"/>
              <a:gd name="T6" fmla="*/ 2147483647 w 864"/>
              <a:gd name="T7" fmla="*/ 0 h 144"/>
              <a:gd name="T8" fmla="*/ 0 w 864"/>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44">
                <a:moveTo>
                  <a:pt x="0" y="0"/>
                </a:moveTo>
                <a:lnTo>
                  <a:pt x="0" y="144"/>
                </a:lnTo>
                <a:lnTo>
                  <a:pt x="864" y="144"/>
                </a:lnTo>
                <a:lnTo>
                  <a:pt x="864" y="0"/>
                </a:lnTo>
                <a:lnTo>
                  <a:pt x="0" y="0"/>
                </a:lnTo>
                <a:close/>
              </a:path>
            </a:pathLst>
          </a:custGeom>
          <a:gradFill rotWithShape="1">
            <a:gsLst>
              <a:gs pos="0">
                <a:srgbClr val="FFFFFF"/>
              </a:gs>
              <a:gs pos="100000">
                <a:srgbClr val="C0C0C0">
                  <a:alpha val="71999"/>
                </a:srgb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65" name="AutoShape 203"/>
          <p:cNvSpPr>
            <a:spLocks noChangeArrowheads="1"/>
          </p:cNvSpPr>
          <p:nvPr/>
        </p:nvSpPr>
        <p:spPr bwMode="auto">
          <a:xfrm>
            <a:off x="2236788" y="3921125"/>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66" name="AutoShape 204"/>
          <p:cNvSpPr>
            <a:spLocks noChangeArrowheads="1"/>
          </p:cNvSpPr>
          <p:nvPr/>
        </p:nvSpPr>
        <p:spPr bwMode="auto">
          <a:xfrm>
            <a:off x="2589213" y="3927475"/>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67" name="Oval 205"/>
          <p:cNvSpPr>
            <a:spLocks noChangeArrowheads="1"/>
          </p:cNvSpPr>
          <p:nvPr/>
        </p:nvSpPr>
        <p:spPr bwMode="auto">
          <a:xfrm>
            <a:off x="2354263" y="4683125"/>
            <a:ext cx="76200" cy="76200"/>
          </a:xfrm>
          <a:prstGeom prst="ellipse">
            <a:avLst/>
          </a:prstGeom>
          <a:solidFill>
            <a:schemeClr val="bg2"/>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nvGrpSpPr>
          <p:cNvPr id="720" name="Group 206"/>
          <p:cNvGrpSpPr>
            <a:grpSpLocks/>
          </p:cNvGrpSpPr>
          <p:nvPr/>
        </p:nvGrpSpPr>
        <p:grpSpPr bwMode="auto">
          <a:xfrm>
            <a:off x="2667000" y="2286000"/>
            <a:ext cx="1066800" cy="912813"/>
            <a:chOff x="816" y="624"/>
            <a:chExt cx="1861" cy="1679"/>
          </a:xfrm>
        </p:grpSpPr>
        <p:sp>
          <p:nvSpPr>
            <p:cNvPr id="869" name="Freeform 207"/>
            <p:cNvSpPr>
              <a:spLocks/>
            </p:cNvSpPr>
            <p:nvPr/>
          </p:nvSpPr>
          <p:spPr bwMode="auto">
            <a:xfrm>
              <a:off x="1500"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70"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1"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2" name="Line 210"/>
            <p:cNvSpPr>
              <a:spLocks noChangeShapeType="1"/>
            </p:cNvSpPr>
            <p:nvPr/>
          </p:nvSpPr>
          <p:spPr bwMode="auto">
            <a:xfrm>
              <a:off x="1248" y="1968"/>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3" name="Freeform 211"/>
            <p:cNvSpPr>
              <a:spLocks/>
            </p:cNvSpPr>
            <p:nvPr/>
          </p:nvSpPr>
          <p:spPr bwMode="auto">
            <a:xfrm>
              <a:off x="816" y="1777"/>
              <a:ext cx="712"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74" name="Line 212"/>
            <p:cNvSpPr>
              <a:spLocks noChangeShapeType="1"/>
            </p:cNvSpPr>
            <p:nvPr/>
          </p:nvSpPr>
          <p:spPr bwMode="auto">
            <a:xfrm flipV="1">
              <a:off x="816" y="1632"/>
              <a:ext cx="192"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pic>
          <p:nvPicPr>
            <p:cNvPr id="875" name="Picture 213" descr="batter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6" name="Freeform 214"/>
          <p:cNvSpPr>
            <a:spLocks/>
          </p:cNvSpPr>
          <p:nvPr/>
        </p:nvSpPr>
        <p:spPr bwMode="auto">
          <a:xfrm>
            <a:off x="1741488" y="2798763"/>
            <a:ext cx="1154112" cy="1098550"/>
          </a:xfrm>
          <a:custGeom>
            <a:avLst/>
            <a:gdLst>
              <a:gd name="T0" fmla="*/ 2147483647 w 727"/>
              <a:gd name="T1" fmla="*/ 2147483647 h 692"/>
              <a:gd name="T2" fmla="*/ 2147483647 w 727"/>
              <a:gd name="T3" fmla="*/ 2147483647 h 692"/>
              <a:gd name="T4" fmla="*/ 2147483647 w 727"/>
              <a:gd name="T5" fmla="*/ 2147483647 h 692"/>
              <a:gd name="T6" fmla="*/ 2147483647 w 727"/>
              <a:gd name="T7" fmla="*/ 2147483647 h 692"/>
              <a:gd name="T8" fmla="*/ 2147483647 w 727"/>
              <a:gd name="T9" fmla="*/ 2147483647 h 692"/>
              <a:gd name="T10" fmla="*/ 2147483647 w 727"/>
              <a:gd name="T11" fmla="*/ 2147483647 h 6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7" h="692">
                <a:moveTo>
                  <a:pt x="727" y="61"/>
                </a:moveTo>
                <a:cubicBezTo>
                  <a:pt x="639" y="29"/>
                  <a:pt x="493" y="0"/>
                  <a:pt x="391" y="13"/>
                </a:cubicBezTo>
                <a:cubicBezTo>
                  <a:pt x="289" y="26"/>
                  <a:pt x="175" y="54"/>
                  <a:pt x="116" y="142"/>
                </a:cubicBezTo>
                <a:cubicBezTo>
                  <a:pt x="57" y="230"/>
                  <a:pt x="0" y="468"/>
                  <a:pt x="36" y="544"/>
                </a:cubicBezTo>
                <a:cubicBezTo>
                  <a:pt x="72" y="620"/>
                  <a:pt x="280" y="573"/>
                  <a:pt x="331" y="598"/>
                </a:cubicBezTo>
                <a:cubicBezTo>
                  <a:pt x="382" y="623"/>
                  <a:pt x="341" y="673"/>
                  <a:pt x="344" y="692"/>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7" name="Freeform 215"/>
          <p:cNvSpPr>
            <a:spLocks/>
          </p:cNvSpPr>
          <p:nvPr/>
        </p:nvSpPr>
        <p:spPr bwMode="auto">
          <a:xfrm>
            <a:off x="2590800" y="3733800"/>
            <a:ext cx="1524000" cy="1130300"/>
          </a:xfrm>
          <a:custGeom>
            <a:avLst/>
            <a:gdLst>
              <a:gd name="T0" fmla="*/ 2147483647 w 942"/>
              <a:gd name="T1" fmla="*/ 2147483647 h 678"/>
              <a:gd name="T2" fmla="*/ 2147483647 w 942"/>
              <a:gd name="T3" fmla="*/ 2147483647 h 678"/>
              <a:gd name="T4" fmla="*/ 2147483647 w 942"/>
              <a:gd name="T5" fmla="*/ 2147483647 h 678"/>
              <a:gd name="T6" fmla="*/ 2147483647 w 942"/>
              <a:gd name="T7" fmla="*/ 2147483647 h 678"/>
              <a:gd name="T8" fmla="*/ 2147483647 w 942"/>
              <a:gd name="T9" fmla="*/ 2147483647 h 678"/>
              <a:gd name="T10" fmla="*/ 2147483647 w 942"/>
              <a:gd name="T11" fmla="*/ 2147483647 h 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678">
                <a:moveTo>
                  <a:pt x="30" y="110"/>
                </a:moveTo>
                <a:cubicBezTo>
                  <a:pt x="37" y="97"/>
                  <a:pt x="0" y="45"/>
                  <a:pt x="72" y="29"/>
                </a:cubicBezTo>
                <a:cubicBezTo>
                  <a:pt x="144" y="13"/>
                  <a:pt x="333" y="0"/>
                  <a:pt x="462" y="14"/>
                </a:cubicBezTo>
                <a:cubicBezTo>
                  <a:pt x="591" y="28"/>
                  <a:pt x="782" y="14"/>
                  <a:pt x="846" y="110"/>
                </a:cubicBezTo>
                <a:cubicBezTo>
                  <a:pt x="910" y="206"/>
                  <a:pt x="830" y="502"/>
                  <a:pt x="846" y="590"/>
                </a:cubicBezTo>
                <a:cubicBezTo>
                  <a:pt x="862" y="678"/>
                  <a:pt x="902" y="658"/>
                  <a:pt x="942" y="63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8" name="Freeform 216"/>
          <p:cNvSpPr>
            <a:spLocks/>
          </p:cNvSpPr>
          <p:nvPr/>
        </p:nvSpPr>
        <p:spPr bwMode="auto">
          <a:xfrm>
            <a:off x="3581400" y="2187575"/>
            <a:ext cx="1828800" cy="538163"/>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9" name="Freeform 217"/>
          <p:cNvSpPr>
            <a:spLocks/>
          </p:cNvSpPr>
          <p:nvPr/>
        </p:nvSpPr>
        <p:spPr bwMode="auto">
          <a:xfrm>
            <a:off x="6019800" y="2162175"/>
            <a:ext cx="1660525" cy="2790825"/>
          </a:xfrm>
          <a:custGeom>
            <a:avLst/>
            <a:gdLst>
              <a:gd name="T0" fmla="*/ 2147483647 w 1046"/>
              <a:gd name="T1" fmla="*/ 2147483647 h 1758"/>
              <a:gd name="T2" fmla="*/ 2147483647 w 1046"/>
              <a:gd name="T3" fmla="*/ 2147483647 h 1758"/>
              <a:gd name="T4" fmla="*/ 2147483647 w 1046"/>
              <a:gd name="T5" fmla="*/ 2147483647 h 1758"/>
              <a:gd name="T6" fmla="*/ 2147483647 w 1046"/>
              <a:gd name="T7" fmla="*/ 2147483647 h 1758"/>
              <a:gd name="T8" fmla="*/ 2147483647 w 1046"/>
              <a:gd name="T9" fmla="*/ 2147483647 h 1758"/>
              <a:gd name="T10" fmla="*/ 2147483647 w 1046"/>
              <a:gd name="T11" fmla="*/ 2147483647 h 1758"/>
              <a:gd name="T12" fmla="*/ 2147483647 w 1046"/>
              <a:gd name="T13" fmla="*/ 2147483647 h 1758"/>
              <a:gd name="T14" fmla="*/ 0 w 1046"/>
              <a:gd name="T15" fmla="*/ 2147483647 h 17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6" h="1758">
                <a:moveTo>
                  <a:pt x="624" y="78"/>
                </a:moveTo>
                <a:cubicBezTo>
                  <a:pt x="673" y="80"/>
                  <a:pt x="854" y="0"/>
                  <a:pt x="918" y="88"/>
                </a:cubicBezTo>
                <a:cubicBezTo>
                  <a:pt x="982" y="176"/>
                  <a:pt x="1046" y="441"/>
                  <a:pt x="1008" y="606"/>
                </a:cubicBezTo>
                <a:cubicBezTo>
                  <a:pt x="970" y="771"/>
                  <a:pt x="734" y="949"/>
                  <a:pt x="690" y="1079"/>
                </a:cubicBezTo>
                <a:cubicBezTo>
                  <a:pt x="646" y="1209"/>
                  <a:pt x="770" y="1306"/>
                  <a:pt x="743" y="1387"/>
                </a:cubicBezTo>
                <a:cubicBezTo>
                  <a:pt x="716" y="1468"/>
                  <a:pt x="635" y="1528"/>
                  <a:pt x="528" y="1566"/>
                </a:cubicBezTo>
                <a:cubicBezTo>
                  <a:pt x="421" y="1604"/>
                  <a:pt x="188" y="1583"/>
                  <a:pt x="100" y="1615"/>
                </a:cubicBezTo>
                <a:cubicBezTo>
                  <a:pt x="12" y="1647"/>
                  <a:pt x="21" y="1728"/>
                  <a:pt x="0" y="175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nvGrpSpPr>
          <p:cNvPr id="721" name="Group 218"/>
          <p:cNvGrpSpPr>
            <a:grpSpLocks/>
          </p:cNvGrpSpPr>
          <p:nvPr/>
        </p:nvGrpSpPr>
        <p:grpSpPr bwMode="auto">
          <a:xfrm rot="19066044">
            <a:off x="2127250" y="4440238"/>
            <a:ext cx="533400" cy="533400"/>
            <a:chOff x="999" y="912"/>
            <a:chExt cx="576" cy="576"/>
          </a:xfrm>
        </p:grpSpPr>
        <p:sp>
          <p:nvSpPr>
            <p:cNvPr id="881" name="Line 219"/>
            <p:cNvSpPr>
              <a:spLocks noChangeShapeType="1"/>
            </p:cNvSpPr>
            <p:nvPr/>
          </p:nvSpPr>
          <p:spPr bwMode="auto">
            <a:xfrm flipV="1">
              <a:off x="1296" y="1008"/>
              <a:ext cx="192" cy="19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82" name="Oval 220"/>
            <p:cNvSpPr>
              <a:spLocks noChangeArrowheads="1"/>
            </p:cNvSpPr>
            <p:nvPr/>
          </p:nvSpPr>
          <p:spPr bwMode="auto">
            <a:xfrm>
              <a:off x="999" y="912"/>
              <a:ext cx="576" cy="576"/>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sp>
        <p:nvSpPr>
          <p:cNvPr id="883" name="Text Box 221"/>
          <p:cNvSpPr txBox="1">
            <a:spLocks noChangeArrowheads="1"/>
          </p:cNvSpPr>
          <p:nvPr/>
        </p:nvSpPr>
        <p:spPr bwMode="auto">
          <a:xfrm>
            <a:off x="2209800" y="4495800"/>
            <a:ext cx="582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A</a:t>
            </a:r>
          </a:p>
        </p:txBody>
      </p:sp>
      <p:sp>
        <p:nvSpPr>
          <p:cNvPr id="884" name="AutoShape 222"/>
          <p:cNvSpPr>
            <a:spLocks noChangeArrowheads="1"/>
          </p:cNvSpPr>
          <p:nvPr/>
        </p:nvSpPr>
        <p:spPr bwMode="auto">
          <a:xfrm>
            <a:off x="6975475" y="2528888"/>
            <a:ext cx="76200" cy="138112"/>
          </a:xfrm>
          <a:prstGeom prst="star4">
            <a:avLst>
              <a:gd name="adj" fmla="val 12500"/>
            </a:avLst>
          </a:prstGeom>
          <a:noFill/>
          <a:ln w="9525" algn="ctr">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altLang="en-US"/>
          </a:p>
        </p:txBody>
      </p:sp>
    </p:spTree>
    <p:extLst>
      <p:ext uri="{BB962C8B-B14F-4D97-AF65-F5344CB8AC3E}">
        <p14:creationId xmlns:p14="http://schemas.microsoft.com/office/powerpoint/2010/main" val="351275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1000" fill="hold"/>
                                        <p:tgtEl>
                                          <p:spTgt spid="69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668"/>
                                        </p:tgtEl>
                                        <p:attrNameLst>
                                          <p:attrName>style.visibility</p:attrName>
                                        </p:attrNameLst>
                                      </p:cBhvr>
                                      <p:to>
                                        <p:strVal val="visible"/>
                                      </p:to>
                                    </p:set>
                                    <p:anim calcmode="lin" valueType="num">
                                      <p:cBhvr>
                                        <p:cTn id="10" dur="500" fill="hold"/>
                                        <p:tgtEl>
                                          <p:spTgt spid="668"/>
                                        </p:tgtEl>
                                        <p:attrNameLst>
                                          <p:attrName>ppt_w</p:attrName>
                                        </p:attrNameLst>
                                      </p:cBhvr>
                                      <p:tavLst>
                                        <p:tav tm="0">
                                          <p:val>
                                            <p:strVal val="#ppt_w*0.70"/>
                                          </p:val>
                                        </p:tav>
                                        <p:tav tm="100000">
                                          <p:val>
                                            <p:strVal val="#ppt_w"/>
                                          </p:val>
                                        </p:tav>
                                      </p:tavLst>
                                    </p:anim>
                                    <p:anim calcmode="lin" valueType="num">
                                      <p:cBhvr>
                                        <p:cTn id="11" dur="500" fill="hold"/>
                                        <p:tgtEl>
                                          <p:spTgt spid="668"/>
                                        </p:tgtEl>
                                        <p:attrNameLst>
                                          <p:attrName>ppt_h</p:attrName>
                                        </p:attrNameLst>
                                      </p:cBhvr>
                                      <p:tavLst>
                                        <p:tav tm="0">
                                          <p:val>
                                            <p:strVal val="#ppt_h"/>
                                          </p:val>
                                        </p:tav>
                                        <p:tav tm="100000">
                                          <p:val>
                                            <p:strVal val="#ppt_h"/>
                                          </p:val>
                                        </p:tav>
                                      </p:tavLst>
                                    </p:anim>
                                    <p:animEffect transition="in" filter="fade">
                                      <p:cBhvr>
                                        <p:cTn id="12" dur="500"/>
                                        <p:tgtEl>
                                          <p:spTgt spid="668"/>
                                        </p:tgtEl>
                                      </p:cBhvr>
                                    </p:animEffect>
                                  </p:childTnLst>
                                </p:cTn>
                              </p:par>
                              <p:par>
                                <p:cTn id="13" presetID="8" presetClass="emph" presetSubtype="0" fill="hold" nodeType="withEffect">
                                  <p:stCondLst>
                                    <p:cond delay="0"/>
                                  </p:stCondLst>
                                  <p:childTnLst>
                                    <p:animRot by="1200000">
                                      <p:cBhvr>
                                        <p:cTn id="14" dur="2000" fill="hold"/>
                                        <p:tgtEl>
                                          <p:spTgt spid="72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33333E-6 -3.49203E-6 L -0.0625 -3.49203E-6 " pathEditMode="relative" rAng="0" ptsTypes="AA">
                                      <p:cBhvr>
                                        <p:cTn id="18" dur="2000" fill="hold"/>
                                        <p:tgtEl>
                                          <p:spTgt spid="836"/>
                                        </p:tgtEl>
                                        <p:attrNameLst>
                                          <p:attrName>ppt_x</p:attrName>
                                          <p:attrName>ppt_y</p:attrName>
                                        </p:attrNameLst>
                                      </p:cBhvr>
                                      <p:rCtr x="-3125" y="0"/>
                                    </p:animMotion>
                                  </p:childTnLst>
                                </p:cTn>
                              </p:par>
                              <p:par>
                                <p:cTn id="19" presetID="6" presetClass="emph" presetSubtype="0" fill="hold" grpId="1" nodeType="withEffect">
                                  <p:stCondLst>
                                    <p:cond delay="0"/>
                                  </p:stCondLst>
                                  <p:childTnLst>
                                    <p:animScale>
                                      <p:cBhvr>
                                        <p:cTn id="20" dur="2000" fill="hold"/>
                                        <p:tgtEl>
                                          <p:spTgt spid="668"/>
                                        </p:tgtEl>
                                      </p:cBhvr>
                                      <p:by x="150000" y="150000"/>
                                    </p:animScale>
                                  </p:childTnLst>
                                </p:cTn>
                              </p:par>
                              <p:par>
                                <p:cTn id="21" presetID="8" presetClass="emph" presetSubtype="0" fill="hold" nodeType="withEffect">
                                  <p:stCondLst>
                                    <p:cond delay="0"/>
                                  </p:stCondLst>
                                  <p:childTnLst>
                                    <p:animRot by="1680000">
                                      <p:cBhvr>
                                        <p:cTn id="22" dur="2000" fill="hold"/>
                                        <p:tgtEl>
                                          <p:spTgt spid="72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1" nodeType="clickEffect">
                                  <p:stCondLst>
                                    <p:cond delay="0"/>
                                  </p:stCondLst>
                                  <p:childTnLst>
                                    <p:animMotion origin="layout" path="M -0.0625 -3.49203E-6 L 0.0375 -3.49203E-6 " pathEditMode="relative" rAng="0" ptsTypes="AA">
                                      <p:cBhvr>
                                        <p:cTn id="26" dur="2000" fill="hold"/>
                                        <p:tgtEl>
                                          <p:spTgt spid="836"/>
                                        </p:tgtEl>
                                        <p:attrNameLst>
                                          <p:attrName>ppt_x</p:attrName>
                                          <p:attrName>ppt_y</p:attrName>
                                        </p:attrNameLst>
                                      </p:cBhvr>
                                      <p:rCtr x="5000" y="0"/>
                                    </p:animMotion>
                                  </p:childTnLst>
                                </p:cTn>
                              </p:par>
                              <p:par>
                                <p:cTn id="27" presetID="6" presetClass="emph" presetSubtype="0" fill="hold" grpId="2" nodeType="withEffect">
                                  <p:stCondLst>
                                    <p:cond delay="0"/>
                                  </p:stCondLst>
                                  <p:childTnLst>
                                    <p:animScale>
                                      <p:cBhvr>
                                        <p:cTn id="28" dur="2000" fill="hold"/>
                                        <p:tgtEl>
                                          <p:spTgt spid="668"/>
                                        </p:tgtEl>
                                      </p:cBhvr>
                                      <p:by x="65000" y="65000"/>
                                    </p:animScale>
                                  </p:childTnLst>
                                </p:cTn>
                              </p:par>
                              <p:par>
                                <p:cTn id="29" presetID="8" presetClass="emph" presetSubtype="0" fill="hold" nodeType="withEffect">
                                  <p:stCondLst>
                                    <p:cond delay="0"/>
                                  </p:stCondLst>
                                  <p:childTnLst>
                                    <p:animRot by="-1800000">
                                      <p:cBhvr>
                                        <p:cTn id="30" dur="2000" fill="hold"/>
                                        <p:tgtEl>
                                          <p:spTgt spid="7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 grpId="0" animBg="1"/>
      <p:bldP spid="668" grpId="1" animBg="1"/>
      <p:bldP spid="668" grpId="2" animBg="1"/>
      <p:bldP spid="836" grpId="0" animBg="1"/>
      <p:bldP spid="83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7" name="Straight Connector 6"/>
          <p:cNvCxnSpPr/>
          <p:nvPr/>
        </p:nvCxnSpPr>
        <p:spPr>
          <a:xfrm>
            <a:off x="45720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half" idx="1"/>
          </p:nvPr>
        </p:nvSpPr>
        <p:spPr>
          <a:xfrm>
            <a:off x="152400" y="990600"/>
            <a:ext cx="4191000"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0" indent="0" algn="just">
              <a:buNone/>
            </a:pPr>
            <a:r>
              <a:rPr lang="vi-VN" sz="2400" smtClean="0">
                <a:solidFill>
                  <a:srgbClr val="009242"/>
                </a:solidFill>
                <a:latin typeface="+mj-lt"/>
              </a:rPr>
              <a:t>  </a:t>
            </a:r>
            <a:r>
              <a:rPr lang="vi-VN" sz="2400" i="1" smtClean="0">
                <a:solidFill>
                  <a:srgbClr val="009242"/>
                </a:solidFill>
                <a:latin typeface="+mj-lt"/>
              </a:rPr>
              <a:t>1. Quan sát thí nghiệm của giáo viên</a:t>
            </a:r>
          </a:p>
          <a:p>
            <a:pPr algn="just">
              <a:buFont typeface="Wingdings" pitchFamily="2" charset="2"/>
              <a:buChar char="v"/>
            </a:pPr>
            <a:r>
              <a:rPr lang="vi-VN" sz="2400" i="1">
                <a:solidFill>
                  <a:srgbClr val="002060"/>
                </a:solidFill>
                <a:latin typeface="+mj-lt"/>
              </a:rPr>
              <a:t> </a:t>
            </a:r>
            <a:r>
              <a:rPr lang="vi-VN" sz="2400">
                <a:solidFill>
                  <a:srgbClr val="002060"/>
                </a:solidFill>
                <a:latin typeface="+mj-lt"/>
              </a:rPr>
              <a:t>Dụng cụ:</a:t>
            </a:r>
          </a:p>
          <a:p>
            <a:pPr algn="just">
              <a:buFont typeface="Wingdings" pitchFamily="2" charset="2"/>
              <a:buChar char="v"/>
            </a:pPr>
            <a:r>
              <a:rPr lang="vi-VN" sz="2400">
                <a:solidFill>
                  <a:srgbClr val="002060"/>
                </a:solidFill>
                <a:latin typeface="+mj-lt"/>
              </a:rPr>
              <a:t> Mắc mạch </a:t>
            </a:r>
            <a:r>
              <a:rPr lang="vi-VN" sz="2400" smtClean="0">
                <a:solidFill>
                  <a:srgbClr val="002060"/>
                </a:solidFill>
                <a:latin typeface="+mj-lt"/>
              </a:rPr>
              <a:t>điện</a:t>
            </a:r>
          </a:p>
          <a:p>
            <a:pPr algn="just">
              <a:buFont typeface="Wingdings" pitchFamily="2" charset="2"/>
              <a:buChar char="v"/>
            </a:pPr>
            <a:r>
              <a:rPr lang="vi-VN" sz="2400" i="1" smtClean="0">
                <a:solidFill>
                  <a:srgbClr val="002060"/>
                </a:solidFill>
                <a:latin typeface="+mj-lt"/>
              </a:rPr>
              <a:t>Nhận xét: </a:t>
            </a:r>
          </a:p>
          <a:p>
            <a:pPr marL="0" indent="0" algn="just">
              <a:buNone/>
            </a:pPr>
            <a:r>
              <a:rPr lang="vi-VN" sz="2400" smtClean="0">
                <a:solidFill>
                  <a:srgbClr val="002060"/>
                </a:solidFill>
                <a:latin typeface="+mj-lt"/>
              </a:rPr>
              <a:t>Với một bóng đèn nhất định, khi đèn càng sáng ........ thì số chỉ của ampe kế càng ....... .</a:t>
            </a:r>
            <a:endParaRPr lang="vi-VN" sz="2400">
              <a:solidFill>
                <a:srgbClr val="002060"/>
              </a:solidFill>
              <a:latin typeface="+mj-lt"/>
            </a:endParaRPr>
          </a:p>
          <a:p>
            <a:pPr marL="0" indent="0" algn="just">
              <a:buNone/>
            </a:pPr>
            <a:r>
              <a:rPr lang="vi-VN" sz="2400" i="1" smtClean="0">
                <a:solidFill>
                  <a:srgbClr val="7030A0"/>
                </a:solidFill>
                <a:latin typeface="+mj-lt"/>
              </a:rPr>
              <a:t> </a:t>
            </a:r>
            <a:r>
              <a:rPr lang="vi-VN" sz="2400" i="1" smtClean="0">
                <a:solidFill>
                  <a:srgbClr val="009242"/>
                </a:solidFill>
                <a:latin typeface="+mj-lt"/>
              </a:rPr>
              <a:t>2. Cường độ dòng điện </a:t>
            </a:r>
          </a:p>
        </p:txBody>
      </p:sp>
      <p:sp>
        <p:nvSpPr>
          <p:cNvPr id="10" name="TextBox 9"/>
          <p:cNvSpPr txBox="1"/>
          <p:nvPr/>
        </p:nvSpPr>
        <p:spPr>
          <a:xfrm>
            <a:off x="2133600" y="3881735"/>
            <a:ext cx="867545" cy="461665"/>
          </a:xfrm>
          <a:prstGeom prst="rect">
            <a:avLst/>
          </a:prstGeom>
          <a:noFill/>
        </p:spPr>
        <p:txBody>
          <a:bodyPr wrap="none" rtlCol="0">
            <a:spAutoFit/>
          </a:bodyPr>
          <a:lstStyle/>
          <a:p>
            <a:pPr algn="ctr"/>
            <a:r>
              <a:rPr lang="vi-VN" sz="2400" smtClean="0">
                <a:solidFill>
                  <a:srgbClr val="FF0066"/>
                </a:solidFill>
                <a:latin typeface="+mj-lt"/>
              </a:rPr>
              <a:t>mạnh</a:t>
            </a:r>
            <a:endParaRPr lang="vi-VN" sz="2400">
              <a:solidFill>
                <a:srgbClr val="FF0066"/>
              </a:solidFill>
              <a:latin typeface="+mj-lt"/>
            </a:endParaRPr>
          </a:p>
        </p:txBody>
      </p:sp>
      <p:sp>
        <p:nvSpPr>
          <p:cNvPr id="11" name="TextBox 10"/>
          <p:cNvSpPr txBox="1"/>
          <p:nvPr/>
        </p:nvSpPr>
        <p:spPr>
          <a:xfrm>
            <a:off x="2460980" y="4267200"/>
            <a:ext cx="587020" cy="461665"/>
          </a:xfrm>
          <a:prstGeom prst="rect">
            <a:avLst/>
          </a:prstGeom>
          <a:noFill/>
        </p:spPr>
        <p:txBody>
          <a:bodyPr wrap="none" rtlCol="0">
            <a:spAutoFit/>
          </a:bodyPr>
          <a:lstStyle/>
          <a:p>
            <a:pPr algn="ctr"/>
            <a:r>
              <a:rPr lang="vi-VN" sz="2400" smtClean="0">
                <a:solidFill>
                  <a:srgbClr val="FF0066"/>
                </a:solidFill>
                <a:latin typeface="+mj-lt"/>
              </a:rPr>
              <a:t>lớn</a:t>
            </a:r>
            <a:endParaRPr lang="vi-VN" sz="2400">
              <a:solidFill>
                <a:srgbClr val="FF0066"/>
              </a:solidFill>
              <a:latin typeface="+mj-lt"/>
            </a:endParaRPr>
          </a:p>
        </p:txBody>
      </p:sp>
      <p:pic>
        <p:nvPicPr>
          <p:cNvPr id="12" name="Picture 24" descr="IMG_0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066800"/>
            <a:ext cx="4324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barn(inVertical)">
                                      <p:cBhvr>
                                        <p:cTn id="2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7" name="Straight Connector 6"/>
          <p:cNvCxnSpPr/>
          <p:nvPr/>
        </p:nvCxnSpPr>
        <p:spPr>
          <a:xfrm>
            <a:off x="44196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half" idx="1"/>
          </p:nvPr>
        </p:nvSpPr>
        <p:spPr>
          <a:xfrm>
            <a:off x="0" y="990600"/>
            <a:ext cx="4343400"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0" indent="0" algn="just">
              <a:buNone/>
            </a:pPr>
            <a:r>
              <a:rPr lang="vi-VN" sz="2400" smtClean="0">
                <a:solidFill>
                  <a:srgbClr val="009242"/>
                </a:solidFill>
                <a:latin typeface="+mj-lt"/>
              </a:rPr>
              <a:t>  </a:t>
            </a:r>
            <a:r>
              <a:rPr lang="vi-VN" sz="2400" i="1" smtClean="0">
                <a:solidFill>
                  <a:srgbClr val="009242"/>
                </a:solidFill>
                <a:latin typeface="+mj-lt"/>
              </a:rPr>
              <a:t>1. Quan sát thí nghiệm của giáo viên</a:t>
            </a:r>
          </a:p>
          <a:p>
            <a:pPr marL="0" indent="0" algn="just">
              <a:buNone/>
            </a:pPr>
            <a:r>
              <a:rPr lang="vi-VN" sz="2400" i="1" smtClean="0">
                <a:solidFill>
                  <a:srgbClr val="009242"/>
                </a:solidFill>
                <a:latin typeface="+mj-lt"/>
              </a:rPr>
              <a:t>2. Cường độ dòng điện </a:t>
            </a:r>
          </a:p>
          <a:p>
            <a:pPr marL="0" indent="0" algn="just">
              <a:buNone/>
            </a:pPr>
            <a:endParaRPr lang="vi-VN" sz="2400" i="1">
              <a:solidFill>
                <a:srgbClr val="7030A0"/>
              </a:solidFill>
              <a:latin typeface="+mj-lt"/>
            </a:endParaRPr>
          </a:p>
          <a:p>
            <a:pPr marL="0" indent="0" algn="just">
              <a:buNone/>
            </a:pPr>
            <a:endParaRPr lang="vi-VN" sz="2400" i="1" smtClean="0">
              <a:solidFill>
                <a:srgbClr val="7030A0"/>
              </a:solidFill>
              <a:latin typeface="+mj-lt"/>
            </a:endParaRPr>
          </a:p>
          <a:p>
            <a:pPr algn="just">
              <a:buFontTx/>
              <a:buChar char="-"/>
            </a:pPr>
            <a:r>
              <a:rPr lang="vi-VN" sz="2400" smtClean="0">
                <a:solidFill>
                  <a:srgbClr val="002060"/>
                </a:solidFill>
                <a:latin typeface="+mj-lt"/>
              </a:rPr>
              <a:t>Kí hiệu: I</a:t>
            </a:r>
          </a:p>
          <a:p>
            <a:pPr algn="just">
              <a:buFontTx/>
              <a:buChar char="-"/>
            </a:pPr>
            <a:r>
              <a:rPr lang="vi-VN" sz="2400" smtClean="0">
                <a:solidFill>
                  <a:srgbClr val="002060"/>
                </a:solidFill>
                <a:latin typeface="+mj-lt"/>
              </a:rPr>
              <a:t>Đơn vị: Ampe, kí hiệu: A</a:t>
            </a:r>
          </a:p>
          <a:p>
            <a:pPr marL="0" indent="0" algn="just">
              <a:buNone/>
            </a:pPr>
            <a:r>
              <a:rPr lang="vi-VN" sz="2400">
                <a:solidFill>
                  <a:srgbClr val="002060"/>
                </a:solidFill>
                <a:latin typeface="+mj-lt"/>
              </a:rPr>
              <a:t> </a:t>
            </a:r>
            <a:r>
              <a:rPr lang="vi-VN" sz="2400" smtClean="0">
                <a:solidFill>
                  <a:srgbClr val="002060"/>
                </a:solidFill>
                <a:latin typeface="+mj-lt"/>
              </a:rPr>
              <a:t>       hoặc Miliampe, kí hiệu: mA</a:t>
            </a:r>
          </a:p>
          <a:p>
            <a:pPr marL="0" indent="0" algn="just">
              <a:buNone/>
            </a:pPr>
            <a:r>
              <a:rPr lang="vi-VN" sz="2400">
                <a:solidFill>
                  <a:srgbClr val="002060"/>
                </a:solidFill>
                <a:latin typeface="+mj-lt"/>
              </a:rPr>
              <a:t> </a:t>
            </a:r>
            <a:r>
              <a:rPr lang="vi-VN" sz="2400" smtClean="0">
                <a:solidFill>
                  <a:srgbClr val="002060"/>
                </a:solidFill>
                <a:latin typeface="+mj-lt"/>
              </a:rPr>
              <a:t> (đo dòng điện có cường độ nhỏ)</a:t>
            </a:r>
          </a:p>
          <a:p>
            <a:pPr marL="0" indent="0" algn="ctr">
              <a:buNone/>
            </a:pPr>
            <a:r>
              <a:rPr lang="vi-VN" sz="2400" smtClean="0">
                <a:solidFill>
                  <a:srgbClr val="002060"/>
                </a:solidFill>
                <a:latin typeface="+mj-lt"/>
              </a:rPr>
              <a:t>1mA = 0,001A</a:t>
            </a:r>
          </a:p>
          <a:p>
            <a:pPr marL="0" indent="0" algn="ctr">
              <a:buNone/>
            </a:pPr>
            <a:r>
              <a:rPr lang="vi-VN" sz="2400" smtClean="0">
                <a:solidFill>
                  <a:srgbClr val="002060"/>
                </a:solidFill>
                <a:latin typeface="+mj-lt"/>
              </a:rPr>
              <a:t>1A = 1000mA</a:t>
            </a:r>
          </a:p>
          <a:p>
            <a:pPr marL="0" indent="0" algn="just">
              <a:buNone/>
            </a:pPr>
            <a:endParaRPr lang="vi-VN" sz="2400" i="1">
              <a:solidFill>
                <a:srgbClr val="7030A0"/>
              </a:solidFill>
              <a:latin typeface="+mj-lt"/>
            </a:endParaRPr>
          </a:p>
          <a:p>
            <a:pPr marL="0" indent="0" algn="just">
              <a:buNone/>
            </a:pPr>
            <a:endParaRPr lang="vi-VN" sz="2400" i="1" smtClean="0">
              <a:solidFill>
                <a:srgbClr val="7030A0"/>
              </a:solidFill>
              <a:latin typeface="+mj-lt"/>
            </a:endParaRPr>
          </a:p>
          <a:p>
            <a:pPr marL="0" indent="0" algn="just">
              <a:buNone/>
            </a:pPr>
            <a:endParaRPr lang="vi-VN" sz="2400" i="1" smtClean="0">
              <a:solidFill>
                <a:srgbClr val="7030A0"/>
              </a:solidFill>
              <a:latin typeface="+mj-lt"/>
            </a:endParaRPr>
          </a:p>
          <a:p>
            <a:pPr marL="0" indent="0" algn="just">
              <a:buNone/>
            </a:pPr>
            <a:endParaRPr lang="vi-VN" sz="2400" i="1" smtClean="0">
              <a:solidFill>
                <a:srgbClr val="7030A0"/>
              </a:solidFill>
              <a:latin typeface="+mj-lt"/>
            </a:endParaRPr>
          </a:p>
        </p:txBody>
      </p:sp>
      <p:grpSp>
        <p:nvGrpSpPr>
          <p:cNvPr id="22" name="Group 21"/>
          <p:cNvGrpSpPr/>
          <p:nvPr/>
        </p:nvGrpSpPr>
        <p:grpSpPr>
          <a:xfrm>
            <a:off x="4648200" y="1295400"/>
            <a:ext cx="4191000" cy="5257800"/>
            <a:chOff x="4648200" y="1295400"/>
            <a:chExt cx="4191000" cy="525780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679142"/>
              <a:ext cx="2874058" cy="2874058"/>
            </a:xfrm>
            <a:prstGeom prst="rect">
              <a:avLst/>
            </a:prstGeom>
          </p:spPr>
        </p:pic>
        <p:sp>
          <p:nvSpPr>
            <p:cNvPr id="9" name="Oval Callout 8"/>
            <p:cNvSpPr/>
            <p:nvPr/>
          </p:nvSpPr>
          <p:spPr>
            <a:xfrm>
              <a:off x="5181600" y="1295400"/>
              <a:ext cx="3657600" cy="2362200"/>
            </a:xfrm>
            <a:prstGeom prst="wedgeEllipseCallou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400" smtClean="0">
                  <a:latin typeface="+mj-lt"/>
                </a:rPr>
                <a:t>Số chỉ của ampe kế cho biết điều gì ?</a:t>
              </a:r>
              <a:endParaRPr lang="vi-VN" sz="2400">
                <a:latin typeface="+mj-lt"/>
              </a:endParaRPr>
            </a:p>
          </p:txBody>
        </p:sp>
      </p:grpSp>
      <p:sp>
        <p:nvSpPr>
          <p:cNvPr id="11" name="Rectangle 1"/>
          <p:cNvSpPr>
            <a:spLocks noChangeArrowheads="1"/>
          </p:cNvSpPr>
          <p:nvPr/>
        </p:nvSpPr>
        <p:spPr bwMode="auto">
          <a:xfrm>
            <a:off x="4572000" y="1143000"/>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n-US" sz="2400">
                <a:solidFill>
                  <a:srgbClr val="002060"/>
                </a:solidFill>
                <a:latin typeface="Times New Roman" pitchFamily="18" charset="0"/>
                <a:cs typeface="Times New Roman" pitchFamily="18" charset="0"/>
              </a:rPr>
              <a:t>Số chỉ của ampe kế cho biết mức độ mạnh yếu của dòng điện và là giá trị của c</a:t>
            </a:r>
            <a:r>
              <a:rPr lang="vi-VN" sz="2400">
                <a:solidFill>
                  <a:srgbClr val="002060"/>
                </a:solidFill>
                <a:latin typeface="Times New Roman" pitchFamily="18" charset="0"/>
                <a:cs typeface="Times New Roman" pitchFamily="18" charset="0"/>
              </a:rPr>
              <a:t>ường</a:t>
            </a:r>
            <a:r>
              <a:rPr lang="en-US" sz="2400">
                <a:solidFill>
                  <a:srgbClr val="002060"/>
                </a:solidFill>
                <a:latin typeface="Times New Roman" pitchFamily="18" charset="0"/>
                <a:cs typeface="Times New Roman" pitchFamily="18" charset="0"/>
              </a:rPr>
              <a:t> </a:t>
            </a:r>
            <a:r>
              <a:rPr lang="vi-VN" sz="2400">
                <a:solidFill>
                  <a:srgbClr val="002060"/>
                </a:solidFill>
                <a:latin typeface="Times New Roman" pitchFamily="18" charset="0"/>
                <a:cs typeface="Times New Roman" pitchFamily="18" charset="0"/>
              </a:rPr>
              <a:t>độ</a:t>
            </a:r>
            <a:r>
              <a:rPr lang="en-US" sz="2400">
                <a:solidFill>
                  <a:srgbClr val="002060"/>
                </a:solidFill>
                <a:latin typeface="Times New Roman" pitchFamily="18" charset="0"/>
                <a:cs typeface="Times New Roman" pitchFamily="18" charset="0"/>
              </a:rPr>
              <a:t> dòng </a:t>
            </a:r>
            <a:r>
              <a:rPr lang="vi-VN" sz="2400">
                <a:solidFill>
                  <a:srgbClr val="002060"/>
                </a:solidFill>
                <a:latin typeface="Times New Roman" pitchFamily="18" charset="0"/>
                <a:cs typeface="Times New Roman" pitchFamily="18" charset="0"/>
              </a:rPr>
              <a:t>đ</a:t>
            </a:r>
            <a:r>
              <a:rPr lang="en-US" sz="2400">
                <a:solidFill>
                  <a:srgbClr val="002060"/>
                </a:solidFill>
                <a:latin typeface="Times New Roman" pitchFamily="18" charset="0"/>
                <a:cs typeface="Times New Roman" pitchFamily="18" charset="0"/>
              </a:rPr>
              <a:t>iện. </a:t>
            </a:r>
          </a:p>
        </p:txBody>
      </p:sp>
      <p:grpSp>
        <p:nvGrpSpPr>
          <p:cNvPr id="21" name="Group 20"/>
          <p:cNvGrpSpPr/>
          <p:nvPr/>
        </p:nvGrpSpPr>
        <p:grpSpPr>
          <a:xfrm>
            <a:off x="4822142" y="2514600"/>
            <a:ext cx="3906044" cy="4035351"/>
            <a:chOff x="5009356" y="2476500"/>
            <a:chExt cx="3906044" cy="4035351"/>
          </a:xfrm>
        </p:grpSpPr>
        <p:sp>
          <p:nvSpPr>
            <p:cNvPr id="12" name="Rounded Rectangular Callout 11"/>
            <p:cNvSpPr/>
            <p:nvPr/>
          </p:nvSpPr>
          <p:spPr>
            <a:xfrm>
              <a:off x="5009356" y="2476500"/>
              <a:ext cx="3621088" cy="1752600"/>
            </a:xfrm>
            <a:prstGeom prst="wedgeRoundRectCallout">
              <a:avLst>
                <a:gd name="adj1" fmla="val 21636"/>
                <a:gd name="adj2" fmla="val 60919"/>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Như vậy dòng điện càng mạnh thì cường độ dòng điện lớn hay nhỏ?</a:t>
              </a:r>
              <a:endParaRPr lang="vi-VN" sz="2400">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65646" y="4572000"/>
              <a:ext cx="2649754" cy="1939851"/>
            </a:xfrm>
            <a:prstGeom prst="rect">
              <a:avLst/>
            </a:prstGeom>
          </p:spPr>
        </p:pic>
      </p:grpSp>
      <p:sp>
        <p:nvSpPr>
          <p:cNvPr id="15" name="Rectangle 232"/>
          <p:cNvSpPr>
            <a:spLocks noChangeArrowheads="1"/>
          </p:cNvSpPr>
          <p:nvPr/>
        </p:nvSpPr>
        <p:spPr bwMode="auto">
          <a:xfrm>
            <a:off x="0" y="2667000"/>
            <a:ext cx="4343400" cy="685800"/>
          </a:xfrm>
          <a:prstGeom prst="rect">
            <a:avLst/>
          </a:prstGeom>
          <a:noFill/>
          <a:ln w="9525">
            <a:noFill/>
            <a:miter lim="800000"/>
            <a:headEnd/>
            <a:tailEnd/>
          </a:ln>
          <a:effectLst/>
        </p:spPr>
        <p:txBody>
          <a:bodyPr/>
          <a:lstStyle/>
          <a:p>
            <a:pPr marL="342900" indent="-342900" algn="just">
              <a:spcBef>
                <a:spcPct val="20000"/>
              </a:spcBef>
              <a:buFontTx/>
              <a:buChar char="-"/>
              <a:defRPr/>
            </a:pPr>
            <a:r>
              <a:rPr lang="en-US" sz="2400" dirty="0" err="1">
                <a:solidFill>
                  <a:srgbClr val="002060"/>
                </a:solidFill>
                <a:latin typeface="Times New Roman" pitchFamily="18" charset="0"/>
                <a:cs typeface="Times New Roman" pitchFamily="18" charset="0"/>
              </a:rPr>
              <a:t>Dòng</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đ</a:t>
            </a:r>
            <a:r>
              <a:rPr lang="en-US" sz="2400" dirty="0" err="1">
                <a:solidFill>
                  <a:srgbClr val="002060"/>
                </a:solidFill>
                <a:latin typeface="Times New Roman" pitchFamily="18" charset="0"/>
                <a:cs typeface="Times New Roman" pitchFamily="18" charset="0"/>
              </a:rPr>
              <a:t>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càng</a:t>
            </a:r>
            <a:r>
              <a:rPr lang="en-US" sz="2400" dirty="0">
                <a:solidFill>
                  <a:srgbClr val="002060"/>
                </a:solidFill>
                <a:latin typeface="Times New Roman" pitchFamily="18" charset="0"/>
                <a:cs typeface="Times New Roman" pitchFamily="18" charset="0"/>
              </a:rPr>
              <a:t> </a:t>
            </a:r>
            <a:r>
              <a:rPr lang="en-US" sz="2400" err="1">
                <a:solidFill>
                  <a:srgbClr val="002060"/>
                </a:solidFill>
                <a:latin typeface="Times New Roman" pitchFamily="18" charset="0"/>
                <a:cs typeface="Times New Roman" pitchFamily="18" charset="0"/>
              </a:rPr>
              <a:t>mạnh</a:t>
            </a:r>
            <a:r>
              <a:rPr lang="en-US" sz="2400">
                <a:solidFill>
                  <a:srgbClr val="002060"/>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thì c</a:t>
            </a:r>
            <a:r>
              <a:rPr lang="vi-VN" sz="2400" dirty="0">
                <a:solidFill>
                  <a:srgbClr val="002060"/>
                </a:solidFill>
                <a:latin typeface="Times New Roman" pitchFamily="18" charset="0"/>
                <a:cs typeface="Times New Roman" pitchFamily="18" charset="0"/>
              </a:rPr>
              <a:t>ường</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độ</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dòng</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đ</a:t>
            </a:r>
            <a:r>
              <a:rPr lang="en-US" sz="2400" dirty="0" err="1">
                <a:solidFill>
                  <a:srgbClr val="002060"/>
                </a:solidFill>
                <a:latin typeface="Times New Roman" pitchFamily="18" charset="0"/>
                <a:cs typeface="Times New Roman" pitchFamily="18" charset="0"/>
              </a:rPr>
              <a:t>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lớn</a:t>
            </a:r>
            <a:r>
              <a:rPr lang="en-US" sz="2400" dirty="0">
                <a:solidFill>
                  <a:srgbClr val="002060"/>
                </a:solidFill>
                <a:latin typeface="Times New Roman" pitchFamily="18" charset="0"/>
                <a:cs typeface="Times New Roman" pitchFamily="18" charset="0"/>
              </a:rPr>
              <a:t>.</a:t>
            </a:r>
          </a:p>
        </p:txBody>
      </p:sp>
      <p:grpSp>
        <p:nvGrpSpPr>
          <p:cNvPr id="23" name="Group 22"/>
          <p:cNvGrpSpPr/>
          <p:nvPr/>
        </p:nvGrpSpPr>
        <p:grpSpPr>
          <a:xfrm>
            <a:off x="4477657" y="2590800"/>
            <a:ext cx="4572000" cy="3241400"/>
            <a:chOff x="4455886" y="2362200"/>
            <a:chExt cx="4572000" cy="3241400"/>
          </a:xfrm>
        </p:grpSpPr>
        <p:sp>
          <p:nvSpPr>
            <p:cNvPr id="19" name="Flowchart: Preparation 18"/>
            <p:cNvSpPr/>
            <p:nvPr/>
          </p:nvSpPr>
          <p:spPr>
            <a:xfrm>
              <a:off x="4455886" y="3736700"/>
              <a:ext cx="4572000" cy="1866900"/>
            </a:xfrm>
            <a:prstGeom prst="flowChartPreparation">
              <a:avLst/>
            </a:prstGeom>
          </p:spPr>
          <p:style>
            <a:lnRef idx="3">
              <a:schemeClr val="lt1"/>
            </a:lnRef>
            <a:fillRef idx="1">
              <a:schemeClr val="accent1"/>
            </a:fillRef>
            <a:effectRef idx="1">
              <a:schemeClr val="accent1"/>
            </a:effectRef>
            <a:fontRef idx="minor">
              <a:schemeClr val="lt1"/>
            </a:fontRef>
          </p:style>
          <p:txBody>
            <a:bodyPr rtlCol="0" anchor="ctr"/>
            <a:lstStyle/>
            <a:p>
              <a:pPr marL="342900" indent="-342900" algn="just" eaLnBrk="0" hangingPunct="0">
                <a:buFontTx/>
                <a:buChar char="-"/>
              </a:pPr>
              <a:r>
                <a:rPr lang="en-US" sz="2000">
                  <a:latin typeface="Times New Roman" pitchFamily="18" charset="0"/>
                  <a:cs typeface="Times New Roman" pitchFamily="18" charset="0"/>
                </a:rPr>
                <a:t>Cường độ dòng điện kí hiệu bằng chữ gì? </a:t>
              </a:r>
            </a:p>
            <a:p>
              <a:pPr marL="342900" indent="-342900" algn="just" eaLnBrk="0" hangingPunct="0">
                <a:buFontTx/>
                <a:buChar char="-"/>
              </a:pPr>
              <a:r>
                <a:rPr lang="en-US" sz="2000">
                  <a:latin typeface="Times New Roman" pitchFamily="18" charset="0"/>
                  <a:cs typeface="Times New Roman" pitchFamily="18" charset="0"/>
                </a:rPr>
                <a:t>Đơn vị đo cường độ dòng điện là gì</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2286" y="2362200"/>
              <a:ext cx="1219200" cy="1343890"/>
            </a:xfrm>
            <a:prstGeom prst="rect">
              <a:avLst/>
            </a:prstGeom>
          </p:spPr>
        </p:pic>
      </p:grpSp>
    </p:spTree>
    <p:extLst>
      <p:ext uri="{BB962C8B-B14F-4D97-AF65-F5344CB8AC3E}">
        <p14:creationId xmlns:p14="http://schemas.microsoft.com/office/powerpoint/2010/main" val="30839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6" presetClass="exit" presetSubtype="32" fill="hold" nodeType="withEffect">
                                  <p:stCondLst>
                                    <p:cond delay="0"/>
                                  </p:stCondLst>
                                  <p:childTnLst>
                                    <p:animEffect transition="out" filter="circle(out)">
                                      <p:cBhvr>
                                        <p:cTn id="14" dur="2000"/>
                                        <p:tgtEl>
                                          <p:spTgt spid="22"/>
                                        </p:tgtEl>
                                      </p:cBhvr>
                                    </p:animEffect>
                                    <p:set>
                                      <p:cBhvr>
                                        <p:cTn id="15" dur="1" fill="hold">
                                          <p:stCondLst>
                                            <p:cond delay="1999"/>
                                          </p:stCondLst>
                                        </p:cTn>
                                        <p:tgtEl>
                                          <p:spTgt spid="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left)">
                                      <p:cBhvr>
                                        <p:cTn id="25" dur="500"/>
                                        <p:tgtEl>
                                          <p:spTgt spid="15">
                                            <p:txEl>
                                              <p:pRg st="0" end="0"/>
                                            </p:txEl>
                                          </p:spTgt>
                                        </p:tgtEl>
                                      </p:cBhvr>
                                    </p:animEffect>
                                  </p:childTnLst>
                                </p:cTn>
                              </p:par>
                              <p:par>
                                <p:cTn id="26" presetID="6" presetClass="exit" presetSubtype="32" fill="hold" nodeType="withEffect">
                                  <p:stCondLst>
                                    <p:cond delay="0"/>
                                  </p:stCondLst>
                                  <p:childTnLst>
                                    <p:animEffect transition="out" filter="circle(out)">
                                      <p:cBhvr>
                                        <p:cTn id="27" dur="2000"/>
                                        <p:tgtEl>
                                          <p:spTgt spid="21"/>
                                        </p:tgtEl>
                                      </p:cBhvr>
                                    </p:animEffect>
                                    <p:set>
                                      <p:cBhvr>
                                        <p:cTn id="28" dur="1" fill="hold">
                                          <p:stCondLst>
                                            <p:cond delay="19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left)">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wipe(left)">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wipe(left)">
                                      <p:cBhvr>
                                        <p:cTn id="48" dur="500"/>
                                        <p:tgtEl>
                                          <p:spTgt spid="8">
                                            <p:txEl>
                                              <p:pRg st="7" end="7"/>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wipe(left)">
                                      <p:cBhvr>
                                        <p:cTn id="51" dur="500"/>
                                        <p:tgtEl>
                                          <p:spTgt spid="8">
                                            <p:txEl>
                                              <p:pRg st="8" end="8"/>
                                            </p:txEl>
                                          </p:spTgt>
                                        </p:tgtEl>
                                      </p:cBhvr>
                                    </p:animEffect>
                                  </p:childTnLst>
                                </p:cTn>
                              </p:par>
                              <p:par>
                                <p:cTn id="52" presetID="6" presetClass="exit" presetSubtype="32" fill="hold" nodeType="withEffect">
                                  <p:stCondLst>
                                    <p:cond delay="0"/>
                                  </p:stCondLst>
                                  <p:childTnLst>
                                    <p:animEffect transition="out" filter="circle(out)">
                                      <p:cBhvr>
                                        <p:cTn id="53" dur="2000"/>
                                        <p:tgtEl>
                                          <p:spTgt spid="23"/>
                                        </p:tgtEl>
                                      </p:cBhvr>
                                    </p:animEffect>
                                    <p:set>
                                      <p:cBhvr>
                                        <p:cTn id="54" dur="1" fill="hold">
                                          <p:stCondLst>
                                            <p:cond delay="1999"/>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12" fill="hold" nodeType="clickEffect">
                                  <p:stCondLst>
                                    <p:cond delay="0"/>
                                  </p:stCondLst>
                                  <p:childTnLst>
                                    <p:set>
                                      <p:cBhvr>
                                        <p:cTn id="58" dur="1" fill="hold">
                                          <p:stCondLst>
                                            <p:cond delay="0"/>
                                          </p:stCondLst>
                                        </p:cTn>
                                        <p:tgtEl>
                                          <p:spTgt spid="8">
                                            <p:txEl>
                                              <p:pRg st="9" end="9"/>
                                            </p:txEl>
                                          </p:spTgt>
                                        </p:tgtEl>
                                        <p:attrNameLst>
                                          <p:attrName>style.visibility</p:attrName>
                                        </p:attrNameLst>
                                      </p:cBhvr>
                                      <p:to>
                                        <p:strVal val="visible"/>
                                      </p:to>
                                    </p:set>
                                    <p:anim calcmode="lin" valueType="num">
                                      <p:cBhvr additive="base">
                                        <p:cTn id="59"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12" fill="hold" nodeType="withEffect">
                                  <p:stCondLst>
                                    <p:cond delay="0"/>
                                  </p:stCondLst>
                                  <p:childTnLst>
                                    <p:set>
                                      <p:cBhvr>
                                        <p:cTn id="62" dur="1" fill="hold">
                                          <p:stCondLst>
                                            <p:cond delay="0"/>
                                          </p:stCondLst>
                                        </p:cTn>
                                        <p:tgtEl>
                                          <p:spTgt spid="8">
                                            <p:txEl>
                                              <p:pRg st="10" end="10"/>
                                            </p:txEl>
                                          </p:spTgt>
                                        </p:tgtEl>
                                        <p:attrNameLst>
                                          <p:attrName>style.visibility</p:attrName>
                                        </p:attrNameLst>
                                      </p:cBhvr>
                                      <p:to>
                                        <p:strVal val="visible"/>
                                      </p:to>
                                    </p:set>
                                    <p:anim calcmode="lin" valueType="num">
                                      <p:cBhvr additive="base">
                                        <p:cTn id="63"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87636" cy="6858000"/>
          </a:xfrm>
          <a:prstGeom prst="rect">
            <a:avLst/>
          </a:prstGeom>
        </p:spPr>
      </p:pic>
      <p:sp>
        <p:nvSpPr>
          <p:cNvPr id="4" name="Text Box 7"/>
          <p:cNvSpPr txBox="1">
            <a:spLocks noChangeArrowheads="1"/>
          </p:cNvSpPr>
          <p:nvPr/>
        </p:nvSpPr>
        <p:spPr bwMode="auto">
          <a:xfrm>
            <a:off x="762000" y="609600"/>
            <a:ext cx="3276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i="1">
                <a:solidFill>
                  <a:schemeClr val="accent6">
                    <a:lumMod val="50000"/>
                  </a:schemeClr>
                </a:solidFill>
                <a:latin typeface="Times New Roman" pitchFamily="18" charset="0"/>
              </a:rPr>
              <a:t>Ampe là một nhà vật lí học và toán học nổi tiếng người Pháp. Ông là người đầu tiên đã đưa khái niệm dòng điện vào vật lí học. Người ta đã lấy tên ông đặt cho đơn vị cường độ dòng điện</a:t>
            </a:r>
            <a:r>
              <a:rPr lang="en-US" sz="2800" i="1" smtClean="0">
                <a:solidFill>
                  <a:schemeClr val="accent6">
                    <a:lumMod val="50000"/>
                  </a:schemeClr>
                </a:solidFill>
                <a:latin typeface="Times New Roman" pitchFamily="18" charset="0"/>
              </a:rPr>
              <a:t>.</a:t>
            </a:r>
            <a:endParaRPr lang="en-US" sz="2800" i="1">
              <a:solidFill>
                <a:schemeClr val="accent6">
                  <a:lumMod val="50000"/>
                </a:schemeClr>
              </a:solidFill>
              <a:latin typeface="Times New Roman" pitchFamily="18" charset="0"/>
            </a:endParaRPr>
          </a:p>
        </p:txBody>
      </p:sp>
      <p:pic>
        <p:nvPicPr>
          <p:cNvPr id="5" name="Picture 5" descr="nha bac hoc em 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124" y="457201"/>
            <a:ext cx="4283676"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671762" y="5562600"/>
            <a:ext cx="639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37A4"/>
                </a:solidFill>
                <a:latin typeface="Times New Roman" pitchFamily="18" charset="0"/>
              </a:rPr>
              <a:t>AMPE (1775 – 1836) </a:t>
            </a:r>
            <a:r>
              <a:rPr lang="en-US" sz="2400" b="1" smtClean="0">
                <a:solidFill>
                  <a:srgbClr val="0037A4"/>
                </a:solidFill>
                <a:latin typeface="Times New Roman" pitchFamily="18" charset="0"/>
              </a:rPr>
              <a:t> Nhà </a:t>
            </a:r>
            <a:r>
              <a:rPr lang="en-US" sz="2400" b="1">
                <a:solidFill>
                  <a:srgbClr val="0037A4"/>
                </a:solidFill>
                <a:latin typeface="Times New Roman" pitchFamily="18" charset="0"/>
              </a:rPr>
              <a:t>Bác học người Pháp</a:t>
            </a:r>
          </a:p>
        </p:txBody>
      </p:sp>
    </p:spTree>
    <p:extLst>
      <p:ext uri="{BB962C8B-B14F-4D97-AF65-F5344CB8AC3E}">
        <p14:creationId xmlns:p14="http://schemas.microsoft.com/office/powerpoint/2010/main" val="8170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7" name="Straight Connector 6"/>
          <p:cNvCxnSpPr/>
          <p:nvPr/>
        </p:nvCxnSpPr>
        <p:spPr>
          <a:xfrm>
            <a:off x="45720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half" idx="1"/>
          </p:nvPr>
        </p:nvSpPr>
        <p:spPr>
          <a:xfrm>
            <a:off x="152400" y="990600"/>
            <a:ext cx="4191000"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571500" indent="-571500" algn="just">
              <a:buAutoNum type="romanUcPeriod"/>
            </a:pPr>
            <a:r>
              <a:rPr lang="vi-VN" sz="2400" smtClean="0">
                <a:solidFill>
                  <a:srgbClr val="009242"/>
                </a:solidFill>
                <a:latin typeface="+mj-lt"/>
              </a:rPr>
              <a:t>Ampe kế</a:t>
            </a:r>
          </a:p>
          <a:p>
            <a:pPr algn="just">
              <a:buFontTx/>
              <a:buChar char="-"/>
            </a:pPr>
            <a:r>
              <a:rPr lang="en-US" sz="2400" b="1" smtClean="0">
                <a:solidFill>
                  <a:srgbClr val="FF0066"/>
                </a:solidFill>
                <a:latin typeface="Times New Roman" pitchFamily="18" charset="0"/>
                <a:cs typeface="Times New Roman" pitchFamily="18" charset="0"/>
              </a:rPr>
              <a:t>Ampe kế</a:t>
            </a:r>
            <a:r>
              <a:rPr lang="en-US" sz="2400" smtClean="0">
                <a:solidFill>
                  <a:srgbClr val="009242"/>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là dụng cụ dùng để đo cường độ dòng điện.</a:t>
            </a:r>
          </a:p>
          <a:p>
            <a:pPr marL="0" indent="0" algn="just">
              <a:buNone/>
            </a:pPr>
            <a:r>
              <a:rPr lang="en-US" sz="2400" i="1" smtClean="0">
                <a:solidFill>
                  <a:srgbClr val="002060"/>
                </a:solidFill>
                <a:latin typeface="Times New Roman" pitchFamily="18" charset="0"/>
                <a:cs typeface="Times New Roman" pitchFamily="18" charset="0"/>
              </a:rPr>
              <a:t>Tìm hiểu ampe kế</a:t>
            </a:r>
          </a:p>
          <a:p>
            <a:pPr marL="0" indent="0" algn="just">
              <a:buNone/>
            </a:pPr>
            <a:endParaRPr lang="en-US" sz="2400" i="1" smtClean="0">
              <a:solidFill>
                <a:srgbClr val="002060"/>
              </a:solidFill>
              <a:latin typeface="Times New Roman" pitchFamily="18" charset="0"/>
              <a:cs typeface="Times New Roman" pitchFamily="18" charset="0"/>
            </a:endParaRPr>
          </a:p>
        </p:txBody>
      </p:sp>
      <p:pic>
        <p:nvPicPr>
          <p:cNvPr id="10"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376961"/>
            <a:ext cx="3810000" cy="34048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42" y="990600"/>
            <a:ext cx="3333652" cy="2286000"/>
          </a:xfrm>
          <a:prstGeom prst="rect">
            <a:avLst/>
          </a:prstGeom>
        </p:spPr>
      </p:pic>
      <p:sp>
        <p:nvSpPr>
          <p:cNvPr id="12" name="Rectangular Callout 11"/>
          <p:cNvSpPr/>
          <p:nvPr/>
        </p:nvSpPr>
        <p:spPr>
          <a:xfrm>
            <a:off x="838200" y="3314700"/>
            <a:ext cx="3124200" cy="1790700"/>
          </a:xfrm>
          <a:prstGeom prst="wedgeRectCallout">
            <a:avLst>
              <a:gd name="adj1" fmla="val 84710"/>
              <a:gd name="adj2" fmla="val 1378"/>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i="1">
                <a:latin typeface="Georgia" pitchFamily="18" charset="0"/>
              </a:rPr>
              <a:t>Trên mặt ampe kế có ghi chữ gì</a:t>
            </a:r>
            <a:r>
              <a:rPr lang="en-US" sz="2400" smtClean="0">
                <a:latin typeface="Georgia" pitchFamily="18" charset="0"/>
              </a:rPr>
              <a:t>?</a:t>
            </a:r>
            <a:endParaRPr lang="en-US" sz="2400">
              <a:latin typeface="Georgia" pitchFamily="18" charset="0"/>
            </a:endParaRPr>
          </a:p>
        </p:txBody>
      </p:sp>
    </p:spTree>
    <p:extLst>
      <p:ext uri="{BB962C8B-B14F-4D97-AF65-F5344CB8AC3E}">
        <p14:creationId xmlns:p14="http://schemas.microsoft.com/office/powerpoint/2010/main" val="41031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arn(inVertical)">
                                      <p:cBhvr>
                                        <p:cTn id="18" dur="500"/>
                                        <p:tgtEl>
                                          <p:spTgt spid="8">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41"/>
          <p:cNvGraphicFramePr>
            <a:graphicFrameLocks noGrp="1"/>
          </p:cNvGraphicFramePr>
          <p:nvPr>
            <p:extLst>
              <p:ext uri="{D42A27DB-BD31-4B8C-83A1-F6EECF244321}">
                <p14:modId xmlns:p14="http://schemas.microsoft.com/office/powerpoint/2010/main" val="2589839468"/>
              </p:ext>
            </p:extLst>
          </p:nvPr>
        </p:nvGraphicFramePr>
        <p:xfrm>
          <a:off x="228600" y="4038600"/>
          <a:ext cx="5334000" cy="2133600"/>
        </p:xfrm>
        <a:graphic>
          <a:graphicData uri="http://schemas.openxmlformats.org/drawingml/2006/table">
            <a:tbl>
              <a:tblPr/>
              <a:tblGrid>
                <a:gridCol w="220980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smtClean="0">
                          <a:ln>
                            <a:noFill/>
                          </a:ln>
                          <a:solidFill>
                            <a:srgbClr val="FFFF00"/>
                          </a:solidFill>
                          <a:effectLst/>
                          <a:latin typeface="Times New Roman" pitchFamily="18" charset="0"/>
                          <a:cs typeface="Times New Roman" pitchFamily="18" charset="0"/>
                        </a:rPr>
                        <a:t>Ampe kế</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smtClean="0">
                          <a:ln>
                            <a:noFill/>
                          </a:ln>
                          <a:solidFill>
                            <a:srgbClr val="FFFF00"/>
                          </a:solidFill>
                          <a:effectLst/>
                          <a:latin typeface="Times New Roman" pitchFamily="18" charset="0"/>
                          <a:cs typeface="Times New Roman" pitchFamily="18" charset="0"/>
                        </a:rPr>
                        <a:t>GHĐ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smtClean="0">
                          <a:ln>
                            <a:noFill/>
                          </a:ln>
                          <a:solidFill>
                            <a:srgbClr val="FFFF00"/>
                          </a:solidFill>
                          <a:effectLst/>
                          <a:latin typeface="Times New Roman" pitchFamily="18" charset="0"/>
                          <a:cs typeface="Times New Roman" pitchFamily="18" charset="0"/>
                        </a:rPr>
                        <a:t>ĐCNN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800000"/>
                          </a:solidFill>
                          <a:effectLst/>
                          <a:latin typeface="Times New Roman" pitchFamily="18" charset="0"/>
                          <a:cs typeface="Times New Roman" pitchFamily="18" charset="0"/>
                        </a:rPr>
                        <a:t>Hình 24.2a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800000"/>
                          </a:solidFill>
                          <a:effectLst/>
                          <a:latin typeface="Times New Roman" pitchFamily="18" charset="0"/>
                          <a:cs typeface="Times New Roman" pitchFamily="18" charset="0"/>
                        </a:rPr>
                        <a:t>Hình 24.2b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4" name="Straight Connector 3"/>
          <p:cNvCxnSpPr/>
          <p:nvPr/>
        </p:nvCxnSpPr>
        <p:spPr>
          <a:xfrm>
            <a:off x="0" y="83820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87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7085" y="152400"/>
            <a:ext cx="6510115" cy="584775"/>
          </a:xfrm>
          <a:prstGeom prst="rect">
            <a:avLst/>
          </a:prstGeom>
          <a:noFill/>
        </p:spPr>
        <p:txBody>
          <a:bodyPr wrap="none" rtlCol="0">
            <a:spAutoFit/>
          </a:bodyPr>
          <a:lstStyle/>
          <a:p>
            <a:r>
              <a:rPr lang="vi-VN" sz="3200" b="1" smtClean="0">
                <a:solidFill>
                  <a:srgbClr val="FF0000"/>
                </a:solidFill>
                <a:latin typeface="+mj-lt"/>
              </a:rPr>
              <a:t>BÀI 24: CƯỜNG ĐỘ DÒNG ĐIỆN </a:t>
            </a:r>
            <a:endParaRPr lang="vi-VN" sz="3200" b="1">
              <a:solidFill>
                <a:srgbClr val="FF0000"/>
              </a:solidFill>
              <a:latin typeface="+mj-lt"/>
            </a:endParaRPr>
          </a:p>
        </p:txBody>
      </p:sp>
      <p:cxnSp>
        <p:nvCxnSpPr>
          <p:cNvPr id="7" name="Straight Connector 6"/>
          <p:cNvCxnSpPr/>
          <p:nvPr/>
        </p:nvCxnSpPr>
        <p:spPr>
          <a:xfrm>
            <a:off x="57912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half" idx="1"/>
          </p:nvPr>
        </p:nvSpPr>
        <p:spPr>
          <a:xfrm>
            <a:off x="304800" y="914400"/>
            <a:ext cx="5175251" cy="5638800"/>
          </a:xfrm>
        </p:spPr>
        <p:txBody>
          <a:bodyPr>
            <a:normAutofit/>
          </a:bodyPr>
          <a:lstStyle/>
          <a:p>
            <a:pPr marL="571500" indent="-571500" algn="just">
              <a:buAutoNum type="romanUcPeriod"/>
            </a:pPr>
            <a:r>
              <a:rPr lang="vi-VN" sz="2400" smtClean="0">
                <a:solidFill>
                  <a:srgbClr val="009242"/>
                </a:solidFill>
                <a:latin typeface="+mj-lt"/>
              </a:rPr>
              <a:t>Cường độ dòng điện</a:t>
            </a:r>
          </a:p>
          <a:p>
            <a:pPr marL="571500" indent="-571500" algn="just">
              <a:buAutoNum type="romanUcPeriod"/>
            </a:pPr>
            <a:r>
              <a:rPr lang="vi-VN" sz="2400" smtClean="0">
                <a:solidFill>
                  <a:srgbClr val="009242"/>
                </a:solidFill>
                <a:latin typeface="+mj-lt"/>
              </a:rPr>
              <a:t>Ampe kế</a:t>
            </a:r>
          </a:p>
          <a:p>
            <a:pPr algn="just">
              <a:buFontTx/>
              <a:buChar char="-"/>
            </a:pPr>
            <a:r>
              <a:rPr lang="en-US" sz="2400" b="1" smtClean="0">
                <a:solidFill>
                  <a:srgbClr val="FF0066"/>
                </a:solidFill>
                <a:latin typeface="Times New Roman" pitchFamily="18" charset="0"/>
                <a:cs typeface="Times New Roman" pitchFamily="18" charset="0"/>
              </a:rPr>
              <a:t>Ampe kế</a:t>
            </a:r>
            <a:r>
              <a:rPr lang="en-US" sz="2400" smtClean="0">
                <a:solidFill>
                  <a:srgbClr val="009242"/>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là dụng cụ dùng để đo cường độ dòng điện.</a:t>
            </a:r>
          </a:p>
          <a:p>
            <a:pPr marL="0" indent="0" algn="just">
              <a:buNone/>
            </a:pPr>
            <a:r>
              <a:rPr lang="en-US" sz="2400" i="1" smtClean="0">
                <a:solidFill>
                  <a:srgbClr val="002060"/>
                </a:solidFill>
                <a:latin typeface="Times New Roman" pitchFamily="18" charset="0"/>
                <a:cs typeface="Times New Roman" pitchFamily="18" charset="0"/>
              </a:rPr>
              <a:t>Tìm hiểu ampe kế</a:t>
            </a:r>
          </a:p>
          <a:p>
            <a:pPr marL="0" indent="0" algn="just">
              <a:buNone/>
            </a:pPr>
            <a:endParaRPr lang="en-US" sz="2400" i="1" smtClean="0">
              <a:solidFill>
                <a:srgbClr val="002060"/>
              </a:solidFill>
              <a:latin typeface="Times New Roman" pitchFamily="18" charset="0"/>
              <a:cs typeface="Times New Roman" pitchFamily="18" charset="0"/>
            </a:endParaRPr>
          </a:p>
          <a:p>
            <a:pPr marL="0" indent="0" algn="just">
              <a:buNone/>
            </a:pPr>
            <a:endParaRPr lang="en-US" sz="2400" i="1" smtClean="0">
              <a:solidFill>
                <a:srgbClr val="002060"/>
              </a:solidFill>
              <a:latin typeface="Times New Roman" pitchFamily="18" charset="0"/>
              <a:cs typeface="Times New Roman" pitchFamily="18" charset="0"/>
            </a:endParaRPr>
          </a:p>
        </p:txBody>
      </p:sp>
      <p:grpSp>
        <p:nvGrpSpPr>
          <p:cNvPr id="14" name="Group 13"/>
          <p:cNvGrpSpPr/>
          <p:nvPr/>
        </p:nvGrpSpPr>
        <p:grpSpPr>
          <a:xfrm>
            <a:off x="6019800" y="1143000"/>
            <a:ext cx="2782888" cy="5324372"/>
            <a:chOff x="5294312" y="1228828"/>
            <a:chExt cx="2782888" cy="5324372"/>
          </a:xfrm>
        </p:grpSpPr>
        <p:pic>
          <p:nvPicPr>
            <p:cNvPr id="9"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2" y="1228828"/>
              <a:ext cx="2325688" cy="2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9"/>
            <p:cNvSpPr txBox="1">
              <a:spLocks noChangeArrowheads="1"/>
            </p:cNvSpPr>
            <p:nvPr/>
          </p:nvSpPr>
          <p:spPr bwMode="auto">
            <a:xfrm>
              <a:off x="5294312" y="1306595"/>
              <a:ext cx="609600" cy="4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a)</a:t>
              </a:r>
            </a:p>
          </p:txBody>
        </p:sp>
        <p:pic>
          <p:nvPicPr>
            <p:cNvPr id="11"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512" y="3857728"/>
              <a:ext cx="2286000" cy="200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9"/>
            <p:cNvSpPr txBox="1">
              <a:spLocks noChangeArrowheads="1"/>
            </p:cNvSpPr>
            <p:nvPr/>
          </p:nvSpPr>
          <p:spPr bwMode="auto">
            <a:xfrm>
              <a:off x="5327073" y="3895828"/>
              <a:ext cx="533400" cy="45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b)</a:t>
              </a:r>
            </a:p>
          </p:txBody>
        </p:sp>
        <p:sp>
          <p:nvSpPr>
            <p:cNvPr id="13" name="TextBox 12"/>
            <p:cNvSpPr txBox="1"/>
            <p:nvPr/>
          </p:nvSpPr>
          <p:spPr>
            <a:xfrm>
              <a:off x="6160978" y="6091535"/>
              <a:ext cx="1467068" cy="461665"/>
            </a:xfrm>
            <a:prstGeom prst="rect">
              <a:avLst/>
            </a:prstGeom>
            <a:noFill/>
          </p:spPr>
          <p:txBody>
            <a:bodyPr wrap="none" rtlCol="0">
              <a:spAutoFit/>
            </a:bodyPr>
            <a:lstStyle/>
            <a:p>
              <a:r>
                <a:rPr lang="en-US" sz="2400" b="1" smtClean="0">
                  <a:solidFill>
                    <a:srgbClr val="0037A4"/>
                  </a:solidFill>
                  <a:latin typeface="Times New Roman" pitchFamily="18" charset="0"/>
                  <a:cs typeface="Times New Roman" pitchFamily="18" charset="0"/>
                </a:rPr>
                <a:t>Hình 24.2</a:t>
              </a:r>
              <a:endParaRPr lang="vi-VN" sz="2400" b="1">
                <a:solidFill>
                  <a:srgbClr val="0037A4"/>
                </a:solidFill>
                <a:latin typeface="Times New Roman" pitchFamily="18" charset="0"/>
                <a:cs typeface="Times New Roman" pitchFamily="18" charset="0"/>
              </a:endParaRPr>
            </a:p>
          </p:txBody>
        </p:sp>
      </p:grpSp>
      <p:sp>
        <p:nvSpPr>
          <p:cNvPr id="16" name="Rectangle 15"/>
          <p:cNvSpPr/>
          <p:nvPr/>
        </p:nvSpPr>
        <p:spPr>
          <a:xfrm>
            <a:off x="152400" y="3200400"/>
            <a:ext cx="5334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C1</a:t>
            </a:r>
            <a:endParaRPr lang="vi-VN" sz="2000" b="1">
              <a:latin typeface="Times New Roman" pitchFamily="18" charset="0"/>
              <a:cs typeface="Times New Roman" pitchFamily="18" charset="0"/>
            </a:endParaRPr>
          </a:p>
        </p:txBody>
      </p:sp>
      <p:sp>
        <p:nvSpPr>
          <p:cNvPr id="17" name="Text Box 35"/>
          <p:cNvSpPr txBox="1">
            <a:spLocks noChangeArrowheads="1"/>
          </p:cNvSpPr>
          <p:nvPr/>
        </p:nvSpPr>
        <p:spPr bwMode="auto">
          <a:xfrm>
            <a:off x="2546350" y="4876800"/>
            <a:ext cx="1416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solidFill>
                  <a:srgbClr val="0000FF"/>
                </a:solidFill>
                <a:latin typeface="Times New Roman" pitchFamily="18" charset="0"/>
                <a:cs typeface="Arial" charset="0"/>
              </a:rPr>
              <a:t>100mA</a:t>
            </a:r>
            <a:endParaRPr lang="en-US">
              <a:solidFill>
                <a:srgbClr val="0000FF"/>
              </a:solidFill>
              <a:latin typeface="Times New Roman" pitchFamily="18" charset="0"/>
              <a:cs typeface="Arial" charset="0"/>
            </a:endParaRPr>
          </a:p>
        </p:txBody>
      </p:sp>
      <p:sp>
        <p:nvSpPr>
          <p:cNvPr id="18" name="Text Box 36"/>
          <p:cNvSpPr txBox="1">
            <a:spLocks noChangeArrowheads="1"/>
          </p:cNvSpPr>
          <p:nvPr/>
        </p:nvSpPr>
        <p:spPr bwMode="auto">
          <a:xfrm>
            <a:off x="2835275" y="5562600"/>
            <a:ext cx="83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solidFill>
                  <a:srgbClr val="0000FF"/>
                </a:solidFill>
                <a:latin typeface="Times New Roman" pitchFamily="18" charset="0"/>
                <a:cs typeface="Arial" charset="0"/>
              </a:rPr>
              <a:t>6A</a:t>
            </a:r>
            <a:endParaRPr lang="en-US">
              <a:solidFill>
                <a:srgbClr val="0000FF"/>
              </a:solidFill>
              <a:latin typeface="Times New Roman" pitchFamily="18" charset="0"/>
              <a:cs typeface="Arial" charset="0"/>
            </a:endParaRPr>
          </a:p>
        </p:txBody>
      </p:sp>
      <p:sp>
        <p:nvSpPr>
          <p:cNvPr id="19" name="Text Box 37"/>
          <p:cNvSpPr txBox="1">
            <a:spLocks noChangeArrowheads="1"/>
          </p:cNvSpPr>
          <p:nvPr/>
        </p:nvSpPr>
        <p:spPr bwMode="auto">
          <a:xfrm>
            <a:off x="4114800" y="4876800"/>
            <a:ext cx="133883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latin typeface="Times New Roman" pitchFamily="18" charset="0"/>
                <a:cs typeface="Arial" charset="0"/>
              </a:rPr>
              <a:t>10mA</a:t>
            </a:r>
            <a:endParaRPr lang="en-US">
              <a:latin typeface="Times New Roman" pitchFamily="18" charset="0"/>
              <a:cs typeface="Arial" charset="0"/>
            </a:endParaRPr>
          </a:p>
        </p:txBody>
      </p:sp>
      <p:sp>
        <p:nvSpPr>
          <p:cNvPr id="20" name="Text Box 38"/>
          <p:cNvSpPr txBox="1">
            <a:spLocks noChangeArrowheads="1"/>
          </p:cNvSpPr>
          <p:nvPr/>
        </p:nvSpPr>
        <p:spPr bwMode="auto">
          <a:xfrm>
            <a:off x="4191000" y="5562600"/>
            <a:ext cx="121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latin typeface="Times New Roman" pitchFamily="18" charset="0"/>
                <a:cs typeface="Arial" charset="0"/>
              </a:rPr>
              <a:t>0,5A</a:t>
            </a:r>
            <a:endParaRPr lang="en-US">
              <a:latin typeface="Times New Roman" pitchFamily="18" charset="0"/>
              <a:cs typeface="Arial" charset="0"/>
            </a:endParaRPr>
          </a:p>
        </p:txBody>
      </p:sp>
      <p:sp>
        <p:nvSpPr>
          <p:cNvPr id="22" name="Text Box 34"/>
          <p:cNvSpPr txBox="1">
            <a:spLocks noChangeArrowheads="1"/>
          </p:cNvSpPr>
          <p:nvPr/>
        </p:nvSpPr>
        <p:spPr bwMode="auto">
          <a:xfrm>
            <a:off x="2514600" y="6248400"/>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z="2800" b="1">
                <a:solidFill>
                  <a:srgbClr val="FF0000"/>
                </a:solidFill>
                <a:latin typeface="Times New Roman" pitchFamily="18" charset="0"/>
                <a:cs typeface="Arial" charset="0"/>
              </a:rPr>
              <a:t>Bảng 1</a:t>
            </a:r>
          </a:p>
        </p:txBody>
      </p:sp>
      <p:sp>
        <p:nvSpPr>
          <p:cNvPr id="23" name="Text Box 40"/>
          <p:cNvSpPr txBox="1">
            <a:spLocks noChangeArrowheads="1"/>
          </p:cNvSpPr>
          <p:nvPr/>
        </p:nvSpPr>
        <p:spPr bwMode="auto">
          <a:xfrm>
            <a:off x="730250" y="3048000"/>
            <a:ext cx="3994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rgbClr val="002060"/>
                </a:solidFill>
                <a:latin typeface="Times New Roman" pitchFamily="18" charset="0"/>
                <a:cs typeface="Times New Roman" pitchFamily="18" charset="0"/>
              </a:rPr>
              <a:t>Hãy ghi </a:t>
            </a:r>
            <a:r>
              <a:rPr lang="en-US" sz="2400" smtClean="0">
                <a:solidFill>
                  <a:srgbClr val="002060"/>
                </a:solidFill>
                <a:latin typeface="Times New Roman" pitchFamily="18" charset="0"/>
                <a:cs typeface="Times New Roman" pitchFamily="18" charset="0"/>
              </a:rPr>
              <a:t>GHĐ và ĐCNN </a:t>
            </a:r>
            <a:r>
              <a:rPr lang="en-US" sz="2400">
                <a:solidFill>
                  <a:srgbClr val="002060"/>
                </a:solidFill>
                <a:latin typeface="Times New Roman" pitchFamily="18" charset="0"/>
                <a:cs typeface="Times New Roman" pitchFamily="18" charset="0"/>
              </a:rPr>
              <a:t>của ampe kế </a:t>
            </a:r>
            <a:r>
              <a:rPr lang="en-US" sz="2400" smtClean="0">
                <a:solidFill>
                  <a:srgbClr val="002060"/>
                </a:solidFill>
                <a:latin typeface="Times New Roman" pitchFamily="18" charset="0"/>
                <a:cs typeface="Times New Roman" pitchFamily="18" charset="0"/>
              </a:rPr>
              <a:t>hình bên </a:t>
            </a:r>
            <a:r>
              <a:rPr lang="en-US" sz="2400">
                <a:solidFill>
                  <a:srgbClr val="002060"/>
                </a:solidFill>
                <a:latin typeface="Times New Roman" pitchFamily="18" charset="0"/>
                <a:cs typeface="Times New Roman" pitchFamily="18" charset="0"/>
              </a:rPr>
              <a:t>vào bảng </a:t>
            </a:r>
            <a:r>
              <a:rPr lang="en-US" sz="2400" smtClean="0">
                <a:solidFill>
                  <a:srgbClr val="002060"/>
                </a:solidFill>
                <a:latin typeface="Times New Roman" pitchFamily="18" charset="0"/>
                <a:cs typeface="Times New Roman" pitchFamily="18" charset="0"/>
              </a:rPr>
              <a:t>1.</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137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P spid="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762000" y="152400"/>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400" smtClean="0">
                <a:solidFill>
                  <a:srgbClr val="002060"/>
                </a:solidFill>
                <a:latin typeface="Times New Roman" pitchFamily="18" charset="0"/>
                <a:cs typeface="Arial" charset="0"/>
              </a:rPr>
              <a:t>b</a:t>
            </a:r>
            <a:r>
              <a:rPr lang="en-US" sz="2400">
                <a:solidFill>
                  <a:srgbClr val="002060"/>
                </a:solidFill>
                <a:latin typeface="Times New Roman" pitchFamily="18" charset="0"/>
                <a:cs typeface="Arial" charset="0"/>
              </a:rPr>
              <a:t>) Hãy cho biết ampe kế nào trong hình 24.2 dùng kim chỉ thị và ampe kế nào hiện số.</a:t>
            </a:r>
          </a:p>
        </p:txBody>
      </p:sp>
      <p:sp>
        <p:nvSpPr>
          <p:cNvPr id="13315" name="Text Box 30"/>
          <p:cNvSpPr txBox="1">
            <a:spLocks noChangeArrowheads="1"/>
          </p:cNvSpPr>
          <p:nvPr/>
        </p:nvSpPr>
        <p:spPr bwMode="auto">
          <a:xfrm>
            <a:off x="152400" y="548163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200" b="1">
                <a:solidFill>
                  <a:srgbClr val="FF0000"/>
                </a:solidFill>
                <a:latin typeface="Times New Roman" pitchFamily="18" charset="0"/>
                <a:cs typeface="Arial" charset="0"/>
              </a:rPr>
              <a:t>Ampe kế dùng kim chỉ thị</a:t>
            </a:r>
          </a:p>
        </p:txBody>
      </p:sp>
      <p:sp>
        <p:nvSpPr>
          <p:cNvPr id="13316" name="Text Box 31"/>
          <p:cNvSpPr txBox="1">
            <a:spLocks noChangeArrowheads="1"/>
          </p:cNvSpPr>
          <p:nvPr/>
        </p:nvSpPr>
        <p:spPr bwMode="auto">
          <a:xfrm>
            <a:off x="5181600" y="5486400"/>
            <a:ext cx="396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0000"/>
                </a:solidFill>
                <a:latin typeface="Times New Roman" pitchFamily="18" charset="0"/>
                <a:cs typeface="Arial" charset="0"/>
              </a:rPr>
              <a:t>Ampe kế hiện số</a:t>
            </a:r>
          </a:p>
        </p:txBody>
      </p:sp>
      <p:grpSp>
        <p:nvGrpSpPr>
          <p:cNvPr id="7173" name="Group 4"/>
          <p:cNvGrpSpPr>
            <a:grpSpLocks/>
          </p:cNvGrpSpPr>
          <p:nvPr/>
        </p:nvGrpSpPr>
        <p:grpSpPr bwMode="auto">
          <a:xfrm>
            <a:off x="381000" y="1143000"/>
            <a:ext cx="8210550" cy="4038600"/>
            <a:chOff x="304800" y="1066800"/>
            <a:chExt cx="8210550" cy="3952672"/>
          </a:xfrm>
        </p:grpSpPr>
        <p:sp>
          <p:nvSpPr>
            <p:cNvPr id="7179" name="Text Box 29"/>
            <p:cNvSpPr txBox="1">
              <a:spLocks noChangeArrowheads="1"/>
            </p:cNvSpPr>
            <p:nvPr/>
          </p:nvSpPr>
          <p:spPr bwMode="auto">
            <a:xfrm>
              <a:off x="3962400" y="4572000"/>
              <a:ext cx="1524000" cy="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Arial" charset="0"/>
                </a:rPr>
                <a:t>Hình 24.2</a:t>
              </a:r>
            </a:p>
          </p:txBody>
        </p:sp>
        <p:grpSp>
          <p:nvGrpSpPr>
            <p:cNvPr id="7180" name="Group 1"/>
            <p:cNvGrpSpPr>
              <a:grpSpLocks/>
            </p:cNvGrpSpPr>
            <p:nvPr/>
          </p:nvGrpSpPr>
          <p:grpSpPr bwMode="auto">
            <a:xfrm>
              <a:off x="304800" y="1295400"/>
              <a:ext cx="2782888" cy="2019300"/>
              <a:chOff x="304800" y="1371600"/>
              <a:chExt cx="2782888" cy="2019300"/>
            </a:xfrm>
          </p:grpSpPr>
          <p:pic>
            <p:nvPicPr>
              <p:cNvPr id="7187"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23256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29"/>
              <p:cNvSpPr txBox="1">
                <a:spLocks noChangeArrowheads="1"/>
              </p:cNvSpPr>
              <p:nvPr/>
            </p:nvSpPr>
            <p:spPr bwMode="auto">
              <a:xfrm>
                <a:off x="304800" y="1447712"/>
                <a:ext cx="609600" cy="44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a)</a:t>
                </a:r>
              </a:p>
            </p:txBody>
          </p:sp>
        </p:grpSp>
        <p:grpSp>
          <p:nvGrpSpPr>
            <p:cNvPr id="7181" name="Group 2"/>
            <p:cNvGrpSpPr>
              <a:grpSpLocks/>
            </p:cNvGrpSpPr>
            <p:nvPr/>
          </p:nvGrpSpPr>
          <p:grpSpPr bwMode="auto">
            <a:xfrm>
              <a:off x="3124200" y="1365115"/>
              <a:ext cx="2743200" cy="1973398"/>
              <a:chOff x="3124200" y="1365115"/>
              <a:chExt cx="2743200" cy="1973398"/>
            </a:xfrm>
          </p:grpSpPr>
          <p:pic>
            <p:nvPicPr>
              <p:cNvPr id="718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2286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29"/>
              <p:cNvSpPr txBox="1">
                <a:spLocks noChangeArrowheads="1"/>
              </p:cNvSpPr>
              <p:nvPr/>
            </p:nvSpPr>
            <p:spPr bwMode="auto">
              <a:xfrm>
                <a:off x="3124200" y="1365115"/>
                <a:ext cx="533400" cy="44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b)</a:t>
                </a:r>
              </a:p>
            </p:txBody>
          </p:sp>
        </p:grpSp>
        <p:grpSp>
          <p:nvGrpSpPr>
            <p:cNvPr id="7182" name="Group 3"/>
            <p:cNvGrpSpPr>
              <a:grpSpLocks/>
            </p:cNvGrpSpPr>
            <p:nvPr/>
          </p:nvGrpSpPr>
          <p:grpSpPr bwMode="auto">
            <a:xfrm>
              <a:off x="5943600" y="1066800"/>
              <a:ext cx="2571750" cy="3505200"/>
              <a:chOff x="5943600" y="1143000"/>
              <a:chExt cx="2571750" cy="3505200"/>
            </a:xfrm>
          </p:grpSpPr>
          <p:pic>
            <p:nvPicPr>
              <p:cNvPr id="7183" name="Picture 38" descr="C:\Documents and Settings\Admin\Desktop\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143000"/>
                <a:ext cx="21145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29"/>
              <p:cNvSpPr txBox="1">
                <a:spLocks noChangeArrowheads="1"/>
              </p:cNvSpPr>
              <p:nvPr/>
            </p:nvSpPr>
            <p:spPr bwMode="auto">
              <a:xfrm>
                <a:off x="5943600" y="1366736"/>
                <a:ext cx="533400" cy="44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c)</a:t>
                </a:r>
              </a:p>
            </p:txBody>
          </p:sp>
        </p:grpSp>
      </p:grpSp>
      <p:cxnSp>
        <p:nvCxnSpPr>
          <p:cNvPr id="15" name="Straight Arrow Connector 14"/>
          <p:cNvCxnSpPr/>
          <p:nvPr/>
        </p:nvCxnSpPr>
        <p:spPr>
          <a:xfrm flipH="1" flipV="1">
            <a:off x="1371600" y="2209800"/>
            <a:ext cx="1181100" cy="32718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315" idx="0"/>
          </p:cNvCxnSpPr>
          <p:nvPr/>
        </p:nvCxnSpPr>
        <p:spPr>
          <a:xfrm flipV="1">
            <a:off x="2514600" y="2305050"/>
            <a:ext cx="1714500" cy="3176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316" idx="0"/>
          </p:cNvCxnSpPr>
          <p:nvPr/>
        </p:nvCxnSpPr>
        <p:spPr>
          <a:xfrm flipV="1">
            <a:off x="7162800" y="1833563"/>
            <a:ext cx="571500" cy="36528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1219200" y="5968425"/>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Times New Roman" pitchFamily="18" charset="0"/>
                <a:cs typeface="Times New Roman" pitchFamily="18" charset="0"/>
              </a:rPr>
              <a:t>Hình 24.2 a</a:t>
            </a:r>
            <a:r>
              <a:rPr lang="en-US" sz="3200" smtClean="0">
                <a:latin typeface="Times New Roman" pitchFamily="18" charset="0"/>
                <a:cs typeface="Times New Roman" pitchFamily="18" charset="0"/>
              </a:rPr>
              <a:t>, b</a:t>
            </a:r>
            <a:endParaRPr lang="en-US" sz="3200">
              <a:latin typeface="Times New Roman" pitchFamily="18" charset="0"/>
              <a:cs typeface="Times New Roman" pitchFamily="18" charset="0"/>
            </a:endParaRPr>
          </a:p>
        </p:txBody>
      </p:sp>
      <p:sp>
        <p:nvSpPr>
          <p:cNvPr id="20" name="TextBox 19"/>
          <p:cNvSpPr txBox="1">
            <a:spLocks noChangeArrowheads="1"/>
          </p:cNvSpPr>
          <p:nvPr/>
        </p:nvSpPr>
        <p:spPr bwMode="auto">
          <a:xfrm>
            <a:off x="5715000" y="59388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Times New Roman" pitchFamily="18" charset="0"/>
                <a:cs typeface="Times New Roman" pitchFamily="18" charset="0"/>
              </a:rPr>
              <a:t>Hình 24.2 c</a:t>
            </a:r>
          </a:p>
        </p:txBody>
      </p:sp>
      <p:sp>
        <p:nvSpPr>
          <p:cNvPr id="21" name="Rectangle 20"/>
          <p:cNvSpPr/>
          <p:nvPr/>
        </p:nvSpPr>
        <p:spPr>
          <a:xfrm>
            <a:off x="228600" y="304800"/>
            <a:ext cx="5334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C1</a:t>
            </a:r>
            <a:endParaRPr lang="vi-VN" sz="2000" b="1">
              <a:latin typeface="Times New Roman" pitchFamily="18" charset="0"/>
              <a:cs typeface="Times New Roman" pitchFamily="18" charset="0"/>
            </a:endParaRPr>
          </a:p>
        </p:txBody>
      </p:sp>
    </p:spTree>
    <p:extLst>
      <p:ext uri="{BB962C8B-B14F-4D97-AF65-F5344CB8AC3E}">
        <p14:creationId xmlns:p14="http://schemas.microsoft.com/office/powerpoint/2010/main" val="394741051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15"/>
                                        </p:tgtEl>
                                        <p:attrNameLst>
                                          <p:attrName>style.visibility</p:attrName>
                                        </p:attrNameLst>
                                      </p:cBhvr>
                                      <p:to>
                                        <p:strVal val="visible"/>
                                      </p:to>
                                    </p:set>
                                    <p:animEffect transition="in" filter="wipe(down)">
                                      <p:cBhvr>
                                        <p:cTn id="16" dur="500"/>
                                        <p:tgtEl>
                                          <p:spTgt spid="133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wipe(down)">
                                      <p:cBhvr>
                                        <p:cTn id="2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2" grpId="0"/>
      <p:bldP spid="20" grpId="0"/>
    </p:bld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386</TotalTime>
  <Words>1155</Words>
  <Application>Microsoft Office PowerPoint</Application>
  <PresentationFormat>On-screen Show (4:3)</PresentationFormat>
  <Paragraphs>213</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.VnAristote</vt:lpstr>
      <vt:lpstr>.VnTime</vt:lpstr>
      <vt:lpstr>Arial</vt:lpstr>
      <vt:lpstr>Calibri</vt:lpstr>
      <vt:lpstr>Georgia</vt:lpstr>
      <vt:lpstr>Times New Roman</vt:lpstr>
      <vt:lpstr>VNI-Times</vt:lpstr>
      <vt:lpstr>Wingdings</vt:lpstr>
      <vt:lpstr>Office Theme</vt:lpstr>
      <vt:lpstr>BÀI 24 CƯỜNG ĐỘ DÒNG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dc:title>
  <dc:creator>A</dc:creator>
  <cp:lastModifiedBy>MyPC</cp:lastModifiedBy>
  <cp:revision>80</cp:revision>
  <dcterms:created xsi:type="dcterms:W3CDTF">2017-03-13T11:25:50Z</dcterms:created>
  <dcterms:modified xsi:type="dcterms:W3CDTF">2018-03-12T06:11:48Z</dcterms:modified>
</cp:coreProperties>
</file>