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custDataLst>
    <p:tags r:id="rId27"/>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Kiểm tra bài cũ</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Văn bản Tiêu đề"/>
          <p:cNvSpPr txBox="1">
            <a:spLocks noGrp="1"/>
          </p:cNvSpPr>
          <p:nvPr>
            <p:ph type="title"/>
          </p:nvPr>
        </p:nvSpPr>
        <p:spPr>
          <a:xfrm>
            <a:off x="685800" y="2130425"/>
            <a:ext cx="7772400" cy="1470025"/>
          </a:xfrm>
          <a:prstGeom prst="rect">
            <a:avLst/>
          </a:prstGeom>
        </p:spPr>
        <p:txBody>
          <a:bodyPr/>
          <a:lstStyle/>
          <a:p>
            <a:r>
              <a:t>Văn bản Tiêu đề</a:t>
            </a:r>
          </a:p>
        </p:txBody>
      </p:sp>
      <p:sp>
        <p:nvSpPr>
          <p:cNvPr id="12" name="Nội dung Cấp Một…"/>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13"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Văn bản Tiêu đề"/>
          <p:cNvSpPr txBox="1">
            <a:spLocks noGrp="1"/>
          </p:cNvSpPr>
          <p:nvPr>
            <p:ph type="title"/>
          </p:nvPr>
        </p:nvSpPr>
        <p:spPr>
          <a:prstGeom prst="rect">
            <a:avLst/>
          </a:prstGeom>
        </p:spPr>
        <p:txBody>
          <a:bodyPr/>
          <a:lstStyle/>
          <a:p>
            <a:r>
              <a:t>Văn bản Tiêu đề</a:t>
            </a:r>
          </a:p>
        </p:txBody>
      </p:sp>
      <p:sp>
        <p:nvSpPr>
          <p:cNvPr id="93" name="Nội dung Cấp Một…"/>
          <p:cNvSpPr txBox="1">
            <a:spLocks noGrp="1"/>
          </p:cNvSpPr>
          <p:nvPr>
            <p:ph type="body" idx="1"/>
          </p:nvPr>
        </p:nvSpPr>
        <p:spPr>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94"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Văn bản Tiêu đề"/>
          <p:cNvSpPr txBox="1">
            <a:spLocks noGrp="1"/>
          </p:cNvSpPr>
          <p:nvPr>
            <p:ph type="title"/>
          </p:nvPr>
        </p:nvSpPr>
        <p:spPr>
          <a:xfrm>
            <a:off x="6629400" y="274638"/>
            <a:ext cx="2057400" cy="5851526"/>
          </a:xfrm>
          <a:prstGeom prst="rect">
            <a:avLst/>
          </a:prstGeom>
        </p:spPr>
        <p:txBody>
          <a:bodyPr/>
          <a:lstStyle/>
          <a:p>
            <a:r>
              <a:t>Văn bản Tiêu đề</a:t>
            </a:r>
          </a:p>
        </p:txBody>
      </p:sp>
      <p:sp>
        <p:nvSpPr>
          <p:cNvPr id="102" name="Nội dung Cấp Một…"/>
          <p:cNvSpPr txBox="1">
            <a:spLocks noGrp="1"/>
          </p:cNvSpPr>
          <p:nvPr>
            <p:ph type="body" idx="1"/>
          </p:nvPr>
        </p:nvSpPr>
        <p:spPr>
          <a:xfrm>
            <a:off x="457200" y="274638"/>
            <a:ext cx="6019800" cy="5851526"/>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103"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Nội dung Cấp Một…"/>
          <p:cNvSpPr txBox="1">
            <a:spLocks noGrp="1"/>
          </p:cNvSpPr>
          <p:nvPr>
            <p:ph type="body" idx="1"/>
          </p:nvPr>
        </p:nvSpPr>
        <p:spPr>
          <a:xfrm>
            <a:off x="457200" y="274638"/>
            <a:ext cx="8229600" cy="5851526"/>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111"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Văn bản Tiêu đề"/>
          <p:cNvSpPr txBox="1">
            <a:spLocks noGrp="1"/>
          </p:cNvSpPr>
          <p:nvPr>
            <p:ph type="title"/>
          </p:nvPr>
        </p:nvSpPr>
        <p:spPr>
          <a:prstGeom prst="rect">
            <a:avLst/>
          </a:prstGeom>
        </p:spPr>
        <p:txBody>
          <a:bodyPr/>
          <a:lstStyle/>
          <a:p>
            <a:r>
              <a:t>Văn bản Tiêu đề</a:t>
            </a:r>
          </a:p>
        </p:txBody>
      </p:sp>
      <p:sp>
        <p:nvSpPr>
          <p:cNvPr id="21" name="Nội dung Cấp Một…"/>
          <p:cNvSpPr txBox="1">
            <a:spLocks noGrp="1"/>
          </p:cNvSpPr>
          <p:nvPr>
            <p:ph type="body" idx="1"/>
          </p:nvPr>
        </p:nvSpPr>
        <p:spPr>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22"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Văn bản Tiêu đề"/>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Văn bản Tiêu đề</a:t>
            </a:r>
          </a:p>
        </p:txBody>
      </p:sp>
      <p:sp>
        <p:nvSpPr>
          <p:cNvPr id="30" name="Nội dung Cấp Một…"/>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31"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Văn bản Tiêu đề"/>
          <p:cNvSpPr txBox="1">
            <a:spLocks noGrp="1"/>
          </p:cNvSpPr>
          <p:nvPr>
            <p:ph type="title"/>
          </p:nvPr>
        </p:nvSpPr>
        <p:spPr>
          <a:prstGeom prst="rect">
            <a:avLst/>
          </a:prstGeom>
        </p:spPr>
        <p:txBody>
          <a:bodyPr/>
          <a:lstStyle/>
          <a:p>
            <a:r>
              <a:t>Văn bản Tiêu đề</a:t>
            </a:r>
          </a:p>
        </p:txBody>
      </p:sp>
      <p:sp>
        <p:nvSpPr>
          <p:cNvPr id="39" name="Nội dung Cấp Một…"/>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40"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Văn bản Tiêu đề"/>
          <p:cNvSpPr txBox="1">
            <a:spLocks noGrp="1"/>
          </p:cNvSpPr>
          <p:nvPr>
            <p:ph type="title"/>
          </p:nvPr>
        </p:nvSpPr>
        <p:spPr>
          <a:prstGeom prst="rect">
            <a:avLst/>
          </a:prstGeom>
        </p:spPr>
        <p:txBody>
          <a:bodyPr/>
          <a:lstStyle/>
          <a:p>
            <a:r>
              <a:t>Văn bản Tiêu đề</a:t>
            </a:r>
          </a:p>
        </p:txBody>
      </p:sp>
      <p:sp>
        <p:nvSpPr>
          <p:cNvPr id="48" name="Nội dung Cấp Một…"/>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Văn bản Tiêu đề"/>
          <p:cNvSpPr txBox="1">
            <a:spLocks noGrp="1"/>
          </p:cNvSpPr>
          <p:nvPr>
            <p:ph type="title"/>
          </p:nvPr>
        </p:nvSpPr>
        <p:spPr>
          <a:prstGeom prst="rect">
            <a:avLst/>
          </a:prstGeom>
        </p:spPr>
        <p:txBody>
          <a:bodyPr/>
          <a:lstStyle/>
          <a:p>
            <a:r>
              <a:t>Văn bản Tiêu đề</a:t>
            </a:r>
          </a:p>
        </p:txBody>
      </p:sp>
      <p:sp>
        <p:nvSpPr>
          <p:cNvPr id="58"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Văn bản Tiêu đề"/>
          <p:cNvSpPr txBox="1">
            <a:spLocks noGrp="1"/>
          </p:cNvSpPr>
          <p:nvPr>
            <p:ph type="title"/>
          </p:nvPr>
        </p:nvSpPr>
        <p:spPr>
          <a:xfrm>
            <a:off x="457200" y="273050"/>
            <a:ext cx="3008314" cy="1162050"/>
          </a:xfrm>
          <a:prstGeom prst="rect">
            <a:avLst/>
          </a:prstGeom>
        </p:spPr>
        <p:txBody>
          <a:bodyPr anchor="b"/>
          <a:lstStyle>
            <a:lvl1pPr algn="l">
              <a:defRPr sz="2000" b="1"/>
            </a:lvl1pPr>
          </a:lstStyle>
          <a:p>
            <a:r>
              <a:t>Văn bản Tiêu đề</a:t>
            </a:r>
          </a:p>
        </p:txBody>
      </p:sp>
      <p:sp>
        <p:nvSpPr>
          <p:cNvPr id="73" name="Nội dung Cấp Một…"/>
          <p:cNvSpPr txBox="1">
            <a:spLocks noGrp="1"/>
          </p:cNvSpPr>
          <p:nvPr>
            <p:ph type="body" idx="1"/>
          </p:nvPr>
        </p:nvSpPr>
        <p:spPr>
          <a:xfrm>
            <a:off x="3575050" y="273050"/>
            <a:ext cx="5111750" cy="5853113"/>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Văn bản Tiêu đề"/>
          <p:cNvSpPr txBox="1">
            <a:spLocks noGrp="1"/>
          </p:cNvSpPr>
          <p:nvPr>
            <p:ph type="title"/>
          </p:nvPr>
        </p:nvSpPr>
        <p:spPr>
          <a:xfrm>
            <a:off x="1792288" y="4800600"/>
            <a:ext cx="5486401" cy="566738"/>
          </a:xfrm>
          <a:prstGeom prst="rect">
            <a:avLst/>
          </a:prstGeom>
        </p:spPr>
        <p:txBody>
          <a:bodyPr anchor="b"/>
          <a:lstStyle>
            <a:lvl1pPr algn="l">
              <a:defRPr sz="2000" b="1"/>
            </a:lvl1pPr>
          </a:lstStyle>
          <a:p>
            <a:r>
              <a:t>Văn bản Tiêu đề</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Nội dung Cấp Một…"/>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8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Văn bản Tiêu đề"/>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Văn bản Tiêu đề</a:t>
            </a:r>
          </a:p>
        </p:txBody>
      </p:sp>
      <p:sp>
        <p:nvSpPr>
          <p:cNvPr id="3" name="Nội dung Cấp Một…"/>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4" name="Số Trang chiếu"/>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ifi-gallery.com/vn/product.aspx?cid=137&amp;iid=436"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Art 10"/>
          <p:cNvSpPr txBox="1"/>
          <p:nvPr/>
        </p:nvSpPr>
        <p:spPr>
          <a:xfrm>
            <a:off x="1219200" y="152400"/>
            <a:ext cx="6858000"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lnSpcReduction="10000"/>
          </a:bodyPr>
          <a:lstStyle>
            <a:lvl1pPr algn="ctr" defTabSz="822959">
              <a:defRPr sz="3239" b="1">
                <a:ln w="10286">
                  <a:solidFill>
                    <a:srgbClr val="FF0000"/>
                  </a:solidFill>
                </a:ln>
                <a:solidFill>
                  <a:srgbClr val="FF3399"/>
                </a:solidFill>
                <a:effectLst>
                  <a:outerShdw dist="32328" dir="2700000" rotWithShape="0">
                    <a:srgbClr val="C0C0C0">
                      <a:alpha val="79999"/>
                    </a:srgbClr>
                  </a:outerShdw>
                </a:effectLst>
                <a:latin typeface="Arial"/>
                <a:ea typeface="Arial"/>
                <a:cs typeface="Arial"/>
                <a:sym typeface="Arial"/>
              </a:defRPr>
            </a:lvl1pPr>
          </a:lstStyle>
          <a:p>
            <a:r>
              <a:t>KIỂM TRA BÀI CŨ</a:t>
            </a:r>
          </a:p>
        </p:txBody>
      </p:sp>
      <p:sp>
        <p:nvSpPr>
          <p:cNvPr id="121"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122" name="Rectangle 4"/>
          <p:cNvSpPr/>
          <p:nvPr/>
        </p:nvSpPr>
        <p:spPr>
          <a:xfrm>
            <a:off x="357188" y="949325"/>
            <a:ext cx="8458201" cy="1243965"/>
          </a:xfrm>
          <a:prstGeom prst="rect">
            <a:avLst/>
          </a:prstGeom>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p>
            <a:pPr>
              <a:defRPr sz="2600">
                <a:solidFill>
                  <a:srgbClr val="FF0000"/>
                </a:solidFill>
              </a:defRPr>
            </a:pPr>
            <a:r>
              <a:t>Câu 1:</a:t>
            </a:r>
            <a:r>
              <a:rPr>
                <a:solidFill>
                  <a:srgbClr val="000000"/>
                </a:solidFill>
              </a:rPr>
              <a:t> </a:t>
            </a:r>
            <a:r>
              <a:rPr>
                <a:solidFill>
                  <a:srgbClr val="000000"/>
                </a:solidFill>
                <a:latin typeface="Times New Roman"/>
                <a:ea typeface="Times New Roman"/>
                <a:cs typeface="Times New Roman"/>
                <a:sym typeface="Times New Roman"/>
              </a:rPr>
              <a:t>Em hãy kể các môi trường mà âm thanh có thể truyền qua được và các môi trường mà âm thanh không thể truyền qua được?</a:t>
            </a:r>
          </a:p>
        </p:txBody>
      </p:sp>
      <p:sp>
        <p:nvSpPr>
          <p:cNvPr id="123" name="Rectangle 5"/>
          <p:cNvSpPr txBox="1"/>
          <p:nvPr/>
        </p:nvSpPr>
        <p:spPr>
          <a:xfrm>
            <a:off x="381000" y="2179638"/>
            <a:ext cx="8229600" cy="853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rgbClr val="FF0000"/>
                </a:solidFill>
              </a:defRPr>
            </a:pPr>
            <a:r>
              <a:t>Câu 2:</a:t>
            </a:r>
            <a:r>
              <a:rPr>
                <a:solidFill>
                  <a:srgbClr val="000000"/>
                </a:solidFill>
              </a:rPr>
              <a:t> </a:t>
            </a:r>
            <a:r>
              <a:rPr>
                <a:solidFill>
                  <a:srgbClr val="000000"/>
                </a:solidFill>
                <a:latin typeface="Times New Roman"/>
                <a:ea typeface="Times New Roman"/>
                <a:cs typeface="Times New Roman"/>
                <a:sym typeface="Times New Roman"/>
              </a:rPr>
              <a:t>Trong các môi trường khác nhau thì vận tốc truyền âm như thế nào với nhau?</a:t>
            </a:r>
          </a:p>
        </p:txBody>
      </p:sp>
      <p:grpSp>
        <p:nvGrpSpPr>
          <p:cNvPr id="126" name="Rectangle 6"/>
          <p:cNvGrpSpPr/>
          <p:nvPr/>
        </p:nvGrpSpPr>
        <p:grpSpPr>
          <a:xfrm>
            <a:off x="3048000" y="3491229"/>
            <a:ext cx="2057400" cy="561341"/>
            <a:chOff x="0" y="0"/>
            <a:chExt cx="2057400" cy="561340"/>
          </a:xfrm>
        </p:grpSpPr>
        <p:sp>
          <p:nvSpPr>
            <p:cNvPr id="124" name="Hình chữ nhật"/>
            <p:cNvSpPr/>
            <p:nvPr/>
          </p:nvSpPr>
          <p:spPr>
            <a:xfrm>
              <a:off x="0" y="13969"/>
              <a:ext cx="2057400" cy="533401"/>
            </a:xfrm>
            <a:prstGeom prst="rect">
              <a:avLst/>
            </a:prstGeom>
            <a:solidFill>
              <a:srgbClr val="F2DCDB"/>
            </a:solidFill>
            <a:ln w="12700" cap="flat">
              <a:noFill/>
              <a:miter lim="400000"/>
            </a:ln>
            <a:effectLst/>
          </p:spPr>
          <p:txBody>
            <a:bodyPr wrap="square" lIns="45719" tIns="45719" rIns="45719" bIns="45719" numCol="1" anchor="ctr">
              <a:noAutofit/>
            </a:bodyPr>
            <a:lstStyle/>
            <a:p>
              <a:pPr algn="ctr">
                <a:defRPr sz="3200">
                  <a:solidFill>
                    <a:srgbClr val="0000FF"/>
                  </a:solidFill>
                </a:defRPr>
              </a:pPr>
              <a:endParaRPr/>
            </a:p>
          </p:txBody>
        </p:sp>
        <p:sp>
          <p:nvSpPr>
            <p:cNvPr id="125" name="Đáp án"/>
            <p:cNvSpPr txBox="1"/>
            <p:nvPr/>
          </p:nvSpPr>
          <p:spPr>
            <a:xfrm>
              <a:off x="353040" y="-1"/>
              <a:ext cx="1351320" cy="561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3200">
                  <a:solidFill>
                    <a:srgbClr val="0000FF"/>
                  </a:solidFill>
                </a:defRPr>
              </a:lvl1pPr>
            </a:lstStyle>
            <a:p>
              <a:r>
                <a:t>Đáp án</a:t>
              </a:r>
            </a:p>
          </p:txBody>
        </p:sp>
      </p:grpSp>
      <p:sp>
        <p:nvSpPr>
          <p:cNvPr id="127" name="Rectangle 7"/>
          <p:cNvSpPr/>
          <p:nvPr/>
        </p:nvSpPr>
        <p:spPr>
          <a:xfrm>
            <a:off x="457200" y="4121150"/>
            <a:ext cx="8305800" cy="1269365"/>
          </a:xfrm>
          <a:prstGeom prst="rect">
            <a:avLst/>
          </a:prstGeom>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p>
            <a:pPr>
              <a:defRPr sz="2800">
                <a:solidFill>
                  <a:srgbClr val="0000FF"/>
                </a:solidFill>
              </a:defRPr>
            </a:pPr>
            <a:r>
              <a:t>Câu 1</a:t>
            </a:r>
            <a:r>
              <a:rPr sz="2600">
                <a:solidFill>
                  <a:srgbClr val="FF0000"/>
                </a:solidFill>
              </a:rPr>
              <a:t>: </a:t>
            </a:r>
            <a:r>
              <a:rPr sz="2600">
                <a:solidFill>
                  <a:srgbClr val="FF0000"/>
                </a:solidFill>
                <a:latin typeface="Times New Roman"/>
                <a:ea typeface="Times New Roman"/>
                <a:cs typeface="Times New Roman"/>
                <a:sym typeface="Times New Roman"/>
              </a:rPr>
              <a:t>Các môi trường mà âm thanh truyền qua được như: Chất khí, chất rắn và chất lỏng. Còn môi trường chân không thì âm thanh không truyền qua được</a:t>
            </a:r>
          </a:p>
        </p:txBody>
      </p:sp>
      <p:sp>
        <p:nvSpPr>
          <p:cNvPr id="128" name="Rectangle 8"/>
          <p:cNvSpPr txBox="1"/>
          <p:nvPr/>
        </p:nvSpPr>
        <p:spPr>
          <a:xfrm>
            <a:off x="442913" y="5408612"/>
            <a:ext cx="8243886" cy="878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0000FF"/>
                </a:solidFill>
              </a:defRPr>
            </a:pPr>
            <a:r>
              <a:t>Câu 2:</a:t>
            </a:r>
            <a:r>
              <a:rPr sz="2600">
                <a:solidFill>
                  <a:srgbClr val="000000"/>
                </a:solidFill>
              </a:rPr>
              <a:t> </a:t>
            </a:r>
            <a:r>
              <a:rPr sz="2600">
                <a:solidFill>
                  <a:srgbClr val="FF0000"/>
                </a:solidFill>
                <a:latin typeface="Times New Roman"/>
                <a:ea typeface="Times New Roman"/>
                <a:cs typeface="Times New Roman"/>
                <a:sym typeface="Times New Roman"/>
              </a:rPr>
              <a:t>Trong các môi trường khác nhau thì vận tốc truyền âm  khác nhau.</a:t>
            </a:r>
          </a:p>
        </p:txBody>
      </p:sp>
      <p:pic>
        <p:nvPicPr>
          <p:cNvPr id="129" name="Picture 4" descr="Picture 4"/>
          <p:cNvPicPr>
            <a:picLocks noChangeAspect="1"/>
          </p:cNvPicPr>
          <p:nvPr/>
        </p:nvPicPr>
        <p:blipFill>
          <a:blip r:embed="rId3" cstate="print"/>
          <a:stretch>
            <a:fillRect/>
          </a:stretch>
        </p:blipFill>
        <p:spPr>
          <a:xfrm rot="4303273">
            <a:off x="275432" y="118269"/>
            <a:ext cx="655638"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22"/>
                                        </p:tgtEl>
                                        <p:attrNameLst>
                                          <p:attrName>style.visibility</p:attrName>
                                        </p:attrNameLst>
                                      </p:cBhvr>
                                      <p:to>
                                        <p:strVal val="visible"/>
                                      </p:to>
                                    </p:set>
                                    <p:animEffect transition="in" filter="box(out)">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123"/>
                                        </p:tgtEl>
                                        <p:attrNameLst>
                                          <p:attrName>style.visibility</p:attrName>
                                        </p:attrNameLst>
                                      </p:cBhvr>
                                      <p:to>
                                        <p:strVal val="visible"/>
                                      </p:to>
                                    </p:set>
                                    <p:animEffect transition="in" filter="box(out)">
                                      <p:cBhvr>
                                        <p:cTn id="12" dur="20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1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4" nodeType="clickEffect">
                                  <p:stCondLst>
                                    <p:cond delay="0"/>
                                  </p:stCondLst>
                                  <p:iterate>
                                    <p:tmAbs val="0"/>
                                  </p:iterate>
                                  <p:childTnLst>
                                    <p:set>
                                      <p:cBhvr>
                                        <p:cTn id="20" fill="hold"/>
                                        <p:tgtEl>
                                          <p:spTgt spid="127"/>
                                        </p:tgtEl>
                                        <p:attrNameLst>
                                          <p:attrName>style.visibility</p:attrName>
                                        </p:attrNameLst>
                                      </p:cBhvr>
                                      <p:to>
                                        <p:strVal val="visible"/>
                                      </p:to>
                                    </p:set>
                                    <p:animEffect transition="in" filter="box(out)">
                                      <p:cBhvr>
                                        <p:cTn id="21" dur="20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5" nodeType="clickEffect">
                                  <p:stCondLst>
                                    <p:cond delay="0"/>
                                  </p:stCondLst>
                                  <p:iterate>
                                    <p:tmAbs val="0"/>
                                  </p:iterate>
                                  <p:childTnLst>
                                    <p:set>
                                      <p:cBhvr>
                                        <p:cTn id="25" fill="hold"/>
                                        <p:tgtEl>
                                          <p:spTgt spid="128"/>
                                        </p:tgtEl>
                                        <p:attrNameLst>
                                          <p:attrName>style.visibility</p:attrName>
                                        </p:attrNameLst>
                                      </p:cBhvr>
                                      <p:to>
                                        <p:strVal val="visible"/>
                                      </p:to>
                                    </p:set>
                                    <p:animEffect transition="in" filter="box(out)">
                                      <p:cBhvr>
                                        <p:cTn id="26"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6" grpId="3" animBg="1" advAuto="0"/>
      <p:bldP spid="127" grpId="4" animBg="1" advAuto="0"/>
      <p:bldP spid="128" grpId="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68"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69"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70" name="Rectangle 18"/>
          <p:cNvSpPr txBox="1"/>
          <p:nvPr/>
        </p:nvSpPr>
        <p:spPr>
          <a:xfrm>
            <a:off x="106679" y="1600200"/>
            <a:ext cx="8915401" cy="1742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pPr>
            <a:r>
              <a:t>Kết luận: </a:t>
            </a:r>
          </a:p>
          <a:p>
            <a:pPr>
              <a:defRPr sz="2800" b="1">
                <a:latin typeface="Times New Roman"/>
                <a:ea typeface="Times New Roman"/>
                <a:cs typeface="Times New Roman"/>
                <a:sym typeface="Times New Roman"/>
              </a:defRPr>
            </a:pPr>
            <a:r>
              <a:t>  - </a:t>
            </a:r>
            <a:r>
              <a:rPr b="0"/>
              <a:t>Âm </a:t>
            </a:r>
            <a:r>
              <a:rPr b="0" u="sng"/>
              <a:t>dội lại </a:t>
            </a:r>
            <a:r>
              <a:rPr b="0"/>
              <a:t>khi gặp một </a:t>
            </a:r>
            <a:r>
              <a:rPr b="0" u="sng"/>
              <a:t>mặt chắn </a:t>
            </a:r>
            <a:r>
              <a:rPr b="0"/>
              <a:t>là </a:t>
            </a:r>
            <a:r>
              <a:rPr b="0" u="sng"/>
              <a:t>âm phản xạ</a:t>
            </a:r>
            <a:endParaRPr u="sng"/>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271"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272" name="AutoShape 10"/>
          <p:cNvSpPr txBox="1"/>
          <p:nvPr/>
        </p:nvSpPr>
        <p:spPr>
          <a:xfrm>
            <a:off x="-3116" y="3370580"/>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grpSp>
        <p:nvGrpSpPr>
          <p:cNvPr id="296" name="Group 2"/>
          <p:cNvGrpSpPr/>
          <p:nvPr/>
        </p:nvGrpSpPr>
        <p:grpSpPr>
          <a:xfrm>
            <a:off x="1447800" y="5791199"/>
            <a:ext cx="3990977" cy="1066801"/>
            <a:chOff x="0" y="0"/>
            <a:chExt cx="3990976" cy="1066800"/>
          </a:xfrm>
        </p:grpSpPr>
        <p:grpSp>
          <p:nvGrpSpPr>
            <p:cNvPr id="278" name="AutoShape 3"/>
            <p:cNvGrpSpPr/>
            <p:nvPr/>
          </p:nvGrpSpPr>
          <p:grpSpPr>
            <a:xfrm>
              <a:off x="19048" y="838199"/>
              <a:ext cx="180979" cy="228601"/>
              <a:chOff x="-1" y="0"/>
              <a:chExt cx="180977" cy="228600"/>
            </a:xfrm>
          </p:grpSpPr>
          <p:sp>
            <p:nvSpPr>
              <p:cNvPr id="275"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76"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77"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82" name="AutoShape 4"/>
            <p:cNvGrpSpPr/>
            <p:nvPr/>
          </p:nvGrpSpPr>
          <p:grpSpPr>
            <a:xfrm>
              <a:off x="3809998" y="-1"/>
              <a:ext cx="180979" cy="228601"/>
              <a:chOff x="-1" y="0"/>
              <a:chExt cx="180977" cy="228600"/>
            </a:xfrm>
          </p:grpSpPr>
          <p:sp>
            <p:nvSpPr>
              <p:cNvPr id="279"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80"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81"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86" name="AutoShape 5"/>
            <p:cNvGrpSpPr/>
            <p:nvPr/>
          </p:nvGrpSpPr>
          <p:grpSpPr>
            <a:xfrm>
              <a:off x="3352798" y="819149"/>
              <a:ext cx="180979" cy="228601"/>
              <a:chOff x="-1" y="0"/>
              <a:chExt cx="180977" cy="228600"/>
            </a:xfrm>
          </p:grpSpPr>
          <p:sp>
            <p:nvSpPr>
              <p:cNvPr id="283"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84"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85"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sp>
          <p:nvSpPr>
            <p:cNvPr id="287" name="AutoShape 6"/>
            <p:cNvSpPr/>
            <p:nvPr/>
          </p:nvSpPr>
          <p:spPr>
            <a:xfrm>
              <a:off x="0" y="0"/>
              <a:ext cx="398145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50" y="0"/>
                  </a:lnTo>
                  <a:lnTo>
                    <a:pt x="21600" y="0"/>
                  </a:lnTo>
                  <a:lnTo>
                    <a:pt x="18850" y="21600"/>
                  </a:lnTo>
                  <a:close/>
                </a:path>
              </a:pathLst>
            </a:custGeom>
            <a:blipFill rotWithShape="1">
              <a:blip r:embed="rId2"/>
              <a:srcRect/>
              <a:tile tx="0" ty="0" sx="100000" sy="100000" flip="none" algn="tl"/>
            </a:blipFill>
            <a:ln w="9525" cap="flat">
              <a:solidFill>
                <a:srgbClr val="006600"/>
              </a:solidFill>
              <a:prstDash val="solid"/>
              <a:miter lim="800000"/>
            </a:ln>
            <a:effectLst>
              <a:outerShdw dist="35921" dir="2700000" rotWithShape="0">
                <a:srgbClr val="EEECE1">
                  <a:alpha val="50000"/>
                </a:srgbClr>
              </a:outerShdw>
            </a:effectLst>
          </p:spPr>
          <p:txBody>
            <a:bodyPr wrap="square" lIns="45719" tIns="45719" rIns="45719" bIns="45719" numCol="1" anchor="ctr">
              <a:noAutofit/>
            </a:bodyPr>
            <a:lstStyle/>
            <a:p>
              <a:endParaRPr/>
            </a:p>
          </p:txBody>
        </p:sp>
        <p:grpSp>
          <p:nvGrpSpPr>
            <p:cNvPr id="291" name="AutoShape 7"/>
            <p:cNvGrpSpPr/>
            <p:nvPr/>
          </p:nvGrpSpPr>
          <p:grpSpPr>
            <a:xfrm>
              <a:off x="571500" y="342899"/>
              <a:ext cx="476250" cy="266701"/>
              <a:chOff x="0" y="0"/>
              <a:chExt cx="476250" cy="266700"/>
            </a:xfrm>
          </p:grpSpPr>
          <p:sp>
            <p:nvSpPr>
              <p:cNvPr id="288" name="Hình"/>
              <p:cNvSpPr/>
              <p:nvPr/>
            </p:nvSpPr>
            <p:spPr>
              <a:xfrm>
                <a:off x="0" y="0"/>
                <a:ext cx="476250" cy="2667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cubicBezTo>
                      <a:pt x="0" y="2418"/>
                      <a:pt x="4835" y="0"/>
                      <a:pt x="10800" y="0"/>
                    </a:cubicBezTo>
                    <a:cubicBezTo>
                      <a:pt x="16765" y="0"/>
                      <a:pt x="21600" y="2418"/>
                      <a:pt x="21600" y="5400"/>
                    </a:cubicBezTo>
                    <a:lnTo>
                      <a:pt x="21600" y="16200"/>
                    </a:lnTo>
                    <a:cubicBezTo>
                      <a:pt x="21600" y="19182"/>
                      <a:pt x="16765" y="21600"/>
                      <a:pt x="10800" y="21600"/>
                    </a:cubicBezTo>
                    <a:cubicBezTo>
                      <a:pt x="4835" y="21600"/>
                      <a:pt x="0" y="19182"/>
                      <a:pt x="0" y="16200"/>
                    </a:cubicBezTo>
                    <a:close/>
                  </a:path>
                </a:pathLst>
              </a:custGeom>
              <a:gradFill flip="none" rotWithShape="1">
                <a:gsLst>
                  <a:gs pos="0">
                    <a:srgbClr val="C0C0C0"/>
                  </a:gs>
                  <a:gs pos="50000">
                    <a:srgbClr val="FFFFFF"/>
                  </a:gs>
                  <a:gs pos="100000">
                    <a:srgbClr val="C0C0C0"/>
                  </a:gs>
                </a:gsLst>
                <a:lin ang="0" scaled="0"/>
              </a:gradFill>
              <a:ln w="12700" cap="flat">
                <a:noFill/>
                <a:miter lim="400000"/>
              </a:ln>
              <a:effectLst/>
            </p:spPr>
            <p:txBody>
              <a:bodyPr wrap="square" lIns="45719" tIns="45719" rIns="45719" bIns="45719" numCol="1" anchor="ctr">
                <a:noAutofit/>
              </a:bodyPr>
              <a:lstStyle/>
              <a:p>
                <a:endParaRPr/>
              </a:p>
            </p:txBody>
          </p:sp>
          <p:sp>
            <p:nvSpPr>
              <p:cNvPr id="289" name="Ô-van"/>
              <p:cNvSpPr/>
              <p:nvPr/>
            </p:nvSpPr>
            <p:spPr>
              <a:xfrm>
                <a:off x="0" y="-1"/>
                <a:ext cx="476250" cy="1333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90" name="Dòng"/>
              <p:cNvSpPr/>
              <p:nvPr/>
            </p:nvSpPr>
            <p:spPr>
              <a:xfrm>
                <a:off x="0" y="0"/>
                <a:ext cx="476250" cy="266700"/>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cubicBezTo>
                      <a:pt x="21600" y="8382"/>
                      <a:pt x="16765" y="10800"/>
                      <a:pt x="10800" y="10800"/>
                    </a:cubicBezTo>
                    <a:cubicBezTo>
                      <a:pt x="4835" y="10800"/>
                      <a:pt x="0" y="8382"/>
                      <a:pt x="0" y="5400"/>
                    </a:cubicBezTo>
                    <a:cubicBezTo>
                      <a:pt x="0" y="2418"/>
                      <a:pt x="4835" y="0"/>
                      <a:pt x="10800" y="0"/>
                    </a:cubicBezTo>
                    <a:cubicBezTo>
                      <a:pt x="16765" y="0"/>
                      <a:pt x="21600" y="2418"/>
                      <a:pt x="21600" y="5400"/>
                    </a:cubicBezTo>
                    <a:lnTo>
                      <a:pt x="21600" y="16200"/>
                    </a:lnTo>
                    <a:cubicBezTo>
                      <a:pt x="21600" y="19182"/>
                      <a:pt x="16765" y="21600"/>
                      <a:pt x="10800" y="21600"/>
                    </a:cubicBezTo>
                    <a:cubicBezTo>
                      <a:pt x="4835" y="21600"/>
                      <a:pt x="0" y="19182"/>
                      <a:pt x="0" y="16200"/>
                    </a:cubicBezTo>
                    <a:lnTo>
                      <a:pt x="0" y="54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95" name="AutoShape 8"/>
            <p:cNvGrpSpPr/>
            <p:nvPr/>
          </p:nvGrpSpPr>
          <p:grpSpPr>
            <a:xfrm>
              <a:off x="742950" y="190499"/>
              <a:ext cx="152400" cy="228601"/>
              <a:chOff x="0" y="0"/>
              <a:chExt cx="152400" cy="228600"/>
            </a:xfrm>
          </p:grpSpPr>
          <p:sp>
            <p:nvSpPr>
              <p:cNvPr id="292" name="Hình"/>
              <p:cNvSpPr/>
              <p:nvPr/>
            </p:nvSpPr>
            <p:spPr>
              <a:xfrm>
                <a:off x="0" y="0"/>
                <a:ext cx="1524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558"/>
                    </a:moveTo>
                    <a:cubicBezTo>
                      <a:pt x="0" y="1145"/>
                      <a:pt x="4835" y="0"/>
                      <a:pt x="10800" y="0"/>
                    </a:cubicBezTo>
                    <a:cubicBezTo>
                      <a:pt x="16765" y="0"/>
                      <a:pt x="21600" y="1145"/>
                      <a:pt x="21600" y="2558"/>
                    </a:cubicBezTo>
                    <a:lnTo>
                      <a:pt x="21600" y="19042"/>
                    </a:lnTo>
                    <a:cubicBezTo>
                      <a:pt x="21600" y="20455"/>
                      <a:pt x="16765" y="21600"/>
                      <a:pt x="10800" y="21600"/>
                    </a:cubicBezTo>
                    <a:cubicBezTo>
                      <a:pt x="4835" y="21600"/>
                      <a:pt x="0" y="20455"/>
                      <a:pt x="0" y="19042"/>
                    </a:cubicBezTo>
                    <a:close/>
                  </a:path>
                </a:pathLst>
              </a:custGeom>
              <a:gradFill flip="none" rotWithShape="1">
                <a:gsLst>
                  <a:gs pos="0">
                    <a:srgbClr val="767676"/>
                  </a:gs>
                  <a:gs pos="50000">
                    <a:srgbClr val="FFFFFF"/>
                  </a:gs>
                  <a:gs pos="100000">
                    <a:srgbClr val="767676"/>
                  </a:gs>
                </a:gsLst>
                <a:lin ang="0" scaled="0"/>
              </a:gradFill>
              <a:ln w="12700" cap="flat">
                <a:noFill/>
                <a:miter lim="400000"/>
              </a:ln>
              <a:effectLst/>
            </p:spPr>
            <p:txBody>
              <a:bodyPr wrap="square" lIns="45719" tIns="45719" rIns="45719" bIns="45719" numCol="1" anchor="ctr">
                <a:noAutofit/>
              </a:bodyPr>
              <a:lstStyle/>
              <a:p>
                <a:endParaRPr/>
              </a:p>
            </p:txBody>
          </p:sp>
          <p:sp>
            <p:nvSpPr>
              <p:cNvPr id="293" name="Ô-van"/>
              <p:cNvSpPr/>
              <p:nvPr/>
            </p:nvSpPr>
            <p:spPr>
              <a:xfrm>
                <a:off x="0" y="-1"/>
                <a:ext cx="152400" cy="54145"/>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94" name="Dòng"/>
              <p:cNvSpPr/>
              <p:nvPr/>
            </p:nvSpPr>
            <p:spPr>
              <a:xfrm>
                <a:off x="0" y="0"/>
                <a:ext cx="152400"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558"/>
                    </a:moveTo>
                    <a:cubicBezTo>
                      <a:pt x="21600" y="3971"/>
                      <a:pt x="16765" y="5116"/>
                      <a:pt x="10800" y="5116"/>
                    </a:cubicBezTo>
                    <a:cubicBezTo>
                      <a:pt x="4835" y="5116"/>
                      <a:pt x="0" y="3971"/>
                      <a:pt x="0" y="2558"/>
                    </a:cubicBezTo>
                    <a:cubicBezTo>
                      <a:pt x="0" y="1145"/>
                      <a:pt x="4835" y="0"/>
                      <a:pt x="10800" y="0"/>
                    </a:cubicBezTo>
                    <a:cubicBezTo>
                      <a:pt x="16765" y="0"/>
                      <a:pt x="21600" y="1145"/>
                      <a:pt x="21600" y="2558"/>
                    </a:cubicBezTo>
                    <a:lnTo>
                      <a:pt x="21600" y="19042"/>
                    </a:lnTo>
                    <a:cubicBezTo>
                      <a:pt x="21600" y="20455"/>
                      <a:pt x="16765" y="21600"/>
                      <a:pt x="10800" y="21600"/>
                    </a:cubicBezTo>
                    <a:cubicBezTo>
                      <a:pt x="4835" y="21600"/>
                      <a:pt x="0" y="20455"/>
                      <a:pt x="0" y="19042"/>
                    </a:cubicBezTo>
                    <a:lnTo>
                      <a:pt x="0" y="2558"/>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grpSp>
        <p:nvGrpSpPr>
          <p:cNvPr id="301" name="AutoShape 18"/>
          <p:cNvGrpSpPr/>
          <p:nvPr/>
        </p:nvGrpSpPr>
        <p:grpSpPr>
          <a:xfrm>
            <a:off x="3779518" y="3291840"/>
            <a:ext cx="899040" cy="288229"/>
            <a:chOff x="0" y="0"/>
            <a:chExt cx="899039" cy="288228"/>
          </a:xfrm>
        </p:grpSpPr>
        <p:sp>
          <p:nvSpPr>
            <p:cNvPr id="297" name="Hình"/>
            <p:cNvSpPr/>
            <p:nvPr/>
          </p:nvSpPr>
          <p:spPr>
            <a:xfrm rot="9996932" flipH="1">
              <a:off x="-2918" y="103632"/>
              <a:ext cx="904876"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83" y="0"/>
                  </a:lnTo>
                  <a:lnTo>
                    <a:pt x="21600" y="0"/>
                  </a:lnTo>
                  <a:lnTo>
                    <a:pt x="21600" y="16200"/>
                  </a:lnTo>
                  <a:lnTo>
                    <a:pt x="21117"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298" name="Hình"/>
            <p:cNvSpPr/>
            <p:nvPr/>
          </p:nvSpPr>
          <p:spPr>
            <a:xfrm rot="9996932" flipH="1">
              <a:off x="869702" y="1243"/>
              <a:ext cx="20242"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299" name="Hình"/>
            <p:cNvSpPr/>
            <p:nvPr/>
          </p:nvSpPr>
          <p:spPr>
            <a:xfrm rot="9996932" flipH="1">
              <a:off x="4110" y="163529"/>
              <a:ext cx="904876" cy="20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3" y="0"/>
                  </a:lnTo>
                  <a:lnTo>
                    <a:pt x="21600" y="0"/>
                  </a:lnTo>
                  <a:lnTo>
                    <a:pt x="21117"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sp>
          <p:nvSpPr>
            <p:cNvPr id="300" name="Hình"/>
            <p:cNvSpPr/>
            <p:nvPr/>
          </p:nvSpPr>
          <p:spPr>
            <a:xfrm rot="9996932" flipH="1">
              <a:off x="-2918" y="103632"/>
              <a:ext cx="904876"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83" y="0"/>
                  </a:lnTo>
                  <a:lnTo>
                    <a:pt x="21600" y="0"/>
                  </a:lnTo>
                  <a:lnTo>
                    <a:pt x="21600" y="16200"/>
                  </a:lnTo>
                  <a:lnTo>
                    <a:pt x="21117" y="21600"/>
                  </a:lnTo>
                  <a:lnTo>
                    <a:pt x="0" y="21600"/>
                  </a:lnTo>
                  <a:close/>
                  <a:moveTo>
                    <a:pt x="0" y="5400"/>
                  </a:moveTo>
                  <a:lnTo>
                    <a:pt x="21117" y="5400"/>
                  </a:lnTo>
                  <a:lnTo>
                    <a:pt x="21600" y="0"/>
                  </a:lnTo>
                  <a:moveTo>
                    <a:pt x="21117" y="5400"/>
                  </a:moveTo>
                  <a:lnTo>
                    <a:pt x="21117" y="21600"/>
                  </a:lnTo>
                </a:path>
              </a:pathLst>
            </a:custGeom>
            <a:noFill/>
            <a:ln w="9525" cap="flat">
              <a:solidFill>
                <a:srgbClr val="EEECE1"/>
              </a:solidFill>
              <a:prstDash val="solid"/>
              <a:miter lim="800000"/>
            </a:ln>
            <a:effectLst/>
          </p:spPr>
          <p:txBody>
            <a:bodyPr wrap="square" lIns="45719" tIns="45719" rIns="45719" bIns="45719" numCol="1" anchor="ctr">
              <a:noAutofit/>
            </a:bodyPr>
            <a:lstStyle/>
            <a:p>
              <a:endParaRPr/>
            </a:p>
          </p:txBody>
        </p:sp>
      </p:grpSp>
      <p:grpSp>
        <p:nvGrpSpPr>
          <p:cNvPr id="306" name="AutoShape 19"/>
          <p:cNvGrpSpPr/>
          <p:nvPr/>
        </p:nvGrpSpPr>
        <p:grpSpPr>
          <a:xfrm>
            <a:off x="4571999" y="3124200"/>
            <a:ext cx="880582" cy="278009"/>
            <a:chOff x="0" y="0"/>
            <a:chExt cx="880580" cy="278008"/>
          </a:xfrm>
        </p:grpSpPr>
        <p:sp>
          <p:nvSpPr>
            <p:cNvPr id="302" name="Hình"/>
            <p:cNvSpPr/>
            <p:nvPr/>
          </p:nvSpPr>
          <p:spPr>
            <a:xfrm rot="9996932" flipH="1">
              <a:off x="-3416" y="101697"/>
              <a:ext cx="887413"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4" y="0"/>
                  </a:lnTo>
                  <a:lnTo>
                    <a:pt x="21600" y="0"/>
                  </a:lnTo>
                  <a:lnTo>
                    <a:pt x="21600" y="16200"/>
                  </a:lnTo>
                  <a:lnTo>
                    <a:pt x="21146"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303" name="Hình"/>
            <p:cNvSpPr/>
            <p:nvPr/>
          </p:nvSpPr>
          <p:spPr>
            <a:xfrm rot="9996932" flipH="1">
              <a:off x="853544" y="1145"/>
              <a:ext cx="18654"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04" name="Hình"/>
            <p:cNvSpPr/>
            <p:nvPr/>
          </p:nvSpPr>
          <p:spPr>
            <a:xfrm rot="9996932" flipH="1">
              <a:off x="3061" y="156897"/>
              <a:ext cx="887413" cy="186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54" y="0"/>
                  </a:lnTo>
                  <a:lnTo>
                    <a:pt x="21600" y="0"/>
                  </a:lnTo>
                  <a:lnTo>
                    <a:pt x="21146"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sp>
          <p:nvSpPr>
            <p:cNvPr id="305" name="Hình"/>
            <p:cNvSpPr/>
            <p:nvPr/>
          </p:nvSpPr>
          <p:spPr>
            <a:xfrm rot="9996932" flipH="1">
              <a:off x="-3416" y="101697"/>
              <a:ext cx="887413"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4" y="0"/>
                  </a:lnTo>
                  <a:lnTo>
                    <a:pt x="21600" y="0"/>
                  </a:lnTo>
                  <a:lnTo>
                    <a:pt x="21600" y="16200"/>
                  </a:lnTo>
                  <a:lnTo>
                    <a:pt x="21146" y="21600"/>
                  </a:lnTo>
                  <a:lnTo>
                    <a:pt x="0" y="21600"/>
                  </a:lnTo>
                  <a:close/>
                  <a:moveTo>
                    <a:pt x="0" y="5400"/>
                  </a:moveTo>
                  <a:lnTo>
                    <a:pt x="21146" y="5400"/>
                  </a:lnTo>
                  <a:lnTo>
                    <a:pt x="21600" y="0"/>
                  </a:lnTo>
                  <a:moveTo>
                    <a:pt x="21146" y="5400"/>
                  </a:moveTo>
                  <a:lnTo>
                    <a:pt x="21146" y="21600"/>
                  </a:lnTo>
                </a:path>
              </a:pathLst>
            </a:custGeom>
            <a:noFill/>
            <a:ln w="9525" cap="flat">
              <a:solidFill>
                <a:srgbClr val="EEECE1"/>
              </a:solidFill>
              <a:prstDash val="solid"/>
              <a:miter lim="800000"/>
            </a:ln>
            <a:effectLst/>
          </p:spPr>
          <p:txBody>
            <a:bodyPr wrap="square" lIns="45719" tIns="45719" rIns="45719" bIns="45719" numCol="1" anchor="ctr">
              <a:noAutofit/>
            </a:bodyPr>
            <a:lstStyle/>
            <a:p>
              <a:endParaRPr/>
            </a:p>
          </p:txBody>
        </p:sp>
      </p:grpSp>
      <p:grpSp>
        <p:nvGrpSpPr>
          <p:cNvPr id="309" name="AutoShape 20"/>
          <p:cNvGrpSpPr/>
          <p:nvPr/>
        </p:nvGrpSpPr>
        <p:grpSpPr>
          <a:xfrm>
            <a:off x="2209799" y="3276600"/>
            <a:ext cx="77790" cy="2822576"/>
            <a:chOff x="0" y="0"/>
            <a:chExt cx="77788" cy="2822575"/>
          </a:xfrm>
        </p:grpSpPr>
        <p:sp>
          <p:nvSpPr>
            <p:cNvPr id="307" name="Hình"/>
            <p:cNvSpPr/>
            <p:nvPr/>
          </p:nvSpPr>
          <p:spPr>
            <a:xfrm flipH="1">
              <a:off x="-1" y="0"/>
              <a:ext cx="77790" cy="2822576"/>
            </a:xfrm>
            <a:custGeom>
              <a:avLst/>
              <a:gdLst/>
              <a:ahLst/>
              <a:cxnLst>
                <a:cxn ang="0">
                  <a:pos x="wd2" y="hd2"/>
                </a:cxn>
                <a:cxn ang="5400000">
                  <a:pos x="wd2" y="hd2"/>
                </a:cxn>
                <a:cxn ang="10800000">
                  <a:pos x="wd2" y="hd2"/>
                </a:cxn>
                <a:cxn ang="16200000">
                  <a:pos x="wd2" y="hd2"/>
                </a:cxn>
              </a:cxnLst>
              <a:rect l="0" t="0" r="r" b="b"/>
              <a:pathLst>
                <a:path w="21600" h="21600" extrusionOk="0">
                  <a:moveTo>
                    <a:pt x="0" y="231"/>
                  </a:moveTo>
                  <a:cubicBezTo>
                    <a:pt x="0" y="104"/>
                    <a:pt x="4835" y="0"/>
                    <a:pt x="10800" y="0"/>
                  </a:cubicBezTo>
                  <a:cubicBezTo>
                    <a:pt x="16765" y="0"/>
                    <a:pt x="21600" y="104"/>
                    <a:pt x="21600" y="231"/>
                  </a:cubicBezTo>
                  <a:lnTo>
                    <a:pt x="21600" y="21369"/>
                  </a:lnTo>
                  <a:cubicBezTo>
                    <a:pt x="21600" y="21496"/>
                    <a:pt x="16765" y="21600"/>
                    <a:pt x="10800" y="21600"/>
                  </a:cubicBezTo>
                  <a:cubicBezTo>
                    <a:pt x="4835" y="21600"/>
                    <a:pt x="0" y="21496"/>
                    <a:pt x="0" y="21369"/>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08" name="Ô-van"/>
            <p:cNvSpPr/>
            <p:nvPr/>
          </p:nvSpPr>
          <p:spPr>
            <a:xfrm flipH="1">
              <a:off x="-1" y="0"/>
              <a:ext cx="77790" cy="60502"/>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sp>
        <p:nvSpPr>
          <p:cNvPr id="310" name="Line 21"/>
          <p:cNvSpPr/>
          <p:nvPr/>
        </p:nvSpPr>
        <p:spPr>
          <a:xfrm>
            <a:off x="685800" y="762000"/>
            <a:ext cx="0" cy="76200"/>
          </a:xfrm>
          <a:prstGeom prst="line">
            <a:avLst/>
          </a:prstGeom>
          <a:ln>
            <a:solidFill>
              <a:srgbClr val="C0C0C0"/>
            </a:solidFill>
          </a:ln>
        </p:spPr>
        <p:txBody>
          <a:bodyPr lIns="45719" rIns="45719"/>
          <a:lstStyle/>
          <a:p>
            <a:endParaRPr/>
          </a:p>
        </p:txBody>
      </p:sp>
      <p:grpSp>
        <p:nvGrpSpPr>
          <p:cNvPr id="316" name="Group 22"/>
          <p:cNvGrpSpPr/>
          <p:nvPr/>
        </p:nvGrpSpPr>
        <p:grpSpPr>
          <a:xfrm>
            <a:off x="2133600" y="3200399"/>
            <a:ext cx="260350" cy="228601"/>
            <a:chOff x="0" y="0"/>
            <a:chExt cx="260350" cy="228600"/>
          </a:xfrm>
        </p:grpSpPr>
        <p:grpSp>
          <p:nvGrpSpPr>
            <p:cNvPr id="314" name="AutoShape 23"/>
            <p:cNvGrpSpPr/>
            <p:nvPr/>
          </p:nvGrpSpPr>
          <p:grpSpPr>
            <a:xfrm>
              <a:off x="0" y="-1"/>
              <a:ext cx="260350" cy="228601"/>
              <a:chOff x="0" y="0"/>
              <a:chExt cx="260350" cy="228600"/>
            </a:xfrm>
          </p:grpSpPr>
          <p:sp>
            <p:nvSpPr>
              <p:cNvPr id="311" name="Hình"/>
              <p:cNvSpPr/>
              <p:nvPr/>
            </p:nvSpPr>
            <p:spPr>
              <a:xfrm>
                <a:off x="0" y="0"/>
                <a:ext cx="26035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741" y="0"/>
                    </a:lnTo>
                    <a:lnTo>
                      <a:pt x="21600" y="0"/>
                    </a:lnTo>
                    <a:lnTo>
                      <a:pt x="21600" y="16200"/>
                    </a:lnTo>
                    <a:lnTo>
                      <a:pt x="16859" y="21600"/>
                    </a:lnTo>
                    <a:lnTo>
                      <a:pt x="0" y="21600"/>
                    </a:lnTo>
                    <a:close/>
                  </a:path>
                </a:pathLst>
              </a:custGeom>
              <a:solidFill>
                <a:srgbClr val="9D9D9D"/>
              </a:solidFill>
              <a:ln w="12700" cap="flat">
                <a:noFill/>
                <a:miter lim="400000"/>
              </a:ln>
              <a:effectLst/>
            </p:spPr>
            <p:txBody>
              <a:bodyPr wrap="square" lIns="45719" tIns="45719" rIns="45719" bIns="45719" numCol="1" anchor="ctr">
                <a:noAutofit/>
              </a:bodyPr>
              <a:lstStyle/>
              <a:p>
                <a:endParaRPr/>
              </a:p>
            </p:txBody>
          </p:sp>
          <p:sp>
            <p:nvSpPr>
              <p:cNvPr id="312" name="Hình"/>
              <p:cNvSpPr/>
              <p:nvPr/>
            </p:nvSpPr>
            <p:spPr>
              <a:xfrm>
                <a:off x="203200" y="0"/>
                <a:ext cx="5715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13" name="Hình"/>
              <p:cNvSpPr/>
              <p:nvPr/>
            </p:nvSpPr>
            <p:spPr>
              <a:xfrm>
                <a:off x="0" y="-1"/>
                <a:ext cx="260350" cy="57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41" y="0"/>
                    </a:lnTo>
                    <a:lnTo>
                      <a:pt x="21600" y="0"/>
                    </a:lnTo>
                    <a:lnTo>
                      <a:pt x="16859"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grpSp>
        <p:sp>
          <p:nvSpPr>
            <p:cNvPr id="315" name="Oval 24"/>
            <p:cNvSpPr/>
            <p:nvPr/>
          </p:nvSpPr>
          <p:spPr>
            <a:xfrm>
              <a:off x="69850" y="95250"/>
              <a:ext cx="76200" cy="76200"/>
            </a:xfrm>
            <a:prstGeom prst="ellipse">
              <a:avLst/>
            </a:prstGeom>
            <a:solidFill>
              <a:srgbClr val="006600"/>
            </a:solidFill>
            <a:ln w="9525" cap="flat">
              <a:solidFill>
                <a:srgbClr val="000000"/>
              </a:solidFill>
              <a:prstDash val="solid"/>
              <a:round/>
            </a:ln>
            <a:effectLst/>
          </p:spPr>
          <p:txBody>
            <a:bodyPr wrap="square" lIns="45719" tIns="45719" rIns="45719" bIns="45719" numCol="1" anchor="ctr">
              <a:noAutofit/>
            </a:bodyPr>
            <a:lstStyle/>
            <a:p>
              <a:endParaRPr/>
            </a:p>
          </p:txBody>
        </p:sp>
      </p:grpSp>
      <p:grpSp>
        <p:nvGrpSpPr>
          <p:cNvPr id="319" name="AutoShape 25"/>
          <p:cNvGrpSpPr/>
          <p:nvPr/>
        </p:nvGrpSpPr>
        <p:grpSpPr>
          <a:xfrm>
            <a:off x="2362200" y="3307079"/>
            <a:ext cx="2247901" cy="68263"/>
            <a:chOff x="0" y="0"/>
            <a:chExt cx="2247900" cy="68262"/>
          </a:xfrm>
        </p:grpSpPr>
        <p:sp>
          <p:nvSpPr>
            <p:cNvPr id="317" name="Hình"/>
            <p:cNvSpPr/>
            <p:nvPr/>
          </p:nvSpPr>
          <p:spPr>
            <a:xfrm rot="16200000" flipH="1">
              <a:off x="1089819" y="-1089820"/>
              <a:ext cx="68263" cy="2247901"/>
            </a:xfrm>
            <a:custGeom>
              <a:avLst/>
              <a:gdLst/>
              <a:ahLst/>
              <a:cxnLst>
                <a:cxn ang="0">
                  <a:pos x="wd2" y="hd2"/>
                </a:cxn>
                <a:cxn ang="5400000">
                  <a:pos x="wd2" y="hd2"/>
                </a:cxn>
                <a:cxn ang="10800000">
                  <a:pos x="wd2" y="hd2"/>
                </a:cxn>
                <a:cxn ang="16200000">
                  <a:pos x="wd2" y="hd2"/>
                </a:cxn>
              </a:cxnLst>
              <a:rect l="0" t="0" r="r" b="b"/>
              <a:pathLst>
                <a:path w="21600" h="21600" extrusionOk="0">
                  <a:moveTo>
                    <a:pt x="0" y="193"/>
                  </a:moveTo>
                  <a:cubicBezTo>
                    <a:pt x="0" y="86"/>
                    <a:pt x="4835" y="0"/>
                    <a:pt x="10800" y="0"/>
                  </a:cubicBezTo>
                  <a:cubicBezTo>
                    <a:pt x="16765" y="0"/>
                    <a:pt x="21600" y="86"/>
                    <a:pt x="21600" y="193"/>
                  </a:cubicBezTo>
                  <a:lnTo>
                    <a:pt x="21600" y="21407"/>
                  </a:lnTo>
                  <a:cubicBezTo>
                    <a:pt x="21600" y="21514"/>
                    <a:pt x="16765" y="21600"/>
                    <a:pt x="10800" y="21600"/>
                  </a:cubicBezTo>
                  <a:cubicBezTo>
                    <a:pt x="4835" y="21600"/>
                    <a:pt x="0" y="21514"/>
                    <a:pt x="0" y="21407"/>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18" name="Ô-van"/>
            <p:cNvSpPr/>
            <p:nvPr/>
          </p:nvSpPr>
          <p:spPr>
            <a:xfrm rot="16200000" flipH="1">
              <a:off x="-14046" y="14045"/>
              <a:ext cx="68262" cy="4017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grpSp>
        <p:nvGrpSpPr>
          <p:cNvPr id="323" name="AutoShape 26"/>
          <p:cNvGrpSpPr/>
          <p:nvPr/>
        </p:nvGrpSpPr>
        <p:grpSpPr>
          <a:xfrm>
            <a:off x="4419599" y="3048000"/>
            <a:ext cx="465694" cy="475650"/>
            <a:chOff x="0" y="0"/>
            <a:chExt cx="465692" cy="475649"/>
          </a:xfrm>
        </p:grpSpPr>
        <p:sp>
          <p:nvSpPr>
            <p:cNvPr id="320" name="Hình"/>
            <p:cNvSpPr/>
            <p:nvPr/>
          </p:nvSpPr>
          <p:spPr>
            <a:xfrm rot="7331251" flipH="1">
              <a:off x="54252" y="75105"/>
              <a:ext cx="357189" cy="325439"/>
            </a:xfrm>
            <a:custGeom>
              <a:avLst/>
              <a:gdLst/>
              <a:ahLst/>
              <a:cxnLst>
                <a:cxn ang="0">
                  <a:pos x="wd2" y="hd2"/>
                </a:cxn>
                <a:cxn ang="5400000">
                  <a:pos x="wd2" y="hd2"/>
                </a:cxn>
                <a:cxn ang="10800000">
                  <a:pos x="wd2" y="hd2"/>
                </a:cxn>
                <a:cxn ang="16200000">
                  <a:pos x="wd2" y="hd2"/>
                </a:cxn>
              </a:cxnLst>
              <a:rect l="0" t="0" r="r" b="b"/>
              <a:pathLst>
                <a:path w="21600" h="21600" extrusionOk="0">
                  <a:moveTo>
                    <a:pt x="0" y="12598"/>
                  </a:moveTo>
                  <a:lnTo>
                    <a:pt x="11478" y="0"/>
                  </a:lnTo>
                  <a:lnTo>
                    <a:pt x="21600" y="0"/>
                  </a:lnTo>
                  <a:lnTo>
                    <a:pt x="21600" y="9002"/>
                  </a:lnTo>
                  <a:lnTo>
                    <a:pt x="10122" y="21600"/>
                  </a:lnTo>
                  <a:lnTo>
                    <a:pt x="0" y="21600"/>
                  </a:lnTo>
                  <a:close/>
                </a:path>
              </a:pathLst>
            </a:custGeom>
            <a:solidFill>
              <a:srgbClr val="9D9D9D"/>
            </a:solidFill>
            <a:ln w="12700" cap="flat">
              <a:noFill/>
              <a:miter lim="400000"/>
            </a:ln>
            <a:effectLst/>
          </p:spPr>
          <p:txBody>
            <a:bodyPr wrap="square" lIns="45719" tIns="45719" rIns="45719" bIns="45719" numCol="1" anchor="ctr">
              <a:noAutofit/>
            </a:bodyPr>
            <a:lstStyle/>
            <a:p>
              <a:endParaRPr/>
            </a:p>
          </p:txBody>
        </p:sp>
        <p:sp>
          <p:nvSpPr>
            <p:cNvPr id="321" name="Hình"/>
            <p:cNvSpPr/>
            <p:nvPr/>
          </p:nvSpPr>
          <p:spPr>
            <a:xfrm rot="7331251" flipH="1">
              <a:off x="182523" y="4278"/>
              <a:ext cx="189809" cy="325439"/>
            </a:xfrm>
            <a:custGeom>
              <a:avLst/>
              <a:gdLst/>
              <a:ahLst/>
              <a:cxnLst>
                <a:cxn ang="0">
                  <a:pos x="wd2" y="hd2"/>
                </a:cxn>
                <a:cxn ang="5400000">
                  <a:pos x="wd2" y="hd2"/>
                </a:cxn>
                <a:cxn ang="10800000">
                  <a:pos x="wd2" y="hd2"/>
                </a:cxn>
                <a:cxn ang="16200000">
                  <a:pos x="wd2" y="hd2"/>
                </a:cxn>
              </a:cxnLst>
              <a:rect l="0" t="0" r="r" b="b"/>
              <a:pathLst>
                <a:path w="21600" h="21600" extrusionOk="0">
                  <a:moveTo>
                    <a:pt x="0" y="12598"/>
                  </a:moveTo>
                  <a:lnTo>
                    <a:pt x="21600" y="0"/>
                  </a:lnTo>
                  <a:lnTo>
                    <a:pt x="21600" y="9002"/>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22" name="Hình"/>
            <p:cNvSpPr/>
            <p:nvPr/>
          </p:nvSpPr>
          <p:spPr>
            <a:xfrm rot="7331251" flipH="1">
              <a:off x="111644" y="179045"/>
              <a:ext cx="357189" cy="1898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478" y="0"/>
                  </a:lnTo>
                  <a:lnTo>
                    <a:pt x="21600" y="0"/>
                  </a:lnTo>
                  <a:lnTo>
                    <a:pt x="10122"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grpSp>
      <p:grpSp>
        <p:nvGrpSpPr>
          <p:cNvPr id="326" name="AutoShape 27"/>
          <p:cNvGrpSpPr/>
          <p:nvPr/>
        </p:nvGrpSpPr>
        <p:grpSpPr>
          <a:xfrm>
            <a:off x="1613984" y="3322320"/>
            <a:ext cx="549145" cy="68263"/>
            <a:chOff x="0" y="0"/>
            <a:chExt cx="549143" cy="68262"/>
          </a:xfrm>
        </p:grpSpPr>
        <p:sp>
          <p:nvSpPr>
            <p:cNvPr id="324" name="Hình"/>
            <p:cNvSpPr/>
            <p:nvPr/>
          </p:nvSpPr>
          <p:spPr>
            <a:xfrm rot="16200000" flipH="1">
              <a:off x="241169" y="-239713"/>
              <a:ext cx="68262" cy="547688"/>
            </a:xfrm>
            <a:custGeom>
              <a:avLst/>
              <a:gdLst/>
              <a:ahLst/>
              <a:cxnLst>
                <a:cxn ang="0">
                  <a:pos x="wd2" y="hd2"/>
                </a:cxn>
                <a:cxn ang="5400000">
                  <a:pos x="wd2" y="hd2"/>
                </a:cxn>
                <a:cxn ang="10800000">
                  <a:pos x="wd2" y="hd2"/>
                </a:cxn>
                <a:cxn ang="16200000">
                  <a:pos x="wd2" y="hd2"/>
                </a:cxn>
              </a:cxnLst>
              <a:rect l="0" t="0" r="r" b="b"/>
              <a:pathLst>
                <a:path w="21600" h="21600" extrusionOk="0">
                  <a:moveTo>
                    <a:pt x="0" y="193"/>
                  </a:moveTo>
                  <a:cubicBezTo>
                    <a:pt x="0" y="86"/>
                    <a:pt x="4835" y="0"/>
                    <a:pt x="10800" y="0"/>
                  </a:cubicBezTo>
                  <a:cubicBezTo>
                    <a:pt x="16765" y="0"/>
                    <a:pt x="21600" y="86"/>
                    <a:pt x="21600" y="193"/>
                  </a:cubicBezTo>
                  <a:lnTo>
                    <a:pt x="21600" y="21407"/>
                  </a:lnTo>
                  <a:cubicBezTo>
                    <a:pt x="21600" y="21514"/>
                    <a:pt x="16765" y="21600"/>
                    <a:pt x="10800" y="21600"/>
                  </a:cubicBezTo>
                  <a:cubicBezTo>
                    <a:pt x="4835" y="21600"/>
                    <a:pt x="0" y="21514"/>
                    <a:pt x="0" y="21407"/>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25" name="Ô-van"/>
            <p:cNvSpPr/>
            <p:nvPr/>
          </p:nvSpPr>
          <p:spPr>
            <a:xfrm rot="16200000" flipH="1">
              <a:off x="-27781" y="27780"/>
              <a:ext cx="68262" cy="1270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grpSp>
        <p:nvGrpSpPr>
          <p:cNvPr id="329" name="AutoShape 28"/>
          <p:cNvGrpSpPr/>
          <p:nvPr/>
        </p:nvGrpSpPr>
        <p:grpSpPr>
          <a:xfrm>
            <a:off x="2209799" y="2742123"/>
            <a:ext cx="77790" cy="493202"/>
            <a:chOff x="0" y="0"/>
            <a:chExt cx="77788" cy="493201"/>
          </a:xfrm>
        </p:grpSpPr>
        <p:sp>
          <p:nvSpPr>
            <p:cNvPr id="327" name="Hình"/>
            <p:cNvSpPr/>
            <p:nvPr/>
          </p:nvSpPr>
          <p:spPr>
            <a:xfrm flipH="1">
              <a:off x="-1" y="1076"/>
              <a:ext cx="77790" cy="492126"/>
            </a:xfrm>
            <a:custGeom>
              <a:avLst/>
              <a:gdLst/>
              <a:ahLst/>
              <a:cxnLst>
                <a:cxn ang="0">
                  <a:pos x="wd2" y="hd2"/>
                </a:cxn>
                <a:cxn ang="5400000">
                  <a:pos x="wd2" y="hd2"/>
                </a:cxn>
                <a:cxn ang="10800000">
                  <a:pos x="wd2" y="hd2"/>
                </a:cxn>
                <a:cxn ang="16200000">
                  <a:pos x="wd2" y="hd2"/>
                </a:cxn>
              </a:cxnLst>
              <a:rect l="0" t="0" r="r" b="b"/>
              <a:pathLst>
                <a:path w="21600" h="21600" extrusionOk="0">
                  <a:moveTo>
                    <a:pt x="0" y="231"/>
                  </a:moveTo>
                  <a:cubicBezTo>
                    <a:pt x="0" y="104"/>
                    <a:pt x="4835" y="0"/>
                    <a:pt x="10800" y="0"/>
                  </a:cubicBezTo>
                  <a:cubicBezTo>
                    <a:pt x="16765" y="0"/>
                    <a:pt x="21600" y="104"/>
                    <a:pt x="21600" y="231"/>
                  </a:cubicBezTo>
                  <a:lnTo>
                    <a:pt x="21600" y="21369"/>
                  </a:lnTo>
                  <a:cubicBezTo>
                    <a:pt x="21600" y="21496"/>
                    <a:pt x="16765" y="21600"/>
                    <a:pt x="10800" y="21600"/>
                  </a:cubicBezTo>
                  <a:cubicBezTo>
                    <a:pt x="4835" y="21600"/>
                    <a:pt x="0" y="21496"/>
                    <a:pt x="0" y="21369"/>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28" name="Ô-van"/>
            <p:cNvSpPr/>
            <p:nvPr/>
          </p:nvSpPr>
          <p:spPr>
            <a:xfrm flipH="1">
              <a:off x="-1" y="0"/>
              <a:ext cx="77790" cy="12700"/>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sp>
        <p:nvSpPr>
          <p:cNvPr id="330" name="AutoShape 29"/>
          <p:cNvSpPr/>
          <p:nvPr/>
        </p:nvSpPr>
        <p:spPr>
          <a:xfrm rot="20685280" flipH="1" flipV="1">
            <a:off x="3624005" y="3012992"/>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gradFill>
            <a:gsLst>
              <a:gs pos="0">
                <a:srgbClr val="FFFFFF"/>
              </a:gs>
              <a:gs pos="100000">
                <a:srgbClr val="996633">
                  <a:alpha val="62000"/>
                </a:srgbClr>
              </a:gs>
            </a:gsLst>
            <a:lin ang="5400000"/>
          </a:gradFill>
          <a:ln>
            <a:solidFill>
              <a:srgbClr val="BEBEBE"/>
            </a:solidFill>
            <a:miter/>
          </a:ln>
        </p:spPr>
        <p:txBody>
          <a:bodyPr lIns="45719" rIns="45719" anchor="ctr"/>
          <a:lstStyle/>
          <a:p>
            <a:endParaRPr/>
          </a:p>
        </p:txBody>
      </p:sp>
      <p:grpSp>
        <p:nvGrpSpPr>
          <p:cNvPr id="343" name="Group 31"/>
          <p:cNvGrpSpPr/>
          <p:nvPr/>
        </p:nvGrpSpPr>
        <p:grpSpPr>
          <a:xfrm>
            <a:off x="-4733659" y="3006808"/>
            <a:ext cx="2795065" cy="1975115"/>
            <a:chOff x="0" y="0"/>
            <a:chExt cx="2795064" cy="1975114"/>
          </a:xfrm>
        </p:grpSpPr>
        <p:sp>
          <p:nvSpPr>
            <p:cNvPr id="331" name="AutoShape 32"/>
            <p:cNvSpPr/>
            <p:nvPr/>
          </p:nvSpPr>
          <p:spPr>
            <a:xfrm rot="9885281">
              <a:off x="618858"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solidFill>
              <a:srgbClr val="DDDDDD">
                <a:alpha val="62000"/>
              </a:srgbClr>
            </a:solidFill>
            <a:ln w="9525" cap="flat">
              <a:solidFill>
                <a:srgbClr val="BEBEBE"/>
              </a:solidFill>
              <a:prstDash val="solid"/>
              <a:miter lim="800000"/>
            </a:ln>
            <a:effectLst/>
          </p:spPr>
          <p:txBody>
            <a:bodyPr wrap="square" lIns="45719" tIns="45719" rIns="45719" bIns="45719" numCol="1" anchor="ctr">
              <a:noAutofit/>
            </a:bodyPr>
            <a:lstStyle/>
            <a:p>
              <a:endParaRPr/>
            </a:p>
          </p:txBody>
        </p:sp>
        <p:grpSp>
          <p:nvGrpSpPr>
            <p:cNvPr id="342" name="Group 33"/>
            <p:cNvGrpSpPr/>
            <p:nvPr/>
          </p:nvGrpSpPr>
          <p:grpSpPr>
            <a:xfrm>
              <a:off x="-1" y="749402"/>
              <a:ext cx="999733" cy="1225713"/>
              <a:chOff x="0" y="0"/>
              <a:chExt cx="999731" cy="1225711"/>
            </a:xfrm>
          </p:grpSpPr>
          <p:sp>
            <p:nvSpPr>
              <p:cNvPr id="332" name="Freeform 34"/>
              <p:cNvSpPr/>
              <p:nvPr/>
            </p:nvSpPr>
            <p:spPr>
              <a:xfrm rot="18338540">
                <a:off x="29590" y="307352"/>
                <a:ext cx="991159" cy="457201"/>
              </a:xfrm>
              <a:custGeom>
                <a:avLst/>
                <a:gdLst/>
                <a:ahLst/>
                <a:cxnLst>
                  <a:cxn ang="0">
                    <a:pos x="wd2" y="hd2"/>
                  </a:cxn>
                  <a:cxn ang="5400000">
                    <a:pos x="wd2" y="hd2"/>
                  </a:cxn>
                  <a:cxn ang="10800000">
                    <a:pos x="wd2" y="hd2"/>
                  </a:cxn>
                  <a:cxn ang="16200000">
                    <a:pos x="wd2" y="hd2"/>
                  </a:cxn>
                </a:cxnLst>
                <a:rect l="0" t="0" r="r" b="b"/>
                <a:pathLst>
                  <a:path w="21600" h="21600" extrusionOk="0">
                    <a:moveTo>
                      <a:pt x="11983" y="15157"/>
                    </a:moveTo>
                    <a:lnTo>
                      <a:pt x="12294" y="16213"/>
                    </a:lnTo>
                    <a:lnTo>
                      <a:pt x="12730" y="16741"/>
                    </a:lnTo>
                    <a:lnTo>
                      <a:pt x="13539" y="17217"/>
                    </a:lnTo>
                    <a:lnTo>
                      <a:pt x="14224" y="17903"/>
                    </a:lnTo>
                    <a:lnTo>
                      <a:pt x="14939" y="17745"/>
                    </a:lnTo>
                    <a:lnTo>
                      <a:pt x="16060" y="17481"/>
                    </a:lnTo>
                    <a:lnTo>
                      <a:pt x="16900" y="17850"/>
                    </a:lnTo>
                    <a:lnTo>
                      <a:pt x="17523" y="18537"/>
                    </a:lnTo>
                    <a:lnTo>
                      <a:pt x="17741" y="19276"/>
                    </a:lnTo>
                    <a:lnTo>
                      <a:pt x="17212" y="19752"/>
                    </a:lnTo>
                    <a:lnTo>
                      <a:pt x="16496" y="20227"/>
                    </a:lnTo>
                    <a:lnTo>
                      <a:pt x="15344" y="20913"/>
                    </a:lnTo>
                    <a:lnTo>
                      <a:pt x="14441" y="21600"/>
                    </a:lnTo>
                    <a:lnTo>
                      <a:pt x="13321" y="21442"/>
                    </a:lnTo>
                    <a:lnTo>
                      <a:pt x="12387" y="21389"/>
                    </a:lnTo>
                    <a:lnTo>
                      <a:pt x="11671" y="21283"/>
                    </a:lnTo>
                    <a:lnTo>
                      <a:pt x="9431" y="20861"/>
                    </a:lnTo>
                    <a:lnTo>
                      <a:pt x="8590" y="20227"/>
                    </a:lnTo>
                    <a:lnTo>
                      <a:pt x="7656" y="19752"/>
                    </a:lnTo>
                    <a:lnTo>
                      <a:pt x="7190" y="19435"/>
                    </a:lnTo>
                    <a:lnTo>
                      <a:pt x="6567" y="19223"/>
                    </a:lnTo>
                    <a:lnTo>
                      <a:pt x="5914" y="18801"/>
                    </a:lnTo>
                    <a:lnTo>
                      <a:pt x="5416" y="18590"/>
                    </a:lnTo>
                    <a:lnTo>
                      <a:pt x="4886" y="18273"/>
                    </a:lnTo>
                    <a:lnTo>
                      <a:pt x="4388" y="18220"/>
                    </a:lnTo>
                    <a:lnTo>
                      <a:pt x="3735" y="18062"/>
                    </a:lnTo>
                    <a:lnTo>
                      <a:pt x="2832" y="18167"/>
                    </a:lnTo>
                    <a:lnTo>
                      <a:pt x="2179" y="18378"/>
                    </a:lnTo>
                    <a:lnTo>
                      <a:pt x="1587" y="18537"/>
                    </a:lnTo>
                    <a:lnTo>
                      <a:pt x="996" y="18431"/>
                    </a:lnTo>
                    <a:lnTo>
                      <a:pt x="342" y="18220"/>
                    </a:lnTo>
                    <a:lnTo>
                      <a:pt x="0" y="18114"/>
                    </a:lnTo>
                    <a:lnTo>
                      <a:pt x="498" y="16530"/>
                    </a:lnTo>
                    <a:lnTo>
                      <a:pt x="840" y="15051"/>
                    </a:lnTo>
                    <a:lnTo>
                      <a:pt x="809" y="12886"/>
                    </a:lnTo>
                    <a:lnTo>
                      <a:pt x="840" y="11777"/>
                    </a:lnTo>
                    <a:lnTo>
                      <a:pt x="965" y="9559"/>
                    </a:lnTo>
                    <a:lnTo>
                      <a:pt x="1027" y="8291"/>
                    </a:lnTo>
                    <a:lnTo>
                      <a:pt x="1089" y="7077"/>
                    </a:lnTo>
                    <a:lnTo>
                      <a:pt x="1276" y="6443"/>
                    </a:lnTo>
                    <a:lnTo>
                      <a:pt x="965" y="5756"/>
                    </a:lnTo>
                    <a:lnTo>
                      <a:pt x="2334" y="6179"/>
                    </a:lnTo>
                    <a:lnTo>
                      <a:pt x="2832" y="6232"/>
                    </a:lnTo>
                    <a:lnTo>
                      <a:pt x="3455" y="6601"/>
                    </a:lnTo>
                    <a:lnTo>
                      <a:pt x="3890" y="6654"/>
                    </a:lnTo>
                    <a:lnTo>
                      <a:pt x="4264" y="6601"/>
                    </a:lnTo>
                    <a:lnTo>
                      <a:pt x="5011" y="5968"/>
                    </a:lnTo>
                    <a:lnTo>
                      <a:pt x="7314" y="3908"/>
                    </a:lnTo>
                    <a:lnTo>
                      <a:pt x="8559" y="2852"/>
                    </a:lnTo>
                    <a:lnTo>
                      <a:pt x="9711" y="2007"/>
                    </a:lnTo>
                    <a:lnTo>
                      <a:pt x="10395" y="1743"/>
                    </a:lnTo>
                    <a:lnTo>
                      <a:pt x="11173" y="1320"/>
                    </a:lnTo>
                    <a:lnTo>
                      <a:pt x="11796" y="792"/>
                    </a:lnTo>
                    <a:lnTo>
                      <a:pt x="12450" y="158"/>
                    </a:lnTo>
                    <a:lnTo>
                      <a:pt x="12948" y="0"/>
                    </a:lnTo>
                    <a:lnTo>
                      <a:pt x="13383" y="158"/>
                    </a:lnTo>
                    <a:lnTo>
                      <a:pt x="14068" y="739"/>
                    </a:lnTo>
                    <a:lnTo>
                      <a:pt x="14690" y="1003"/>
                    </a:lnTo>
                    <a:lnTo>
                      <a:pt x="15251" y="1320"/>
                    </a:lnTo>
                    <a:lnTo>
                      <a:pt x="16496" y="2641"/>
                    </a:lnTo>
                    <a:lnTo>
                      <a:pt x="17149" y="3116"/>
                    </a:lnTo>
                    <a:lnTo>
                      <a:pt x="17896" y="4014"/>
                    </a:lnTo>
                    <a:lnTo>
                      <a:pt x="18519" y="4383"/>
                    </a:lnTo>
                    <a:lnTo>
                      <a:pt x="18892" y="4647"/>
                    </a:lnTo>
                    <a:lnTo>
                      <a:pt x="19359" y="5756"/>
                    </a:lnTo>
                    <a:lnTo>
                      <a:pt x="19795" y="6760"/>
                    </a:lnTo>
                    <a:lnTo>
                      <a:pt x="20199" y="7605"/>
                    </a:lnTo>
                    <a:lnTo>
                      <a:pt x="20386" y="8186"/>
                    </a:lnTo>
                    <a:lnTo>
                      <a:pt x="20666" y="8978"/>
                    </a:lnTo>
                    <a:lnTo>
                      <a:pt x="20884" y="9770"/>
                    </a:lnTo>
                    <a:lnTo>
                      <a:pt x="21444" y="11619"/>
                    </a:lnTo>
                    <a:lnTo>
                      <a:pt x="21538" y="13044"/>
                    </a:lnTo>
                    <a:lnTo>
                      <a:pt x="21538" y="14576"/>
                    </a:lnTo>
                    <a:lnTo>
                      <a:pt x="21600" y="15791"/>
                    </a:lnTo>
                    <a:lnTo>
                      <a:pt x="21538" y="16741"/>
                    </a:lnTo>
                    <a:lnTo>
                      <a:pt x="21382" y="17322"/>
                    </a:lnTo>
                    <a:lnTo>
                      <a:pt x="21009" y="17481"/>
                    </a:lnTo>
                    <a:lnTo>
                      <a:pt x="20386" y="16900"/>
                    </a:lnTo>
                    <a:lnTo>
                      <a:pt x="20075" y="16160"/>
                    </a:lnTo>
                    <a:lnTo>
                      <a:pt x="19950" y="15474"/>
                    </a:lnTo>
                    <a:lnTo>
                      <a:pt x="19795" y="14523"/>
                    </a:lnTo>
                    <a:lnTo>
                      <a:pt x="19795" y="13520"/>
                    </a:lnTo>
                    <a:lnTo>
                      <a:pt x="19048" y="12200"/>
                    </a:lnTo>
                    <a:lnTo>
                      <a:pt x="18363" y="10932"/>
                    </a:lnTo>
                    <a:lnTo>
                      <a:pt x="18052" y="10034"/>
                    </a:lnTo>
                    <a:lnTo>
                      <a:pt x="17741" y="9453"/>
                    </a:lnTo>
                    <a:lnTo>
                      <a:pt x="17212" y="9506"/>
                    </a:lnTo>
                    <a:lnTo>
                      <a:pt x="16682" y="9295"/>
                    </a:lnTo>
                    <a:lnTo>
                      <a:pt x="16029" y="9242"/>
                    </a:lnTo>
                    <a:lnTo>
                      <a:pt x="15593" y="8925"/>
                    </a:lnTo>
                    <a:lnTo>
                      <a:pt x="15002" y="9031"/>
                    </a:lnTo>
                    <a:lnTo>
                      <a:pt x="14628" y="9242"/>
                    </a:lnTo>
                    <a:lnTo>
                      <a:pt x="14099" y="9929"/>
                    </a:lnTo>
                    <a:lnTo>
                      <a:pt x="13508" y="10615"/>
                    </a:lnTo>
                    <a:lnTo>
                      <a:pt x="12823" y="11355"/>
                    </a:lnTo>
                    <a:lnTo>
                      <a:pt x="12356" y="12464"/>
                    </a:lnTo>
                    <a:lnTo>
                      <a:pt x="11858" y="13309"/>
                    </a:lnTo>
                    <a:lnTo>
                      <a:pt x="11983" y="15157"/>
                    </a:lnTo>
                    <a:close/>
                  </a:path>
                </a:pathLst>
              </a:custGeom>
              <a:solidFill>
                <a:srgbClr val="FFBFB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33" name="Freeform 35"/>
              <p:cNvSpPr/>
              <p:nvPr/>
            </p:nvSpPr>
            <p:spPr>
              <a:xfrm rot="20519125" flipH="1">
                <a:off x="493914" y="191912"/>
                <a:ext cx="158529" cy="5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330" y="8836"/>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4" name="Freeform 36"/>
              <p:cNvSpPr/>
              <p:nvPr/>
            </p:nvSpPr>
            <p:spPr>
              <a:xfrm rot="161946" flipH="1">
                <a:off x="821973" y="382722"/>
                <a:ext cx="17886" cy="77123"/>
              </a:xfrm>
              <a:custGeom>
                <a:avLst/>
                <a:gdLst/>
                <a:ahLst/>
                <a:cxnLst>
                  <a:cxn ang="0">
                    <a:pos x="wd2" y="hd2"/>
                  </a:cxn>
                  <a:cxn ang="5400000">
                    <a:pos x="wd2" y="hd2"/>
                  </a:cxn>
                  <a:cxn ang="10800000">
                    <a:pos x="wd2" y="hd2"/>
                  </a:cxn>
                  <a:cxn ang="16200000">
                    <a:pos x="wd2" y="hd2"/>
                  </a:cxn>
                </a:cxnLst>
                <a:rect l="0" t="0" r="r" b="b"/>
                <a:pathLst>
                  <a:path w="21600" h="21600" extrusionOk="0">
                    <a:moveTo>
                      <a:pt x="7097" y="0"/>
                    </a:moveTo>
                    <a:lnTo>
                      <a:pt x="16354" y="6646"/>
                    </a:lnTo>
                    <a:lnTo>
                      <a:pt x="21291" y="10608"/>
                    </a:lnTo>
                    <a:lnTo>
                      <a:pt x="21600" y="14443"/>
                    </a:lnTo>
                    <a:lnTo>
                      <a:pt x="17897" y="17893"/>
                    </a:lnTo>
                    <a:lnTo>
                      <a:pt x="8331" y="20194"/>
                    </a:lnTo>
                    <a:lnTo>
                      <a:pt x="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5" name="Freeform 37"/>
              <p:cNvSpPr/>
              <p:nvPr/>
            </p:nvSpPr>
            <p:spPr>
              <a:xfrm rot="21351467" flipH="1">
                <a:off x="684824" y="218212"/>
                <a:ext cx="14533" cy="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32"/>
                    </a:lnTo>
                    <a:lnTo>
                      <a:pt x="2592" y="13239"/>
                    </a:lnTo>
                    <a:lnTo>
                      <a:pt x="10800" y="1904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6" name="Freeform 38"/>
              <p:cNvSpPr/>
              <p:nvPr/>
            </p:nvSpPr>
            <p:spPr>
              <a:xfrm rot="631399" flipH="1">
                <a:off x="804376" y="206185"/>
                <a:ext cx="12701" cy="35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33"/>
                    </a:lnTo>
                    <a:lnTo>
                      <a:pt x="4547" y="1406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nvGrpSpPr>
              <p:cNvPr id="339" name="Group 39"/>
              <p:cNvGrpSpPr/>
              <p:nvPr/>
            </p:nvGrpSpPr>
            <p:grpSpPr>
              <a:xfrm>
                <a:off x="-1" y="719778"/>
                <a:ext cx="506470" cy="505934"/>
                <a:chOff x="0" y="0"/>
                <a:chExt cx="506468" cy="505933"/>
              </a:xfrm>
            </p:grpSpPr>
            <p:sp>
              <p:nvSpPr>
                <p:cNvPr id="337" name="Freeform 40"/>
                <p:cNvSpPr/>
                <p:nvPr/>
              </p:nvSpPr>
              <p:spPr>
                <a:xfrm rot="8144015" flipH="1">
                  <a:off x="66856" y="81376"/>
                  <a:ext cx="372756" cy="343181"/>
                </a:xfrm>
                <a:custGeom>
                  <a:avLst/>
                  <a:gdLst/>
                  <a:ahLst/>
                  <a:cxnLst>
                    <a:cxn ang="0">
                      <a:pos x="wd2" y="hd2"/>
                    </a:cxn>
                    <a:cxn ang="5400000">
                      <a:pos x="wd2" y="hd2"/>
                    </a:cxn>
                    <a:cxn ang="10800000">
                      <a:pos x="wd2" y="hd2"/>
                    </a:cxn>
                    <a:cxn ang="16200000">
                      <a:pos x="wd2" y="hd2"/>
                    </a:cxn>
                  </a:cxnLst>
                  <a:rect l="0" t="0" r="r" b="b"/>
                  <a:pathLst>
                    <a:path w="21600" h="21600" extrusionOk="0">
                      <a:moveTo>
                        <a:pt x="21600" y="2764"/>
                      </a:moveTo>
                      <a:lnTo>
                        <a:pt x="20512" y="5351"/>
                      </a:lnTo>
                      <a:lnTo>
                        <a:pt x="19755" y="7365"/>
                      </a:lnTo>
                      <a:lnTo>
                        <a:pt x="18861" y="9398"/>
                      </a:lnTo>
                      <a:lnTo>
                        <a:pt x="18317" y="11610"/>
                      </a:lnTo>
                      <a:lnTo>
                        <a:pt x="17948" y="13860"/>
                      </a:lnTo>
                      <a:lnTo>
                        <a:pt x="17579" y="16072"/>
                      </a:lnTo>
                      <a:lnTo>
                        <a:pt x="17579" y="20494"/>
                      </a:lnTo>
                      <a:lnTo>
                        <a:pt x="4701" y="21600"/>
                      </a:lnTo>
                      <a:lnTo>
                        <a:pt x="2525" y="8845"/>
                      </a:lnTo>
                      <a:lnTo>
                        <a:pt x="544" y="1283"/>
                      </a:lnTo>
                      <a:lnTo>
                        <a:pt x="0" y="0"/>
                      </a:lnTo>
                      <a:lnTo>
                        <a:pt x="8158" y="1481"/>
                      </a:lnTo>
                      <a:lnTo>
                        <a:pt x="14860" y="2034"/>
                      </a:lnTo>
                      <a:lnTo>
                        <a:pt x="19211" y="2034"/>
                      </a:lnTo>
                      <a:lnTo>
                        <a:pt x="21600" y="2764"/>
                      </a:lnTo>
                      <a:close/>
                    </a:path>
                  </a:pathLst>
                </a:custGeom>
                <a:solidFill>
                  <a:srgbClr val="5F7FF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38" name="Oval 41"/>
                <p:cNvSpPr/>
                <p:nvPr/>
              </p:nvSpPr>
              <p:spPr>
                <a:xfrm rot="8144015" flipH="1">
                  <a:off x="199017" y="111954"/>
                  <a:ext cx="40823" cy="43917"/>
                </a:xfrm>
                <a:prstGeom prst="ellipse">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340" name="Freeform 42"/>
              <p:cNvSpPr/>
              <p:nvPr/>
            </p:nvSpPr>
            <p:spPr>
              <a:xfrm rot="4806940" flipH="1">
                <a:off x="737596" y="499981"/>
                <a:ext cx="16769" cy="14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11" y="14400"/>
                    </a:lnTo>
                    <a:lnTo>
                      <a:pt x="2749" y="5236"/>
                    </a:lnTo>
                    <a:lnTo>
                      <a:pt x="0" y="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1" name="Freeform 43"/>
              <p:cNvSpPr/>
              <p:nvPr/>
            </p:nvSpPr>
            <p:spPr>
              <a:xfrm rot="21006943" flipH="1">
                <a:off x="442315" y="251916"/>
                <a:ext cx="72838" cy="357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28" y="5082"/>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grpSp>
      <p:grpSp>
        <p:nvGrpSpPr>
          <p:cNvPr id="358" name="Group 44"/>
          <p:cNvGrpSpPr/>
          <p:nvPr/>
        </p:nvGrpSpPr>
        <p:grpSpPr>
          <a:xfrm>
            <a:off x="-3178663" y="3235408"/>
            <a:ext cx="2718865" cy="1932253"/>
            <a:chOff x="0" y="0"/>
            <a:chExt cx="2718864" cy="1932252"/>
          </a:xfrm>
        </p:grpSpPr>
        <p:grpSp>
          <p:nvGrpSpPr>
            <p:cNvPr id="354" name="Group 45"/>
            <p:cNvGrpSpPr/>
            <p:nvPr/>
          </p:nvGrpSpPr>
          <p:grpSpPr>
            <a:xfrm>
              <a:off x="-1" y="706540"/>
              <a:ext cx="999733" cy="1225713"/>
              <a:chOff x="0" y="0"/>
              <a:chExt cx="999731" cy="1225711"/>
            </a:xfrm>
          </p:grpSpPr>
          <p:sp>
            <p:nvSpPr>
              <p:cNvPr id="344" name="Freeform 46"/>
              <p:cNvSpPr/>
              <p:nvPr/>
            </p:nvSpPr>
            <p:spPr>
              <a:xfrm rot="18338540">
                <a:off x="29590" y="307352"/>
                <a:ext cx="991159" cy="457201"/>
              </a:xfrm>
              <a:custGeom>
                <a:avLst/>
                <a:gdLst/>
                <a:ahLst/>
                <a:cxnLst>
                  <a:cxn ang="0">
                    <a:pos x="wd2" y="hd2"/>
                  </a:cxn>
                  <a:cxn ang="5400000">
                    <a:pos x="wd2" y="hd2"/>
                  </a:cxn>
                  <a:cxn ang="10800000">
                    <a:pos x="wd2" y="hd2"/>
                  </a:cxn>
                  <a:cxn ang="16200000">
                    <a:pos x="wd2" y="hd2"/>
                  </a:cxn>
                </a:cxnLst>
                <a:rect l="0" t="0" r="r" b="b"/>
                <a:pathLst>
                  <a:path w="21600" h="21600" extrusionOk="0">
                    <a:moveTo>
                      <a:pt x="11983" y="15157"/>
                    </a:moveTo>
                    <a:lnTo>
                      <a:pt x="12294" y="16213"/>
                    </a:lnTo>
                    <a:lnTo>
                      <a:pt x="12730" y="16741"/>
                    </a:lnTo>
                    <a:lnTo>
                      <a:pt x="13539" y="17217"/>
                    </a:lnTo>
                    <a:lnTo>
                      <a:pt x="14224" y="17903"/>
                    </a:lnTo>
                    <a:lnTo>
                      <a:pt x="14939" y="17745"/>
                    </a:lnTo>
                    <a:lnTo>
                      <a:pt x="16060" y="17481"/>
                    </a:lnTo>
                    <a:lnTo>
                      <a:pt x="16900" y="17850"/>
                    </a:lnTo>
                    <a:lnTo>
                      <a:pt x="17523" y="18537"/>
                    </a:lnTo>
                    <a:lnTo>
                      <a:pt x="17741" y="19276"/>
                    </a:lnTo>
                    <a:lnTo>
                      <a:pt x="17212" y="19752"/>
                    </a:lnTo>
                    <a:lnTo>
                      <a:pt x="16496" y="20227"/>
                    </a:lnTo>
                    <a:lnTo>
                      <a:pt x="15344" y="20913"/>
                    </a:lnTo>
                    <a:lnTo>
                      <a:pt x="14441" y="21600"/>
                    </a:lnTo>
                    <a:lnTo>
                      <a:pt x="13321" y="21442"/>
                    </a:lnTo>
                    <a:lnTo>
                      <a:pt x="12387" y="21389"/>
                    </a:lnTo>
                    <a:lnTo>
                      <a:pt x="11671" y="21283"/>
                    </a:lnTo>
                    <a:lnTo>
                      <a:pt x="9431" y="20861"/>
                    </a:lnTo>
                    <a:lnTo>
                      <a:pt x="8590" y="20227"/>
                    </a:lnTo>
                    <a:lnTo>
                      <a:pt x="7656" y="19752"/>
                    </a:lnTo>
                    <a:lnTo>
                      <a:pt x="7190" y="19435"/>
                    </a:lnTo>
                    <a:lnTo>
                      <a:pt x="6567" y="19223"/>
                    </a:lnTo>
                    <a:lnTo>
                      <a:pt x="5914" y="18801"/>
                    </a:lnTo>
                    <a:lnTo>
                      <a:pt x="5416" y="18590"/>
                    </a:lnTo>
                    <a:lnTo>
                      <a:pt x="4886" y="18273"/>
                    </a:lnTo>
                    <a:lnTo>
                      <a:pt x="4388" y="18220"/>
                    </a:lnTo>
                    <a:lnTo>
                      <a:pt x="3735" y="18062"/>
                    </a:lnTo>
                    <a:lnTo>
                      <a:pt x="2832" y="18167"/>
                    </a:lnTo>
                    <a:lnTo>
                      <a:pt x="2179" y="18378"/>
                    </a:lnTo>
                    <a:lnTo>
                      <a:pt x="1587" y="18537"/>
                    </a:lnTo>
                    <a:lnTo>
                      <a:pt x="996" y="18431"/>
                    </a:lnTo>
                    <a:lnTo>
                      <a:pt x="342" y="18220"/>
                    </a:lnTo>
                    <a:lnTo>
                      <a:pt x="0" y="18114"/>
                    </a:lnTo>
                    <a:lnTo>
                      <a:pt x="498" y="16530"/>
                    </a:lnTo>
                    <a:lnTo>
                      <a:pt x="840" y="15051"/>
                    </a:lnTo>
                    <a:lnTo>
                      <a:pt x="809" y="12886"/>
                    </a:lnTo>
                    <a:lnTo>
                      <a:pt x="840" y="11777"/>
                    </a:lnTo>
                    <a:lnTo>
                      <a:pt x="965" y="9559"/>
                    </a:lnTo>
                    <a:lnTo>
                      <a:pt x="1027" y="8291"/>
                    </a:lnTo>
                    <a:lnTo>
                      <a:pt x="1089" y="7077"/>
                    </a:lnTo>
                    <a:lnTo>
                      <a:pt x="1276" y="6443"/>
                    </a:lnTo>
                    <a:lnTo>
                      <a:pt x="965" y="5756"/>
                    </a:lnTo>
                    <a:lnTo>
                      <a:pt x="2334" y="6179"/>
                    </a:lnTo>
                    <a:lnTo>
                      <a:pt x="2832" y="6232"/>
                    </a:lnTo>
                    <a:lnTo>
                      <a:pt x="3455" y="6601"/>
                    </a:lnTo>
                    <a:lnTo>
                      <a:pt x="3890" y="6654"/>
                    </a:lnTo>
                    <a:lnTo>
                      <a:pt x="4264" y="6601"/>
                    </a:lnTo>
                    <a:lnTo>
                      <a:pt x="5011" y="5968"/>
                    </a:lnTo>
                    <a:lnTo>
                      <a:pt x="7314" y="3908"/>
                    </a:lnTo>
                    <a:lnTo>
                      <a:pt x="8559" y="2852"/>
                    </a:lnTo>
                    <a:lnTo>
                      <a:pt x="9711" y="2007"/>
                    </a:lnTo>
                    <a:lnTo>
                      <a:pt x="10395" y="1743"/>
                    </a:lnTo>
                    <a:lnTo>
                      <a:pt x="11173" y="1320"/>
                    </a:lnTo>
                    <a:lnTo>
                      <a:pt x="11796" y="792"/>
                    </a:lnTo>
                    <a:lnTo>
                      <a:pt x="12450" y="158"/>
                    </a:lnTo>
                    <a:lnTo>
                      <a:pt x="12948" y="0"/>
                    </a:lnTo>
                    <a:lnTo>
                      <a:pt x="13383" y="158"/>
                    </a:lnTo>
                    <a:lnTo>
                      <a:pt x="14068" y="739"/>
                    </a:lnTo>
                    <a:lnTo>
                      <a:pt x="14690" y="1003"/>
                    </a:lnTo>
                    <a:lnTo>
                      <a:pt x="15251" y="1320"/>
                    </a:lnTo>
                    <a:lnTo>
                      <a:pt x="16496" y="2641"/>
                    </a:lnTo>
                    <a:lnTo>
                      <a:pt x="17149" y="3116"/>
                    </a:lnTo>
                    <a:lnTo>
                      <a:pt x="17896" y="4014"/>
                    </a:lnTo>
                    <a:lnTo>
                      <a:pt x="18519" y="4383"/>
                    </a:lnTo>
                    <a:lnTo>
                      <a:pt x="18892" y="4647"/>
                    </a:lnTo>
                    <a:lnTo>
                      <a:pt x="19359" y="5756"/>
                    </a:lnTo>
                    <a:lnTo>
                      <a:pt x="19795" y="6760"/>
                    </a:lnTo>
                    <a:lnTo>
                      <a:pt x="20199" y="7605"/>
                    </a:lnTo>
                    <a:lnTo>
                      <a:pt x="20386" y="8186"/>
                    </a:lnTo>
                    <a:lnTo>
                      <a:pt x="20666" y="8978"/>
                    </a:lnTo>
                    <a:lnTo>
                      <a:pt x="20884" y="9770"/>
                    </a:lnTo>
                    <a:lnTo>
                      <a:pt x="21444" y="11619"/>
                    </a:lnTo>
                    <a:lnTo>
                      <a:pt x="21538" y="13044"/>
                    </a:lnTo>
                    <a:lnTo>
                      <a:pt x="21538" y="14576"/>
                    </a:lnTo>
                    <a:lnTo>
                      <a:pt x="21600" y="15791"/>
                    </a:lnTo>
                    <a:lnTo>
                      <a:pt x="21538" y="16741"/>
                    </a:lnTo>
                    <a:lnTo>
                      <a:pt x="21382" y="17322"/>
                    </a:lnTo>
                    <a:lnTo>
                      <a:pt x="21009" y="17481"/>
                    </a:lnTo>
                    <a:lnTo>
                      <a:pt x="20386" y="16900"/>
                    </a:lnTo>
                    <a:lnTo>
                      <a:pt x="20075" y="16160"/>
                    </a:lnTo>
                    <a:lnTo>
                      <a:pt x="19950" y="15474"/>
                    </a:lnTo>
                    <a:lnTo>
                      <a:pt x="19795" y="14523"/>
                    </a:lnTo>
                    <a:lnTo>
                      <a:pt x="19795" y="13520"/>
                    </a:lnTo>
                    <a:lnTo>
                      <a:pt x="19048" y="12200"/>
                    </a:lnTo>
                    <a:lnTo>
                      <a:pt x="18363" y="10932"/>
                    </a:lnTo>
                    <a:lnTo>
                      <a:pt x="18052" y="10034"/>
                    </a:lnTo>
                    <a:lnTo>
                      <a:pt x="17741" y="9453"/>
                    </a:lnTo>
                    <a:lnTo>
                      <a:pt x="17212" y="9506"/>
                    </a:lnTo>
                    <a:lnTo>
                      <a:pt x="16682" y="9295"/>
                    </a:lnTo>
                    <a:lnTo>
                      <a:pt x="16029" y="9242"/>
                    </a:lnTo>
                    <a:lnTo>
                      <a:pt x="15593" y="8925"/>
                    </a:lnTo>
                    <a:lnTo>
                      <a:pt x="15002" y="9031"/>
                    </a:lnTo>
                    <a:lnTo>
                      <a:pt x="14628" y="9242"/>
                    </a:lnTo>
                    <a:lnTo>
                      <a:pt x="14099" y="9929"/>
                    </a:lnTo>
                    <a:lnTo>
                      <a:pt x="13508" y="10615"/>
                    </a:lnTo>
                    <a:lnTo>
                      <a:pt x="12823" y="11355"/>
                    </a:lnTo>
                    <a:lnTo>
                      <a:pt x="12356" y="12464"/>
                    </a:lnTo>
                    <a:lnTo>
                      <a:pt x="11858" y="13309"/>
                    </a:lnTo>
                    <a:lnTo>
                      <a:pt x="11983" y="15157"/>
                    </a:lnTo>
                    <a:close/>
                  </a:path>
                </a:pathLst>
              </a:custGeom>
              <a:solidFill>
                <a:srgbClr val="FFBFB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45" name="Freeform 47"/>
              <p:cNvSpPr/>
              <p:nvPr/>
            </p:nvSpPr>
            <p:spPr>
              <a:xfrm rot="20519125" flipH="1">
                <a:off x="493915" y="191912"/>
                <a:ext cx="158529" cy="5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330" y="8836"/>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6" name="Freeform 48"/>
              <p:cNvSpPr/>
              <p:nvPr/>
            </p:nvSpPr>
            <p:spPr>
              <a:xfrm rot="161946" flipH="1">
                <a:off x="821973" y="382722"/>
                <a:ext cx="17886" cy="77123"/>
              </a:xfrm>
              <a:custGeom>
                <a:avLst/>
                <a:gdLst/>
                <a:ahLst/>
                <a:cxnLst>
                  <a:cxn ang="0">
                    <a:pos x="wd2" y="hd2"/>
                  </a:cxn>
                  <a:cxn ang="5400000">
                    <a:pos x="wd2" y="hd2"/>
                  </a:cxn>
                  <a:cxn ang="10800000">
                    <a:pos x="wd2" y="hd2"/>
                  </a:cxn>
                  <a:cxn ang="16200000">
                    <a:pos x="wd2" y="hd2"/>
                  </a:cxn>
                </a:cxnLst>
                <a:rect l="0" t="0" r="r" b="b"/>
                <a:pathLst>
                  <a:path w="21600" h="21600" extrusionOk="0">
                    <a:moveTo>
                      <a:pt x="7097" y="0"/>
                    </a:moveTo>
                    <a:lnTo>
                      <a:pt x="16354" y="6646"/>
                    </a:lnTo>
                    <a:lnTo>
                      <a:pt x="21291" y="10608"/>
                    </a:lnTo>
                    <a:lnTo>
                      <a:pt x="21600" y="14443"/>
                    </a:lnTo>
                    <a:lnTo>
                      <a:pt x="17897" y="17893"/>
                    </a:lnTo>
                    <a:lnTo>
                      <a:pt x="8331" y="20194"/>
                    </a:lnTo>
                    <a:lnTo>
                      <a:pt x="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7" name="Freeform 49"/>
              <p:cNvSpPr/>
              <p:nvPr/>
            </p:nvSpPr>
            <p:spPr>
              <a:xfrm rot="21351467" flipH="1">
                <a:off x="684824" y="218212"/>
                <a:ext cx="14533" cy="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32"/>
                    </a:lnTo>
                    <a:lnTo>
                      <a:pt x="2592" y="13239"/>
                    </a:lnTo>
                    <a:lnTo>
                      <a:pt x="10800" y="1904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8" name="Freeform 50"/>
              <p:cNvSpPr/>
              <p:nvPr/>
            </p:nvSpPr>
            <p:spPr>
              <a:xfrm rot="631399" flipH="1">
                <a:off x="804376" y="206185"/>
                <a:ext cx="12701" cy="35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33"/>
                    </a:lnTo>
                    <a:lnTo>
                      <a:pt x="4547" y="1406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nvGrpSpPr>
              <p:cNvPr id="351" name="Group 51"/>
              <p:cNvGrpSpPr/>
              <p:nvPr/>
            </p:nvGrpSpPr>
            <p:grpSpPr>
              <a:xfrm>
                <a:off x="-1" y="719778"/>
                <a:ext cx="506470" cy="505934"/>
                <a:chOff x="0" y="0"/>
                <a:chExt cx="506468" cy="505933"/>
              </a:xfrm>
            </p:grpSpPr>
            <p:sp>
              <p:nvSpPr>
                <p:cNvPr id="349" name="Freeform 52"/>
                <p:cNvSpPr/>
                <p:nvPr/>
              </p:nvSpPr>
              <p:spPr>
                <a:xfrm rot="8144015" flipH="1">
                  <a:off x="66856" y="81376"/>
                  <a:ext cx="372756" cy="343181"/>
                </a:xfrm>
                <a:custGeom>
                  <a:avLst/>
                  <a:gdLst/>
                  <a:ahLst/>
                  <a:cxnLst>
                    <a:cxn ang="0">
                      <a:pos x="wd2" y="hd2"/>
                    </a:cxn>
                    <a:cxn ang="5400000">
                      <a:pos x="wd2" y="hd2"/>
                    </a:cxn>
                    <a:cxn ang="10800000">
                      <a:pos x="wd2" y="hd2"/>
                    </a:cxn>
                    <a:cxn ang="16200000">
                      <a:pos x="wd2" y="hd2"/>
                    </a:cxn>
                  </a:cxnLst>
                  <a:rect l="0" t="0" r="r" b="b"/>
                  <a:pathLst>
                    <a:path w="21600" h="21600" extrusionOk="0">
                      <a:moveTo>
                        <a:pt x="21600" y="2764"/>
                      </a:moveTo>
                      <a:lnTo>
                        <a:pt x="20512" y="5351"/>
                      </a:lnTo>
                      <a:lnTo>
                        <a:pt x="19755" y="7365"/>
                      </a:lnTo>
                      <a:lnTo>
                        <a:pt x="18861" y="9398"/>
                      </a:lnTo>
                      <a:lnTo>
                        <a:pt x="18317" y="11610"/>
                      </a:lnTo>
                      <a:lnTo>
                        <a:pt x="17948" y="13860"/>
                      </a:lnTo>
                      <a:lnTo>
                        <a:pt x="17579" y="16072"/>
                      </a:lnTo>
                      <a:lnTo>
                        <a:pt x="17579" y="20494"/>
                      </a:lnTo>
                      <a:lnTo>
                        <a:pt x="4701" y="21600"/>
                      </a:lnTo>
                      <a:lnTo>
                        <a:pt x="2525" y="8845"/>
                      </a:lnTo>
                      <a:lnTo>
                        <a:pt x="544" y="1283"/>
                      </a:lnTo>
                      <a:lnTo>
                        <a:pt x="0" y="0"/>
                      </a:lnTo>
                      <a:lnTo>
                        <a:pt x="8158" y="1481"/>
                      </a:lnTo>
                      <a:lnTo>
                        <a:pt x="14860" y="2034"/>
                      </a:lnTo>
                      <a:lnTo>
                        <a:pt x="19211" y="2034"/>
                      </a:lnTo>
                      <a:lnTo>
                        <a:pt x="21600" y="2764"/>
                      </a:lnTo>
                      <a:close/>
                    </a:path>
                  </a:pathLst>
                </a:custGeom>
                <a:solidFill>
                  <a:srgbClr val="5F7FF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50" name="Oval 53"/>
                <p:cNvSpPr/>
                <p:nvPr/>
              </p:nvSpPr>
              <p:spPr>
                <a:xfrm rot="8144015" flipH="1">
                  <a:off x="199017" y="111954"/>
                  <a:ext cx="40823" cy="43917"/>
                </a:xfrm>
                <a:prstGeom prst="ellipse">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352" name="Freeform 54"/>
              <p:cNvSpPr/>
              <p:nvPr/>
            </p:nvSpPr>
            <p:spPr>
              <a:xfrm rot="4806940" flipH="1">
                <a:off x="737597" y="499982"/>
                <a:ext cx="16768" cy="14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11" y="14400"/>
                    </a:lnTo>
                    <a:lnTo>
                      <a:pt x="2749" y="5236"/>
                    </a:lnTo>
                    <a:lnTo>
                      <a:pt x="0" y="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53" name="Freeform 55"/>
              <p:cNvSpPr/>
              <p:nvPr/>
            </p:nvSpPr>
            <p:spPr>
              <a:xfrm rot="21006943" flipH="1">
                <a:off x="442315" y="251916"/>
                <a:ext cx="72838" cy="357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28" y="5082"/>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grpSp>
          <p:nvGrpSpPr>
            <p:cNvPr id="357" name="AutoShape 56"/>
            <p:cNvGrpSpPr/>
            <p:nvPr/>
          </p:nvGrpSpPr>
          <p:grpSpPr>
            <a:xfrm>
              <a:off x="500052" y="-1"/>
              <a:ext cx="2218813" cy="1149184"/>
              <a:chOff x="0" y="0"/>
              <a:chExt cx="2218811" cy="1149182"/>
            </a:xfrm>
          </p:grpSpPr>
          <p:sp>
            <p:nvSpPr>
              <p:cNvPr id="355" name="Hình"/>
              <p:cNvSpPr/>
              <p:nvPr/>
            </p:nvSpPr>
            <p:spPr>
              <a:xfrm rot="9885281">
                <a:off x="42605"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endParaRPr/>
              </a:p>
            </p:txBody>
          </p:sp>
          <p:sp>
            <p:nvSpPr>
              <p:cNvPr id="356" name="Hình"/>
              <p:cNvSpPr/>
              <p:nvPr/>
            </p:nvSpPr>
            <p:spPr>
              <a:xfrm rot="9885281">
                <a:off x="42605"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noFill/>
              <a:ln w="9525" cap="flat">
                <a:solidFill>
                  <a:srgbClr val="BEBEBE"/>
                </a:solidFill>
                <a:prstDash val="solid"/>
                <a:miter lim="800000"/>
              </a:ln>
              <a:effectLst/>
            </p:spPr>
            <p:txBody>
              <a:bodyPr wrap="square" lIns="45719" tIns="45719" rIns="45719" bIns="45719" numCol="1" anchor="ctr">
                <a:noAutofit/>
              </a:bodyPr>
              <a:lstStyle/>
              <a:p>
                <a:endParaRPr/>
              </a:p>
            </p:txBody>
          </p:sp>
        </p:grpSp>
      </p:grpSp>
      <p:grpSp>
        <p:nvGrpSpPr>
          <p:cNvPr id="362" name="AutoShape 57"/>
          <p:cNvGrpSpPr/>
          <p:nvPr/>
        </p:nvGrpSpPr>
        <p:grpSpPr>
          <a:xfrm>
            <a:off x="4175759" y="4846320"/>
            <a:ext cx="742951" cy="1657351"/>
            <a:chOff x="0" y="0"/>
            <a:chExt cx="742950" cy="1657350"/>
          </a:xfrm>
        </p:grpSpPr>
        <p:sp>
          <p:nvSpPr>
            <p:cNvPr id="359" name="Hình"/>
            <p:cNvSpPr/>
            <p:nvPr/>
          </p:nvSpPr>
          <p:spPr>
            <a:xfrm>
              <a:off x="0" y="0"/>
              <a:ext cx="742950" cy="1657350"/>
            </a:xfrm>
            <a:custGeom>
              <a:avLst/>
              <a:gdLst/>
              <a:ahLst/>
              <a:cxnLst>
                <a:cxn ang="0">
                  <a:pos x="wd2" y="hd2"/>
                </a:cxn>
                <a:cxn ang="5400000">
                  <a:pos x="wd2" y="hd2"/>
                </a:cxn>
                <a:cxn ang="10800000">
                  <a:pos x="wd2" y="hd2"/>
                </a:cxn>
                <a:cxn ang="16200000">
                  <a:pos x="wd2" y="hd2"/>
                </a:cxn>
              </a:cxnLst>
              <a:rect l="0" t="0" r="r" b="b"/>
              <a:pathLst>
                <a:path w="21600" h="21600" extrusionOk="0">
                  <a:moveTo>
                    <a:pt x="0" y="1890"/>
                  </a:moveTo>
                  <a:cubicBezTo>
                    <a:pt x="0" y="846"/>
                    <a:pt x="4835" y="0"/>
                    <a:pt x="10800" y="0"/>
                  </a:cubicBezTo>
                  <a:cubicBezTo>
                    <a:pt x="16765" y="0"/>
                    <a:pt x="21600" y="846"/>
                    <a:pt x="21600" y="1890"/>
                  </a:cubicBezTo>
                  <a:lnTo>
                    <a:pt x="21600" y="19710"/>
                  </a:lnTo>
                  <a:cubicBezTo>
                    <a:pt x="21600" y="20754"/>
                    <a:pt x="16765" y="21600"/>
                    <a:pt x="10800" y="21600"/>
                  </a:cubicBezTo>
                  <a:cubicBezTo>
                    <a:pt x="4835" y="21600"/>
                    <a:pt x="0" y="20754"/>
                    <a:pt x="0" y="19710"/>
                  </a:cubicBezTo>
                  <a:close/>
                </a:path>
              </a:pathLst>
            </a:custGeom>
            <a:gradFill flip="none" rotWithShape="1">
              <a:gsLst>
                <a:gs pos="0">
                  <a:srgbClr val="DDDDDD">
                    <a:alpha val="52000"/>
                  </a:srgbClr>
                </a:gs>
                <a:gs pos="50000">
                  <a:srgbClr val="FFFFFF"/>
                </a:gs>
                <a:gs pos="100000">
                  <a:srgbClr val="DDDDDD">
                    <a:alpha val="52000"/>
                  </a:srgbClr>
                </a:gs>
              </a:gsLst>
              <a:lin ang="0" scaled="0"/>
            </a:gradFill>
            <a:ln w="12700" cap="flat">
              <a:noFill/>
              <a:miter lim="400000"/>
            </a:ln>
            <a:effectLst/>
          </p:spPr>
          <p:txBody>
            <a:bodyPr wrap="square" lIns="45719" tIns="45719" rIns="45719" bIns="45719" numCol="1" anchor="ctr">
              <a:noAutofit/>
            </a:bodyPr>
            <a:lstStyle/>
            <a:p>
              <a:endParaRPr/>
            </a:p>
          </p:txBody>
        </p:sp>
        <p:sp>
          <p:nvSpPr>
            <p:cNvPr id="360" name="Ô-van"/>
            <p:cNvSpPr/>
            <p:nvPr/>
          </p:nvSpPr>
          <p:spPr>
            <a:xfrm>
              <a:off x="0" y="-1"/>
              <a:ext cx="742950" cy="290033"/>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361" name="Dòng"/>
            <p:cNvSpPr/>
            <p:nvPr/>
          </p:nvSpPr>
          <p:spPr>
            <a:xfrm>
              <a:off x="0" y="0"/>
              <a:ext cx="742950" cy="1657350"/>
            </a:xfrm>
            <a:custGeom>
              <a:avLst/>
              <a:gdLst/>
              <a:ahLst/>
              <a:cxnLst>
                <a:cxn ang="0">
                  <a:pos x="wd2" y="hd2"/>
                </a:cxn>
                <a:cxn ang="5400000">
                  <a:pos x="wd2" y="hd2"/>
                </a:cxn>
                <a:cxn ang="10800000">
                  <a:pos x="wd2" y="hd2"/>
                </a:cxn>
                <a:cxn ang="16200000">
                  <a:pos x="wd2" y="hd2"/>
                </a:cxn>
              </a:cxnLst>
              <a:rect l="0" t="0" r="r" b="b"/>
              <a:pathLst>
                <a:path w="21600" h="21600" extrusionOk="0">
                  <a:moveTo>
                    <a:pt x="21600" y="1890"/>
                  </a:moveTo>
                  <a:cubicBezTo>
                    <a:pt x="21600" y="2934"/>
                    <a:pt x="16765" y="3780"/>
                    <a:pt x="10800" y="3780"/>
                  </a:cubicBezTo>
                  <a:cubicBezTo>
                    <a:pt x="4835" y="3780"/>
                    <a:pt x="0" y="2934"/>
                    <a:pt x="0" y="1890"/>
                  </a:cubicBezTo>
                  <a:cubicBezTo>
                    <a:pt x="0" y="846"/>
                    <a:pt x="4835" y="0"/>
                    <a:pt x="10800" y="0"/>
                  </a:cubicBezTo>
                  <a:cubicBezTo>
                    <a:pt x="16765" y="0"/>
                    <a:pt x="21600" y="846"/>
                    <a:pt x="21600" y="1890"/>
                  </a:cubicBezTo>
                  <a:lnTo>
                    <a:pt x="21600" y="19710"/>
                  </a:lnTo>
                  <a:cubicBezTo>
                    <a:pt x="21600" y="20754"/>
                    <a:pt x="16765" y="21600"/>
                    <a:pt x="10800" y="21600"/>
                  </a:cubicBezTo>
                  <a:cubicBezTo>
                    <a:pt x="4835" y="21600"/>
                    <a:pt x="0" y="20754"/>
                    <a:pt x="0" y="19710"/>
                  </a:cubicBezTo>
                  <a:lnTo>
                    <a:pt x="0" y="189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367" name="Group 71"/>
          <p:cNvGrpSpPr/>
          <p:nvPr/>
        </p:nvGrpSpPr>
        <p:grpSpPr>
          <a:xfrm>
            <a:off x="4191000" y="5714999"/>
            <a:ext cx="685800" cy="649289"/>
            <a:chOff x="0" y="0"/>
            <a:chExt cx="685800" cy="649287"/>
          </a:xfrm>
        </p:grpSpPr>
        <p:grpSp>
          <p:nvGrpSpPr>
            <p:cNvPr id="365" name="Picture 60"/>
            <p:cNvGrpSpPr/>
            <p:nvPr/>
          </p:nvGrpSpPr>
          <p:grpSpPr>
            <a:xfrm>
              <a:off x="0" y="-1"/>
              <a:ext cx="685800" cy="606123"/>
              <a:chOff x="0" y="0"/>
              <a:chExt cx="685800" cy="606121"/>
            </a:xfrm>
          </p:grpSpPr>
          <p:sp>
            <p:nvSpPr>
              <p:cNvPr id="363" name="Hình chữ nhật"/>
              <p:cNvSpPr/>
              <p:nvPr/>
            </p:nvSpPr>
            <p:spPr>
              <a:xfrm>
                <a:off x="0" y="0"/>
                <a:ext cx="685800" cy="606122"/>
              </a:xfrm>
              <a:prstGeom prst="rect">
                <a:avLst/>
              </a:prstGeom>
              <a:solidFill>
                <a:srgbClr val="003300"/>
              </a:solidFill>
              <a:ln w="12700" cap="flat">
                <a:noFill/>
                <a:miter lim="400000"/>
              </a:ln>
              <a:effectLst/>
            </p:spPr>
            <p:txBody>
              <a:bodyPr wrap="square" lIns="45719" tIns="45719" rIns="45719" bIns="45719" numCol="1" anchor="ctr">
                <a:noAutofit/>
              </a:bodyPr>
              <a:lstStyle/>
              <a:p>
                <a:endParaRPr/>
              </a:p>
            </p:txBody>
          </p:sp>
          <p:pic>
            <p:nvPicPr>
              <p:cNvPr id="364" name="image16.jpeg" descr="image16.jpeg"/>
              <p:cNvPicPr>
                <a:picLocks noChangeAspect="1"/>
              </p:cNvPicPr>
              <p:nvPr/>
            </p:nvPicPr>
            <p:blipFill>
              <a:blip r:embed="rId4"/>
              <a:srcRect l="56728" t="19870" r="2617" b="28250"/>
              <a:stretch>
                <a:fillRect/>
              </a:stretch>
            </p:blipFill>
            <p:spPr>
              <a:xfrm>
                <a:off x="0" y="0"/>
                <a:ext cx="685800" cy="606122"/>
              </a:xfrm>
              <a:prstGeom prst="rect">
                <a:avLst/>
              </a:prstGeom>
              <a:ln w="12700" cap="flat">
                <a:noFill/>
                <a:miter lim="400000"/>
              </a:ln>
              <a:effectLst/>
            </p:spPr>
          </p:pic>
        </p:grpSp>
        <p:sp>
          <p:nvSpPr>
            <p:cNvPr id="366" name="AutoShape 69"/>
            <p:cNvSpPr/>
            <p:nvPr/>
          </p:nvSpPr>
          <p:spPr>
            <a:xfrm rot="10800000" flipH="1">
              <a:off x="143248" y="562955"/>
              <a:ext cx="429745" cy="863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7" y="21600"/>
                  </a:lnTo>
                  <a:lnTo>
                    <a:pt x="18543" y="21600"/>
                  </a:lnTo>
                  <a:lnTo>
                    <a:pt x="21600" y="0"/>
                  </a:lnTo>
                  <a:close/>
                </a:path>
              </a:pathLst>
            </a:cu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endParaRPr/>
            </a:p>
          </p:txBody>
        </p:sp>
      </p:grpSp>
      <p:grpSp>
        <p:nvGrpSpPr>
          <p:cNvPr id="370" name="Group 10"/>
          <p:cNvGrpSpPr/>
          <p:nvPr/>
        </p:nvGrpSpPr>
        <p:grpSpPr>
          <a:xfrm>
            <a:off x="4554888" y="5860827"/>
            <a:ext cx="49465" cy="184151"/>
            <a:chOff x="0" y="0"/>
            <a:chExt cx="49464" cy="184149"/>
          </a:xfrm>
        </p:grpSpPr>
        <p:sp>
          <p:nvSpPr>
            <p:cNvPr id="368" name="Line 11"/>
            <p:cNvSpPr/>
            <p:nvPr/>
          </p:nvSpPr>
          <p:spPr>
            <a:xfrm flipV="1">
              <a:off x="24063" y="0"/>
              <a:ext cx="1" cy="161212"/>
            </a:xfrm>
            <a:prstGeom prst="line">
              <a:avLst/>
            </a:prstGeom>
            <a:noFill/>
            <a:ln w="12700" cap="flat">
              <a:solidFill>
                <a:srgbClr val="990000"/>
              </a:solidFill>
              <a:prstDash val="solid"/>
              <a:round/>
              <a:tailEnd type="triangle" w="med" len="med"/>
            </a:ln>
            <a:effectLst/>
          </p:spPr>
          <p:txBody>
            <a:bodyPr wrap="square" lIns="45719" tIns="45719" rIns="45719" bIns="45719" numCol="1" anchor="t">
              <a:noAutofit/>
            </a:bodyPr>
            <a:lstStyle/>
            <a:p>
              <a:endParaRPr/>
            </a:p>
          </p:txBody>
        </p:sp>
        <p:sp>
          <p:nvSpPr>
            <p:cNvPr id="369" name="Oval 12"/>
            <p:cNvSpPr/>
            <p:nvPr/>
          </p:nvSpPr>
          <p:spPr>
            <a:xfrm rot="10800000" flipH="1">
              <a:off x="0" y="136335"/>
              <a:ext cx="49465" cy="47815"/>
            </a:xfrm>
            <a:prstGeom prst="ellipse">
              <a:avLst/>
            </a:prstGeom>
            <a:solidFill>
              <a:srgbClr val="FF0066"/>
            </a:solidFill>
            <a:ln w="6350" cap="flat">
              <a:solidFill>
                <a:srgbClr val="990000"/>
              </a:solidFill>
              <a:prstDash val="solid"/>
              <a:round/>
            </a:ln>
            <a:effectLst/>
          </p:spPr>
          <p:txBody>
            <a:bodyPr wrap="square" lIns="45719" tIns="45719" rIns="45719" bIns="45719" numCol="1" anchor="ctr">
              <a:noAutofit/>
            </a:bodyPr>
            <a:lstStyle/>
            <a:p>
              <a:pPr>
                <a:defRPr>
                  <a:effectLst>
                    <a:outerShdw blurRad="38100" dist="38100" dir="2700000" rotWithShape="0">
                      <a:srgbClr val="FFFFFF"/>
                    </a:outerShdw>
                  </a:effectLst>
                </a:defRPr>
              </a:pPr>
              <a:endParaRPr/>
            </a:p>
          </p:txBody>
        </p:sp>
      </p:grpSp>
      <p:grpSp>
        <p:nvGrpSpPr>
          <p:cNvPr id="380" name="Group 88"/>
          <p:cNvGrpSpPr/>
          <p:nvPr/>
        </p:nvGrpSpPr>
        <p:grpSpPr>
          <a:xfrm>
            <a:off x="4373870" y="3428999"/>
            <a:ext cx="419101" cy="1484427"/>
            <a:chOff x="0" y="0"/>
            <a:chExt cx="419100" cy="1484425"/>
          </a:xfrm>
        </p:grpSpPr>
        <p:sp>
          <p:nvSpPr>
            <p:cNvPr id="371" name="Arc 73"/>
            <p:cNvSpPr/>
            <p:nvPr/>
          </p:nvSpPr>
          <p:spPr>
            <a:xfrm rot="16200000">
              <a:off x="172188" y="204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2" name="Arc 74"/>
            <p:cNvSpPr/>
            <p:nvPr/>
          </p:nvSpPr>
          <p:spPr>
            <a:xfrm rot="16200000">
              <a:off x="172187" y="-172188"/>
              <a:ext cx="74726" cy="4191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3" name="Arc 75"/>
            <p:cNvSpPr/>
            <p:nvPr/>
          </p:nvSpPr>
          <p:spPr>
            <a:xfrm rot="16200000">
              <a:off x="172189" y="599337"/>
              <a:ext cx="74727" cy="3048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4" name="Arc 76"/>
            <p:cNvSpPr/>
            <p:nvPr/>
          </p:nvSpPr>
          <p:spPr>
            <a:xfrm rot="16200000">
              <a:off x="172188" y="24662"/>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5" name="Arc 77"/>
            <p:cNvSpPr/>
            <p:nvPr/>
          </p:nvSpPr>
          <p:spPr>
            <a:xfrm rot="16200000">
              <a:off x="172191" y="994625"/>
              <a:ext cx="74727" cy="2286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6" name="Arc 78"/>
            <p:cNvSpPr/>
            <p:nvPr/>
          </p:nvSpPr>
          <p:spPr>
            <a:xfrm rot="16200000">
              <a:off x="156609" y="1167370"/>
              <a:ext cx="104305" cy="20955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7" name="Arc 85"/>
            <p:cNvSpPr/>
            <p:nvPr/>
          </p:nvSpPr>
          <p:spPr>
            <a:xfrm rot="16200000">
              <a:off x="172190" y="796187"/>
              <a:ext cx="74727" cy="2667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8" name="Arc 86"/>
            <p:cNvSpPr/>
            <p:nvPr/>
          </p:nvSpPr>
          <p:spPr>
            <a:xfrm rot="16200000">
              <a:off x="171456" y="419103"/>
              <a:ext cx="76201" cy="307969"/>
            </a:xfrm>
            <a:custGeom>
              <a:avLst/>
              <a:gdLst/>
              <a:ahLst/>
              <a:cxnLst>
                <a:cxn ang="0">
                  <a:pos x="wd2" y="hd2"/>
                </a:cxn>
                <a:cxn ang="5400000">
                  <a:pos x="wd2" y="hd2"/>
                </a:cxn>
                <a:cxn ang="10800000">
                  <a:pos x="wd2" y="hd2"/>
                </a:cxn>
                <a:cxn ang="16200000">
                  <a:pos x="wd2" y="hd2"/>
                </a:cxn>
              </a:cxnLst>
              <a:rect l="0" t="0" r="r" b="b"/>
              <a:pathLst>
                <a:path w="21600" h="21600" extrusionOk="0">
                  <a:moveTo>
                    <a:pt x="0" y="58"/>
                  </a:moveTo>
                  <a:cubicBezTo>
                    <a:pt x="667" y="20"/>
                    <a:pt x="1339" y="0"/>
                    <a:pt x="2011" y="0"/>
                  </a:cubicBezTo>
                  <a:cubicBezTo>
                    <a:pt x="12830" y="0"/>
                    <a:pt x="21600" y="4836"/>
                    <a:pt x="21600" y="10802"/>
                  </a:cubicBezTo>
                  <a:cubicBezTo>
                    <a:pt x="21600" y="16685"/>
                    <a:pt x="13059" y="21486"/>
                    <a:pt x="2391"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9" name="Arc 87"/>
            <p:cNvSpPr/>
            <p:nvPr/>
          </p:nvSpPr>
          <p:spPr>
            <a:xfrm rot="16200000">
              <a:off x="172193" y="1370862"/>
              <a:ext cx="74726" cy="1524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grpSp>
      <p:grpSp>
        <p:nvGrpSpPr>
          <p:cNvPr id="390" name="Group 89"/>
          <p:cNvGrpSpPr/>
          <p:nvPr/>
        </p:nvGrpSpPr>
        <p:grpSpPr>
          <a:xfrm>
            <a:off x="4802074" y="3124190"/>
            <a:ext cx="1484427" cy="419101"/>
            <a:chOff x="0" y="0"/>
            <a:chExt cx="1484425" cy="419100"/>
          </a:xfrm>
        </p:grpSpPr>
        <p:sp>
          <p:nvSpPr>
            <p:cNvPr id="381" name="Arc 90"/>
            <p:cNvSpPr/>
            <p:nvPr/>
          </p:nvSpPr>
          <p:spPr>
            <a:xfrm>
              <a:off x="1052512" y="19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2" name="Arc 91"/>
            <p:cNvSpPr/>
            <p:nvPr/>
          </p:nvSpPr>
          <p:spPr>
            <a:xfrm>
              <a:off x="1409700" y="0"/>
              <a:ext cx="74726" cy="419100"/>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3" name="Arc 92"/>
            <p:cNvSpPr/>
            <p:nvPr/>
          </p:nvSpPr>
          <p:spPr>
            <a:xfrm>
              <a:off x="695325" y="57152"/>
              <a:ext cx="74726" cy="3048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4" name="Arc 93"/>
            <p:cNvSpPr/>
            <p:nvPr/>
          </p:nvSpPr>
          <p:spPr>
            <a:xfrm>
              <a:off x="1231900" y="19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5" name="Arc 94"/>
            <p:cNvSpPr/>
            <p:nvPr/>
          </p:nvSpPr>
          <p:spPr>
            <a:xfrm>
              <a:off x="338137" y="95254"/>
              <a:ext cx="74726" cy="2286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6" name="Arc 95"/>
            <p:cNvSpPr/>
            <p:nvPr/>
          </p:nvSpPr>
          <p:spPr>
            <a:xfrm>
              <a:off x="160127" y="103986"/>
              <a:ext cx="104305" cy="20955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7" name="Arc 96"/>
            <p:cNvSpPr/>
            <p:nvPr/>
          </p:nvSpPr>
          <p:spPr>
            <a:xfrm>
              <a:off x="517525" y="76203"/>
              <a:ext cx="74726" cy="2667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8" name="Arc 97"/>
            <p:cNvSpPr/>
            <p:nvPr/>
          </p:nvSpPr>
          <p:spPr>
            <a:xfrm>
              <a:off x="873237" y="55572"/>
              <a:ext cx="76201" cy="307969"/>
            </a:xfrm>
            <a:custGeom>
              <a:avLst/>
              <a:gdLst/>
              <a:ahLst/>
              <a:cxnLst>
                <a:cxn ang="0">
                  <a:pos x="wd2" y="hd2"/>
                </a:cxn>
                <a:cxn ang="5400000">
                  <a:pos x="wd2" y="hd2"/>
                </a:cxn>
                <a:cxn ang="10800000">
                  <a:pos x="wd2" y="hd2"/>
                </a:cxn>
                <a:cxn ang="16200000">
                  <a:pos x="wd2" y="hd2"/>
                </a:cxn>
              </a:cxnLst>
              <a:rect l="0" t="0" r="r" b="b"/>
              <a:pathLst>
                <a:path w="21600" h="21600" extrusionOk="0">
                  <a:moveTo>
                    <a:pt x="0" y="58"/>
                  </a:moveTo>
                  <a:cubicBezTo>
                    <a:pt x="667" y="20"/>
                    <a:pt x="1339" y="0"/>
                    <a:pt x="2011" y="0"/>
                  </a:cubicBezTo>
                  <a:cubicBezTo>
                    <a:pt x="12830" y="0"/>
                    <a:pt x="21600" y="4836"/>
                    <a:pt x="21600" y="10802"/>
                  </a:cubicBezTo>
                  <a:cubicBezTo>
                    <a:pt x="21600" y="16685"/>
                    <a:pt x="13059" y="21486"/>
                    <a:pt x="2391"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9" name="Arc 98"/>
            <p:cNvSpPr/>
            <p:nvPr/>
          </p:nvSpPr>
          <p:spPr>
            <a:xfrm>
              <a:off x="0" y="133356"/>
              <a:ext cx="74726" cy="1524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grpSp>
      <p:sp>
        <p:nvSpPr>
          <p:cNvPr id="391"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392"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393"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394" name="Rectangle 78"/>
          <p:cNvSpPr txBox="1"/>
          <p:nvPr/>
        </p:nvSpPr>
        <p:spPr>
          <a:xfrm>
            <a:off x="106679" y="1112520"/>
            <a:ext cx="8915401" cy="117118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t>Kết luận: </a:t>
            </a:r>
            <a:r>
              <a:rPr b="1">
                <a:latin typeface="Times New Roman"/>
                <a:ea typeface="Times New Roman"/>
                <a:cs typeface="Times New Roman"/>
                <a:sym typeface="Times New Roman"/>
              </a:rPr>
              <a:t>  - </a:t>
            </a:r>
            <a:r>
              <a:rPr>
                <a:latin typeface="Times New Roman"/>
                <a:ea typeface="Times New Roman"/>
                <a:cs typeface="Times New Roman"/>
                <a:sym typeface="Times New Roman"/>
              </a:rPr>
              <a:t>Âm </a:t>
            </a:r>
            <a:r>
              <a:rPr u="sng">
                <a:latin typeface="Times New Roman"/>
                <a:ea typeface="Times New Roman"/>
                <a:cs typeface="Times New Roman"/>
                <a:sym typeface="Times New Roman"/>
              </a:rPr>
              <a:t>dội lại </a:t>
            </a:r>
            <a:r>
              <a:rPr>
                <a:latin typeface="Times New Roman"/>
                <a:ea typeface="Times New Roman"/>
                <a:cs typeface="Times New Roman"/>
                <a:sym typeface="Times New Roman"/>
              </a:rPr>
              <a:t>khi gặp một </a:t>
            </a:r>
            <a:r>
              <a:rPr u="sng">
                <a:latin typeface="Times New Roman"/>
                <a:ea typeface="Times New Roman"/>
                <a:cs typeface="Times New Roman"/>
                <a:sym typeface="Times New Roman"/>
              </a:rPr>
              <a:t>mặt chắn </a:t>
            </a:r>
            <a:r>
              <a:rPr>
                <a:latin typeface="Times New Roman"/>
                <a:ea typeface="Times New Roman"/>
                <a:cs typeface="Times New Roman"/>
                <a:sym typeface="Times New Roman"/>
              </a:rPr>
              <a:t>là </a:t>
            </a:r>
            <a:r>
              <a:rPr u="sng">
                <a:latin typeface="Times New Roman"/>
                <a:ea typeface="Times New Roman"/>
                <a:cs typeface="Times New Roman"/>
                <a:sym typeface="Times New Roman"/>
              </a:rPr>
              <a:t>âm phản xạ</a:t>
            </a:r>
            <a:endParaRPr u="sng"/>
          </a:p>
          <a:p>
            <a:pPr>
              <a:defRPr sz="24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395" name="Picture 4" descr="Picture 4"/>
          <p:cNvPicPr>
            <a:picLocks noChangeAspect="1"/>
          </p:cNvPicPr>
          <p:nvPr/>
        </p:nvPicPr>
        <p:blipFill>
          <a:blip r:embed="rId5" cstate="print"/>
          <a:stretch>
            <a:fillRect/>
          </a:stretch>
        </p:blipFill>
        <p:spPr>
          <a:xfrm rot="4303273">
            <a:off x="74970" y="94448"/>
            <a:ext cx="655639" cy="631826"/>
          </a:xfrm>
          <a:prstGeom prst="rect">
            <a:avLst/>
          </a:prstGeom>
          <a:ln w="12700">
            <a:miter lim="400000"/>
          </a:ln>
        </p:spPr>
      </p:pic>
      <p:sp>
        <p:nvSpPr>
          <p:cNvPr id="396" name="AutoShape 10"/>
          <p:cNvSpPr txBox="1"/>
          <p:nvPr/>
        </p:nvSpPr>
        <p:spPr>
          <a:xfrm>
            <a:off x="-3116" y="2166619"/>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35000" fill="hold"/>
                                        <p:tgtEl>
                                          <p:spTgt spid="370"/>
                                        </p:tgtEl>
                                        <p:attrNameLst>
                                          <p:attrName>r</p:attrName>
                                        </p:attrNameLst>
                                      </p:cBhvr>
                                    </p:animRot>
                                  </p:childTnLst>
                                </p:cTn>
                              </p:par>
                            </p:childTnLst>
                          </p:cTn>
                        </p:par>
                        <p:par>
                          <p:cTn id="7" fill="hold">
                            <p:stCondLst>
                              <p:cond delay="35000"/>
                            </p:stCondLst>
                            <p:childTnLst>
                              <p:par>
                                <p:cTn id="8" presetID="22" presetClass="entr" presetSubtype="4" fill="hold" grpId="2" nodeType="afterEffect">
                                  <p:stCondLst>
                                    <p:cond delay="2000"/>
                                  </p:stCondLst>
                                  <p:iterate>
                                    <p:tmAbs val="0"/>
                                  </p:iterate>
                                  <p:childTnLst>
                                    <p:set>
                                      <p:cBhvr>
                                        <p:cTn id="9" fill="hold"/>
                                        <p:tgtEl>
                                          <p:spTgt spid="380"/>
                                        </p:tgtEl>
                                        <p:attrNameLst>
                                          <p:attrName>style.visibility</p:attrName>
                                        </p:attrNameLst>
                                      </p:cBhvr>
                                      <p:to>
                                        <p:strVal val="visible"/>
                                      </p:to>
                                    </p:set>
                                    <p:animEffect transition="in" filter="wipe(down)">
                                      <p:cBhvr>
                                        <p:cTn id="10" dur="200"/>
                                        <p:tgtEl>
                                          <p:spTgt spid="380"/>
                                        </p:tgtEl>
                                      </p:cBhvr>
                                    </p:animEffect>
                                  </p:childTnLst>
                                </p:cTn>
                              </p:par>
                            </p:childTnLst>
                          </p:cTn>
                        </p:par>
                        <p:par>
                          <p:cTn id="11" fill="hold">
                            <p:stCondLst>
                              <p:cond delay="0"/>
                            </p:stCondLst>
                            <p:childTnLst>
                              <p:par>
                                <p:cTn id="12" presetID="-1" presetClass="path" presetSubtype="0" accel="50000" decel="50000" fill="hold" nodeType="withEffect">
                                  <p:stCondLst>
                                    <p:cond delay="0"/>
                                  </p:stCondLst>
                                  <p:childTnLst>
                                    <p:animMotion origin="layout" path="M 0.000000 0.000000 L 0.616660 0.001860" pathEditMode="relative">
                                      <p:cBhvr>
                                        <p:cTn id="13" dur="2000" fill="hold"/>
                                        <p:tgtEl>
                                          <p:spTgt spid="358"/>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 presetClass="exit" presetSubtype="12" fill="hold" grpId="4" nodeType="clickEffect">
                                  <p:stCondLst>
                                    <p:cond delay="0"/>
                                  </p:stCondLst>
                                  <p:iterate>
                                    <p:tmAbs val="0"/>
                                  </p:iterate>
                                  <p:childTnLst>
                                    <p:anim calcmode="lin" valueType="num">
                                      <p:cBhvr>
                                        <p:cTn id="17" dur="2000" fill="hold"/>
                                        <p:tgtEl>
                                          <p:spTgt spid="358"/>
                                        </p:tgtEl>
                                        <p:attrNameLst>
                                          <p:attrName>ppt_x</p:attrName>
                                        </p:attrNameLst>
                                      </p:cBhvr>
                                      <p:tavLst>
                                        <p:tav tm="0">
                                          <p:val>
                                            <p:strVal val="ppt_x"/>
                                          </p:val>
                                        </p:tav>
                                        <p:tav tm="100000">
                                          <p:val>
                                            <p:strVal val="0-ppt_w/2"/>
                                          </p:val>
                                        </p:tav>
                                      </p:tavLst>
                                    </p:anim>
                                    <p:anim calcmode="lin" valueType="num">
                                      <p:cBhvr>
                                        <p:cTn id="18" dur="2000" fill="hold"/>
                                        <p:tgtEl>
                                          <p:spTgt spid="358"/>
                                        </p:tgtEl>
                                        <p:attrNameLst>
                                          <p:attrName>ppt_y</p:attrName>
                                        </p:attrNameLst>
                                      </p:cBhvr>
                                      <p:tavLst>
                                        <p:tav tm="0">
                                          <p:val>
                                            <p:strVal val="ppt_y"/>
                                          </p:val>
                                        </p:tav>
                                        <p:tav tm="100000">
                                          <p:val>
                                            <p:strVal val="1+ppt_h/2"/>
                                          </p:val>
                                        </p:tav>
                                      </p:tavLst>
                                    </p:anim>
                                    <p:set>
                                      <p:cBhvr>
                                        <p:cTn id="19" fill="hold">
                                          <p:stCondLst>
                                            <p:cond delay="1999"/>
                                          </p:stCondLst>
                                        </p:cTn>
                                        <p:tgtEl>
                                          <p:spTgt spid="358"/>
                                        </p:tgtEl>
                                        <p:attrNameLst>
                                          <p:attrName>style.visibility</p:attrName>
                                        </p:attrNameLst>
                                      </p:cBhvr>
                                      <p:to>
                                        <p:strVal val="hidden"/>
                                      </p:to>
                                    </p:se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390"/>
                                        </p:tgtEl>
                                        <p:attrNameLst>
                                          <p:attrName>style.visibility</p:attrName>
                                        </p:attrNameLst>
                                      </p:cBhvr>
                                      <p:to>
                                        <p:strVal val="visible"/>
                                      </p:to>
                                    </p:set>
                                    <p:animEffect transition="in" filter="wipe(left)">
                                      <p:cBhvr>
                                        <p:cTn id="23" dur="200"/>
                                        <p:tgtEl>
                                          <p:spTgt spid="39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path" presetSubtype="0" accel="50000" decel="50000" fill="hold" nodeType="clickEffect">
                                  <p:stCondLst>
                                    <p:cond delay="0"/>
                                  </p:stCondLst>
                                  <p:childTnLst>
                                    <p:animMotion origin="layout" path="M 0.000000 0.000000 L 0.812500 0.009730" pathEditMode="relative">
                                      <p:cBhvr>
                                        <p:cTn id="27" dur="2000" fill="hold"/>
                                        <p:tgtEl>
                                          <p:spTgt spid="343"/>
                                        </p:tgtEl>
                                        <p:attrNameLst>
                                          <p:attrName>ppt_x</p:attrName>
                                          <p:attrName>ppt_y</p:attrName>
                                        </p:attrNameLst>
                                      </p:cBhvr>
                                    </p:animMotion>
                                  </p:childTnLst>
                                </p:cTn>
                              </p:par>
                            </p:childTnLst>
                          </p:cTn>
                        </p:par>
                        <p:par>
                          <p:cTn id="28" fill="hold">
                            <p:stCondLst>
                              <p:cond delay="2000"/>
                            </p:stCondLst>
                            <p:childTnLst>
                              <p:par>
                                <p:cTn id="29" presetID="2" presetClass="exit" presetSubtype="12" fill="hold" grpId="7" nodeType="afterEffect">
                                  <p:stCondLst>
                                    <p:cond delay="4000"/>
                                  </p:stCondLst>
                                  <p:iterate>
                                    <p:tmAbs val="0"/>
                                  </p:iterate>
                                  <p:childTnLst>
                                    <p:anim calcmode="lin" valueType="num">
                                      <p:cBhvr>
                                        <p:cTn id="30" dur="2000" fill="hold"/>
                                        <p:tgtEl>
                                          <p:spTgt spid="343"/>
                                        </p:tgtEl>
                                        <p:attrNameLst>
                                          <p:attrName>ppt_x</p:attrName>
                                        </p:attrNameLst>
                                      </p:cBhvr>
                                      <p:tavLst>
                                        <p:tav tm="0">
                                          <p:val>
                                            <p:strVal val="ppt_x"/>
                                          </p:val>
                                        </p:tav>
                                        <p:tav tm="100000">
                                          <p:val>
                                            <p:strVal val="0-ppt_w/2"/>
                                          </p:val>
                                        </p:tav>
                                      </p:tavLst>
                                    </p:anim>
                                    <p:anim calcmode="lin" valueType="num">
                                      <p:cBhvr>
                                        <p:cTn id="31" dur="2000" fill="hold"/>
                                        <p:tgtEl>
                                          <p:spTgt spid="343"/>
                                        </p:tgtEl>
                                        <p:attrNameLst>
                                          <p:attrName>ppt_y</p:attrName>
                                        </p:attrNameLst>
                                      </p:cBhvr>
                                      <p:tavLst>
                                        <p:tav tm="0">
                                          <p:val>
                                            <p:strVal val="ppt_y"/>
                                          </p:val>
                                        </p:tav>
                                        <p:tav tm="100000">
                                          <p:val>
                                            <p:strVal val="1+ppt_h/2"/>
                                          </p:val>
                                        </p:tav>
                                      </p:tavLst>
                                    </p:anim>
                                    <p:set>
                                      <p:cBhvr>
                                        <p:cTn id="32" fill="hold">
                                          <p:stCondLst>
                                            <p:cond delay="1999"/>
                                          </p:stCondLst>
                                        </p:cTn>
                                        <p:tgtEl>
                                          <p:spTgt spid="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7" animBg="1" advAuto="0"/>
      <p:bldP spid="358" grpId="4" animBg="1" advAuto="0"/>
      <p:bldP spid="370" grpId="1" animBg="1" advAuto="0"/>
      <p:bldP spid="380" grpId="2" animBg="1" advAuto="0"/>
      <p:bldP spid="390"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399"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00"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01"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02"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403" name="Rectangle 78"/>
          <p:cNvSpPr txBox="1"/>
          <p:nvPr/>
        </p:nvSpPr>
        <p:spPr>
          <a:xfrm>
            <a:off x="106679" y="1112519"/>
            <a:ext cx="8915401" cy="135114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pPr>
            <a:r>
              <a:t>Kết luận: </a:t>
            </a:r>
            <a:r>
              <a:rPr b="1">
                <a:latin typeface="Times New Roman"/>
                <a:ea typeface="Times New Roman"/>
                <a:cs typeface="Times New Roman"/>
                <a:sym typeface="Times New Roman"/>
              </a:rPr>
              <a:t>  - </a:t>
            </a:r>
            <a:r>
              <a:rPr>
                <a:latin typeface="Times New Roman"/>
                <a:ea typeface="Times New Roman"/>
                <a:cs typeface="Times New Roman"/>
                <a:sym typeface="Times New Roman"/>
              </a:rPr>
              <a:t>Âm </a:t>
            </a:r>
            <a:r>
              <a:rPr u="sng">
                <a:latin typeface="Times New Roman"/>
                <a:ea typeface="Times New Roman"/>
                <a:cs typeface="Times New Roman"/>
                <a:sym typeface="Times New Roman"/>
              </a:rPr>
              <a:t>dội lại </a:t>
            </a:r>
            <a:r>
              <a:rPr>
                <a:latin typeface="Times New Roman"/>
                <a:ea typeface="Times New Roman"/>
                <a:cs typeface="Times New Roman"/>
                <a:sym typeface="Times New Roman"/>
              </a:rPr>
              <a:t>khi gặp một </a:t>
            </a:r>
            <a:r>
              <a:rPr u="sng">
                <a:latin typeface="Times New Roman"/>
                <a:ea typeface="Times New Roman"/>
                <a:cs typeface="Times New Roman"/>
                <a:sym typeface="Times New Roman"/>
              </a:rPr>
              <a:t>mặt chắn </a:t>
            </a:r>
            <a:r>
              <a:rPr>
                <a:latin typeface="Times New Roman"/>
                <a:ea typeface="Times New Roman"/>
                <a:cs typeface="Times New Roman"/>
                <a:sym typeface="Times New Roman"/>
              </a:rPr>
              <a:t>là </a:t>
            </a:r>
            <a:r>
              <a:rPr u="sng">
                <a:latin typeface="Times New Roman"/>
                <a:ea typeface="Times New Roman"/>
                <a:cs typeface="Times New Roman"/>
                <a:sym typeface="Times New Roman"/>
              </a:rPr>
              <a:t>âm phản xạ</a:t>
            </a:r>
            <a:endParaRPr u="sng"/>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404"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405" name="AutoShape 10"/>
          <p:cNvSpPr txBox="1"/>
          <p:nvPr/>
        </p:nvSpPr>
        <p:spPr>
          <a:xfrm>
            <a:off x="-3116" y="2476579"/>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06" name="Rectangle 13"/>
          <p:cNvSpPr txBox="1"/>
          <p:nvPr/>
        </p:nvSpPr>
        <p:spPr>
          <a:xfrm>
            <a:off x="228600" y="2971800"/>
            <a:ext cx="8534400" cy="8891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407" name="Rectangle 14"/>
          <p:cNvSpPr txBox="1"/>
          <p:nvPr/>
        </p:nvSpPr>
        <p:spPr>
          <a:xfrm>
            <a:off x="228600" y="3962400"/>
            <a:ext cx="891540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
        <p:nvSpPr>
          <p:cNvPr id="408" name="Rectangle 12"/>
          <p:cNvSpPr txBox="1"/>
          <p:nvPr/>
        </p:nvSpPr>
        <p:spPr>
          <a:xfrm>
            <a:off x="228600" y="4648200"/>
            <a:ext cx="8610600" cy="22061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4</a:t>
            </a:r>
            <a:r>
              <a:rPr>
                <a:solidFill>
                  <a:srgbClr val="000000"/>
                </a:solidFill>
              </a:rPr>
              <a:t>: </a:t>
            </a:r>
            <a:r>
              <a:rPr i="1">
                <a:solidFill>
                  <a:srgbClr val="0070C0"/>
                </a:solidFill>
                <a:latin typeface="Times New Roman"/>
                <a:ea typeface="Times New Roman"/>
                <a:cs typeface="Times New Roman"/>
                <a:sym typeface="Times New Roman"/>
              </a:rPr>
              <a:t>Trong các vật sau đây, vật nào phản xạ âm tốt và vật nào phản xạ âm kém</a:t>
            </a:r>
            <a:r>
              <a:rPr>
                <a:solidFill>
                  <a:srgbClr val="0070C0"/>
                </a:solidFill>
                <a:latin typeface="Times New Roman"/>
                <a:ea typeface="Times New Roman"/>
                <a:cs typeface="Times New Roman"/>
                <a:sym typeface="Times New Roman"/>
              </a:rPr>
              <a:t>.</a:t>
            </a:r>
          </a:p>
          <a:p>
            <a:pPr>
              <a:defRPr sz="2800">
                <a:latin typeface="Times New Roman"/>
                <a:ea typeface="Times New Roman"/>
                <a:cs typeface="Times New Roman"/>
                <a:sym typeface="Times New Roman"/>
              </a:defRPr>
            </a:pPr>
            <a:r>
              <a:t>       Miếng xốp, mặt gương,  áo len, mặt đá hoa, ghế đệm mút, tấm kim loại, cao su xốp, tường gạch.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06"/>
                                        </p:tgtEl>
                                        <p:attrNameLst>
                                          <p:attrName>style.visibility</p:attrName>
                                        </p:attrNameLst>
                                      </p:cBhvr>
                                      <p:to>
                                        <p:strVal val="visible"/>
                                      </p:to>
                                    </p:set>
                                    <p:animEffect transition="in" filter="box(out)">
                                      <p:cBhvr>
                                        <p:cTn id="7" dur="2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407"/>
                                        </p:tgtEl>
                                        <p:attrNameLst>
                                          <p:attrName>style.visibility</p:attrName>
                                        </p:attrNameLst>
                                      </p:cBhvr>
                                      <p:to>
                                        <p:strVal val="visible"/>
                                      </p:to>
                                    </p:set>
                                    <p:animEffect transition="in" filter="box(out)">
                                      <p:cBhvr>
                                        <p:cTn id="12" dur="20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408"/>
                                        </p:tgtEl>
                                        <p:attrNameLst>
                                          <p:attrName>style.visibility</p:attrName>
                                        </p:attrNameLst>
                                      </p:cBhvr>
                                      <p:to>
                                        <p:strVal val="visible"/>
                                      </p:to>
                                    </p:set>
                                    <p:animEffect transition="in" filter="box(out)">
                                      <p:cBhvr>
                                        <p:cTn id="17"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animBg="1" advAuto="0"/>
      <p:bldP spid="407" grpId="2" animBg="1" advAuto="0"/>
      <p:bldP spid="408"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11"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12"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13"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14"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15"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416" name="AutoShape 10"/>
          <p:cNvSpPr txBox="1"/>
          <p:nvPr/>
        </p:nvSpPr>
        <p:spPr>
          <a:xfrm>
            <a:off x="12124" y="1236980"/>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17" name="Rectangle 13"/>
          <p:cNvSpPr txBox="1"/>
          <p:nvPr/>
        </p:nvSpPr>
        <p:spPr>
          <a:xfrm>
            <a:off x="304800" y="1828800"/>
            <a:ext cx="8534400" cy="8891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418" name="Rectangle 14"/>
          <p:cNvSpPr txBox="1"/>
          <p:nvPr/>
        </p:nvSpPr>
        <p:spPr>
          <a:xfrm>
            <a:off x="228600" y="2819400"/>
            <a:ext cx="891540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
        <p:nvSpPr>
          <p:cNvPr id="419" name="Rectangle 12"/>
          <p:cNvSpPr txBox="1"/>
          <p:nvPr/>
        </p:nvSpPr>
        <p:spPr>
          <a:xfrm>
            <a:off x="325457" y="3276600"/>
            <a:ext cx="8610601" cy="5654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4</a:t>
            </a:r>
            <a:r>
              <a:rPr>
                <a:solidFill>
                  <a:srgbClr val="000000"/>
                </a:solidFill>
              </a:rPr>
              <a:t>:</a:t>
            </a:r>
          </a:p>
        </p:txBody>
      </p:sp>
      <p:graphicFrame>
        <p:nvGraphicFramePr>
          <p:cNvPr id="420" name="Group 13"/>
          <p:cNvGraphicFramePr/>
          <p:nvPr/>
        </p:nvGraphicFramePr>
        <p:xfrm>
          <a:off x="914400" y="3429000"/>
          <a:ext cx="6400800" cy="2707006"/>
        </p:xfrm>
        <a:graphic>
          <a:graphicData uri="http://schemas.openxmlformats.org/drawingml/2006/table">
            <a:tbl>
              <a:tblPr>
                <a:tableStyleId>{4C3C2611-4C71-4FC5-86AE-919BDF0F9419}</a:tableStyleId>
              </a:tblPr>
              <a:tblGrid>
                <a:gridCol w="3089275">
                  <a:extLst>
                    <a:ext uri="{9D8B030D-6E8A-4147-A177-3AD203B41FA5}">
                      <a16:colId xmlns:a16="http://schemas.microsoft.com/office/drawing/2014/main" val="20000"/>
                    </a:ext>
                  </a:extLst>
                </a:gridCol>
                <a:gridCol w="3311525">
                  <a:extLst>
                    <a:ext uri="{9D8B030D-6E8A-4147-A177-3AD203B41FA5}">
                      <a16:colId xmlns:a16="http://schemas.microsoft.com/office/drawing/2014/main" val="20001"/>
                    </a:ext>
                  </a:extLst>
                </a:gridCol>
              </a:tblGrid>
              <a:tr h="336551">
                <a:tc>
                  <a:txBody>
                    <a:bodyPr/>
                    <a:lstStyle/>
                    <a:p>
                      <a:pPr algn="l">
                        <a:spcBef>
                          <a:spcPts val="600"/>
                        </a:spcBef>
                        <a:defRPr sz="2600">
                          <a:solidFill>
                            <a:srgbClr val="993300"/>
                          </a:solidFill>
                          <a:latin typeface="Arial"/>
                          <a:ea typeface="Arial"/>
                          <a:cs typeface="Arial"/>
                          <a:sym typeface="Arial"/>
                        </a:defRPr>
                      </a:pPr>
                      <a:r>
                        <a:t>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600"/>
                        </a:spcBef>
                        <a:defRPr sz="2600">
                          <a:solidFill>
                            <a:srgbClr val="993300"/>
                          </a:solidFill>
                          <a:latin typeface="Arial"/>
                          <a:ea typeface="Arial"/>
                          <a:cs typeface="Arial"/>
                          <a:sym typeface="Arial"/>
                        </a:defRPr>
                      </a:pPr>
                      <a:r>
                        <a:t>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 </a:t>
                      </a:r>
                      <a:r>
                        <a:t>âm kém</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555625">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54038">
                <a:tc>
                  <a:txBody>
                    <a:bodyPr/>
                    <a:lstStyle/>
                    <a:p>
                      <a:pPr algn="l">
                        <a:spcBef>
                          <a:spcPts val="400"/>
                        </a:spcBef>
                        <a:defRPr sz="2600">
                          <a:latin typeface="Arial"/>
                          <a:ea typeface="Arial"/>
                          <a:cs typeface="Arial"/>
                          <a:sym typeface="Arial"/>
                        </a:defRPr>
                      </a:pPr>
                      <a:endParaRP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55625">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54038">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4"/>
                  </a:ext>
                </a:extLst>
              </a:tr>
            </a:tbl>
          </a:graphicData>
        </a:graphic>
      </p:graphicFrame>
      <p:grpSp>
        <p:nvGrpSpPr>
          <p:cNvPr id="423" name="Rectangle 33"/>
          <p:cNvGrpSpPr/>
          <p:nvPr/>
        </p:nvGrpSpPr>
        <p:grpSpPr>
          <a:xfrm>
            <a:off x="1219200" y="3910329"/>
            <a:ext cx="2590800" cy="485141"/>
            <a:chOff x="0" y="0"/>
            <a:chExt cx="2590800" cy="485140"/>
          </a:xfrm>
        </p:grpSpPr>
        <p:sp>
          <p:nvSpPr>
            <p:cNvPr id="421" name="Hình chữ nhật"/>
            <p:cNvSpPr/>
            <p:nvPr/>
          </p:nvSpPr>
          <p:spPr>
            <a:xfrm>
              <a:off x="0" y="52069"/>
              <a:ext cx="25908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defRPr sz="2600"/>
              </a:pPr>
              <a:endParaRPr/>
            </a:p>
          </p:txBody>
        </p:sp>
        <p:sp>
          <p:nvSpPr>
            <p:cNvPr id="422" name="Mặt gương"/>
            <p:cNvSpPr txBox="1"/>
            <p:nvPr/>
          </p:nvSpPr>
          <p:spPr>
            <a:xfrm>
              <a:off x="436452" y="0"/>
              <a:ext cx="1717896"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defRPr sz="2600"/>
              </a:pPr>
              <a:r>
                <a:t>Mặt gương</a:t>
              </a:r>
            </a:p>
          </p:txBody>
        </p:sp>
      </p:grpSp>
      <p:grpSp>
        <p:nvGrpSpPr>
          <p:cNvPr id="426" name="Rectangle 34"/>
          <p:cNvGrpSpPr/>
          <p:nvPr/>
        </p:nvGrpSpPr>
        <p:grpSpPr>
          <a:xfrm>
            <a:off x="1371600" y="4443729"/>
            <a:ext cx="2209800" cy="485141"/>
            <a:chOff x="0" y="0"/>
            <a:chExt cx="2209800" cy="485140"/>
          </a:xfrm>
        </p:grpSpPr>
        <p:sp>
          <p:nvSpPr>
            <p:cNvPr id="424" name="Hình chữ nhật"/>
            <p:cNvSpPr/>
            <p:nvPr/>
          </p:nvSpPr>
          <p:spPr>
            <a:xfrm>
              <a:off x="0" y="52069"/>
              <a:ext cx="22098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25" name="Mặt đá hoa"/>
            <p:cNvSpPr txBox="1"/>
            <p:nvPr/>
          </p:nvSpPr>
          <p:spPr>
            <a:xfrm>
              <a:off x="184926" y="0"/>
              <a:ext cx="1839948"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spcBef>
                  <a:spcPts val="600"/>
                </a:spcBef>
                <a:defRPr sz="2600"/>
              </a:pPr>
              <a:r>
                <a:t> Mặt đá hoa</a:t>
              </a:r>
            </a:p>
          </p:txBody>
        </p:sp>
      </p:grpSp>
      <p:grpSp>
        <p:nvGrpSpPr>
          <p:cNvPr id="429" name="Rectangle 35"/>
          <p:cNvGrpSpPr/>
          <p:nvPr/>
        </p:nvGrpSpPr>
        <p:grpSpPr>
          <a:xfrm>
            <a:off x="1295400" y="5018404"/>
            <a:ext cx="2514600" cy="485141"/>
            <a:chOff x="0" y="0"/>
            <a:chExt cx="2514600" cy="485140"/>
          </a:xfrm>
        </p:grpSpPr>
        <p:sp>
          <p:nvSpPr>
            <p:cNvPr id="427" name="Hình chữ nhật"/>
            <p:cNvSpPr/>
            <p:nvPr/>
          </p:nvSpPr>
          <p:spPr>
            <a:xfrm>
              <a:off x="0" y="52069"/>
              <a:ext cx="2514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endParaRPr/>
            </a:p>
          </p:txBody>
        </p:sp>
        <p:sp>
          <p:nvSpPr>
            <p:cNvPr id="428" name="Tấm kim loại"/>
            <p:cNvSpPr txBox="1"/>
            <p:nvPr/>
          </p:nvSpPr>
          <p:spPr>
            <a:xfrm>
              <a:off x="237444" y="0"/>
              <a:ext cx="2039712"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defRPr sz="2600"/>
              </a:pPr>
              <a:r>
                <a:t>Tấm kim loại</a:t>
              </a:r>
            </a:p>
          </p:txBody>
        </p:sp>
      </p:grpSp>
      <p:grpSp>
        <p:nvGrpSpPr>
          <p:cNvPr id="432" name="Rectangle 36"/>
          <p:cNvGrpSpPr/>
          <p:nvPr/>
        </p:nvGrpSpPr>
        <p:grpSpPr>
          <a:xfrm>
            <a:off x="1524000" y="5586729"/>
            <a:ext cx="2133600" cy="485141"/>
            <a:chOff x="0" y="0"/>
            <a:chExt cx="2133600" cy="485140"/>
          </a:xfrm>
        </p:grpSpPr>
        <p:sp>
          <p:nvSpPr>
            <p:cNvPr id="430" name="Hình chữ nhật"/>
            <p:cNvSpPr/>
            <p:nvPr/>
          </p:nvSpPr>
          <p:spPr>
            <a:xfrm>
              <a:off x="0" y="52069"/>
              <a:ext cx="2133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31" name="Tường gạch"/>
            <p:cNvSpPr txBox="1"/>
            <p:nvPr/>
          </p:nvSpPr>
          <p:spPr>
            <a:xfrm>
              <a:off x="122641" y="0"/>
              <a:ext cx="1888318"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spcBef>
                  <a:spcPts val="600"/>
                </a:spcBef>
                <a:defRPr sz="2600"/>
              </a:pPr>
              <a:r>
                <a:t>Tường gạch</a:t>
              </a:r>
            </a:p>
          </p:txBody>
        </p:sp>
      </p:grpSp>
      <p:grpSp>
        <p:nvGrpSpPr>
          <p:cNvPr id="435" name="Rectangle 37"/>
          <p:cNvGrpSpPr/>
          <p:nvPr/>
        </p:nvGrpSpPr>
        <p:grpSpPr>
          <a:xfrm>
            <a:off x="4435133" y="3928366"/>
            <a:ext cx="2133601" cy="485141"/>
            <a:chOff x="0" y="0"/>
            <a:chExt cx="2133600" cy="485140"/>
          </a:xfrm>
        </p:grpSpPr>
        <p:sp>
          <p:nvSpPr>
            <p:cNvPr id="433" name="Hình chữ nhật"/>
            <p:cNvSpPr/>
            <p:nvPr/>
          </p:nvSpPr>
          <p:spPr>
            <a:xfrm>
              <a:off x="0" y="52069"/>
              <a:ext cx="2133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defRPr sz="2600"/>
              </a:pPr>
              <a:endParaRPr/>
            </a:p>
          </p:txBody>
        </p:sp>
        <p:sp>
          <p:nvSpPr>
            <p:cNvPr id="434" name="Miếng xốp"/>
            <p:cNvSpPr txBox="1"/>
            <p:nvPr/>
          </p:nvSpPr>
          <p:spPr>
            <a:xfrm>
              <a:off x="269361" y="0"/>
              <a:ext cx="1594878"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spcBef>
                  <a:spcPts val="600"/>
                </a:spcBef>
                <a:defRPr sz="2600"/>
              </a:pPr>
              <a:r>
                <a:t>Miếng xốp</a:t>
              </a:r>
            </a:p>
          </p:txBody>
        </p:sp>
      </p:grpSp>
      <p:grpSp>
        <p:nvGrpSpPr>
          <p:cNvPr id="438" name="Rectangle 38"/>
          <p:cNvGrpSpPr/>
          <p:nvPr/>
        </p:nvGrpSpPr>
        <p:grpSpPr>
          <a:xfrm>
            <a:off x="4511333" y="4461766"/>
            <a:ext cx="2438401" cy="485141"/>
            <a:chOff x="0" y="0"/>
            <a:chExt cx="2438400" cy="485140"/>
          </a:xfrm>
        </p:grpSpPr>
        <p:sp>
          <p:nvSpPr>
            <p:cNvPr id="436" name="Hình chữ nhật"/>
            <p:cNvSpPr/>
            <p:nvPr/>
          </p:nvSpPr>
          <p:spPr>
            <a:xfrm>
              <a:off x="0" y="52069"/>
              <a:ext cx="24384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37" name="Ghế đệm mút"/>
            <p:cNvSpPr txBox="1"/>
            <p:nvPr/>
          </p:nvSpPr>
          <p:spPr>
            <a:xfrm>
              <a:off x="164276" y="0"/>
              <a:ext cx="2109848"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spcBef>
                  <a:spcPts val="600"/>
                </a:spcBef>
                <a:defRPr sz="2600"/>
              </a:pPr>
              <a:r>
                <a:t>Ghế đệm mút</a:t>
              </a:r>
            </a:p>
          </p:txBody>
        </p:sp>
      </p:grpSp>
      <p:grpSp>
        <p:nvGrpSpPr>
          <p:cNvPr id="441" name="Rectangle 39"/>
          <p:cNvGrpSpPr/>
          <p:nvPr/>
        </p:nvGrpSpPr>
        <p:grpSpPr>
          <a:xfrm>
            <a:off x="4511333" y="5071366"/>
            <a:ext cx="2057401" cy="485141"/>
            <a:chOff x="0" y="0"/>
            <a:chExt cx="2057400" cy="485140"/>
          </a:xfrm>
        </p:grpSpPr>
        <p:sp>
          <p:nvSpPr>
            <p:cNvPr id="439" name="Hình chữ nhật"/>
            <p:cNvSpPr/>
            <p:nvPr/>
          </p:nvSpPr>
          <p:spPr>
            <a:xfrm>
              <a:off x="0" y="52069"/>
              <a:ext cx="20574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endParaRPr/>
            </a:p>
          </p:txBody>
        </p:sp>
        <p:sp>
          <p:nvSpPr>
            <p:cNvPr id="440" name="Cao su xốp"/>
            <p:cNvSpPr txBox="1"/>
            <p:nvPr/>
          </p:nvSpPr>
          <p:spPr>
            <a:xfrm>
              <a:off x="179506" y="0"/>
              <a:ext cx="1698388" cy="48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defRPr sz="2600"/>
              </a:pPr>
              <a:r>
                <a:t>Cao su xốp</a:t>
              </a:r>
            </a:p>
          </p:txBody>
        </p:sp>
      </p:grpSp>
      <p:grpSp>
        <p:nvGrpSpPr>
          <p:cNvPr id="444" name="Rectangle 40"/>
          <p:cNvGrpSpPr/>
          <p:nvPr/>
        </p:nvGrpSpPr>
        <p:grpSpPr>
          <a:xfrm>
            <a:off x="4282733" y="5611116"/>
            <a:ext cx="1905001" cy="472441"/>
            <a:chOff x="0" y="0"/>
            <a:chExt cx="1905000" cy="472440"/>
          </a:xfrm>
        </p:grpSpPr>
        <p:sp>
          <p:nvSpPr>
            <p:cNvPr id="442" name="Hình chữ nhật"/>
            <p:cNvSpPr/>
            <p:nvPr/>
          </p:nvSpPr>
          <p:spPr>
            <a:xfrm>
              <a:off x="0" y="45720"/>
              <a:ext cx="19050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43" name="Áo len"/>
            <p:cNvSpPr txBox="1"/>
            <p:nvPr/>
          </p:nvSpPr>
          <p:spPr>
            <a:xfrm>
              <a:off x="435763" y="0"/>
              <a:ext cx="1033474" cy="472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spcBef>
                  <a:spcPts val="600"/>
                </a:spcBef>
                <a:defRPr sz="2600"/>
              </a:lvl1pPr>
            </a:lstStyle>
            <a:p>
              <a:r>
                <a:t>Áo len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19"/>
                                        </p:tgtEl>
                                        <p:attrNameLst>
                                          <p:attrName>style.visibility</p:attrName>
                                        </p:attrNameLst>
                                      </p:cBhvr>
                                      <p:to>
                                        <p:strVal val="visible"/>
                                      </p:to>
                                    </p:set>
                                    <p:animEffect transition="in" filter="dissolve">
                                      <p:cBhvr>
                                        <p:cTn id="7" dur="500"/>
                                        <p:tgtEl>
                                          <p:spTgt spid="41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20"/>
                                        </p:tgtEl>
                                        <p:attrNameLst>
                                          <p:attrName>style.visibility</p:attrName>
                                        </p:attrNameLst>
                                      </p:cBhvr>
                                      <p:to>
                                        <p:strVal val="visible"/>
                                      </p:to>
                                    </p:set>
                                    <p:animEffect transition="in" filter="dissolve">
                                      <p:cBhvr>
                                        <p:cTn id="11" dur="500"/>
                                        <p:tgtEl>
                                          <p:spTgt spid="4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2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4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42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0"/>
                                  </p:stCondLst>
                                  <p:iterate>
                                    <p:tmAbs val="0"/>
                                  </p:iterate>
                                  <p:childTnLst>
                                    <p:set>
                                      <p:cBhvr>
                                        <p:cTn id="24" fill="hold"/>
                                        <p:tgtEl>
                                          <p:spTgt spid="4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7" nodeType="clickEffect">
                                  <p:stCondLst>
                                    <p:cond delay="0"/>
                                  </p:stCondLst>
                                  <p:iterate>
                                    <p:tmAbs val="0"/>
                                  </p:iterate>
                                  <p:childTnLst>
                                    <p:set>
                                      <p:cBhvr>
                                        <p:cTn id="28" fill="hold"/>
                                        <p:tgtEl>
                                          <p:spTgt spid="43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8" nodeType="afterEffect">
                                  <p:stCondLst>
                                    <p:cond delay="0"/>
                                  </p:stCondLst>
                                  <p:iterate>
                                    <p:tmAbs val="0"/>
                                  </p:iterate>
                                  <p:childTnLst>
                                    <p:set>
                                      <p:cBhvr>
                                        <p:cTn id="31" fill="hold"/>
                                        <p:tgtEl>
                                          <p:spTgt spid="43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44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0" nodeType="afterEffect">
                                  <p:stCondLst>
                                    <p:cond delay="0"/>
                                  </p:stCondLst>
                                  <p:iterate>
                                    <p:tmAbs val="0"/>
                                  </p:iterate>
                                  <p:childTnLst>
                                    <p:set>
                                      <p:cBhvr>
                                        <p:cTn id="37" fill="hold"/>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animBg="1" advAuto="0"/>
      <p:bldP spid="420" grpId="2" animBg="1" advAuto="0"/>
      <p:bldP spid="423" grpId="3" animBg="1" advAuto="0"/>
      <p:bldP spid="426" grpId="4" animBg="1" advAuto="0"/>
      <p:bldP spid="429" grpId="5" animBg="1" advAuto="0"/>
      <p:bldP spid="432" grpId="6" animBg="1" advAuto="0"/>
      <p:bldP spid="435" grpId="7" animBg="1" advAuto="0"/>
      <p:bldP spid="438" grpId="8" animBg="1" advAuto="0"/>
      <p:bldP spid="441" grpId="9" animBg="1" advAuto="0"/>
      <p:bldP spid="444" grpId="1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47"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48"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49"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50"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51"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452" name="AutoShape 10"/>
          <p:cNvSpPr txBox="1"/>
          <p:nvPr/>
        </p:nvSpPr>
        <p:spPr>
          <a:xfrm>
            <a:off x="12124" y="1236980"/>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53" name="Text Box 53"/>
          <p:cNvSpPr txBox="1"/>
          <p:nvPr/>
        </p:nvSpPr>
        <p:spPr>
          <a:xfrm>
            <a:off x="0" y="1828800"/>
            <a:ext cx="8382000" cy="574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54" name="Rectangle 13"/>
          <p:cNvSpPr txBox="1"/>
          <p:nvPr/>
        </p:nvSpPr>
        <p:spPr>
          <a:xfrm>
            <a:off x="307433" y="2320866"/>
            <a:ext cx="8836568" cy="13630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a:t>
            </a:r>
            <a:r>
              <a:rPr>
                <a:solidFill>
                  <a:srgbClr val="0000FF"/>
                </a:solidFill>
              </a:rPr>
              <a:t>:</a:t>
            </a:r>
            <a:r>
              <a:rPr>
                <a:solidFill>
                  <a:srgbClr val="000000"/>
                </a:solidFill>
              </a:rPr>
              <a:t> </a:t>
            </a:r>
            <a:r>
              <a:rPr i="1">
                <a:solidFill>
                  <a:srgbClr val="000000"/>
                </a:solidFill>
              </a:rPr>
              <a:t>Trong nhiều phòng hoà nhạc, phòng chiếu bóng, phòng ghi âm, người ta thường làm </a:t>
            </a:r>
            <a:r>
              <a:rPr i="1"/>
              <a:t>tường sần sùi và treo rèm nhung</a:t>
            </a:r>
            <a:r>
              <a:rPr i="1">
                <a:solidFill>
                  <a:srgbClr val="000000"/>
                </a:solidFill>
              </a:rPr>
              <a:t> để làm giảm tiếng vang. Hãy giải thích tại sao?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54"/>
                                        </p:tgtEl>
                                        <p:attrNameLst>
                                          <p:attrName>style.visibility</p:attrName>
                                        </p:attrNameLst>
                                      </p:cBhvr>
                                      <p:to>
                                        <p:strVal val="visible"/>
                                      </p:to>
                                    </p:set>
                                    <p:animEffect transition="in" filter="box(out)">
                                      <p:cBhvr>
                                        <p:cTn id="7" dur="2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8" name="Group 121"/>
          <p:cNvGrpSpPr/>
          <p:nvPr/>
        </p:nvGrpSpPr>
        <p:grpSpPr>
          <a:xfrm>
            <a:off x="304800" y="3429000"/>
            <a:ext cx="4191000" cy="3124200"/>
            <a:chOff x="0" y="0"/>
            <a:chExt cx="4191000" cy="3124200"/>
          </a:xfrm>
        </p:grpSpPr>
        <p:pic>
          <p:nvPicPr>
            <p:cNvPr id="456" name="imgpreview26112008212952862633633317928621032_jpg" descr="imgpreview26112008212952862633633317928621032_jpg">
              <a:hlinkClick r:id="rId2"/>
            </p:cNvPr>
            <p:cNvPicPr>
              <a:picLocks noChangeAspect="1"/>
            </p:cNvPicPr>
            <p:nvPr/>
          </p:nvPicPr>
          <p:blipFill>
            <a:blip r:embed="rId3"/>
            <a:stretch>
              <a:fillRect/>
            </a:stretch>
          </p:blipFill>
          <p:spPr>
            <a:xfrm>
              <a:off x="0" y="0"/>
              <a:ext cx="4191000" cy="3124200"/>
            </a:xfrm>
            <a:prstGeom prst="rect">
              <a:avLst/>
            </a:prstGeom>
            <a:ln w="12700" cap="flat">
              <a:noFill/>
              <a:miter lim="400000"/>
            </a:ln>
            <a:effectLst/>
          </p:spPr>
        </p:pic>
        <p:sp>
          <p:nvSpPr>
            <p:cNvPr id="457" name="Rectangle 123"/>
            <p:cNvSpPr txBox="1"/>
            <p:nvPr/>
          </p:nvSpPr>
          <p:spPr>
            <a:xfrm>
              <a:off x="275256" y="2523079"/>
              <a:ext cx="3270509" cy="561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defRPr sz="1600" b="1">
                  <a:solidFill>
                    <a:srgbClr val="FFFFFF"/>
                  </a:solidFill>
                  <a:latin typeface="Arial"/>
                  <a:ea typeface="Arial"/>
                  <a:cs typeface="Arial"/>
                  <a:sym typeface="Arial"/>
                </a:defRPr>
              </a:pPr>
              <a:r>
                <a:t>Tấm hút âm.Chống phản xạ và </a:t>
              </a:r>
            </a:p>
            <a:p>
              <a:pPr>
                <a:defRPr sz="1600" b="1">
                  <a:solidFill>
                    <a:srgbClr val="FFFFFF"/>
                  </a:solidFill>
                  <a:latin typeface="Arial"/>
                  <a:ea typeface="Arial"/>
                  <a:cs typeface="Arial"/>
                  <a:sym typeface="Arial"/>
                </a:defRPr>
              </a:pPr>
              <a:r>
                <a:t>khuyếch tán tần số trung và cao</a:t>
              </a:r>
              <a:r>
                <a:rPr>
                  <a:solidFill>
                    <a:srgbClr val="FF0000"/>
                  </a:solidFill>
                  <a:latin typeface="+mj-lt"/>
                  <a:ea typeface="+mj-ea"/>
                  <a:cs typeface="+mj-cs"/>
                  <a:sym typeface="Calibri"/>
                </a:rPr>
                <a:t> </a:t>
              </a:r>
            </a:p>
          </p:txBody>
        </p:sp>
      </p:grpSp>
      <p:grpSp>
        <p:nvGrpSpPr>
          <p:cNvPr id="461" name="Group 125"/>
          <p:cNvGrpSpPr/>
          <p:nvPr/>
        </p:nvGrpSpPr>
        <p:grpSpPr>
          <a:xfrm>
            <a:off x="4724400" y="3435350"/>
            <a:ext cx="4267200" cy="3289625"/>
            <a:chOff x="0" y="0"/>
            <a:chExt cx="4267200" cy="3289624"/>
          </a:xfrm>
        </p:grpSpPr>
        <p:pic>
          <p:nvPicPr>
            <p:cNvPr id="459" name="Picture 126" descr="Picture 126"/>
            <p:cNvPicPr>
              <a:picLocks noChangeAspect="1"/>
            </p:cNvPicPr>
            <p:nvPr/>
          </p:nvPicPr>
          <p:blipFill>
            <a:blip r:embed="rId4"/>
            <a:stretch>
              <a:fillRect/>
            </a:stretch>
          </p:blipFill>
          <p:spPr>
            <a:xfrm>
              <a:off x="0" y="0"/>
              <a:ext cx="4267200" cy="3062242"/>
            </a:xfrm>
            <a:prstGeom prst="rect">
              <a:avLst/>
            </a:prstGeom>
            <a:ln w="12700" cap="flat">
              <a:noFill/>
              <a:miter lim="400000"/>
            </a:ln>
            <a:effectLst/>
          </p:spPr>
        </p:pic>
        <p:sp>
          <p:nvSpPr>
            <p:cNvPr id="460" name="Rectangle 127"/>
            <p:cNvSpPr txBox="1"/>
            <p:nvPr/>
          </p:nvSpPr>
          <p:spPr>
            <a:xfrm>
              <a:off x="795579" y="2141095"/>
              <a:ext cx="3471621" cy="11485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defRPr b="1">
                  <a:latin typeface="Times New Roman"/>
                  <a:ea typeface="Times New Roman"/>
                  <a:cs typeface="Times New Roman"/>
                  <a:sym typeface="Times New Roman"/>
                </a:defRPr>
              </a:pPr>
              <a:br/>
              <a:r>
                <a:rPr i="1">
                  <a:solidFill>
                    <a:srgbClr val="FFFFFF"/>
                  </a:solidFill>
                </a:rPr>
                <a:t>Để giá sách trong phòng nhạc cũng </a:t>
              </a:r>
              <a:br>
                <a:rPr i="1">
                  <a:solidFill>
                    <a:srgbClr val="FFFFFF"/>
                  </a:solidFill>
                </a:rPr>
              </a:br>
              <a:r>
                <a:rPr i="1">
                  <a:solidFill>
                    <a:srgbClr val="FFFFFF"/>
                  </a:solidFill>
                </a:rPr>
                <a:t>là một cách hạn chế âm nhiễu.</a:t>
              </a:r>
              <a:endParaRPr>
                <a:solidFill>
                  <a:srgbClr val="FFFFFF"/>
                </a:solidFill>
              </a:endParaRPr>
            </a:p>
            <a:p>
              <a:pPr>
                <a:defRPr b="1">
                  <a:solidFill>
                    <a:srgbClr val="FFFFFF"/>
                  </a:solidFill>
                  <a:latin typeface="Times New Roman"/>
                  <a:ea typeface="Times New Roman"/>
                  <a:cs typeface="Times New Roman"/>
                  <a:sym typeface="Times New Roman"/>
                </a:defRPr>
              </a:pPr>
              <a:r>
                <a:t>        </a:t>
              </a:r>
            </a:p>
          </p:txBody>
        </p:sp>
      </p:grpSp>
      <p:pic>
        <p:nvPicPr>
          <p:cNvPr id="462" name="Picture 128" descr="Picture 128"/>
          <p:cNvPicPr>
            <a:picLocks noChangeAspect="1"/>
          </p:cNvPicPr>
          <p:nvPr/>
        </p:nvPicPr>
        <p:blipFill>
          <a:blip r:embed="rId5"/>
          <a:stretch>
            <a:fillRect/>
          </a:stretch>
        </p:blipFill>
        <p:spPr>
          <a:xfrm>
            <a:off x="304800" y="304800"/>
            <a:ext cx="4191000" cy="2720975"/>
          </a:xfrm>
          <a:prstGeom prst="rect">
            <a:avLst/>
          </a:prstGeom>
          <a:ln w="12700">
            <a:miter lim="400000"/>
          </a:ln>
        </p:spPr>
      </p:pic>
      <p:pic>
        <p:nvPicPr>
          <p:cNvPr id="463" name="Picture 132" descr="Picture 132"/>
          <p:cNvPicPr>
            <a:picLocks noChangeAspect="1"/>
          </p:cNvPicPr>
          <p:nvPr/>
        </p:nvPicPr>
        <p:blipFill>
          <a:blip r:embed="rId6" cstate="print"/>
          <a:stretch>
            <a:fillRect/>
          </a:stretch>
        </p:blipFill>
        <p:spPr>
          <a:xfrm>
            <a:off x="4724400" y="304800"/>
            <a:ext cx="4267200" cy="2667000"/>
          </a:xfrm>
          <a:prstGeom prst="rect">
            <a:avLst/>
          </a:prstGeom>
          <a:ln w="12700">
            <a:miter lim="400000"/>
          </a:ln>
        </p:spPr>
      </p:pic>
      <p:sp>
        <p:nvSpPr>
          <p:cNvPr id="464" name="Text Box 145"/>
          <p:cNvSpPr txBox="1"/>
          <p:nvPr/>
        </p:nvSpPr>
        <p:spPr>
          <a:xfrm>
            <a:off x="1143000" y="2286000"/>
            <a:ext cx="2362200" cy="396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b="1">
                <a:solidFill>
                  <a:srgbClr val="FFFFFF"/>
                </a:solidFill>
                <a:latin typeface="Times New Roman"/>
                <a:ea typeface="Times New Roman"/>
                <a:cs typeface="Times New Roman"/>
                <a:sym typeface="Times New Roman"/>
              </a:defRPr>
            </a:pPr>
            <a:r>
              <a:t>Làm tư</a:t>
            </a:r>
            <a:r>
              <a:rPr>
                <a:latin typeface="+mn-lt"/>
                <a:ea typeface="+mn-ea"/>
                <a:cs typeface="+mn-cs"/>
                <a:sym typeface="Helvetica"/>
              </a:rPr>
              <a:t>ờ</a:t>
            </a:r>
            <a:r>
              <a:t>ng s</a:t>
            </a:r>
            <a:r>
              <a:rPr>
                <a:latin typeface="+mn-lt"/>
                <a:ea typeface="+mn-ea"/>
                <a:cs typeface="+mn-cs"/>
                <a:sym typeface="Helvetica"/>
              </a:rPr>
              <a:t>ầ</a:t>
            </a:r>
            <a:r>
              <a:t>n sùi</a:t>
            </a:r>
          </a:p>
        </p:txBody>
      </p:sp>
      <p:sp>
        <p:nvSpPr>
          <p:cNvPr id="465" name="Text Box 146"/>
          <p:cNvSpPr txBox="1"/>
          <p:nvPr/>
        </p:nvSpPr>
        <p:spPr>
          <a:xfrm>
            <a:off x="5715000" y="2193925"/>
            <a:ext cx="2362200" cy="3727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b="1">
                <a:solidFill>
                  <a:srgbClr val="FFFFFF"/>
                </a:solidFill>
                <a:latin typeface="Times New Roman"/>
                <a:ea typeface="Times New Roman"/>
                <a:cs typeface="Times New Roman"/>
                <a:sym typeface="Times New Roman"/>
              </a:defRPr>
            </a:lvl1pPr>
          </a:lstStyle>
          <a:p>
            <a:r>
              <a:t>Treo rèm nhung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iterate>
                                    <p:tmAbs val="0"/>
                                  </p:iterate>
                                  <p:childTnLst>
                                    <p:set>
                                      <p:cBhvr>
                                        <p:cTn id="6" fill="hold"/>
                                        <p:tgtEl>
                                          <p:spTgt spid="462"/>
                                        </p:tgtEl>
                                        <p:attrNameLst>
                                          <p:attrName>style.visibility</p:attrName>
                                        </p:attrNameLst>
                                      </p:cBhvr>
                                      <p:to>
                                        <p:strVal val="visible"/>
                                      </p:to>
                                    </p:set>
                                    <p:animEffect transition="in" filter="box(in)">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iterate>
                                    <p:tmAbs val="0"/>
                                  </p:iterate>
                                  <p:childTnLst>
                                    <p:set>
                                      <p:cBhvr>
                                        <p:cTn id="11" fill="hold"/>
                                        <p:tgtEl>
                                          <p:spTgt spid="458"/>
                                        </p:tgtEl>
                                        <p:attrNameLst>
                                          <p:attrName>style.visibility</p:attrName>
                                        </p:attrNameLst>
                                      </p:cBhvr>
                                      <p:to>
                                        <p:strVal val="visible"/>
                                      </p:to>
                                    </p:set>
                                    <p:animEffect transition="in" filter="box(in)">
                                      <p:cBhvr>
                                        <p:cTn id="12" dur="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3" nodeType="clickEffect">
                                  <p:stCondLst>
                                    <p:cond delay="0"/>
                                  </p:stCondLst>
                                  <p:iterate>
                                    <p:tmAbs val="0"/>
                                  </p:iterate>
                                  <p:childTnLst>
                                    <p:set>
                                      <p:cBhvr>
                                        <p:cTn id="16" fill="hold"/>
                                        <p:tgtEl>
                                          <p:spTgt spid="461"/>
                                        </p:tgtEl>
                                        <p:attrNameLst>
                                          <p:attrName>style.visibility</p:attrName>
                                        </p:attrNameLst>
                                      </p:cBhvr>
                                      <p:to>
                                        <p:strVal val="visible"/>
                                      </p:to>
                                    </p:set>
                                    <p:animEffect transition="in" filter="box(in)">
                                      <p:cBhvr>
                                        <p:cTn id="17" dur="500"/>
                                        <p:tgtEl>
                                          <p:spTgt spid="461"/>
                                        </p:tgtEl>
                                      </p:cBhvr>
                                    </p:animEffect>
                                  </p:childTnLst>
                                </p:cTn>
                              </p:par>
                            </p:childTnLst>
                          </p:cTn>
                        </p:par>
                        <p:par>
                          <p:cTn id="18" fill="hold">
                            <p:stCondLst>
                              <p:cond delay="500"/>
                            </p:stCondLst>
                            <p:childTnLst>
                              <p:par>
                                <p:cTn id="19" presetID="4" presetClass="entr" presetSubtype="16" fill="hold" grpId="4" nodeType="afterEffect">
                                  <p:stCondLst>
                                    <p:cond delay="0"/>
                                  </p:stCondLst>
                                  <p:iterate>
                                    <p:tmAbs val="0"/>
                                  </p:iterate>
                                  <p:childTnLst>
                                    <p:set>
                                      <p:cBhvr>
                                        <p:cTn id="20" fill="hold"/>
                                        <p:tgtEl>
                                          <p:spTgt spid="463"/>
                                        </p:tgtEl>
                                        <p:attrNameLst>
                                          <p:attrName>style.visibility</p:attrName>
                                        </p:attrNameLst>
                                      </p:cBhvr>
                                      <p:to>
                                        <p:strVal val="visible"/>
                                      </p:to>
                                    </p:set>
                                    <p:animEffect transition="in" filter="box(in)">
                                      <p:cBhvr>
                                        <p:cTn id="21"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2" animBg="1" advAuto="0"/>
      <p:bldP spid="461" grpId="3" animBg="1" advAuto="0"/>
      <p:bldP spid="462" grpId="1" animBg="1" advAuto="0"/>
      <p:bldP spid="463"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6" descr="Picture 6"/>
          <p:cNvPicPr>
            <a:picLocks noChangeAspect="1"/>
          </p:cNvPicPr>
          <p:nvPr/>
        </p:nvPicPr>
        <p:blipFill>
          <a:blip r:embed="rId2"/>
          <a:stretch>
            <a:fillRect/>
          </a:stretch>
        </p:blipFill>
        <p:spPr>
          <a:xfrm>
            <a:off x="4800600" y="838200"/>
            <a:ext cx="3832225" cy="4876800"/>
          </a:xfrm>
          <a:prstGeom prst="rect">
            <a:avLst/>
          </a:prstGeom>
          <a:ln w="12700">
            <a:miter lim="400000"/>
          </a:ln>
        </p:spPr>
      </p:pic>
      <p:sp>
        <p:nvSpPr>
          <p:cNvPr id="468" name="Rectangle 7"/>
          <p:cNvSpPr txBox="1"/>
          <p:nvPr/>
        </p:nvSpPr>
        <p:spPr>
          <a:xfrm>
            <a:off x="4572000" y="5786122"/>
            <a:ext cx="4572000" cy="7118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defRPr sz="2000" b="1">
                <a:latin typeface="Times New Roman"/>
                <a:ea typeface="Times New Roman"/>
                <a:cs typeface="Times New Roman"/>
                <a:sym typeface="Times New Roman"/>
              </a:defRPr>
            </a:pPr>
            <a:r>
              <a:t>Không ph</a:t>
            </a:r>
            <a:r>
              <a:rPr>
                <a:latin typeface="+mn-lt"/>
                <a:ea typeface="+mn-ea"/>
                <a:cs typeface="+mn-cs"/>
                <a:sym typeface="Helvetica"/>
              </a:rPr>
              <a:t>ả</a:t>
            </a:r>
            <a:r>
              <a:t>i t</a:t>
            </a:r>
            <a:r>
              <a:rPr>
                <a:latin typeface="+mn-lt"/>
                <a:ea typeface="+mn-ea"/>
                <a:cs typeface="+mn-cs"/>
                <a:sym typeface="Helvetica"/>
              </a:rPr>
              <a:t>ự </a:t>
            </a:r>
            <a:r>
              <a:t>nhiên trong phòng nghe có các t</a:t>
            </a:r>
            <a:r>
              <a:rPr>
                <a:latin typeface="+mn-lt"/>
                <a:ea typeface="+mn-ea"/>
                <a:cs typeface="+mn-cs"/>
                <a:sym typeface="Helvetica"/>
              </a:rPr>
              <a:t>ấ</a:t>
            </a:r>
            <a:r>
              <a:t>m mút, th</a:t>
            </a:r>
            <a:r>
              <a:rPr>
                <a:latin typeface="+mn-lt"/>
                <a:ea typeface="+mn-ea"/>
                <a:cs typeface="+mn-cs"/>
                <a:sym typeface="Helvetica"/>
              </a:rPr>
              <a:t>ả</a:t>
            </a:r>
            <a:r>
              <a:t>m tr</a:t>
            </a:r>
            <a:r>
              <a:rPr>
                <a:latin typeface="+mn-lt"/>
                <a:ea typeface="+mn-ea"/>
                <a:cs typeface="+mn-cs"/>
                <a:sym typeface="Helvetica"/>
              </a:rPr>
              <a:t>ả</a:t>
            </a:r>
            <a:r>
              <a:t>i sàn. </a:t>
            </a:r>
            <a:r>
              <a:rPr sz="1800">
                <a:latin typeface="+mn-lt"/>
                <a:ea typeface="+mn-ea"/>
                <a:cs typeface="+mn-cs"/>
                <a:sym typeface="Helvetica"/>
              </a:rPr>
              <a:t>Ả</a:t>
            </a:r>
            <a:r>
              <a:rPr sz="1800"/>
              <a:t>nh:</a:t>
            </a:r>
            <a:r>
              <a:rPr sz="1800" i="1"/>
              <a:t>22nd</a:t>
            </a:r>
            <a:r>
              <a:rPr sz="1800"/>
              <a:t> </a:t>
            </a:r>
          </a:p>
        </p:txBody>
      </p:sp>
      <p:grpSp>
        <p:nvGrpSpPr>
          <p:cNvPr id="471" name="Group 8"/>
          <p:cNvGrpSpPr/>
          <p:nvPr/>
        </p:nvGrpSpPr>
        <p:grpSpPr>
          <a:xfrm>
            <a:off x="228600" y="838200"/>
            <a:ext cx="4648200" cy="5629413"/>
            <a:chOff x="0" y="0"/>
            <a:chExt cx="4648199" cy="5629412"/>
          </a:xfrm>
        </p:grpSpPr>
        <p:pic>
          <p:nvPicPr>
            <p:cNvPr id="469" name="Picture 9" descr="Picture 9"/>
            <p:cNvPicPr>
              <a:picLocks noChangeAspect="1"/>
            </p:cNvPicPr>
            <p:nvPr/>
          </p:nvPicPr>
          <p:blipFill>
            <a:blip r:embed="rId3"/>
            <a:stretch>
              <a:fillRect/>
            </a:stretch>
          </p:blipFill>
          <p:spPr>
            <a:xfrm>
              <a:off x="0" y="0"/>
              <a:ext cx="4285060" cy="4871296"/>
            </a:xfrm>
            <a:prstGeom prst="rect">
              <a:avLst/>
            </a:prstGeom>
            <a:ln w="12700" cap="flat">
              <a:noFill/>
              <a:miter lim="400000"/>
            </a:ln>
            <a:effectLst/>
          </p:spPr>
        </p:pic>
        <p:sp>
          <p:nvSpPr>
            <p:cNvPr id="470" name="Rectangle 10"/>
            <p:cNvSpPr txBox="1"/>
            <p:nvPr/>
          </p:nvSpPr>
          <p:spPr>
            <a:xfrm>
              <a:off x="290512" y="4969461"/>
              <a:ext cx="4357688" cy="6599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defRPr b="1">
                  <a:latin typeface="Times New Roman"/>
                  <a:ea typeface="Times New Roman"/>
                  <a:cs typeface="Times New Roman"/>
                  <a:sym typeface="Times New Roman"/>
                </a:defRPr>
              </a:pPr>
              <a:r>
                <a:t>Các t</a:t>
              </a:r>
              <a:r>
                <a:rPr>
                  <a:latin typeface="+mn-lt"/>
                  <a:ea typeface="+mn-ea"/>
                  <a:cs typeface="+mn-cs"/>
                  <a:sym typeface="Helvetica"/>
                </a:rPr>
                <a:t>ấ</a:t>
              </a:r>
              <a:r>
                <a:t>m tán âm l</a:t>
              </a:r>
              <a:r>
                <a:rPr>
                  <a:latin typeface="+mn-lt"/>
                  <a:ea typeface="+mn-ea"/>
                  <a:cs typeface="+mn-cs"/>
                  <a:sym typeface="Helvetica"/>
                </a:rPr>
                <a:t>ồ</a:t>
              </a:r>
              <a:r>
                <a:t>i lõm đ</a:t>
              </a:r>
              <a:r>
                <a:rPr>
                  <a:latin typeface="+mn-lt"/>
                  <a:ea typeface="+mn-ea"/>
                  <a:cs typeface="+mn-cs"/>
                  <a:sym typeface="Helvetica"/>
                </a:rPr>
                <a:t>ặ</a:t>
              </a:r>
              <a:r>
                <a:t>t trong phòng nghe/phòng thu. </a:t>
              </a:r>
              <a:r>
                <a:rPr>
                  <a:latin typeface="+mn-lt"/>
                  <a:ea typeface="+mn-ea"/>
                  <a:cs typeface="+mn-cs"/>
                  <a:sym typeface="Helvetica"/>
                </a:rPr>
                <a:t>Ả</a:t>
              </a:r>
              <a:r>
                <a:t>nh:</a:t>
              </a:r>
              <a:r>
                <a:rPr i="1"/>
                <a:t> Auralex.</a:t>
              </a:r>
              <a:r>
                <a:t>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471"/>
                                        </p:tgtEl>
                                        <p:attrNameLst>
                                          <p:attrName>style.visibility</p:attrName>
                                        </p:attrNameLst>
                                      </p:cBhvr>
                                      <p:to>
                                        <p:strVal val="visible"/>
                                      </p:to>
                                    </p:set>
                                    <p:animEffect transition="in" filter="box(in)">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74"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75"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76"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77"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78"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479" name="AutoShape 10"/>
          <p:cNvSpPr txBox="1"/>
          <p:nvPr/>
        </p:nvSpPr>
        <p:spPr>
          <a:xfrm>
            <a:off x="12124" y="1236980"/>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80" name="Text Box 53"/>
          <p:cNvSpPr txBox="1"/>
          <p:nvPr/>
        </p:nvSpPr>
        <p:spPr>
          <a:xfrm>
            <a:off x="0" y="1828800"/>
            <a:ext cx="8382000" cy="574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81" name="Rectangle 13"/>
          <p:cNvSpPr txBox="1"/>
          <p:nvPr/>
        </p:nvSpPr>
        <p:spPr>
          <a:xfrm>
            <a:off x="307433" y="2320866"/>
            <a:ext cx="8836568" cy="13630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a:t>
            </a:r>
            <a:r>
              <a:rPr>
                <a:solidFill>
                  <a:srgbClr val="0000FF"/>
                </a:solidFill>
              </a:rPr>
              <a:t>:</a:t>
            </a:r>
            <a:r>
              <a:rPr>
                <a:solidFill>
                  <a:srgbClr val="000000"/>
                </a:solidFill>
              </a:rPr>
              <a:t> </a:t>
            </a:r>
            <a:r>
              <a:rPr i="1">
                <a:solidFill>
                  <a:srgbClr val="000000"/>
                </a:solidFill>
              </a:rPr>
              <a:t>Trong nhiều phòng hoà nhạc, phòng chiếu bóng, phòng ghi âm, người ta thường làm </a:t>
            </a:r>
            <a:r>
              <a:rPr i="1"/>
              <a:t>tường sần sùi và treo rèm nhung</a:t>
            </a:r>
            <a:r>
              <a:rPr i="1">
                <a:solidFill>
                  <a:srgbClr val="000000"/>
                </a:solidFill>
              </a:rPr>
              <a:t> để làm giảm tiếng vang. Hãy giải thích tại sao?</a:t>
            </a:r>
          </a:p>
        </p:txBody>
      </p:sp>
      <p:sp>
        <p:nvSpPr>
          <p:cNvPr id="482" name="Rectangle 14"/>
          <p:cNvSpPr txBox="1"/>
          <p:nvPr/>
        </p:nvSpPr>
        <p:spPr>
          <a:xfrm>
            <a:off x="297908" y="3733800"/>
            <a:ext cx="8846093" cy="12955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0000FF"/>
                </a:solidFill>
                <a:latin typeface="Times New Roman"/>
                <a:ea typeface="Times New Roman"/>
                <a:cs typeface="Times New Roman"/>
                <a:sym typeface="Times New Roman"/>
              </a:defRPr>
            </a:pPr>
            <a:r>
              <a:t>Trả lời:</a:t>
            </a:r>
            <a:r>
              <a:rPr>
                <a:solidFill>
                  <a:srgbClr val="000000"/>
                </a:solidFill>
              </a:rPr>
              <a:t> Trong các phòng trên người ta làm tường sần sùi và treo rèm nhung để hấp thụ âm tốt hơn nên giảm tiếng vang, âm nghe tốt hơn.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82"/>
                                        </p:tgtEl>
                                        <p:attrNameLst>
                                          <p:attrName>style.visibility</p:attrName>
                                        </p:attrNameLst>
                                      </p:cBhvr>
                                      <p:to>
                                        <p:strVal val="visible"/>
                                      </p:to>
                                    </p:set>
                                    <p:animEffect transition="in" filter="box(out)">
                                      <p:cBhvr>
                                        <p:cTn id="7" dur="20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85"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86"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87"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88"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89"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490" name="AutoShape 10"/>
          <p:cNvSpPr txBox="1"/>
          <p:nvPr/>
        </p:nvSpPr>
        <p:spPr>
          <a:xfrm>
            <a:off x="12124" y="1112996"/>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91" name="Text Box 53"/>
          <p:cNvSpPr txBox="1"/>
          <p:nvPr/>
        </p:nvSpPr>
        <p:spPr>
          <a:xfrm>
            <a:off x="-46495" y="1566624"/>
            <a:ext cx="838200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92" name="Rectangle 14"/>
          <p:cNvSpPr txBox="1"/>
          <p:nvPr/>
        </p:nvSpPr>
        <p:spPr>
          <a:xfrm>
            <a:off x="297908" y="1981200"/>
            <a:ext cx="8846093" cy="13630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 </a:t>
            </a:r>
            <a:r>
              <a:rPr>
                <a:solidFill>
                  <a:srgbClr val="0000FF"/>
                </a:solidFill>
              </a:rPr>
              <a:t>:</a:t>
            </a:r>
            <a:r>
              <a:rPr>
                <a:solidFill>
                  <a:srgbClr val="000000"/>
                </a:solidFill>
              </a:rPr>
              <a:t> Trong các phòng trên người ta làm tường sần sùi và treo rèm nhung để hấp thụ âm tốt hơn nên giảm tiếng vang, âm nghe tốt hơn.</a:t>
            </a:r>
          </a:p>
        </p:txBody>
      </p:sp>
      <p:pic>
        <p:nvPicPr>
          <p:cNvPr id="493" name="Object 9" descr="Object 9"/>
          <p:cNvPicPr>
            <a:picLocks noChangeAspect="1"/>
          </p:cNvPicPr>
          <p:nvPr/>
        </p:nvPicPr>
        <p:blipFill>
          <a:blip r:embed="rId3"/>
          <a:stretch>
            <a:fillRect/>
          </a:stretch>
        </p:blipFill>
        <p:spPr>
          <a:xfrm>
            <a:off x="5109233" y="3577511"/>
            <a:ext cx="3962401" cy="3276601"/>
          </a:xfrm>
          <a:prstGeom prst="rect">
            <a:avLst/>
          </a:prstGeom>
          <a:ln w="12700">
            <a:miter lim="400000"/>
          </a:ln>
        </p:spPr>
      </p:pic>
      <p:sp>
        <p:nvSpPr>
          <p:cNvPr id="494" name="Rectangle 10"/>
          <p:cNvSpPr txBox="1"/>
          <p:nvPr/>
        </p:nvSpPr>
        <p:spPr>
          <a:xfrm>
            <a:off x="197603" y="3221040"/>
            <a:ext cx="8458201" cy="14712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i="1">
                <a:solidFill>
                  <a:srgbClr val="FF0000"/>
                </a:solidFill>
                <a:latin typeface="Arial"/>
                <a:ea typeface="Arial"/>
                <a:cs typeface="Arial"/>
                <a:sym typeface="Arial"/>
              </a:defRPr>
            </a:pPr>
            <a:r>
              <a:t>C</a:t>
            </a:r>
            <a:r>
              <a:rPr baseline="-25000"/>
              <a:t>6</a:t>
            </a:r>
            <a:r>
              <a:t> </a:t>
            </a:r>
            <a:r>
              <a:rPr>
                <a:solidFill>
                  <a:srgbClr val="0070C0"/>
                </a:solidFill>
              </a:rPr>
              <a:t>:Khi mu</a:t>
            </a:r>
            <a:r>
              <a:rPr>
                <a:solidFill>
                  <a:srgbClr val="0070C0"/>
                </a:solidFill>
                <a:latin typeface="+mn-lt"/>
                <a:ea typeface="+mn-ea"/>
                <a:cs typeface="+mn-cs"/>
                <a:sym typeface="Helvetica"/>
              </a:rPr>
              <a:t>ố</a:t>
            </a:r>
            <a:r>
              <a:rPr>
                <a:solidFill>
                  <a:srgbClr val="0070C0"/>
                </a:solidFill>
              </a:rPr>
              <a:t>n nghe rõ hơn ngư</a:t>
            </a:r>
            <a:r>
              <a:rPr>
                <a:solidFill>
                  <a:srgbClr val="0070C0"/>
                </a:solidFill>
                <a:latin typeface="+mn-lt"/>
                <a:ea typeface="+mn-ea"/>
                <a:cs typeface="+mn-cs"/>
                <a:sym typeface="Helvetica"/>
              </a:rPr>
              <a:t>ờ</a:t>
            </a:r>
            <a:r>
              <a:rPr>
                <a:solidFill>
                  <a:srgbClr val="0070C0"/>
                </a:solidFill>
              </a:rPr>
              <a:t>i ta thư</a:t>
            </a:r>
            <a:r>
              <a:rPr>
                <a:solidFill>
                  <a:srgbClr val="0070C0"/>
                </a:solidFill>
                <a:latin typeface="+mn-lt"/>
                <a:ea typeface="+mn-ea"/>
                <a:cs typeface="+mn-cs"/>
                <a:sym typeface="Helvetica"/>
              </a:rPr>
              <a:t>ờ</a:t>
            </a:r>
            <a:r>
              <a:rPr>
                <a:solidFill>
                  <a:srgbClr val="0070C0"/>
                </a:solidFill>
              </a:rPr>
              <a:t>ng đ</a:t>
            </a:r>
            <a:r>
              <a:rPr>
                <a:solidFill>
                  <a:srgbClr val="0070C0"/>
                </a:solidFill>
                <a:latin typeface="+mn-lt"/>
                <a:ea typeface="+mn-ea"/>
                <a:cs typeface="+mn-cs"/>
                <a:sym typeface="Helvetica"/>
              </a:rPr>
              <a:t>ặ</a:t>
            </a:r>
            <a:r>
              <a:rPr>
                <a:solidFill>
                  <a:srgbClr val="0070C0"/>
                </a:solidFill>
              </a:rPr>
              <a:t>t bàn tay khum l</a:t>
            </a:r>
            <a:r>
              <a:rPr>
                <a:solidFill>
                  <a:srgbClr val="0070C0"/>
                </a:solidFill>
                <a:latin typeface="+mn-lt"/>
                <a:ea typeface="+mn-ea"/>
                <a:cs typeface="+mn-cs"/>
                <a:sym typeface="Helvetica"/>
              </a:rPr>
              <a:t>ạ</a:t>
            </a:r>
            <a:r>
              <a:rPr>
                <a:solidFill>
                  <a:srgbClr val="0070C0"/>
                </a:solidFill>
              </a:rPr>
              <a:t>i sát vào vành tai, đ</a:t>
            </a:r>
            <a:r>
              <a:rPr>
                <a:solidFill>
                  <a:srgbClr val="0070C0"/>
                </a:solidFill>
                <a:latin typeface="+mn-lt"/>
                <a:ea typeface="+mn-ea"/>
                <a:cs typeface="+mn-cs"/>
                <a:sym typeface="Helvetica"/>
              </a:rPr>
              <a:t>ồ</a:t>
            </a:r>
            <a:r>
              <a:rPr>
                <a:solidFill>
                  <a:srgbClr val="0070C0"/>
                </a:solidFill>
              </a:rPr>
              <a:t>ng th</a:t>
            </a:r>
            <a:r>
              <a:rPr>
                <a:solidFill>
                  <a:srgbClr val="0070C0"/>
                </a:solidFill>
                <a:latin typeface="+mn-lt"/>
                <a:ea typeface="+mn-ea"/>
                <a:cs typeface="+mn-cs"/>
                <a:sym typeface="Helvetica"/>
              </a:rPr>
              <a:t>ờ</a:t>
            </a:r>
            <a:r>
              <a:rPr>
                <a:solidFill>
                  <a:srgbClr val="0070C0"/>
                </a:solidFill>
              </a:rPr>
              <a:t>i hư</a:t>
            </a:r>
            <a:r>
              <a:rPr>
                <a:solidFill>
                  <a:srgbClr val="0070C0"/>
                </a:solidFill>
                <a:latin typeface="+mn-lt"/>
                <a:ea typeface="+mn-ea"/>
                <a:cs typeface="+mn-cs"/>
                <a:sym typeface="Helvetica"/>
              </a:rPr>
              <a:t>ớ</a:t>
            </a:r>
            <a:r>
              <a:rPr>
                <a:solidFill>
                  <a:srgbClr val="0070C0"/>
                </a:solidFill>
              </a:rPr>
              <a:t>ng tai v</a:t>
            </a:r>
            <a:r>
              <a:rPr>
                <a:solidFill>
                  <a:srgbClr val="0070C0"/>
                </a:solidFill>
                <a:latin typeface="+mn-lt"/>
                <a:ea typeface="+mn-ea"/>
                <a:cs typeface="+mn-cs"/>
                <a:sym typeface="Helvetica"/>
              </a:rPr>
              <a:t>ề</a:t>
            </a:r>
            <a:r>
              <a:rPr>
                <a:solidFill>
                  <a:srgbClr val="0070C0"/>
                </a:solidFill>
              </a:rPr>
              <a:t> phía ngu</a:t>
            </a:r>
            <a:r>
              <a:rPr>
                <a:solidFill>
                  <a:srgbClr val="0070C0"/>
                </a:solidFill>
                <a:latin typeface="+mn-lt"/>
                <a:ea typeface="+mn-ea"/>
                <a:cs typeface="+mn-cs"/>
                <a:sym typeface="Helvetica"/>
              </a:rPr>
              <a:t>ồ</a:t>
            </a:r>
            <a:r>
              <a:rPr>
                <a:solidFill>
                  <a:srgbClr val="0070C0"/>
                </a:solidFill>
              </a:rPr>
              <a:t>n âm. Hãy gi</a:t>
            </a:r>
            <a:r>
              <a:rPr>
                <a:solidFill>
                  <a:srgbClr val="0070C0"/>
                </a:solidFill>
                <a:latin typeface="+mn-lt"/>
                <a:ea typeface="+mn-ea"/>
                <a:cs typeface="+mn-cs"/>
                <a:sym typeface="Helvetica"/>
              </a:rPr>
              <a:t>ả</a:t>
            </a:r>
            <a:r>
              <a:rPr>
                <a:solidFill>
                  <a:srgbClr val="0070C0"/>
                </a:solidFill>
              </a:rPr>
              <a:t>i thích t</a:t>
            </a:r>
            <a:r>
              <a:rPr>
                <a:solidFill>
                  <a:srgbClr val="0070C0"/>
                </a:solidFill>
                <a:latin typeface="+mn-lt"/>
                <a:ea typeface="+mn-ea"/>
                <a:cs typeface="+mn-cs"/>
                <a:sym typeface="Helvetica"/>
              </a:rPr>
              <a:t>ạ</a:t>
            </a:r>
            <a:r>
              <a:rPr>
                <a:solidFill>
                  <a:srgbClr val="0070C0"/>
                </a:solidFill>
              </a:rPr>
              <a:t>i sao?</a:t>
            </a:r>
          </a:p>
        </p:txBody>
      </p:sp>
      <p:sp>
        <p:nvSpPr>
          <p:cNvPr id="495" name="Rectangle 11"/>
          <p:cNvSpPr txBox="1"/>
          <p:nvPr/>
        </p:nvSpPr>
        <p:spPr>
          <a:xfrm>
            <a:off x="196313" y="3244313"/>
            <a:ext cx="8610601" cy="136657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i="1">
                <a:solidFill>
                  <a:srgbClr val="FF0000"/>
                </a:solidFill>
                <a:latin typeface="Arial"/>
                <a:ea typeface="Arial"/>
                <a:cs typeface="Arial"/>
                <a:sym typeface="Arial"/>
              </a:defRPr>
            </a:pPr>
            <a:r>
              <a:t>C</a:t>
            </a:r>
            <a:r>
              <a:rPr baseline="-25000"/>
              <a:t>6 </a:t>
            </a:r>
            <a:r>
              <a:rPr i="0">
                <a:solidFill>
                  <a:srgbClr val="0000FF"/>
                </a:solidFill>
                <a:latin typeface="Times New Roman"/>
                <a:ea typeface="Times New Roman"/>
                <a:cs typeface="Times New Roman"/>
                <a:sym typeface="Times New Roman"/>
              </a:rPr>
              <a:t>:</a:t>
            </a:r>
            <a:r>
              <a:rPr i="0">
                <a:solidFill>
                  <a:srgbClr val="000000"/>
                </a:solidFill>
              </a:rPr>
              <a:t> </a:t>
            </a:r>
            <a:r>
              <a:rPr i="0">
                <a:solidFill>
                  <a:srgbClr val="000000"/>
                </a:solidFill>
                <a:latin typeface="Times New Roman"/>
                <a:ea typeface="Times New Roman"/>
                <a:cs typeface="Times New Roman"/>
                <a:sym typeface="Times New Roman"/>
              </a:rPr>
              <a:t>Mỗi khi khó nghe người ta thường làm như vậy để hướng âm phản xạ từ tay đến tai ta giúp ta nghe được âm to hơn</a:t>
            </a:r>
          </a:p>
        </p:txBody>
      </p:sp>
      <p:sp>
        <p:nvSpPr>
          <p:cNvPr id="496" name="Rectangle 13"/>
          <p:cNvSpPr txBox="1"/>
          <p:nvPr/>
        </p:nvSpPr>
        <p:spPr>
          <a:xfrm>
            <a:off x="228600" y="4648200"/>
            <a:ext cx="8915400" cy="13547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rgbClr val="FF0000"/>
                </a:solidFill>
              </a:defRPr>
            </a:pPr>
            <a:r>
              <a:t>C</a:t>
            </a:r>
            <a:r>
              <a:rPr baseline="-25000"/>
              <a:t>7</a:t>
            </a:r>
            <a:r>
              <a:t> </a:t>
            </a:r>
            <a:r>
              <a:rPr i="1">
                <a:solidFill>
                  <a:srgbClr val="0000FF"/>
                </a:solidFill>
                <a:latin typeface="Times New Roman"/>
                <a:ea typeface="Times New Roman"/>
                <a:cs typeface="Times New Roman"/>
                <a:sym typeface="Times New Roman"/>
              </a:rPr>
              <a:t>:</a:t>
            </a:r>
            <a:r>
              <a:rPr i="1">
                <a:solidFill>
                  <a:srgbClr val="000000"/>
                </a:solidFill>
                <a:latin typeface="Times New Roman"/>
                <a:ea typeface="Times New Roman"/>
                <a:cs typeface="Times New Roman"/>
                <a:sym typeface="Times New Roman"/>
              </a:rPr>
              <a:t> </a:t>
            </a:r>
            <a:r>
              <a:rPr sz="2800" i="1">
                <a:solidFill>
                  <a:srgbClr val="0070C0"/>
                </a:solidFill>
                <a:latin typeface="Times New Roman"/>
                <a:ea typeface="Times New Roman"/>
                <a:cs typeface="Times New Roman"/>
                <a:sym typeface="Times New Roman"/>
              </a:rPr>
              <a:t>Siêu âm có thể phát thành chùm tia hẹp và ít bị nước hấp thụ nên truyền đi xa trong nước, vì thế người ta thường sử dụng sự phản xạ của siêu âm để xác định độ sâu của biển.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94"/>
                                        </p:tgtEl>
                                        <p:attrNameLst>
                                          <p:attrName>style.visibility</p:attrName>
                                        </p:attrNameLst>
                                      </p:cBhvr>
                                      <p:to>
                                        <p:strVal val="visible"/>
                                      </p:to>
                                    </p:set>
                                    <p:animEffect transition="in" filter="box(out)">
                                      <p:cBhvr>
                                        <p:cTn id="7" dur="1000"/>
                                        <p:tgtEl>
                                          <p:spTgt spid="494"/>
                                        </p:tgtEl>
                                      </p:cBhvr>
                                    </p:animEffect>
                                  </p:childTnLst>
                                </p:cTn>
                              </p:par>
                            </p:childTnLst>
                          </p:cTn>
                        </p:par>
                        <p:par>
                          <p:cTn id="8" fill="hold">
                            <p:stCondLst>
                              <p:cond delay="1000"/>
                            </p:stCondLst>
                            <p:childTnLst>
                              <p:par>
                                <p:cTn id="9" presetID="4" presetClass="entr" presetSubtype="32" fill="hold" grpId="2" nodeType="afterEffect">
                                  <p:stCondLst>
                                    <p:cond delay="0"/>
                                  </p:stCondLst>
                                  <p:iterate>
                                    <p:tmAbs val="0"/>
                                  </p:iterate>
                                  <p:childTnLst>
                                    <p:set>
                                      <p:cBhvr>
                                        <p:cTn id="10" fill="hold"/>
                                        <p:tgtEl>
                                          <p:spTgt spid="493"/>
                                        </p:tgtEl>
                                        <p:attrNameLst>
                                          <p:attrName>style.visibility</p:attrName>
                                        </p:attrNameLst>
                                      </p:cBhvr>
                                      <p:to>
                                        <p:strVal val="visible"/>
                                      </p:to>
                                    </p:set>
                                    <p:animEffect transition="in" filter="box(out)">
                                      <p:cBhvr>
                                        <p:cTn id="11" dur="500"/>
                                        <p:tgtEl>
                                          <p:spTgt spid="49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3" nodeType="clickEffect">
                                  <p:stCondLst>
                                    <p:cond delay="0"/>
                                  </p:stCondLst>
                                  <p:iterate>
                                    <p:tmAbs val="0"/>
                                  </p:iterate>
                                  <p:childTnLst>
                                    <p:animEffect transition="out" filter="box(in)">
                                      <p:cBhvr>
                                        <p:cTn id="15" dur="500" fill="hold"/>
                                        <p:tgtEl>
                                          <p:spTgt spid="494"/>
                                        </p:tgtEl>
                                      </p:cBhvr>
                                    </p:animEffect>
                                    <p:set>
                                      <p:cBhvr>
                                        <p:cTn id="16" fill="hold">
                                          <p:stCondLst>
                                            <p:cond delay="499"/>
                                          </p:stCondLst>
                                        </p:cTn>
                                        <p:tgtEl>
                                          <p:spTgt spid="494"/>
                                        </p:tgtEl>
                                        <p:attrNameLst>
                                          <p:attrName>style.visibility</p:attrName>
                                        </p:attrNameLst>
                                      </p:cBhvr>
                                      <p:to>
                                        <p:strVal val="hidden"/>
                                      </p:to>
                                    </p:set>
                                  </p:childTnLst>
                                </p:cTn>
                              </p:par>
                            </p:childTnLst>
                          </p:cTn>
                        </p:par>
                        <p:par>
                          <p:cTn id="17" fill="hold">
                            <p:stCondLst>
                              <p:cond delay="500"/>
                            </p:stCondLst>
                            <p:childTnLst>
                              <p:par>
                                <p:cTn id="18" presetID="4" presetClass="exit" presetSubtype="16" fill="hold" grpId="4" nodeType="afterEffect">
                                  <p:stCondLst>
                                    <p:cond delay="0"/>
                                  </p:stCondLst>
                                  <p:iterate>
                                    <p:tmAbs val="0"/>
                                  </p:iterate>
                                  <p:childTnLst>
                                    <p:animEffect transition="out" filter="box(in)">
                                      <p:cBhvr>
                                        <p:cTn id="19" dur="500" fill="hold"/>
                                        <p:tgtEl>
                                          <p:spTgt spid="493"/>
                                        </p:tgtEl>
                                      </p:cBhvr>
                                    </p:animEffect>
                                    <p:set>
                                      <p:cBhvr>
                                        <p:cTn id="20" fill="hold">
                                          <p:stCondLst>
                                            <p:cond delay="499"/>
                                          </p:stCondLst>
                                        </p:cTn>
                                        <p:tgtEl>
                                          <p:spTgt spid="4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5" nodeType="clickEffect">
                                  <p:stCondLst>
                                    <p:cond delay="0"/>
                                  </p:stCondLst>
                                  <p:iterate>
                                    <p:tmAbs val="0"/>
                                  </p:iterate>
                                  <p:childTnLst>
                                    <p:set>
                                      <p:cBhvr>
                                        <p:cTn id="24" fill="hold"/>
                                        <p:tgtEl>
                                          <p:spTgt spid="495"/>
                                        </p:tgtEl>
                                        <p:attrNameLst>
                                          <p:attrName>style.visibility</p:attrName>
                                        </p:attrNameLst>
                                      </p:cBhvr>
                                      <p:to>
                                        <p:strVal val="visible"/>
                                      </p:to>
                                    </p:set>
                                    <p:animEffect transition="in" filter="box(out)">
                                      <p:cBhvr>
                                        <p:cTn id="25" dur="2000"/>
                                        <p:tgtEl>
                                          <p:spTgt spid="49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6" nodeType="clickEffect">
                                  <p:stCondLst>
                                    <p:cond delay="0"/>
                                  </p:stCondLst>
                                  <p:iterate>
                                    <p:tmAbs val="0"/>
                                  </p:iterate>
                                  <p:childTnLst>
                                    <p:set>
                                      <p:cBhvr>
                                        <p:cTn id="29" fill="hold"/>
                                        <p:tgtEl>
                                          <p:spTgt spid="496"/>
                                        </p:tgtEl>
                                        <p:attrNameLst>
                                          <p:attrName>style.visibility</p:attrName>
                                        </p:attrNameLst>
                                      </p:cBhvr>
                                      <p:to>
                                        <p:strVal val="visible"/>
                                      </p:to>
                                    </p:set>
                                    <p:animEffect transition="in" filter="box(out)">
                                      <p:cBhvr>
                                        <p:cTn id="30" dur="2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2" animBg="1" advAuto="0"/>
      <p:bldP spid="493" grpId="4" animBg="1" advAuto="0"/>
      <p:bldP spid="494" grpId="1" animBg="1" advAuto="0"/>
      <p:bldP spid="494" grpId="3" animBg="1" advAuto="0"/>
      <p:bldP spid="495" grpId="5" animBg="1" advAuto="0"/>
      <p:bldP spid="496" grpId="6"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99"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500"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01"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02"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503"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504" name="AutoShape 10"/>
          <p:cNvSpPr txBox="1"/>
          <p:nvPr/>
        </p:nvSpPr>
        <p:spPr>
          <a:xfrm>
            <a:off x="12124" y="1112996"/>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05" name="Text Box 53"/>
          <p:cNvSpPr txBox="1"/>
          <p:nvPr/>
        </p:nvSpPr>
        <p:spPr>
          <a:xfrm>
            <a:off x="-46495" y="1566624"/>
            <a:ext cx="838200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506" name="Rectangle 13"/>
          <p:cNvSpPr txBox="1"/>
          <p:nvPr/>
        </p:nvSpPr>
        <p:spPr>
          <a:xfrm>
            <a:off x="228600" y="2133600"/>
            <a:ext cx="6477000" cy="21675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rgbClr val="FF0000"/>
                </a:solidFill>
              </a:defRPr>
            </a:pPr>
            <a:r>
              <a:t>C</a:t>
            </a:r>
            <a:r>
              <a:rPr baseline="-25000"/>
              <a:t>7</a:t>
            </a:r>
            <a:r>
              <a:t> </a:t>
            </a:r>
            <a:r>
              <a:rPr i="1">
                <a:solidFill>
                  <a:srgbClr val="0000FF"/>
                </a:solidFill>
                <a:latin typeface="Times New Roman"/>
                <a:ea typeface="Times New Roman"/>
                <a:cs typeface="Times New Roman"/>
                <a:sym typeface="Times New Roman"/>
              </a:rPr>
              <a:t>:</a:t>
            </a:r>
            <a:r>
              <a:rPr i="1">
                <a:solidFill>
                  <a:srgbClr val="000000"/>
                </a:solidFill>
                <a:latin typeface="Times New Roman"/>
                <a:ea typeface="Times New Roman"/>
                <a:cs typeface="Times New Roman"/>
                <a:sym typeface="Times New Roman"/>
              </a:rPr>
              <a:t> </a:t>
            </a:r>
            <a:r>
              <a:rPr sz="2800" i="1">
                <a:solidFill>
                  <a:srgbClr val="0070C0"/>
                </a:solidFill>
                <a:latin typeface="Times New Roman"/>
                <a:ea typeface="Times New Roman"/>
                <a:cs typeface="Times New Roman"/>
                <a:sym typeface="Times New Roman"/>
              </a:rPr>
              <a:t>Siêu âm có thể phát thành chùm tia hẹp và ít bị nước hấp thụ nên truyền đi xa trong nước, vì thế người ta thường sử dụng sự phản xạ của siêu âm để xác định độ sâu của biển.</a:t>
            </a:r>
          </a:p>
        </p:txBody>
      </p:sp>
      <p:pic>
        <p:nvPicPr>
          <p:cNvPr id="507" name="Picture 14" descr="Picture 14"/>
          <p:cNvPicPr>
            <a:picLocks noChangeAspect="1"/>
          </p:cNvPicPr>
          <p:nvPr/>
        </p:nvPicPr>
        <p:blipFill>
          <a:blip r:embed="rId3"/>
          <a:stretch>
            <a:fillRect/>
          </a:stretch>
        </p:blipFill>
        <p:spPr>
          <a:xfrm>
            <a:off x="7026275" y="1981200"/>
            <a:ext cx="2117725" cy="3810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06"/>
                                        </p:tgtEl>
                                        <p:attrNameLst>
                                          <p:attrName>style.visibility</p:attrName>
                                        </p:attrNameLst>
                                      </p:cBhvr>
                                      <p:to>
                                        <p:strVal val="visible"/>
                                      </p:to>
                                    </p:set>
                                    <p:animEffect transition="in" filter="box(out)">
                                      <p:cBhvr>
                                        <p:cTn id="7" dur="2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3"/>
          <p:cNvSpPr/>
          <p:nvPr/>
        </p:nvSpPr>
        <p:spPr>
          <a:xfrm>
            <a:off x="0" y="0"/>
            <a:ext cx="9144000" cy="6858000"/>
          </a:xfrm>
          <a:prstGeom prst="rect">
            <a:avLst/>
          </a:prstGeom>
          <a:solidFill>
            <a:srgbClr val="000000"/>
          </a:solidFill>
          <a:ln w="12700">
            <a:miter lim="400000"/>
          </a:ln>
        </p:spPr>
        <p:txBody>
          <a:bodyPr lIns="45719" rIns="45719" anchor="ctr"/>
          <a:lstStyle/>
          <a:p>
            <a:endParaRPr/>
          </a:p>
        </p:txBody>
      </p:sp>
      <p:pic>
        <p:nvPicPr>
          <p:cNvPr id="134" name="Picture 4" descr="Picture 4"/>
          <p:cNvPicPr>
            <a:picLocks/>
          </p:cNvPicPr>
          <p:nvPr/>
        </p:nvPicPr>
        <p:blipFill>
          <a:blip r:embed="rId2"/>
          <a:stretch>
            <a:fillRect/>
          </a:stretch>
        </p:blipFill>
        <p:spPr>
          <a:xfrm>
            <a:off x="1063256" y="374073"/>
            <a:ext cx="7013945" cy="5992958"/>
          </a:xfrm>
          <a:prstGeom prst="rect">
            <a:avLst/>
          </a:prstGeom>
          <a:ln w="12700">
            <a:miter lim="400000"/>
          </a:ln>
        </p:spPr>
      </p:pic>
      <p:pic>
        <p:nvPicPr>
          <p:cNvPr id="135" name="Picture 5" descr="Picture 5"/>
          <p:cNvPicPr>
            <a:picLocks noChangeAspect="1"/>
          </p:cNvPicPr>
          <p:nvPr/>
        </p:nvPicPr>
        <p:blipFill>
          <a:blip r:embed="rId3"/>
          <a:srcRect l="999" t="48666" r="81000" b="7333"/>
          <a:stretch>
            <a:fillRect/>
          </a:stretch>
        </p:blipFill>
        <p:spPr>
          <a:xfrm>
            <a:off x="152399" y="3962399"/>
            <a:ext cx="1295401" cy="2514601"/>
          </a:xfrm>
          <a:prstGeom prst="rect">
            <a:avLst/>
          </a:prstGeom>
          <a:ln w="12700">
            <a:miter lim="400000"/>
          </a:ln>
        </p:spPr>
      </p:pic>
      <p:grpSp>
        <p:nvGrpSpPr>
          <p:cNvPr id="138" name="Picture 6"/>
          <p:cNvGrpSpPr/>
          <p:nvPr/>
        </p:nvGrpSpPr>
        <p:grpSpPr>
          <a:xfrm>
            <a:off x="7162800" y="990600"/>
            <a:ext cx="1225550" cy="2286000"/>
            <a:chOff x="0" y="0"/>
            <a:chExt cx="1225550" cy="2286000"/>
          </a:xfrm>
        </p:grpSpPr>
        <p:sp>
          <p:nvSpPr>
            <p:cNvPr id="136" name="Hình chữ nhật"/>
            <p:cNvSpPr/>
            <p:nvPr/>
          </p:nvSpPr>
          <p:spPr>
            <a:xfrm>
              <a:off x="0" y="0"/>
              <a:ext cx="1225550" cy="2286000"/>
            </a:xfrm>
            <a:prstGeom prst="rect">
              <a:avLst/>
            </a:prstGeom>
            <a:solidFill>
              <a:srgbClr val="0000FF"/>
            </a:solidFill>
            <a:ln w="12700" cap="flat">
              <a:noFill/>
              <a:miter lim="400000"/>
            </a:ln>
            <a:effectLst/>
          </p:spPr>
          <p:txBody>
            <a:bodyPr wrap="square" lIns="45719" tIns="45719" rIns="45719" bIns="45719" numCol="1" anchor="ctr">
              <a:noAutofit/>
            </a:bodyPr>
            <a:lstStyle/>
            <a:p>
              <a:endParaRPr/>
            </a:p>
          </p:txBody>
        </p:sp>
        <p:pic>
          <p:nvPicPr>
            <p:cNvPr id="137" name="image8.png" descr="image8.png"/>
            <p:cNvPicPr>
              <a:picLocks noChangeAspect="1"/>
            </p:cNvPicPr>
            <p:nvPr/>
          </p:nvPicPr>
          <p:blipFill>
            <a:blip r:embed="rId3"/>
            <a:srcRect l="78960" t="51360" r="959" b="8640"/>
            <a:stretch>
              <a:fillRect/>
            </a:stretch>
          </p:blipFill>
          <p:spPr>
            <a:xfrm>
              <a:off x="0" y="0"/>
              <a:ext cx="1225550" cy="2286000"/>
            </a:xfrm>
            <a:prstGeom prst="rect">
              <a:avLst/>
            </a:prstGeom>
            <a:ln w="12700" cap="flat">
              <a:noFill/>
              <a:miter lim="400000"/>
            </a:ln>
            <a:effectLst/>
          </p:spPr>
        </p:pic>
      </p:grpSp>
      <p:grpSp>
        <p:nvGrpSpPr>
          <p:cNvPr id="141" name="AutoShape 7"/>
          <p:cNvGrpSpPr/>
          <p:nvPr/>
        </p:nvGrpSpPr>
        <p:grpSpPr>
          <a:xfrm>
            <a:off x="0" y="121920"/>
            <a:ext cx="7505825" cy="1784351"/>
            <a:chOff x="0" y="0"/>
            <a:chExt cx="7505824" cy="1784350"/>
          </a:xfrm>
        </p:grpSpPr>
        <p:sp>
          <p:nvSpPr>
            <p:cNvPr id="139" name="Hình"/>
            <p:cNvSpPr/>
            <p:nvPr/>
          </p:nvSpPr>
          <p:spPr>
            <a:xfrm>
              <a:off x="0" y="0"/>
              <a:ext cx="7505825" cy="178435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3" y="0"/>
                    <a:pt x="856" y="0"/>
                  </a:cubicBezTo>
                  <a:lnTo>
                    <a:pt x="11385" y="0"/>
                  </a:lnTo>
                  <a:lnTo>
                    <a:pt x="18661" y="0"/>
                  </a:lnTo>
                  <a:cubicBezTo>
                    <a:pt x="19133" y="0"/>
                    <a:pt x="19516" y="1612"/>
                    <a:pt x="19516" y="3600"/>
                  </a:cubicBezTo>
                  <a:lnTo>
                    <a:pt x="19516" y="12600"/>
                  </a:lnTo>
                  <a:lnTo>
                    <a:pt x="21600" y="17718"/>
                  </a:lnTo>
                  <a:lnTo>
                    <a:pt x="19516" y="18000"/>
                  </a:lnTo>
                  <a:lnTo>
                    <a:pt x="19516" y="18000"/>
                  </a:lnTo>
                  <a:cubicBezTo>
                    <a:pt x="19516" y="19988"/>
                    <a:pt x="19133" y="21600"/>
                    <a:pt x="18661" y="21600"/>
                  </a:cubicBezTo>
                  <a:lnTo>
                    <a:pt x="856" y="21600"/>
                  </a:lnTo>
                  <a:cubicBezTo>
                    <a:pt x="383" y="21600"/>
                    <a:pt x="0" y="19988"/>
                    <a:pt x="0" y="18000"/>
                  </a:cubicBezTo>
                  <a:lnTo>
                    <a:pt x="0" y="18000"/>
                  </a:lnTo>
                  <a:lnTo>
                    <a:pt x="0" y="12600"/>
                  </a:lnTo>
                  <a:close/>
                </a:path>
              </a:pathLst>
            </a:custGeom>
            <a:noFill/>
            <a:ln w="9525" cap="flat">
              <a:solidFill>
                <a:srgbClr val="000000"/>
              </a:solidFill>
              <a:prstDash val="solid"/>
              <a:miter lim="800000"/>
            </a:ln>
            <a:effectLst/>
          </p:spPr>
          <p:txBody>
            <a:bodyPr wrap="square" lIns="45719" tIns="45719" rIns="45719" bIns="45719" numCol="1" anchor="t">
              <a:noAutofit/>
            </a:bodyPr>
            <a:lstStyle/>
            <a:p>
              <a:pPr>
                <a:defRPr sz="3200">
                  <a:solidFill>
                    <a:srgbClr val="FFFFFF"/>
                  </a:solidFill>
                  <a:latin typeface=".VnAristote"/>
                  <a:ea typeface=".VnAristote"/>
                  <a:cs typeface=".VnAristote"/>
                  <a:sym typeface=".VnAristote"/>
                </a:defRPr>
              </a:pPr>
              <a:endParaRPr/>
            </a:p>
          </p:txBody>
        </p:sp>
        <p:sp>
          <p:nvSpPr>
            <p:cNvPr id="140" name="Khi nghe thấy tiếng sấm, sau đó ta thường nghe thấy tiếng ì ầm, đó là tiếng sấm rền, thế sấm rền là gì?"/>
            <p:cNvSpPr txBox="1"/>
            <p:nvPr/>
          </p:nvSpPr>
          <p:spPr>
            <a:xfrm>
              <a:off x="87104" y="87105"/>
              <a:ext cx="6607592" cy="14838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800" b="1">
                  <a:solidFill>
                    <a:srgbClr val="FFFFFF"/>
                  </a:solidFill>
                  <a:latin typeface=".VnArial"/>
                  <a:ea typeface=".VnArial"/>
                  <a:cs typeface=".VnArial"/>
                  <a:sym typeface=".VnArial"/>
                </a:defRPr>
              </a:pPr>
              <a:r>
                <a:t>  </a:t>
              </a:r>
              <a:r>
                <a:rPr sz="3200" b="0">
                  <a:latin typeface="Times New Roman"/>
                  <a:ea typeface="Times New Roman"/>
                  <a:cs typeface="Times New Roman"/>
                  <a:sym typeface="Times New Roman"/>
                </a:rPr>
                <a:t>Khi nghe thấy tiếng sấm, sau đó ta thường nghe thấy tiếng ì ầm, đó là tiếng sấm rền, thế sấm rền là gì?</a:t>
              </a:r>
            </a:p>
          </p:txBody>
        </p:sp>
      </p:grpSp>
      <p:grpSp>
        <p:nvGrpSpPr>
          <p:cNvPr id="144" name="AutoShape 8"/>
          <p:cNvGrpSpPr/>
          <p:nvPr/>
        </p:nvGrpSpPr>
        <p:grpSpPr>
          <a:xfrm>
            <a:off x="1514546" y="2971800"/>
            <a:ext cx="5648254" cy="1905000"/>
            <a:chOff x="0" y="0"/>
            <a:chExt cx="5648252" cy="1905000"/>
          </a:xfrm>
        </p:grpSpPr>
        <p:sp>
          <p:nvSpPr>
            <p:cNvPr id="142" name="Hình"/>
            <p:cNvSpPr/>
            <p:nvPr/>
          </p:nvSpPr>
          <p:spPr>
            <a:xfrm>
              <a:off x="0" y="0"/>
              <a:ext cx="5648253" cy="1905000"/>
            </a:xfrm>
            <a:custGeom>
              <a:avLst/>
              <a:gdLst/>
              <a:ahLst/>
              <a:cxnLst>
                <a:cxn ang="0">
                  <a:pos x="wd2" y="hd2"/>
                </a:cxn>
                <a:cxn ang="5400000">
                  <a:pos x="wd2" y="hd2"/>
                </a:cxn>
                <a:cxn ang="10800000">
                  <a:pos x="wd2" y="hd2"/>
                </a:cxn>
                <a:cxn ang="16200000">
                  <a:pos x="wd2" y="hd2"/>
                </a:cxn>
              </a:cxnLst>
              <a:rect l="0" t="0" r="r" b="b"/>
              <a:pathLst>
                <a:path w="21600" h="21600" extrusionOk="0">
                  <a:moveTo>
                    <a:pt x="2659" y="0"/>
                  </a:moveTo>
                  <a:lnTo>
                    <a:pt x="21600" y="0"/>
                  </a:lnTo>
                  <a:lnTo>
                    <a:pt x="21600" y="21600"/>
                  </a:lnTo>
                  <a:lnTo>
                    <a:pt x="2659" y="21600"/>
                  </a:lnTo>
                  <a:lnTo>
                    <a:pt x="2659" y="18000"/>
                  </a:lnTo>
                  <a:lnTo>
                    <a:pt x="0" y="19494"/>
                  </a:lnTo>
                  <a:lnTo>
                    <a:pt x="2659" y="12600"/>
                  </a:lnTo>
                  <a:close/>
                </a:path>
              </a:pathLst>
            </a:custGeom>
            <a:noFill/>
            <a:ln w="9525" cap="flat">
              <a:solidFill>
                <a:srgbClr val="000000"/>
              </a:solidFill>
              <a:prstDash val="solid"/>
              <a:miter lim="800000"/>
            </a:ln>
            <a:effectLst/>
          </p:spPr>
          <p:txBody>
            <a:bodyPr wrap="square" lIns="45719" tIns="45719" rIns="45719" bIns="45719" numCol="1" anchor="t">
              <a:noAutofit/>
            </a:bodyPr>
            <a:lstStyle/>
            <a:p>
              <a:pPr>
                <a:defRPr sz="2800">
                  <a:solidFill>
                    <a:srgbClr val="FFFFFF"/>
                  </a:solidFill>
                </a:defRPr>
              </a:pPr>
              <a:endParaRPr/>
            </a:p>
          </p:txBody>
        </p:sp>
        <p:sp>
          <p:nvSpPr>
            <p:cNvPr id="143" name="Hi hi! Có thế mà cũng không biết, dễ ợt à. Mình không trả lời đâu . Mình để các bạn trong lớp trả lời hộ mình."/>
            <p:cNvSpPr txBox="1"/>
            <p:nvPr/>
          </p:nvSpPr>
          <p:spPr>
            <a:xfrm>
              <a:off x="695252" y="0"/>
              <a:ext cx="4953001" cy="17424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800">
                  <a:solidFill>
                    <a:srgbClr val="FFFFFF"/>
                  </a:solidFill>
                  <a:latin typeface=".VnMonotype corsiva"/>
                  <a:ea typeface=".VnMonotype corsiva"/>
                  <a:cs typeface=".VnMonotype corsiva"/>
                  <a:sym typeface=".VnMonotype corsiva"/>
                </a:defRPr>
              </a:pPr>
              <a:r>
                <a:t>    </a:t>
              </a:r>
              <a:r>
                <a:rPr>
                  <a:latin typeface="Times New Roman"/>
                  <a:ea typeface="Times New Roman"/>
                  <a:cs typeface="Times New Roman"/>
                  <a:sym typeface="Times New Roman"/>
                </a:rPr>
                <a:t>Hi hi! Có thế mà cũng không biết, dễ ợt à. Mình không trả lời đâu . Mình để các bạn trong lớp trả lời hộ mình.</a:t>
              </a:r>
            </a:p>
          </p:txBody>
        </p:sp>
      </p:grpSp>
      <p:grpSp>
        <p:nvGrpSpPr>
          <p:cNvPr id="147" name="Group 10"/>
          <p:cNvGrpSpPr/>
          <p:nvPr/>
        </p:nvGrpSpPr>
        <p:grpSpPr>
          <a:xfrm>
            <a:off x="9296400" y="6553200"/>
            <a:ext cx="304800" cy="304800"/>
            <a:chOff x="0" y="0"/>
            <a:chExt cx="304800" cy="304800"/>
          </a:xfrm>
        </p:grpSpPr>
        <p:sp>
          <p:nvSpPr>
            <p:cNvPr id="145" name="Rectangle 11"/>
            <p:cNvSpPr/>
            <p:nvPr/>
          </p:nvSpPr>
          <p:spPr>
            <a:xfrm>
              <a:off x="0" y="0"/>
              <a:ext cx="304800" cy="304800"/>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pic>
          <p:nvPicPr>
            <p:cNvPr id="146" name="Picture 12" descr="Picture 12"/>
            <p:cNvPicPr>
              <a:picLocks noChangeAspect="1"/>
            </p:cNvPicPr>
            <p:nvPr/>
          </p:nvPicPr>
          <p:blipFill>
            <a:blip r:embed="rId4"/>
            <a:stretch>
              <a:fillRect/>
            </a:stretch>
          </p:blipFill>
          <p:spPr>
            <a:xfrm>
              <a:off x="35441" y="16625"/>
              <a:ext cx="245436" cy="2663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tgtEl>
                                        <p:attrNameLst>
                                          <p:attrName>style.visibility</p:attrName>
                                        </p:attrNameLst>
                                      </p:cBhvr>
                                      <p:to>
                                        <p:strVal val="visible"/>
                                      </p:to>
                                    </p:set>
                                    <p:animEffect transition="in" filter="dissolve">
                                      <p:cBhvr>
                                        <p:cTn id="7" dur="500"/>
                                        <p:tgtEl>
                                          <p:spTgt spid="14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38"/>
                                        </p:tgtEl>
                                        <p:attrNameLst>
                                          <p:attrName>style.visibility</p:attrName>
                                        </p:attrNameLst>
                                      </p:cBhvr>
                                      <p:to>
                                        <p:strVal val="visible"/>
                                      </p:to>
                                    </p:set>
                                    <p:animEffect transition="in" filter="dissolve">
                                      <p:cBhvr>
                                        <p:cTn id="11" dur="5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144"/>
                                        </p:tgtEl>
                                        <p:attrNameLst>
                                          <p:attrName>style.visibility</p:attrName>
                                        </p:attrNameLst>
                                      </p:cBhvr>
                                      <p:to>
                                        <p:strVal val="visible"/>
                                      </p:to>
                                    </p:set>
                                    <p:animEffect transition="in" filter="dissolve">
                                      <p:cBhvr>
                                        <p:cTn id="16" dur="500"/>
                                        <p:tgtEl>
                                          <p:spTgt spid="144"/>
                                        </p:tgtEl>
                                      </p:cBhvr>
                                    </p:animEffect>
                                  </p:childTnLst>
                                </p:cTn>
                              </p:par>
                            </p:childTnLst>
                          </p:cTn>
                        </p:par>
                        <p:par>
                          <p:cTn id="17" fill="hold">
                            <p:stCondLst>
                              <p:cond delay="500"/>
                            </p:stCondLst>
                            <p:childTnLst>
                              <p:par>
                                <p:cTn id="18" presetID="9" presetClass="entr" fill="hold" grpId="4" nodeType="afterEffect">
                                  <p:stCondLst>
                                    <p:cond delay="0"/>
                                  </p:stCondLst>
                                  <p:iterate>
                                    <p:tmAbs val="0"/>
                                  </p:iterate>
                                  <p:childTnLst>
                                    <p:set>
                                      <p:cBhvr>
                                        <p:cTn id="19" fill="hold"/>
                                        <p:tgtEl>
                                          <p:spTgt spid="135"/>
                                        </p:tgtEl>
                                        <p:attrNameLst>
                                          <p:attrName>style.visibility</p:attrName>
                                        </p:attrNameLst>
                                      </p:cBhvr>
                                      <p:to>
                                        <p:strVal val="visible"/>
                                      </p:to>
                                    </p:set>
                                    <p:animEffect transition="in" filter="dissolve">
                                      <p:cBhvr>
                                        <p:cTn id="2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4" animBg="1" advAuto="0"/>
      <p:bldP spid="138" grpId="2" animBg="1" advAuto="0"/>
      <p:bldP spid="141" grpId="1" animBg="1" advAuto="0"/>
      <p:bldP spid="144"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Picture 14" descr="Picture 14"/>
          <p:cNvPicPr>
            <a:picLocks noChangeAspect="1"/>
          </p:cNvPicPr>
          <p:nvPr/>
        </p:nvPicPr>
        <p:blipFill>
          <a:blip r:embed="rId2"/>
          <a:stretch>
            <a:fillRect/>
          </a:stretch>
        </p:blipFill>
        <p:spPr>
          <a:xfrm>
            <a:off x="7336235" y="1981200"/>
            <a:ext cx="2117726" cy="3810000"/>
          </a:xfrm>
          <a:prstGeom prst="rect">
            <a:avLst/>
          </a:prstGeom>
          <a:ln w="12700">
            <a:miter lim="400000"/>
          </a:ln>
        </p:spPr>
      </p:pic>
      <p:pic>
        <p:nvPicPr>
          <p:cNvPr id="510" name="Picture 4" descr="Picture 4"/>
          <p:cNvPicPr>
            <a:picLocks noChangeAspect="1"/>
          </p:cNvPicPr>
          <p:nvPr/>
        </p:nvPicPr>
        <p:blipFill>
          <a:blip r:embed="rId3" cstate="print"/>
          <a:stretch>
            <a:fillRect/>
          </a:stretch>
        </p:blipFill>
        <p:spPr>
          <a:xfrm rot="4303273">
            <a:off x="74970" y="94448"/>
            <a:ext cx="655639" cy="631826"/>
          </a:xfrm>
          <a:prstGeom prst="rect">
            <a:avLst/>
          </a:prstGeom>
          <a:ln w="12700">
            <a:miter lim="400000"/>
          </a:ln>
        </p:spPr>
      </p:pic>
      <p:sp>
        <p:nvSpPr>
          <p:cNvPr id="511" name="Rectangle 13"/>
          <p:cNvSpPr txBox="1"/>
          <p:nvPr/>
        </p:nvSpPr>
        <p:spPr>
          <a:xfrm>
            <a:off x="0" y="2209800"/>
            <a:ext cx="7239000" cy="28931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rgbClr val="0000FF"/>
                </a:solidFill>
              </a:defRPr>
            </a:pPr>
            <a:r>
              <a:rPr dirty="0"/>
              <a:t>C7:</a:t>
            </a:r>
            <a:r>
              <a:rPr dirty="0">
                <a:solidFill>
                  <a:srgbClr val="000000"/>
                </a:solidFill>
              </a:rPr>
              <a:t> </a:t>
            </a:r>
            <a:r>
              <a:rPr i="1" dirty="0" err="1">
                <a:solidFill>
                  <a:srgbClr val="0070C0"/>
                </a:solidFill>
                <a:latin typeface="Times New Roman"/>
                <a:ea typeface="Times New Roman"/>
                <a:cs typeface="Times New Roman"/>
                <a:sym typeface="Times New Roman"/>
              </a:rPr>
              <a:t>Siêu</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âm</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có</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thể</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phát</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thành</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chùm</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tia</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hẹp</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và</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ít</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bị</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nước</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hấp</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thụ</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nên</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truyền</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đi</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xa</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trong</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nước</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vì</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thế</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người</a:t>
            </a:r>
            <a:r>
              <a:rPr i="1" dirty="0">
                <a:solidFill>
                  <a:srgbClr val="0070C0"/>
                </a:solidFill>
                <a:latin typeface="Times New Roman"/>
                <a:ea typeface="Times New Roman"/>
                <a:cs typeface="Times New Roman"/>
                <a:sym typeface="Times New Roman"/>
              </a:rPr>
              <a:t> ta </a:t>
            </a:r>
            <a:r>
              <a:rPr i="1" dirty="0" err="1">
                <a:solidFill>
                  <a:srgbClr val="0070C0"/>
                </a:solidFill>
                <a:latin typeface="Times New Roman"/>
                <a:ea typeface="Times New Roman"/>
                <a:cs typeface="Times New Roman"/>
                <a:sym typeface="Times New Roman"/>
              </a:rPr>
              <a:t>thường</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sử</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dụng</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sự</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phản</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xạ</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của</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siêu</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âm</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để</a:t>
            </a:r>
            <a:r>
              <a:rPr i="1" dirty="0">
                <a:solidFill>
                  <a:srgbClr val="0070C0"/>
                </a:solidFill>
                <a:latin typeface="Times New Roman"/>
                <a:ea typeface="Times New Roman"/>
                <a:cs typeface="Times New Roman"/>
                <a:sym typeface="Times New Roman"/>
              </a:rPr>
              <a:t> </a:t>
            </a:r>
            <a:r>
              <a:rPr i="1" u="sng" dirty="0" err="1">
                <a:solidFill>
                  <a:srgbClr val="0070C0"/>
                </a:solidFill>
                <a:latin typeface="Times New Roman"/>
                <a:ea typeface="Times New Roman"/>
                <a:cs typeface="Times New Roman"/>
                <a:sym typeface="Times New Roman"/>
              </a:rPr>
              <a:t>xác</a:t>
            </a:r>
            <a:r>
              <a:rPr i="1" u="sng" dirty="0">
                <a:solidFill>
                  <a:srgbClr val="0070C0"/>
                </a:solidFill>
                <a:latin typeface="Times New Roman"/>
                <a:ea typeface="Times New Roman"/>
                <a:cs typeface="Times New Roman"/>
                <a:sym typeface="Times New Roman"/>
              </a:rPr>
              <a:t> </a:t>
            </a:r>
            <a:r>
              <a:rPr i="1" u="sng" dirty="0" err="1">
                <a:solidFill>
                  <a:srgbClr val="0070C0"/>
                </a:solidFill>
                <a:latin typeface="Times New Roman"/>
                <a:ea typeface="Times New Roman"/>
                <a:cs typeface="Times New Roman"/>
                <a:sym typeface="Times New Roman"/>
              </a:rPr>
              <a:t>định</a:t>
            </a:r>
            <a:r>
              <a:rPr i="1" u="sng" dirty="0">
                <a:solidFill>
                  <a:srgbClr val="0070C0"/>
                </a:solidFill>
                <a:latin typeface="Times New Roman"/>
                <a:ea typeface="Times New Roman"/>
                <a:cs typeface="Times New Roman"/>
                <a:sym typeface="Times New Roman"/>
              </a:rPr>
              <a:t> </a:t>
            </a:r>
            <a:r>
              <a:rPr i="1" u="sng" dirty="0" err="1">
                <a:solidFill>
                  <a:srgbClr val="0070C0"/>
                </a:solidFill>
                <a:latin typeface="Times New Roman"/>
                <a:ea typeface="Times New Roman"/>
                <a:cs typeface="Times New Roman"/>
                <a:sym typeface="Times New Roman"/>
              </a:rPr>
              <a:t>độ</a:t>
            </a:r>
            <a:r>
              <a:rPr i="1" u="sng" dirty="0">
                <a:solidFill>
                  <a:srgbClr val="0070C0"/>
                </a:solidFill>
                <a:latin typeface="Times New Roman"/>
                <a:ea typeface="Times New Roman"/>
                <a:cs typeface="Times New Roman"/>
                <a:sym typeface="Times New Roman"/>
              </a:rPr>
              <a:t> </a:t>
            </a:r>
            <a:r>
              <a:rPr i="1" u="sng" dirty="0" err="1">
                <a:solidFill>
                  <a:srgbClr val="0070C0"/>
                </a:solidFill>
                <a:latin typeface="Times New Roman"/>
                <a:ea typeface="Times New Roman"/>
                <a:cs typeface="Times New Roman"/>
                <a:sym typeface="Times New Roman"/>
              </a:rPr>
              <a:t>sâu</a:t>
            </a:r>
            <a:r>
              <a:rPr i="1" u="sng"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của</a:t>
            </a:r>
            <a:r>
              <a:rPr i="1" dirty="0">
                <a:solidFill>
                  <a:srgbClr val="0070C0"/>
                </a:solidFill>
                <a:latin typeface="Times New Roman"/>
                <a:ea typeface="Times New Roman"/>
                <a:cs typeface="Times New Roman"/>
                <a:sym typeface="Times New Roman"/>
              </a:rPr>
              <a:t> </a:t>
            </a:r>
            <a:r>
              <a:rPr i="1" dirty="0" err="1">
                <a:solidFill>
                  <a:srgbClr val="0070C0"/>
                </a:solidFill>
                <a:latin typeface="Times New Roman"/>
                <a:ea typeface="Times New Roman"/>
                <a:cs typeface="Times New Roman"/>
                <a:sym typeface="Times New Roman"/>
              </a:rPr>
              <a:t>biển</a:t>
            </a:r>
            <a:r>
              <a:rPr i="1" dirty="0">
                <a:solidFill>
                  <a:srgbClr val="0070C0"/>
                </a:solidFill>
                <a:latin typeface="Times New Roman"/>
                <a:ea typeface="Times New Roman"/>
                <a:cs typeface="Times New Roman"/>
                <a:sym typeface="Times New Roman"/>
              </a:rPr>
              <a:t>.</a:t>
            </a:r>
          </a:p>
          <a:p>
            <a:pPr>
              <a:defRPr sz="2600" i="1">
                <a:solidFill>
                  <a:srgbClr val="0070C0"/>
                </a:solidFill>
                <a:latin typeface="Times New Roman"/>
                <a:ea typeface="Times New Roman"/>
                <a:cs typeface="Times New Roman"/>
                <a:sym typeface="Times New Roman"/>
              </a:defRPr>
            </a:pPr>
            <a:r>
              <a:rPr dirty="0"/>
              <a:t>   </a:t>
            </a:r>
            <a:r>
              <a:rPr dirty="0" err="1"/>
              <a:t>Giả</a:t>
            </a:r>
            <a:r>
              <a:rPr dirty="0"/>
              <a:t> </a:t>
            </a:r>
            <a:r>
              <a:rPr dirty="0" err="1"/>
              <a:t>sử</a:t>
            </a:r>
            <a:r>
              <a:rPr dirty="0"/>
              <a:t> </a:t>
            </a:r>
            <a:r>
              <a:rPr dirty="0" err="1"/>
              <a:t>tàu</a:t>
            </a:r>
            <a:r>
              <a:rPr dirty="0"/>
              <a:t> </a:t>
            </a:r>
            <a:r>
              <a:rPr dirty="0" err="1"/>
              <a:t>phát</a:t>
            </a:r>
            <a:r>
              <a:rPr dirty="0"/>
              <a:t> ra </a:t>
            </a:r>
            <a:r>
              <a:rPr dirty="0" err="1"/>
              <a:t>siêu</a:t>
            </a:r>
            <a:r>
              <a:rPr dirty="0"/>
              <a:t> </a:t>
            </a:r>
            <a:r>
              <a:rPr dirty="0" err="1"/>
              <a:t>âm</a:t>
            </a:r>
            <a:r>
              <a:rPr dirty="0"/>
              <a:t> </a:t>
            </a:r>
            <a:r>
              <a:rPr dirty="0" err="1"/>
              <a:t>và</a:t>
            </a:r>
            <a:r>
              <a:rPr dirty="0"/>
              <a:t> </a:t>
            </a:r>
            <a:r>
              <a:rPr dirty="0" err="1"/>
              <a:t>thu</a:t>
            </a:r>
            <a:r>
              <a:rPr dirty="0"/>
              <a:t> </a:t>
            </a:r>
            <a:r>
              <a:rPr dirty="0" err="1"/>
              <a:t>được</a:t>
            </a:r>
            <a:r>
              <a:rPr dirty="0"/>
              <a:t> </a:t>
            </a:r>
            <a:r>
              <a:rPr dirty="0" err="1"/>
              <a:t>âm</a:t>
            </a:r>
            <a:r>
              <a:rPr dirty="0"/>
              <a:t> </a:t>
            </a:r>
            <a:r>
              <a:rPr dirty="0" err="1"/>
              <a:t>phản</a:t>
            </a:r>
            <a:r>
              <a:rPr dirty="0"/>
              <a:t> </a:t>
            </a:r>
            <a:r>
              <a:rPr dirty="0" err="1"/>
              <a:t>xạ</a:t>
            </a:r>
            <a:r>
              <a:rPr dirty="0"/>
              <a:t> </a:t>
            </a:r>
            <a:r>
              <a:rPr dirty="0" err="1"/>
              <a:t>của</a:t>
            </a:r>
            <a:r>
              <a:rPr dirty="0"/>
              <a:t> </a:t>
            </a:r>
            <a:r>
              <a:rPr dirty="0" err="1"/>
              <a:t>nó</a:t>
            </a:r>
            <a:r>
              <a:rPr dirty="0"/>
              <a:t> </a:t>
            </a:r>
            <a:r>
              <a:rPr dirty="0" err="1"/>
              <a:t>từ</a:t>
            </a:r>
            <a:r>
              <a:rPr dirty="0"/>
              <a:t> </a:t>
            </a:r>
            <a:r>
              <a:rPr dirty="0" err="1"/>
              <a:t>đáy</a:t>
            </a:r>
            <a:r>
              <a:rPr dirty="0"/>
              <a:t> </a:t>
            </a:r>
            <a:r>
              <a:rPr dirty="0" err="1"/>
              <a:t>biển</a:t>
            </a:r>
            <a:r>
              <a:rPr dirty="0"/>
              <a:t> </a:t>
            </a:r>
            <a:r>
              <a:rPr dirty="0" err="1"/>
              <a:t>sau</a:t>
            </a:r>
            <a:r>
              <a:rPr dirty="0"/>
              <a:t> 1 </a:t>
            </a:r>
            <a:r>
              <a:rPr dirty="0" err="1"/>
              <a:t>giây</a:t>
            </a:r>
            <a:r>
              <a:rPr dirty="0"/>
              <a:t>, </a:t>
            </a:r>
            <a:r>
              <a:rPr dirty="0" err="1"/>
              <a:t>biết</a:t>
            </a:r>
            <a:r>
              <a:rPr dirty="0"/>
              <a:t> </a:t>
            </a:r>
            <a:r>
              <a:rPr dirty="0" err="1"/>
              <a:t>vận</a:t>
            </a:r>
            <a:r>
              <a:rPr dirty="0"/>
              <a:t> </a:t>
            </a:r>
            <a:r>
              <a:rPr dirty="0" err="1"/>
              <a:t>tốc</a:t>
            </a:r>
            <a:r>
              <a:rPr dirty="0"/>
              <a:t> </a:t>
            </a:r>
            <a:r>
              <a:rPr dirty="0" err="1"/>
              <a:t>truyền</a:t>
            </a:r>
            <a:r>
              <a:rPr dirty="0"/>
              <a:t> </a:t>
            </a:r>
            <a:r>
              <a:rPr dirty="0" err="1"/>
              <a:t>âm</a:t>
            </a:r>
            <a:r>
              <a:rPr dirty="0"/>
              <a:t> </a:t>
            </a:r>
            <a:r>
              <a:rPr dirty="0" err="1"/>
              <a:t>trong</a:t>
            </a:r>
            <a:r>
              <a:rPr dirty="0"/>
              <a:t> </a:t>
            </a:r>
            <a:r>
              <a:rPr dirty="0" err="1"/>
              <a:t>nước</a:t>
            </a:r>
            <a:r>
              <a:rPr dirty="0"/>
              <a:t> </a:t>
            </a:r>
            <a:r>
              <a:rPr dirty="0" err="1"/>
              <a:t>là</a:t>
            </a:r>
            <a:r>
              <a:rPr dirty="0"/>
              <a:t> 150</a:t>
            </a:r>
            <a:r>
              <a:rPr lang="en-US" dirty="0"/>
              <a:t>0</a:t>
            </a:r>
            <a:r>
              <a:rPr dirty="0"/>
              <a:t>m/s</a:t>
            </a:r>
          </a:p>
        </p:txBody>
      </p:sp>
      <p:sp>
        <p:nvSpPr>
          <p:cNvPr id="512" name="Line 15"/>
          <p:cNvSpPr/>
          <p:nvPr/>
        </p:nvSpPr>
        <p:spPr>
          <a:xfrm>
            <a:off x="8021659" y="2895600"/>
            <a:ext cx="381000" cy="2716214"/>
          </a:xfrm>
          <a:prstGeom prst="line">
            <a:avLst/>
          </a:prstGeom>
          <a:ln w="28575">
            <a:solidFill>
              <a:srgbClr val="0000FF"/>
            </a:solidFill>
            <a:prstDash val="lgDash"/>
            <a:tailEnd type="triangle"/>
          </a:ln>
        </p:spPr>
        <p:txBody>
          <a:bodyPr lIns="45719" rIns="45719"/>
          <a:lstStyle/>
          <a:p>
            <a:endParaRPr/>
          </a:p>
        </p:txBody>
      </p:sp>
      <p:sp>
        <p:nvSpPr>
          <p:cNvPr id="513" name="Line 16"/>
          <p:cNvSpPr/>
          <p:nvPr/>
        </p:nvSpPr>
        <p:spPr>
          <a:xfrm flipV="1">
            <a:off x="8416866" y="2758697"/>
            <a:ext cx="209551" cy="2800351"/>
          </a:xfrm>
          <a:prstGeom prst="line">
            <a:avLst/>
          </a:prstGeom>
          <a:ln w="28575">
            <a:solidFill>
              <a:srgbClr val="0000FF"/>
            </a:solidFill>
            <a:prstDash val="lgDash"/>
            <a:tailEnd type="triangle"/>
          </a:ln>
        </p:spPr>
        <p:txBody>
          <a:bodyPr lIns="45719" rIns="45719"/>
          <a:lstStyle/>
          <a:p>
            <a:endParaRPr/>
          </a:p>
        </p:txBody>
      </p:sp>
      <p:sp>
        <p:nvSpPr>
          <p:cNvPr id="514" name="Rectangle 17"/>
          <p:cNvSpPr txBox="1"/>
          <p:nvPr/>
        </p:nvSpPr>
        <p:spPr>
          <a:xfrm>
            <a:off x="228600" y="4937125"/>
            <a:ext cx="7315200" cy="189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Trả lời:</a:t>
            </a:r>
            <a:r>
              <a:rPr>
                <a:solidFill>
                  <a:srgbClr val="000000"/>
                </a:solidFill>
              </a:rPr>
              <a:t> Thời gian âm truyền từ đáy tàu đến đáy biển là: t = </a:t>
            </a:r>
            <a:r>
              <a:rPr sz="3200">
                <a:solidFill>
                  <a:srgbClr val="000000"/>
                </a:solidFill>
              </a:rPr>
              <a:t>½ </a:t>
            </a:r>
            <a:r>
              <a:rPr>
                <a:solidFill>
                  <a:srgbClr val="000000"/>
                </a:solidFill>
              </a:rPr>
              <a:t>s</a:t>
            </a:r>
          </a:p>
          <a:p>
            <a:pPr>
              <a:defRPr sz="2800"/>
            </a:pPr>
            <a:r>
              <a:t>Độ sâu của đáy biển là:</a:t>
            </a:r>
          </a:p>
          <a:p>
            <a:pPr>
              <a:defRPr sz="2800"/>
            </a:pPr>
            <a:r>
              <a:t>S = v.t = 1500. </a:t>
            </a:r>
            <a:r>
              <a:rPr sz="3200"/>
              <a:t>½ </a:t>
            </a:r>
            <a:r>
              <a:t>= 750 (m)</a:t>
            </a:r>
          </a:p>
        </p:txBody>
      </p:sp>
      <p:sp>
        <p:nvSpPr>
          <p:cNvPr id="515"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16"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17"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18" name="AutoShape 10"/>
          <p:cNvSpPr txBox="1"/>
          <p:nvPr/>
        </p:nvSpPr>
        <p:spPr>
          <a:xfrm>
            <a:off x="12124" y="1112996"/>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19" name="Text Box 53"/>
          <p:cNvSpPr txBox="1"/>
          <p:nvPr/>
        </p:nvSpPr>
        <p:spPr>
          <a:xfrm>
            <a:off x="-46495" y="1566624"/>
            <a:ext cx="838200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11"/>
                                        </p:tgtEl>
                                        <p:attrNameLst>
                                          <p:attrName>style.visibility</p:attrName>
                                        </p:attrNameLst>
                                      </p:cBhvr>
                                      <p:to>
                                        <p:strVal val="visible"/>
                                      </p:to>
                                    </p:set>
                                    <p:animEffect transition="in" filter="box(out)">
                                      <p:cBhvr>
                                        <p:cTn id="7" dur="2000"/>
                                        <p:tgtEl>
                                          <p:spTgt spid="511"/>
                                        </p:tgtEl>
                                      </p:cBhvr>
                                    </p:animEffect>
                                  </p:childTnLst>
                                </p:cTn>
                              </p:par>
                            </p:childTnLst>
                          </p:cTn>
                        </p:par>
                        <p:par>
                          <p:cTn id="8" fill="hold">
                            <p:stCondLst>
                              <p:cond delay="2000"/>
                            </p:stCondLst>
                            <p:childTnLst>
                              <p:par>
                                <p:cTn id="9" presetID="18" presetClass="entr" presetSubtype="12" fill="hold" grpId="2" nodeType="afterEffect">
                                  <p:stCondLst>
                                    <p:cond delay="0"/>
                                  </p:stCondLst>
                                  <p:iterate>
                                    <p:tmAbs val="0"/>
                                  </p:iterate>
                                  <p:childTnLst>
                                    <p:set>
                                      <p:cBhvr>
                                        <p:cTn id="10" fill="hold"/>
                                        <p:tgtEl>
                                          <p:spTgt spid="512"/>
                                        </p:tgtEl>
                                        <p:attrNameLst>
                                          <p:attrName>style.visibility</p:attrName>
                                        </p:attrNameLst>
                                      </p:cBhvr>
                                      <p:to>
                                        <p:strVal val="visible"/>
                                      </p:to>
                                    </p:set>
                                    <p:animEffect transition="in" filter="strips(downLeft)">
                                      <p:cBhvr>
                                        <p:cTn id="11" dur="500"/>
                                        <p:tgtEl>
                                          <p:spTgt spid="512"/>
                                        </p:tgtEl>
                                      </p:cBhvr>
                                    </p:animEffect>
                                  </p:childTnLst>
                                </p:cTn>
                              </p:par>
                            </p:childTnLst>
                          </p:cTn>
                        </p:par>
                        <p:par>
                          <p:cTn id="12" fill="hold">
                            <p:stCondLst>
                              <p:cond delay="2500"/>
                            </p:stCondLst>
                            <p:childTnLst>
                              <p:par>
                                <p:cTn id="13" presetID="22" presetClass="entr" presetSubtype="4" fill="hold" grpId="3" nodeType="afterEffect">
                                  <p:stCondLst>
                                    <p:cond delay="0"/>
                                  </p:stCondLst>
                                  <p:iterate>
                                    <p:tmAbs val="0"/>
                                  </p:iterate>
                                  <p:childTnLst>
                                    <p:set>
                                      <p:cBhvr>
                                        <p:cTn id="14" fill="hold"/>
                                        <p:tgtEl>
                                          <p:spTgt spid="513"/>
                                        </p:tgtEl>
                                        <p:attrNameLst>
                                          <p:attrName>style.visibility</p:attrName>
                                        </p:attrNameLst>
                                      </p:cBhvr>
                                      <p:to>
                                        <p:strVal val="visible"/>
                                      </p:to>
                                    </p:set>
                                    <p:animEffect transition="in" filter="wipe(down)">
                                      <p:cBhvr>
                                        <p:cTn id="15" dur="500"/>
                                        <p:tgtEl>
                                          <p:spTgt spid="5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4" nodeType="clickEffect">
                                  <p:stCondLst>
                                    <p:cond delay="0"/>
                                  </p:stCondLst>
                                  <p:iterate>
                                    <p:tmAbs val="0"/>
                                  </p:iterate>
                                  <p:childTnLst>
                                    <p:set>
                                      <p:cBhvr>
                                        <p:cTn id="19" fill="hold"/>
                                        <p:tgtEl>
                                          <p:spTgt spid="514"/>
                                        </p:tgtEl>
                                        <p:attrNameLst>
                                          <p:attrName>style.visibility</p:attrName>
                                        </p:attrNameLst>
                                      </p:cBhvr>
                                      <p:to>
                                        <p:strVal val="visible"/>
                                      </p:to>
                                    </p:set>
                                    <p:animEffect transition="in" filter="box(out)">
                                      <p:cBhvr>
                                        <p:cTn id="20" dur="2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1" animBg="1" advAuto="0"/>
      <p:bldP spid="512" grpId="2" animBg="1" advAuto="0"/>
      <p:bldP spid="513" grpId="3" animBg="1" advAuto="0"/>
      <p:bldP spid="514"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522"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23"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24"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25" name="AutoShape 10"/>
          <p:cNvSpPr txBox="1"/>
          <p:nvPr/>
        </p:nvSpPr>
        <p:spPr>
          <a:xfrm>
            <a:off x="12124" y="1112996"/>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26" name="Text Box 53"/>
          <p:cNvSpPr txBox="1"/>
          <p:nvPr/>
        </p:nvSpPr>
        <p:spPr>
          <a:xfrm>
            <a:off x="-46495" y="1566624"/>
            <a:ext cx="838200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527" name="Rectangle 13"/>
          <p:cNvSpPr txBox="1"/>
          <p:nvPr/>
        </p:nvSpPr>
        <p:spPr>
          <a:xfrm>
            <a:off x="304800" y="2149475"/>
            <a:ext cx="8839200" cy="955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pPr>
            <a:r>
              <a:t>C8: Hiện tượng phản xạ âm được sử dụng trong những trường hợp nào sau đây?</a:t>
            </a:r>
          </a:p>
        </p:txBody>
      </p:sp>
      <p:sp>
        <p:nvSpPr>
          <p:cNvPr id="528" name="Rectangle 14"/>
          <p:cNvSpPr txBox="1"/>
          <p:nvPr/>
        </p:nvSpPr>
        <p:spPr>
          <a:xfrm>
            <a:off x="367989" y="3644900"/>
            <a:ext cx="8623612" cy="21996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SzPct val="100000"/>
              <a:buAutoNum type="alphaUcPeriod"/>
              <a:defRPr sz="2800"/>
            </a:pPr>
            <a:r>
              <a:t>Trồng cây xung quanh bệnh viện</a:t>
            </a:r>
          </a:p>
          <a:p>
            <a:pPr marL="342900" indent="-342900">
              <a:buSzPct val="100000"/>
              <a:buAutoNum type="alphaUcPeriod"/>
              <a:defRPr sz="900"/>
            </a:pPr>
            <a:endParaRPr/>
          </a:p>
          <a:p>
            <a:pPr marL="342900" indent="-342900">
              <a:defRPr sz="2800"/>
            </a:pPr>
            <a:r>
              <a:t>B. Xác định độ sâu của biển</a:t>
            </a:r>
          </a:p>
          <a:p>
            <a:pPr marL="342900" indent="-342900">
              <a:defRPr sz="900"/>
            </a:pPr>
            <a:endParaRPr/>
          </a:p>
          <a:p>
            <a:pPr marL="342900" indent="-342900">
              <a:defRPr sz="2800"/>
            </a:pPr>
            <a:r>
              <a:t>C. Làm đồ chơi (điện thoại dây)</a:t>
            </a:r>
          </a:p>
          <a:p>
            <a:pPr marL="342900" indent="-342900">
              <a:defRPr sz="900"/>
            </a:pPr>
            <a:endParaRPr/>
          </a:p>
          <a:p>
            <a:pPr marL="342900" indent="-342900">
              <a:defRPr sz="2800"/>
            </a:pPr>
            <a:r>
              <a:t>D. Làm tường phủ dạ, nhung.</a:t>
            </a:r>
          </a:p>
        </p:txBody>
      </p:sp>
      <p:grpSp>
        <p:nvGrpSpPr>
          <p:cNvPr id="531" name="Oval 15"/>
          <p:cNvGrpSpPr/>
          <p:nvPr/>
        </p:nvGrpSpPr>
        <p:grpSpPr>
          <a:xfrm>
            <a:off x="222250" y="3657600"/>
            <a:ext cx="515938" cy="533400"/>
            <a:chOff x="0" y="0"/>
            <a:chExt cx="515937" cy="533400"/>
          </a:xfrm>
        </p:grpSpPr>
        <p:sp>
          <p:nvSpPr>
            <p:cNvPr id="529" name="Ô-van"/>
            <p:cNvSpPr/>
            <p:nvPr/>
          </p:nvSpPr>
          <p:spPr>
            <a:xfrm>
              <a:off x="0" y="0"/>
              <a:ext cx="515938"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endParaRPr/>
            </a:p>
          </p:txBody>
        </p:sp>
        <p:sp>
          <p:nvSpPr>
            <p:cNvPr id="530" name="A."/>
            <p:cNvSpPr txBox="1"/>
            <p:nvPr/>
          </p:nvSpPr>
          <p:spPr>
            <a:xfrm>
              <a:off x="35738" y="17779"/>
              <a:ext cx="444462"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800">
                  <a:solidFill>
                    <a:srgbClr val="1F497D"/>
                  </a:solidFill>
                </a:defRPr>
              </a:lvl1pPr>
            </a:lstStyle>
            <a:p>
              <a:r>
                <a:t>A.</a:t>
              </a:r>
            </a:p>
          </p:txBody>
        </p:sp>
      </p:grpSp>
      <p:grpSp>
        <p:nvGrpSpPr>
          <p:cNvPr id="534" name="Oval 16"/>
          <p:cNvGrpSpPr/>
          <p:nvPr/>
        </p:nvGrpSpPr>
        <p:grpSpPr>
          <a:xfrm>
            <a:off x="204788" y="4267200"/>
            <a:ext cx="574677" cy="533400"/>
            <a:chOff x="0" y="0"/>
            <a:chExt cx="574676" cy="533400"/>
          </a:xfrm>
        </p:grpSpPr>
        <p:sp>
          <p:nvSpPr>
            <p:cNvPr id="532" name="Ô-van"/>
            <p:cNvSpPr/>
            <p:nvPr/>
          </p:nvSpPr>
          <p:spPr>
            <a:xfrm>
              <a:off x="-1" y="0"/>
              <a:ext cx="574678"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defRPr sz="2800"/>
              </a:pPr>
              <a:endParaRPr/>
            </a:p>
          </p:txBody>
        </p:sp>
        <p:sp>
          <p:nvSpPr>
            <p:cNvPr id="533" name="B."/>
            <p:cNvSpPr txBox="1"/>
            <p:nvPr/>
          </p:nvSpPr>
          <p:spPr>
            <a:xfrm>
              <a:off x="69361" y="17779"/>
              <a:ext cx="435953"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800"/>
              </a:lvl1pPr>
            </a:lstStyle>
            <a:p>
              <a:r>
                <a:t>B.</a:t>
              </a:r>
            </a:p>
          </p:txBody>
        </p:sp>
      </p:grpSp>
      <p:grpSp>
        <p:nvGrpSpPr>
          <p:cNvPr id="537" name="Oval 17"/>
          <p:cNvGrpSpPr/>
          <p:nvPr/>
        </p:nvGrpSpPr>
        <p:grpSpPr>
          <a:xfrm>
            <a:off x="246062" y="5334000"/>
            <a:ext cx="592140" cy="533400"/>
            <a:chOff x="0" y="0"/>
            <a:chExt cx="592138" cy="533400"/>
          </a:xfrm>
        </p:grpSpPr>
        <p:sp>
          <p:nvSpPr>
            <p:cNvPr id="535" name="Ô-van"/>
            <p:cNvSpPr/>
            <p:nvPr/>
          </p:nvSpPr>
          <p:spPr>
            <a:xfrm>
              <a:off x="-1" y="0"/>
              <a:ext cx="592140"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defRPr sz="2800"/>
              </a:pPr>
              <a:endParaRPr/>
            </a:p>
          </p:txBody>
        </p:sp>
        <p:sp>
          <p:nvSpPr>
            <p:cNvPr id="536" name="D."/>
            <p:cNvSpPr txBox="1"/>
            <p:nvPr/>
          </p:nvSpPr>
          <p:spPr>
            <a:xfrm>
              <a:off x="69671" y="17779"/>
              <a:ext cx="452795"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800"/>
              </a:lvl1pPr>
            </a:lstStyle>
            <a:p>
              <a:r>
                <a:t>D.</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27"/>
                                        </p:tgtEl>
                                        <p:attrNameLst>
                                          <p:attrName>style.visibility</p:attrName>
                                        </p:attrNameLst>
                                      </p:cBhvr>
                                      <p:to>
                                        <p:strVal val="visible"/>
                                      </p:to>
                                    </p:set>
                                    <p:animEffect transition="in" filter="box(out)">
                                      <p:cBhvr>
                                        <p:cTn id="7" dur="20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528"/>
                                        </p:tgtEl>
                                        <p:attrNameLst>
                                          <p:attrName>style.visibility</p:attrName>
                                        </p:attrNameLst>
                                      </p:cBhvr>
                                      <p:to>
                                        <p:strVal val="visible"/>
                                      </p:to>
                                    </p:set>
                                    <p:animEffect transition="in" filter="box(out)">
                                      <p:cBhvr>
                                        <p:cTn id="12" dur="2000"/>
                                        <p:tgtEl>
                                          <p:spTgt spid="5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31"/>
                                        </p:tgtEl>
                                        <p:attrNameLst>
                                          <p:attrName>style.visibility</p:attrName>
                                        </p:attrNameLst>
                                      </p:cBhvr>
                                      <p:to>
                                        <p:strVal val="visible"/>
                                      </p:to>
                                    </p:set>
                                    <p:animEffect transition="in" filter="dissolve">
                                      <p:cBhvr>
                                        <p:cTn id="17" dur="500"/>
                                        <p:tgtEl>
                                          <p:spTgt spid="5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534"/>
                                        </p:tgtEl>
                                        <p:attrNameLst>
                                          <p:attrName>style.visibility</p:attrName>
                                        </p:attrNameLst>
                                      </p:cBhvr>
                                      <p:to>
                                        <p:strVal val="visible"/>
                                      </p:to>
                                    </p:set>
                                    <p:animEffect transition="in" filter="dissolve">
                                      <p:cBhvr>
                                        <p:cTn id="22" dur="500"/>
                                        <p:tgtEl>
                                          <p:spTgt spid="5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537"/>
                                        </p:tgtEl>
                                        <p:attrNameLst>
                                          <p:attrName>style.visibility</p:attrName>
                                        </p:attrNameLst>
                                      </p:cBhvr>
                                      <p:to>
                                        <p:strVal val="visible"/>
                                      </p:to>
                                    </p:set>
                                    <p:animEffect transition="in" filter="dissolve">
                                      <p:cBhvr>
                                        <p:cTn id="27"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1" animBg="1" advAuto="0"/>
      <p:bldP spid="528" grpId="2" animBg="1" advAuto="0"/>
      <p:bldP spid="531" grpId="3" animBg="1" advAuto="0"/>
      <p:bldP spid="534" grpId="4" animBg="1" advAuto="0"/>
      <p:bldP spid="537" grpId="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540"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541" name="WordArt 10"/>
          <p:cNvSpPr txBox="1"/>
          <p:nvPr/>
        </p:nvSpPr>
        <p:spPr>
          <a:xfrm>
            <a:off x="899160" y="30480"/>
            <a:ext cx="7543801"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42"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43" name="AutoShape 10"/>
          <p:cNvSpPr txBox="1"/>
          <p:nvPr/>
        </p:nvSpPr>
        <p:spPr>
          <a:xfrm>
            <a:off x="52407" y="68834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44" name="Rectangle 78"/>
          <p:cNvSpPr txBox="1"/>
          <p:nvPr/>
        </p:nvSpPr>
        <p:spPr>
          <a:xfrm>
            <a:off x="106679" y="1112519"/>
            <a:ext cx="89154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latin typeface="Times New Roman"/>
                <a:ea typeface="Times New Roman"/>
                <a:cs typeface="Times New Roman"/>
                <a:sym typeface="Times New Roman"/>
              </a:defRPr>
            </a:pPr>
            <a:r>
              <a:t> -  Âm </a:t>
            </a:r>
            <a:r>
              <a:rPr u="sng"/>
              <a:t>dội lại </a:t>
            </a:r>
            <a:r>
              <a:t>khi gặp một </a:t>
            </a:r>
            <a:r>
              <a:rPr u="sng"/>
              <a:t>mặt chắn </a:t>
            </a:r>
            <a:r>
              <a:t>là </a:t>
            </a:r>
            <a:r>
              <a:rPr u="sng"/>
              <a:t>âm phản xạ</a:t>
            </a:r>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545"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546" name="AutoShape 10"/>
          <p:cNvSpPr txBox="1"/>
          <p:nvPr/>
        </p:nvSpPr>
        <p:spPr>
          <a:xfrm>
            <a:off x="-3116" y="2476579"/>
            <a:ext cx="8281552"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47" name="Rectangle 13"/>
          <p:cNvSpPr txBox="1"/>
          <p:nvPr/>
        </p:nvSpPr>
        <p:spPr>
          <a:xfrm>
            <a:off x="228600" y="2971800"/>
            <a:ext cx="8534400" cy="8891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548" name="Rectangle 14"/>
          <p:cNvSpPr txBox="1"/>
          <p:nvPr/>
        </p:nvSpPr>
        <p:spPr>
          <a:xfrm>
            <a:off x="228600" y="3962400"/>
            <a:ext cx="891540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44">
                                            <p:bg/>
                                          </p:spTgt>
                                        </p:tgtEl>
                                        <p:attrNameLst>
                                          <p:attrName>style.visibility</p:attrName>
                                        </p:attrNameLst>
                                      </p:cBhvr>
                                      <p:to>
                                        <p:strVal val="visible"/>
                                      </p:to>
                                    </p:set>
                                    <p:animEffect transition="in" filter="dissolve">
                                      <p:cBhvr>
                                        <p:cTn id="7" dur="500"/>
                                        <p:tgtEl>
                                          <p:spTgt spid="544">
                                            <p:bg/>
                                          </p:spTgt>
                                        </p:tgtEl>
                                      </p:cBhvr>
                                    </p:animEffect>
                                  </p:childTnLst>
                                </p:cTn>
                              </p:par>
                              <p:par>
                                <p:cTn id="8" presetID="9" presetClass="entr" presetSubtype="0" fill="hold" grpId="1" nodeType="withEffect">
                                  <p:stCondLst>
                                    <p:cond delay="0"/>
                                  </p:stCondLst>
                                  <p:iterate>
                                    <p:tmAbs val="0"/>
                                  </p:iterate>
                                  <p:childTnLst>
                                    <p:set>
                                      <p:cBhvr>
                                        <p:cTn id="9" fill="hold"/>
                                        <p:tgtEl>
                                          <p:spTgt spid="544">
                                            <p:txEl>
                                              <p:pRg st="0" end="0"/>
                                            </p:txEl>
                                          </p:spTgt>
                                        </p:tgtEl>
                                        <p:attrNameLst>
                                          <p:attrName>style.visibility</p:attrName>
                                        </p:attrNameLst>
                                      </p:cBhvr>
                                      <p:to>
                                        <p:strVal val="visible"/>
                                      </p:to>
                                    </p:set>
                                    <p:animEffect transition="in" filter="dissolve">
                                      <p:cBhvr>
                                        <p:cTn id="10" dur="500"/>
                                        <p:tgtEl>
                                          <p:spTgt spid="5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544">
                                            <p:txEl>
                                              <p:pRg st="1" end="1"/>
                                            </p:txEl>
                                          </p:spTgt>
                                        </p:tgtEl>
                                        <p:attrNameLst>
                                          <p:attrName>style.visibility</p:attrName>
                                        </p:attrNameLst>
                                      </p:cBhvr>
                                      <p:to>
                                        <p:strVal val="visible"/>
                                      </p:to>
                                    </p:set>
                                    <p:animEffect transition="in" filter="dissolve">
                                      <p:cBhvr>
                                        <p:cTn id="15" dur="500"/>
                                        <p:tgtEl>
                                          <p:spTgt spid="5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46"/>
                                        </p:tgtEl>
                                        <p:attrNameLst>
                                          <p:attrName>style.visibility</p:attrName>
                                        </p:attrNameLst>
                                      </p:cBhvr>
                                      <p:to>
                                        <p:strVal val="visible"/>
                                      </p:to>
                                    </p:set>
                                    <p:animEffect transition="in" filter="dissolve">
                                      <p:cBhvr>
                                        <p:cTn id="20" dur="500"/>
                                        <p:tgtEl>
                                          <p:spTgt spid="54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3" nodeType="clickEffect">
                                  <p:stCondLst>
                                    <p:cond delay="0"/>
                                  </p:stCondLst>
                                  <p:iterate>
                                    <p:tmAbs val="0"/>
                                  </p:iterate>
                                  <p:childTnLst>
                                    <p:set>
                                      <p:cBhvr>
                                        <p:cTn id="24" fill="hold"/>
                                        <p:tgtEl>
                                          <p:spTgt spid="547"/>
                                        </p:tgtEl>
                                        <p:attrNameLst>
                                          <p:attrName>style.visibility</p:attrName>
                                        </p:attrNameLst>
                                      </p:cBhvr>
                                      <p:to>
                                        <p:strVal val="visible"/>
                                      </p:to>
                                    </p:set>
                                    <p:animEffect transition="in" filter="dissolve">
                                      <p:cBhvr>
                                        <p:cTn id="25" dur="500"/>
                                        <p:tgtEl>
                                          <p:spTgt spid="54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4" nodeType="clickEffect">
                                  <p:stCondLst>
                                    <p:cond delay="0"/>
                                  </p:stCondLst>
                                  <p:iterate>
                                    <p:tmAbs val="0"/>
                                  </p:iterate>
                                  <p:childTnLst>
                                    <p:set>
                                      <p:cBhvr>
                                        <p:cTn id="29" fill="hold"/>
                                        <p:tgtEl>
                                          <p:spTgt spid="548"/>
                                        </p:tgtEl>
                                        <p:attrNameLst>
                                          <p:attrName>style.visibility</p:attrName>
                                        </p:attrNameLst>
                                      </p:cBhvr>
                                      <p:to>
                                        <p:strVal val="visible"/>
                                      </p:to>
                                    </p:set>
                                    <p:animEffect transition="in" filter="dissolve">
                                      <p:cBhvr>
                                        <p:cTn id="30"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1" build="p" bldLvl="5" animBg="1" advAuto="0"/>
      <p:bldP spid="546" grpId="2" animBg="1" advAuto="0"/>
      <p:bldP spid="547" grpId="3" animBg="1" advAuto="0"/>
      <p:bldP spid="548"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Rectangle 2"/>
          <p:cNvSpPr txBox="1">
            <a:spLocks noGrp="1"/>
          </p:cNvSpPr>
          <p:nvPr>
            <p:ph type="title"/>
          </p:nvPr>
        </p:nvSpPr>
        <p:spPr>
          <a:xfrm>
            <a:off x="304800" y="2743200"/>
            <a:ext cx="8763000" cy="2057400"/>
          </a:xfrm>
          <a:prstGeom prst="rect">
            <a:avLst/>
          </a:prstGeom>
        </p:spPr>
        <p:txBody>
          <a:bodyPr anchor="t">
            <a:normAutofit fontScale="90000"/>
          </a:bodyPr>
          <a:lstStyle/>
          <a:p>
            <a:pPr algn="l" defTabSz="850391">
              <a:lnSpc>
                <a:spcPct val="150000"/>
              </a:lnSpc>
              <a:defRPr sz="2325" b="1">
                <a:solidFill>
                  <a:srgbClr val="FF0000"/>
                </a:solidFill>
                <a:latin typeface=".VnTime"/>
                <a:ea typeface=".VnTime"/>
                <a:cs typeface=".VnTime"/>
                <a:sym typeface=".VnTime"/>
              </a:defRPr>
            </a:pPr>
            <a:r>
              <a:rPr lang="vi-VN" sz="2325" b="1" dirty="0">
                <a:sym typeface=".VnTime"/>
              </a:rPr>
              <a:t>Em có biế</a:t>
            </a:r>
            <a:r>
              <a:rPr lang="en-US" sz="2325" b="1" dirty="0">
                <a:sym typeface=".VnTime"/>
              </a:rPr>
              <a:t>t:</a:t>
            </a:r>
            <a:br>
              <a:rPr lang="en-US" sz="2325" b="1" dirty="0">
                <a:sym typeface=".VnTime"/>
              </a:rPr>
            </a:br>
            <a:r>
              <a:rPr lang="vi-VN" sz="2325" b="1" dirty="0">
                <a:sym typeface=".VnTime"/>
              </a:rPr>
              <a:t>* Dơi phát ra siêu âm, khi gặp con mồi thì âm phản xạ lại. Dơi sẽ tính toán thời gian từ lúc phát ra âm đến lúc nhận âm để xác định vị trí con mồi. Đặc biệt con dơi còn có thể sử dụng phản xạ của siêu âm để tránh chướng ngại vật khi bay. Vì vậy có người còn nói rằng: “Dơi nhìn được trong bóng tối”</a:t>
            </a:r>
            <a:endParaRPr sz="2139" dirty="0">
              <a:solidFill>
                <a:srgbClr val="3333FF"/>
              </a:solidFill>
              <a:latin typeface="Times New Roman"/>
              <a:ea typeface="Times New Roman"/>
              <a:cs typeface="Times New Roman"/>
              <a:sym typeface="Times New Roman"/>
            </a:endParaRPr>
          </a:p>
        </p:txBody>
      </p:sp>
      <p:pic>
        <p:nvPicPr>
          <p:cNvPr id="552" name="Picture 5" descr="Picture 5"/>
          <p:cNvPicPr>
            <a:picLocks noChangeAspect="1"/>
          </p:cNvPicPr>
          <p:nvPr/>
        </p:nvPicPr>
        <p:blipFill>
          <a:blip r:embed="rId2"/>
          <a:stretch>
            <a:fillRect/>
          </a:stretch>
        </p:blipFill>
        <p:spPr>
          <a:xfrm>
            <a:off x="457200" y="307258"/>
            <a:ext cx="8305800" cy="2131142"/>
          </a:xfrm>
          <a:prstGeom prst="rect">
            <a:avLst/>
          </a:prstGeom>
          <a:ln w="12700">
            <a:miter lim="400000"/>
          </a:ln>
        </p:spPr>
      </p:pic>
      <p:grpSp>
        <p:nvGrpSpPr>
          <p:cNvPr id="555" name="AutoShape 6">
            <a:hlinkClick r:id="rId3" action="ppaction://hlinksldjump"/>
          </p:cNvPr>
          <p:cNvGrpSpPr/>
          <p:nvPr/>
        </p:nvGrpSpPr>
        <p:grpSpPr>
          <a:xfrm>
            <a:off x="8610600" y="6248400"/>
            <a:ext cx="533400" cy="609600"/>
            <a:chOff x="0" y="0"/>
            <a:chExt cx="533400" cy="609600"/>
          </a:xfrm>
        </p:grpSpPr>
        <p:sp>
          <p:nvSpPr>
            <p:cNvPr id="553" name="Hình chữ nhật"/>
            <p:cNvSpPr/>
            <p:nvPr/>
          </p:nvSpPr>
          <p:spPr>
            <a:xfrm>
              <a:off x="0" y="0"/>
              <a:ext cx="533400" cy="609600"/>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554" name="Hình"/>
            <p:cNvSpPr/>
            <p:nvPr/>
          </p:nvSpPr>
          <p:spPr>
            <a:xfrm>
              <a:off x="66675" y="104775"/>
              <a:ext cx="400050" cy="400050"/>
            </a:xfrm>
            <a:custGeom>
              <a:avLst/>
              <a:gdLst/>
              <a:ahLst/>
              <a:cxnLst>
                <a:cxn ang="0">
                  <a:pos x="wd2" y="hd2"/>
                </a:cxn>
                <a:cxn ang="5400000">
                  <a:pos x="wd2" y="hd2"/>
                </a:cxn>
                <a:cxn ang="10800000">
                  <a:pos x="wd2" y="hd2"/>
                </a:cxn>
                <a:cxn ang="16200000">
                  <a:pos x="wd2" y="hd2"/>
                </a:cxn>
              </a:cxnLst>
              <a:rect l="0" t="0" r="r" b="b"/>
              <a:pathLst>
                <a:path w="21600" h="21600" extrusionOk="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52"/>
                                        </p:tgtEl>
                                        <p:attrNameLst>
                                          <p:attrName>style.visibility</p:attrName>
                                        </p:attrNameLst>
                                      </p:cBhvr>
                                      <p:to>
                                        <p:strVal val="visible"/>
                                      </p:to>
                                    </p:set>
                                    <p:anim calcmode="lin" valueType="num">
                                      <p:cBhvr>
                                        <p:cTn id="7" dur="500" fill="hold"/>
                                        <p:tgtEl>
                                          <p:spTgt spid="552"/>
                                        </p:tgtEl>
                                        <p:attrNameLst>
                                          <p:attrName>ppt_x</p:attrName>
                                        </p:attrNameLst>
                                      </p:cBhvr>
                                      <p:tavLst>
                                        <p:tav tm="0">
                                          <p:val>
                                            <p:strVal val="0-#ppt_w/2"/>
                                          </p:val>
                                        </p:tav>
                                        <p:tav tm="100000">
                                          <p:val>
                                            <p:strVal val="#ppt_x"/>
                                          </p:val>
                                        </p:tav>
                                      </p:tavLst>
                                    </p:anim>
                                    <p:anim calcmode="lin" valueType="num">
                                      <p:cBhvr>
                                        <p:cTn id="8" dur="5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550"/>
                                        </p:tgtEl>
                                        <p:attrNameLst>
                                          <p:attrName>style.visibility</p:attrName>
                                        </p:attrNameLst>
                                      </p:cBhvr>
                                      <p:to>
                                        <p:strVal val="visible"/>
                                      </p:to>
                                    </p:set>
                                    <p:animEffect transition="in" filter="dissolve">
                                      <p:cBhvr>
                                        <p:cTn id="13"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2" animBg="1" advAuto="0"/>
      <p:bldP spid="552"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Rectangle 2"/>
          <p:cNvSpPr txBox="1">
            <a:spLocks noGrp="1"/>
          </p:cNvSpPr>
          <p:nvPr>
            <p:ph type="title"/>
          </p:nvPr>
        </p:nvSpPr>
        <p:spPr>
          <a:xfrm>
            <a:off x="457200" y="274638"/>
            <a:ext cx="8686800" cy="534988"/>
          </a:xfrm>
          <a:prstGeom prst="rect">
            <a:avLst/>
          </a:prstGeom>
        </p:spPr>
        <p:txBody>
          <a:bodyPr anchor="t"/>
          <a:lstStyle/>
          <a:p>
            <a:pPr algn="l">
              <a:defRPr sz="2800" b="1" i="1" u="sng">
                <a:solidFill>
                  <a:srgbClr val="FF0000"/>
                </a:solidFill>
              </a:defRPr>
            </a:pPr>
            <a:r>
              <a:t>TRÒ CHƠI Ô CHỮ NHẰM CŨNG CỐ KIẾN THỨC</a:t>
            </a:r>
          </a:p>
        </p:txBody>
      </p:sp>
      <p:grpSp>
        <p:nvGrpSpPr>
          <p:cNvPr id="692" name="Group 5"/>
          <p:cNvGrpSpPr/>
          <p:nvPr/>
        </p:nvGrpSpPr>
        <p:grpSpPr>
          <a:xfrm>
            <a:off x="533400" y="2136774"/>
            <a:ext cx="7086600" cy="4264026"/>
            <a:chOff x="0" y="0"/>
            <a:chExt cx="7086600" cy="4264025"/>
          </a:xfrm>
        </p:grpSpPr>
        <p:grpSp>
          <p:nvGrpSpPr>
            <p:cNvPr id="573" name="Group 9"/>
            <p:cNvGrpSpPr/>
            <p:nvPr/>
          </p:nvGrpSpPr>
          <p:grpSpPr>
            <a:xfrm>
              <a:off x="1905000" y="1219199"/>
              <a:ext cx="5156199" cy="581026"/>
              <a:chOff x="0" y="0"/>
              <a:chExt cx="5156198" cy="581025"/>
            </a:xfrm>
          </p:grpSpPr>
          <p:sp>
            <p:nvSpPr>
              <p:cNvPr id="558" name="Rectangle 10"/>
              <p:cNvSpPr/>
              <p:nvPr/>
            </p:nvSpPr>
            <p:spPr>
              <a:xfrm>
                <a:off x="4124959"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59" name="Rectangle 11"/>
              <p:cNvSpPr/>
              <p:nvPr/>
            </p:nvSpPr>
            <p:spPr>
              <a:xfrm>
                <a:off x="360934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62" name="Rectangle 12"/>
              <p:cNvGrpSpPr/>
              <p:nvPr/>
            </p:nvGrpSpPr>
            <p:grpSpPr>
              <a:xfrm>
                <a:off x="4640579" y="-1"/>
                <a:ext cx="515620" cy="581026"/>
                <a:chOff x="0" y="0"/>
                <a:chExt cx="515619" cy="581025"/>
              </a:xfrm>
            </p:grpSpPr>
            <p:sp>
              <p:nvSpPr>
                <p:cNvPr id="560" name="Hình chữ nhật"/>
                <p:cNvSpPr/>
                <p:nvPr/>
              </p:nvSpPr>
              <p:spPr>
                <a:xfrm>
                  <a:off x="-1" y="0"/>
                  <a:ext cx="515621"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61" name="3"/>
                <p:cNvSpPr txBox="1"/>
                <p:nvPr/>
              </p:nvSpPr>
              <p:spPr>
                <a:xfrm>
                  <a:off x="-1" y="0"/>
                  <a:ext cx="515621"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3</a:t>
                  </a:r>
                </a:p>
              </p:txBody>
            </p:sp>
          </p:grpSp>
          <p:sp>
            <p:nvSpPr>
              <p:cNvPr id="563" name="Rectangle 13"/>
              <p:cNvSpPr/>
              <p:nvPr/>
            </p:nvSpPr>
            <p:spPr>
              <a:xfrm>
                <a:off x="309372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4" name="Rectangle 14"/>
              <p:cNvSpPr/>
              <p:nvPr/>
            </p:nvSpPr>
            <p:spPr>
              <a:xfrm>
                <a:off x="257810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5" name="Rectangle 15"/>
              <p:cNvSpPr/>
              <p:nvPr/>
            </p:nvSpPr>
            <p:spPr>
              <a:xfrm>
                <a:off x="2062479"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6" name="Rectangle 16"/>
              <p:cNvSpPr/>
              <p:nvPr/>
            </p:nvSpPr>
            <p:spPr>
              <a:xfrm>
                <a:off x="154686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7" name="Rectangle 17"/>
              <p:cNvSpPr/>
              <p:nvPr/>
            </p:nvSpPr>
            <p:spPr>
              <a:xfrm>
                <a:off x="103124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8" name="Rectangle 18"/>
              <p:cNvSpPr/>
              <p:nvPr/>
            </p:nvSpPr>
            <p:spPr>
              <a:xfrm>
                <a:off x="515620" y="0"/>
                <a:ext cx="51562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569" name="Rectangle 19"/>
              <p:cNvSpPr/>
              <p:nvPr/>
            </p:nvSpPr>
            <p:spPr>
              <a:xfrm>
                <a:off x="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70" name="Line 20"/>
              <p:cNvSpPr/>
              <p:nvPr/>
            </p:nvSpPr>
            <p:spPr>
              <a:xfrm flipH="1">
                <a:off x="515620" y="0"/>
                <a:ext cx="1"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71" name="Line 21"/>
              <p:cNvSpPr/>
              <p:nvPr/>
            </p:nvSpPr>
            <p:spPr>
              <a:xfrm>
                <a:off x="3093720" y="0"/>
                <a:ext cx="1"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72" name="Line 22"/>
              <p:cNvSpPr/>
              <p:nvPr/>
            </p:nvSpPr>
            <p:spPr>
              <a:xfrm>
                <a:off x="4640579" y="0"/>
                <a:ext cx="51562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594" name="Group 23"/>
            <p:cNvGrpSpPr/>
            <p:nvPr/>
          </p:nvGrpSpPr>
          <p:grpSpPr>
            <a:xfrm>
              <a:off x="990600" y="3047999"/>
              <a:ext cx="6096000" cy="579439"/>
              <a:chOff x="0" y="0"/>
              <a:chExt cx="6096000" cy="579437"/>
            </a:xfrm>
          </p:grpSpPr>
          <p:sp>
            <p:nvSpPr>
              <p:cNvPr id="574" name="Rectangle 24"/>
              <p:cNvSpPr/>
              <p:nvPr/>
            </p:nvSpPr>
            <p:spPr>
              <a:xfrm>
                <a:off x="50800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75" name="Rectangle 25"/>
              <p:cNvSpPr/>
              <p:nvPr/>
            </p:nvSpPr>
            <p:spPr>
              <a:xfrm>
                <a:off x="45720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78" name="Rectangle 26"/>
              <p:cNvGrpSpPr/>
              <p:nvPr/>
            </p:nvGrpSpPr>
            <p:grpSpPr>
              <a:xfrm>
                <a:off x="5588000" y="-1"/>
                <a:ext cx="508000" cy="579439"/>
                <a:chOff x="0" y="0"/>
                <a:chExt cx="508000" cy="579437"/>
              </a:xfrm>
            </p:grpSpPr>
            <p:sp>
              <p:nvSpPr>
                <p:cNvPr id="576" name="Hình chữ nhật"/>
                <p:cNvSpPr/>
                <p:nvPr/>
              </p:nvSpPr>
              <p:spPr>
                <a:xfrm>
                  <a:off x="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77" name="6"/>
                <p:cNvSpPr txBox="1"/>
                <p:nvPr/>
              </p:nvSpPr>
              <p:spPr>
                <a:xfrm>
                  <a:off x="0" y="-1"/>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6</a:t>
                  </a:r>
                </a:p>
              </p:txBody>
            </p:sp>
          </p:grpSp>
          <p:sp>
            <p:nvSpPr>
              <p:cNvPr id="579" name="Rectangle 27"/>
              <p:cNvSpPr/>
              <p:nvPr/>
            </p:nvSpPr>
            <p:spPr>
              <a:xfrm>
                <a:off x="4064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0" name="Rectangle 28"/>
              <p:cNvSpPr/>
              <p:nvPr/>
            </p:nvSpPr>
            <p:spPr>
              <a:xfrm>
                <a:off x="3556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1" name="Rectangle 29"/>
              <p:cNvSpPr/>
              <p:nvPr/>
            </p:nvSpPr>
            <p:spPr>
              <a:xfrm>
                <a:off x="3048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2" name="Rectangle 30"/>
              <p:cNvSpPr/>
              <p:nvPr/>
            </p:nvSpPr>
            <p:spPr>
              <a:xfrm>
                <a:off x="2540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3" name="Rectangle 31"/>
              <p:cNvSpPr/>
              <p:nvPr/>
            </p:nvSpPr>
            <p:spPr>
              <a:xfrm>
                <a:off x="2032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4" name="Rectangle 32"/>
              <p:cNvSpPr/>
              <p:nvPr/>
            </p:nvSpPr>
            <p:spPr>
              <a:xfrm>
                <a:off x="152400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585" name="Rectangle 33"/>
              <p:cNvSpPr/>
              <p:nvPr/>
            </p:nvSpPr>
            <p:spPr>
              <a:xfrm>
                <a:off x="1016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6" name="Rectangle 34"/>
              <p:cNvSpPr/>
              <p:nvPr/>
            </p:nvSpPr>
            <p:spPr>
              <a:xfrm>
                <a:off x="508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7" name="Rectangle 35"/>
              <p:cNvSpPr/>
              <p:nvPr/>
            </p:nvSpPr>
            <p:spPr>
              <a:xfrm>
                <a:off x="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8" name="Line 36"/>
              <p:cNvSpPr/>
              <p:nvPr/>
            </p:nvSpPr>
            <p:spPr>
              <a:xfrm flipH="1">
                <a:off x="5080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589" name="Line 37"/>
              <p:cNvSpPr/>
              <p:nvPr/>
            </p:nvSpPr>
            <p:spPr>
              <a:xfrm flipH="1">
                <a:off x="1015999"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590" name="Line 38"/>
              <p:cNvSpPr/>
              <p:nvPr/>
            </p:nvSpPr>
            <p:spPr>
              <a:xfrm>
                <a:off x="0" y="0"/>
                <a:ext cx="457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1" name="Line 39"/>
              <p:cNvSpPr/>
              <p:nvPr/>
            </p:nvSpPr>
            <p:spPr>
              <a:xfrm flipH="1">
                <a:off x="-1" y="0"/>
                <a:ext cx="2"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2" name="Line 40"/>
              <p:cNvSpPr/>
              <p:nvPr/>
            </p:nvSpPr>
            <p:spPr>
              <a:xfrm>
                <a:off x="0" y="579437"/>
                <a:ext cx="3556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3" name="Line 41"/>
              <p:cNvSpPr/>
              <p:nvPr/>
            </p:nvSpPr>
            <p:spPr>
              <a:xfrm>
                <a:off x="5588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611" name="Group 42"/>
            <p:cNvGrpSpPr/>
            <p:nvPr/>
          </p:nvGrpSpPr>
          <p:grpSpPr>
            <a:xfrm>
              <a:off x="2514600" y="3657599"/>
              <a:ext cx="4572000" cy="606426"/>
              <a:chOff x="0" y="0"/>
              <a:chExt cx="4572000" cy="606425"/>
            </a:xfrm>
          </p:grpSpPr>
          <p:sp>
            <p:nvSpPr>
              <p:cNvPr id="595" name="Rectangle 43"/>
              <p:cNvSpPr/>
              <p:nvPr/>
            </p:nvSpPr>
            <p:spPr>
              <a:xfrm>
                <a:off x="3556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96" name="Rectangle 44"/>
              <p:cNvSpPr/>
              <p:nvPr/>
            </p:nvSpPr>
            <p:spPr>
              <a:xfrm>
                <a:off x="3048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99" name="Rectangle 45"/>
              <p:cNvGrpSpPr/>
              <p:nvPr/>
            </p:nvGrpSpPr>
            <p:grpSpPr>
              <a:xfrm>
                <a:off x="4064000" y="-1"/>
                <a:ext cx="508000" cy="606426"/>
                <a:chOff x="0" y="0"/>
                <a:chExt cx="508000" cy="606425"/>
              </a:xfrm>
            </p:grpSpPr>
            <p:sp>
              <p:nvSpPr>
                <p:cNvPr id="597"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98" name="7"/>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7</a:t>
                  </a:r>
                </a:p>
              </p:txBody>
            </p:sp>
          </p:grpSp>
          <p:sp>
            <p:nvSpPr>
              <p:cNvPr id="600" name="Rectangle 46"/>
              <p:cNvSpPr/>
              <p:nvPr/>
            </p:nvSpPr>
            <p:spPr>
              <a:xfrm>
                <a:off x="2540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1" name="Rectangle 47"/>
              <p:cNvSpPr/>
              <p:nvPr/>
            </p:nvSpPr>
            <p:spPr>
              <a:xfrm>
                <a:off x="2032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2" name="Rectangle 48"/>
              <p:cNvSpPr/>
              <p:nvPr/>
            </p:nvSpPr>
            <p:spPr>
              <a:xfrm>
                <a:off x="1524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3" name="Rectangle 49"/>
              <p:cNvSpPr/>
              <p:nvPr/>
            </p:nvSpPr>
            <p:spPr>
              <a:xfrm>
                <a:off x="1016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4" name="Rectangle 50"/>
              <p:cNvSpPr/>
              <p:nvPr/>
            </p:nvSpPr>
            <p:spPr>
              <a:xfrm>
                <a:off x="508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5" name="Rectangle 51"/>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06" name="Line 52"/>
              <p:cNvSpPr/>
              <p:nvPr/>
            </p:nvSpPr>
            <p:spPr>
              <a:xfrm flipH="1">
                <a:off x="-1" y="0"/>
                <a:ext cx="2" cy="6064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07" name="Line 53"/>
              <p:cNvSpPr/>
              <p:nvPr/>
            </p:nvSpPr>
            <p:spPr>
              <a:xfrm>
                <a:off x="0" y="606425"/>
                <a:ext cx="203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08" name="Line 54"/>
              <p:cNvSpPr/>
              <p:nvPr/>
            </p:nvSpPr>
            <p:spPr>
              <a:xfrm>
                <a:off x="2032000" y="0"/>
                <a:ext cx="1016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09" name="Line 55"/>
              <p:cNvSpPr/>
              <p:nvPr/>
            </p:nvSpPr>
            <p:spPr>
              <a:xfrm>
                <a:off x="4064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10" name="Line 56"/>
              <p:cNvSpPr/>
              <p:nvPr/>
            </p:nvSpPr>
            <p:spPr>
              <a:xfrm>
                <a:off x="4064000" y="606425"/>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26" name="Group 57"/>
            <p:cNvGrpSpPr/>
            <p:nvPr/>
          </p:nvGrpSpPr>
          <p:grpSpPr>
            <a:xfrm>
              <a:off x="1981200" y="2438399"/>
              <a:ext cx="5080000" cy="581026"/>
              <a:chOff x="0" y="0"/>
              <a:chExt cx="5080000" cy="581025"/>
            </a:xfrm>
          </p:grpSpPr>
          <p:sp>
            <p:nvSpPr>
              <p:cNvPr id="612" name="Rectangle 58"/>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13" name="Rectangle 59"/>
              <p:cNvSpPr/>
              <p:nvPr/>
            </p:nvSpPr>
            <p:spPr>
              <a:xfrm>
                <a:off x="3556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16" name="Rectangle 60"/>
              <p:cNvGrpSpPr/>
              <p:nvPr/>
            </p:nvGrpSpPr>
            <p:grpSpPr>
              <a:xfrm>
                <a:off x="4572000" y="-1"/>
                <a:ext cx="508000" cy="581026"/>
                <a:chOff x="0" y="0"/>
                <a:chExt cx="508000" cy="581025"/>
              </a:xfrm>
            </p:grpSpPr>
            <p:sp>
              <p:nvSpPr>
                <p:cNvPr id="614"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15" name="5"/>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5</a:t>
                  </a:r>
                </a:p>
              </p:txBody>
            </p:sp>
          </p:grpSp>
          <p:sp>
            <p:nvSpPr>
              <p:cNvPr id="617" name="Rectangle 61"/>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18" name="Rectangle 62"/>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19" name="Rectangle 63"/>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0" name="Rectangle 64"/>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1" name="Rectangle 65"/>
              <p:cNvSpPr/>
              <p:nvPr/>
            </p:nvSpPr>
            <p:spPr>
              <a:xfrm>
                <a:off x="101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2" name="Rectangle 66"/>
              <p:cNvSpPr/>
              <p:nvPr/>
            </p:nvSpPr>
            <p:spPr>
              <a:xfrm>
                <a:off x="508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23" name="Rectangle 67"/>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4" name="Line 68"/>
              <p:cNvSpPr/>
              <p:nvPr/>
            </p:nvSpPr>
            <p:spPr>
              <a:xfrm>
                <a:off x="4572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25" name="Line 69"/>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42" name="Group 70"/>
            <p:cNvGrpSpPr/>
            <p:nvPr/>
          </p:nvGrpSpPr>
          <p:grpSpPr>
            <a:xfrm>
              <a:off x="1981200" y="1828799"/>
              <a:ext cx="5080000" cy="581026"/>
              <a:chOff x="0" y="0"/>
              <a:chExt cx="5080000" cy="581025"/>
            </a:xfrm>
          </p:grpSpPr>
          <p:sp>
            <p:nvSpPr>
              <p:cNvPr id="627" name="Rectangle 71"/>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28" name="Rectangle 72"/>
              <p:cNvSpPr/>
              <p:nvPr/>
            </p:nvSpPr>
            <p:spPr>
              <a:xfrm>
                <a:off x="355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31" name="Rectangle 73"/>
              <p:cNvGrpSpPr/>
              <p:nvPr/>
            </p:nvGrpSpPr>
            <p:grpSpPr>
              <a:xfrm>
                <a:off x="4572000" y="-1"/>
                <a:ext cx="508000" cy="581026"/>
                <a:chOff x="0" y="0"/>
                <a:chExt cx="508000" cy="581025"/>
              </a:xfrm>
            </p:grpSpPr>
            <p:sp>
              <p:nvSpPr>
                <p:cNvPr id="629"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30" name="4"/>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4</a:t>
                  </a:r>
                </a:p>
              </p:txBody>
            </p:sp>
          </p:grpSp>
          <p:sp>
            <p:nvSpPr>
              <p:cNvPr id="632" name="Rectangle 74"/>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3" name="Rectangle 75"/>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4" name="Rectangle 76"/>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5" name="Rectangle 77"/>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6" name="Rectangle 78"/>
              <p:cNvSpPr/>
              <p:nvPr/>
            </p:nvSpPr>
            <p:spPr>
              <a:xfrm>
                <a:off x="101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7" name="Rectangle 79"/>
              <p:cNvSpPr/>
              <p:nvPr/>
            </p:nvSpPr>
            <p:spPr>
              <a:xfrm>
                <a:off x="508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38" name="Rectangle 80"/>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9" name="Line 81"/>
              <p:cNvSpPr/>
              <p:nvPr/>
            </p:nvSpPr>
            <p:spPr>
              <a:xfrm>
                <a:off x="4572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40" name="Line 82"/>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41" name="Line 83"/>
              <p:cNvSpPr/>
              <p:nvPr/>
            </p:nvSpPr>
            <p:spPr>
              <a:xfrm>
                <a:off x="4064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66" name="Group 84"/>
            <p:cNvGrpSpPr/>
            <p:nvPr/>
          </p:nvGrpSpPr>
          <p:grpSpPr>
            <a:xfrm>
              <a:off x="1447800" y="-1"/>
              <a:ext cx="5588000" cy="581026"/>
              <a:chOff x="0" y="0"/>
              <a:chExt cx="5588000" cy="581025"/>
            </a:xfrm>
          </p:grpSpPr>
          <p:sp>
            <p:nvSpPr>
              <p:cNvPr id="643" name="Rectangle 85"/>
              <p:cNvSpPr/>
              <p:nvPr/>
            </p:nvSpPr>
            <p:spPr>
              <a:xfrm>
                <a:off x="4572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44" name="Rectangle 86"/>
              <p:cNvSpPr/>
              <p:nvPr/>
            </p:nvSpPr>
            <p:spPr>
              <a:xfrm>
                <a:off x="406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47" name="Rectangle 87"/>
              <p:cNvGrpSpPr/>
              <p:nvPr/>
            </p:nvGrpSpPr>
            <p:grpSpPr>
              <a:xfrm>
                <a:off x="5080000" y="-1"/>
                <a:ext cx="508000" cy="581026"/>
                <a:chOff x="0" y="0"/>
                <a:chExt cx="508000" cy="581025"/>
              </a:xfrm>
            </p:grpSpPr>
            <p:sp>
              <p:nvSpPr>
                <p:cNvPr id="64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46" name="1"/>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1</a:t>
                  </a:r>
                </a:p>
              </p:txBody>
            </p:sp>
          </p:grpSp>
          <p:sp>
            <p:nvSpPr>
              <p:cNvPr id="648" name="Rectangle 88"/>
              <p:cNvSpPr/>
              <p:nvPr/>
            </p:nvSpPr>
            <p:spPr>
              <a:xfrm>
                <a:off x="355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49" name="Rectangle 89"/>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0" name="Rectangle 90"/>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1" name="Rectangle 91"/>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2" name="Rectangle 92"/>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3" name="Rectangle 93"/>
              <p:cNvSpPr/>
              <p:nvPr/>
            </p:nvSpPr>
            <p:spPr>
              <a:xfrm>
                <a:off x="1016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54" name="Rectangle 94"/>
              <p:cNvSpPr/>
              <p:nvPr/>
            </p:nvSpPr>
            <p:spPr>
              <a:xfrm>
                <a:off x="50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5" name="Rectangle 95"/>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6" name="Line 96"/>
              <p:cNvSpPr/>
              <p:nvPr/>
            </p:nvSpPr>
            <p:spPr>
              <a:xfrm flipH="1">
                <a:off x="1523999" y="0"/>
                <a:ext cx="1"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7" name="Line 97"/>
              <p:cNvSpPr/>
              <p:nvPr/>
            </p:nvSpPr>
            <p:spPr>
              <a:xfrm>
                <a:off x="2032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8" name="Line 98"/>
              <p:cNvSpPr/>
              <p:nvPr/>
            </p:nvSpPr>
            <p:spPr>
              <a:xfrm>
                <a:off x="2540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9" name="Line 99"/>
              <p:cNvSpPr/>
              <p:nvPr/>
            </p:nvSpPr>
            <p:spPr>
              <a:xfrm>
                <a:off x="3048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0" name="Line 100"/>
              <p:cNvSpPr/>
              <p:nvPr/>
            </p:nvSpPr>
            <p:spPr>
              <a:xfrm>
                <a:off x="3556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1" name="Line 101"/>
              <p:cNvSpPr/>
              <p:nvPr/>
            </p:nvSpPr>
            <p:spPr>
              <a:xfrm>
                <a:off x="4064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2" name="Line 102"/>
              <p:cNvSpPr/>
              <p:nvPr/>
            </p:nvSpPr>
            <p:spPr>
              <a:xfrm>
                <a:off x="0" y="0"/>
                <a:ext cx="457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3" name="Line 103"/>
              <p:cNvSpPr/>
              <p:nvPr/>
            </p:nvSpPr>
            <p:spPr>
              <a:xfrm>
                <a:off x="5080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4" name="Line 104"/>
              <p:cNvSpPr/>
              <p:nvPr/>
            </p:nvSpPr>
            <p:spPr>
              <a:xfrm>
                <a:off x="4572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5" name="Line 105"/>
              <p:cNvSpPr/>
              <p:nvPr/>
            </p:nvSpPr>
            <p:spPr>
              <a:xfrm flipH="1">
                <a:off x="-1" y="0"/>
                <a:ext cx="2"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91" name="Group 106"/>
            <p:cNvGrpSpPr/>
            <p:nvPr/>
          </p:nvGrpSpPr>
          <p:grpSpPr>
            <a:xfrm>
              <a:off x="0" y="609599"/>
              <a:ext cx="7035800" cy="579439"/>
              <a:chOff x="0" y="0"/>
              <a:chExt cx="7035800" cy="579437"/>
            </a:xfrm>
          </p:grpSpPr>
          <p:sp>
            <p:nvSpPr>
              <p:cNvPr id="667" name="Rectangle 107"/>
              <p:cNvSpPr/>
              <p:nvPr/>
            </p:nvSpPr>
            <p:spPr>
              <a:xfrm>
                <a:off x="6019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68" name="Rectangle 108"/>
              <p:cNvSpPr/>
              <p:nvPr/>
            </p:nvSpPr>
            <p:spPr>
              <a:xfrm>
                <a:off x="5511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71" name="Rectangle 109"/>
              <p:cNvGrpSpPr/>
              <p:nvPr/>
            </p:nvGrpSpPr>
            <p:grpSpPr>
              <a:xfrm>
                <a:off x="6527800" y="-1"/>
                <a:ext cx="508000" cy="579439"/>
                <a:chOff x="0" y="0"/>
                <a:chExt cx="508000" cy="579437"/>
              </a:xfrm>
            </p:grpSpPr>
            <p:sp>
              <p:nvSpPr>
                <p:cNvPr id="669" name="Hình chữ nhật"/>
                <p:cNvSpPr/>
                <p:nvPr/>
              </p:nvSpPr>
              <p:spPr>
                <a:xfrm>
                  <a:off x="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70" name="2"/>
                <p:cNvSpPr txBox="1"/>
                <p:nvPr/>
              </p:nvSpPr>
              <p:spPr>
                <a:xfrm>
                  <a:off x="0" y="-1"/>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2</a:t>
                  </a:r>
                </a:p>
              </p:txBody>
            </p:sp>
          </p:grpSp>
          <p:sp>
            <p:nvSpPr>
              <p:cNvPr id="672" name="Rectangle 110"/>
              <p:cNvSpPr/>
              <p:nvPr/>
            </p:nvSpPr>
            <p:spPr>
              <a:xfrm>
                <a:off x="5003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3" name="Rectangle 111"/>
              <p:cNvSpPr/>
              <p:nvPr/>
            </p:nvSpPr>
            <p:spPr>
              <a:xfrm>
                <a:off x="4495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4" name="Rectangle 112"/>
              <p:cNvSpPr/>
              <p:nvPr/>
            </p:nvSpPr>
            <p:spPr>
              <a:xfrm>
                <a:off x="3987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5" name="Rectangle 113"/>
              <p:cNvSpPr/>
              <p:nvPr/>
            </p:nvSpPr>
            <p:spPr>
              <a:xfrm>
                <a:off x="3479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6" name="Rectangle 114"/>
              <p:cNvSpPr/>
              <p:nvPr/>
            </p:nvSpPr>
            <p:spPr>
              <a:xfrm>
                <a:off x="2971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7" name="Rectangle 115"/>
              <p:cNvSpPr/>
              <p:nvPr/>
            </p:nvSpPr>
            <p:spPr>
              <a:xfrm>
                <a:off x="246380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78" name="Rectangle 116"/>
              <p:cNvSpPr/>
              <p:nvPr/>
            </p:nvSpPr>
            <p:spPr>
              <a:xfrm>
                <a:off x="1955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9" name="Rectangle 117"/>
              <p:cNvSpPr/>
              <p:nvPr/>
            </p:nvSpPr>
            <p:spPr>
              <a:xfrm>
                <a:off x="1447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0" name="Rectangle 118"/>
              <p:cNvSpPr/>
              <p:nvPr/>
            </p:nvSpPr>
            <p:spPr>
              <a:xfrm>
                <a:off x="939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1" name="Rectangle 119"/>
              <p:cNvSpPr/>
              <p:nvPr/>
            </p:nvSpPr>
            <p:spPr>
              <a:xfrm>
                <a:off x="431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2" name="Rectangle 120"/>
              <p:cNvSpPr/>
              <p:nvPr/>
            </p:nvSpPr>
            <p:spPr>
              <a:xfrm>
                <a:off x="0" y="-1"/>
                <a:ext cx="4318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3" name="Line 121"/>
              <p:cNvSpPr/>
              <p:nvPr/>
            </p:nvSpPr>
            <p:spPr>
              <a:xfrm flipH="1">
                <a:off x="-1" y="0"/>
                <a:ext cx="2"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4" name="Line 122"/>
              <p:cNvSpPr/>
              <p:nvPr/>
            </p:nvSpPr>
            <p:spPr>
              <a:xfrm flipH="1">
                <a:off x="4318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5" name="Line 123"/>
              <p:cNvSpPr/>
              <p:nvPr/>
            </p:nvSpPr>
            <p:spPr>
              <a:xfrm flipH="1">
                <a:off x="939799"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6" name="Line 124"/>
              <p:cNvSpPr/>
              <p:nvPr/>
            </p:nvSpPr>
            <p:spPr>
              <a:xfrm flipH="1">
                <a:off x="14478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7" name="Line 125"/>
              <p:cNvSpPr/>
              <p:nvPr/>
            </p:nvSpPr>
            <p:spPr>
              <a:xfrm>
                <a:off x="0" y="579437"/>
                <a:ext cx="50038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8" name="Line 126"/>
              <p:cNvSpPr/>
              <p:nvPr/>
            </p:nvSpPr>
            <p:spPr>
              <a:xfrm>
                <a:off x="0" y="0"/>
                <a:ext cx="60198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9" name="Line 127"/>
              <p:cNvSpPr/>
              <p:nvPr/>
            </p:nvSpPr>
            <p:spPr>
              <a:xfrm>
                <a:off x="65278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90" name="Line 128"/>
              <p:cNvSpPr/>
              <p:nvPr/>
            </p:nvSpPr>
            <p:spPr>
              <a:xfrm>
                <a:off x="2971799" y="0"/>
                <a:ext cx="1"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grpSp>
        <p:nvGrpSpPr>
          <p:cNvPr id="734" name="Group 136"/>
          <p:cNvGrpSpPr/>
          <p:nvPr/>
        </p:nvGrpSpPr>
        <p:grpSpPr>
          <a:xfrm>
            <a:off x="1981200" y="2164079"/>
            <a:ext cx="5588000" cy="533401"/>
            <a:chOff x="0" y="0"/>
            <a:chExt cx="5588000" cy="533400"/>
          </a:xfrm>
        </p:grpSpPr>
        <p:sp>
          <p:nvSpPr>
            <p:cNvPr id="693" name="Rectangle 137"/>
            <p:cNvSpPr/>
            <p:nvPr/>
          </p:nvSpPr>
          <p:spPr>
            <a:xfrm>
              <a:off x="4572000" y="0"/>
              <a:ext cx="508000" cy="533400"/>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grpSp>
          <p:nvGrpSpPr>
            <p:cNvPr id="696" name="Rectangle 138"/>
            <p:cNvGrpSpPr/>
            <p:nvPr/>
          </p:nvGrpSpPr>
          <p:grpSpPr>
            <a:xfrm>
              <a:off x="4064000" y="-1"/>
              <a:ext cx="508000" cy="533401"/>
              <a:chOff x="0" y="0"/>
              <a:chExt cx="508000" cy="533400"/>
            </a:xfrm>
          </p:grpSpPr>
          <p:sp>
            <p:nvSpPr>
              <p:cNvPr id="694"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95" name="G"/>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699" name="Rectangle 139"/>
            <p:cNvGrpSpPr/>
            <p:nvPr/>
          </p:nvGrpSpPr>
          <p:grpSpPr>
            <a:xfrm>
              <a:off x="5080000" y="-1"/>
              <a:ext cx="508000" cy="533401"/>
              <a:chOff x="0" y="0"/>
              <a:chExt cx="508000" cy="533400"/>
            </a:xfrm>
          </p:grpSpPr>
          <p:sp>
            <p:nvSpPr>
              <p:cNvPr id="697" name="Hình chữ nhật"/>
              <p:cNvSpPr/>
              <p:nvPr/>
            </p:nvSpPr>
            <p:spPr>
              <a:xfrm>
                <a:off x="0" y="0"/>
                <a:ext cx="508000" cy="533400"/>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98" name="1"/>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1</a:t>
                </a:r>
              </a:p>
            </p:txBody>
          </p:sp>
        </p:grpSp>
        <p:grpSp>
          <p:nvGrpSpPr>
            <p:cNvPr id="702" name="Rectangle 140"/>
            <p:cNvGrpSpPr/>
            <p:nvPr/>
          </p:nvGrpSpPr>
          <p:grpSpPr>
            <a:xfrm>
              <a:off x="3556000" y="-1"/>
              <a:ext cx="508000" cy="533401"/>
              <a:chOff x="0" y="0"/>
              <a:chExt cx="508000" cy="533400"/>
            </a:xfrm>
          </p:grpSpPr>
          <p:sp>
            <p:nvSpPr>
              <p:cNvPr id="700"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1" name="N"/>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05" name="Rectangle 141"/>
            <p:cNvGrpSpPr/>
            <p:nvPr/>
          </p:nvGrpSpPr>
          <p:grpSpPr>
            <a:xfrm>
              <a:off x="3048000" y="-1"/>
              <a:ext cx="508000" cy="533401"/>
              <a:chOff x="0" y="0"/>
              <a:chExt cx="508000" cy="533400"/>
            </a:xfrm>
          </p:grpSpPr>
          <p:sp>
            <p:nvSpPr>
              <p:cNvPr id="703"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4" name="¤"/>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rPr lang="en-US" dirty="0"/>
                  <a:t>Ô</a:t>
                </a:r>
                <a:endParaRPr dirty="0"/>
              </a:p>
            </p:txBody>
          </p:sp>
        </p:grpSp>
        <p:grpSp>
          <p:nvGrpSpPr>
            <p:cNvPr id="708" name="Rectangle 142"/>
            <p:cNvGrpSpPr/>
            <p:nvPr/>
          </p:nvGrpSpPr>
          <p:grpSpPr>
            <a:xfrm>
              <a:off x="2540000" y="-1"/>
              <a:ext cx="508000" cy="533401"/>
              <a:chOff x="0" y="0"/>
              <a:chExt cx="508000" cy="533400"/>
            </a:xfrm>
          </p:grpSpPr>
          <p:sp>
            <p:nvSpPr>
              <p:cNvPr id="706"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7" name="H"/>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H</a:t>
                </a:r>
              </a:p>
            </p:txBody>
          </p:sp>
        </p:grpSp>
        <p:grpSp>
          <p:nvGrpSpPr>
            <p:cNvPr id="711" name="Rectangle 143"/>
            <p:cNvGrpSpPr/>
            <p:nvPr/>
          </p:nvGrpSpPr>
          <p:grpSpPr>
            <a:xfrm>
              <a:off x="2032000" y="-1"/>
              <a:ext cx="508000" cy="533401"/>
              <a:chOff x="0" y="0"/>
              <a:chExt cx="508000" cy="533400"/>
            </a:xfrm>
          </p:grpSpPr>
          <p:sp>
            <p:nvSpPr>
              <p:cNvPr id="709"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0" name="K"/>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K</a:t>
                </a:r>
              </a:p>
            </p:txBody>
          </p:sp>
        </p:grpSp>
        <p:grpSp>
          <p:nvGrpSpPr>
            <p:cNvPr id="714" name="Rectangle 144"/>
            <p:cNvGrpSpPr/>
            <p:nvPr/>
          </p:nvGrpSpPr>
          <p:grpSpPr>
            <a:xfrm>
              <a:off x="1524000" y="-1"/>
              <a:ext cx="508000" cy="533401"/>
              <a:chOff x="0" y="0"/>
              <a:chExt cx="508000" cy="533400"/>
            </a:xfrm>
          </p:grpSpPr>
          <p:sp>
            <p:nvSpPr>
              <p:cNvPr id="712"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3" name="N"/>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17" name="Rectangle 145"/>
            <p:cNvGrpSpPr/>
            <p:nvPr/>
          </p:nvGrpSpPr>
          <p:grpSpPr>
            <a:xfrm>
              <a:off x="1016000" y="-1"/>
              <a:ext cx="508000" cy="533401"/>
              <a:chOff x="0" y="0"/>
              <a:chExt cx="508000" cy="533400"/>
            </a:xfrm>
          </p:grpSpPr>
          <p:sp>
            <p:nvSpPr>
              <p:cNvPr id="715" name="Hình chữ nhật"/>
              <p:cNvSpPr/>
              <p:nvPr/>
            </p:nvSpPr>
            <p:spPr>
              <a:xfrm>
                <a:off x="0" y="0"/>
                <a:ext cx="508000" cy="533400"/>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6" name="Â"/>
              <p:cNvSpPr txBox="1"/>
              <p:nvPr/>
            </p:nvSpPr>
            <p:spPr>
              <a:xfrm>
                <a:off x="0" y="0"/>
                <a:ext cx="508000" cy="4827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Times New Roman"/>
                    <a:ea typeface="Times New Roman"/>
                    <a:cs typeface="Times New Roman"/>
                    <a:sym typeface="Times New Roman"/>
                  </a:defRPr>
                </a:lvl1pPr>
              </a:lstStyle>
              <a:p>
                <a:r>
                  <a:t>Â</a:t>
                </a:r>
              </a:p>
            </p:txBody>
          </p:sp>
        </p:grpSp>
        <p:grpSp>
          <p:nvGrpSpPr>
            <p:cNvPr id="720" name="Rectangle 146"/>
            <p:cNvGrpSpPr/>
            <p:nvPr/>
          </p:nvGrpSpPr>
          <p:grpSpPr>
            <a:xfrm>
              <a:off x="508000" y="-1"/>
              <a:ext cx="508000" cy="533401"/>
              <a:chOff x="0" y="0"/>
              <a:chExt cx="508000" cy="533400"/>
            </a:xfrm>
          </p:grpSpPr>
          <p:sp>
            <p:nvSpPr>
              <p:cNvPr id="718"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9" name="H"/>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H</a:t>
                </a:r>
              </a:p>
            </p:txBody>
          </p:sp>
        </p:grpSp>
        <p:grpSp>
          <p:nvGrpSpPr>
            <p:cNvPr id="723" name="Rectangle 147"/>
            <p:cNvGrpSpPr/>
            <p:nvPr/>
          </p:nvGrpSpPr>
          <p:grpSpPr>
            <a:xfrm>
              <a:off x="0" y="-1"/>
              <a:ext cx="508000" cy="533401"/>
              <a:chOff x="0" y="0"/>
              <a:chExt cx="508000" cy="533400"/>
            </a:xfrm>
          </p:grpSpPr>
          <p:sp>
            <p:nvSpPr>
              <p:cNvPr id="721"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22" name="C"/>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C</a:t>
                </a:r>
              </a:p>
            </p:txBody>
          </p:sp>
        </p:grpSp>
        <p:sp>
          <p:nvSpPr>
            <p:cNvPr id="724" name="Line 148"/>
            <p:cNvSpPr/>
            <p:nvPr/>
          </p:nvSpPr>
          <p:spPr>
            <a:xfrm flipH="1">
              <a:off x="1523999" y="0"/>
              <a:ext cx="1"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5" name="Line 149"/>
            <p:cNvSpPr/>
            <p:nvPr/>
          </p:nvSpPr>
          <p:spPr>
            <a:xfrm>
              <a:off x="2032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6" name="Line 150"/>
            <p:cNvSpPr/>
            <p:nvPr/>
          </p:nvSpPr>
          <p:spPr>
            <a:xfrm>
              <a:off x="2540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7" name="Line 151"/>
            <p:cNvSpPr/>
            <p:nvPr/>
          </p:nvSpPr>
          <p:spPr>
            <a:xfrm>
              <a:off x="3048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8" name="Line 152"/>
            <p:cNvSpPr/>
            <p:nvPr/>
          </p:nvSpPr>
          <p:spPr>
            <a:xfrm>
              <a:off x="3556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9" name="Line 153"/>
            <p:cNvSpPr/>
            <p:nvPr/>
          </p:nvSpPr>
          <p:spPr>
            <a:xfrm>
              <a:off x="4064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30" name="Line 154"/>
            <p:cNvSpPr/>
            <p:nvPr/>
          </p:nvSpPr>
          <p:spPr>
            <a:xfrm>
              <a:off x="0" y="0"/>
              <a:ext cx="4572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1" name="Line 155"/>
            <p:cNvSpPr/>
            <p:nvPr/>
          </p:nvSpPr>
          <p:spPr>
            <a:xfrm>
              <a:off x="5080000" y="0"/>
              <a:ext cx="508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2" name="Line 156"/>
            <p:cNvSpPr/>
            <p:nvPr/>
          </p:nvSpPr>
          <p:spPr>
            <a:xfrm>
              <a:off x="4572000" y="0"/>
              <a:ext cx="0" cy="53340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3" name="Line 157"/>
            <p:cNvSpPr/>
            <p:nvPr/>
          </p:nvSpPr>
          <p:spPr>
            <a:xfrm flipH="1">
              <a:off x="-1" y="0"/>
              <a:ext cx="2" cy="53340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771" name="Group 158"/>
          <p:cNvGrpSpPr/>
          <p:nvPr/>
        </p:nvGrpSpPr>
        <p:grpSpPr>
          <a:xfrm>
            <a:off x="533399" y="2743200"/>
            <a:ext cx="7035801" cy="579440"/>
            <a:chOff x="-1" y="0"/>
            <a:chExt cx="7035801" cy="579439"/>
          </a:xfrm>
        </p:grpSpPr>
        <p:sp>
          <p:nvSpPr>
            <p:cNvPr id="735" name="Rectangle 159"/>
            <p:cNvSpPr/>
            <p:nvPr/>
          </p:nvSpPr>
          <p:spPr>
            <a:xfrm>
              <a:off x="6019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736" name="Rectangle 160"/>
            <p:cNvSpPr/>
            <p:nvPr/>
          </p:nvSpPr>
          <p:spPr>
            <a:xfrm>
              <a:off x="5511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739" name="Rectangle 161"/>
            <p:cNvGrpSpPr/>
            <p:nvPr/>
          </p:nvGrpSpPr>
          <p:grpSpPr>
            <a:xfrm>
              <a:off x="6527800" y="0"/>
              <a:ext cx="508000" cy="579438"/>
              <a:chOff x="0" y="0"/>
              <a:chExt cx="508000" cy="579437"/>
            </a:xfrm>
          </p:grpSpPr>
          <p:sp>
            <p:nvSpPr>
              <p:cNvPr id="737"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38" name="2"/>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2</a:t>
                </a:r>
              </a:p>
            </p:txBody>
          </p:sp>
        </p:grpSp>
        <p:sp>
          <p:nvSpPr>
            <p:cNvPr id="740" name="Rectangle 162"/>
            <p:cNvSpPr/>
            <p:nvPr/>
          </p:nvSpPr>
          <p:spPr>
            <a:xfrm>
              <a:off x="5003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1" name="Rectangle 163"/>
            <p:cNvSpPr/>
            <p:nvPr/>
          </p:nvSpPr>
          <p:spPr>
            <a:xfrm>
              <a:off x="4495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2" name="Rectangle 164"/>
            <p:cNvSpPr/>
            <p:nvPr/>
          </p:nvSpPr>
          <p:spPr>
            <a:xfrm>
              <a:off x="3987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3" name="Rectangle 165"/>
            <p:cNvSpPr/>
            <p:nvPr/>
          </p:nvSpPr>
          <p:spPr>
            <a:xfrm>
              <a:off x="3479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4" name="Rectangle 166"/>
            <p:cNvSpPr/>
            <p:nvPr/>
          </p:nvSpPr>
          <p:spPr>
            <a:xfrm>
              <a:off x="2971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747" name="Rectangle 167"/>
            <p:cNvGrpSpPr/>
            <p:nvPr/>
          </p:nvGrpSpPr>
          <p:grpSpPr>
            <a:xfrm>
              <a:off x="2463800" y="0"/>
              <a:ext cx="508000" cy="579438"/>
              <a:chOff x="0" y="0"/>
              <a:chExt cx="508000" cy="579437"/>
            </a:xfrm>
          </p:grpSpPr>
          <p:sp>
            <p:nvSpPr>
              <p:cNvPr id="745"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46" name="M"/>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M</a:t>
                </a:r>
              </a:p>
            </p:txBody>
          </p:sp>
        </p:grpSp>
        <p:grpSp>
          <p:nvGrpSpPr>
            <p:cNvPr id="750" name="Rectangle 168"/>
            <p:cNvGrpSpPr/>
            <p:nvPr/>
          </p:nvGrpSpPr>
          <p:grpSpPr>
            <a:xfrm>
              <a:off x="1955800" y="0"/>
              <a:ext cx="508000" cy="579439"/>
              <a:chOff x="0" y="0"/>
              <a:chExt cx="508000" cy="579438"/>
            </a:xfrm>
          </p:grpSpPr>
          <p:sp>
            <p:nvSpPr>
              <p:cNvPr id="748"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49" name="Â Â"/>
              <p:cNvSpPr txBox="1"/>
              <p:nvPr/>
            </p:nvSpPr>
            <p:spPr>
              <a:xfrm>
                <a:off x="0" y="0"/>
                <a:ext cx="508000"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rPr dirty="0"/>
                  <a:t>Â</a:t>
                </a:r>
                <a:r>
                  <a:rPr dirty="0">
                    <a:latin typeface=".VnTimeH"/>
                    <a:ea typeface=".VnTimeH"/>
                    <a:cs typeface=".VnTimeH"/>
                    <a:sym typeface=".VnTimeH"/>
                  </a:rPr>
                  <a:t> </a:t>
                </a:r>
              </a:p>
            </p:txBody>
          </p:sp>
        </p:grpSp>
        <p:grpSp>
          <p:nvGrpSpPr>
            <p:cNvPr id="753" name="Rectangle 169"/>
            <p:cNvGrpSpPr/>
            <p:nvPr/>
          </p:nvGrpSpPr>
          <p:grpSpPr>
            <a:xfrm>
              <a:off x="1447800" y="0"/>
              <a:ext cx="508000" cy="579438"/>
              <a:chOff x="0" y="0"/>
              <a:chExt cx="508000" cy="579437"/>
            </a:xfrm>
          </p:grpSpPr>
          <p:sp>
            <p:nvSpPr>
              <p:cNvPr id="751"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2" name="U"/>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U</a:t>
                </a:r>
              </a:p>
            </p:txBody>
          </p:sp>
        </p:grpSp>
        <p:grpSp>
          <p:nvGrpSpPr>
            <p:cNvPr id="756" name="Rectangle 170"/>
            <p:cNvGrpSpPr/>
            <p:nvPr/>
          </p:nvGrpSpPr>
          <p:grpSpPr>
            <a:xfrm>
              <a:off x="939800" y="0"/>
              <a:ext cx="508000" cy="579438"/>
              <a:chOff x="0" y="0"/>
              <a:chExt cx="508000" cy="579437"/>
            </a:xfrm>
          </p:grpSpPr>
          <p:sp>
            <p:nvSpPr>
              <p:cNvPr id="754"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5" name="£"/>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rPr lang="en-US" dirty="0"/>
                  <a:t>Ê</a:t>
                </a:r>
                <a:endParaRPr dirty="0"/>
              </a:p>
            </p:txBody>
          </p:sp>
        </p:grpSp>
        <p:grpSp>
          <p:nvGrpSpPr>
            <p:cNvPr id="759" name="Rectangle 171"/>
            <p:cNvGrpSpPr/>
            <p:nvPr/>
          </p:nvGrpSpPr>
          <p:grpSpPr>
            <a:xfrm>
              <a:off x="431800" y="0"/>
              <a:ext cx="508000" cy="579438"/>
              <a:chOff x="0" y="0"/>
              <a:chExt cx="508000" cy="579437"/>
            </a:xfrm>
          </p:grpSpPr>
          <p:sp>
            <p:nvSpPr>
              <p:cNvPr id="757"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8" name="I"/>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I</a:t>
                </a:r>
              </a:p>
            </p:txBody>
          </p:sp>
        </p:grpSp>
        <p:grpSp>
          <p:nvGrpSpPr>
            <p:cNvPr id="762" name="Rectangle 172"/>
            <p:cNvGrpSpPr/>
            <p:nvPr/>
          </p:nvGrpSpPr>
          <p:grpSpPr>
            <a:xfrm>
              <a:off x="0" y="0"/>
              <a:ext cx="431800" cy="579438"/>
              <a:chOff x="0" y="0"/>
              <a:chExt cx="431800" cy="579437"/>
            </a:xfrm>
          </p:grpSpPr>
          <p:sp>
            <p:nvSpPr>
              <p:cNvPr id="760" name="Hình chữ nhật"/>
              <p:cNvSpPr/>
              <p:nvPr/>
            </p:nvSpPr>
            <p:spPr>
              <a:xfrm>
                <a:off x="0" y="0"/>
                <a:ext cx="4318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61" name="S"/>
              <p:cNvSpPr txBox="1"/>
              <p:nvPr/>
            </p:nvSpPr>
            <p:spPr>
              <a:xfrm>
                <a:off x="0" y="0"/>
                <a:ext cx="4318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S</a:t>
                </a:r>
              </a:p>
            </p:txBody>
          </p:sp>
        </p:grpSp>
        <p:sp>
          <p:nvSpPr>
            <p:cNvPr id="763" name="Line 173"/>
            <p:cNvSpPr/>
            <p:nvPr/>
          </p:nvSpPr>
          <p:spPr>
            <a:xfrm flipH="1">
              <a:off x="-1" y="0"/>
              <a:ext cx="2"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4" name="Line 174"/>
            <p:cNvSpPr/>
            <p:nvPr/>
          </p:nvSpPr>
          <p:spPr>
            <a:xfrm flipH="1">
              <a:off x="431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5" name="Line 175"/>
            <p:cNvSpPr/>
            <p:nvPr/>
          </p:nvSpPr>
          <p:spPr>
            <a:xfrm flipH="1">
              <a:off x="939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6" name="Line 176"/>
            <p:cNvSpPr/>
            <p:nvPr/>
          </p:nvSpPr>
          <p:spPr>
            <a:xfrm flipH="1">
              <a:off x="1447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7" name="Line 177"/>
            <p:cNvSpPr/>
            <p:nvPr/>
          </p:nvSpPr>
          <p:spPr>
            <a:xfrm>
              <a:off x="0" y="579437"/>
              <a:ext cx="50038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8" name="Line 178"/>
            <p:cNvSpPr/>
            <p:nvPr/>
          </p:nvSpPr>
          <p:spPr>
            <a:xfrm>
              <a:off x="0" y="0"/>
              <a:ext cx="60198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9" name="Line 179"/>
            <p:cNvSpPr/>
            <p:nvPr/>
          </p:nvSpPr>
          <p:spPr>
            <a:xfrm>
              <a:off x="65278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70" name="Line 180"/>
            <p:cNvSpPr/>
            <p:nvPr/>
          </p:nvSpPr>
          <p:spPr>
            <a:xfrm>
              <a:off x="2971800" y="0"/>
              <a:ext cx="1"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790" name="Group 181"/>
          <p:cNvGrpSpPr/>
          <p:nvPr/>
        </p:nvGrpSpPr>
        <p:grpSpPr>
          <a:xfrm>
            <a:off x="2971800" y="3355974"/>
            <a:ext cx="4622800" cy="581026"/>
            <a:chOff x="0" y="0"/>
            <a:chExt cx="4622800" cy="581025"/>
          </a:xfrm>
        </p:grpSpPr>
        <p:grpSp>
          <p:nvGrpSpPr>
            <p:cNvPr id="774" name="Rectangle 184"/>
            <p:cNvGrpSpPr/>
            <p:nvPr/>
          </p:nvGrpSpPr>
          <p:grpSpPr>
            <a:xfrm>
              <a:off x="4114800" y="-1"/>
              <a:ext cx="508000" cy="581026"/>
              <a:chOff x="0" y="0"/>
              <a:chExt cx="508000" cy="581025"/>
            </a:xfrm>
          </p:grpSpPr>
          <p:sp>
            <p:nvSpPr>
              <p:cNvPr id="772" name="Hình chữ nhật"/>
              <p:cNvSpPr/>
              <p:nvPr/>
            </p:nvSpPr>
            <p:spPr>
              <a:xfrm>
                <a:off x="0" y="0"/>
                <a:ext cx="508000" cy="581025"/>
              </a:xfrm>
              <a:prstGeom prst="rect">
                <a:avLst/>
              </a:prstGeom>
              <a:solidFill>
                <a:srgbClr val="FFFF0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3" name="3"/>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3</a:t>
                </a:r>
              </a:p>
            </p:txBody>
          </p:sp>
        </p:grpSp>
        <p:grpSp>
          <p:nvGrpSpPr>
            <p:cNvPr id="777" name="Rectangle 186"/>
            <p:cNvGrpSpPr/>
            <p:nvPr/>
          </p:nvGrpSpPr>
          <p:grpSpPr>
            <a:xfrm>
              <a:off x="2082800" y="-1"/>
              <a:ext cx="508000" cy="581026"/>
              <a:chOff x="0" y="0"/>
              <a:chExt cx="508000" cy="581025"/>
            </a:xfrm>
          </p:grpSpPr>
          <p:sp>
            <p:nvSpPr>
              <p:cNvPr id="775"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6" name="Ố"/>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Ố</a:t>
                </a:r>
              </a:p>
            </p:txBody>
          </p:sp>
        </p:grpSp>
        <p:grpSp>
          <p:nvGrpSpPr>
            <p:cNvPr id="780" name="Rectangle 187"/>
            <p:cNvGrpSpPr/>
            <p:nvPr/>
          </p:nvGrpSpPr>
          <p:grpSpPr>
            <a:xfrm>
              <a:off x="1574800" y="-1"/>
              <a:ext cx="508000" cy="581026"/>
              <a:chOff x="0" y="0"/>
              <a:chExt cx="508000" cy="581025"/>
            </a:xfrm>
          </p:grpSpPr>
          <p:sp>
            <p:nvSpPr>
              <p:cNvPr id="778"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9" name="S"/>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S</a:t>
                </a:r>
              </a:p>
            </p:txBody>
          </p:sp>
        </p:grpSp>
        <p:grpSp>
          <p:nvGrpSpPr>
            <p:cNvPr id="783" name="Rectangle 188"/>
            <p:cNvGrpSpPr/>
            <p:nvPr/>
          </p:nvGrpSpPr>
          <p:grpSpPr>
            <a:xfrm>
              <a:off x="1066800" y="-1"/>
              <a:ext cx="508000" cy="581026"/>
              <a:chOff x="0" y="0"/>
              <a:chExt cx="508000" cy="581025"/>
            </a:xfrm>
          </p:grpSpPr>
          <p:sp>
            <p:nvSpPr>
              <p:cNvPr id="781"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2" name="N"/>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86" name="Rectangle 189"/>
            <p:cNvGrpSpPr/>
            <p:nvPr/>
          </p:nvGrpSpPr>
          <p:grpSpPr>
            <a:xfrm>
              <a:off x="558800" y="-1"/>
              <a:ext cx="508000" cy="581026"/>
              <a:chOff x="0" y="0"/>
              <a:chExt cx="508000" cy="581025"/>
            </a:xfrm>
          </p:grpSpPr>
          <p:sp>
            <p:nvSpPr>
              <p:cNvPr id="784"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5" name="Ầ"/>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Ầ</a:t>
                </a:r>
              </a:p>
            </p:txBody>
          </p:sp>
        </p:grpSp>
        <p:grpSp>
          <p:nvGrpSpPr>
            <p:cNvPr id="789" name="Rectangle 190"/>
            <p:cNvGrpSpPr/>
            <p:nvPr/>
          </p:nvGrpSpPr>
          <p:grpSpPr>
            <a:xfrm>
              <a:off x="0" y="-1"/>
              <a:ext cx="558800" cy="581026"/>
              <a:chOff x="0" y="0"/>
              <a:chExt cx="558800" cy="581025"/>
            </a:xfrm>
          </p:grpSpPr>
          <p:sp>
            <p:nvSpPr>
              <p:cNvPr id="787" name="Hình chữ nhật"/>
              <p:cNvSpPr/>
              <p:nvPr/>
            </p:nvSpPr>
            <p:spPr>
              <a:xfrm>
                <a:off x="0" y="0"/>
                <a:ext cx="558800" cy="581025"/>
              </a:xfrm>
              <a:prstGeom prst="rect">
                <a:avLst/>
              </a:prstGeom>
              <a:solidFill>
                <a:srgbClr val="FFFF0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8" name="T"/>
              <p:cNvSpPr txBox="1"/>
              <p:nvPr/>
            </p:nvSpPr>
            <p:spPr>
              <a:xfrm>
                <a:off x="0" y="0"/>
                <a:ext cx="5588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T</a:t>
                </a:r>
              </a:p>
            </p:txBody>
          </p:sp>
        </p:grpSp>
      </p:grpSp>
      <p:grpSp>
        <p:nvGrpSpPr>
          <p:cNvPr id="822" name="Group 195"/>
          <p:cNvGrpSpPr/>
          <p:nvPr/>
        </p:nvGrpSpPr>
        <p:grpSpPr>
          <a:xfrm>
            <a:off x="2514600" y="3965574"/>
            <a:ext cx="5080000" cy="970148"/>
            <a:chOff x="0" y="0"/>
            <a:chExt cx="5080000" cy="970146"/>
          </a:xfrm>
        </p:grpSpPr>
        <p:sp>
          <p:nvSpPr>
            <p:cNvPr id="791" name="Rectangle 196"/>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grpSp>
          <p:nvGrpSpPr>
            <p:cNvPr id="794" name="Rectangle 197"/>
            <p:cNvGrpSpPr/>
            <p:nvPr/>
          </p:nvGrpSpPr>
          <p:grpSpPr>
            <a:xfrm>
              <a:off x="3556000" y="-1"/>
              <a:ext cx="508000" cy="581026"/>
              <a:chOff x="0" y="0"/>
              <a:chExt cx="508000" cy="581025"/>
            </a:xfrm>
          </p:grpSpPr>
          <p:sp>
            <p:nvSpPr>
              <p:cNvPr id="792"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3" name="M"/>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M</a:t>
                </a:r>
              </a:p>
            </p:txBody>
          </p:sp>
        </p:grpSp>
        <p:grpSp>
          <p:nvGrpSpPr>
            <p:cNvPr id="797" name="Rectangle 198"/>
            <p:cNvGrpSpPr/>
            <p:nvPr/>
          </p:nvGrpSpPr>
          <p:grpSpPr>
            <a:xfrm>
              <a:off x="4572000" y="-1"/>
              <a:ext cx="508000" cy="581026"/>
              <a:chOff x="0" y="0"/>
              <a:chExt cx="508000" cy="581025"/>
            </a:xfrm>
          </p:grpSpPr>
          <p:sp>
            <p:nvSpPr>
              <p:cNvPr id="79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6" name="4"/>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4</a:t>
                </a:r>
              </a:p>
            </p:txBody>
          </p:sp>
        </p:grpSp>
        <p:grpSp>
          <p:nvGrpSpPr>
            <p:cNvPr id="800" name="Rectangle 199"/>
            <p:cNvGrpSpPr/>
            <p:nvPr/>
          </p:nvGrpSpPr>
          <p:grpSpPr>
            <a:xfrm>
              <a:off x="3048000" y="0"/>
              <a:ext cx="508000" cy="970147"/>
              <a:chOff x="0" y="0"/>
              <a:chExt cx="508000" cy="970146"/>
            </a:xfrm>
          </p:grpSpPr>
          <p:sp>
            <p:nvSpPr>
              <p:cNvPr id="798"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9" name="Â Â"/>
              <p:cNvSpPr txBox="1"/>
              <p:nvPr/>
            </p:nvSpPr>
            <p:spPr>
              <a:xfrm>
                <a:off x="0" y="0"/>
                <a:ext cx="508000" cy="9701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t>Â</a:t>
                </a:r>
                <a:r>
                  <a:rPr>
                    <a:latin typeface=".VnTimeH"/>
                    <a:ea typeface=".VnTimeH"/>
                    <a:cs typeface=".VnTimeH"/>
                    <a:sym typeface=".VnTimeH"/>
                  </a:rPr>
                  <a:t> Â</a:t>
                </a:r>
              </a:p>
            </p:txBody>
          </p:sp>
        </p:grpSp>
        <p:grpSp>
          <p:nvGrpSpPr>
            <p:cNvPr id="803" name="Rectangle 200"/>
            <p:cNvGrpSpPr/>
            <p:nvPr/>
          </p:nvGrpSpPr>
          <p:grpSpPr>
            <a:xfrm>
              <a:off x="2540000" y="-1"/>
              <a:ext cx="508000" cy="581026"/>
              <a:chOff x="0" y="0"/>
              <a:chExt cx="508000" cy="581025"/>
            </a:xfrm>
          </p:grpSpPr>
          <p:sp>
            <p:nvSpPr>
              <p:cNvPr id="801"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2" name="Ạ"/>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Ạ</a:t>
                </a:r>
              </a:p>
            </p:txBody>
          </p:sp>
        </p:grpSp>
        <p:grpSp>
          <p:nvGrpSpPr>
            <p:cNvPr id="806" name="Rectangle 201"/>
            <p:cNvGrpSpPr/>
            <p:nvPr/>
          </p:nvGrpSpPr>
          <p:grpSpPr>
            <a:xfrm>
              <a:off x="2032000" y="-1"/>
              <a:ext cx="508000" cy="581026"/>
              <a:chOff x="0" y="0"/>
              <a:chExt cx="508000" cy="581025"/>
            </a:xfrm>
          </p:grpSpPr>
          <p:sp>
            <p:nvSpPr>
              <p:cNvPr id="804"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5" name="X"/>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X</a:t>
                </a:r>
              </a:p>
            </p:txBody>
          </p:sp>
        </p:grpSp>
        <p:grpSp>
          <p:nvGrpSpPr>
            <p:cNvPr id="809" name="Rectangle 202"/>
            <p:cNvGrpSpPr/>
            <p:nvPr/>
          </p:nvGrpSpPr>
          <p:grpSpPr>
            <a:xfrm>
              <a:off x="1524000" y="-1"/>
              <a:ext cx="508000" cy="581026"/>
              <a:chOff x="0" y="0"/>
              <a:chExt cx="508000" cy="581025"/>
            </a:xfrm>
          </p:grpSpPr>
          <p:sp>
            <p:nvSpPr>
              <p:cNvPr id="807"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8" name="N"/>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12" name="Rectangle 203"/>
            <p:cNvGrpSpPr/>
            <p:nvPr/>
          </p:nvGrpSpPr>
          <p:grpSpPr>
            <a:xfrm>
              <a:off x="1016000" y="-1"/>
              <a:ext cx="508000" cy="581026"/>
              <a:chOff x="0" y="0"/>
              <a:chExt cx="508000" cy="581025"/>
            </a:xfrm>
          </p:grpSpPr>
          <p:sp>
            <p:nvSpPr>
              <p:cNvPr id="810"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1" name="Ả"/>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Ả</a:t>
                </a:r>
              </a:p>
            </p:txBody>
          </p:sp>
        </p:grpSp>
        <p:grpSp>
          <p:nvGrpSpPr>
            <p:cNvPr id="815" name="Rectangle 204"/>
            <p:cNvGrpSpPr/>
            <p:nvPr/>
          </p:nvGrpSpPr>
          <p:grpSpPr>
            <a:xfrm>
              <a:off x="508000" y="-1"/>
              <a:ext cx="508000" cy="581026"/>
              <a:chOff x="0" y="0"/>
              <a:chExt cx="508000" cy="581025"/>
            </a:xfrm>
          </p:grpSpPr>
          <p:sp>
            <p:nvSpPr>
              <p:cNvPr id="813"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4" name="H"/>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H</a:t>
                </a:r>
              </a:p>
            </p:txBody>
          </p:sp>
        </p:grpSp>
        <p:grpSp>
          <p:nvGrpSpPr>
            <p:cNvPr id="818" name="Rectangle 205"/>
            <p:cNvGrpSpPr/>
            <p:nvPr/>
          </p:nvGrpSpPr>
          <p:grpSpPr>
            <a:xfrm>
              <a:off x="0" y="-1"/>
              <a:ext cx="508000" cy="581026"/>
              <a:chOff x="0" y="0"/>
              <a:chExt cx="508000" cy="581025"/>
            </a:xfrm>
          </p:grpSpPr>
          <p:sp>
            <p:nvSpPr>
              <p:cNvPr id="816"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7" name="P"/>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P</a:t>
                </a:r>
              </a:p>
            </p:txBody>
          </p:sp>
        </p:grpSp>
        <p:sp>
          <p:nvSpPr>
            <p:cNvPr id="819" name="Line 206"/>
            <p:cNvSpPr/>
            <p:nvPr/>
          </p:nvSpPr>
          <p:spPr>
            <a:xfrm>
              <a:off x="4572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20" name="Line 207"/>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21" name="Line 208"/>
            <p:cNvSpPr/>
            <p:nvPr/>
          </p:nvSpPr>
          <p:spPr>
            <a:xfrm>
              <a:off x="4064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851" name="Group 209"/>
          <p:cNvGrpSpPr/>
          <p:nvPr/>
        </p:nvGrpSpPr>
        <p:grpSpPr>
          <a:xfrm>
            <a:off x="2514600" y="4575174"/>
            <a:ext cx="5080000" cy="581026"/>
            <a:chOff x="0" y="0"/>
            <a:chExt cx="5080000" cy="581025"/>
          </a:xfrm>
        </p:grpSpPr>
        <p:sp>
          <p:nvSpPr>
            <p:cNvPr id="823" name="Rectangle 210"/>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24" name="Rectangle 211"/>
            <p:cNvSpPr/>
            <p:nvPr/>
          </p:nvSpPr>
          <p:spPr>
            <a:xfrm>
              <a:off x="3556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27" name="Rectangle 212"/>
            <p:cNvGrpSpPr/>
            <p:nvPr/>
          </p:nvGrpSpPr>
          <p:grpSpPr>
            <a:xfrm>
              <a:off x="4572000" y="-1"/>
              <a:ext cx="508000" cy="581026"/>
              <a:chOff x="0" y="0"/>
              <a:chExt cx="508000" cy="581025"/>
            </a:xfrm>
          </p:grpSpPr>
          <p:sp>
            <p:nvSpPr>
              <p:cNvPr id="82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26" name="5"/>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5</a:t>
                </a:r>
              </a:p>
            </p:txBody>
          </p:sp>
        </p:grpSp>
        <p:grpSp>
          <p:nvGrpSpPr>
            <p:cNvPr id="830" name="Rectangle 213"/>
            <p:cNvGrpSpPr/>
            <p:nvPr/>
          </p:nvGrpSpPr>
          <p:grpSpPr>
            <a:xfrm>
              <a:off x="3048000" y="-1"/>
              <a:ext cx="508000" cy="581026"/>
              <a:chOff x="0" y="0"/>
              <a:chExt cx="508000" cy="581025"/>
            </a:xfrm>
          </p:grpSpPr>
          <p:sp>
            <p:nvSpPr>
              <p:cNvPr id="828"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29" name="G"/>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33" name="Rectangle 214"/>
            <p:cNvGrpSpPr/>
            <p:nvPr/>
          </p:nvGrpSpPr>
          <p:grpSpPr>
            <a:xfrm>
              <a:off x="2540000" y="-1"/>
              <a:ext cx="508000" cy="581026"/>
              <a:chOff x="0" y="0"/>
              <a:chExt cx="508000" cy="581025"/>
            </a:xfrm>
          </p:grpSpPr>
          <p:sp>
            <p:nvSpPr>
              <p:cNvPr id="831"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2" name="N"/>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36" name="Rectangle 215"/>
            <p:cNvGrpSpPr/>
            <p:nvPr/>
          </p:nvGrpSpPr>
          <p:grpSpPr>
            <a:xfrm>
              <a:off x="2032000" y="-1"/>
              <a:ext cx="508000" cy="581026"/>
              <a:chOff x="0" y="0"/>
              <a:chExt cx="508000" cy="581025"/>
            </a:xfrm>
          </p:grpSpPr>
          <p:sp>
            <p:nvSpPr>
              <p:cNvPr id="834"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5" name="Ộ"/>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Ộ</a:t>
                </a:r>
              </a:p>
            </p:txBody>
          </p:sp>
        </p:grpSp>
        <p:grpSp>
          <p:nvGrpSpPr>
            <p:cNvPr id="839" name="Rectangle 216"/>
            <p:cNvGrpSpPr/>
            <p:nvPr/>
          </p:nvGrpSpPr>
          <p:grpSpPr>
            <a:xfrm>
              <a:off x="1524000" y="-1"/>
              <a:ext cx="508000" cy="581026"/>
              <a:chOff x="0" y="0"/>
              <a:chExt cx="508000" cy="581025"/>
            </a:xfrm>
          </p:grpSpPr>
          <p:sp>
            <p:nvSpPr>
              <p:cNvPr id="837"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8" name="Đ"/>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Đ</a:t>
                </a:r>
              </a:p>
            </p:txBody>
          </p:sp>
        </p:grpSp>
        <p:grpSp>
          <p:nvGrpSpPr>
            <p:cNvPr id="842" name="Rectangle 217"/>
            <p:cNvGrpSpPr/>
            <p:nvPr/>
          </p:nvGrpSpPr>
          <p:grpSpPr>
            <a:xfrm>
              <a:off x="1016000" y="-1"/>
              <a:ext cx="508000" cy="581026"/>
              <a:chOff x="0" y="0"/>
              <a:chExt cx="508000" cy="581025"/>
            </a:xfrm>
          </p:grpSpPr>
          <p:sp>
            <p:nvSpPr>
              <p:cNvPr id="840"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1" name="O"/>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O</a:t>
                </a:r>
              </a:p>
            </p:txBody>
          </p:sp>
        </p:grpSp>
        <p:grpSp>
          <p:nvGrpSpPr>
            <p:cNvPr id="845" name="Rectangle 218"/>
            <p:cNvGrpSpPr/>
            <p:nvPr/>
          </p:nvGrpSpPr>
          <p:grpSpPr>
            <a:xfrm>
              <a:off x="508000" y="-1"/>
              <a:ext cx="508000" cy="581026"/>
              <a:chOff x="0" y="0"/>
              <a:chExt cx="508000" cy="581025"/>
            </a:xfrm>
          </p:grpSpPr>
          <p:sp>
            <p:nvSpPr>
              <p:cNvPr id="843"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4" name="A"/>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A</a:t>
                </a:r>
              </a:p>
            </p:txBody>
          </p:sp>
        </p:grpSp>
        <p:grpSp>
          <p:nvGrpSpPr>
            <p:cNvPr id="848" name="Rectangle 219"/>
            <p:cNvGrpSpPr/>
            <p:nvPr/>
          </p:nvGrpSpPr>
          <p:grpSpPr>
            <a:xfrm>
              <a:off x="0" y="-1"/>
              <a:ext cx="508000" cy="581026"/>
              <a:chOff x="0" y="0"/>
              <a:chExt cx="508000" cy="581025"/>
            </a:xfrm>
          </p:grpSpPr>
          <p:sp>
            <p:nvSpPr>
              <p:cNvPr id="846"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7" name="D"/>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D</a:t>
                </a:r>
              </a:p>
            </p:txBody>
          </p:sp>
        </p:grpSp>
        <p:sp>
          <p:nvSpPr>
            <p:cNvPr id="849" name="Line 220"/>
            <p:cNvSpPr/>
            <p:nvPr/>
          </p:nvSpPr>
          <p:spPr>
            <a:xfrm>
              <a:off x="4572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50" name="Line 221"/>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890" name="Group 222"/>
          <p:cNvGrpSpPr/>
          <p:nvPr/>
        </p:nvGrpSpPr>
        <p:grpSpPr>
          <a:xfrm>
            <a:off x="1524000" y="5184775"/>
            <a:ext cx="6096000" cy="579439"/>
            <a:chOff x="0" y="0"/>
            <a:chExt cx="6096000" cy="579438"/>
          </a:xfrm>
        </p:grpSpPr>
        <p:sp>
          <p:nvSpPr>
            <p:cNvPr id="852" name="Rectangle 223"/>
            <p:cNvSpPr/>
            <p:nvPr/>
          </p:nvSpPr>
          <p:spPr>
            <a:xfrm>
              <a:off x="50800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53" name="Rectangle 224"/>
            <p:cNvSpPr/>
            <p:nvPr/>
          </p:nvSpPr>
          <p:spPr>
            <a:xfrm>
              <a:off x="45720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56" name="Rectangle 225"/>
            <p:cNvGrpSpPr/>
            <p:nvPr/>
          </p:nvGrpSpPr>
          <p:grpSpPr>
            <a:xfrm>
              <a:off x="5588000" y="0"/>
              <a:ext cx="508000" cy="579438"/>
              <a:chOff x="0" y="0"/>
              <a:chExt cx="508000" cy="579437"/>
            </a:xfrm>
          </p:grpSpPr>
          <p:sp>
            <p:nvSpPr>
              <p:cNvPr id="854"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55" name="6"/>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6</a:t>
                </a:r>
              </a:p>
            </p:txBody>
          </p:sp>
        </p:grpSp>
        <p:grpSp>
          <p:nvGrpSpPr>
            <p:cNvPr id="859" name="Rectangle 226"/>
            <p:cNvGrpSpPr/>
            <p:nvPr/>
          </p:nvGrpSpPr>
          <p:grpSpPr>
            <a:xfrm>
              <a:off x="4064000" y="0"/>
              <a:ext cx="508000" cy="579438"/>
              <a:chOff x="0" y="0"/>
              <a:chExt cx="508000" cy="579437"/>
            </a:xfrm>
          </p:grpSpPr>
          <p:sp>
            <p:nvSpPr>
              <p:cNvPr id="857"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58" name="G"/>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62" name="Rectangle 227"/>
            <p:cNvGrpSpPr/>
            <p:nvPr/>
          </p:nvGrpSpPr>
          <p:grpSpPr>
            <a:xfrm>
              <a:off x="3556000" y="0"/>
              <a:ext cx="508000" cy="579438"/>
              <a:chOff x="0" y="0"/>
              <a:chExt cx="508000" cy="579437"/>
            </a:xfrm>
          </p:grpSpPr>
          <p:sp>
            <p:nvSpPr>
              <p:cNvPr id="860"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1" name="N"/>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65" name="Rectangle 228"/>
            <p:cNvGrpSpPr/>
            <p:nvPr/>
          </p:nvGrpSpPr>
          <p:grpSpPr>
            <a:xfrm>
              <a:off x="3048000" y="0"/>
              <a:ext cx="508000" cy="579438"/>
              <a:chOff x="0" y="0"/>
              <a:chExt cx="508000" cy="579437"/>
            </a:xfrm>
          </p:grpSpPr>
          <p:sp>
            <p:nvSpPr>
              <p:cNvPr id="863"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4" name="A"/>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A</a:t>
                </a:r>
              </a:p>
            </p:txBody>
          </p:sp>
        </p:grpSp>
        <p:grpSp>
          <p:nvGrpSpPr>
            <p:cNvPr id="868" name="Rectangle 229"/>
            <p:cNvGrpSpPr/>
            <p:nvPr/>
          </p:nvGrpSpPr>
          <p:grpSpPr>
            <a:xfrm>
              <a:off x="2540000" y="0"/>
              <a:ext cx="508000" cy="579438"/>
              <a:chOff x="0" y="0"/>
              <a:chExt cx="508000" cy="579437"/>
            </a:xfrm>
          </p:grpSpPr>
          <p:sp>
            <p:nvSpPr>
              <p:cNvPr id="866"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7" name="V"/>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V</a:t>
                </a:r>
              </a:p>
            </p:txBody>
          </p:sp>
        </p:grpSp>
        <p:grpSp>
          <p:nvGrpSpPr>
            <p:cNvPr id="871" name="Rectangle 230"/>
            <p:cNvGrpSpPr/>
            <p:nvPr/>
          </p:nvGrpSpPr>
          <p:grpSpPr>
            <a:xfrm>
              <a:off x="2032000" y="0"/>
              <a:ext cx="508000" cy="579438"/>
              <a:chOff x="0" y="0"/>
              <a:chExt cx="508000" cy="579437"/>
            </a:xfrm>
          </p:grpSpPr>
          <p:sp>
            <p:nvSpPr>
              <p:cNvPr id="869"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0" name="G"/>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74" name="Rectangle 231"/>
            <p:cNvGrpSpPr/>
            <p:nvPr/>
          </p:nvGrpSpPr>
          <p:grpSpPr>
            <a:xfrm>
              <a:off x="1524000" y="0"/>
              <a:ext cx="508000" cy="579438"/>
              <a:chOff x="0" y="0"/>
              <a:chExt cx="508000" cy="579437"/>
            </a:xfrm>
          </p:grpSpPr>
          <p:sp>
            <p:nvSpPr>
              <p:cNvPr id="872"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3" name="N"/>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N</a:t>
                </a:r>
              </a:p>
            </p:txBody>
          </p:sp>
        </p:grpSp>
        <p:grpSp>
          <p:nvGrpSpPr>
            <p:cNvPr id="877" name="Rectangle 232"/>
            <p:cNvGrpSpPr/>
            <p:nvPr/>
          </p:nvGrpSpPr>
          <p:grpSpPr>
            <a:xfrm>
              <a:off x="1016000" y="0"/>
              <a:ext cx="508000" cy="579438"/>
              <a:chOff x="0" y="0"/>
              <a:chExt cx="508000" cy="579437"/>
            </a:xfrm>
          </p:grpSpPr>
          <p:sp>
            <p:nvSpPr>
              <p:cNvPr id="875"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6" name="Ế"/>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Ế</a:t>
                </a:r>
              </a:p>
            </p:txBody>
          </p:sp>
        </p:grpSp>
        <p:grpSp>
          <p:nvGrpSpPr>
            <p:cNvPr id="880" name="Rectangle 233"/>
            <p:cNvGrpSpPr/>
            <p:nvPr/>
          </p:nvGrpSpPr>
          <p:grpSpPr>
            <a:xfrm>
              <a:off x="508000" y="0"/>
              <a:ext cx="508000" cy="579438"/>
              <a:chOff x="0" y="0"/>
              <a:chExt cx="508000" cy="579437"/>
            </a:xfrm>
          </p:grpSpPr>
          <p:sp>
            <p:nvSpPr>
              <p:cNvPr id="878"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9" name="I"/>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I</a:t>
                </a:r>
              </a:p>
            </p:txBody>
          </p:sp>
        </p:grpSp>
        <p:grpSp>
          <p:nvGrpSpPr>
            <p:cNvPr id="883" name="Rectangle 234"/>
            <p:cNvGrpSpPr/>
            <p:nvPr/>
          </p:nvGrpSpPr>
          <p:grpSpPr>
            <a:xfrm>
              <a:off x="0" y="0"/>
              <a:ext cx="508000" cy="579438"/>
              <a:chOff x="0" y="0"/>
              <a:chExt cx="508000" cy="579437"/>
            </a:xfrm>
          </p:grpSpPr>
          <p:sp>
            <p:nvSpPr>
              <p:cNvPr id="881"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82" name="T"/>
              <p:cNvSpPr txBox="1"/>
              <p:nvPr/>
            </p:nvSpPr>
            <p:spPr>
              <a:xfrm>
                <a:off x="0" y="0"/>
                <a:ext cx="508000"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T</a:t>
                </a:r>
              </a:p>
            </p:txBody>
          </p:sp>
        </p:grpSp>
        <p:sp>
          <p:nvSpPr>
            <p:cNvPr id="884" name="Line 235"/>
            <p:cNvSpPr/>
            <p:nvPr/>
          </p:nvSpPr>
          <p:spPr>
            <a:xfrm flipH="1">
              <a:off x="508000"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85" name="Line 236"/>
            <p:cNvSpPr/>
            <p:nvPr/>
          </p:nvSpPr>
          <p:spPr>
            <a:xfrm flipH="1">
              <a:off x="10159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86" name="Line 237"/>
            <p:cNvSpPr/>
            <p:nvPr/>
          </p:nvSpPr>
          <p:spPr>
            <a:xfrm>
              <a:off x="0" y="0"/>
              <a:ext cx="4572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7" name="Line 238"/>
            <p:cNvSpPr/>
            <p:nvPr/>
          </p:nvSpPr>
          <p:spPr>
            <a:xfrm flipH="1">
              <a:off x="-1" y="0"/>
              <a:ext cx="2"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8" name="Line 239"/>
            <p:cNvSpPr/>
            <p:nvPr/>
          </p:nvSpPr>
          <p:spPr>
            <a:xfrm>
              <a:off x="0" y="579437"/>
              <a:ext cx="3556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9" name="Line 240"/>
            <p:cNvSpPr/>
            <p:nvPr/>
          </p:nvSpPr>
          <p:spPr>
            <a:xfrm>
              <a:off x="5588000" y="0"/>
              <a:ext cx="508000" cy="1"/>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915" name="Group 241"/>
          <p:cNvGrpSpPr/>
          <p:nvPr/>
        </p:nvGrpSpPr>
        <p:grpSpPr>
          <a:xfrm>
            <a:off x="3047999" y="5794373"/>
            <a:ext cx="4572001" cy="606428"/>
            <a:chOff x="-1" y="-1"/>
            <a:chExt cx="4572001" cy="606427"/>
          </a:xfrm>
        </p:grpSpPr>
        <p:sp>
          <p:nvSpPr>
            <p:cNvPr id="891" name="Rectangle 242"/>
            <p:cNvSpPr/>
            <p:nvPr/>
          </p:nvSpPr>
          <p:spPr>
            <a:xfrm>
              <a:off x="3556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92" name="Rectangle 243"/>
            <p:cNvSpPr/>
            <p:nvPr/>
          </p:nvSpPr>
          <p:spPr>
            <a:xfrm>
              <a:off x="3048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95" name="Rectangle 244"/>
            <p:cNvGrpSpPr/>
            <p:nvPr/>
          </p:nvGrpSpPr>
          <p:grpSpPr>
            <a:xfrm>
              <a:off x="4064000" y="-1"/>
              <a:ext cx="508000" cy="606426"/>
              <a:chOff x="0" y="0"/>
              <a:chExt cx="508000" cy="606425"/>
            </a:xfrm>
          </p:grpSpPr>
          <p:sp>
            <p:nvSpPr>
              <p:cNvPr id="893"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94" name="7"/>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7</a:t>
                </a:r>
              </a:p>
            </p:txBody>
          </p:sp>
        </p:grpSp>
        <p:sp>
          <p:nvSpPr>
            <p:cNvPr id="896" name="Rectangle 245"/>
            <p:cNvSpPr/>
            <p:nvPr/>
          </p:nvSpPr>
          <p:spPr>
            <a:xfrm>
              <a:off x="2540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897" name="Rectangle 246"/>
            <p:cNvSpPr/>
            <p:nvPr/>
          </p:nvSpPr>
          <p:spPr>
            <a:xfrm>
              <a:off x="2032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900" name="Rectangle 247"/>
            <p:cNvGrpSpPr/>
            <p:nvPr/>
          </p:nvGrpSpPr>
          <p:grpSpPr>
            <a:xfrm>
              <a:off x="1524000" y="-1"/>
              <a:ext cx="508000" cy="606426"/>
              <a:chOff x="0" y="0"/>
              <a:chExt cx="508000" cy="606425"/>
            </a:xfrm>
          </p:grpSpPr>
          <p:sp>
            <p:nvSpPr>
              <p:cNvPr id="898"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99" name="M"/>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M</a:t>
                </a:r>
              </a:p>
            </p:txBody>
          </p:sp>
        </p:grpSp>
        <p:grpSp>
          <p:nvGrpSpPr>
            <p:cNvPr id="903" name="Rectangle 248"/>
            <p:cNvGrpSpPr/>
            <p:nvPr/>
          </p:nvGrpSpPr>
          <p:grpSpPr>
            <a:xfrm>
              <a:off x="1016000" y="0"/>
              <a:ext cx="508000" cy="606426"/>
              <a:chOff x="0" y="0"/>
              <a:chExt cx="508000" cy="606425"/>
            </a:xfrm>
          </p:grpSpPr>
          <p:sp>
            <p:nvSpPr>
              <p:cNvPr id="901"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2" name="Â Â"/>
              <p:cNvSpPr txBox="1"/>
              <p:nvPr/>
            </p:nvSpPr>
            <p:spPr>
              <a:xfrm>
                <a:off x="0" y="0"/>
                <a:ext cx="508000" cy="5232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rPr dirty="0"/>
                  <a:t>Â</a:t>
                </a:r>
                <a:endParaRPr dirty="0">
                  <a:latin typeface=".VnTimeH"/>
                  <a:ea typeface=".VnTimeH"/>
                  <a:cs typeface=".VnTimeH"/>
                  <a:sym typeface=".VnTimeH"/>
                </a:endParaRPr>
              </a:p>
            </p:txBody>
          </p:sp>
        </p:grpSp>
        <p:grpSp>
          <p:nvGrpSpPr>
            <p:cNvPr id="906" name="Rectangle 249"/>
            <p:cNvGrpSpPr/>
            <p:nvPr/>
          </p:nvGrpSpPr>
          <p:grpSpPr>
            <a:xfrm>
              <a:off x="508000" y="-1"/>
              <a:ext cx="508000" cy="606426"/>
              <a:chOff x="0" y="0"/>
              <a:chExt cx="508000" cy="606425"/>
            </a:xfrm>
          </p:grpSpPr>
          <p:sp>
            <p:nvSpPr>
              <p:cNvPr id="904"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5" name="Ạ"/>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Ạ</a:t>
                </a:r>
              </a:p>
            </p:txBody>
          </p:sp>
        </p:grpSp>
        <p:grpSp>
          <p:nvGrpSpPr>
            <p:cNvPr id="909" name="Rectangle 250"/>
            <p:cNvGrpSpPr/>
            <p:nvPr/>
          </p:nvGrpSpPr>
          <p:grpSpPr>
            <a:xfrm>
              <a:off x="0" y="-1"/>
              <a:ext cx="508000" cy="606426"/>
              <a:chOff x="0" y="0"/>
              <a:chExt cx="508000" cy="606425"/>
            </a:xfrm>
          </p:grpSpPr>
          <p:sp>
            <p:nvSpPr>
              <p:cNvPr id="907"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8" name="H"/>
              <p:cNvSpPr txBox="1"/>
              <p:nvPr/>
            </p:nvSpPr>
            <p:spPr>
              <a:xfrm>
                <a:off x="0" y="0"/>
                <a:ext cx="508000" cy="523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H</a:t>
                </a:r>
              </a:p>
            </p:txBody>
          </p:sp>
        </p:grpSp>
        <p:sp>
          <p:nvSpPr>
            <p:cNvPr id="910" name="Line 251"/>
            <p:cNvSpPr/>
            <p:nvPr/>
          </p:nvSpPr>
          <p:spPr>
            <a:xfrm flipH="1">
              <a:off x="-1" y="0"/>
              <a:ext cx="2" cy="6064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911" name="Line 252"/>
            <p:cNvSpPr/>
            <p:nvPr/>
          </p:nvSpPr>
          <p:spPr>
            <a:xfrm>
              <a:off x="0" y="606425"/>
              <a:ext cx="203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912" name="Line 253"/>
            <p:cNvSpPr/>
            <p:nvPr/>
          </p:nvSpPr>
          <p:spPr>
            <a:xfrm>
              <a:off x="2032000" y="0"/>
              <a:ext cx="1016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913" name="Line 254"/>
            <p:cNvSpPr/>
            <p:nvPr/>
          </p:nvSpPr>
          <p:spPr>
            <a:xfrm>
              <a:off x="4064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914" name="Line 255"/>
            <p:cNvSpPr/>
            <p:nvPr/>
          </p:nvSpPr>
          <p:spPr>
            <a:xfrm>
              <a:off x="4064000" y="606425"/>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918" name="Rectangle 256"/>
          <p:cNvGrpSpPr/>
          <p:nvPr/>
        </p:nvGrpSpPr>
        <p:grpSpPr>
          <a:xfrm>
            <a:off x="1371600" y="914400"/>
            <a:ext cx="6248400" cy="533400"/>
            <a:chOff x="0" y="0"/>
            <a:chExt cx="6248400" cy="533400"/>
          </a:xfrm>
        </p:grpSpPr>
        <p:sp>
          <p:nvSpPr>
            <p:cNvPr id="916"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17" name="1. Môi trường không truyền âm là môi trường:"/>
            <p:cNvSpPr txBox="1"/>
            <p:nvPr/>
          </p:nvSpPr>
          <p:spPr>
            <a:xfrm>
              <a:off x="671271" y="81279"/>
              <a:ext cx="4905858"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1. Môi trường không truyền âm là môi trường:</a:t>
              </a:r>
            </a:p>
          </p:txBody>
        </p:sp>
      </p:grpSp>
      <p:grpSp>
        <p:nvGrpSpPr>
          <p:cNvPr id="921" name="Rectangle 257"/>
          <p:cNvGrpSpPr/>
          <p:nvPr/>
        </p:nvGrpSpPr>
        <p:grpSpPr>
          <a:xfrm>
            <a:off x="1447800" y="838200"/>
            <a:ext cx="6248400" cy="533400"/>
            <a:chOff x="0" y="0"/>
            <a:chExt cx="6248400" cy="533400"/>
          </a:xfrm>
        </p:grpSpPr>
        <p:sp>
          <p:nvSpPr>
            <p:cNvPr id="919"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0" name="2. Những âm có tần số trên 20.000Hz gọi là:"/>
            <p:cNvSpPr txBox="1"/>
            <p:nvPr/>
          </p:nvSpPr>
          <p:spPr>
            <a:xfrm>
              <a:off x="765033" y="81279"/>
              <a:ext cx="4718334"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2. Những âm có tần số trên 20.000Hz gọi là: </a:t>
              </a:r>
            </a:p>
          </p:txBody>
        </p:sp>
      </p:grpSp>
      <p:grpSp>
        <p:nvGrpSpPr>
          <p:cNvPr id="924" name="Rectangle 258"/>
          <p:cNvGrpSpPr/>
          <p:nvPr/>
        </p:nvGrpSpPr>
        <p:grpSpPr>
          <a:xfrm>
            <a:off x="1447800" y="838200"/>
            <a:ext cx="6248400" cy="533400"/>
            <a:chOff x="0" y="0"/>
            <a:chExt cx="6248400" cy="533400"/>
          </a:xfrm>
        </p:grpSpPr>
        <p:sp>
          <p:nvSpPr>
            <p:cNvPr id="922"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3" name="3.Số dao động thực hiện được trong 1s gọi là:"/>
            <p:cNvSpPr txBox="1"/>
            <p:nvPr/>
          </p:nvSpPr>
          <p:spPr>
            <a:xfrm>
              <a:off x="703474" y="81279"/>
              <a:ext cx="4841452"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3.Số dao động thực hiện được trong 1s gọi là:</a:t>
              </a:r>
            </a:p>
          </p:txBody>
        </p:sp>
      </p:grpSp>
      <p:grpSp>
        <p:nvGrpSpPr>
          <p:cNvPr id="927" name="Rectangle 259"/>
          <p:cNvGrpSpPr/>
          <p:nvPr/>
        </p:nvGrpSpPr>
        <p:grpSpPr>
          <a:xfrm>
            <a:off x="1371600" y="838200"/>
            <a:ext cx="6248400" cy="533400"/>
            <a:chOff x="0" y="0"/>
            <a:chExt cx="6248400" cy="533400"/>
          </a:xfrm>
        </p:grpSpPr>
        <p:sp>
          <p:nvSpPr>
            <p:cNvPr id="925"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6" name="4. Âm dội lại khi gặp một mặt chắn là:"/>
            <p:cNvSpPr txBox="1"/>
            <p:nvPr/>
          </p:nvSpPr>
          <p:spPr>
            <a:xfrm>
              <a:off x="703865" y="81279"/>
              <a:ext cx="484067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4. Âm dội lại khi gặp một mặt chắn là:           </a:t>
              </a:r>
            </a:p>
          </p:txBody>
        </p:sp>
      </p:grpSp>
      <p:grpSp>
        <p:nvGrpSpPr>
          <p:cNvPr id="930" name="Rectangle 260"/>
          <p:cNvGrpSpPr/>
          <p:nvPr/>
        </p:nvGrpSpPr>
        <p:grpSpPr>
          <a:xfrm>
            <a:off x="1371600" y="883919"/>
            <a:ext cx="6248400" cy="533401"/>
            <a:chOff x="0" y="0"/>
            <a:chExt cx="6248400" cy="533400"/>
          </a:xfrm>
        </p:grpSpPr>
        <p:sp>
          <p:nvSpPr>
            <p:cNvPr id="928"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9" name="5. Vật phát ra âm thanh thì vật:"/>
            <p:cNvSpPr txBox="1"/>
            <p:nvPr/>
          </p:nvSpPr>
          <p:spPr>
            <a:xfrm>
              <a:off x="699177" y="81279"/>
              <a:ext cx="4850046"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5. Vật phát ra âm thanh thì vật:                     </a:t>
              </a:r>
            </a:p>
          </p:txBody>
        </p:sp>
      </p:grpSp>
      <p:grpSp>
        <p:nvGrpSpPr>
          <p:cNvPr id="933" name="Rectangle 261"/>
          <p:cNvGrpSpPr/>
          <p:nvPr/>
        </p:nvGrpSpPr>
        <p:grpSpPr>
          <a:xfrm>
            <a:off x="1341119" y="883919"/>
            <a:ext cx="6248401" cy="533401"/>
            <a:chOff x="0" y="0"/>
            <a:chExt cx="6248400" cy="533400"/>
          </a:xfrm>
        </p:grpSpPr>
        <p:sp>
          <p:nvSpPr>
            <p:cNvPr id="931"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32" name="6. Âm dội lại nghe cách âm trục tiếp1/15s gọi:"/>
            <p:cNvSpPr txBox="1"/>
            <p:nvPr/>
          </p:nvSpPr>
          <p:spPr>
            <a:xfrm>
              <a:off x="676462" y="81279"/>
              <a:ext cx="4895476"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6. Âm dội lại nghe cách âm trục tiếp1/15s gọi:</a:t>
              </a:r>
            </a:p>
          </p:txBody>
        </p:sp>
      </p:grpSp>
      <p:grpSp>
        <p:nvGrpSpPr>
          <p:cNvPr id="936" name="Rectangle 262"/>
          <p:cNvGrpSpPr/>
          <p:nvPr/>
        </p:nvGrpSpPr>
        <p:grpSpPr>
          <a:xfrm>
            <a:off x="1341119" y="868680"/>
            <a:ext cx="6248401" cy="533401"/>
            <a:chOff x="0" y="0"/>
            <a:chExt cx="6248400" cy="533400"/>
          </a:xfrm>
        </p:grpSpPr>
        <p:sp>
          <p:nvSpPr>
            <p:cNvPr id="934"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35" name="7. Những âm có tần số dưới 20 Hz gọi là:"/>
            <p:cNvSpPr txBox="1"/>
            <p:nvPr/>
          </p:nvSpPr>
          <p:spPr>
            <a:xfrm>
              <a:off x="948092" y="81279"/>
              <a:ext cx="4352216"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ctr"/>
              <a:r>
                <a:t>7. Những âm có tần số dưới 20 Hz gọi là:</a:t>
              </a:r>
            </a:p>
          </p:txBody>
        </p:sp>
      </p:grpSp>
      <p:grpSp>
        <p:nvGrpSpPr>
          <p:cNvPr id="939" name="Rectangle 262"/>
          <p:cNvGrpSpPr/>
          <p:nvPr/>
        </p:nvGrpSpPr>
        <p:grpSpPr>
          <a:xfrm>
            <a:off x="1371600" y="914400"/>
            <a:ext cx="6248400" cy="533400"/>
            <a:chOff x="0" y="0"/>
            <a:chExt cx="6248400" cy="533400"/>
          </a:xfrm>
        </p:grpSpPr>
        <p:sp>
          <p:nvSpPr>
            <p:cNvPr id="937"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defRPr sz="2400">
                  <a:latin typeface="Times New Roman"/>
                  <a:ea typeface="Times New Roman"/>
                  <a:cs typeface="Times New Roman"/>
                  <a:sym typeface="Times New Roman"/>
                </a:defRPr>
              </a:pPr>
              <a:endParaRPr/>
            </a:p>
          </p:txBody>
        </p:sp>
        <p:sp>
          <p:nvSpPr>
            <p:cNvPr id="938" name="Từ hàng dọc là gì?"/>
            <p:cNvSpPr txBox="1"/>
            <p:nvPr/>
          </p:nvSpPr>
          <p:spPr>
            <a:xfrm>
              <a:off x="0" y="56004"/>
              <a:ext cx="2385229" cy="4213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400">
                  <a:latin typeface="Times New Roman"/>
                  <a:ea typeface="Times New Roman"/>
                  <a:cs typeface="Times New Roman"/>
                  <a:sym typeface="Times New Roman"/>
                </a:defRPr>
              </a:lvl1pPr>
            </a:lstStyle>
            <a:p>
              <a:r>
                <a:t>Từ hàng dọc là gì?</a:t>
              </a:r>
            </a:p>
          </p:txBody>
        </p:sp>
      </p:grpSp>
      <p:grpSp>
        <p:nvGrpSpPr>
          <p:cNvPr id="942" name="Rectangle 263"/>
          <p:cNvGrpSpPr/>
          <p:nvPr/>
        </p:nvGrpSpPr>
        <p:grpSpPr>
          <a:xfrm>
            <a:off x="3017517" y="1480562"/>
            <a:ext cx="2621283" cy="544077"/>
            <a:chOff x="0" y="0"/>
            <a:chExt cx="2621282" cy="544075"/>
          </a:xfrm>
        </p:grpSpPr>
        <p:sp>
          <p:nvSpPr>
            <p:cNvPr id="940" name="Hình chữ nhật"/>
            <p:cNvSpPr/>
            <p:nvPr/>
          </p:nvSpPr>
          <p:spPr>
            <a:xfrm>
              <a:off x="0" y="43437"/>
              <a:ext cx="2621283" cy="457201"/>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ctr">
              <a:noAutofit/>
            </a:bodyPr>
            <a:lstStyle/>
            <a:p>
              <a:pPr algn="ctr">
                <a:lnSpc>
                  <a:spcPct val="150000"/>
                </a:lnSpc>
                <a:defRPr sz="3200" b="1">
                  <a:solidFill>
                    <a:srgbClr val="FF0000"/>
                  </a:solidFill>
                  <a:latin typeface="Times New Roman"/>
                  <a:ea typeface="Times New Roman"/>
                  <a:cs typeface="Times New Roman"/>
                  <a:sym typeface="Times New Roman"/>
                </a:defRPr>
              </a:pPr>
              <a:endParaRPr/>
            </a:p>
          </p:txBody>
        </p:sp>
        <p:sp>
          <p:nvSpPr>
            <p:cNvPr id="941" name="ÂM  THANH"/>
            <p:cNvSpPr txBox="1"/>
            <p:nvPr/>
          </p:nvSpPr>
          <p:spPr>
            <a:xfrm>
              <a:off x="76974" y="0"/>
              <a:ext cx="2467334" cy="5440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lnSpc>
                  <a:spcPct val="150000"/>
                </a:lnSpc>
                <a:defRPr sz="3200" b="1">
                  <a:solidFill>
                    <a:srgbClr val="FF0000"/>
                  </a:solidFill>
                  <a:latin typeface="Times New Roman"/>
                  <a:ea typeface="Times New Roman"/>
                  <a:cs typeface="Times New Roman"/>
                  <a:sym typeface="Times New Roman"/>
                </a:defRPr>
              </a:lvl1pPr>
            </a:lstStyle>
            <a:p>
              <a:r>
                <a:t>ÂM  THANH</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18"/>
                                        </p:tgtEl>
                                        <p:attrNameLst>
                                          <p:attrName>style.visibility</p:attrName>
                                        </p:attrNameLst>
                                      </p:cBhvr>
                                      <p:to>
                                        <p:strVal val="visible"/>
                                      </p:to>
                                    </p:set>
                                    <p:anim calcmode="lin" valueType="num">
                                      <p:cBhvr>
                                        <p:cTn id="7" dur="1000" fill="hold"/>
                                        <p:tgtEl>
                                          <p:spTgt spid="918"/>
                                        </p:tgtEl>
                                        <p:attrNameLst>
                                          <p:attrName>ppt_x</p:attrName>
                                        </p:attrNameLst>
                                      </p:cBhvr>
                                      <p:tavLst>
                                        <p:tav tm="0">
                                          <p:val>
                                            <p:strVal val="0-#ppt_w/2"/>
                                          </p:val>
                                        </p:tav>
                                        <p:tav tm="100000">
                                          <p:val>
                                            <p:strVal val="#ppt_x"/>
                                          </p:val>
                                        </p:tav>
                                      </p:tavLst>
                                    </p:anim>
                                    <p:anim calcmode="lin" valueType="num">
                                      <p:cBhvr>
                                        <p:cTn id="8" dur="1000" fill="hold"/>
                                        <p:tgtEl>
                                          <p:spTgt spid="9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734"/>
                                        </p:tgtEl>
                                        <p:attrNameLst>
                                          <p:attrName>style.visibility</p:attrName>
                                        </p:attrNameLst>
                                      </p:cBhvr>
                                      <p:to>
                                        <p:strVal val="visible"/>
                                      </p:to>
                                    </p:set>
                                    <p:anim calcmode="lin" valueType="num">
                                      <p:cBhvr>
                                        <p:cTn id="13" dur="1000" fill="hold"/>
                                        <p:tgtEl>
                                          <p:spTgt spid="734"/>
                                        </p:tgtEl>
                                        <p:attrNameLst>
                                          <p:attrName>ppt_x</p:attrName>
                                        </p:attrNameLst>
                                      </p:cBhvr>
                                      <p:tavLst>
                                        <p:tav tm="0">
                                          <p:val>
                                            <p:strVal val="0-#ppt_w/2"/>
                                          </p:val>
                                        </p:tav>
                                        <p:tav tm="100000">
                                          <p:val>
                                            <p:strVal val="#ppt_x"/>
                                          </p:val>
                                        </p:tav>
                                      </p:tavLst>
                                    </p:anim>
                                    <p:anim calcmode="lin" valueType="num">
                                      <p:cBhvr>
                                        <p:cTn id="14" dur="1000" fill="hold"/>
                                        <p:tgtEl>
                                          <p:spTgt spid="7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9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771"/>
                                        </p:tgtEl>
                                        <p:attrNameLst>
                                          <p:attrName>style.visibility</p:attrName>
                                        </p:attrNameLst>
                                      </p:cBhvr>
                                      <p:to>
                                        <p:strVal val="visible"/>
                                      </p:to>
                                    </p:set>
                                    <p:anim calcmode="lin" valueType="num">
                                      <p:cBhvr>
                                        <p:cTn id="23" dur="1000" fill="hold"/>
                                        <p:tgtEl>
                                          <p:spTgt spid="771"/>
                                        </p:tgtEl>
                                        <p:attrNameLst>
                                          <p:attrName>ppt_x</p:attrName>
                                        </p:attrNameLst>
                                      </p:cBhvr>
                                      <p:tavLst>
                                        <p:tav tm="0">
                                          <p:val>
                                            <p:strVal val="0-#ppt_w/2"/>
                                          </p:val>
                                        </p:tav>
                                        <p:tav tm="100000">
                                          <p:val>
                                            <p:strVal val="#ppt_x"/>
                                          </p:val>
                                        </p:tav>
                                      </p:tavLst>
                                    </p:anim>
                                    <p:anim calcmode="lin" valueType="num">
                                      <p:cBhvr>
                                        <p:cTn id="24" dur="1000" fill="hold"/>
                                        <p:tgtEl>
                                          <p:spTgt spid="77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9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6" nodeType="clickEffect">
                                  <p:stCondLst>
                                    <p:cond delay="0"/>
                                  </p:stCondLst>
                                  <p:iterate>
                                    <p:tmAbs val="0"/>
                                  </p:iterate>
                                  <p:childTnLst>
                                    <p:set>
                                      <p:cBhvr>
                                        <p:cTn id="32" fill="hold"/>
                                        <p:tgtEl>
                                          <p:spTgt spid="790"/>
                                        </p:tgtEl>
                                        <p:attrNameLst>
                                          <p:attrName>style.visibility</p:attrName>
                                        </p:attrNameLst>
                                      </p:cBhvr>
                                      <p:to>
                                        <p:strVal val="visible"/>
                                      </p:to>
                                    </p:set>
                                    <p:anim calcmode="lin" valueType="num">
                                      <p:cBhvr>
                                        <p:cTn id="33" dur="1000" fill="hold"/>
                                        <p:tgtEl>
                                          <p:spTgt spid="790"/>
                                        </p:tgtEl>
                                        <p:attrNameLst>
                                          <p:attrName>ppt_x</p:attrName>
                                        </p:attrNameLst>
                                      </p:cBhvr>
                                      <p:tavLst>
                                        <p:tav tm="0">
                                          <p:val>
                                            <p:strVal val="0-#ppt_w/2"/>
                                          </p:val>
                                        </p:tav>
                                        <p:tav tm="100000">
                                          <p:val>
                                            <p:strVal val="#ppt_x"/>
                                          </p:val>
                                        </p:tav>
                                      </p:tavLst>
                                    </p:anim>
                                    <p:anim calcmode="lin" valueType="num">
                                      <p:cBhvr>
                                        <p:cTn id="34" dur="1000" fill="hold"/>
                                        <p:tgtEl>
                                          <p:spTgt spid="79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7" nodeType="clickEffect">
                                  <p:stCondLst>
                                    <p:cond delay="0"/>
                                  </p:stCondLst>
                                  <p:iterate>
                                    <p:tmAbs val="0"/>
                                  </p:iterate>
                                  <p:childTnLst>
                                    <p:set>
                                      <p:cBhvr>
                                        <p:cTn id="38" fill="hold"/>
                                        <p:tgtEl>
                                          <p:spTgt spid="9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8" nodeType="clickEffect">
                                  <p:stCondLst>
                                    <p:cond delay="0"/>
                                  </p:stCondLst>
                                  <p:iterate>
                                    <p:tmAbs val="0"/>
                                  </p:iterate>
                                  <p:childTnLst>
                                    <p:set>
                                      <p:cBhvr>
                                        <p:cTn id="42" fill="hold"/>
                                        <p:tgtEl>
                                          <p:spTgt spid="822"/>
                                        </p:tgtEl>
                                        <p:attrNameLst>
                                          <p:attrName>style.visibility</p:attrName>
                                        </p:attrNameLst>
                                      </p:cBhvr>
                                      <p:to>
                                        <p:strVal val="visible"/>
                                      </p:to>
                                    </p:set>
                                    <p:anim calcmode="lin" valueType="num">
                                      <p:cBhvr>
                                        <p:cTn id="43" dur="1000" fill="hold"/>
                                        <p:tgtEl>
                                          <p:spTgt spid="822"/>
                                        </p:tgtEl>
                                        <p:attrNameLst>
                                          <p:attrName>ppt_x</p:attrName>
                                        </p:attrNameLst>
                                      </p:cBhvr>
                                      <p:tavLst>
                                        <p:tav tm="0">
                                          <p:val>
                                            <p:strVal val="0-#ppt_w/2"/>
                                          </p:val>
                                        </p:tav>
                                        <p:tav tm="100000">
                                          <p:val>
                                            <p:strVal val="#ppt_x"/>
                                          </p:val>
                                        </p:tav>
                                      </p:tavLst>
                                    </p:anim>
                                    <p:anim calcmode="lin" valueType="num">
                                      <p:cBhvr>
                                        <p:cTn id="44" dur="1000" fill="hold"/>
                                        <p:tgtEl>
                                          <p:spTgt spid="8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9" nodeType="clickEffect">
                                  <p:stCondLst>
                                    <p:cond delay="0"/>
                                  </p:stCondLst>
                                  <p:iterate>
                                    <p:tmAbs val="0"/>
                                  </p:iterate>
                                  <p:childTnLst>
                                    <p:set>
                                      <p:cBhvr>
                                        <p:cTn id="48" fill="hold"/>
                                        <p:tgtEl>
                                          <p:spTgt spid="9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10" nodeType="clickEffect">
                                  <p:stCondLst>
                                    <p:cond delay="0"/>
                                  </p:stCondLst>
                                  <p:iterate>
                                    <p:tmAbs val="0"/>
                                  </p:iterate>
                                  <p:childTnLst>
                                    <p:set>
                                      <p:cBhvr>
                                        <p:cTn id="52" fill="hold"/>
                                        <p:tgtEl>
                                          <p:spTgt spid="851"/>
                                        </p:tgtEl>
                                        <p:attrNameLst>
                                          <p:attrName>style.visibility</p:attrName>
                                        </p:attrNameLst>
                                      </p:cBhvr>
                                      <p:to>
                                        <p:strVal val="visible"/>
                                      </p:to>
                                    </p:set>
                                    <p:anim calcmode="lin" valueType="num">
                                      <p:cBhvr>
                                        <p:cTn id="53" dur="1000" fill="hold"/>
                                        <p:tgtEl>
                                          <p:spTgt spid="851"/>
                                        </p:tgtEl>
                                        <p:attrNameLst>
                                          <p:attrName>ppt_x</p:attrName>
                                        </p:attrNameLst>
                                      </p:cBhvr>
                                      <p:tavLst>
                                        <p:tav tm="0">
                                          <p:val>
                                            <p:strVal val="0-#ppt_w/2"/>
                                          </p:val>
                                        </p:tav>
                                        <p:tav tm="100000">
                                          <p:val>
                                            <p:strVal val="#ppt_x"/>
                                          </p:val>
                                        </p:tav>
                                      </p:tavLst>
                                    </p:anim>
                                    <p:anim calcmode="lin" valueType="num">
                                      <p:cBhvr>
                                        <p:cTn id="54" dur="1000" fill="hold"/>
                                        <p:tgtEl>
                                          <p:spTgt spid="85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1" nodeType="clickEffect">
                                  <p:stCondLst>
                                    <p:cond delay="0"/>
                                  </p:stCondLst>
                                  <p:iterate>
                                    <p:tmAbs val="0"/>
                                  </p:iterate>
                                  <p:childTnLst>
                                    <p:set>
                                      <p:cBhvr>
                                        <p:cTn id="58" fill="hold"/>
                                        <p:tgtEl>
                                          <p:spTgt spid="9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12" nodeType="clickEffect">
                                  <p:stCondLst>
                                    <p:cond delay="0"/>
                                  </p:stCondLst>
                                  <p:iterate>
                                    <p:tmAbs val="0"/>
                                  </p:iterate>
                                  <p:childTnLst>
                                    <p:set>
                                      <p:cBhvr>
                                        <p:cTn id="62" fill="hold"/>
                                        <p:tgtEl>
                                          <p:spTgt spid="890"/>
                                        </p:tgtEl>
                                        <p:attrNameLst>
                                          <p:attrName>style.visibility</p:attrName>
                                        </p:attrNameLst>
                                      </p:cBhvr>
                                      <p:to>
                                        <p:strVal val="visible"/>
                                      </p:to>
                                    </p:set>
                                    <p:anim calcmode="lin" valueType="num">
                                      <p:cBhvr>
                                        <p:cTn id="63" dur="1000" fill="hold"/>
                                        <p:tgtEl>
                                          <p:spTgt spid="890"/>
                                        </p:tgtEl>
                                        <p:attrNameLst>
                                          <p:attrName>ppt_x</p:attrName>
                                        </p:attrNameLst>
                                      </p:cBhvr>
                                      <p:tavLst>
                                        <p:tav tm="0">
                                          <p:val>
                                            <p:strVal val="0-#ppt_w/2"/>
                                          </p:val>
                                        </p:tav>
                                        <p:tav tm="100000">
                                          <p:val>
                                            <p:strVal val="#ppt_x"/>
                                          </p:val>
                                        </p:tav>
                                      </p:tavLst>
                                    </p:anim>
                                    <p:anim calcmode="lin" valueType="num">
                                      <p:cBhvr>
                                        <p:cTn id="64" dur="1000" fill="hold"/>
                                        <p:tgtEl>
                                          <p:spTgt spid="89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3" nodeType="clickEffect">
                                  <p:stCondLst>
                                    <p:cond delay="0"/>
                                  </p:stCondLst>
                                  <p:iterate>
                                    <p:tmAbs val="0"/>
                                  </p:iterate>
                                  <p:childTnLst>
                                    <p:set>
                                      <p:cBhvr>
                                        <p:cTn id="68" fill="hold"/>
                                        <p:tgtEl>
                                          <p:spTgt spid="9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14" nodeType="clickEffect">
                                  <p:stCondLst>
                                    <p:cond delay="0"/>
                                  </p:stCondLst>
                                  <p:iterate>
                                    <p:tmAbs val="0"/>
                                  </p:iterate>
                                  <p:childTnLst>
                                    <p:set>
                                      <p:cBhvr>
                                        <p:cTn id="72" fill="hold"/>
                                        <p:tgtEl>
                                          <p:spTgt spid="915"/>
                                        </p:tgtEl>
                                        <p:attrNameLst>
                                          <p:attrName>style.visibility</p:attrName>
                                        </p:attrNameLst>
                                      </p:cBhvr>
                                      <p:to>
                                        <p:strVal val="visible"/>
                                      </p:to>
                                    </p:set>
                                    <p:anim calcmode="lin" valueType="num">
                                      <p:cBhvr>
                                        <p:cTn id="73" dur="1000" fill="hold"/>
                                        <p:tgtEl>
                                          <p:spTgt spid="915"/>
                                        </p:tgtEl>
                                        <p:attrNameLst>
                                          <p:attrName>ppt_x</p:attrName>
                                        </p:attrNameLst>
                                      </p:cBhvr>
                                      <p:tavLst>
                                        <p:tav tm="0">
                                          <p:val>
                                            <p:strVal val="0-#ppt_w/2"/>
                                          </p:val>
                                        </p:tav>
                                        <p:tav tm="100000">
                                          <p:val>
                                            <p:strVal val="#ppt_x"/>
                                          </p:val>
                                        </p:tav>
                                      </p:tavLst>
                                    </p:anim>
                                    <p:anim calcmode="lin" valueType="num">
                                      <p:cBhvr>
                                        <p:cTn id="74" dur="1000" fill="hold"/>
                                        <p:tgtEl>
                                          <p:spTgt spid="9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5" nodeType="clickEffect">
                                  <p:stCondLst>
                                    <p:cond delay="0"/>
                                  </p:stCondLst>
                                  <p:iterate>
                                    <p:tmAbs val="0"/>
                                  </p:iterate>
                                  <p:childTnLst>
                                    <p:set>
                                      <p:cBhvr>
                                        <p:cTn id="78" fill="hold"/>
                                        <p:tgtEl>
                                          <p:spTgt spid="9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ntr" fill="hold" grpId="16" nodeType="clickEffect">
                                  <p:stCondLst>
                                    <p:cond delay="0"/>
                                  </p:stCondLst>
                                  <p:iterate>
                                    <p:tmAbs val="0"/>
                                  </p:iterate>
                                  <p:childTnLst>
                                    <p:set>
                                      <p:cBhvr>
                                        <p:cTn id="82" fill="hold"/>
                                        <p:tgtEl>
                                          <p:spTgt spid="942"/>
                                        </p:tgtEl>
                                        <p:attrNameLst>
                                          <p:attrName>style.visibility</p:attrName>
                                        </p:attrNameLst>
                                      </p:cBhvr>
                                      <p:to>
                                        <p:strVal val="visible"/>
                                      </p:to>
                                    </p:set>
                                    <p:animEffect transition="in" filter="dissolve">
                                      <p:cBhvr>
                                        <p:cTn id="83" dur="5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2" animBg="1" advAuto="0"/>
      <p:bldP spid="771" grpId="4" animBg="1" advAuto="0"/>
      <p:bldP spid="790" grpId="6" animBg="1" advAuto="0"/>
      <p:bldP spid="822" grpId="8" animBg="1" advAuto="0"/>
      <p:bldP spid="851" grpId="10" animBg="1" advAuto="0"/>
      <p:bldP spid="890" grpId="12" animBg="1" advAuto="0"/>
      <p:bldP spid="915" grpId="14" animBg="1" advAuto="0"/>
      <p:bldP spid="918" grpId="1" animBg="1" advAuto="0"/>
      <p:bldP spid="921" grpId="3" animBg="1" advAuto="0"/>
      <p:bldP spid="924" grpId="5" animBg="1" advAuto="0"/>
      <p:bldP spid="927" grpId="7" animBg="1" advAuto="0"/>
      <p:bldP spid="930" grpId="9" animBg="1" advAuto="0"/>
      <p:bldP spid="933" grpId="11" animBg="1" advAuto="0"/>
      <p:bldP spid="936" grpId="13" animBg="1" advAuto="0"/>
      <p:bldP spid="939" grpId="15" animBg="1" advAuto="0"/>
      <p:bldP spid="942" grpId="1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50" name="Picture 5" descr="Picture 5"/>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51" name="Picture 6" descr="Picture 6"/>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162" name="Group 7"/>
          <p:cNvGrpSpPr/>
          <p:nvPr/>
        </p:nvGrpSpPr>
        <p:grpSpPr>
          <a:xfrm>
            <a:off x="1597163" y="2734384"/>
            <a:ext cx="6099739" cy="598658"/>
            <a:chOff x="0" y="0"/>
            <a:chExt cx="6099737" cy="598657"/>
          </a:xfrm>
        </p:grpSpPr>
        <p:sp>
          <p:nvSpPr>
            <p:cNvPr id="152" name="AutoShape 8"/>
            <p:cNvSpPr/>
            <p:nvPr/>
          </p:nvSpPr>
          <p:spPr>
            <a:xfrm rot="10982134">
              <a:off x="6645" y="25042"/>
              <a:ext cx="953121"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3" name="AutoShape 9"/>
            <p:cNvSpPr/>
            <p:nvPr/>
          </p:nvSpPr>
          <p:spPr>
            <a:xfrm rot="10982134">
              <a:off x="573582" y="61414"/>
              <a:ext cx="953121"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4" name="AutoShape 10"/>
            <p:cNvSpPr/>
            <p:nvPr/>
          </p:nvSpPr>
          <p:spPr>
            <a:xfrm rot="10982134">
              <a:off x="1144513" y="96946"/>
              <a:ext cx="953121"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5" name="AutoShape 11"/>
            <p:cNvSpPr/>
            <p:nvPr/>
          </p:nvSpPr>
          <p:spPr>
            <a:xfrm rot="10982134">
              <a:off x="1715527" y="130378"/>
              <a:ext cx="953121" cy="2604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6" name="AutoShape 12"/>
            <p:cNvSpPr/>
            <p:nvPr/>
          </p:nvSpPr>
          <p:spPr>
            <a:xfrm rot="10982134">
              <a:off x="2286486" y="164861"/>
              <a:ext cx="953121"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7" name="AutoShape 13"/>
            <p:cNvSpPr/>
            <p:nvPr/>
          </p:nvSpPr>
          <p:spPr>
            <a:xfrm rot="10982134">
              <a:off x="2857417" y="200392"/>
              <a:ext cx="953121"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8" name="AutoShape 14"/>
            <p:cNvSpPr/>
            <p:nvPr/>
          </p:nvSpPr>
          <p:spPr>
            <a:xfrm rot="10982134">
              <a:off x="3428348" y="235925"/>
              <a:ext cx="953121"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9" name="AutoShape 15"/>
            <p:cNvSpPr/>
            <p:nvPr/>
          </p:nvSpPr>
          <p:spPr>
            <a:xfrm rot="10982134">
              <a:off x="3999250" y="271456"/>
              <a:ext cx="953121"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0" name="AutoShape 16"/>
            <p:cNvSpPr/>
            <p:nvPr/>
          </p:nvSpPr>
          <p:spPr>
            <a:xfrm rot="10982134">
              <a:off x="4570209" y="305938"/>
              <a:ext cx="953121"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1" name="AutoShape 17"/>
            <p:cNvSpPr/>
            <p:nvPr/>
          </p:nvSpPr>
          <p:spPr>
            <a:xfrm rot="10982134">
              <a:off x="5141140" y="341469"/>
              <a:ext cx="953121"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grpSp>
        <p:nvGrpSpPr>
          <p:cNvPr id="173" name="Group 18"/>
          <p:cNvGrpSpPr/>
          <p:nvPr/>
        </p:nvGrpSpPr>
        <p:grpSpPr>
          <a:xfrm>
            <a:off x="1533350" y="440392"/>
            <a:ext cx="4137377" cy="2573443"/>
            <a:chOff x="0" y="0"/>
            <a:chExt cx="4137375" cy="2573442"/>
          </a:xfrm>
        </p:grpSpPr>
        <p:sp>
          <p:nvSpPr>
            <p:cNvPr id="163" name="AutoShape 19"/>
            <p:cNvSpPr/>
            <p:nvPr/>
          </p:nvSpPr>
          <p:spPr>
            <a:xfrm rot="8957332">
              <a:off x="19573" y="2131006"/>
              <a:ext cx="726755"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4" name="AutoShape 20"/>
            <p:cNvSpPr/>
            <p:nvPr/>
          </p:nvSpPr>
          <p:spPr>
            <a:xfrm rot="8957332">
              <a:off x="393476" y="1915716"/>
              <a:ext cx="726755"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5" name="AutoShape 21"/>
            <p:cNvSpPr/>
            <p:nvPr/>
          </p:nvSpPr>
          <p:spPr>
            <a:xfrm rot="8957332">
              <a:off x="769715" y="1697903"/>
              <a:ext cx="726755"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6" name="AutoShape 22"/>
            <p:cNvSpPr/>
            <p:nvPr/>
          </p:nvSpPr>
          <p:spPr>
            <a:xfrm rot="8957332">
              <a:off x="1145148" y="1478210"/>
              <a:ext cx="726755" cy="2604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7" name="AutoShape 23"/>
            <p:cNvSpPr/>
            <p:nvPr/>
          </p:nvSpPr>
          <p:spPr>
            <a:xfrm rot="8957332">
              <a:off x="1521119" y="1259420"/>
              <a:ext cx="726755"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8" name="AutoShape 24"/>
            <p:cNvSpPr/>
            <p:nvPr/>
          </p:nvSpPr>
          <p:spPr>
            <a:xfrm rot="8957332">
              <a:off x="1897357" y="1041607"/>
              <a:ext cx="726755"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9" name="AutoShape 25"/>
            <p:cNvSpPr/>
            <p:nvPr/>
          </p:nvSpPr>
          <p:spPr>
            <a:xfrm rot="8957332">
              <a:off x="2273596" y="823794"/>
              <a:ext cx="726755"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0" name="AutoShape 26"/>
            <p:cNvSpPr/>
            <p:nvPr/>
          </p:nvSpPr>
          <p:spPr>
            <a:xfrm rot="8957332">
              <a:off x="2650103" y="605907"/>
              <a:ext cx="726755"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1" name="AutoShape 27"/>
            <p:cNvSpPr/>
            <p:nvPr/>
          </p:nvSpPr>
          <p:spPr>
            <a:xfrm rot="8957332">
              <a:off x="3026073" y="387117"/>
              <a:ext cx="726755"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2" name="AutoShape 28"/>
            <p:cNvSpPr/>
            <p:nvPr/>
          </p:nvSpPr>
          <p:spPr>
            <a:xfrm rot="8957332">
              <a:off x="3402312" y="169303"/>
              <a:ext cx="726755"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grpSp>
        <p:nvGrpSpPr>
          <p:cNvPr id="184" name="Group 29"/>
          <p:cNvGrpSpPr/>
          <p:nvPr/>
        </p:nvGrpSpPr>
        <p:grpSpPr>
          <a:xfrm>
            <a:off x="5445407" y="468130"/>
            <a:ext cx="2363128" cy="2721340"/>
            <a:chOff x="0" y="0"/>
            <a:chExt cx="2363126" cy="2721339"/>
          </a:xfrm>
        </p:grpSpPr>
        <p:sp>
          <p:nvSpPr>
            <p:cNvPr id="174" name="AutoShape 30"/>
            <p:cNvSpPr/>
            <p:nvPr/>
          </p:nvSpPr>
          <p:spPr>
            <a:xfrm rot="13756853">
              <a:off x="13556" y="150641"/>
              <a:ext cx="524217"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5" name="AutoShape 31"/>
            <p:cNvSpPr/>
            <p:nvPr/>
          </p:nvSpPr>
          <p:spPr>
            <a:xfrm rot="13756853">
              <a:off x="214927" y="392579"/>
              <a:ext cx="524217"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6" name="AutoShape 32"/>
            <p:cNvSpPr/>
            <p:nvPr/>
          </p:nvSpPr>
          <p:spPr>
            <a:xfrm rot="13756853">
              <a:off x="418121" y="635306"/>
              <a:ext cx="524217"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7" name="AutoShape 33"/>
            <p:cNvSpPr/>
            <p:nvPr/>
          </p:nvSpPr>
          <p:spPr>
            <a:xfrm rot="13756853">
              <a:off x="622509" y="876478"/>
              <a:ext cx="524217" cy="2604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8" name="AutoShape 34"/>
            <p:cNvSpPr/>
            <p:nvPr/>
          </p:nvSpPr>
          <p:spPr>
            <a:xfrm rot="13756853">
              <a:off x="826100" y="1118337"/>
              <a:ext cx="524217"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9" name="AutoShape 35"/>
            <p:cNvSpPr/>
            <p:nvPr/>
          </p:nvSpPr>
          <p:spPr>
            <a:xfrm rot="13756853">
              <a:off x="1029295" y="1361063"/>
              <a:ext cx="524217"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0" name="AutoShape 36"/>
            <p:cNvSpPr/>
            <p:nvPr/>
          </p:nvSpPr>
          <p:spPr>
            <a:xfrm rot="13756853">
              <a:off x="1232488" y="1603789"/>
              <a:ext cx="524217"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1" name="AutoShape 37"/>
            <p:cNvSpPr/>
            <p:nvPr/>
          </p:nvSpPr>
          <p:spPr>
            <a:xfrm rot="13756853">
              <a:off x="1435284" y="1846332"/>
              <a:ext cx="524217"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2" name="AutoShape 38"/>
            <p:cNvSpPr/>
            <p:nvPr/>
          </p:nvSpPr>
          <p:spPr>
            <a:xfrm rot="13756853">
              <a:off x="1638876" y="2088190"/>
              <a:ext cx="524217"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3" name="AutoShape 39"/>
            <p:cNvSpPr/>
            <p:nvPr/>
          </p:nvSpPr>
          <p:spPr>
            <a:xfrm rot="13756853">
              <a:off x="1842070" y="2330916"/>
              <a:ext cx="524217"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sp>
        <p:nvSpPr>
          <p:cNvPr id="185" name="Rectangle 42"/>
          <p:cNvSpPr txBox="1"/>
          <p:nvPr/>
        </p:nvSpPr>
        <p:spPr>
          <a:xfrm>
            <a:off x="152400" y="3810000"/>
            <a:ext cx="4800600" cy="9666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b="1">
                <a:solidFill>
                  <a:srgbClr val="FFFFFF"/>
                </a:solidFill>
                <a:latin typeface="Arial"/>
                <a:ea typeface="Arial"/>
                <a:cs typeface="Arial"/>
                <a:sym typeface="Arial"/>
              </a:defRPr>
            </a:pPr>
            <a:r>
              <a:t>- Âm d</a:t>
            </a:r>
            <a:r>
              <a:rPr>
                <a:latin typeface="+mn-lt"/>
                <a:ea typeface="+mn-ea"/>
                <a:cs typeface="+mn-cs"/>
                <a:sym typeface="Helvetica"/>
              </a:rPr>
              <a:t>ộ</a:t>
            </a:r>
            <a:r>
              <a:t>i l</a:t>
            </a:r>
            <a:r>
              <a:rPr>
                <a:latin typeface="+mn-lt"/>
                <a:ea typeface="+mn-ea"/>
                <a:cs typeface="+mn-cs"/>
                <a:sym typeface="Helvetica"/>
              </a:rPr>
              <a:t>ạ</a:t>
            </a:r>
            <a:r>
              <a:t>i khi g</a:t>
            </a:r>
            <a:r>
              <a:rPr>
                <a:latin typeface="+mn-lt"/>
                <a:ea typeface="+mn-ea"/>
                <a:cs typeface="+mn-cs"/>
                <a:sym typeface="Helvetica"/>
              </a:rPr>
              <a:t>ặ</a:t>
            </a:r>
            <a:r>
              <a:t>p m</a:t>
            </a:r>
            <a:r>
              <a:rPr>
                <a:latin typeface="+mn-lt"/>
                <a:ea typeface="+mn-ea"/>
                <a:cs typeface="+mn-cs"/>
                <a:sym typeface="Helvetica"/>
              </a:rPr>
              <a:t>ộ</a:t>
            </a:r>
            <a:r>
              <a:t>t m</a:t>
            </a:r>
            <a:r>
              <a:rPr>
                <a:latin typeface="+mn-lt"/>
                <a:ea typeface="+mn-ea"/>
                <a:cs typeface="+mn-cs"/>
                <a:sym typeface="Helvetica"/>
              </a:rPr>
              <a:t>ặ</a:t>
            </a:r>
            <a:r>
              <a:t>t ch</a:t>
            </a:r>
            <a:r>
              <a:rPr>
                <a:latin typeface="+mn-lt"/>
                <a:ea typeface="+mn-ea"/>
                <a:cs typeface="+mn-cs"/>
                <a:sym typeface="Helvetica"/>
              </a:rPr>
              <a:t>ắ</a:t>
            </a:r>
            <a:r>
              <a:t>n là âm ph</a:t>
            </a:r>
            <a:r>
              <a:rPr>
                <a:latin typeface="+mn-lt"/>
                <a:ea typeface="+mn-ea"/>
                <a:cs typeface="+mn-cs"/>
                <a:sym typeface="Helvetica"/>
              </a:rPr>
              <a:t>ả</a:t>
            </a:r>
            <a:r>
              <a:t>n x</a:t>
            </a:r>
            <a:r>
              <a:rPr>
                <a:latin typeface="+mn-lt"/>
                <a:ea typeface="+mn-ea"/>
                <a:cs typeface="+mn-cs"/>
                <a:sym typeface="Helvetica"/>
              </a:rPr>
              <a:t>ạ</a:t>
            </a:r>
          </a:p>
        </p:txBody>
      </p:sp>
      <p:sp>
        <p:nvSpPr>
          <p:cNvPr id="186" name="Rectangle 43"/>
          <p:cNvSpPr txBox="1"/>
          <p:nvPr/>
        </p:nvSpPr>
        <p:spPr>
          <a:xfrm>
            <a:off x="0" y="4876800"/>
            <a:ext cx="4876800" cy="1410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b="1">
                <a:solidFill>
                  <a:srgbClr val="FFFFFF"/>
                </a:solidFill>
                <a:latin typeface="Arial"/>
                <a:ea typeface="Arial"/>
                <a:cs typeface="Arial"/>
                <a:sym typeface="Arial"/>
              </a:defRPr>
            </a:pPr>
            <a:r>
              <a:t>- Ti</a:t>
            </a:r>
            <a:r>
              <a:rPr>
                <a:latin typeface="+mn-lt"/>
                <a:ea typeface="+mn-ea"/>
                <a:cs typeface="+mn-cs"/>
                <a:sym typeface="Helvetica"/>
              </a:rPr>
              <a:t>ế</a:t>
            </a:r>
            <a:r>
              <a:t>ng vang là âm ph</a:t>
            </a:r>
            <a:r>
              <a:rPr>
                <a:latin typeface="+mn-lt"/>
                <a:ea typeface="+mn-ea"/>
                <a:cs typeface="+mn-cs"/>
                <a:sym typeface="Helvetica"/>
              </a:rPr>
              <a:t>ả</a:t>
            </a:r>
            <a:r>
              <a:t>n x</a:t>
            </a:r>
            <a:r>
              <a:rPr>
                <a:latin typeface="+mn-lt"/>
                <a:ea typeface="+mn-ea"/>
                <a:cs typeface="+mn-cs"/>
                <a:sym typeface="Helvetica"/>
              </a:rPr>
              <a:t>ạ</a:t>
            </a:r>
            <a:r>
              <a:t> nghe đư</a:t>
            </a:r>
            <a:r>
              <a:rPr>
                <a:latin typeface="+mn-lt"/>
                <a:ea typeface="+mn-ea"/>
                <a:cs typeface="+mn-cs"/>
                <a:sym typeface="Helvetica"/>
              </a:rPr>
              <a:t>ợ</a:t>
            </a:r>
            <a:r>
              <a:t>c cách âm tr</a:t>
            </a:r>
            <a:r>
              <a:rPr>
                <a:latin typeface="+mn-lt"/>
                <a:ea typeface="+mn-ea"/>
                <a:cs typeface="+mn-cs"/>
                <a:sym typeface="Helvetica"/>
              </a:rPr>
              <a:t>ự</a:t>
            </a:r>
            <a:r>
              <a:t>c ti</a:t>
            </a:r>
            <a:r>
              <a:rPr>
                <a:latin typeface="+mn-lt"/>
                <a:ea typeface="+mn-ea"/>
                <a:cs typeface="+mn-cs"/>
                <a:sym typeface="Helvetica"/>
              </a:rPr>
              <a:t>ế</a:t>
            </a:r>
            <a:r>
              <a:t>p ít nh</a:t>
            </a:r>
            <a:r>
              <a:rPr>
                <a:latin typeface="+mn-lt"/>
                <a:ea typeface="+mn-ea"/>
                <a:cs typeface="+mn-cs"/>
                <a:sym typeface="Helvetica"/>
              </a:rPr>
              <a:t>ấ</a:t>
            </a:r>
            <a:r>
              <a:t>t là 1/15 giây</a:t>
            </a:r>
          </a:p>
        </p:txBody>
      </p:sp>
      <p:sp>
        <p:nvSpPr>
          <p:cNvPr id="187" name="Text Box 45"/>
          <p:cNvSpPr txBox="1"/>
          <p:nvPr/>
        </p:nvSpPr>
        <p:spPr>
          <a:xfrm>
            <a:off x="4800600" y="5095875"/>
            <a:ext cx="3657600" cy="523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spcBef>
                <a:spcPts val="1600"/>
              </a:spcBef>
              <a:defRPr sz="2800" b="1" i="1">
                <a:solidFill>
                  <a:srgbClr val="FFFFFF"/>
                </a:solidFill>
                <a:latin typeface="Times New Roman"/>
                <a:ea typeface="Times New Roman"/>
                <a:cs typeface="Times New Roman"/>
                <a:sym typeface="Times New Roman"/>
              </a:defRPr>
            </a:pPr>
            <a:r>
              <a:t>Âm truy</a:t>
            </a:r>
            <a:r>
              <a:rPr>
                <a:latin typeface="+mn-lt"/>
                <a:ea typeface="+mn-ea"/>
                <a:cs typeface="+mn-cs"/>
                <a:sym typeface="Helvetica"/>
              </a:rPr>
              <a:t>ề</a:t>
            </a:r>
            <a:r>
              <a:t>n tr</a:t>
            </a:r>
            <a:r>
              <a:rPr>
                <a:latin typeface="+mn-lt"/>
                <a:ea typeface="+mn-ea"/>
                <a:cs typeface="+mn-cs"/>
                <a:sym typeface="Helvetica"/>
              </a:rPr>
              <a:t>ự</a:t>
            </a:r>
            <a:r>
              <a:t>c ti</a:t>
            </a:r>
            <a:r>
              <a:rPr>
                <a:latin typeface="+mn-lt"/>
                <a:ea typeface="+mn-ea"/>
                <a:cs typeface="+mn-cs"/>
                <a:sym typeface="Helvetica"/>
              </a:rPr>
              <a:t>ế</a:t>
            </a:r>
            <a:r>
              <a:t>p</a:t>
            </a:r>
          </a:p>
        </p:txBody>
      </p:sp>
      <p:sp>
        <p:nvSpPr>
          <p:cNvPr id="188" name="Line 46"/>
          <p:cNvSpPr/>
          <p:nvPr/>
        </p:nvSpPr>
        <p:spPr>
          <a:xfrm flipH="1" flipV="1">
            <a:off x="6324600" y="3505200"/>
            <a:ext cx="304801" cy="1676400"/>
          </a:xfrm>
          <a:prstGeom prst="line">
            <a:avLst/>
          </a:prstGeom>
          <a:ln w="38100">
            <a:solidFill>
              <a:srgbClr val="0000FF"/>
            </a:solidFill>
            <a:tailEnd type="triangle"/>
          </a:ln>
        </p:spPr>
        <p:txBody>
          <a:bodyPr lIns="45719" rIns="45719"/>
          <a:lstStyle/>
          <a:p>
            <a:endParaRPr/>
          </a:p>
        </p:txBody>
      </p:sp>
      <p:grpSp>
        <p:nvGrpSpPr>
          <p:cNvPr id="191" name="Group 47"/>
          <p:cNvGrpSpPr/>
          <p:nvPr/>
        </p:nvGrpSpPr>
        <p:grpSpPr>
          <a:xfrm>
            <a:off x="6857999" y="686196"/>
            <a:ext cx="2438401" cy="1142736"/>
            <a:chOff x="0" y="0"/>
            <a:chExt cx="2438400" cy="1142734"/>
          </a:xfrm>
        </p:grpSpPr>
        <p:sp>
          <p:nvSpPr>
            <p:cNvPr id="189" name="Text Box 48"/>
            <p:cNvSpPr txBox="1"/>
            <p:nvPr/>
          </p:nvSpPr>
          <p:spPr>
            <a:xfrm>
              <a:off x="-1" y="-1"/>
              <a:ext cx="2438401"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1600"/>
                </a:spcBef>
                <a:defRPr sz="2800" b="1" i="1">
                  <a:solidFill>
                    <a:srgbClr val="FFFFFF"/>
                  </a:solidFill>
                  <a:latin typeface="Times New Roman"/>
                  <a:ea typeface="Times New Roman"/>
                  <a:cs typeface="Times New Roman"/>
                  <a:sym typeface="Times New Roman"/>
                </a:defRPr>
              </a:pPr>
              <a:r>
                <a:t>Âm ph</a:t>
              </a:r>
              <a:r>
                <a:rPr>
                  <a:latin typeface="+mn-lt"/>
                  <a:ea typeface="+mn-ea"/>
                  <a:cs typeface="+mn-cs"/>
                  <a:sym typeface="Helvetica"/>
                </a:rPr>
                <a:t>ả</a:t>
              </a:r>
              <a:r>
                <a:t>n x</a:t>
              </a:r>
              <a:r>
                <a:rPr>
                  <a:latin typeface="+mn-lt"/>
                  <a:ea typeface="+mn-ea"/>
                  <a:cs typeface="+mn-cs"/>
                  <a:sym typeface="Helvetica"/>
                </a:rPr>
                <a:t>ạ</a:t>
              </a:r>
            </a:p>
          </p:txBody>
        </p:sp>
        <p:sp>
          <p:nvSpPr>
            <p:cNvPr id="190" name="Line 49"/>
            <p:cNvSpPr/>
            <p:nvPr/>
          </p:nvSpPr>
          <p:spPr>
            <a:xfrm flipH="1">
              <a:off x="533399" y="533399"/>
              <a:ext cx="533402" cy="609336"/>
            </a:xfrm>
            <a:prstGeom prst="line">
              <a:avLst/>
            </a:prstGeom>
            <a:noFill/>
            <a:ln w="38100" cap="flat">
              <a:solidFill>
                <a:srgbClr val="0000FF"/>
              </a:solidFill>
              <a:prstDash val="solid"/>
              <a:round/>
              <a:tailEnd type="triangle" w="med" len="med"/>
            </a:ln>
            <a:effectLst/>
          </p:spPr>
          <p:txBody>
            <a:bodyPr wrap="square" lIns="45719" tIns="45719" rIns="45719" bIns="45719" numCol="1" anchor="t">
              <a:noAutofit/>
            </a:bodyPr>
            <a:lstStyle/>
            <a:p>
              <a:endParaRPr/>
            </a:p>
          </p:txBody>
        </p:sp>
      </p:grpSp>
      <p:grpSp>
        <p:nvGrpSpPr>
          <p:cNvPr id="194" name="AutoShape 50"/>
          <p:cNvGrpSpPr/>
          <p:nvPr/>
        </p:nvGrpSpPr>
        <p:grpSpPr>
          <a:xfrm>
            <a:off x="3276600" y="1219200"/>
            <a:ext cx="4386171" cy="1889125"/>
            <a:chOff x="0" y="0"/>
            <a:chExt cx="4386170" cy="1889125"/>
          </a:xfrm>
        </p:grpSpPr>
        <p:sp>
          <p:nvSpPr>
            <p:cNvPr id="192" name="Hình"/>
            <p:cNvSpPr/>
            <p:nvPr/>
          </p:nvSpPr>
          <p:spPr>
            <a:xfrm>
              <a:off x="0" y="0"/>
              <a:ext cx="4386171" cy="1889125"/>
            </a:xfrm>
            <a:custGeom>
              <a:avLst/>
              <a:gdLst/>
              <a:ahLst/>
              <a:cxnLst>
                <a:cxn ang="0">
                  <a:pos x="wd2" y="hd2"/>
                </a:cxn>
                <a:cxn ang="5400000">
                  <a:pos x="wd2" y="hd2"/>
                </a:cxn>
                <a:cxn ang="10800000">
                  <a:pos x="wd2" y="hd2"/>
                </a:cxn>
                <a:cxn ang="16200000">
                  <a:pos x="wd2" y="hd2"/>
                </a:cxn>
              </a:cxnLst>
              <a:rect l="0" t="0" r="r" b="b"/>
              <a:pathLst>
                <a:path w="21600" h="21600" extrusionOk="0">
                  <a:moveTo>
                    <a:pt x="0" y="1307"/>
                  </a:moveTo>
                  <a:cubicBezTo>
                    <a:pt x="0" y="585"/>
                    <a:pt x="252" y="0"/>
                    <a:pt x="563" y="0"/>
                  </a:cubicBezTo>
                  <a:lnTo>
                    <a:pt x="10726" y="0"/>
                  </a:lnTo>
                  <a:lnTo>
                    <a:pt x="17824" y="0"/>
                  </a:lnTo>
                  <a:cubicBezTo>
                    <a:pt x="18135" y="0"/>
                    <a:pt x="18387" y="585"/>
                    <a:pt x="18387" y="1307"/>
                  </a:cubicBezTo>
                  <a:lnTo>
                    <a:pt x="18387" y="6534"/>
                  </a:lnTo>
                  <a:cubicBezTo>
                    <a:pt x="18387" y="7256"/>
                    <a:pt x="18135" y="7841"/>
                    <a:pt x="17824" y="7841"/>
                  </a:cubicBezTo>
                  <a:lnTo>
                    <a:pt x="15323" y="7841"/>
                  </a:lnTo>
                  <a:lnTo>
                    <a:pt x="21600" y="21600"/>
                  </a:lnTo>
                  <a:lnTo>
                    <a:pt x="10726" y="7841"/>
                  </a:lnTo>
                  <a:lnTo>
                    <a:pt x="563" y="7841"/>
                  </a:lnTo>
                  <a:cubicBezTo>
                    <a:pt x="252" y="7841"/>
                    <a:pt x="0" y="7256"/>
                    <a:pt x="0" y="6534"/>
                  </a:cubicBezTo>
                  <a:lnTo>
                    <a:pt x="0" y="6534"/>
                  </a:lnTo>
                  <a:lnTo>
                    <a:pt x="0" y="4574"/>
                  </a:lnTo>
                  <a:close/>
                </a:path>
              </a:pathLst>
            </a:custGeom>
            <a:solidFill>
              <a:srgbClr val="DBEEF4"/>
            </a:solidFill>
            <a:ln w="9525" cap="flat">
              <a:solidFill>
                <a:srgbClr val="000000"/>
              </a:solidFill>
              <a:prstDash val="solid"/>
              <a:miter lim="800000"/>
            </a:ln>
            <a:effectLst/>
          </p:spPr>
          <p:txBody>
            <a:bodyPr wrap="square" lIns="45719" tIns="45719" rIns="45719" bIns="45719" numCol="1" anchor="t">
              <a:noAutofit/>
            </a:bodyPr>
            <a:lstStyle/>
            <a:p>
              <a:pPr algn="ctr"/>
              <a:endParaRPr/>
            </a:p>
          </p:txBody>
        </p:sp>
        <p:sp>
          <p:nvSpPr>
            <p:cNvPr id="193" name="Tiếng vang là gì?"/>
            <p:cNvSpPr txBox="1"/>
            <p:nvPr/>
          </p:nvSpPr>
          <p:spPr>
            <a:xfrm>
              <a:off x="33478" y="33477"/>
              <a:ext cx="3666845"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2800" b="1">
                  <a:solidFill>
                    <a:srgbClr val="FF0000"/>
                  </a:solidFill>
                  <a:latin typeface="Arial"/>
                  <a:ea typeface="Arial"/>
                  <a:cs typeface="Arial"/>
                  <a:sym typeface="Arial"/>
                </a:defRPr>
              </a:pPr>
              <a:r>
                <a:t>Ti</a:t>
              </a:r>
              <a:r>
                <a:rPr>
                  <a:latin typeface="+mn-lt"/>
                  <a:ea typeface="+mn-ea"/>
                  <a:cs typeface="+mn-cs"/>
                  <a:sym typeface="Helvetica"/>
                </a:rPr>
                <a:t>ế</a:t>
              </a:r>
              <a:r>
                <a:t>ng vang là gì?</a:t>
              </a:r>
            </a:p>
          </p:txBody>
        </p:sp>
      </p:grpSp>
      <p:grpSp>
        <p:nvGrpSpPr>
          <p:cNvPr id="197" name="AutoShape 51"/>
          <p:cNvGrpSpPr/>
          <p:nvPr/>
        </p:nvGrpSpPr>
        <p:grpSpPr>
          <a:xfrm>
            <a:off x="5715000" y="1828800"/>
            <a:ext cx="3429000" cy="1266841"/>
            <a:chOff x="0" y="0"/>
            <a:chExt cx="3429000" cy="1266840"/>
          </a:xfrm>
        </p:grpSpPr>
        <p:sp>
          <p:nvSpPr>
            <p:cNvPr id="195" name="Hình"/>
            <p:cNvSpPr/>
            <p:nvPr/>
          </p:nvSpPr>
          <p:spPr>
            <a:xfrm>
              <a:off x="0" y="0"/>
              <a:ext cx="3429000" cy="1266841"/>
            </a:xfrm>
            <a:custGeom>
              <a:avLst/>
              <a:gdLst/>
              <a:ahLst/>
              <a:cxnLst>
                <a:cxn ang="0">
                  <a:pos x="wd2" y="hd2"/>
                </a:cxn>
                <a:cxn ang="5400000">
                  <a:pos x="wd2" y="hd2"/>
                </a:cxn>
                <a:cxn ang="10800000">
                  <a:pos x="wd2" y="hd2"/>
                </a:cxn>
                <a:cxn ang="16200000">
                  <a:pos x="wd2" y="hd2"/>
                </a:cxn>
              </a:cxnLst>
              <a:rect l="0" t="0" r="r" b="b"/>
              <a:pathLst>
                <a:path w="21600" h="21600" extrusionOk="0">
                  <a:moveTo>
                    <a:pt x="0" y="1732"/>
                  </a:moveTo>
                  <a:cubicBezTo>
                    <a:pt x="0" y="776"/>
                    <a:pt x="287" y="0"/>
                    <a:pt x="640" y="0"/>
                  </a:cubicBezTo>
                  <a:lnTo>
                    <a:pt x="12600" y="0"/>
                  </a:lnTo>
                  <a:lnTo>
                    <a:pt x="20960" y="0"/>
                  </a:lnTo>
                  <a:cubicBezTo>
                    <a:pt x="21313" y="0"/>
                    <a:pt x="21600" y="776"/>
                    <a:pt x="21600" y="1732"/>
                  </a:cubicBezTo>
                  <a:lnTo>
                    <a:pt x="21600" y="8662"/>
                  </a:lnTo>
                  <a:cubicBezTo>
                    <a:pt x="21600" y="9618"/>
                    <a:pt x="21313" y="10394"/>
                    <a:pt x="20960" y="10394"/>
                  </a:cubicBezTo>
                  <a:lnTo>
                    <a:pt x="18000" y="10394"/>
                  </a:lnTo>
                  <a:lnTo>
                    <a:pt x="12622" y="21600"/>
                  </a:lnTo>
                  <a:lnTo>
                    <a:pt x="12600" y="10394"/>
                  </a:lnTo>
                  <a:lnTo>
                    <a:pt x="640" y="10394"/>
                  </a:lnTo>
                  <a:cubicBezTo>
                    <a:pt x="287" y="10394"/>
                    <a:pt x="0" y="9618"/>
                    <a:pt x="0" y="8662"/>
                  </a:cubicBezTo>
                  <a:lnTo>
                    <a:pt x="0" y="8662"/>
                  </a:lnTo>
                  <a:lnTo>
                    <a:pt x="0" y="6063"/>
                  </a:lnTo>
                  <a:close/>
                </a:path>
              </a:pathLst>
            </a:custGeom>
            <a:solidFill>
              <a:srgbClr val="DBEEF4"/>
            </a:solidFill>
            <a:ln w="9525" cap="flat">
              <a:solidFill>
                <a:srgbClr val="000000"/>
              </a:solidFill>
              <a:prstDash val="solid"/>
              <a:miter lim="800000"/>
            </a:ln>
            <a:effectLst/>
          </p:spPr>
          <p:txBody>
            <a:bodyPr wrap="square" lIns="45719" tIns="45719" rIns="45719" bIns="45719" numCol="1" anchor="t">
              <a:noAutofit/>
            </a:bodyPr>
            <a:lstStyle/>
            <a:p>
              <a:pPr>
                <a:defRPr sz="2800" b="1">
                  <a:solidFill>
                    <a:srgbClr val="FF0000"/>
                  </a:solidFill>
                  <a:latin typeface="Arial"/>
                  <a:ea typeface="Arial"/>
                  <a:cs typeface="Arial"/>
                  <a:sym typeface="Arial"/>
                </a:defRPr>
              </a:pPr>
              <a:endParaRPr/>
            </a:p>
          </p:txBody>
        </p:sp>
        <p:sp>
          <p:nvSpPr>
            <p:cNvPr id="196" name="Âm phản xạ là gì?"/>
            <p:cNvSpPr txBox="1"/>
            <p:nvPr/>
          </p:nvSpPr>
          <p:spPr>
            <a:xfrm>
              <a:off x="29758" y="29757"/>
              <a:ext cx="3369484" cy="929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800" b="1">
                  <a:solidFill>
                    <a:srgbClr val="FF0000"/>
                  </a:solidFill>
                  <a:latin typeface="Arial"/>
                  <a:ea typeface="Arial"/>
                  <a:cs typeface="Arial"/>
                  <a:sym typeface="Arial"/>
                </a:defRPr>
              </a:pPr>
              <a:r>
                <a:t>Âm ph</a:t>
              </a:r>
              <a:r>
                <a:rPr>
                  <a:latin typeface="+mn-lt"/>
                  <a:ea typeface="+mn-ea"/>
                  <a:cs typeface="+mn-cs"/>
                  <a:sym typeface="Helvetica"/>
                </a:rPr>
                <a:t>ả</a:t>
              </a:r>
              <a:r>
                <a:t>n x</a:t>
              </a:r>
              <a:r>
                <a:rPr>
                  <a:latin typeface="+mn-lt"/>
                  <a:ea typeface="+mn-ea"/>
                  <a:cs typeface="+mn-cs"/>
                  <a:sym typeface="Helvetica"/>
                </a:rPr>
                <a:t>ạ</a:t>
              </a:r>
              <a:r>
                <a:t> là gì?</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50"/>
                                        </p:tgtEl>
                                        <p:attrNameLst>
                                          <p:attrName>style.visibility</p:attrName>
                                        </p:attrNameLst>
                                      </p:cBhvr>
                                      <p:to>
                                        <p:strVal val="visible"/>
                                      </p:to>
                                    </p:set>
                                    <p:animEffect transition="in" filter="blinds(vertical)">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p:tmAbs val="0"/>
                                  </p:iterate>
                                  <p:childTnLst>
                                    <p:set>
                                      <p:cBhvr>
                                        <p:cTn id="11" fill="hold"/>
                                        <p:tgtEl>
                                          <p:spTgt spid="151"/>
                                        </p:tgtEl>
                                        <p:attrNameLst>
                                          <p:attrName>style.visibility</p:attrName>
                                        </p:attrNameLst>
                                      </p:cBhvr>
                                      <p:to>
                                        <p:strVal val="visible"/>
                                      </p:to>
                                    </p:set>
                                    <p:animEffect transition="in" filter="blinds(horizontal)">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73"/>
                                        </p:tgtEl>
                                        <p:attrNameLst>
                                          <p:attrName>style.visibility</p:attrName>
                                        </p:attrNameLst>
                                      </p:cBhvr>
                                      <p:to>
                                        <p:strVal val="visible"/>
                                      </p:to>
                                    </p:set>
                                    <p:animEffect transition="in" filter="wipe(left)">
                                      <p:cBhvr>
                                        <p:cTn id="17" dur="3000"/>
                                        <p:tgtEl>
                                          <p:spTgt spid="173"/>
                                        </p:tgtEl>
                                      </p:cBhvr>
                                    </p:animEffect>
                                  </p:childTnLst>
                                </p:cTn>
                              </p:par>
                            </p:childTnLst>
                          </p:cTn>
                        </p:par>
                        <p:par>
                          <p:cTn id="18" fill="hold">
                            <p:stCondLst>
                              <p:cond delay="3000"/>
                            </p:stCondLst>
                            <p:childTnLst>
                              <p:par>
                                <p:cTn id="19" presetID="22" presetClass="entr" presetSubtype="8" fill="hold" grpId="4" nodeType="afterEffect">
                                  <p:stCondLst>
                                    <p:cond delay="0"/>
                                  </p:stCondLst>
                                  <p:iterate>
                                    <p:tmAbs val="0"/>
                                  </p:iterate>
                                  <p:childTnLst>
                                    <p:set>
                                      <p:cBhvr>
                                        <p:cTn id="20" fill="hold"/>
                                        <p:tgtEl>
                                          <p:spTgt spid="162"/>
                                        </p:tgtEl>
                                        <p:attrNameLst>
                                          <p:attrName>style.visibility</p:attrName>
                                        </p:attrNameLst>
                                      </p:cBhvr>
                                      <p:to>
                                        <p:strVal val="visible"/>
                                      </p:to>
                                    </p:set>
                                    <p:animEffect transition="in" filter="wipe(left)">
                                      <p:cBhvr>
                                        <p:cTn id="21" dur="3000"/>
                                        <p:tgtEl>
                                          <p:spTgt spid="1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5" nodeType="clickEffect">
                                  <p:stCondLst>
                                    <p:cond delay="0"/>
                                  </p:stCondLst>
                                  <p:iterate>
                                    <p:tmAbs val="0"/>
                                  </p:iterate>
                                  <p:childTnLst>
                                    <p:set>
                                      <p:cBhvr>
                                        <p:cTn id="25" fill="hold"/>
                                        <p:tgtEl>
                                          <p:spTgt spid="188"/>
                                        </p:tgtEl>
                                        <p:attrNameLst>
                                          <p:attrName>style.visibility</p:attrName>
                                        </p:attrNameLst>
                                      </p:cBhvr>
                                      <p:to>
                                        <p:strVal val="visible"/>
                                      </p:to>
                                    </p:set>
                                    <p:animEffect transition="in" filter="dissolve">
                                      <p:cBhvr>
                                        <p:cTn id="26" dur="500"/>
                                        <p:tgtEl>
                                          <p:spTgt spid="188"/>
                                        </p:tgtEl>
                                      </p:cBhvr>
                                    </p:animEffect>
                                  </p:childTnLst>
                                </p:cTn>
                              </p:par>
                            </p:childTnLst>
                          </p:cTn>
                        </p:par>
                        <p:par>
                          <p:cTn id="27" fill="hold">
                            <p:stCondLst>
                              <p:cond delay="500"/>
                            </p:stCondLst>
                            <p:childTnLst>
                              <p:par>
                                <p:cTn id="28" presetID="9" presetClass="entr" fill="hold" grpId="6" nodeType="afterEffect">
                                  <p:stCondLst>
                                    <p:cond delay="0"/>
                                  </p:stCondLst>
                                  <p:iterate>
                                    <p:tmAbs val="0"/>
                                  </p:iterate>
                                  <p:childTnLst>
                                    <p:set>
                                      <p:cBhvr>
                                        <p:cTn id="29" fill="hold"/>
                                        <p:tgtEl>
                                          <p:spTgt spid="187"/>
                                        </p:tgtEl>
                                        <p:attrNameLst>
                                          <p:attrName>style.visibility</p:attrName>
                                        </p:attrNameLst>
                                      </p:cBhvr>
                                      <p:to>
                                        <p:strVal val="visible"/>
                                      </p:to>
                                    </p:set>
                                    <p:animEffect transition="in" filter="dissolve">
                                      <p:cBhvr>
                                        <p:cTn id="30" dur="500"/>
                                        <p:tgtEl>
                                          <p:spTgt spid="1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7" nodeType="clickEffect">
                                  <p:stCondLst>
                                    <p:cond delay="0"/>
                                  </p:stCondLst>
                                  <p:iterate>
                                    <p:tmAbs val="0"/>
                                  </p:iterate>
                                  <p:childTnLst>
                                    <p:set>
                                      <p:cBhvr>
                                        <p:cTn id="34" fill="hold"/>
                                        <p:tgtEl>
                                          <p:spTgt spid="184"/>
                                        </p:tgtEl>
                                        <p:attrNameLst>
                                          <p:attrName>style.visibility</p:attrName>
                                        </p:attrNameLst>
                                      </p:cBhvr>
                                      <p:to>
                                        <p:strVal val="visible"/>
                                      </p:to>
                                    </p:set>
                                    <p:animEffect transition="in" filter="wipe(up)">
                                      <p:cBhvr>
                                        <p:cTn id="35" dur="20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8" nodeType="clickEffect">
                                  <p:stCondLst>
                                    <p:cond delay="0"/>
                                  </p:stCondLst>
                                  <p:iterate>
                                    <p:tmAbs val="0"/>
                                  </p:iterate>
                                  <p:childTnLst>
                                    <p:set>
                                      <p:cBhvr>
                                        <p:cTn id="39" fill="hold"/>
                                        <p:tgtEl>
                                          <p:spTgt spid="191"/>
                                        </p:tgtEl>
                                        <p:attrNameLst>
                                          <p:attrName>style.visibility</p:attrName>
                                        </p:attrNameLst>
                                      </p:cBhvr>
                                      <p:to>
                                        <p:strVal val="visible"/>
                                      </p:to>
                                    </p:set>
                                    <p:animEffect transition="in" filter="box(in)">
                                      <p:cBhvr>
                                        <p:cTn id="40" dur="500"/>
                                        <p:tgtEl>
                                          <p:spTgt spid="19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9" nodeType="clickEffect">
                                  <p:stCondLst>
                                    <p:cond delay="0"/>
                                  </p:stCondLst>
                                  <p:iterate>
                                    <p:tmAbs val="0"/>
                                  </p:iterate>
                                  <p:childTnLst>
                                    <p:set>
                                      <p:cBhvr>
                                        <p:cTn id="44" fill="hold"/>
                                        <p:tgtEl>
                                          <p:spTgt spid="197"/>
                                        </p:tgtEl>
                                        <p:attrNameLst>
                                          <p:attrName>style.visibility</p:attrName>
                                        </p:attrNameLst>
                                      </p:cBhvr>
                                      <p:to>
                                        <p:strVal val="visible"/>
                                      </p:to>
                                    </p:set>
                                    <p:animEffect transition="in" filter="box(out)">
                                      <p:cBhvr>
                                        <p:cTn id="45" dur="2000"/>
                                        <p:tgtEl>
                                          <p:spTgt spid="19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0" nodeType="clickEffect">
                                  <p:stCondLst>
                                    <p:cond delay="0"/>
                                  </p:stCondLst>
                                  <p:iterate>
                                    <p:tmAbs val="0"/>
                                  </p:iterate>
                                  <p:childTnLst>
                                    <p:animEffect transition="out" filter="box(in)">
                                      <p:cBhvr>
                                        <p:cTn id="49" dur="500" fill="hold"/>
                                        <p:tgtEl>
                                          <p:spTgt spid="197"/>
                                        </p:tgtEl>
                                      </p:cBhvr>
                                    </p:animEffect>
                                    <p:set>
                                      <p:cBhvr>
                                        <p:cTn id="50" fill="hold">
                                          <p:stCondLst>
                                            <p:cond delay="499"/>
                                          </p:stCondLst>
                                        </p:cTn>
                                        <p:tgtEl>
                                          <p:spTgt spid="197"/>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11" nodeType="afterEffect">
                                  <p:stCondLst>
                                    <p:cond delay="0"/>
                                  </p:stCondLst>
                                  <p:iterate type="lt">
                                    <p:tmAbs val="100"/>
                                  </p:iterate>
                                  <p:childTnLst>
                                    <p:set>
                                      <p:cBhvr>
                                        <p:cTn id="53" fill="hold"/>
                                        <p:tgtEl>
                                          <p:spTgt spid="18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12" nodeType="clickEffect">
                                  <p:stCondLst>
                                    <p:cond delay="0"/>
                                  </p:stCondLst>
                                  <p:iterate>
                                    <p:tmAbs val="0"/>
                                  </p:iterate>
                                  <p:childTnLst>
                                    <p:set>
                                      <p:cBhvr>
                                        <p:cTn id="57" fill="hold"/>
                                        <p:tgtEl>
                                          <p:spTgt spid="194"/>
                                        </p:tgtEl>
                                        <p:attrNameLst>
                                          <p:attrName>style.visibility</p:attrName>
                                        </p:attrNameLst>
                                      </p:cBhvr>
                                      <p:to>
                                        <p:strVal val="visible"/>
                                      </p:to>
                                    </p:set>
                                    <p:animEffect transition="in" filter="box(out)">
                                      <p:cBhvr>
                                        <p:cTn id="58" dur="2000"/>
                                        <p:tgtEl>
                                          <p:spTgt spid="19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3" nodeType="clickEffect">
                                  <p:stCondLst>
                                    <p:cond delay="0"/>
                                  </p:stCondLst>
                                  <p:iterate>
                                    <p:tmAbs val="0"/>
                                  </p:iterate>
                                  <p:childTnLst>
                                    <p:animEffect transition="out" filter="box(in)">
                                      <p:cBhvr>
                                        <p:cTn id="62" dur="500" fill="hold"/>
                                        <p:tgtEl>
                                          <p:spTgt spid="194"/>
                                        </p:tgtEl>
                                      </p:cBhvr>
                                    </p:animEffect>
                                    <p:set>
                                      <p:cBhvr>
                                        <p:cTn id="63" fill="hold">
                                          <p:stCondLst>
                                            <p:cond delay="499"/>
                                          </p:stCondLst>
                                        </p:cTn>
                                        <p:tgtEl>
                                          <p:spTgt spid="194"/>
                                        </p:tgtEl>
                                        <p:attrNameLst>
                                          <p:attrName>style.visibility</p:attrName>
                                        </p:attrNameLst>
                                      </p:cBhvr>
                                      <p:to>
                                        <p:strVal val="hidden"/>
                                      </p:to>
                                    </p:set>
                                  </p:childTnLst>
                                </p:cTn>
                              </p:par>
                            </p:childTnLst>
                          </p:cTn>
                        </p:par>
                        <p:par>
                          <p:cTn id="64" fill="hold">
                            <p:stCondLst>
                              <p:cond delay="500"/>
                            </p:stCondLst>
                            <p:childTnLst>
                              <p:par>
                                <p:cTn id="65" presetID="4" presetClass="entr" presetSubtype="32" fill="hold" grpId="14" nodeType="afterEffect">
                                  <p:stCondLst>
                                    <p:cond delay="0"/>
                                  </p:stCondLst>
                                  <p:iterate>
                                    <p:tmAbs val="0"/>
                                  </p:iterate>
                                  <p:childTnLst>
                                    <p:set>
                                      <p:cBhvr>
                                        <p:cTn id="66" fill="hold"/>
                                        <p:tgtEl>
                                          <p:spTgt spid="186"/>
                                        </p:tgtEl>
                                        <p:attrNameLst>
                                          <p:attrName>style.visibility</p:attrName>
                                        </p:attrNameLst>
                                      </p:cBhvr>
                                      <p:to>
                                        <p:strVal val="visible"/>
                                      </p:to>
                                    </p:set>
                                    <p:animEffect transition="in" filter="box(out)">
                                      <p:cBhvr>
                                        <p:cTn id="67"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2" animBg="1" advAuto="0"/>
      <p:bldP spid="162" grpId="4" animBg="1" advAuto="0"/>
      <p:bldP spid="173" grpId="3" animBg="1" advAuto="0"/>
      <p:bldP spid="184" grpId="7" animBg="1" advAuto="0"/>
      <p:bldP spid="185" grpId="11" animBg="1" advAuto="0"/>
      <p:bldP spid="186" grpId="14" animBg="1" advAuto="0"/>
      <p:bldP spid="187" grpId="6" animBg="1" advAuto="0"/>
      <p:bldP spid="188" grpId="5" animBg="1" advAuto="0"/>
      <p:bldP spid="191" grpId="8" animBg="1" advAuto="0"/>
      <p:bldP spid="194" grpId="12" animBg="1" advAuto="0"/>
      <p:bldP spid="194" grpId="13" animBg="1" advAuto="0"/>
      <p:bldP spid="197" grpId="9" animBg="1" advAuto="0"/>
      <p:bldP spid="197" grpId="1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00"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01"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02" name="Rectangle 42"/>
          <p:cNvSpPr txBox="1"/>
          <p:nvPr/>
        </p:nvSpPr>
        <p:spPr>
          <a:xfrm>
            <a:off x="304800" y="1524000"/>
            <a:ext cx="8610600" cy="523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b="1">
                <a:latin typeface="Arial"/>
                <a:ea typeface="Arial"/>
                <a:cs typeface="Arial"/>
                <a:sym typeface="Arial"/>
              </a:defRPr>
            </a:pPr>
            <a:r>
              <a:t> - Âm d</a:t>
            </a:r>
            <a:r>
              <a:rPr>
                <a:latin typeface="+mn-lt"/>
                <a:ea typeface="+mn-ea"/>
                <a:cs typeface="+mn-cs"/>
                <a:sym typeface="Helvetica"/>
              </a:rPr>
              <a:t>ộ</a:t>
            </a:r>
            <a:r>
              <a:t>i l</a:t>
            </a:r>
            <a:r>
              <a:rPr>
                <a:latin typeface="+mn-lt"/>
                <a:ea typeface="+mn-ea"/>
                <a:cs typeface="+mn-cs"/>
                <a:sym typeface="Helvetica"/>
              </a:rPr>
              <a:t>ạ</a:t>
            </a:r>
            <a:r>
              <a:t>i khi g</a:t>
            </a:r>
            <a:r>
              <a:rPr>
                <a:latin typeface="+mn-lt"/>
                <a:ea typeface="+mn-ea"/>
                <a:cs typeface="+mn-cs"/>
                <a:sym typeface="Helvetica"/>
              </a:rPr>
              <a:t>ặ</a:t>
            </a:r>
            <a:r>
              <a:t>p m</a:t>
            </a:r>
            <a:r>
              <a:rPr>
                <a:latin typeface="+mn-lt"/>
                <a:ea typeface="+mn-ea"/>
                <a:cs typeface="+mn-cs"/>
                <a:sym typeface="Helvetica"/>
              </a:rPr>
              <a:t>ộ</a:t>
            </a:r>
            <a:r>
              <a:t>t m</a:t>
            </a:r>
            <a:r>
              <a:rPr>
                <a:latin typeface="+mn-lt"/>
                <a:ea typeface="+mn-ea"/>
                <a:cs typeface="+mn-cs"/>
                <a:sym typeface="Helvetica"/>
              </a:rPr>
              <a:t>ặ</a:t>
            </a:r>
            <a:r>
              <a:t>t ch</a:t>
            </a:r>
            <a:r>
              <a:rPr>
                <a:latin typeface="+mn-lt"/>
                <a:ea typeface="+mn-ea"/>
                <a:cs typeface="+mn-cs"/>
                <a:sym typeface="Helvetica"/>
              </a:rPr>
              <a:t>ắ</a:t>
            </a:r>
            <a:r>
              <a:t>n là âm ph</a:t>
            </a:r>
            <a:r>
              <a:rPr>
                <a:latin typeface="+mn-lt"/>
                <a:ea typeface="+mn-ea"/>
                <a:cs typeface="+mn-cs"/>
                <a:sym typeface="Helvetica"/>
              </a:rPr>
              <a:t>ả</a:t>
            </a:r>
            <a:r>
              <a:t>n x</a:t>
            </a:r>
            <a:r>
              <a:rPr>
                <a:latin typeface="+mn-lt"/>
                <a:ea typeface="+mn-ea"/>
                <a:cs typeface="+mn-cs"/>
                <a:sym typeface="Helvetica"/>
              </a:rPr>
              <a:t>ạ</a:t>
            </a:r>
          </a:p>
        </p:txBody>
      </p:sp>
      <p:sp>
        <p:nvSpPr>
          <p:cNvPr id="203" name="Rectangle 8"/>
          <p:cNvSpPr txBox="1"/>
          <p:nvPr/>
        </p:nvSpPr>
        <p:spPr>
          <a:xfrm>
            <a:off x="381000" y="2057400"/>
            <a:ext cx="8458200" cy="9666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b="1">
                <a:latin typeface="Arial"/>
                <a:ea typeface="Arial"/>
                <a:cs typeface="Arial"/>
                <a:sym typeface="Arial"/>
              </a:defRPr>
            </a:pPr>
            <a:r>
              <a:t>- Ti</a:t>
            </a:r>
            <a:r>
              <a:rPr>
                <a:latin typeface="+mn-lt"/>
                <a:ea typeface="+mn-ea"/>
                <a:cs typeface="+mn-cs"/>
                <a:sym typeface="Helvetica"/>
              </a:rPr>
              <a:t>ế</a:t>
            </a:r>
            <a:r>
              <a:t>ng vang là âm ph</a:t>
            </a:r>
            <a:r>
              <a:rPr>
                <a:latin typeface="+mn-lt"/>
                <a:ea typeface="+mn-ea"/>
                <a:cs typeface="+mn-cs"/>
                <a:sym typeface="Helvetica"/>
              </a:rPr>
              <a:t>ả</a:t>
            </a:r>
            <a:r>
              <a:t>n x</a:t>
            </a:r>
            <a:r>
              <a:rPr>
                <a:latin typeface="+mn-lt"/>
                <a:ea typeface="+mn-ea"/>
                <a:cs typeface="+mn-cs"/>
                <a:sym typeface="Helvetica"/>
              </a:rPr>
              <a:t>ạ</a:t>
            </a:r>
            <a:r>
              <a:t> nghe đư</a:t>
            </a:r>
            <a:r>
              <a:rPr>
                <a:latin typeface="+mn-lt"/>
                <a:ea typeface="+mn-ea"/>
                <a:cs typeface="+mn-cs"/>
                <a:sym typeface="Helvetica"/>
              </a:rPr>
              <a:t>ợ</a:t>
            </a:r>
            <a:r>
              <a:t>c cách âm tr</a:t>
            </a:r>
            <a:r>
              <a:rPr>
                <a:latin typeface="+mn-lt"/>
                <a:ea typeface="+mn-ea"/>
                <a:cs typeface="+mn-cs"/>
                <a:sym typeface="Helvetica"/>
              </a:rPr>
              <a:t>ự</a:t>
            </a:r>
            <a:r>
              <a:t>c ti</a:t>
            </a:r>
            <a:r>
              <a:rPr>
                <a:latin typeface="+mn-lt"/>
                <a:ea typeface="+mn-ea"/>
                <a:cs typeface="+mn-cs"/>
                <a:sym typeface="Helvetica"/>
              </a:rPr>
              <a:t>ế</a:t>
            </a:r>
            <a:r>
              <a:t>p ít nh</a:t>
            </a:r>
            <a:r>
              <a:rPr>
                <a:latin typeface="+mn-lt"/>
                <a:ea typeface="+mn-ea"/>
                <a:cs typeface="+mn-cs"/>
                <a:sym typeface="Helvetica"/>
              </a:rPr>
              <a:t>ấ</a:t>
            </a:r>
            <a:r>
              <a:t>t là 1/15 giây</a:t>
            </a:r>
          </a:p>
        </p:txBody>
      </p:sp>
      <p:sp>
        <p:nvSpPr>
          <p:cNvPr id="204" name="Text Box 9"/>
          <p:cNvSpPr txBox="1"/>
          <p:nvPr/>
        </p:nvSpPr>
        <p:spPr>
          <a:xfrm>
            <a:off x="381000" y="3048000"/>
            <a:ext cx="8153400" cy="1361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i="1">
                <a:solidFill>
                  <a:srgbClr val="0070C0"/>
                </a:solidFill>
              </a:defRPr>
            </a:pPr>
            <a:r>
              <a:t>         So sánh sự giống nhau và khác nhau giữa âm phản xạ và tiếng vang?</a:t>
            </a:r>
          </a:p>
        </p:txBody>
      </p:sp>
      <p:sp>
        <p:nvSpPr>
          <p:cNvPr id="205" name="Text Box 15"/>
          <p:cNvSpPr txBox="1"/>
          <p:nvPr/>
        </p:nvSpPr>
        <p:spPr>
          <a:xfrm>
            <a:off x="228600" y="4038600"/>
            <a:ext cx="8610600" cy="1793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Giống nhau</a:t>
            </a:r>
            <a:r>
              <a:rPr>
                <a:solidFill>
                  <a:srgbClr val="000000"/>
                </a:solidFill>
              </a:rPr>
              <a:t>: </a:t>
            </a:r>
            <a:r>
              <a:rPr b="1">
                <a:solidFill>
                  <a:srgbClr val="000000"/>
                </a:solidFill>
              </a:rPr>
              <a:t>Đều là âm phản xạ</a:t>
            </a:r>
            <a:endParaRPr b="1"/>
          </a:p>
          <a:p>
            <a:pPr>
              <a:defRPr sz="2800">
                <a:solidFill>
                  <a:srgbClr val="FF0000"/>
                </a:solidFill>
              </a:defRPr>
            </a:pPr>
            <a:r>
              <a:t>Khác nhau</a:t>
            </a:r>
            <a:r>
              <a:rPr>
                <a:solidFill>
                  <a:srgbClr val="000000"/>
                </a:solidFill>
              </a:rPr>
              <a:t>: </a:t>
            </a:r>
            <a:r>
              <a:rPr b="1">
                <a:solidFill>
                  <a:srgbClr val="000000"/>
                </a:solidFill>
              </a:rPr>
              <a:t>Tiếng vang là âm phản xạ nghe được cách âm trực tiếp ít nhất là 1/15 giây</a:t>
            </a:r>
            <a:endParaRPr b="1"/>
          </a:p>
        </p:txBody>
      </p:sp>
      <p:pic>
        <p:nvPicPr>
          <p:cNvPr id="206"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03"/>
                                        </p:tgtEl>
                                        <p:attrNameLst>
                                          <p:attrName>style.visibility</p:attrName>
                                        </p:attrNameLst>
                                      </p:cBhvr>
                                      <p:to>
                                        <p:strVal val="visible"/>
                                      </p:to>
                                    </p:set>
                                    <p:animEffect transition="in" filter="dissolv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204"/>
                                        </p:tgtEl>
                                        <p:attrNameLst>
                                          <p:attrName>style.visibility</p:attrName>
                                        </p:attrNameLst>
                                      </p:cBhvr>
                                      <p:to>
                                        <p:strVal val="visible"/>
                                      </p:to>
                                    </p:set>
                                    <p:anim calcmode="lin" valueType="num">
                                      <p:cBhvr>
                                        <p:cTn id="17" dur="1000" fill="hold"/>
                                        <p:tgtEl>
                                          <p:spTgt spid="204"/>
                                        </p:tgtEl>
                                        <p:attrNameLst>
                                          <p:attrName>ppt_x</p:attrName>
                                        </p:attrNameLst>
                                      </p:cBhvr>
                                      <p:tavLst>
                                        <p:tav tm="0">
                                          <p:val>
                                            <p:strVal val="#ppt_x"/>
                                          </p:val>
                                        </p:tav>
                                        <p:tav tm="100000">
                                          <p:val>
                                            <p:strVal val="#ppt_x"/>
                                          </p:val>
                                        </p:tav>
                                      </p:tavLst>
                                    </p:anim>
                                    <p:anim calcmode="lin" valueType="num">
                                      <p:cBhvr>
                                        <p:cTn id="18" dur="10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205"/>
                                        </p:tgtEl>
                                        <p:attrNameLst>
                                          <p:attrName>style.visibility</p:attrName>
                                        </p:attrNameLst>
                                      </p:cBhvr>
                                      <p:to>
                                        <p:strVal val="visible"/>
                                      </p:to>
                                    </p:set>
                                    <p:anim calcmode="lin" valueType="num">
                                      <p:cBhvr>
                                        <p:cTn id="23" dur="500" fill="hold"/>
                                        <p:tgtEl>
                                          <p:spTgt spid="205"/>
                                        </p:tgtEl>
                                        <p:attrNameLst>
                                          <p:attrName>ppt_x</p:attrName>
                                        </p:attrNameLst>
                                      </p:cBhvr>
                                      <p:tavLst>
                                        <p:tav tm="0">
                                          <p:val>
                                            <p:strVal val="#ppt_x"/>
                                          </p:val>
                                        </p:tav>
                                        <p:tav tm="100000">
                                          <p:val>
                                            <p:strVal val="#ppt_x"/>
                                          </p:val>
                                        </p:tav>
                                      </p:tavLst>
                                    </p:anim>
                                    <p:anim calcmode="lin" valueType="num">
                                      <p:cBhvr>
                                        <p:cTn id="24" dur="500" fill="hold"/>
                                        <p:tgtEl>
                                          <p:spTgt spid="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animBg="1" advAuto="0"/>
      <p:bldP spid="204" grpId="3" animBg="1" advAuto="0"/>
      <p:bldP spid="205"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09"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10"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11" name="Rectangle 42"/>
          <p:cNvSpPr txBox="1"/>
          <p:nvPr/>
        </p:nvSpPr>
        <p:spPr>
          <a:xfrm>
            <a:off x="304800" y="1524000"/>
            <a:ext cx="861060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atin typeface="Times New Roman"/>
                <a:ea typeface="Times New Roman"/>
                <a:cs typeface="Times New Roman"/>
                <a:sym typeface="Times New Roman"/>
              </a:defRPr>
            </a:lvl1pPr>
          </a:lstStyle>
          <a:p>
            <a:r>
              <a:t> - Âm dội lại khi gặp một mặt chắn là âm phản xạ</a:t>
            </a:r>
          </a:p>
        </p:txBody>
      </p:sp>
      <p:sp>
        <p:nvSpPr>
          <p:cNvPr id="212" name="Rectangle 8"/>
          <p:cNvSpPr txBox="1"/>
          <p:nvPr/>
        </p:nvSpPr>
        <p:spPr>
          <a:xfrm>
            <a:off x="381000" y="2057400"/>
            <a:ext cx="8458200" cy="8891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atin typeface="Times New Roman"/>
                <a:ea typeface="Times New Roman"/>
                <a:cs typeface="Times New Roman"/>
                <a:sym typeface="Times New Roman"/>
              </a:defRPr>
            </a:lvl1pPr>
          </a:lstStyle>
          <a:p>
            <a:r>
              <a:t>- Tiếng vang là âm phản xạ nghe được cách âm trực tiếp ít nhất là 1/15 giây</a:t>
            </a:r>
          </a:p>
        </p:txBody>
      </p:sp>
      <p:sp>
        <p:nvSpPr>
          <p:cNvPr id="213" name="Rectangle 9"/>
          <p:cNvSpPr txBox="1"/>
          <p:nvPr/>
        </p:nvSpPr>
        <p:spPr>
          <a:xfrm>
            <a:off x="381000" y="3048000"/>
            <a:ext cx="8382000" cy="9718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1</a:t>
            </a:r>
            <a:r>
              <a:rPr>
                <a:solidFill>
                  <a:srgbClr val="000000"/>
                </a:solidFill>
              </a:rPr>
              <a:t>: </a:t>
            </a:r>
            <a:r>
              <a:rPr i="1">
                <a:solidFill>
                  <a:srgbClr val="0070C0"/>
                </a:solidFill>
                <a:latin typeface="Times New Roman"/>
                <a:ea typeface="Times New Roman"/>
                <a:cs typeface="Times New Roman"/>
                <a:sym typeface="Times New Roman"/>
              </a:rPr>
              <a:t>Em đã từng nghe được tiếng vang ở đâu? Vì sao em nghe được tiếng vang đó?</a:t>
            </a:r>
          </a:p>
        </p:txBody>
      </p:sp>
      <p:sp>
        <p:nvSpPr>
          <p:cNvPr id="214" name="Rectangle 12"/>
          <p:cNvSpPr txBox="1"/>
          <p:nvPr/>
        </p:nvSpPr>
        <p:spPr>
          <a:xfrm>
            <a:off x="365759" y="3048000"/>
            <a:ext cx="8229601" cy="44566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spcBef>
                <a:spcPts val="1600"/>
              </a:spcBef>
              <a:defRPr sz="2800">
                <a:solidFill>
                  <a:srgbClr val="FF0000"/>
                </a:solidFill>
              </a:defRPr>
            </a:pPr>
            <a:r>
              <a:t>C</a:t>
            </a:r>
            <a:r>
              <a:rPr baseline="-25000"/>
              <a:t>1</a:t>
            </a:r>
          </a:p>
          <a:p>
            <a:pPr algn="just">
              <a:spcBef>
                <a:spcPts val="1600"/>
              </a:spcBef>
              <a:defRPr sz="2800" b="1">
                <a:latin typeface="Times New Roman"/>
                <a:ea typeface="Times New Roman"/>
                <a:cs typeface="Times New Roman"/>
                <a:sym typeface="Times New Roman"/>
              </a:defRPr>
            </a:pPr>
            <a:r>
              <a:t> </a:t>
            </a:r>
            <a:r>
              <a:rPr>
                <a:latin typeface="+mj-lt"/>
                <a:ea typeface="+mj-ea"/>
                <a:cs typeface="+mj-cs"/>
                <a:sym typeface="Calibri"/>
              </a:rPr>
              <a:t>-Ti</a:t>
            </a:r>
            <a:r>
              <a:rPr>
                <a:latin typeface="+mn-lt"/>
                <a:ea typeface="+mn-ea"/>
                <a:cs typeface="+mn-cs"/>
                <a:sym typeface="Helvetica"/>
              </a:rPr>
              <a:t>ế</a:t>
            </a:r>
            <a:r>
              <a:rPr>
                <a:latin typeface="+mj-lt"/>
                <a:ea typeface="+mj-ea"/>
                <a:cs typeface="+mj-cs"/>
                <a:sym typeface="Calibri"/>
              </a:rPr>
              <a:t>ng vang</a:t>
            </a:r>
            <a:r>
              <a:rPr>
                <a:latin typeface="+mn-lt"/>
                <a:ea typeface="+mn-ea"/>
                <a:cs typeface="+mn-cs"/>
                <a:sym typeface="Helvetica"/>
              </a:rPr>
              <a:t> ở </a:t>
            </a:r>
            <a:r>
              <a:rPr>
                <a:latin typeface="+mj-lt"/>
                <a:ea typeface="+mj-ea"/>
                <a:cs typeface="+mj-cs"/>
                <a:sym typeface="Calibri"/>
              </a:rPr>
              <a:t>vùng có núi. </a:t>
            </a:r>
          </a:p>
          <a:p>
            <a:pPr>
              <a:defRPr sz="2800" b="1"/>
            </a:pPr>
            <a:r>
              <a:t>-Tiếng vang trong phòng rộng. </a:t>
            </a:r>
          </a:p>
          <a:p>
            <a:pPr>
              <a:defRPr sz="2800" b="1"/>
            </a:pPr>
            <a:r>
              <a:t>-Tiếng vang từ giếng nước sâu. </a:t>
            </a:r>
          </a:p>
          <a:p>
            <a:pPr>
              <a:defRPr sz="2800" b="1"/>
            </a:pPr>
            <a:r>
              <a:t> Vì ta phân biệt được âm phát ra trực tiếp và âm truyền đến núi, tường, mặt nước giếng rồi dội lại đến tai ta. </a:t>
            </a:r>
          </a:p>
          <a:p>
            <a:pPr algn="just">
              <a:spcBef>
                <a:spcPts val="1000"/>
              </a:spcBef>
              <a:defRPr sz="2800" b="1">
                <a:latin typeface="Times New Roman"/>
                <a:ea typeface="Times New Roman"/>
                <a:cs typeface="Times New Roman"/>
                <a:sym typeface="Times New Roman"/>
              </a:defRPr>
            </a:pPr>
            <a:endParaRPr/>
          </a:p>
        </p:txBody>
      </p:sp>
      <p:pic>
        <p:nvPicPr>
          <p:cNvPr id="215"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13"/>
                                        </p:tgtEl>
                                        <p:attrNameLst>
                                          <p:attrName>style.visibility</p:attrName>
                                        </p:attrNameLst>
                                      </p:cBhvr>
                                      <p:to>
                                        <p:strVal val="visible"/>
                                      </p:to>
                                    </p:set>
                                    <p:animEffect transition="in" filter="box(out)">
                                      <p:cBhvr>
                                        <p:cTn id="7" dur="2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2" nodeType="clickEffect">
                                  <p:stCondLst>
                                    <p:cond delay="0"/>
                                  </p:stCondLst>
                                  <p:iterate>
                                    <p:tmAbs val="0"/>
                                  </p:iterate>
                                  <p:childTnLst>
                                    <p:animEffect transition="out" filter="blinds(horizontal)">
                                      <p:cBhvr>
                                        <p:cTn id="11" dur="500" fill="hold"/>
                                        <p:tgtEl>
                                          <p:spTgt spid="213"/>
                                        </p:tgtEl>
                                      </p:cBhvr>
                                    </p:animEffect>
                                    <p:set>
                                      <p:cBhvr>
                                        <p:cTn id="12" fill="hold">
                                          <p:stCondLst>
                                            <p:cond delay="499"/>
                                          </p:stCondLst>
                                        </p:cTn>
                                        <p:tgtEl>
                                          <p:spTgt spid="2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14"/>
                                        </p:tgtEl>
                                        <p:attrNameLst>
                                          <p:attrName>style.visibility</p:attrName>
                                        </p:attrNameLst>
                                      </p:cBhvr>
                                      <p:to>
                                        <p:strVal val="visible"/>
                                      </p:to>
                                    </p:set>
                                    <p:animEffect transition="in" filter="dissolve">
                                      <p:cBhvr>
                                        <p:cTn id="1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3" grpId="2" animBg="1" advAuto="0"/>
      <p:bldP spid="214"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18"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19"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20" name="Rectangle 9"/>
          <p:cNvSpPr txBox="1"/>
          <p:nvPr/>
        </p:nvSpPr>
        <p:spPr>
          <a:xfrm>
            <a:off x="304800" y="1524000"/>
            <a:ext cx="8839200" cy="9718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2</a:t>
            </a:r>
            <a:r>
              <a:t>:</a:t>
            </a:r>
            <a:r>
              <a:rPr>
                <a:solidFill>
                  <a:srgbClr val="000000"/>
                </a:solidFill>
              </a:rPr>
              <a:t> </a:t>
            </a:r>
            <a:r>
              <a:rPr i="1">
                <a:solidFill>
                  <a:srgbClr val="0070C0"/>
                </a:solidFill>
                <a:latin typeface="Times New Roman"/>
                <a:ea typeface="Times New Roman"/>
                <a:cs typeface="Times New Roman"/>
                <a:sym typeface="Times New Roman"/>
              </a:rPr>
              <a:t>Tại sao ở trong phòng kính ta thường nghe thấy âm to hơn khi ta nghe chính âm đó ở ngoài trời?</a:t>
            </a:r>
          </a:p>
        </p:txBody>
      </p:sp>
      <p:sp>
        <p:nvSpPr>
          <p:cNvPr id="221" name="Rectangle 10"/>
          <p:cNvSpPr txBox="1"/>
          <p:nvPr/>
        </p:nvSpPr>
        <p:spPr>
          <a:xfrm>
            <a:off x="152400" y="2438400"/>
            <a:ext cx="8991600" cy="12955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   * Ta nghe âm ở trong phòng kính to hơn là vì ở trong phòng kính ta nghe được âm phát ra và âm phản xạ từ tường nên to hơn còn khi ở ngoài trời ta chỉ nghe âm phát ra mà thôi.</a:t>
            </a:r>
          </a:p>
        </p:txBody>
      </p:sp>
      <p:sp>
        <p:nvSpPr>
          <p:cNvPr id="222" name="Rectangle 14"/>
          <p:cNvSpPr txBox="1"/>
          <p:nvPr/>
        </p:nvSpPr>
        <p:spPr>
          <a:xfrm>
            <a:off x="0" y="3810000"/>
            <a:ext cx="9144000" cy="30038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3</a:t>
            </a:r>
            <a:r>
              <a:t>:</a:t>
            </a:r>
            <a:r>
              <a:rPr>
                <a:solidFill>
                  <a:srgbClr val="000000"/>
                </a:solidFill>
              </a:rPr>
              <a:t> </a:t>
            </a:r>
            <a:r>
              <a:rPr i="1">
                <a:solidFill>
                  <a:srgbClr val="0070C0"/>
                </a:solidFill>
                <a:latin typeface="Times New Roman"/>
                <a:ea typeface="Times New Roman"/>
                <a:cs typeface="Times New Roman"/>
                <a:sym typeface="Times New Roman"/>
              </a:rPr>
              <a:t>Khi nói to trong phòng rất lớn thì nghe được tiếng vang. Nhưng nói to như vậy trong phòng nhỏ thì lại không nghe được tiếng vang.</a:t>
            </a:r>
          </a:p>
          <a:p>
            <a:pPr marL="514350" indent="-514350">
              <a:defRPr sz="2800" i="1">
                <a:solidFill>
                  <a:srgbClr val="0070C0"/>
                </a:solidFill>
                <a:latin typeface="Times New Roman"/>
                <a:ea typeface="Times New Roman"/>
                <a:cs typeface="Times New Roman"/>
                <a:sym typeface="Times New Roman"/>
              </a:defRPr>
            </a:pPr>
            <a:r>
              <a:t>a) Trong phòng nào có âm phản xạ?</a:t>
            </a:r>
          </a:p>
          <a:p>
            <a:pPr>
              <a:defRPr sz="2800" i="1">
                <a:solidFill>
                  <a:srgbClr val="0070C0"/>
                </a:solidFill>
                <a:latin typeface="Times New Roman"/>
                <a:ea typeface="Times New Roman"/>
                <a:cs typeface="Times New Roman"/>
                <a:sym typeface="Times New Roman"/>
              </a:defRPr>
            </a:pPr>
            <a:r>
              <a:t>b)  Hãy tính khoảng cách ngắn nhất từ người nói đến bức tường để nghe được tiếng vang. Biết vận tốc âm trong không khí là 340m/s</a:t>
            </a:r>
          </a:p>
        </p:txBody>
      </p:sp>
      <p:pic>
        <p:nvPicPr>
          <p:cNvPr id="223" name="Picture 4" descr="Picture 4"/>
          <p:cNvPicPr>
            <a:picLocks noChangeAspect="1"/>
          </p:cNvPicPr>
          <p:nvPr/>
        </p:nvPicPr>
        <p:blipFill>
          <a:blip r:embed="rId2" cstate="print"/>
          <a:stretch>
            <a:fillRect/>
          </a:stretch>
        </p:blipFill>
        <p:spPr>
          <a:xfrm rot="4303273">
            <a:off x="74971"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20"/>
                                        </p:tgtEl>
                                        <p:attrNameLst>
                                          <p:attrName>style.visibility</p:attrName>
                                        </p:attrNameLst>
                                      </p:cBhvr>
                                      <p:to>
                                        <p:strVal val="visible"/>
                                      </p:to>
                                    </p:set>
                                    <p:animEffect transition="in" filter="box(out)">
                                      <p:cBhvr>
                                        <p:cTn id="7" dur="2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21"/>
                                        </p:tgtEl>
                                        <p:attrNameLst>
                                          <p:attrName>style.visibility</p:attrName>
                                        </p:attrNameLst>
                                      </p:cBhvr>
                                      <p:to>
                                        <p:strVal val="visible"/>
                                      </p:to>
                                    </p:set>
                                    <p:animEffect transition="in" filter="box(out)">
                                      <p:cBhvr>
                                        <p:cTn id="12" dur="2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22"/>
                                        </p:tgtEl>
                                        <p:attrNameLst>
                                          <p:attrName>style.visibility</p:attrName>
                                        </p:attrNameLst>
                                      </p:cBhvr>
                                      <p:to>
                                        <p:strVal val="visible"/>
                                      </p:to>
                                    </p:set>
                                    <p:animEffect transition="in" filter="box(out)">
                                      <p:cBhvr>
                                        <p:cTn id="17" dur="2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2" animBg="1" advAuto="0"/>
      <p:bldP spid="22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26"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27"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28" name="Rectangle 10"/>
          <p:cNvSpPr txBox="1"/>
          <p:nvPr/>
        </p:nvSpPr>
        <p:spPr>
          <a:xfrm>
            <a:off x="152400" y="1600200"/>
            <a:ext cx="8991600" cy="13782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2</a:t>
            </a:r>
            <a:r>
              <a:t>:</a:t>
            </a:r>
            <a:r>
              <a:rPr>
                <a:solidFill>
                  <a:srgbClr val="000000"/>
                </a:solidFill>
              </a:rPr>
              <a:t> </a:t>
            </a:r>
            <a:r>
              <a:rPr>
                <a:solidFill>
                  <a:srgbClr val="000000"/>
                </a:solidFill>
                <a:latin typeface="Times New Roman"/>
                <a:ea typeface="Times New Roman"/>
                <a:cs typeface="Times New Roman"/>
                <a:sym typeface="Times New Roman"/>
              </a:rPr>
              <a:t>Ta nghe âm ở trong phòng kính to hơn là vì ở trong phòng kính ta nghe được âm phát ra và âm phản xạ từ tường nên to hơn còn khi ở ngoài trời ta chỉ nghe âm phát ra mà thôi.</a:t>
            </a:r>
          </a:p>
        </p:txBody>
      </p:sp>
      <p:sp>
        <p:nvSpPr>
          <p:cNvPr id="229" name="Rectangle 14"/>
          <p:cNvSpPr txBox="1"/>
          <p:nvPr/>
        </p:nvSpPr>
        <p:spPr>
          <a:xfrm>
            <a:off x="0" y="2971800"/>
            <a:ext cx="9144000" cy="30038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FF0000"/>
                </a:solidFill>
              </a:defRPr>
            </a:pPr>
            <a:r>
              <a:t>C</a:t>
            </a:r>
            <a:r>
              <a:rPr baseline="-25000"/>
              <a:t>3</a:t>
            </a:r>
            <a:r>
              <a:t>:</a:t>
            </a:r>
            <a:r>
              <a:rPr>
                <a:solidFill>
                  <a:srgbClr val="000000"/>
                </a:solidFill>
              </a:rPr>
              <a:t> </a:t>
            </a:r>
            <a:r>
              <a:rPr i="1">
                <a:solidFill>
                  <a:srgbClr val="0070C0"/>
                </a:solidFill>
                <a:latin typeface="Times New Roman"/>
                <a:ea typeface="Times New Roman"/>
                <a:cs typeface="Times New Roman"/>
                <a:sym typeface="Times New Roman"/>
              </a:rPr>
              <a:t>Khi nói to trong phòng rất lớn thì nghe được tiếng vang. Nhưng nói to như vậy trong phòng nhỏ thì lại không nghe được tiếng vang.</a:t>
            </a:r>
          </a:p>
          <a:p>
            <a:pPr marL="514350" indent="-514350">
              <a:defRPr sz="2800" i="1">
                <a:solidFill>
                  <a:srgbClr val="0070C0"/>
                </a:solidFill>
                <a:latin typeface="Times New Roman"/>
                <a:ea typeface="Times New Roman"/>
                <a:cs typeface="Times New Roman"/>
                <a:sym typeface="Times New Roman"/>
              </a:defRPr>
            </a:pPr>
            <a:r>
              <a:t>a) Trong phòng nào có âm phản xạ?</a:t>
            </a:r>
          </a:p>
          <a:p>
            <a:pPr>
              <a:defRPr sz="2800" i="1">
                <a:solidFill>
                  <a:srgbClr val="0070C0"/>
                </a:solidFill>
                <a:latin typeface="Times New Roman"/>
                <a:ea typeface="Times New Roman"/>
                <a:cs typeface="Times New Roman"/>
                <a:sym typeface="Times New Roman"/>
              </a:defRPr>
            </a:pPr>
            <a:r>
              <a:t>b)  Hãy tính khoảng cách ngắn nhất từ người nói đến bức tường để nghe được tiếng vang. Biết vận tốc âm trong không khí là 340m/s</a:t>
            </a:r>
          </a:p>
        </p:txBody>
      </p:sp>
      <p:sp>
        <p:nvSpPr>
          <p:cNvPr id="230" name="Rectangle 12"/>
          <p:cNvSpPr txBox="1"/>
          <p:nvPr/>
        </p:nvSpPr>
        <p:spPr>
          <a:xfrm>
            <a:off x="304800" y="6096000"/>
            <a:ext cx="669925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buSzPct val="100000"/>
              <a:buAutoNum type="alphaLcPeriod"/>
              <a:defRPr sz="2800" b="1">
                <a:latin typeface="Times New Roman"/>
                <a:ea typeface="Times New Roman"/>
                <a:cs typeface="Times New Roman"/>
                <a:sym typeface="Times New Roman"/>
              </a:defRPr>
            </a:lvl1pPr>
          </a:lstStyle>
          <a:p>
            <a:r>
              <a:t>Trong cả 2 phòng đều có âm phản xạ.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box(out)">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29"/>
                                        </p:tgtEl>
                                        <p:attrNameLst>
                                          <p:attrName>style.visibility</p:attrName>
                                        </p:attrNameLst>
                                      </p:cBhvr>
                                      <p:to>
                                        <p:strVal val="visible"/>
                                      </p:to>
                                    </p:set>
                                    <p:animEffect transition="in" filter="box(out)">
                                      <p:cBhvr>
                                        <p:cTn id="12" dur="20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type="lt">
                                    <p:tmAbs val="100"/>
                                  </p:iterate>
                                  <p:childTnLst>
                                    <p:set>
                                      <p:cBhvr>
                                        <p:cTn id="16" fill="hold"/>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29" grpId="2" animBg="1" advAuto="0"/>
      <p:bldP spid="230"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Rectangle 13"/>
          <p:cNvGrpSpPr/>
          <p:nvPr/>
        </p:nvGrpSpPr>
        <p:grpSpPr>
          <a:xfrm>
            <a:off x="0" y="2377439"/>
            <a:ext cx="5486400" cy="3657601"/>
            <a:chOff x="0" y="0"/>
            <a:chExt cx="5486400" cy="3657600"/>
          </a:xfrm>
        </p:grpSpPr>
        <p:sp>
          <p:nvSpPr>
            <p:cNvPr id="232" name="Hình chữ nhật"/>
            <p:cNvSpPr/>
            <p:nvPr/>
          </p:nvSpPr>
          <p:spPr>
            <a:xfrm>
              <a:off x="0" y="0"/>
              <a:ext cx="5486400" cy="3657600"/>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spcBef>
                  <a:spcPts val="400"/>
                </a:spcBef>
                <a:defRPr sz="3200">
                  <a:solidFill>
                    <a:srgbClr val="006600"/>
                  </a:solidFill>
                </a:defRPr>
              </a:pPr>
              <a:endParaRPr/>
            </a:p>
          </p:txBody>
        </p:sp>
        <p:sp>
          <p:nvSpPr>
            <p:cNvPr id="233" name="b. Để nghe tiếng vang thì thời gian âm truyền đi từ chổ người nói đến bức tường là:…"/>
            <p:cNvSpPr txBox="1"/>
            <p:nvPr/>
          </p:nvSpPr>
          <p:spPr>
            <a:xfrm>
              <a:off x="0" y="0"/>
              <a:ext cx="5486400" cy="30700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42900" indent="-342900">
                <a:spcBef>
                  <a:spcPts val="700"/>
                </a:spcBef>
                <a:defRPr sz="3000">
                  <a:solidFill>
                    <a:srgbClr val="006600"/>
                  </a:solidFill>
                  <a:effectLst>
                    <a:outerShdw blurRad="38100" dist="38100" dir="2700000" rotWithShape="0">
                      <a:srgbClr val="C0C0C0"/>
                    </a:outerShdw>
                  </a:effectLst>
                </a:defRPr>
              </a:pPr>
              <a:r>
                <a:rPr dirty="0"/>
                <a:t>b. </a:t>
              </a:r>
              <a:r>
                <a:rPr sz="2800" dirty="0" err="1">
                  <a:solidFill>
                    <a:srgbClr val="993300"/>
                  </a:solidFill>
                </a:rPr>
                <a:t>Để</a:t>
              </a:r>
              <a:r>
                <a:rPr sz="2800" dirty="0">
                  <a:solidFill>
                    <a:srgbClr val="993300"/>
                  </a:solidFill>
                </a:rPr>
                <a:t> </a:t>
              </a:r>
              <a:r>
                <a:rPr sz="2800" dirty="0" err="1">
                  <a:solidFill>
                    <a:srgbClr val="993300"/>
                  </a:solidFill>
                </a:rPr>
                <a:t>nghe</a:t>
              </a:r>
              <a:r>
                <a:rPr sz="2800" dirty="0">
                  <a:solidFill>
                    <a:srgbClr val="993300"/>
                  </a:solidFill>
                </a:rPr>
                <a:t> </a:t>
              </a:r>
              <a:r>
                <a:rPr sz="2800" dirty="0" err="1">
                  <a:solidFill>
                    <a:srgbClr val="993300"/>
                  </a:solidFill>
                </a:rPr>
                <a:t>tiếng</a:t>
              </a:r>
              <a:r>
                <a:rPr sz="2800" dirty="0">
                  <a:solidFill>
                    <a:srgbClr val="993300"/>
                  </a:solidFill>
                </a:rPr>
                <a:t> vang </a:t>
              </a:r>
              <a:r>
                <a:rPr sz="2800" dirty="0" err="1">
                  <a:solidFill>
                    <a:srgbClr val="993300"/>
                  </a:solidFill>
                </a:rPr>
                <a:t>thì</a:t>
              </a:r>
              <a:r>
                <a:rPr sz="2800" dirty="0">
                  <a:solidFill>
                    <a:srgbClr val="993300"/>
                  </a:solidFill>
                </a:rPr>
                <a:t> </a:t>
              </a:r>
              <a:r>
                <a:rPr sz="2800" dirty="0" err="1">
                  <a:solidFill>
                    <a:srgbClr val="993300"/>
                  </a:solidFill>
                </a:rPr>
                <a:t>thời</a:t>
              </a:r>
              <a:r>
                <a:rPr sz="2800" dirty="0">
                  <a:solidFill>
                    <a:srgbClr val="993300"/>
                  </a:solidFill>
                </a:rPr>
                <a:t> </a:t>
              </a:r>
              <a:r>
                <a:rPr sz="2800" dirty="0" err="1">
                  <a:solidFill>
                    <a:srgbClr val="993300"/>
                  </a:solidFill>
                </a:rPr>
                <a:t>gian</a:t>
              </a:r>
              <a:r>
                <a:rPr sz="2800" dirty="0">
                  <a:solidFill>
                    <a:srgbClr val="993300"/>
                  </a:solidFill>
                </a:rPr>
                <a:t> </a:t>
              </a:r>
              <a:r>
                <a:rPr sz="2800" dirty="0" err="1">
                  <a:solidFill>
                    <a:srgbClr val="993300"/>
                  </a:solidFill>
                </a:rPr>
                <a:t>âm</a:t>
              </a:r>
              <a:r>
                <a:rPr sz="2800" dirty="0">
                  <a:solidFill>
                    <a:srgbClr val="993300"/>
                  </a:solidFill>
                </a:rPr>
                <a:t> </a:t>
              </a:r>
              <a:r>
                <a:rPr sz="2800" dirty="0" err="1">
                  <a:solidFill>
                    <a:srgbClr val="993300"/>
                  </a:solidFill>
                </a:rPr>
                <a:t>truyền</a:t>
              </a:r>
              <a:r>
                <a:rPr sz="2800" dirty="0">
                  <a:solidFill>
                    <a:srgbClr val="993300"/>
                  </a:solidFill>
                </a:rPr>
                <a:t> </a:t>
              </a:r>
              <a:r>
                <a:rPr sz="2800" dirty="0" err="1">
                  <a:solidFill>
                    <a:srgbClr val="993300"/>
                  </a:solidFill>
                </a:rPr>
                <a:t>đi</a:t>
              </a:r>
              <a:r>
                <a:rPr sz="2800" dirty="0">
                  <a:solidFill>
                    <a:srgbClr val="993300"/>
                  </a:solidFill>
                </a:rPr>
                <a:t> </a:t>
              </a:r>
              <a:r>
                <a:rPr sz="2800" dirty="0" err="1">
                  <a:solidFill>
                    <a:srgbClr val="993300"/>
                  </a:solidFill>
                </a:rPr>
                <a:t>từ</a:t>
              </a:r>
              <a:r>
                <a:rPr sz="2800" dirty="0">
                  <a:solidFill>
                    <a:srgbClr val="993300"/>
                  </a:solidFill>
                </a:rPr>
                <a:t> </a:t>
              </a:r>
              <a:r>
                <a:rPr sz="2800" dirty="0" err="1">
                  <a:solidFill>
                    <a:srgbClr val="993300"/>
                  </a:solidFill>
                </a:rPr>
                <a:t>ch</a:t>
              </a:r>
              <a:r>
                <a:rPr lang="en-US" sz="2800" dirty="0" err="1">
                  <a:solidFill>
                    <a:srgbClr val="993300"/>
                  </a:solidFill>
                </a:rPr>
                <a:t>ỗ</a:t>
              </a:r>
              <a:r>
                <a:rPr sz="2800" dirty="0">
                  <a:solidFill>
                    <a:srgbClr val="993300"/>
                  </a:solidFill>
                </a:rPr>
                <a:t> </a:t>
              </a:r>
              <a:r>
                <a:rPr sz="2800" dirty="0" err="1">
                  <a:solidFill>
                    <a:srgbClr val="993300"/>
                  </a:solidFill>
                </a:rPr>
                <a:t>người</a:t>
              </a:r>
              <a:r>
                <a:rPr sz="2800" dirty="0">
                  <a:solidFill>
                    <a:srgbClr val="993300"/>
                  </a:solidFill>
                </a:rPr>
                <a:t> </a:t>
              </a:r>
              <a:r>
                <a:rPr sz="2800" dirty="0" err="1">
                  <a:solidFill>
                    <a:srgbClr val="993300"/>
                  </a:solidFill>
                </a:rPr>
                <a:t>nói</a:t>
              </a:r>
              <a:r>
                <a:rPr sz="2800" dirty="0">
                  <a:solidFill>
                    <a:srgbClr val="993300"/>
                  </a:solidFill>
                </a:rPr>
                <a:t> </a:t>
              </a:r>
              <a:r>
                <a:rPr sz="2800" dirty="0" err="1">
                  <a:solidFill>
                    <a:srgbClr val="993300"/>
                  </a:solidFill>
                </a:rPr>
                <a:t>đến</a:t>
              </a:r>
              <a:r>
                <a:rPr sz="2800" dirty="0">
                  <a:solidFill>
                    <a:srgbClr val="993300"/>
                  </a:solidFill>
                </a:rPr>
                <a:t> </a:t>
              </a:r>
              <a:r>
                <a:rPr sz="2800" dirty="0" err="1">
                  <a:solidFill>
                    <a:srgbClr val="993300"/>
                  </a:solidFill>
                </a:rPr>
                <a:t>bức</a:t>
              </a:r>
              <a:r>
                <a:rPr sz="2800" dirty="0">
                  <a:solidFill>
                    <a:srgbClr val="993300"/>
                  </a:solidFill>
                </a:rPr>
                <a:t> </a:t>
              </a:r>
              <a:r>
                <a:rPr sz="2800" dirty="0" err="1">
                  <a:solidFill>
                    <a:srgbClr val="993300"/>
                  </a:solidFill>
                </a:rPr>
                <a:t>tường</a:t>
              </a:r>
              <a:r>
                <a:rPr sz="2800" dirty="0">
                  <a:solidFill>
                    <a:srgbClr val="993300"/>
                  </a:solidFill>
                </a:rPr>
                <a:t> </a:t>
              </a:r>
              <a:r>
                <a:rPr sz="2800" dirty="0" err="1">
                  <a:solidFill>
                    <a:srgbClr val="993300"/>
                  </a:solidFill>
                </a:rPr>
                <a:t>là</a:t>
              </a:r>
              <a:r>
                <a:rPr sz="2800" dirty="0">
                  <a:solidFill>
                    <a:srgbClr val="993300"/>
                  </a:solidFill>
                </a:rPr>
                <a:t>: </a:t>
              </a:r>
            </a:p>
            <a:p>
              <a:pPr marL="342900" indent="-342900">
                <a:spcBef>
                  <a:spcPts val="700"/>
                </a:spcBef>
                <a:defRPr sz="3000">
                  <a:solidFill>
                    <a:srgbClr val="006600"/>
                  </a:solidFill>
                  <a:effectLst>
                    <a:outerShdw blurRad="38100" dist="38100" dir="2700000" rotWithShape="0">
                      <a:srgbClr val="C0C0C0"/>
                    </a:outerShdw>
                  </a:effectLst>
                </a:defRPr>
              </a:pPr>
              <a:r>
                <a:rPr dirty="0"/>
                <a:t>    t=(1/15 ):2=1/30 s</a:t>
              </a:r>
            </a:p>
            <a:p>
              <a:pPr marL="342900" indent="-342900">
                <a:spcBef>
                  <a:spcPts val="700"/>
                </a:spcBef>
                <a:defRPr sz="3000">
                  <a:solidFill>
                    <a:srgbClr val="006600"/>
                  </a:solidFill>
                  <a:effectLst>
                    <a:outerShdw blurRad="38100" dist="38100" dir="2700000" rotWithShape="0">
                      <a:srgbClr val="C0C0C0"/>
                    </a:outerShdw>
                  </a:effectLst>
                </a:defRPr>
              </a:pPr>
              <a:r>
                <a:rPr dirty="0"/>
                <a:t>    v=340 m/s</a:t>
              </a:r>
            </a:p>
            <a:p>
              <a:pPr marL="342900" indent="-342900">
                <a:spcBef>
                  <a:spcPts val="700"/>
                </a:spcBef>
                <a:defRPr sz="3000">
                  <a:solidFill>
                    <a:srgbClr val="006600"/>
                  </a:solidFill>
                  <a:effectLst>
                    <a:outerShdw blurRad="38100" dist="38100" dir="2700000" rotWithShape="0">
                      <a:srgbClr val="C0C0C0"/>
                    </a:outerShdw>
                  </a:effectLst>
                </a:defRPr>
              </a:pPr>
              <a:r>
                <a:rPr dirty="0" err="1"/>
                <a:t>Vậy</a:t>
              </a:r>
              <a:r>
                <a:rPr dirty="0"/>
                <a:t> s=v.t=340 x 1/30=11,34 m</a:t>
              </a:r>
            </a:p>
          </p:txBody>
        </p:sp>
      </p:grpSp>
      <p:grpSp>
        <p:nvGrpSpPr>
          <p:cNvPr id="244" name="Group 14"/>
          <p:cNvGrpSpPr/>
          <p:nvPr/>
        </p:nvGrpSpPr>
        <p:grpSpPr>
          <a:xfrm>
            <a:off x="5410200" y="3200399"/>
            <a:ext cx="3505200" cy="2667002"/>
            <a:chOff x="0" y="0"/>
            <a:chExt cx="3505200" cy="2667000"/>
          </a:xfrm>
        </p:grpSpPr>
        <p:pic>
          <p:nvPicPr>
            <p:cNvPr id="235" name="Picture 15" descr="Picture 15"/>
            <p:cNvPicPr>
              <a:picLocks noChangeAspect="1"/>
            </p:cNvPicPr>
            <p:nvPr/>
          </p:nvPicPr>
          <p:blipFill>
            <a:blip r:embed="rId2"/>
            <a:stretch>
              <a:fillRect/>
            </a:stretch>
          </p:blipFill>
          <p:spPr>
            <a:xfrm>
              <a:off x="0" y="-1"/>
              <a:ext cx="3505200" cy="2635252"/>
            </a:xfrm>
            <a:prstGeom prst="rect">
              <a:avLst/>
            </a:prstGeom>
            <a:ln w="12700" cap="flat">
              <a:noFill/>
              <a:miter lim="400000"/>
            </a:ln>
            <a:effectLst/>
          </p:spPr>
        </p:pic>
        <p:grpSp>
          <p:nvGrpSpPr>
            <p:cNvPr id="243" name="Group 16"/>
            <p:cNvGrpSpPr/>
            <p:nvPr/>
          </p:nvGrpSpPr>
          <p:grpSpPr>
            <a:xfrm>
              <a:off x="1323975" y="2176463"/>
              <a:ext cx="158750" cy="490538"/>
              <a:chOff x="0" y="0"/>
              <a:chExt cx="158750" cy="490537"/>
            </a:xfrm>
          </p:grpSpPr>
          <p:sp>
            <p:nvSpPr>
              <p:cNvPr id="236" name="Line 17"/>
              <p:cNvSpPr/>
              <p:nvPr/>
            </p:nvSpPr>
            <p:spPr>
              <a:xfrm flipH="1">
                <a:off x="80962" y="109537"/>
                <a:ext cx="76201" cy="1524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37" name="Oval 18"/>
              <p:cNvSpPr/>
              <p:nvPr/>
            </p:nvSpPr>
            <p:spPr>
              <a:xfrm>
                <a:off x="46037" y="0"/>
                <a:ext cx="76201" cy="7461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238" name="Line 19"/>
              <p:cNvSpPr/>
              <p:nvPr/>
            </p:nvSpPr>
            <p:spPr>
              <a:xfrm flipH="1">
                <a:off x="-1" y="152400"/>
                <a:ext cx="2" cy="76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39" name="Line 20"/>
              <p:cNvSpPr/>
              <p:nvPr/>
            </p:nvSpPr>
            <p:spPr>
              <a:xfrm flipH="1">
                <a:off x="158749" y="158750"/>
                <a:ext cx="1" cy="76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0" name="Line 21"/>
              <p:cNvSpPr/>
              <p:nvPr/>
            </p:nvSpPr>
            <p:spPr>
              <a:xfrm>
                <a:off x="7937" y="109537"/>
                <a:ext cx="76201" cy="1524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1" name="Line 22"/>
              <p:cNvSpPr/>
              <p:nvPr/>
            </p:nvSpPr>
            <p:spPr>
              <a:xfrm flipH="1">
                <a:off x="55562" y="261937"/>
                <a:ext cx="1" cy="2286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2" name="Line 23"/>
              <p:cNvSpPr/>
              <p:nvPr/>
            </p:nvSpPr>
            <p:spPr>
              <a:xfrm flipH="1">
                <a:off x="109537" y="261937"/>
                <a:ext cx="1" cy="2286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grpSp>
      <p:sp>
        <p:nvSpPr>
          <p:cNvPr id="245" name="Freeform 24"/>
          <p:cNvSpPr/>
          <p:nvPr/>
        </p:nvSpPr>
        <p:spPr>
          <a:xfrm flipV="1">
            <a:off x="7010400" y="4648200"/>
            <a:ext cx="1143001" cy="534989"/>
          </a:xfrm>
          <a:prstGeom prst="line">
            <a:avLst/>
          </a:prstGeom>
          <a:ln>
            <a:solidFill>
              <a:srgbClr val="FFFFFF"/>
            </a:solidFill>
            <a:prstDash val="lgDash"/>
          </a:ln>
        </p:spPr>
        <p:txBody>
          <a:bodyPr lIns="45719" rIns="45719"/>
          <a:lstStyle/>
          <a:p>
            <a:endParaRPr/>
          </a:p>
        </p:txBody>
      </p:sp>
      <p:sp>
        <p:nvSpPr>
          <p:cNvPr id="246" name="AutoShape 25"/>
          <p:cNvSpPr/>
          <p:nvPr/>
        </p:nvSpPr>
        <p:spPr>
          <a:xfrm rot="3300480">
            <a:off x="6915150" y="5195570"/>
            <a:ext cx="76200" cy="7620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FF3300"/>
          </a:solidFill>
          <a:ln>
            <a:solidFill>
              <a:srgbClr val="FF3300"/>
            </a:solidFill>
            <a:miter/>
          </a:ln>
        </p:spPr>
        <p:txBody>
          <a:bodyPr lIns="45719" rIns="45719" anchor="ctr"/>
          <a:lstStyle/>
          <a:p>
            <a:endParaRPr/>
          </a:p>
        </p:txBody>
      </p:sp>
      <p:sp>
        <p:nvSpPr>
          <p:cNvPr id="247" name="Text Box 26"/>
          <p:cNvSpPr txBox="1"/>
          <p:nvPr/>
        </p:nvSpPr>
        <p:spPr>
          <a:xfrm>
            <a:off x="7143750" y="5316537"/>
            <a:ext cx="38100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000"/>
              </a:spcBef>
              <a:defRPr>
                <a:solidFill>
                  <a:srgbClr val="FF3300"/>
                </a:solidFill>
              </a:defRPr>
            </a:lvl1pPr>
          </a:lstStyle>
          <a:p>
            <a:r>
              <a:t>s</a:t>
            </a:r>
          </a:p>
        </p:txBody>
      </p:sp>
      <p:sp>
        <p:nvSpPr>
          <p:cNvPr id="248"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49"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50"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51" name="Rectangle 12"/>
          <p:cNvSpPr txBox="1"/>
          <p:nvPr/>
        </p:nvSpPr>
        <p:spPr>
          <a:xfrm>
            <a:off x="45719" y="1600200"/>
            <a:ext cx="6699251"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buSzPct val="100000"/>
              <a:buAutoNum type="alphaLcPeriod"/>
              <a:defRPr sz="2800" b="1">
                <a:latin typeface="Times New Roman"/>
                <a:ea typeface="Times New Roman"/>
                <a:cs typeface="Times New Roman"/>
                <a:sym typeface="Times New Roman"/>
              </a:defRPr>
            </a:lvl1pPr>
          </a:lstStyle>
          <a:p>
            <a:r>
              <a:t>Trong cả 2 phòng đều có âm phản xạ. </a:t>
            </a:r>
          </a:p>
        </p:txBody>
      </p:sp>
      <p:pic>
        <p:nvPicPr>
          <p:cNvPr id="252" name="Picture 4" descr="Picture 4"/>
          <p:cNvPicPr>
            <a:picLocks noChangeAspect="1"/>
          </p:cNvPicPr>
          <p:nvPr/>
        </p:nvPicPr>
        <p:blipFill>
          <a:blip r:embed="rId3" cstate="print"/>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44"/>
                                        </p:tgtEl>
                                        <p:attrNameLst>
                                          <p:attrName>style.visibility</p:attrName>
                                        </p:attrNameLst>
                                      </p:cBhvr>
                                      <p:to>
                                        <p:strVal val="visible"/>
                                      </p:to>
                                    </p:set>
                                    <p:animEffect transition="in" filter="box(out)">
                                      <p:cBhvr>
                                        <p:cTn id="7" dur="500"/>
                                        <p:tgtEl>
                                          <p:spTgt spid="244"/>
                                        </p:tgtEl>
                                      </p:cBhvr>
                                    </p:animEffect>
                                  </p:childTnLst>
                                </p:cTn>
                              </p:par>
                            </p:childTnLst>
                          </p:cTn>
                        </p:par>
                        <p:par>
                          <p:cTn id="8" fill="hold">
                            <p:stCondLst>
                              <p:cond delay="500"/>
                            </p:stCondLst>
                            <p:childTnLst>
                              <p:par>
                                <p:cTn id="9" presetID="4" presetClass="entr" presetSubtype="16" fill="hold" grpId="2" nodeType="afterEffect">
                                  <p:stCondLst>
                                    <p:cond delay="0"/>
                                  </p:stCondLst>
                                  <p:iterate>
                                    <p:tmAbs val="0"/>
                                  </p:iterate>
                                  <p:childTnLst>
                                    <p:set>
                                      <p:cBhvr>
                                        <p:cTn id="10" fill="hold"/>
                                        <p:tgtEl>
                                          <p:spTgt spid="246"/>
                                        </p:tgtEl>
                                        <p:attrNameLst>
                                          <p:attrName>style.visibility</p:attrName>
                                        </p:attrNameLst>
                                      </p:cBhvr>
                                      <p:to>
                                        <p:strVal val="visible"/>
                                      </p:to>
                                    </p:set>
                                    <p:animEffect transition="in" filter="box(in)">
                                      <p:cBhvr>
                                        <p:cTn id="11" dur="1000"/>
                                        <p:tgtEl>
                                          <p:spTgt spid="246"/>
                                        </p:tgtEl>
                                      </p:cBhvr>
                                    </p:animEffect>
                                  </p:childTnLst>
                                </p:cTn>
                              </p:par>
                            </p:childTnLst>
                          </p:cTn>
                        </p:par>
                        <p:par>
                          <p:cTn id="12" fill="hold">
                            <p:stCondLst>
                              <p:cond delay="0"/>
                            </p:stCondLst>
                            <p:childTnLst>
                              <p:par>
                                <p:cTn id="13" presetID="-1" presetClass="path" presetSubtype="0" accel="50000" decel="50000" fill="hold" nodeType="afterEffect">
                                  <p:stCondLst>
                                    <p:cond delay="0"/>
                                  </p:stCondLst>
                                  <p:childTnLst>
                                    <p:animMotion origin="layout" path="M 0.000000 0.000000 L 0.122907 -0.074296 L 0.000000 0.000000 Z" pathEditMode="relative">
                                      <p:cBhvr>
                                        <p:cTn id="14" dur="2000" fill="hold"/>
                                        <p:tgtEl>
                                          <p:spTgt spid="246"/>
                                        </p:tgtEl>
                                        <p:attrNameLst>
                                          <p:attrName>ppt_x</p:attrName>
                                          <p:attrName>ppt_y</p:attrName>
                                        </p:attrNameLst>
                                      </p:cBhvr>
                                    </p:animMotion>
                                  </p:childTnLst>
                                </p:cTn>
                              </p:par>
                            </p:childTnLst>
                          </p:cTn>
                        </p:par>
                        <p:par>
                          <p:cTn id="15" fill="hold">
                            <p:stCondLst>
                              <p:cond delay="2000"/>
                            </p:stCondLst>
                            <p:childTnLst>
                              <p:par>
                                <p:cTn id="16" presetID="18" presetClass="entr" presetSubtype="6" fill="hold" grpId="4" nodeType="afterEffect">
                                  <p:stCondLst>
                                    <p:cond delay="0"/>
                                  </p:stCondLst>
                                  <p:iterate>
                                    <p:tmAbs val="0"/>
                                  </p:iterate>
                                  <p:childTnLst>
                                    <p:set>
                                      <p:cBhvr>
                                        <p:cTn id="17" fill="hold"/>
                                        <p:tgtEl>
                                          <p:spTgt spid="245"/>
                                        </p:tgtEl>
                                        <p:attrNameLst>
                                          <p:attrName>style.visibility</p:attrName>
                                        </p:attrNameLst>
                                      </p:cBhvr>
                                      <p:to>
                                        <p:strVal val="visible"/>
                                      </p:to>
                                    </p:set>
                                    <p:animEffect transition="in" filter="strips(downRight)">
                                      <p:cBhvr>
                                        <p:cTn id="18" dur="1000"/>
                                        <p:tgtEl>
                                          <p:spTgt spid="245"/>
                                        </p:tgtEl>
                                      </p:cBhvr>
                                    </p:animEffect>
                                  </p:childTnLst>
                                </p:cTn>
                              </p:par>
                            </p:childTnLst>
                          </p:cTn>
                        </p:par>
                        <p:par>
                          <p:cTn id="19" fill="hold">
                            <p:stCondLst>
                              <p:cond delay="3000"/>
                            </p:stCondLst>
                            <p:childTnLst>
                              <p:par>
                                <p:cTn id="20" presetID="1" presetClass="entr" presetSubtype="0" fill="hold" grpId="5" nodeType="afterEffect">
                                  <p:stCondLst>
                                    <p:cond delay="0"/>
                                  </p:stCondLst>
                                  <p:iterate type="lt">
                                    <p:tmAbs val="100"/>
                                  </p:iterate>
                                  <p:childTnLst>
                                    <p:set>
                                      <p:cBhvr>
                                        <p:cTn id="21" fill="hold"/>
                                        <p:tgtEl>
                                          <p:spTgt spid="24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6" nodeType="afterEffect">
                                  <p:stCondLst>
                                    <p:cond delay="0"/>
                                  </p:stCondLst>
                                  <p:iterate>
                                    <p:tmAbs val="0"/>
                                  </p:iterate>
                                  <p:childTnLst>
                                    <p:set>
                                      <p:cBhvr>
                                        <p:cTn id="24"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6" animBg="1" advAuto="0"/>
      <p:bldP spid="244" grpId="1" animBg="1" advAuto="0"/>
      <p:bldP spid="245" grpId="4" animBg="1" advAuto="0"/>
      <p:bldP spid="246" grpId="2" animBg="1" advAuto="0"/>
      <p:bldP spid="247"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WordArt 10"/>
          <p:cNvSpPr txBox="1"/>
          <p:nvPr/>
        </p:nvSpPr>
        <p:spPr>
          <a:xfrm>
            <a:off x="838200" y="152400"/>
            <a:ext cx="7543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55"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56" name="AutoShape 10"/>
          <p:cNvSpPr txBox="1"/>
          <p:nvPr/>
        </p:nvSpPr>
        <p:spPr>
          <a:xfrm>
            <a:off x="52407" y="1008380"/>
            <a:ext cx="4848186"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grpSp>
        <p:nvGrpSpPr>
          <p:cNvPr id="259" name="Rectangle 13"/>
          <p:cNvGrpSpPr/>
          <p:nvPr/>
        </p:nvGrpSpPr>
        <p:grpSpPr>
          <a:xfrm>
            <a:off x="228600" y="1828800"/>
            <a:ext cx="8229600" cy="3024124"/>
            <a:chOff x="0" y="0"/>
            <a:chExt cx="8229600" cy="3024123"/>
          </a:xfrm>
        </p:grpSpPr>
        <p:sp>
          <p:nvSpPr>
            <p:cNvPr id="257" name="Hình chữ nhật"/>
            <p:cNvSpPr/>
            <p:nvPr/>
          </p:nvSpPr>
          <p:spPr>
            <a:xfrm>
              <a:off x="0" y="0"/>
              <a:ext cx="8229600" cy="2819400"/>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spcBef>
                  <a:spcPts val="400"/>
                </a:spcBef>
                <a:defRPr sz="3200">
                  <a:solidFill>
                    <a:srgbClr val="006600"/>
                  </a:solidFill>
                </a:defRPr>
              </a:pPr>
              <a:endParaRPr/>
            </a:p>
          </p:txBody>
        </p:sp>
        <p:sp>
          <p:nvSpPr>
            <p:cNvPr id="258" name="b. Để nghe tiếng vang thì thời gian âm truyền đi từ chổ người nói đến bức tường là:…"/>
            <p:cNvSpPr txBox="1"/>
            <p:nvPr/>
          </p:nvSpPr>
          <p:spPr>
            <a:xfrm>
              <a:off x="0" y="0"/>
              <a:ext cx="8229600" cy="30241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42900" indent="-342900">
                <a:spcBef>
                  <a:spcPts val="700"/>
                </a:spcBef>
                <a:defRPr sz="3000">
                  <a:solidFill>
                    <a:srgbClr val="006600"/>
                  </a:solidFill>
                  <a:effectLst>
                    <a:outerShdw blurRad="38100" dist="38100" dir="2700000" rotWithShape="0">
                      <a:srgbClr val="C0C0C0"/>
                    </a:outerShdw>
                  </a:effectLst>
                  <a:latin typeface="Times New Roman"/>
                  <a:ea typeface="Times New Roman"/>
                  <a:cs typeface="Times New Roman"/>
                  <a:sym typeface="Times New Roman"/>
                </a:defRPr>
              </a:pPr>
              <a:r>
                <a:t>b. </a:t>
              </a:r>
              <a:r>
                <a:rPr sz="2800">
                  <a:solidFill>
                    <a:srgbClr val="000000"/>
                  </a:solidFill>
                </a:rPr>
                <a:t>Để nghe tiếng vang thì thời gian âm truyền đi từ chổ người nói đến bức tường là: </a:t>
              </a:r>
            </a:p>
            <a:p>
              <a:pPr marL="342900" indent="-342900">
                <a:spcBef>
                  <a:spcPts val="700"/>
                </a:spcBef>
                <a:defRPr sz="3000">
                  <a:solidFill>
                    <a:srgbClr val="006600"/>
                  </a:solidFill>
                  <a:effectLst>
                    <a:outerShdw blurRad="38100" dist="38100" dir="2700000" rotWithShape="0">
                      <a:srgbClr val="C0C0C0"/>
                    </a:outerShdw>
                  </a:effectLst>
                  <a:latin typeface="Times New Roman"/>
                  <a:ea typeface="Times New Roman"/>
                  <a:cs typeface="Times New Roman"/>
                  <a:sym typeface="Times New Roman"/>
                </a:defRPr>
              </a:pPr>
              <a:r>
                <a:t>  </a:t>
              </a:r>
              <a:r>
                <a:rPr>
                  <a:solidFill>
                    <a:srgbClr val="000000"/>
                  </a:solidFill>
                </a:rPr>
                <a:t>  t=(1/15 ):2=1/30 s</a:t>
              </a:r>
            </a:p>
            <a:p>
              <a:pPr marL="342900" indent="-342900">
                <a:spcBef>
                  <a:spcPts val="700"/>
                </a:spcBef>
                <a:defRPr sz="3000">
                  <a:effectLst>
                    <a:outerShdw blurRad="38100" dist="38100" dir="2700000" rotWithShape="0">
                      <a:srgbClr val="C0C0C0"/>
                    </a:outerShdw>
                  </a:effectLst>
                  <a:latin typeface="Times New Roman"/>
                  <a:ea typeface="Times New Roman"/>
                  <a:cs typeface="Times New Roman"/>
                  <a:sym typeface="Times New Roman"/>
                </a:defRPr>
              </a:pPr>
              <a:r>
                <a:t>    v=340 m/s</a:t>
              </a:r>
            </a:p>
            <a:p>
              <a:pPr marL="342900" indent="-342900">
                <a:spcBef>
                  <a:spcPts val="700"/>
                </a:spcBef>
                <a:defRPr sz="3000">
                  <a:effectLst>
                    <a:outerShdw blurRad="38100" dist="38100" dir="2700000" rotWithShape="0">
                      <a:srgbClr val="C0C0C0"/>
                    </a:outerShdw>
                  </a:effectLst>
                  <a:latin typeface="Times New Roman"/>
                  <a:ea typeface="Times New Roman"/>
                  <a:cs typeface="Times New Roman"/>
                  <a:sym typeface="Times New Roman"/>
                </a:defRPr>
              </a:pPr>
              <a:r>
                <a:t>Vậy s=v.t=340 x 1/30=11,34 m</a:t>
              </a:r>
            </a:p>
          </p:txBody>
        </p:sp>
      </p:grpSp>
      <p:sp>
        <p:nvSpPr>
          <p:cNvPr id="260" name="Rectangle 7"/>
          <p:cNvSpPr txBox="1"/>
          <p:nvPr/>
        </p:nvSpPr>
        <p:spPr>
          <a:xfrm>
            <a:off x="381000" y="4343400"/>
            <a:ext cx="8458200" cy="8891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i="1">
                <a:solidFill>
                  <a:srgbClr val="0070C0"/>
                </a:solidFill>
                <a:latin typeface="Times New Roman"/>
                <a:ea typeface="Times New Roman"/>
                <a:cs typeface="Times New Roman"/>
                <a:sym typeface="Times New Roman"/>
              </a:defRPr>
            </a:lvl1pPr>
          </a:lstStyle>
          <a:p>
            <a:r>
              <a:t>* Từ các câu trả lời trên các em hãy chọn từ thích hợp điền vào chổ trống hoàn thành kết luận?</a:t>
            </a:r>
          </a:p>
        </p:txBody>
      </p:sp>
      <p:sp>
        <p:nvSpPr>
          <p:cNvPr id="261" name="Rectangle 18"/>
          <p:cNvSpPr txBox="1"/>
          <p:nvPr/>
        </p:nvSpPr>
        <p:spPr>
          <a:xfrm>
            <a:off x="0" y="5410200"/>
            <a:ext cx="8915400" cy="1386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pPr>
            <a:r>
              <a:t>Kết luận: Có tiếng vang khi ta nghe thấy …………………..cách ……………………một khoảng thời gian ít nhất là 1/15 giây. </a:t>
            </a:r>
          </a:p>
        </p:txBody>
      </p:sp>
      <p:sp>
        <p:nvSpPr>
          <p:cNvPr id="262" name="Rectangle 11"/>
          <p:cNvSpPr txBox="1"/>
          <p:nvPr/>
        </p:nvSpPr>
        <p:spPr>
          <a:xfrm>
            <a:off x="228599" y="5791200"/>
            <a:ext cx="2093915" cy="497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solidFill>
                  <a:srgbClr val="FF0000"/>
                </a:solidFill>
              </a:defRPr>
            </a:lvl1pPr>
          </a:lstStyle>
          <a:p>
            <a:r>
              <a:t>âm phát ra</a:t>
            </a:r>
          </a:p>
        </p:txBody>
      </p:sp>
      <p:sp>
        <p:nvSpPr>
          <p:cNvPr id="263" name="Rectangle 12"/>
          <p:cNvSpPr txBox="1"/>
          <p:nvPr/>
        </p:nvSpPr>
        <p:spPr>
          <a:xfrm>
            <a:off x="5923321" y="5379402"/>
            <a:ext cx="1960797" cy="523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lgn="ctr">
              <a:defRPr sz="2800">
                <a:solidFill>
                  <a:srgbClr val="FF0000"/>
                </a:solidFill>
              </a:defRPr>
            </a:pPr>
            <a:r>
              <a:t>âm phản xạ</a:t>
            </a:r>
          </a:p>
        </p:txBody>
      </p:sp>
      <p:pic>
        <p:nvPicPr>
          <p:cNvPr id="264" name="Picture 4" descr="Picture 4"/>
          <p:cNvPicPr>
            <a:picLocks noChangeAspect="1"/>
          </p:cNvPicPr>
          <p:nvPr/>
        </p:nvPicPr>
        <p:blipFill>
          <a:blip r:embed="rId2" cstate="print"/>
          <a:stretch>
            <a:fillRect/>
          </a:stretch>
        </p:blipFill>
        <p:spPr>
          <a:xfrm rot="4303273">
            <a:off x="74970" y="94448"/>
            <a:ext cx="655639" cy="631826"/>
          </a:xfrm>
          <a:prstGeom prst="rect">
            <a:avLst/>
          </a:prstGeom>
          <a:ln w="12700">
            <a:miter lim="400000"/>
          </a:ln>
        </p:spPr>
      </p:pic>
      <p:sp>
        <p:nvSpPr>
          <p:cNvPr id="265" name="Rectangle 12"/>
          <p:cNvSpPr txBox="1"/>
          <p:nvPr/>
        </p:nvSpPr>
        <p:spPr>
          <a:xfrm>
            <a:off x="304800" y="1371600"/>
            <a:ext cx="6699250" cy="4827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buSzPct val="100000"/>
              <a:buAutoNum type="alphaLcPeriod"/>
              <a:defRPr sz="2800">
                <a:latin typeface="Times New Roman"/>
                <a:ea typeface="Times New Roman"/>
                <a:cs typeface="Times New Roman"/>
                <a:sym typeface="Times New Roman"/>
              </a:defRPr>
            </a:lvl1pPr>
          </a:lstStyle>
          <a:p>
            <a:r>
              <a:t>Trong cả 2 phòng đều có âm phản xạ.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60"/>
                                        </p:tgtEl>
                                        <p:attrNameLst>
                                          <p:attrName>style.visibility</p:attrName>
                                        </p:attrNameLst>
                                      </p:cBhvr>
                                      <p:to>
                                        <p:strVal val="visible"/>
                                      </p:to>
                                    </p:set>
                                    <p:animEffect transition="in" filter="box(out)">
                                      <p:cBhvr>
                                        <p:cTn id="7" dur="2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61"/>
                                        </p:tgtEl>
                                        <p:attrNameLst>
                                          <p:attrName>style.visibility</p:attrName>
                                        </p:attrNameLst>
                                      </p:cBhvr>
                                      <p:to>
                                        <p:strVal val="visible"/>
                                      </p:to>
                                    </p:set>
                                    <p:animEffect transition="in" filter="dissolve">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63"/>
                                        </p:tgtEl>
                                        <p:attrNameLst>
                                          <p:attrName>style.visibility</p:attrName>
                                        </p:attrNameLst>
                                      </p:cBhvr>
                                      <p:to>
                                        <p:strVal val="visible"/>
                                      </p:to>
                                    </p:set>
                                    <p:animEffect transition="in" filter="box(out)">
                                      <p:cBhvr>
                                        <p:cTn id="17" dur="2000"/>
                                        <p:tgtEl>
                                          <p:spTgt spid="26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p:tmAbs val="0"/>
                                  </p:iterate>
                                  <p:childTnLst>
                                    <p:set>
                                      <p:cBhvr>
                                        <p:cTn id="21" fill="hold"/>
                                        <p:tgtEl>
                                          <p:spTgt spid="262"/>
                                        </p:tgtEl>
                                        <p:attrNameLst>
                                          <p:attrName>style.visibility</p:attrName>
                                        </p:attrNameLst>
                                      </p:cBhvr>
                                      <p:to>
                                        <p:strVal val="visible"/>
                                      </p:to>
                                    </p:set>
                                    <p:animEffect transition="in" filter="box(out)">
                                      <p:cBhvr>
                                        <p:cTn id="22" dur="2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animBg="1" advAuto="0"/>
      <p:bldP spid="261" grpId="2" animBg="1" advAuto="0"/>
      <p:bldP spid="262" grpId="4" animBg="1" advAuto="0"/>
      <p:bldP spid="263" grpId="3"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 - &amp;quot;Em cã biÕt:&amp;#x0D;&amp;#x0A; * D¬i ph¸t ra siªu ©m, khi gÆp con måi th× ©m ph¶n x¹ l¹i. D¬i sÏ tÝnh to¸n thêi gian tõ lóc ph¸t ra &quot;/&gt;&lt;property id=&quot;20307&quot; value=&quot;278&quot;/&gt;&lt;/object&gt;&lt;object type=&quot;3&quot; unique_id=&quot;10026&quot;&gt;&lt;property id=&quot;20148&quot; value=&quot;5&quot;/&gt;&lt;property id=&quot;20300&quot; value=&quot;Slide 24 - &amp;quot;TRÒ CHƠI Ô CHỮ NHẰM CŨNG CỐ KIẾN THỨC&amp;quot;&quot;/&gt;&lt;property id=&quot;20307&quot; value=&quot;279&quot;/&gt;&lt;/object&gt;&lt;/object&gt;&lt;object type=&quot;8&quot; unique_id=&quot;1005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2470</Words>
  <Application>Microsoft Office PowerPoint</Application>
  <PresentationFormat>Trình chiếu Trên màn hình (4:3)</PresentationFormat>
  <Paragraphs>244</Paragraphs>
  <Slides>24</Slides>
  <Notes>1</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24</vt:i4>
      </vt:variant>
    </vt:vector>
  </HeadingPairs>
  <TitlesOfParts>
    <vt:vector size="34" baseType="lpstr">
      <vt:lpstr>.VnArial</vt:lpstr>
      <vt:lpstr>.VnAristote</vt:lpstr>
      <vt:lpstr>.VnMonotype corsiva</vt:lpstr>
      <vt:lpstr>.VnTime</vt:lpstr>
      <vt:lpstr>.VnTimeH</vt:lpstr>
      <vt:lpstr>Arial</vt:lpstr>
      <vt:lpstr>Calibri</vt:lpstr>
      <vt:lpstr>Helvetica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Em có biết: * Dơi phát ra siêu âm, khi gặp con mồi thì âm phản xạ lại. Dơi sẽ tính toán thời gian từ lúc phát ra âm đến lúc nhận âm để xác định vị trí con mồi. Đặc biệt con dơi còn có thể sử dụng phản xạ của siêu âm để tránh chướng ngại vật khi bay. Vì vậy có người còn nói rằng: “Dơi nhìn được trong bóng tối”</vt:lpstr>
      <vt:lpstr>TRÒ CHƠI Ô CHỮ NHẰM CŨNG CỐ KIẾN THỨC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MTC</dc:creator>
  <cp:lastModifiedBy>nhung nguyễn</cp:lastModifiedBy>
  <cp:revision>9</cp:revision>
  <dcterms:modified xsi:type="dcterms:W3CDTF">2021-12-06T02:22:47Z</dcterms:modified>
</cp:coreProperties>
</file>